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73" r:id="rId1"/>
  </p:sldMasterIdLst>
  <p:notesMasterIdLst>
    <p:notesMasterId r:id="rId34"/>
  </p:notesMasterIdLst>
  <p:handoutMasterIdLst>
    <p:handoutMasterId r:id="rId35"/>
  </p:handoutMasterIdLst>
  <p:sldIdLst>
    <p:sldId id="280" r:id="rId2"/>
    <p:sldId id="282" r:id="rId3"/>
    <p:sldId id="281" r:id="rId4"/>
    <p:sldId id="283" r:id="rId5"/>
    <p:sldId id="284" r:id="rId6"/>
    <p:sldId id="285" r:id="rId7"/>
    <p:sldId id="257" r:id="rId8"/>
    <p:sldId id="261" r:id="rId9"/>
    <p:sldId id="262" r:id="rId10"/>
    <p:sldId id="263" r:id="rId11"/>
    <p:sldId id="264" r:id="rId12"/>
    <p:sldId id="265" r:id="rId13"/>
    <p:sldId id="266" r:id="rId14"/>
    <p:sldId id="267" r:id="rId15"/>
    <p:sldId id="269" r:id="rId16"/>
    <p:sldId id="270" r:id="rId17"/>
    <p:sldId id="275" r:id="rId18"/>
    <p:sldId id="274" r:id="rId19"/>
    <p:sldId id="276" r:id="rId20"/>
    <p:sldId id="287" r:id="rId21"/>
    <p:sldId id="286" r:id="rId22"/>
    <p:sldId id="277" r:id="rId23"/>
    <p:sldId id="278" r:id="rId24"/>
    <p:sldId id="288" r:id="rId25"/>
    <p:sldId id="289" r:id="rId26"/>
    <p:sldId id="290" r:id="rId27"/>
    <p:sldId id="291" r:id="rId28"/>
    <p:sldId id="292" r:id="rId29"/>
    <p:sldId id="279" r:id="rId30"/>
    <p:sldId id="293" r:id="rId31"/>
    <p:sldId id="294" r:id="rId32"/>
    <p:sldId id="295" r:id="rId33"/>
  </p:sldIdLst>
  <p:sldSz cx="9144000" cy="6858000" type="screen4x3"/>
  <p:notesSz cx="6858000" cy="9312275"/>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78271" autoAdjust="0"/>
  </p:normalViewPr>
  <p:slideViewPr>
    <p:cSldViewPr>
      <p:cViewPr>
        <p:scale>
          <a:sx n="40" d="100"/>
          <a:sy n="40" d="100"/>
        </p:scale>
        <p:origin x="-130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39" d="100"/>
          <a:sy n="39" d="100"/>
        </p:scale>
        <p:origin x="-2106" y="-108"/>
      </p:cViewPr>
      <p:guideLst>
        <p:guide orient="horz" pos="2933"/>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ECC911B6-1137-4E80-8D34-FD0AD11EBD0C}" type="datetimeFigureOut">
              <a:rPr lang="es-ES" smtClean="0"/>
              <a:pPr/>
              <a:t>16/11/2009</a:t>
            </a:fld>
            <a:endParaRPr lang="es-ES"/>
          </a:p>
        </p:txBody>
      </p:sp>
      <p:sp>
        <p:nvSpPr>
          <p:cNvPr id="4" name="3 Marcador de pie de página"/>
          <p:cNvSpPr>
            <a:spLocks noGrp="1"/>
          </p:cNvSpPr>
          <p:nvPr>
            <p:ph type="ftr" sz="quarter" idx="2"/>
          </p:nvPr>
        </p:nvSpPr>
        <p:spPr>
          <a:xfrm>
            <a:off x="0" y="8845550"/>
            <a:ext cx="2971800" cy="465138"/>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845550"/>
            <a:ext cx="2971800" cy="465138"/>
          </a:xfrm>
          <a:prstGeom prst="rect">
            <a:avLst/>
          </a:prstGeom>
        </p:spPr>
        <p:txBody>
          <a:bodyPr vert="horz" lIns="91440" tIns="45720" rIns="91440" bIns="45720" rtlCol="0" anchor="b"/>
          <a:lstStyle>
            <a:lvl1pPr algn="r">
              <a:defRPr sz="1200"/>
            </a:lvl1pPr>
          </a:lstStyle>
          <a:p>
            <a:fld id="{76985305-9DD4-487A-B30C-72904B121351}" type="slidenum">
              <a:rPr lang="es-ES" smtClean="0"/>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65614"/>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S"/>
          </a:p>
        </p:txBody>
      </p:sp>
      <p:sp>
        <p:nvSpPr>
          <p:cNvPr id="3" name="2 Marcador de fecha"/>
          <p:cNvSpPr>
            <a:spLocks noGrp="1"/>
          </p:cNvSpPr>
          <p:nvPr>
            <p:ph type="dt" idx="1"/>
          </p:nvPr>
        </p:nvSpPr>
        <p:spPr>
          <a:xfrm>
            <a:off x="3884613" y="0"/>
            <a:ext cx="2971800" cy="465614"/>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900A68D-19DB-44FB-BB63-E28407D7220A}" type="datetimeFigureOut">
              <a:rPr lang="es-ES"/>
              <a:pPr>
                <a:defRPr/>
              </a:pPr>
              <a:t>16/11/2009</a:t>
            </a:fld>
            <a:endParaRPr lang="es-ES"/>
          </a:p>
        </p:txBody>
      </p:sp>
      <p:sp>
        <p:nvSpPr>
          <p:cNvPr id="4" name="3 Marcador de imagen de diapositiva"/>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85800" y="4423331"/>
            <a:ext cx="5486400" cy="4190524"/>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845045"/>
            <a:ext cx="2971800" cy="465614"/>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S"/>
          </a:p>
        </p:txBody>
      </p:sp>
      <p:sp>
        <p:nvSpPr>
          <p:cNvPr id="7" name="6 Marcador de número de diapositiva"/>
          <p:cNvSpPr>
            <a:spLocks noGrp="1"/>
          </p:cNvSpPr>
          <p:nvPr>
            <p:ph type="sldNum" sz="quarter" idx="5"/>
          </p:nvPr>
        </p:nvSpPr>
        <p:spPr>
          <a:xfrm>
            <a:off x="3884613" y="8845045"/>
            <a:ext cx="2971800" cy="465614"/>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BFB574C-FEBC-4151-B747-069671EFDF90}"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es.wikipedia.org/wiki/Porta_(Conecel)" TargetMode="External"/><Relationship Id="rId3" Type="http://schemas.openxmlformats.org/officeDocument/2006/relationships/hyperlink" Target="http://es.wikipedia.org/wiki/Telmex" TargetMode="External"/><Relationship Id="rId7" Type="http://schemas.openxmlformats.org/officeDocument/2006/relationships/hyperlink" Target="http://es.wikipedia.org/wiki/Telefon%C3%ADa_IP"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es.wikipedia.org/wiki/Internet" TargetMode="External"/><Relationship Id="rId5" Type="http://schemas.openxmlformats.org/officeDocument/2006/relationships/hyperlink" Target="http://es.wikipedia.org/wiki/Televisi%C3%B3n_digital" TargetMode="External"/><Relationship Id="rId4" Type="http://schemas.openxmlformats.org/officeDocument/2006/relationships/hyperlink" Target="http://es.wikipedia.org/wiki/Ecuador"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es.wikipedia.org/wiki/Guayaquil" TargetMode="External"/><Relationship Id="rId13" Type="http://schemas.openxmlformats.org/officeDocument/2006/relationships/hyperlink" Target="http://es.wikipedia.org/wiki/Manta_(Ecuador)" TargetMode="External"/><Relationship Id="rId18" Type="http://schemas.openxmlformats.org/officeDocument/2006/relationships/hyperlink" Target="http://es.wikipedia.org/wiki/Machala" TargetMode="External"/><Relationship Id="rId3" Type="http://schemas.openxmlformats.org/officeDocument/2006/relationships/hyperlink" Target="http://es.wikipedia.org/wiki/1986" TargetMode="External"/><Relationship Id="rId7" Type="http://schemas.openxmlformats.org/officeDocument/2006/relationships/hyperlink" Target="http://es.wikipedia.org/wiki/Quito" TargetMode="External"/><Relationship Id="rId12" Type="http://schemas.openxmlformats.org/officeDocument/2006/relationships/hyperlink" Target="http://es.wikipedia.org/wiki/Portoviejo" TargetMode="External"/><Relationship Id="rId17" Type="http://schemas.openxmlformats.org/officeDocument/2006/relationships/hyperlink" Target="http://es.wikipedia.org/wiki/Riobamba" TargetMode="External"/><Relationship Id="rId2" Type="http://schemas.openxmlformats.org/officeDocument/2006/relationships/slide" Target="../slides/slide7.xml"/><Relationship Id="rId16" Type="http://schemas.openxmlformats.org/officeDocument/2006/relationships/hyperlink" Target="http://es.wikipedia.org/wiki/Salinas_(cant%C3%B3n)" TargetMode="External"/><Relationship Id="rId1" Type="http://schemas.openxmlformats.org/officeDocument/2006/relationships/notesMaster" Target="../notesMasters/notesMaster1.xml"/><Relationship Id="rId6" Type="http://schemas.openxmlformats.org/officeDocument/2006/relationships/hyperlink" Target="http://es.wikipedia.org/wiki/1987" TargetMode="External"/><Relationship Id="rId11" Type="http://schemas.openxmlformats.org/officeDocument/2006/relationships/hyperlink" Target="http://es.wikipedia.org/wiki/Ambato" TargetMode="External"/><Relationship Id="rId5" Type="http://schemas.openxmlformats.org/officeDocument/2006/relationships/hyperlink" Target="http://es.wikipedia.org/wiki/Aerocable" TargetMode="External"/><Relationship Id="rId15" Type="http://schemas.openxmlformats.org/officeDocument/2006/relationships/hyperlink" Target="http://es.wikipedia.org/wiki/Tulc%C3%A1n" TargetMode="External"/><Relationship Id="rId10" Type="http://schemas.openxmlformats.org/officeDocument/2006/relationships/hyperlink" Target="http://es.wikipedia.org/wiki/Loja_(Ecuador)" TargetMode="External"/><Relationship Id="rId4" Type="http://schemas.openxmlformats.org/officeDocument/2006/relationships/hyperlink" Target="http://es.wikipedia.org/wiki/Televisi%C3%B3n_por_Cable" TargetMode="External"/><Relationship Id="rId9" Type="http://schemas.openxmlformats.org/officeDocument/2006/relationships/hyperlink" Target="http://es.wikipedia.org/wiki/Cuenca_(Ecuador)" TargetMode="External"/><Relationship Id="rId14" Type="http://schemas.openxmlformats.org/officeDocument/2006/relationships/hyperlink" Target="http://es.wikipedia.org/wiki/Ibarra_(Imbabura)"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2BFB574C-FEBC-4151-B747-069671EFDF90}" type="slidenum">
              <a:rPr lang="es-ES" smtClean="0"/>
              <a:pPr>
                <a:defRPr/>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993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dirty="0" smtClean="0"/>
              <a:t>En la Fig.5.9 se muestra la correcta instalación de una estación base </a:t>
            </a:r>
            <a:r>
              <a:rPr lang="es-EC" dirty="0" err="1" smtClean="0"/>
              <a:t>WiMAX</a:t>
            </a:r>
            <a:r>
              <a:rPr lang="es-EC" dirty="0" smtClean="0"/>
              <a:t> basada en equipos AIRSPAN, todas las </a:t>
            </a:r>
            <a:r>
              <a:rPr lang="es-EC" dirty="0" err="1" smtClean="0"/>
              <a:t>MacroMAX</a:t>
            </a:r>
            <a:r>
              <a:rPr lang="es-EC" dirty="0" smtClean="0"/>
              <a:t> tienen su respectiva alimentación y su puerto </a:t>
            </a:r>
            <a:r>
              <a:rPr lang="es-EC" dirty="0" err="1" smtClean="0"/>
              <a:t>ethernet</a:t>
            </a:r>
            <a:r>
              <a:rPr lang="es-EC" dirty="0" smtClean="0"/>
              <a:t> para conectarse con el concentrador </a:t>
            </a:r>
            <a:r>
              <a:rPr lang="es-EC" dirty="0" err="1" smtClean="0"/>
              <a:t>WiMAX</a:t>
            </a:r>
            <a:r>
              <a:rPr lang="es-EC" dirty="0" smtClean="0"/>
              <a:t> tal como se muestra en la topología.</a:t>
            </a:r>
            <a:endParaRPr lang="es-ES" dirty="0" smtClean="0"/>
          </a:p>
          <a:p>
            <a:pPr eaLnBrk="1" hangingPunct="1">
              <a:spcBef>
                <a:spcPct val="0"/>
              </a:spcBef>
            </a:pPr>
            <a:endParaRPr lang="es-ES" dirty="0" smtClean="0"/>
          </a:p>
        </p:txBody>
      </p:sp>
      <p:sp>
        <p:nvSpPr>
          <p:cNvPr id="4096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168A91-B7A9-42C5-9BCF-D0E4E4D97A43}" type="slidenum">
              <a:rPr lang="es-ES" smtClean="0"/>
              <a:pPr fontAlgn="base">
                <a:spcBef>
                  <a:spcPct val="0"/>
                </a:spcBef>
                <a:spcAft>
                  <a:spcPct val="0"/>
                </a:spcAft>
                <a:defRPr/>
              </a:pPr>
              <a:t>10</a:t>
            </a:fld>
            <a:endParaRPr 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096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dirty="0" smtClean="0"/>
              <a:t>Éste </a:t>
            </a:r>
            <a:r>
              <a:rPr lang="es-EC" dirty="0" err="1" smtClean="0"/>
              <a:t>switch</a:t>
            </a:r>
            <a:r>
              <a:rPr lang="es-EC" dirty="0" smtClean="0"/>
              <a:t> por medio de sus puertos recoge todos los datos que están receptando las estaciones bases y las envía al TELLABS 8660 que es el  </a:t>
            </a:r>
            <a:r>
              <a:rPr lang="es-EC" b="1" dirty="0" smtClean="0"/>
              <a:t>MPLS</a:t>
            </a:r>
            <a:r>
              <a:rPr lang="es-EC" dirty="0" smtClean="0"/>
              <a:t> principal de Guayaquil, en estos dos dispositivos se configuran las </a:t>
            </a:r>
            <a:r>
              <a:rPr lang="es-EC" dirty="0" err="1" smtClean="0"/>
              <a:t>vlan’s</a:t>
            </a:r>
            <a:r>
              <a:rPr lang="es-EC" dirty="0" smtClean="0"/>
              <a:t> (virtual </a:t>
            </a:r>
            <a:r>
              <a:rPr lang="es-EC" dirty="0" err="1" smtClean="0"/>
              <a:t>lan’s</a:t>
            </a:r>
            <a:r>
              <a:rPr lang="es-EC" dirty="0" smtClean="0"/>
              <a:t>) para cada tipo de servicio, es decir una </a:t>
            </a:r>
            <a:r>
              <a:rPr lang="es-EC" dirty="0" err="1" smtClean="0"/>
              <a:t>vlan</a:t>
            </a:r>
            <a:r>
              <a:rPr lang="es-EC" dirty="0" smtClean="0"/>
              <a:t> para el servicio de Internet otra para telefonía y otra para voz y datos</a:t>
            </a:r>
          </a:p>
          <a:p>
            <a:pPr eaLnBrk="1" hangingPunct="1">
              <a:spcBef>
                <a:spcPct val="0"/>
              </a:spcBef>
            </a:pPr>
            <a:r>
              <a:rPr lang="es-EC" dirty="0" smtClean="0"/>
              <a:t>La función que cumple el Tellabs 8660 en términos generales es filtrar todos los paquetes de la red, identificarlos y enviarlos por un puerto asignado ya sea para internet o telefonía, si nos fijamos en la topología de TV CABLE para </a:t>
            </a:r>
            <a:r>
              <a:rPr lang="es-EC" dirty="0" err="1" smtClean="0"/>
              <a:t>WiMAX</a:t>
            </a:r>
            <a:r>
              <a:rPr lang="es-EC" dirty="0" smtClean="0"/>
              <a:t> tenemos que el 8660 va conectado a un </a:t>
            </a:r>
            <a:r>
              <a:rPr lang="es-EC" dirty="0" err="1" smtClean="0"/>
              <a:t>Router</a:t>
            </a:r>
            <a:r>
              <a:rPr lang="es-EC" dirty="0" smtClean="0"/>
              <a:t> de la serie  CISCO 7206, éste </a:t>
            </a:r>
            <a:r>
              <a:rPr lang="es-EC" dirty="0" err="1" smtClean="0"/>
              <a:t>router</a:t>
            </a:r>
            <a:r>
              <a:rPr lang="es-EC" dirty="0" smtClean="0"/>
              <a:t> hace de </a:t>
            </a:r>
            <a:r>
              <a:rPr lang="es-EC" dirty="0" err="1" smtClean="0"/>
              <a:t>gateway</a:t>
            </a:r>
            <a:r>
              <a:rPr lang="es-EC" dirty="0" smtClean="0"/>
              <a:t> para que la red tenga salida a Internet, así también tenemos un </a:t>
            </a:r>
            <a:r>
              <a:rPr lang="es-EC" dirty="0" err="1" smtClean="0"/>
              <a:t>switch</a:t>
            </a:r>
            <a:r>
              <a:rPr lang="es-EC" dirty="0" smtClean="0"/>
              <a:t> de capa tres marca SAFARI conectado al 8660 el cual hace de </a:t>
            </a:r>
            <a:r>
              <a:rPr lang="es-EC" dirty="0" err="1" smtClean="0"/>
              <a:t>gateway</a:t>
            </a:r>
            <a:r>
              <a:rPr lang="es-EC" dirty="0" smtClean="0"/>
              <a:t> para el </a:t>
            </a:r>
            <a:r>
              <a:rPr lang="es-EC" dirty="0" err="1" smtClean="0"/>
              <a:t>backbone</a:t>
            </a:r>
            <a:r>
              <a:rPr lang="es-EC" dirty="0" smtClean="0"/>
              <a:t> de voz sobre </a:t>
            </a:r>
            <a:r>
              <a:rPr lang="es-EC" dirty="0" err="1" smtClean="0"/>
              <a:t>ip</a:t>
            </a:r>
            <a:r>
              <a:rPr lang="es-EC" dirty="0" smtClean="0"/>
              <a:t>, con éste </a:t>
            </a:r>
            <a:r>
              <a:rPr lang="es-EC" dirty="0" err="1" smtClean="0"/>
              <a:t>router</a:t>
            </a:r>
            <a:r>
              <a:rPr lang="es-EC" dirty="0" smtClean="0"/>
              <a:t> tenemos la </a:t>
            </a:r>
            <a:r>
              <a:rPr lang="es-EC" dirty="0" err="1" smtClean="0"/>
              <a:t>ínterconectividad</a:t>
            </a:r>
            <a:r>
              <a:rPr lang="es-EC" dirty="0" smtClean="0"/>
              <a:t> a porta, movistar, CNT y Etapa para poder realizar el servicio de telefonía o VOIP (voz sobre </a:t>
            </a:r>
            <a:r>
              <a:rPr lang="es-EC" dirty="0" err="1" smtClean="0"/>
              <a:t>ip</a:t>
            </a:r>
            <a:r>
              <a:rPr lang="es-EC" dirty="0" smtClean="0"/>
              <a:t>).</a:t>
            </a:r>
            <a:endParaRPr lang="es-ES" dirty="0" smtClean="0"/>
          </a:p>
          <a:p>
            <a:pPr eaLnBrk="1" hangingPunct="1">
              <a:spcBef>
                <a:spcPct val="0"/>
              </a:spcBef>
            </a:pPr>
            <a:endParaRPr lang="es-ES" dirty="0" smtClean="0"/>
          </a:p>
        </p:txBody>
      </p:sp>
      <p:sp>
        <p:nvSpPr>
          <p:cNvPr id="4198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F27C99-2177-4110-9CEF-E8C6E2FAEE9A}" type="slidenum">
              <a:rPr lang="es-ES" smtClean="0"/>
              <a:pPr fontAlgn="base">
                <a:spcBef>
                  <a:spcPct val="0"/>
                </a:spcBef>
                <a:spcAft>
                  <a:spcPct val="0"/>
                </a:spcAft>
                <a:defRPr/>
              </a:pPr>
              <a:t>11</a:t>
            </a:fld>
            <a:endParaRPr lang="es-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198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dirty="0" smtClean="0"/>
              <a:t>Para clientes lejanos de las principales estaciones bases como por ejemplo el Duran </a:t>
            </a:r>
            <a:r>
              <a:rPr lang="es-EC" dirty="0" err="1" smtClean="0"/>
              <a:t>Outlet</a:t>
            </a:r>
            <a:r>
              <a:rPr lang="es-EC" dirty="0" smtClean="0"/>
              <a:t> se crea un enlace con línea de vista entre el edificio </a:t>
            </a:r>
            <a:r>
              <a:rPr lang="es-EC" dirty="0" err="1" smtClean="0"/>
              <a:t>Forum</a:t>
            </a:r>
            <a:r>
              <a:rPr lang="es-EC" dirty="0" smtClean="0"/>
              <a:t> y una torre ubicada en Duran, de ésta manera se puede expandir la cobertura de la red, ya que una de las principales características de </a:t>
            </a:r>
            <a:r>
              <a:rPr lang="es-EC" dirty="0" err="1" smtClean="0"/>
              <a:t>WiMAX</a:t>
            </a:r>
            <a:r>
              <a:rPr lang="es-EC" dirty="0" smtClean="0"/>
              <a:t> es su escalabilidad, ésta torre ubicada en Duran haría las veces de repetidora de la señal para llegar a su cliente final de una manera fiable y sin necesidad de tener línea de vista.</a:t>
            </a:r>
            <a:endParaRPr lang="es-ES" dirty="0" smtClean="0"/>
          </a:p>
          <a:p>
            <a:pPr eaLnBrk="1" hangingPunct="1">
              <a:spcBef>
                <a:spcPct val="0"/>
              </a:spcBef>
            </a:pPr>
            <a:endParaRPr lang="es-ES" dirty="0" smtClean="0"/>
          </a:p>
        </p:txBody>
      </p:sp>
      <p:sp>
        <p:nvSpPr>
          <p:cNvPr id="4301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4E5F58-F523-4383-982A-3EFF653E6487}" type="slidenum">
              <a:rPr lang="es-ES" smtClean="0"/>
              <a:pPr fontAlgn="base">
                <a:spcBef>
                  <a:spcPct val="0"/>
                </a:spcBef>
                <a:spcAft>
                  <a:spcPct val="0"/>
                </a:spcAft>
                <a:defRPr/>
              </a:pPr>
              <a:t>12</a:t>
            </a:fld>
            <a:endParaRPr lang="es-E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301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dirty="0" smtClean="0"/>
              <a:t>El dispositivo que se encarga de receptar la señal </a:t>
            </a:r>
            <a:r>
              <a:rPr lang="es-EC" dirty="0" err="1" smtClean="0"/>
              <a:t>WiMAX</a:t>
            </a:r>
            <a:r>
              <a:rPr lang="es-EC" dirty="0" smtClean="0"/>
              <a:t> es el PRO-ST de </a:t>
            </a:r>
            <a:r>
              <a:rPr lang="es-EC" dirty="0" err="1" smtClean="0"/>
              <a:t>Airspan</a:t>
            </a:r>
            <a:r>
              <a:rPr lang="es-EC" dirty="0" smtClean="0"/>
              <a:t> (Figura 5.11(a)), es de tipo ODU (</a:t>
            </a:r>
            <a:r>
              <a:rPr lang="es-EC" dirty="0" err="1" smtClean="0"/>
              <a:t>OutDoor</a:t>
            </a:r>
            <a:r>
              <a:rPr lang="es-EC" dirty="0" smtClean="0"/>
              <a:t> </a:t>
            </a:r>
            <a:r>
              <a:rPr lang="es-EC" dirty="0" err="1" smtClean="0"/>
              <a:t>Unit</a:t>
            </a:r>
            <a:r>
              <a:rPr lang="es-EC" dirty="0" smtClean="0"/>
              <a:t>) unidad externa por sus siglas en ingles, la ubicación de esta antena varía dependiendo de la granularidad de las estaciones bases, por lo general </a:t>
            </a:r>
            <a:r>
              <a:rPr lang="es-EC" dirty="0" err="1" smtClean="0"/>
              <a:t>WiMAX</a:t>
            </a:r>
            <a:r>
              <a:rPr lang="es-EC" dirty="0" smtClean="0"/>
              <a:t> está orientada a no tener línea de vista pero esto depende de cuantas estaciones bases se tenga alrededor de la casa del cliente, cabe recalcar que esta antena nos sirve para tener Internet y telefonía al mismo tiempo en caso de que el abonado así lo desee, ya que quien hace el papel de distinguir los servicios es el sistema MPLS antes mencionado.</a:t>
            </a:r>
            <a:endParaRPr lang="es-ES" dirty="0" smtClean="0"/>
          </a:p>
          <a:p>
            <a:pPr eaLnBrk="1" hangingPunct="1">
              <a:spcBef>
                <a:spcPct val="0"/>
              </a:spcBef>
            </a:pPr>
            <a:endParaRPr lang="es-ES" dirty="0" smtClean="0"/>
          </a:p>
        </p:txBody>
      </p:sp>
      <p:sp>
        <p:nvSpPr>
          <p:cNvPr id="4403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BDA8BD-CCE3-470C-A095-664EEE93976F}" type="slidenum">
              <a:rPr lang="es-ES" smtClean="0"/>
              <a:pPr fontAlgn="base">
                <a:spcBef>
                  <a:spcPct val="0"/>
                </a:spcBef>
                <a:spcAft>
                  <a:spcPct val="0"/>
                </a:spcAft>
                <a:defRPr/>
              </a:pPr>
              <a:t>13</a:t>
            </a:fld>
            <a:endParaRPr lang="es-E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 name="2 Marcador de notas"/>
          <p:cNvSpPr>
            <a:spLocks noGrp="1"/>
          </p:cNvSpPr>
          <p:nvPr>
            <p:ph type="body" idx="1"/>
          </p:nvPr>
        </p:nvSpPr>
        <p:spPr/>
        <p:txBody>
          <a:bodyPr>
            <a:normAutofit fontScale="85000" lnSpcReduction="20000"/>
          </a:bodyPr>
          <a:lstStyle/>
          <a:p>
            <a:pPr eaLnBrk="1" fontAlgn="auto" hangingPunct="1">
              <a:spcBef>
                <a:spcPts val="0"/>
              </a:spcBef>
              <a:spcAft>
                <a:spcPts val="0"/>
              </a:spcAft>
              <a:defRPr/>
            </a:pPr>
            <a:r>
              <a:rPr lang="es-ES" dirty="0" smtClean="0"/>
              <a:t>HISTORIA</a:t>
            </a:r>
          </a:p>
          <a:p>
            <a:pPr eaLnBrk="1" fontAlgn="auto" hangingPunct="1">
              <a:spcBef>
                <a:spcPts val="0"/>
              </a:spcBef>
              <a:spcAft>
                <a:spcPts val="0"/>
              </a:spcAft>
              <a:defRPr/>
            </a:pPr>
            <a:r>
              <a:rPr lang="es-EC" dirty="0" smtClean="0"/>
              <a:t>Teléfonos de México fue fundado en 1947 cuando el entonces presidente mexicano, originario de Veracruz, Miguel Alemán Valdés fusionó a las empresas Ericsson en México y a la International </a:t>
            </a:r>
            <a:r>
              <a:rPr lang="es-EC" dirty="0" err="1" smtClean="0"/>
              <a:t>Telephone</a:t>
            </a:r>
            <a:r>
              <a:rPr lang="es-EC" dirty="0" smtClean="0"/>
              <a:t> and </a:t>
            </a:r>
            <a:r>
              <a:rPr lang="es-EC" dirty="0" err="1" smtClean="0"/>
              <a:t>Telegraph</a:t>
            </a:r>
            <a:r>
              <a:rPr lang="es-EC" dirty="0" smtClean="0"/>
              <a:t> </a:t>
            </a:r>
            <a:r>
              <a:rPr lang="es-EC" dirty="0" err="1" smtClean="0"/>
              <a:t>Company</a:t>
            </a:r>
            <a:r>
              <a:rPr lang="es-EC" dirty="0" smtClean="0"/>
              <a:t>, formando una empresa del estado mexicano, la cual se convirtió en la única proveedora de servicios telefónicos en el país.</a:t>
            </a:r>
            <a:endParaRPr lang="es-ES" dirty="0" smtClean="0"/>
          </a:p>
          <a:p>
            <a:pPr eaLnBrk="1" fontAlgn="auto" hangingPunct="1">
              <a:spcBef>
                <a:spcPts val="0"/>
              </a:spcBef>
              <a:spcAft>
                <a:spcPts val="0"/>
              </a:spcAft>
              <a:defRPr/>
            </a:pPr>
            <a:r>
              <a:rPr lang="es-EC" dirty="0" smtClean="0"/>
              <a:t> </a:t>
            </a:r>
            <a:endParaRPr lang="es-ES" dirty="0" smtClean="0"/>
          </a:p>
          <a:p>
            <a:pPr eaLnBrk="1" fontAlgn="auto" hangingPunct="1">
              <a:spcBef>
                <a:spcPts val="0"/>
              </a:spcBef>
              <a:spcAft>
                <a:spcPts val="0"/>
              </a:spcAft>
              <a:defRPr/>
            </a:pPr>
            <a:r>
              <a:rPr lang="es-EC" dirty="0" smtClean="0"/>
              <a:t>Más tarde, después del Terremoto de México de 1985, la central telefónica de la empresa estatal colapsa, debido a que la central telefónica del país estaba concentrada en el Distrito Federal dejando aislada a la ciudad y al país al no tener servicio de larga distancia nacional e internacional </a:t>
            </a:r>
            <a:r>
              <a:rPr lang="es-EC" dirty="0" err="1" smtClean="0"/>
              <a:t>reestablecida</a:t>
            </a:r>
            <a:r>
              <a:rPr lang="es-EC" dirty="0" smtClean="0"/>
              <a:t> en los primeros meses del año siguiente, y adicionalmente después del terremoto, todas las casetas de la telefonía pública del Distrito Federal se hicieron gratuitas en apoyo a la población para la comunicación después del desastre.</a:t>
            </a:r>
            <a:endParaRPr lang="es-ES" dirty="0" smtClean="0"/>
          </a:p>
          <a:p>
            <a:pPr eaLnBrk="1" fontAlgn="auto" hangingPunct="1">
              <a:spcBef>
                <a:spcPts val="0"/>
              </a:spcBef>
              <a:spcAft>
                <a:spcPts val="0"/>
              </a:spcAft>
              <a:defRPr/>
            </a:pPr>
            <a:r>
              <a:rPr lang="es-EC" dirty="0" smtClean="0"/>
              <a:t> </a:t>
            </a:r>
            <a:endParaRPr lang="es-ES" dirty="0" smtClean="0"/>
          </a:p>
          <a:p>
            <a:pPr eaLnBrk="1" fontAlgn="auto" hangingPunct="1">
              <a:spcBef>
                <a:spcPts val="0"/>
              </a:spcBef>
              <a:spcAft>
                <a:spcPts val="0"/>
              </a:spcAft>
              <a:defRPr/>
            </a:pPr>
            <a:r>
              <a:rPr lang="es-EC" dirty="0" smtClean="0"/>
              <a:t>En 1990 el presidente de México Carlos Salinas de Gortari decidió comenzar un proceso de privatización. Se presentaron varios grupos de inversionistas formados por empresas nacionales e internacionales, resultando ganador el consorcio creado por Carlos </a:t>
            </a:r>
            <a:r>
              <a:rPr lang="es-EC" dirty="0" err="1" smtClean="0"/>
              <a:t>Slim</a:t>
            </a:r>
            <a:r>
              <a:rPr lang="es-EC" dirty="0" smtClean="0"/>
              <a:t>, France </a:t>
            </a:r>
            <a:r>
              <a:rPr lang="es-EC" dirty="0" err="1" smtClean="0"/>
              <a:t>Télécom</a:t>
            </a:r>
            <a:r>
              <a:rPr lang="es-EC" dirty="0" smtClean="0"/>
              <a:t> y SBC </a:t>
            </a:r>
            <a:r>
              <a:rPr lang="es-EC" dirty="0" err="1" smtClean="0"/>
              <a:t>Communications</a:t>
            </a:r>
            <a:r>
              <a:rPr lang="es-EC" dirty="0" smtClean="0"/>
              <a:t> entre otros pequeños inversionistas, pero este consorcio se apoderó del 53% y al ser el accionista mayoritario, compró un restante dejando al fundador con el 31% de las acciones.</a:t>
            </a:r>
            <a:endParaRPr lang="es-ES" dirty="0" smtClean="0"/>
          </a:p>
          <a:p>
            <a:pPr eaLnBrk="1" fontAlgn="auto" hangingPunct="1">
              <a:spcBef>
                <a:spcPts val="0"/>
              </a:spcBef>
              <a:spcAft>
                <a:spcPts val="0"/>
              </a:spcAft>
              <a:defRPr/>
            </a:pPr>
            <a:r>
              <a:rPr lang="es-EC" dirty="0" smtClean="0"/>
              <a:t> </a:t>
            </a:r>
            <a:endParaRPr lang="es-ES" dirty="0" smtClean="0"/>
          </a:p>
          <a:p>
            <a:pPr eaLnBrk="1" fontAlgn="auto" hangingPunct="1">
              <a:spcBef>
                <a:spcPts val="0"/>
              </a:spcBef>
              <a:spcAft>
                <a:spcPts val="0"/>
              </a:spcAft>
              <a:defRPr/>
            </a:pPr>
            <a:r>
              <a:rPr lang="es-EC" dirty="0" smtClean="0"/>
              <a:t>Después de su privatización Telmex comenzó con un plan de inversión en nueva tecnología, fibra óptica, y cobertura total del país, se restablece el cobro en casetas de telefonía pública que permaneció gratuita por años después del terremoto, mediante la sustitución de las antiguas casetas por marcación de disco de GTE </a:t>
            </a:r>
            <a:r>
              <a:rPr lang="es-EC" dirty="0" err="1" smtClean="0"/>
              <a:t>Corporation</a:t>
            </a:r>
            <a:r>
              <a:rPr lang="es-EC" dirty="0" smtClean="0"/>
              <a:t>, por las digitales de tarjetas electrónicas individuales. En 1997 se abrió el mercado mexicano de la telefonía, con lo cual entraron AT&amp;T, MCI y </a:t>
            </a:r>
            <a:r>
              <a:rPr lang="es-EC" dirty="0" err="1" smtClean="0"/>
              <a:t>Axtel</a:t>
            </a:r>
            <a:r>
              <a:rPr lang="es-EC" dirty="0" smtClean="0"/>
              <a:t>, entre otras, pero ninguna logró afectar seriamente a Telmex.</a:t>
            </a:r>
            <a:endParaRPr lang="es-ES" dirty="0" smtClean="0"/>
          </a:p>
          <a:p>
            <a:pPr eaLnBrk="1" fontAlgn="auto" hangingPunct="1">
              <a:spcBef>
                <a:spcPts val="0"/>
              </a:spcBef>
              <a:spcAft>
                <a:spcPts val="0"/>
              </a:spcAft>
              <a:defRPr/>
            </a:pPr>
            <a:r>
              <a:rPr lang="es-EC" dirty="0" smtClean="0"/>
              <a:t> </a:t>
            </a:r>
            <a:endParaRPr lang="es-ES" dirty="0" smtClean="0"/>
          </a:p>
          <a:p>
            <a:pPr eaLnBrk="1" fontAlgn="auto" hangingPunct="1">
              <a:spcBef>
                <a:spcPts val="0"/>
              </a:spcBef>
              <a:spcAft>
                <a:spcPts val="0"/>
              </a:spcAft>
              <a:defRPr/>
            </a:pPr>
            <a:r>
              <a:rPr lang="es-EC" dirty="0" smtClean="0"/>
              <a:t>A partir de 1996 Telmex ha dejado de contratar empleados de confianza y ha empezado a contratar empleados con menos prestaciones laborales (solo las de la Ley) mediante la empresa </a:t>
            </a:r>
            <a:r>
              <a:rPr lang="es-EC" dirty="0" err="1" smtClean="0"/>
              <a:t>Comertel</a:t>
            </a:r>
            <a:r>
              <a:rPr lang="es-EC" dirty="0" smtClean="0"/>
              <a:t> Argos, así también, se ha dado cada vez mayor interés en invertir incansablemente en las Empresas Red Uno y </a:t>
            </a:r>
            <a:r>
              <a:rPr lang="es-EC" dirty="0" err="1" smtClean="0"/>
              <a:t>Uninet</a:t>
            </a:r>
            <a:r>
              <a:rPr lang="es-EC" dirty="0" smtClean="0"/>
              <a:t>, de las cuales el 100% del capital es de Carlos </a:t>
            </a:r>
            <a:r>
              <a:rPr lang="es-EC" dirty="0" err="1" smtClean="0"/>
              <a:t>Slim</a:t>
            </a:r>
            <a:r>
              <a:rPr lang="es-EC" dirty="0" smtClean="0"/>
              <a:t> (esto a partir de 1999). De tal manera que los nuevos productos que se ofrecen serán de Tecnología IP, Internet, MPLS.</a:t>
            </a:r>
            <a:endParaRPr lang="es-ES" dirty="0" smtClean="0"/>
          </a:p>
          <a:p>
            <a:pPr eaLnBrk="1" fontAlgn="auto" hangingPunct="1">
              <a:spcBef>
                <a:spcPts val="0"/>
              </a:spcBef>
              <a:spcAft>
                <a:spcPts val="0"/>
              </a:spcAft>
              <a:defRPr/>
            </a:pPr>
            <a:r>
              <a:rPr lang="es-EC" b="1" dirty="0" smtClean="0"/>
              <a:t>¿QUE OFRECE?</a:t>
            </a:r>
            <a:endParaRPr lang="es-ES" dirty="0" smtClean="0"/>
          </a:p>
          <a:p>
            <a:pPr eaLnBrk="1" fontAlgn="auto" hangingPunct="1">
              <a:spcBef>
                <a:spcPts val="0"/>
              </a:spcBef>
              <a:spcAft>
                <a:spcPts val="0"/>
              </a:spcAft>
              <a:defRPr/>
            </a:pPr>
            <a:r>
              <a:rPr lang="es-EC" dirty="0" smtClean="0"/>
              <a:t> </a:t>
            </a:r>
            <a:endParaRPr lang="es-ES" dirty="0" smtClean="0"/>
          </a:p>
          <a:p>
            <a:pPr eaLnBrk="1" fontAlgn="auto" hangingPunct="1">
              <a:spcBef>
                <a:spcPts val="0"/>
              </a:spcBef>
              <a:spcAft>
                <a:spcPts val="0"/>
              </a:spcAft>
              <a:defRPr/>
            </a:pPr>
            <a:r>
              <a:rPr lang="es-EC" dirty="0" smtClean="0"/>
              <a:t>Telmex es una empresa mexicana de Telecomunicaciones con sede en la Ciudad de México. La empresa ofrece una variada gama de productos y servicios relacionados con las Telecomunicaciones en México y Latinoamérica, entre los que se incluyen una extensa red de telefonía e Internet, además de la convergencia digital (Triple Play) (Televisión, Internet, y Telefonía).</a:t>
            </a:r>
            <a:endParaRPr lang="es-ES" dirty="0" smtClean="0"/>
          </a:p>
          <a:p>
            <a:pPr eaLnBrk="1" fontAlgn="auto" hangingPunct="1">
              <a:spcBef>
                <a:spcPts val="0"/>
              </a:spcBef>
              <a:spcAft>
                <a:spcPts val="0"/>
              </a:spcAft>
              <a:defRPr/>
            </a:pPr>
            <a:r>
              <a:rPr lang="es-EC" dirty="0" smtClean="0"/>
              <a:t> </a:t>
            </a:r>
            <a:endParaRPr lang="es-ES" dirty="0" smtClean="0"/>
          </a:p>
          <a:p>
            <a:pPr eaLnBrk="1" fontAlgn="auto" hangingPunct="1">
              <a:spcBef>
                <a:spcPts val="0"/>
              </a:spcBef>
              <a:spcAft>
                <a:spcPts val="0"/>
              </a:spcAft>
              <a:defRPr/>
            </a:pPr>
            <a:r>
              <a:rPr lang="es-EC" dirty="0" smtClean="0"/>
              <a:t>Telmex, posee una filial llamada Telmex Internacional, que da servicio en Argentina, Brasil, Chile, Colombia, Ecuador, Perú, Uruguay, y los Estados Unidos.</a:t>
            </a:r>
            <a:endParaRPr lang="es-ES" dirty="0" smtClean="0"/>
          </a:p>
          <a:p>
            <a:pPr eaLnBrk="1" fontAlgn="auto" hangingPunct="1">
              <a:spcBef>
                <a:spcPts val="0"/>
              </a:spcBef>
              <a:spcAft>
                <a:spcPts val="0"/>
              </a:spcAft>
              <a:defRPr/>
            </a:pPr>
            <a:r>
              <a:rPr lang="es-EC" b="1" dirty="0" smtClean="0"/>
              <a:t>TELMEX EN ECUADOR</a:t>
            </a:r>
            <a:endParaRPr lang="es-ES" dirty="0" smtClean="0"/>
          </a:p>
          <a:p>
            <a:pPr eaLnBrk="1" fontAlgn="auto" hangingPunct="1">
              <a:spcBef>
                <a:spcPts val="0"/>
              </a:spcBef>
              <a:spcAft>
                <a:spcPts val="0"/>
              </a:spcAft>
              <a:defRPr/>
            </a:pPr>
            <a:r>
              <a:rPr lang="es-EC" dirty="0" smtClean="0"/>
              <a:t>Ecuador Telecom S.A. (antes también conocida como </a:t>
            </a:r>
            <a:r>
              <a:rPr lang="es-EC" dirty="0" err="1" smtClean="0"/>
              <a:t>Ecutel</a:t>
            </a:r>
            <a:r>
              <a:rPr lang="es-EC" dirty="0" smtClean="0"/>
              <a:t>) es la representación jurídica de </a:t>
            </a:r>
            <a:r>
              <a:rPr lang="es-EC" dirty="0" smtClean="0">
                <a:hlinkClick r:id="rId3" tooltip="Telmex"/>
              </a:rPr>
              <a:t>Telmex</a:t>
            </a:r>
            <a:r>
              <a:rPr lang="es-EC" dirty="0" smtClean="0"/>
              <a:t> en </a:t>
            </a:r>
            <a:r>
              <a:rPr lang="es-EC" dirty="0" smtClean="0">
                <a:hlinkClick r:id="rId4" tooltip="Ecuador"/>
              </a:rPr>
              <a:t>Ecuador</a:t>
            </a:r>
            <a:r>
              <a:rPr lang="es-EC" dirty="0" smtClean="0"/>
              <a:t>.</a:t>
            </a:r>
            <a:endParaRPr lang="es-ES" dirty="0" smtClean="0"/>
          </a:p>
          <a:p>
            <a:pPr eaLnBrk="1" fontAlgn="auto" hangingPunct="1">
              <a:spcBef>
                <a:spcPts val="0"/>
              </a:spcBef>
              <a:spcAft>
                <a:spcPts val="0"/>
              </a:spcAft>
              <a:defRPr/>
            </a:pPr>
            <a:r>
              <a:rPr lang="es-EC" dirty="0" smtClean="0"/>
              <a:t>Ha tenido una gran expansión desde su ingreso al país prestando servicios de calidad como: </a:t>
            </a:r>
            <a:r>
              <a:rPr lang="es-EC" dirty="0" smtClean="0">
                <a:hlinkClick r:id="rId5" tooltip="Televisión digital"/>
              </a:rPr>
              <a:t>televisión digital</a:t>
            </a:r>
            <a:r>
              <a:rPr lang="es-EC" dirty="0" smtClean="0"/>
              <a:t>, </a:t>
            </a:r>
            <a:r>
              <a:rPr lang="es-EC" dirty="0" smtClean="0">
                <a:hlinkClick r:id="rId6" tooltip="Internet"/>
              </a:rPr>
              <a:t>internet</a:t>
            </a:r>
            <a:r>
              <a:rPr lang="es-EC" dirty="0" smtClean="0"/>
              <a:t> y </a:t>
            </a:r>
            <a:r>
              <a:rPr lang="es-EC" dirty="0" smtClean="0">
                <a:hlinkClick r:id="rId7" tooltip="Telefonía IP"/>
              </a:rPr>
              <a:t>telefonía IP</a:t>
            </a:r>
            <a:r>
              <a:rPr lang="es-EC" dirty="0" smtClean="0"/>
              <a:t>. De igual forma es la empresa hermana de la ya presente </a:t>
            </a:r>
            <a:r>
              <a:rPr lang="es-EC" dirty="0" smtClean="0">
                <a:hlinkClick r:id="rId8" tooltip="Porta (Conecel)"/>
              </a:rPr>
              <a:t>Porta</a:t>
            </a:r>
            <a:r>
              <a:rPr lang="es-EC" dirty="0" smtClean="0"/>
              <a:t>.</a:t>
            </a:r>
            <a:endParaRPr lang="es-ES" dirty="0" smtClean="0"/>
          </a:p>
          <a:p>
            <a:pPr eaLnBrk="1" fontAlgn="auto" hangingPunct="1">
              <a:spcBef>
                <a:spcPts val="0"/>
              </a:spcBef>
              <a:spcAft>
                <a:spcPts val="0"/>
              </a:spcAft>
              <a:defRPr/>
            </a:pPr>
            <a:endParaRPr lang="es-ES" dirty="0" smtClean="0"/>
          </a:p>
        </p:txBody>
      </p:sp>
      <p:sp>
        <p:nvSpPr>
          <p:cNvPr id="4506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15B3E1-DCC6-4FE4-8801-724654540858}" type="slidenum">
              <a:rPr lang="es-ES" smtClean="0"/>
              <a:pPr fontAlgn="base">
                <a:spcBef>
                  <a:spcPct val="0"/>
                </a:spcBef>
                <a:spcAft>
                  <a:spcPct val="0"/>
                </a:spcAft>
                <a:defRPr/>
              </a:pPr>
              <a:t>14</a:t>
            </a:fld>
            <a:endParaRPr 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60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dirty="0" err="1" smtClean="0"/>
              <a:t>Telemex</a:t>
            </a:r>
            <a:r>
              <a:rPr lang="es-EC" dirty="0" smtClean="0"/>
              <a:t> tenía un proyecto muy ambicioso para proveer Internet y Voz con </a:t>
            </a:r>
            <a:r>
              <a:rPr lang="es-EC" dirty="0" err="1" smtClean="0"/>
              <a:t>WiMAX</a:t>
            </a:r>
            <a:r>
              <a:rPr lang="es-EC" dirty="0" smtClean="0"/>
              <a:t>, como sabemos, Porta pertenece al mismo dueño de Telmex lo cual significaba que sus estaciones bases iban a estar ubicadas en cada radio base de Porta, teniendo así una cobertura completa en toda la ciudad de Guayaquil ya que Porta tiene más de 150 radio bases en toda la ciudad, su cobertura iba a ser muy parecida a la Red GSM, de ésta manera no había la necesidad de instalar una antena en el exterior de la casa, sino que bastaba con tan solo tener un receptor dentro de cada hogar para captar la señal.</a:t>
            </a:r>
            <a:endParaRPr lang="es-ES" dirty="0" smtClean="0"/>
          </a:p>
          <a:p>
            <a:pPr eaLnBrk="1" hangingPunct="1">
              <a:spcBef>
                <a:spcPct val="0"/>
              </a:spcBef>
            </a:pPr>
            <a:r>
              <a:rPr lang="es-EC" dirty="0" smtClean="0"/>
              <a:t> </a:t>
            </a:r>
            <a:endParaRPr lang="es-ES" dirty="0" smtClean="0"/>
          </a:p>
          <a:p>
            <a:pPr eaLnBrk="1" hangingPunct="1">
              <a:spcBef>
                <a:spcPct val="0"/>
              </a:spcBef>
            </a:pPr>
            <a:r>
              <a:rPr lang="es-EC" dirty="0" smtClean="0"/>
              <a:t>Lamentablemente el proyecto tuvo que ser cancelado debido a la crisis económica que afecto a todas las empresas del mundo incluyendo a la mexicana, al hacer esta encuesta se nos informo que el proyecto se reanudara a mediados del 2009 según un comunicado proveniente de la matriz de Telmex ubicada en México.</a:t>
            </a:r>
            <a:endParaRPr lang="es-ES" dirty="0" smtClean="0"/>
          </a:p>
          <a:p>
            <a:pPr eaLnBrk="1" hangingPunct="1">
              <a:spcBef>
                <a:spcPct val="0"/>
              </a:spcBef>
            </a:pPr>
            <a:r>
              <a:rPr lang="es-EC" dirty="0" smtClean="0"/>
              <a:t> </a:t>
            </a:r>
            <a:endParaRPr lang="es-ES" dirty="0" smtClean="0"/>
          </a:p>
          <a:p>
            <a:pPr eaLnBrk="1" hangingPunct="1">
              <a:spcBef>
                <a:spcPct val="0"/>
              </a:spcBef>
            </a:pPr>
            <a:r>
              <a:rPr lang="es-EC" dirty="0" smtClean="0"/>
              <a:t>Por otra parte se alcanzo a adquirir los equipos en su totalidad antes de que se tomara la decisión de suspender el proyecto temporalmente, los ingenieros </a:t>
            </a:r>
            <a:r>
              <a:rPr lang="es-EC" dirty="0" err="1" smtClean="0"/>
              <a:t>WiMAX</a:t>
            </a:r>
            <a:r>
              <a:rPr lang="es-EC" dirty="0" smtClean="0"/>
              <a:t> de TELMEX nos facilitaron la documentación necesaria para poder describir como se iba a implantar ésta tecnología en Guayaquil.</a:t>
            </a:r>
            <a:endParaRPr lang="es-ES" dirty="0" smtClean="0"/>
          </a:p>
        </p:txBody>
      </p:sp>
      <p:sp>
        <p:nvSpPr>
          <p:cNvPr id="4710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594325-A9D6-471D-877E-E571005EFE70}" type="slidenum">
              <a:rPr lang="es-ES" smtClean="0"/>
              <a:pPr fontAlgn="base">
                <a:spcBef>
                  <a:spcPct val="0"/>
                </a:spcBef>
                <a:spcAft>
                  <a:spcPct val="0"/>
                </a:spcAft>
                <a:defRPr/>
              </a:pPr>
              <a:t>15</a:t>
            </a:fld>
            <a:endParaRPr lang="es-E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 name="2 Marcador de notas"/>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es-EC" dirty="0" smtClean="0"/>
              <a:t>La red de </a:t>
            </a:r>
            <a:r>
              <a:rPr lang="es-EC" dirty="0" err="1" smtClean="0"/>
              <a:t>Telemex</a:t>
            </a:r>
            <a:r>
              <a:rPr lang="es-EC" dirty="0" smtClean="0"/>
              <a:t> sincroniza sus estaciones bases mediante el uso de un GPS ubicado en cada una de ellas, como ya se había mencionado antes Telmex iba a ser uso de las estaciones bases que se usan para la red celular de Porta, a continuación veremos la infraestructura e instalación de los equipos </a:t>
            </a:r>
            <a:r>
              <a:rPr lang="es-EC" dirty="0" err="1" smtClean="0"/>
              <a:t>WiMAX</a:t>
            </a:r>
            <a:r>
              <a:rPr lang="es-EC" dirty="0" smtClean="0"/>
              <a:t> en dichas estaciones bases.</a:t>
            </a:r>
            <a:endParaRPr lang="es-ES" dirty="0" smtClean="0"/>
          </a:p>
          <a:p>
            <a:pPr eaLnBrk="1" fontAlgn="auto" hangingPunct="1">
              <a:spcBef>
                <a:spcPts val="0"/>
              </a:spcBef>
              <a:spcAft>
                <a:spcPts val="0"/>
              </a:spcAft>
              <a:defRPr/>
            </a:pPr>
            <a:r>
              <a:rPr lang="es-EC" dirty="0" smtClean="0"/>
              <a:t> </a:t>
            </a:r>
            <a:endParaRPr lang="es-ES" dirty="0" smtClean="0"/>
          </a:p>
          <a:p>
            <a:pPr eaLnBrk="1" fontAlgn="auto" hangingPunct="1">
              <a:spcBef>
                <a:spcPts val="0"/>
              </a:spcBef>
              <a:spcAft>
                <a:spcPts val="0"/>
              </a:spcAft>
              <a:defRPr/>
            </a:pPr>
            <a:r>
              <a:rPr lang="es-EC" dirty="0" smtClean="0"/>
              <a:t>En cada estación base se instala un Chasis que contiene:</a:t>
            </a:r>
            <a:endParaRPr lang="es-ES" dirty="0" smtClean="0"/>
          </a:p>
          <a:p>
            <a:pPr eaLnBrk="1" fontAlgn="auto" hangingPunct="1">
              <a:spcBef>
                <a:spcPts val="0"/>
              </a:spcBef>
              <a:spcAft>
                <a:spcPts val="0"/>
              </a:spcAft>
              <a:defRPr/>
            </a:pPr>
            <a:r>
              <a:rPr lang="es-EC" dirty="0" smtClean="0"/>
              <a:t> </a:t>
            </a:r>
            <a:endParaRPr lang="es-ES" dirty="0" smtClean="0"/>
          </a:p>
          <a:p>
            <a:pPr eaLnBrk="1" fontAlgn="auto" hangingPunct="1">
              <a:spcBef>
                <a:spcPts val="0"/>
              </a:spcBef>
              <a:spcAft>
                <a:spcPts val="0"/>
              </a:spcAft>
              <a:defRPr/>
            </a:pPr>
            <a:r>
              <a:rPr lang="es-EC" b="1" dirty="0" smtClean="0"/>
              <a:t>Unidad de Ventilación (AVU)</a:t>
            </a:r>
          </a:p>
          <a:p>
            <a:pPr eaLnBrk="1" fontAlgn="auto" hangingPunct="1">
              <a:spcBef>
                <a:spcPts val="0"/>
              </a:spcBef>
              <a:spcAft>
                <a:spcPts val="0"/>
              </a:spcAft>
              <a:defRPr/>
            </a:pPr>
            <a:r>
              <a:rPr lang="es-EC" dirty="0" smtClean="0"/>
              <a:t>La AVU de 2U de altura (1U = 1.75” = 44.45 mm) incluye una cámara integral de 1U de altura para flujo de aire entrante y una bandeja de ventiladores de 1U de altura con un módulo de alarma externo.</a:t>
            </a:r>
            <a:endParaRPr lang="es-ES" dirty="0" smtClean="0"/>
          </a:p>
          <a:p>
            <a:pPr eaLnBrk="1" fontAlgn="auto" hangingPunct="1">
              <a:spcBef>
                <a:spcPts val="0"/>
              </a:spcBef>
              <a:spcAft>
                <a:spcPts val="0"/>
              </a:spcAft>
              <a:defRPr/>
            </a:pPr>
            <a:r>
              <a:rPr lang="es-EC" dirty="0" smtClean="0"/>
              <a:t> </a:t>
            </a:r>
            <a:endParaRPr lang="es-ES" dirty="0" smtClean="0"/>
          </a:p>
          <a:p>
            <a:pPr eaLnBrk="1" fontAlgn="auto" hangingPunct="1">
              <a:spcBef>
                <a:spcPts val="0"/>
              </a:spcBef>
              <a:spcAft>
                <a:spcPts val="0"/>
              </a:spcAft>
              <a:defRPr/>
            </a:pPr>
            <a:r>
              <a:rPr lang="es-EC" dirty="0" smtClean="0"/>
              <a:t>Para soportar una Estación Base de alta disponibilidad, la bandeja de ventiladores incluye 10 ventiladores sin rozamiento, donde 9 ventiladores son suficientes para refrigerar un chasis completamente cargado.</a:t>
            </a:r>
            <a:endParaRPr lang="es-ES" dirty="0" smtClean="0"/>
          </a:p>
          <a:p>
            <a:pPr eaLnBrk="1" fontAlgn="auto" hangingPunct="1">
              <a:spcBef>
                <a:spcPts val="0"/>
              </a:spcBef>
              <a:spcAft>
                <a:spcPts val="0"/>
              </a:spcAft>
              <a:defRPr/>
            </a:pPr>
            <a:r>
              <a:rPr lang="es-EC" dirty="0" smtClean="0"/>
              <a:t> </a:t>
            </a:r>
            <a:endParaRPr lang="es-ES" dirty="0" smtClean="0"/>
          </a:p>
          <a:p>
            <a:pPr eaLnBrk="1" fontAlgn="auto" hangingPunct="1">
              <a:spcBef>
                <a:spcPts val="0"/>
              </a:spcBef>
              <a:spcAft>
                <a:spcPts val="0"/>
              </a:spcAft>
              <a:defRPr/>
            </a:pPr>
            <a:r>
              <a:rPr lang="es-EC" dirty="0" smtClean="0"/>
              <a:t>Un fallo en cualquiera de los ventiladores es indicado tanto por </a:t>
            </a:r>
            <a:r>
              <a:rPr lang="es-EC" dirty="0" err="1" smtClean="0"/>
              <a:t>LEDs</a:t>
            </a:r>
            <a:r>
              <a:rPr lang="es-EC" dirty="0" smtClean="0"/>
              <a:t> en el panel frontal como por una señal que es enviada al sistema de gestión.</a:t>
            </a:r>
            <a:endParaRPr lang="es-ES" dirty="0" smtClean="0"/>
          </a:p>
          <a:p>
            <a:pPr eaLnBrk="1" fontAlgn="auto" hangingPunct="1">
              <a:spcBef>
                <a:spcPts val="0"/>
              </a:spcBef>
              <a:spcAft>
                <a:spcPts val="0"/>
              </a:spcAft>
              <a:defRPr/>
            </a:pPr>
            <a:r>
              <a:rPr lang="es-EC" dirty="0" smtClean="0"/>
              <a:t> </a:t>
            </a:r>
            <a:endParaRPr lang="es-ES" dirty="0" smtClean="0"/>
          </a:p>
          <a:p>
            <a:pPr eaLnBrk="1" fontAlgn="auto" hangingPunct="1">
              <a:spcBef>
                <a:spcPts val="0"/>
              </a:spcBef>
              <a:spcAft>
                <a:spcPts val="0"/>
              </a:spcAft>
              <a:defRPr/>
            </a:pPr>
            <a:r>
              <a:rPr lang="es-EC" dirty="0" smtClean="0"/>
              <a:t>En caso de alguna avería de algún ventilador, el chasis puede operar sin la bandeja de ventiladores (extraíble en caliente) por un período de tiempo suficiente para remplazarla (hasta 10 minutos)</a:t>
            </a:r>
            <a:endParaRPr lang="es-ES" dirty="0" smtClean="0"/>
          </a:p>
          <a:p>
            <a:pPr eaLnBrk="1" fontAlgn="auto" hangingPunct="1">
              <a:spcBef>
                <a:spcPts val="0"/>
              </a:spcBef>
              <a:spcAft>
                <a:spcPts val="0"/>
              </a:spcAft>
              <a:defRPr/>
            </a:pPr>
            <a:r>
              <a:rPr lang="es-EC" dirty="0" smtClean="0"/>
              <a:t> </a:t>
            </a:r>
            <a:endParaRPr lang="es-ES" dirty="0" smtClean="0"/>
          </a:p>
          <a:p>
            <a:pPr eaLnBrk="1" fontAlgn="auto" hangingPunct="1">
              <a:spcBef>
                <a:spcPts val="0"/>
              </a:spcBef>
              <a:spcAft>
                <a:spcPts val="0"/>
              </a:spcAft>
              <a:defRPr/>
            </a:pPr>
            <a:endParaRPr lang="es-ES" dirty="0" smtClean="0"/>
          </a:p>
          <a:p>
            <a:pPr eaLnBrk="1" fontAlgn="auto" hangingPunct="1">
              <a:spcBef>
                <a:spcPts val="0"/>
              </a:spcBef>
              <a:spcAft>
                <a:spcPts val="0"/>
              </a:spcAft>
              <a:defRPr/>
            </a:pPr>
            <a:r>
              <a:rPr lang="es-EC" b="1" dirty="0" smtClean="0"/>
              <a:t>Unidad de Procesamiento de Red (NPU)</a:t>
            </a:r>
            <a:r>
              <a:rPr lang="es-EC" dirty="0" smtClean="0"/>
              <a:t> </a:t>
            </a:r>
          </a:p>
          <a:p>
            <a:pPr eaLnBrk="1" fontAlgn="auto" hangingPunct="1">
              <a:spcBef>
                <a:spcPts val="0"/>
              </a:spcBef>
              <a:spcAft>
                <a:spcPts val="0"/>
              </a:spcAft>
              <a:defRPr/>
            </a:pPr>
            <a:r>
              <a:rPr lang="es-EC" dirty="0" smtClean="0"/>
              <a:t>La Unidad de Procesamiento de Red (NPU) sirve como el corazón de la estación base, provee:</a:t>
            </a:r>
            <a:endParaRPr lang="es-ES" dirty="0" smtClean="0"/>
          </a:p>
          <a:p>
            <a:pPr eaLnBrk="1" fontAlgn="auto" hangingPunct="1">
              <a:spcBef>
                <a:spcPts val="0"/>
              </a:spcBef>
              <a:spcAft>
                <a:spcPts val="0"/>
              </a:spcAft>
              <a:defRPr/>
            </a:pPr>
            <a:r>
              <a:rPr lang="es-EC" dirty="0" smtClean="0"/>
              <a:t> </a:t>
            </a:r>
            <a:endParaRPr lang="es-ES" dirty="0" smtClean="0"/>
          </a:p>
          <a:p>
            <a:pPr eaLnBrk="1" fontAlgn="auto" hangingPunct="1">
              <a:spcBef>
                <a:spcPts val="0"/>
              </a:spcBef>
              <a:spcAft>
                <a:spcPts val="0"/>
              </a:spcAft>
              <a:defRPr/>
            </a:pPr>
            <a:r>
              <a:rPr lang="es-EC" dirty="0" smtClean="0"/>
              <a:t>Conectividad adicional al </a:t>
            </a:r>
            <a:r>
              <a:rPr lang="es-EC" dirty="0" err="1" smtClean="0"/>
              <a:t>backbone</a:t>
            </a:r>
            <a:r>
              <a:rPr lang="es-EC" dirty="0" smtClean="0"/>
              <a:t> vía un </a:t>
            </a:r>
            <a:r>
              <a:rPr lang="es-EC" dirty="0" err="1" smtClean="0"/>
              <a:t>BaseT</a:t>
            </a:r>
            <a:r>
              <a:rPr lang="es-EC" dirty="0" smtClean="0"/>
              <a:t> 100/1000</a:t>
            </a:r>
            <a:endParaRPr lang="es-ES" dirty="0" smtClean="0"/>
          </a:p>
          <a:p>
            <a:pPr eaLnBrk="1" fontAlgn="auto" hangingPunct="1">
              <a:spcBef>
                <a:spcPts val="0"/>
              </a:spcBef>
              <a:spcAft>
                <a:spcPts val="0"/>
              </a:spcAft>
              <a:defRPr/>
            </a:pPr>
            <a:r>
              <a:rPr lang="es-EC" dirty="0" smtClean="0"/>
              <a:t>Puerto de administración local </a:t>
            </a:r>
            <a:r>
              <a:rPr lang="es-EC" dirty="0" err="1" smtClean="0"/>
              <a:t>BaseT</a:t>
            </a:r>
            <a:r>
              <a:rPr lang="es-EC" dirty="0" smtClean="0"/>
              <a:t> 10/100</a:t>
            </a:r>
            <a:endParaRPr lang="es-ES" dirty="0" smtClean="0"/>
          </a:p>
          <a:p>
            <a:pPr eaLnBrk="1" fontAlgn="auto" hangingPunct="1">
              <a:spcBef>
                <a:spcPts val="0"/>
              </a:spcBef>
              <a:spcAft>
                <a:spcPts val="0"/>
              </a:spcAft>
              <a:defRPr/>
            </a:pPr>
            <a:r>
              <a:rPr lang="es-EC" dirty="0" smtClean="0"/>
              <a:t>Clasificación de tráfico y establecimiento de conexión </a:t>
            </a:r>
            <a:endParaRPr lang="es-ES" dirty="0" smtClean="0"/>
          </a:p>
          <a:p>
            <a:pPr eaLnBrk="1" fontAlgn="auto" hangingPunct="1">
              <a:spcBef>
                <a:spcPts val="0"/>
              </a:spcBef>
              <a:spcAft>
                <a:spcPts val="0"/>
              </a:spcAft>
              <a:defRPr/>
            </a:pPr>
            <a:r>
              <a:rPr lang="es-EC" dirty="0" smtClean="0"/>
              <a:t>Conexión y envío de datos basado en protocolos estandarizados </a:t>
            </a:r>
            <a:endParaRPr lang="es-ES" dirty="0" smtClean="0"/>
          </a:p>
          <a:p>
            <a:pPr eaLnBrk="1" fontAlgn="auto" hangingPunct="1">
              <a:spcBef>
                <a:spcPts val="0"/>
              </a:spcBef>
              <a:spcAft>
                <a:spcPts val="0"/>
              </a:spcAft>
              <a:defRPr/>
            </a:pPr>
            <a:r>
              <a:rPr lang="es-EC" dirty="0" smtClean="0"/>
              <a:t>Administración de Acuerdos de Nivel de Servicio </a:t>
            </a:r>
            <a:endParaRPr lang="es-ES" dirty="0" smtClean="0"/>
          </a:p>
          <a:p>
            <a:pPr eaLnBrk="1" fontAlgn="auto" hangingPunct="1">
              <a:spcBef>
                <a:spcPts val="0"/>
              </a:spcBef>
              <a:spcAft>
                <a:spcPts val="0"/>
              </a:spcAft>
              <a:defRPr/>
            </a:pPr>
            <a:r>
              <a:rPr lang="es-EC" dirty="0" smtClean="0"/>
              <a:t>Administración general de la estación base</a:t>
            </a:r>
            <a:endParaRPr lang="es-ES" dirty="0" smtClean="0"/>
          </a:p>
          <a:p>
            <a:pPr eaLnBrk="1" fontAlgn="auto" hangingPunct="1">
              <a:spcBef>
                <a:spcPts val="0"/>
              </a:spcBef>
              <a:spcAft>
                <a:spcPts val="0"/>
              </a:spcAft>
              <a:defRPr/>
            </a:pPr>
            <a:r>
              <a:rPr lang="es-EC" dirty="0" smtClean="0"/>
              <a:t>Control operativo y gestión de alarmas general</a:t>
            </a:r>
            <a:endParaRPr lang="es-ES" dirty="0" smtClean="0"/>
          </a:p>
          <a:p>
            <a:pPr eaLnBrk="1" fontAlgn="auto" hangingPunct="1">
              <a:spcBef>
                <a:spcPts val="0"/>
              </a:spcBef>
              <a:spcAft>
                <a:spcPts val="0"/>
              </a:spcAft>
              <a:defRPr/>
            </a:pPr>
            <a:r>
              <a:rPr lang="es-EC" dirty="0" smtClean="0"/>
              <a:t>Puerto serial para conexión de monitor</a:t>
            </a:r>
            <a:endParaRPr lang="es-ES" dirty="0" smtClean="0"/>
          </a:p>
          <a:p>
            <a:pPr eaLnBrk="1" fontAlgn="auto" hangingPunct="1">
              <a:spcBef>
                <a:spcPts val="0"/>
              </a:spcBef>
              <a:spcAft>
                <a:spcPts val="0"/>
              </a:spcAft>
              <a:defRPr/>
            </a:pPr>
            <a:endParaRPr lang="es-EC" dirty="0" smtClean="0"/>
          </a:p>
          <a:p>
            <a:pPr eaLnBrk="1" fontAlgn="auto" hangingPunct="1">
              <a:spcBef>
                <a:spcPts val="0"/>
              </a:spcBef>
              <a:spcAft>
                <a:spcPts val="0"/>
              </a:spcAft>
              <a:defRPr/>
            </a:pPr>
            <a:endParaRPr lang="es-ES" dirty="0" smtClean="0"/>
          </a:p>
          <a:p>
            <a:pPr eaLnBrk="1" fontAlgn="auto" hangingPunct="1">
              <a:spcBef>
                <a:spcPts val="0"/>
              </a:spcBef>
              <a:spcAft>
                <a:spcPts val="0"/>
              </a:spcAft>
              <a:defRPr/>
            </a:pPr>
            <a:r>
              <a:rPr lang="es-EC" b="1" dirty="0" smtClean="0"/>
              <a:t>Unidad de Acceso (AU)</a:t>
            </a:r>
            <a:endParaRPr lang="es-ES" dirty="0" smtClean="0"/>
          </a:p>
          <a:p>
            <a:pPr eaLnBrk="1" fontAlgn="auto" hangingPunct="1">
              <a:spcBef>
                <a:spcPts val="0"/>
              </a:spcBef>
              <a:spcAft>
                <a:spcPts val="0"/>
              </a:spcAft>
              <a:defRPr/>
            </a:pPr>
            <a:r>
              <a:rPr lang="es-EC" b="1" dirty="0" smtClean="0"/>
              <a:t>Unidad de Interface de Energía (PIU)</a:t>
            </a:r>
          </a:p>
          <a:p>
            <a:r>
              <a:rPr lang="es-EC" sz="1200" kern="1200" dirty="0" smtClean="0">
                <a:solidFill>
                  <a:schemeClr val="tx1"/>
                </a:solidFill>
                <a:latin typeface="+mn-lt"/>
                <a:ea typeface="+mn-ea"/>
                <a:cs typeface="+mn-cs"/>
              </a:rPr>
              <a:t>Esta interface necesita de una fuente de energía DC (-48 VDC), la PIU está encargada de filtrar y estabilizar la energía entrante a la estación base, además de proteger de problemas de energía tales como sobre voltajes, pulsos de alta tensión, conexión de polaridad inversa y cortocircuitos, el chasis contiene dos ranuras para una redundancia opcional de 1+1 PIU </a:t>
            </a:r>
            <a:endParaRPr lang="es-ES" sz="1200" kern="1200" dirty="0" smtClean="0">
              <a:solidFill>
                <a:schemeClr val="tx1"/>
              </a:solidFill>
              <a:latin typeface="+mn-lt"/>
              <a:ea typeface="+mn-ea"/>
              <a:cs typeface="+mn-cs"/>
            </a:endParaRPr>
          </a:p>
          <a:p>
            <a:r>
              <a:rPr lang="es-EC" sz="1200" b="1" kern="1200" dirty="0" smtClean="0">
                <a:solidFill>
                  <a:schemeClr val="tx1"/>
                </a:solidFill>
                <a:latin typeface="+mn-lt"/>
                <a:ea typeface="+mn-ea"/>
                <a:cs typeface="+mn-cs"/>
              </a:rPr>
              <a:t>Una PIU regular soporta:</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Corriente de 35[A]</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Hasta 8 </a:t>
            </a:r>
            <a:r>
              <a:rPr lang="es-EC" sz="1200" kern="1200" dirty="0" err="1" smtClean="0">
                <a:solidFill>
                  <a:schemeClr val="tx1"/>
                </a:solidFill>
                <a:latin typeface="+mn-lt"/>
                <a:ea typeface="+mn-ea"/>
                <a:cs typeface="+mn-cs"/>
              </a:rPr>
              <a:t>ODUs</a:t>
            </a:r>
            <a:endParaRPr lang="es-ES" sz="1200" kern="1200" dirty="0" smtClean="0">
              <a:solidFill>
                <a:schemeClr val="tx1"/>
              </a:solidFill>
              <a:latin typeface="+mn-lt"/>
              <a:ea typeface="+mn-ea"/>
              <a:cs typeface="+mn-cs"/>
            </a:endParaRPr>
          </a:p>
          <a:p>
            <a:r>
              <a:rPr lang="es-EC" sz="1200" b="1" kern="1200" dirty="0" smtClean="0">
                <a:solidFill>
                  <a:schemeClr val="tx1"/>
                </a:solidFill>
                <a:latin typeface="+mn-lt"/>
                <a:ea typeface="+mn-ea"/>
                <a:cs typeface="+mn-cs"/>
              </a:rPr>
              <a:t>Una PIU de alta potencia soporta:</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Corriente de 58 [A]</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Hasta 20 </a:t>
            </a:r>
            <a:r>
              <a:rPr lang="es-EC" sz="1200" kern="1200" dirty="0" err="1" smtClean="0">
                <a:solidFill>
                  <a:schemeClr val="tx1"/>
                </a:solidFill>
                <a:latin typeface="+mn-lt"/>
                <a:ea typeface="+mn-ea"/>
                <a:cs typeface="+mn-cs"/>
              </a:rPr>
              <a:t>ODUs</a:t>
            </a:r>
            <a:endParaRPr lang="es-ES" sz="1200" kern="1200" dirty="0" smtClean="0">
              <a:solidFill>
                <a:schemeClr val="tx1"/>
              </a:solidFill>
              <a:latin typeface="+mn-lt"/>
              <a:ea typeface="+mn-ea"/>
              <a:cs typeface="+mn-cs"/>
            </a:endParaRPr>
          </a:p>
          <a:p>
            <a:pPr eaLnBrk="1" fontAlgn="auto" hangingPunct="1">
              <a:spcBef>
                <a:spcPts val="0"/>
              </a:spcBef>
              <a:spcAft>
                <a:spcPts val="0"/>
              </a:spcAft>
              <a:defRPr/>
            </a:pPr>
            <a:endParaRPr lang="es-ES" dirty="0" smtClean="0"/>
          </a:p>
          <a:p>
            <a:pPr eaLnBrk="1" fontAlgn="auto" hangingPunct="1">
              <a:spcBef>
                <a:spcPts val="0"/>
              </a:spcBef>
              <a:spcAft>
                <a:spcPts val="0"/>
              </a:spcAft>
              <a:defRPr/>
            </a:pPr>
            <a:r>
              <a:rPr lang="es-EC" b="1" dirty="0" smtClean="0"/>
              <a:t>Unidad de Fuente de Energía (PSU)</a:t>
            </a:r>
            <a:endParaRPr lang="es-E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latin typeface="+mn-lt"/>
                <a:ea typeface="+mn-ea"/>
                <a:cs typeface="+mn-cs"/>
              </a:rPr>
              <a:t>Cada chasis de Estación Base puede contener hasta cuatro módulos PSU, brindando configuraciones de redundancia N+1. La siguiente tabla brinda los requerimientos para la instalación de una PSU </a:t>
            </a:r>
            <a:endParaRPr lang="es-ES" sz="1200" kern="1200" dirty="0" smtClean="0">
              <a:solidFill>
                <a:schemeClr val="tx1"/>
              </a:solidFill>
              <a:latin typeface="+mn-lt"/>
              <a:ea typeface="+mn-ea"/>
              <a:cs typeface="+mn-cs"/>
            </a:endParaRPr>
          </a:p>
          <a:p>
            <a:pPr eaLnBrk="1" fontAlgn="auto" hangingPunct="1">
              <a:spcBef>
                <a:spcPts val="0"/>
              </a:spcBef>
              <a:spcAft>
                <a:spcPts val="0"/>
              </a:spcAft>
              <a:defRPr/>
            </a:pPr>
            <a:endParaRPr lang="es-ES" dirty="0" smtClean="0"/>
          </a:p>
        </p:txBody>
      </p:sp>
      <p:sp>
        <p:nvSpPr>
          <p:cNvPr id="4813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9ADD5B-C3AE-4FFA-AF93-2232E4263439}" type="slidenum">
              <a:rPr lang="es-ES" smtClean="0"/>
              <a:pPr fontAlgn="base">
                <a:spcBef>
                  <a:spcPct val="0"/>
                </a:spcBef>
                <a:spcAft>
                  <a:spcPct val="0"/>
                </a:spcAft>
                <a:defRPr/>
              </a:pPr>
              <a:t>16</a:t>
            </a:fld>
            <a:endParaRPr lang="es-E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120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ts val="800"/>
              </a:spcBef>
            </a:pPr>
            <a:r>
              <a:rPr lang="en-US" dirty="0" smtClean="0">
                <a:latin typeface="Arial" charset="0"/>
                <a:cs typeface="Arial" charset="0"/>
              </a:rPr>
              <a:t>La SU-Si </a:t>
            </a:r>
            <a:r>
              <a:rPr lang="en-US" dirty="0" err="1" smtClean="0">
                <a:latin typeface="Arial" charset="0"/>
                <a:cs typeface="Arial" charset="0"/>
              </a:rPr>
              <a:t>contiene</a:t>
            </a:r>
            <a:r>
              <a:rPr lang="en-US" dirty="0" smtClean="0">
                <a:latin typeface="Arial" charset="0"/>
                <a:cs typeface="Arial" charset="0"/>
              </a:rPr>
              <a:t> el </a:t>
            </a:r>
            <a:r>
              <a:rPr lang="en-US" dirty="0" err="1" smtClean="0">
                <a:latin typeface="Arial" charset="0"/>
                <a:cs typeface="Arial" charset="0"/>
              </a:rPr>
              <a:t>módem</a:t>
            </a:r>
            <a:r>
              <a:rPr lang="en-US" dirty="0" smtClean="0">
                <a:latin typeface="Arial" charset="0"/>
                <a:cs typeface="Arial" charset="0"/>
              </a:rPr>
              <a:t>, la radio y los </a:t>
            </a:r>
            <a:r>
              <a:rPr lang="en-US" dirty="0" err="1" smtClean="0">
                <a:latin typeface="Arial" charset="0"/>
                <a:cs typeface="Arial" charset="0"/>
              </a:rPr>
              <a:t>componentes</a:t>
            </a:r>
            <a:r>
              <a:rPr lang="en-US" dirty="0" smtClean="0">
                <a:latin typeface="Arial" charset="0"/>
                <a:cs typeface="Arial" charset="0"/>
              </a:rPr>
              <a:t> de </a:t>
            </a:r>
            <a:r>
              <a:rPr lang="en-US" dirty="0" err="1" smtClean="0">
                <a:latin typeface="Arial" charset="0"/>
                <a:cs typeface="Arial" charset="0"/>
              </a:rPr>
              <a:t>procesamiento</a:t>
            </a:r>
            <a:r>
              <a:rPr lang="en-US" dirty="0" smtClean="0">
                <a:latin typeface="Arial" charset="0"/>
                <a:cs typeface="Arial" charset="0"/>
              </a:rPr>
              <a:t> y </a:t>
            </a:r>
            <a:r>
              <a:rPr lang="en-US" dirty="0" err="1" smtClean="0">
                <a:latin typeface="Arial" charset="0"/>
                <a:cs typeface="Arial" charset="0"/>
              </a:rPr>
              <a:t>gestión</a:t>
            </a:r>
            <a:r>
              <a:rPr lang="en-US" dirty="0" smtClean="0">
                <a:latin typeface="Arial" charset="0"/>
                <a:cs typeface="Arial" charset="0"/>
              </a:rPr>
              <a:t> de </a:t>
            </a:r>
            <a:r>
              <a:rPr lang="en-US" dirty="0" err="1" smtClean="0">
                <a:latin typeface="Arial" charset="0"/>
                <a:cs typeface="Arial" charset="0"/>
              </a:rPr>
              <a:t>datos</a:t>
            </a:r>
            <a:r>
              <a:rPr lang="en-US" dirty="0" smtClean="0">
                <a:latin typeface="Arial" charset="0"/>
                <a:cs typeface="Arial" charset="0"/>
              </a:rPr>
              <a:t> de la </a:t>
            </a:r>
            <a:r>
              <a:rPr lang="en-US" dirty="0" err="1" smtClean="0">
                <a:latin typeface="Arial" charset="0"/>
                <a:cs typeface="Arial" charset="0"/>
              </a:rPr>
              <a:t>Unidad</a:t>
            </a:r>
            <a:r>
              <a:rPr lang="en-US" dirty="0" smtClean="0">
                <a:latin typeface="Arial" charset="0"/>
                <a:cs typeface="Arial" charset="0"/>
              </a:rPr>
              <a:t> de </a:t>
            </a:r>
            <a:r>
              <a:rPr lang="en-US" dirty="0" err="1" smtClean="0">
                <a:latin typeface="Arial" charset="0"/>
                <a:cs typeface="Arial" charset="0"/>
              </a:rPr>
              <a:t>Subscriptor</a:t>
            </a:r>
            <a:endParaRPr lang="en-US" dirty="0" smtClean="0">
              <a:latin typeface="Arial" charset="0"/>
              <a:cs typeface="Arial" charset="0"/>
            </a:endParaRPr>
          </a:p>
          <a:p>
            <a:pPr eaLnBrk="1" hangingPunct="1">
              <a:spcBef>
                <a:spcPts val="800"/>
              </a:spcBef>
            </a:pPr>
            <a:r>
              <a:rPr lang="en-US" dirty="0" err="1" smtClean="0">
                <a:latin typeface="Arial" charset="0"/>
                <a:cs typeface="Arial" charset="0"/>
              </a:rPr>
              <a:t>También</a:t>
            </a:r>
            <a:r>
              <a:rPr lang="en-US" dirty="0" smtClean="0">
                <a:latin typeface="Arial" charset="0"/>
                <a:cs typeface="Arial" charset="0"/>
              </a:rPr>
              <a:t> </a:t>
            </a:r>
            <a:r>
              <a:rPr lang="en-US" dirty="0" err="1" smtClean="0">
                <a:latin typeface="Arial" charset="0"/>
                <a:cs typeface="Arial" charset="0"/>
              </a:rPr>
              <a:t>contiene</a:t>
            </a:r>
            <a:r>
              <a:rPr lang="en-US" dirty="0" smtClean="0">
                <a:latin typeface="Arial" charset="0"/>
                <a:cs typeface="Arial" charset="0"/>
              </a:rPr>
              <a:t> </a:t>
            </a:r>
            <a:r>
              <a:rPr lang="en-US" dirty="0" err="1" smtClean="0">
                <a:latin typeface="Arial" charset="0"/>
                <a:cs typeface="Arial" charset="0"/>
              </a:rPr>
              <a:t>una</a:t>
            </a:r>
            <a:r>
              <a:rPr lang="en-US" dirty="0" smtClean="0">
                <a:latin typeface="Arial" charset="0"/>
                <a:cs typeface="Arial" charset="0"/>
              </a:rPr>
              <a:t> </a:t>
            </a:r>
            <a:r>
              <a:rPr lang="en-US" dirty="0" err="1" smtClean="0">
                <a:latin typeface="Arial" charset="0"/>
                <a:cs typeface="Arial" charset="0"/>
              </a:rPr>
              <a:t>matriz</a:t>
            </a:r>
            <a:r>
              <a:rPr lang="en-US" dirty="0" smtClean="0">
                <a:latin typeface="Arial" charset="0"/>
                <a:cs typeface="Arial" charset="0"/>
              </a:rPr>
              <a:t> de </a:t>
            </a:r>
            <a:r>
              <a:rPr lang="en-US" dirty="0" err="1" smtClean="0">
                <a:latin typeface="Arial" charset="0"/>
                <a:cs typeface="Arial" charset="0"/>
              </a:rPr>
              <a:t>interruptores</a:t>
            </a:r>
            <a:r>
              <a:rPr lang="en-US" dirty="0" smtClean="0">
                <a:latin typeface="Arial" charset="0"/>
                <a:cs typeface="Arial" charset="0"/>
              </a:rPr>
              <a:t> de </a:t>
            </a:r>
            <a:r>
              <a:rPr lang="en-US" dirty="0" err="1" smtClean="0">
                <a:latin typeface="Arial" charset="0"/>
                <a:cs typeface="Arial" charset="0"/>
              </a:rPr>
              <a:t>haces</a:t>
            </a:r>
            <a:r>
              <a:rPr lang="en-US" dirty="0" smtClean="0">
                <a:latin typeface="Arial" charset="0"/>
                <a:cs typeface="Arial" charset="0"/>
              </a:rPr>
              <a:t> de 6 </a:t>
            </a:r>
            <a:r>
              <a:rPr lang="en-US" dirty="0" err="1" smtClean="0">
                <a:latin typeface="Arial" charset="0"/>
                <a:cs typeface="Arial" charset="0"/>
              </a:rPr>
              <a:t>antenas</a:t>
            </a:r>
            <a:endParaRPr lang="en-US" dirty="0" smtClean="0">
              <a:latin typeface="Arial" charset="0"/>
              <a:cs typeface="Arial" charset="0"/>
            </a:endParaRPr>
          </a:p>
          <a:p>
            <a:pPr eaLnBrk="1" hangingPunct="1">
              <a:spcBef>
                <a:spcPts val="800"/>
              </a:spcBef>
            </a:pPr>
            <a:r>
              <a:rPr lang="en-US" dirty="0" smtClean="0">
                <a:latin typeface="Arial" charset="0"/>
                <a:cs typeface="Arial" charset="0"/>
              </a:rPr>
              <a:t>    A </a:t>
            </a:r>
            <a:r>
              <a:rPr lang="en-US" dirty="0" err="1" smtClean="0">
                <a:latin typeface="Arial" charset="0"/>
                <a:cs typeface="Arial" charset="0"/>
              </a:rPr>
              <a:t>continuación</a:t>
            </a:r>
            <a:r>
              <a:rPr lang="en-US" dirty="0" smtClean="0">
                <a:latin typeface="Arial" charset="0"/>
                <a:cs typeface="Arial" charset="0"/>
              </a:rPr>
              <a:t> se </a:t>
            </a:r>
            <a:r>
              <a:rPr lang="en-US" dirty="0" err="1" smtClean="0">
                <a:latin typeface="Arial" charset="0"/>
                <a:cs typeface="Arial" charset="0"/>
              </a:rPr>
              <a:t>muestran</a:t>
            </a:r>
            <a:r>
              <a:rPr lang="en-US" dirty="0" smtClean="0">
                <a:latin typeface="Arial" charset="0"/>
                <a:cs typeface="Arial" charset="0"/>
              </a:rPr>
              <a:t> </a:t>
            </a:r>
            <a:r>
              <a:rPr lang="en-US" dirty="0" err="1" smtClean="0">
                <a:latin typeface="Arial" charset="0"/>
                <a:cs typeface="Arial" charset="0"/>
              </a:rPr>
              <a:t>las</a:t>
            </a:r>
            <a:r>
              <a:rPr lang="en-US" dirty="0" smtClean="0">
                <a:latin typeface="Arial" charset="0"/>
                <a:cs typeface="Arial" charset="0"/>
              </a:rPr>
              <a:t> </a:t>
            </a:r>
            <a:r>
              <a:rPr lang="en-US" dirty="0" err="1" smtClean="0">
                <a:latin typeface="Arial" charset="0"/>
                <a:cs typeface="Arial" charset="0"/>
              </a:rPr>
              <a:t>características</a:t>
            </a:r>
            <a:r>
              <a:rPr lang="en-US" dirty="0" smtClean="0">
                <a:latin typeface="Arial" charset="0"/>
                <a:cs typeface="Arial" charset="0"/>
              </a:rPr>
              <a:t> de la </a:t>
            </a:r>
            <a:r>
              <a:rPr lang="en-US" dirty="0" err="1" smtClean="0">
                <a:latin typeface="Arial" charset="0"/>
                <a:cs typeface="Arial" charset="0"/>
              </a:rPr>
              <a:t>antena</a:t>
            </a:r>
            <a:r>
              <a:rPr lang="en-US" dirty="0" smtClean="0">
                <a:latin typeface="Arial" charset="0"/>
                <a:cs typeface="Arial" charset="0"/>
              </a:rPr>
              <a:t> </a:t>
            </a:r>
            <a:r>
              <a:rPr lang="en-US" dirty="0" err="1" smtClean="0">
                <a:latin typeface="Arial" charset="0"/>
                <a:cs typeface="Arial" charset="0"/>
              </a:rPr>
              <a:t>adjunta</a:t>
            </a:r>
            <a:endParaRPr lang="en-US" dirty="0" smtClean="0">
              <a:latin typeface="Arial" charset="0"/>
              <a:cs typeface="Arial" charset="0"/>
            </a:endParaRPr>
          </a:p>
          <a:p>
            <a:pPr lvl="1" eaLnBrk="1" hangingPunct="1">
              <a:spcBef>
                <a:spcPts val="800"/>
              </a:spcBef>
            </a:pPr>
            <a:r>
              <a:rPr lang="en-US" sz="1400" dirty="0" err="1" smtClean="0">
                <a:latin typeface="Arial" charset="0"/>
                <a:ea typeface="Arial Unicode MS" pitchFamily="34" charset="-128"/>
                <a:cs typeface="Arial Unicode MS" pitchFamily="34" charset="-128"/>
              </a:rPr>
              <a:t>Características</a:t>
            </a:r>
            <a:r>
              <a:rPr lang="en-US" sz="1400" dirty="0" smtClean="0">
                <a:latin typeface="Arial" charset="0"/>
                <a:ea typeface="Arial Unicode MS" pitchFamily="34" charset="-128"/>
                <a:cs typeface="Arial Unicode MS" pitchFamily="34" charset="-128"/>
              </a:rPr>
              <a:t> de la </a:t>
            </a:r>
            <a:r>
              <a:rPr lang="en-US" sz="1400" dirty="0" err="1" smtClean="0">
                <a:latin typeface="Arial" charset="0"/>
                <a:ea typeface="Arial Unicode MS" pitchFamily="34" charset="-128"/>
                <a:cs typeface="Arial Unicode MS" pitchFamily="34" charset="-128"/>
              </a:rPr>
              <a:t>antena</a:t>
            </a:r>
            <a:endParaRPr lang="en-US" sz="1400" dirty="0" smtClean="0">
              <a:latin typeface="Arial" charset="0"/>
              <a:ea typeface="Arial Unicode MS" pitchFamily="34" charset="-128"/>
              <a:cs typeface="Arial Unicode MS" pitchFamily="34" charset="-128"/>
            </a:endParaRPr>
          </a:p>
          <a:p>
            <a:pPr lvl="2" eaLnBrk="1" hangingPunct="1">
              <a:spcBef>
                <a:spcPts val="800"/>
              </a:spcBef>
            </a:pPr>
            <a:r>
              <a:rPr lang="en-US" sz="1400" dirty="0" err="1" smtClean="0">
                <a:latin typeface="Arial" charset="0"/>
                <a:ea typeface="Arial Unicode MS" pitchFamily="34" charset="-128"/>
                <a:cs typeface="Arial Unicode MS" pitchFamily="34" charset="-128"/>
              </a:rPr>
              <a:t>Ganancia</a:t>
            </a:r>
            <a:r>
              <a:rPr lang="en-US" sz="1400" dirty="0" smtClean="0">
                <a:latin typeface="Arial" charset="0"/>
                <a:ea typeface="Arial Unicode MS" pitchFamily="34" charset="-128"/>
                <a:cs typeface="Arial Unicode MS" pitchFamily="34" charset="-128"/>
              </a:rPr>
              <a:t>  - 7dBi (</a:t>
            </a:r>
            <a:r>
              <a:rPr lang="en-US" sz="1400" dirty="0" err="1" smtClean="0">
                <a:latin typeface="Arial" charset="0"/>
                <a:ea typeface="Arial Unicode MS" pitchFamily="34" charset="-128"/>
                <a:cs typeface="Arial Unicode MS" pitchFamily="34" charset="-128"/>
              </a:rPr>
              <a:t>typ</a:t>
            </a:r>
            <a:r>
              <a:rPr lang="en-US" sz="1400" dirty="0" smtClean="0">
                <a:latin typeface="Arial" charset="0"/>
                <a:ea typeface="Arial Unicode MS" pitchFamily="34" charset="-128"/>
                <a:cs typeface="Arial Unicode MS" pitchFamily="34" charset="-128"/>
              </a:rPr>
              <a:t>)</a:t>
            </a:r>
          </a:p>
          <a:p>
            <a:pPr lvl="2" eaLnBrk="1" hangingPunct="1">
              <a:spcBef>
                <a:spcPts val="800"/>
              </a:spcBef>
            </a:pPr>
            <a:r>
              <a:rPr lang="en-US" sz="1400" dirty="0" err="1" smtClean="0">
                <a:latin typeface="Arial" charset="0"/>
                <a:ea typeface="Arial Unicode MS" pitchFamily="34" charset="-128"/>
                <a:cs typeface="Arial Unicode MS" pitchFamily="34" charset="-128"/>
              </a:rPr>
              <a:t>Ancho</a:t>
            </a:r>
            <a:r>
              <a:rPr lang="en-US" sz="1400" dirty="0" smtClean="0">
                <a:latin typeface="Arial" charset="0"/>
                <a:ea typeface="Arial Unicode MS" pitchFamily="34" charset="-128"/>
                <a:cs typeface="Arial Unicode MS" pitchFamily="34" charset="-128"/>
              </a:rPr>
              <a:t> de Banda Azimuth</a:t>
            </a:r>
          </a:p>
          <a:p>
            <a:pPr lvl="3" eaLnBrk="1" hangingPunct="1">
              <a:spcBef>
                <a:spcPts val="800"/>
              </a:spcBef>
            </a:pPr>
            <a:r>
              <a:rPr lang="en-US" sz="1400" b="1" dirty="0" err="1" smtClean="0">
                <a:solidFill>
                  <a:srgbClr val="993300"/>
                </a:solidFill>
                <a:latin typeface="Arial" charset="0"/>
                <a:ea typeface="Arial Unicode MS" pitchFamily="34" charset="-128"/>
                <a:cs typeface="Arial Unicode MS" pitchFamily="34" charset="-128"/>
              </a:rPr>
              <a:t>Antena</a:t>
            </a:r>
            <a:r>
              <a:rPr lang="en-US" sz="1400" b="1" dirty="0" smtClean="0">
                <a:solidFill>
                  <a:srgbClr val="993300"/>
                </a:solidFill>
                <a:latin typeface="Arial" charset="0"/>
                <a:ea typeface="Arial Unicode MS" pitchFamily="34" charset="-128"/>
                <a:cs typeface="Arial Unicode MS" pitchFamily="34" charset="-128"/>
              </a:rPr>
              <a:t> Frontal/</a:t>
            </a:r>
            <a:r>
              <a:rPr lang="en-US" sz="1400" b="1" dirty="0" err="1" smtClean="0">
                <a:solidFill>
                  <a:srgbClr val="993300"/>
                </a:solidFill>
                <a:latin typeface="Arial" charset="0"/>
                <a:ea typeface="Arial Unicode MS" pitchFamily="34" charset="-128"/>
                <a:cs typeface="Arial Unicode MS" pitchFamily="34" charset="-128"/>
              </a:rPr>
              <a:t>Trasera</a:t>
            </a:r>
            <a:r>
              <a:rPr lang="en-US" sz="1400" b="1" dirty="0" smtClean="0">
                <a:solidFill>
                  <a:srgbClr val="993300"/>
                </a:solidFill>
                <a:latin typeface="Arial" charset="0"/>
                <a:ea typeface="Arial Unicode MS" pitchFamily="34" charset="-128"/>
                <a:cs typeface="Arial Unicode MS" pitchFamily="34" charset="-128"/>
              </a:rPr>
              <a:t> (1,3) - 110°</a:t>
            </a:r>
          </a:p>
          <a:p>
            <a:pPr lvl="3" eaLnBrk="1" hangingPunct="1">
              <a:spcBef>
                <a:spcPts val="800"/>
              </a:spcBef>
            </a:pPr>
            <a:r>
              <a:rPr lang="en-US" sz="1400" b="1" dirty="0" err="1" smtClean="0">
                <a:solidFill>
                  <a:srgbClr val="993300"/>
                </a:solidFill>
                <a:latin typeface="Arial" charset="0"/>
                <a:ea typeface="Arial Unicode MS" pitchFamily="34" charset="-128"/>
                <a:cs typeface="Arial Unicode MS" pitchFamily="34" charset="-128"/>
              </a:rPr>
              <a:t>Antena</a:t>
            </a:r>
            <a:r>
              <a:rPr lang="en-US" sz="1400" b="1" dirty="0" smtClean="0">
                <a:solidFill>
                  <a:srgbClr val="993300"/>
                </a:solidFill>
                <a:latin typeface="Arial" charset="0"/>
                <a:ea typeface="Arial Unicode MS" pitchFamily="34" charset="-128"/>
                <a:cs typeface="Arial Unicode MS" pitchFamily="34" charset="-128"/>
              </a:rPr>
              <a:t> Lateral (2,4,5,6) - 60°</a:t>
            </a:r>
          </a:p>
          <a:p>
            <a:pPr eaLnBrk="1" hangingPunct="1">
              <a:spcBef>
                <a:spcPts val="800"/>
              </a:spcBef>
            </a:pPr>
            <a:r>
              <a:rPr lang="en-US" dirty="0" err="1" smtClean="0">
                <a:latin typeface="Arial" charset="0"/>
                <a:ea typeface="Arial Unicode MS" pitchFamily="34" charset="-128"/>
                <a:cs typeface="Arial Unicode MS" pitchFamily="34" charset="-128"/>
              </a:rPr>
              <a:t>Todos</a:t>
            </a:r>
            <a:r>
              <a:rPr lang="en-US" dirty="0" smtClean="0">
                <a:latin typeface="Arial" charset="0"/>
                <a:ea typeface="Arial Unicode MS" pitchFamily="34" charset="-128"/>
                <a:cs typeface="Arial Unicode MS" pitchFamily="34" charset="-128"/>
              </a:rPr>
              <a:t> los </a:t>
            </a:r>
            <a:r>
              <a:rPr lang="en-US" dirty="0" err="1" smtClean="0">
                <a:latin typeface="Arial" charset="0"/>
                <a:ea typeface="Arial Unicode MS" pitchFamily="34" charset="-128"/>
                <a:cs typeface="Arial Unicode MS" pitchFamily="34" charset="-128"/>
              </a:rPr>
              <a:t>tipos</a:t>
            </a:r>
            <a:r>
              <a:rPr lang="en-US" dirty="0" smtClean="0">
                <a:latin typeface="Arial" charset="0"/>
                <a:ea typeface="Arial Unicode MS" pitchFamily="34" charset="-128"/>
                <a:cs typeface="Arial Unicode MS" pitchFamily="34" charset="-128"/>
              </a:rPr>
              <a:t> de SU-Si (2.x &amp; 3.x) </a:t>
            </a:r>
            <a:r>
              <a:rPr lang="en-US" dirty="0" err="1" smtClean="0">
                <a:latin typeface="Arial" charset="0"/>
                <a:ea typeface="Arial Unicode MS" pitchFamily="34" charset="-128"/>
                <a:cs typeface="Arial Unicode MS" pitchFamily="34" charset="-128"/>
              </a:rPr>
              <a:t>suportan</a:t>
            </a:r>
            <a:r>
              <a:rPr lang="en-US" dirty="0" smtClean="0">
                <a:latin typeface="Arial" charset="0"/>
                <a:ea typeface="Arial Unicode MS" pitchFamily="34" charset="-128"/>
                <a:cs typeface="Arial Unicode MS" pitchFamily="34" charset="-128"/>
              </a:rPr>
              <a:t> </a:t>
            </a:r>
            <a:r>
              <a:rPr lang="en-US" dirty="0" err="1" smtClean="0">
                <a:latin typeface="Arial" charset="0"/>
                <a:ea typeface="Arial Unicode MS" pitchFamily="34" charset="-128"/>
                <a:cs typeface="Arial Unicode MS" pitchFamily="34" charset="-128"/>
              </a:rPr>
              <a:t>todas</a:t>
            </a:r>
            <a:r>
              <a:rPr lang="en-US" dirty="0" smtClean="0">
                <a:latin typeface="Arial" charset="0"/>
                <a:ea typeface="Arial Unicode MS" pitchFamily="34" charset="-128"/>
                <a:cs typeface="Arial Unicode MS" pitchFamily="34" charset="-128"/>
              </a:rPr>
              <a:t> </a:t>
            </a:r>
            <a:r>
              <a:rPr lang="en-US" dirty="0" err="1" smtClean="0">
                <a:latin typeface="Arial" charset="0"/>
                <a:ea typeface="Arial Unicode MS" pitchFamily="34" charset="-128"/>
                <a:cs typeface="Arial Unicode MS" pitchFamily="34" charset="-128"/>
              </a:rPr>
              <a:t>las</a:t>
            </a:r>
            <a:r>
              <a:rPr lang="en-US" dirty="0" smtClean="0">
                <a:latin typeface="Arial" charset="0"/>
                <a:ea typeface="Arial Unicode MS" pitchFamily="34" charset="-128"/>
                <a:cs typeface="Arial Unicode MS" pitchFamily="34" charset="-128"/>
              </a:rPr>
              <a:t> </a:t>
            </a:r>
            <a:r>
              <a:rPr lang="en-US" dirty="0" err="1" smtClean="0">
                <a:latin typeface="Arial" charset="0"/>
                <a:ea typeface="Arial Unicode MS" pitchFamily="34" charset="-128"/>
                <a:cs typeface="Arial Unicode MS" pitchFamily="34" charset="-128"/>
              </a:rPr>
              <a:t>bandas</a:t>
            </a:r>
            <a:endParaRPr lang="en-US" dirty="0" smtClean="0">
              <a:latin typeface="Arial" charset="0"/>
              <a:ea typeface="Arial Unicode MS" pitchFamily="34" charset="-128"/>
              <a:cs typeface="Arial Unicode MS" pitchFamily="34" charset="-128"/>
            </a:endParaRPr>
          </a:p>
          <a:p>
            <a:pPr eaLnBrk="1" hangingPunct="1">
              <a:spcBef>
                <a:spcPts val="800"/>
              </a:spcBef>
            </a:pPr>
            <a:r>
              <a:rPr lang="en-US" dirty="0" err="1" smtClean="0">
                <a:latin typeface="Arial" charset="0"/>
                <a:ea typeface="Arial Unicode MS" pitchFamily="34" charset="-128"/>
                <a:cs typeface="Arial Unicode MS" pitchFamily="34" charset="-128"/>
              </a:rPr>
              <a:t>Potencia</a:t>
            </a:r>
            <a:r>
              <a:rPr lang="en-US" dirty="0" smtClean="0">
                <a:latin typeface="Arial" charset="0"/>
                <a:ea typeface="Arial Unicode MS" pitchFamily="34" charset="-128"/>
                <a:cs typeface="Arial Unicode MS" pitchFamily="34" charset="-128"/>
              </a:rPr>
              <a:t> de </a:t>
            </a:r>
            <a:r>
              <a:rPr lang="en-US" dirty="0" err="1" smtClean="0">
                <a:latin typeface="Arial" charset="0"/>
                <a:ea typeface="Arial Unicode MS" pitchFamily="34" charset="-128"/>
                <a:cs typeface="Arial Unicode MS" pitchFamily="34" charset="-128"/>
              </a:rPr>
              <a:t>salida</a:t>
            </a:r>
            <a:r>
              <a:rPr lang="en-US" dirty="0" smtClean="0">
                <a:latin typeface="Arial" charset="0"/>
                <a:ea typeface="Arial Unicode MS" pitchFamily="34" charset="-128"/>
                <a:cs typeface="Arial Unicode MS" pitchFamily="34" charset="-128"/>
              </a:rPr>
              <a:t> (</a:t>
            </a:r>
            <a:r>
              <a:rPr lang="en-US" dirty="0" err="1" smtClean="0">
                <a:latin typeface="Arial" charset="0"/>
                <a:ea typeface="Arial Unicode MS" pitchFamily="34" charset="-128"/>
                <a:cs typeface="Arial Unicode MS" pitchFamily="34" charset="-128"/>
              </a:rPr>
              <a:t>puerto</a:t>
            </a:r>
            <a:r>
              <a:rPr lang="en-US" dirty="0" smtClean="0">
                <a:latin typeface="Arial" charset="0"/>
                <a:ea typeface="Arial Unicode MS" pitchFamily="34" charset="-128"/>
                <a:cs typeface="Arial Unicode MS" pitchFamily="34" charset="-128"/>
              </a:rPr>
              <a:t> de </a:t>
            </a:r>
            <a:r>
              <a:rPr lang="en-US" dirty="0" err="1" smtClean="0">
                <a:latin typeface="Arial" charset="0"/>
                <a:ea typeface="Arial Unicode MS" pitchFamily="34" charset="-128"/>
                <a:cs typeface="Arial Unicode MS" pitchFamily="34" charset="-128"/>
              </a:rPr>
              <a:t>antena</a:t>
            </a:r>
            <a:r>
              <a:rPr lang="en-US" dirty="0" smtClean="0">
                <a:latin typeface="Arial" charset="0"/>
                <a:ea typeface="Arial Unicode MS" pitchFamily="34" charset="-128"/>
                <a:cs typeface="Arial Unicode MS" pitchFamily="34" charset="-128"/>
              </a:rPr>
              <a:t>):</a:t>
            </a:r>
          </a:p>
          <a:p>
            <a:pPr lvl="1" eaLnBrk="1" hangingPunct="1">
              <a:spcBef>
                <a:spcPts val="800"/>
              </a:spcBef>
            </a:pPr>
            <a:r>
              <a:rPr lang="en-US" sz="1400" dirty="0" smtClean="0">
                <a:latin typeface="Arial" charset="0"/>
                <a:ea typeface="Arial Unicode MS" pitchFamily="34" charset="-128"/>
                <a:cs typeface="Arial Unicode MS" pitchFamily="34" charset="-128"/>
              </a:rPr>
              <a:t>22</a:t>
            </a:r>
            <a:r>
              <a:rPr lang="en-US" sz="1400" dirty="0" smtClean="0">
                <a:latin typeface="Arial" charset="0"/>
                <a:cs typeface="Arial" charset="0"/>
              </a:rPr>
              <a:t>dBm @ 3.5Ghz </a:t>
            </a:r>
          </a:p>
          <a:p>
            <a:pPr lvl="1" eaLnBrk="1" hangingPunct="1">
              <a:spcBef>
                <a:spcPts val="800"/>
              </a:spcBef>
            </a:pPr>
            <a:r>
              <a:rPr lang="en-US" sz="1400" dirty="0" smtClean="0">
                <a:latin typeface="Arial" charset="0"/>
                <a:ea typeface="Arial Unicode MS" pitchFamily="34" charset="-128"/>
                <a:cs typeface="Arial Unicode MS" pitchFamily="34" charset="-128"/>
              </a:rPr>
              <a:t>23</a:t>
            </a:r>
            <a:r>
              <a:rPr lang="en-US" sz="1400" dirty="0" smtClean="0">
                <a:latin typeface="Arial" charset="0"/>
                <a:cs typeface="Arial" charset="0"/>
              </a:rPr>
              <a:t>dBm @ 2.3Ghz</a:t>
            </a:r>
          </a:p>
          <a:p>
            <a:pPr lvl="1" eaLnBrk="1" hangingPunct="1">
              <a:spcBef>
                <a:spcPts val="800"/>
              </a:spcBef>
            </a:pPr>
            <a:r>
              <a:rPr lang="en-US" sz="1400" dirty="0" smtClean="0">
                <a:latin typeface="Arial" charset="0"/>
                <a:ea typeface="Arial Unicode MS" pitchFamily="34" charset="-128"/>
                <a:cs typeface="Arial Unicode MS" pitchFamily="34" charset="-128"/>
              </a:rPr>
              <a:t>24</a:t>
            </a:r>
            <a:r>
              <a:rPr lang="en-US" sz="1400" dirty="0" smtClean="0">
                <a:latin typeface="Arial" charset="0"/>
                <a:cs typeface="Arial" charset="0"/>
              </a:rPr>
              <a:t>dBm @ 2.5Ghz </a:t>
            </a:r>
          </a:p>
          <a:p>
            <a:pPr eaLnBrk="1" hangingPunct="1">
              <a:spcBef>
                <a:spcPts val="800"/>
              </a:spcBef>
            </a:pPr>
            <a:endParaRPr lang="en-US" dirty="0" smtClean="0">
              <a:latin typeface="Arial" charset="0"/>
              <a:ea typeface="Arial Unicode MS" pitchFamily="34" charset="-128"/>
              <a:cs typeface="Arial Unicode MS" pitchFamily="34" charset="-128"/>
            </a:endParaRPr>
          </a:p>
          <a:p>
            <a:pPr eaLnBrk="1" hangingPunct="1">
              <a:spcBef>
                <a:spcPct val="0"/>
              </a:spcBef>
            </a:pPr>
            <a:endParaRPr lang="en-US" dirty="0" smtClean="0">
              <a:latin typeface="Arial" charset="0"/>
              <a:cs typeface="Arial" charset="0"/>
            </a:endParaRPr>
          </a:p>
          <a:p>
            <a:pPr eaLnBrk="1" hangingPunct="1">
              <a:spcBef>
                <a:spcPct val="0"/>
              </a:spcBef>
            </a:pPr>
            <a:endParaRPr lang="es-ES" dirty="0" smtClean="0"/>
          </a:p>
        </p:txBody>
      </p:sp>
      <p:sp>
        <p:nvSpPr>
          <p:cNvPr id="5222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EC00DB-D984-4B7F-82F6-44D1D66D6416}" type="slidenum">
              <a:rPr lang="es-ES" smtClean="0"/>
              <a:pPr fontAlgn="base">
                <a:spcBef>
                  <a:spcPct val="0"/>
                </a:spcBef>
                <a:spcAft>
                  <a:spcPct val="0"/>
                </a:spcAft>
                <a:defRPr/>
              </a:pPr>
              <a:t>17</a:t>
            </a:fld>
            <a:endParaRPr lang="es-E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5325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569A5A-F32F-487B-B154-419ADEEEBC7F}" type="slidenum">
              <a:rPr lang="es-ES" smtClean="0"/>
              <a:pPr fontAlgn="base">
                <a:spcBef>
                  <a:spcPct val="0"/>
                </a:spcBef>
                <a:spcAft>
                  <a:spcPct val="0"/>
                </a:spcAft>
                <a:defRPr/>
              </a:pPr>
              <a:t>18</a:t>
            </a:fld>
            <a:endParaRPr lang="es-E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 name="2 Marcador de notas"/>
          <p:cNvSpPr>
            <a:spLocks noGrp="1"/>
          </p:cNvSpPr>
          <p:nvPr>
            <p:ph type="body" idx="1"/>
          </p:nvPr>
        </p:nvSpPr>
        <p:spPr/>
        <p:txBody>
          <a:bodyPr>
            <a:normAutofit fontScale="92500"/>
          </a:bodyPr>
          <a:lstStyle/>
          <a:p>
            <a:r>
              <a:rPr lang="es-ES" sz="1200" b="1" kern="1200" dirty="0" smtClean="0">
                <a:solidFill>
                  <a:schemeClr val="tx1"/>
                </a:solidFill>
                <a:latin typeface="+mn-lt"/>
                <a:ea typeface="+mn-ea"/>
                <a:cs typeface="+mn-cs"/>
              </a:rPr>
              <a:t>AIRSPAN NETWORKS INC.</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El proveedor de </a:t>
            </a:r>
            <a:r>
              <a:rPr lang="es-ES" sz="1200" kern="1200" dirty="0" err="1" smtClean="0">
                <a:solidFill>
                  <a:schemeClr val="tx1"/>
                </a:solidFill>
                <a:latin typeface="+mn-lt"/>
                <a:ea typeface="+mn-ea"/>
                <a:cs typeface="+mn-cs"/>
              </a:rPr>
              <a:t>WiMAX</a:t>
            </a:r>
            <a:r>
              <a:rPr lang="es-ES" sz="1200" kern="1200" dirty="0" smtClean="0">
                <a:solidFill>
                  <a:schemeClr val="tx1"/>
                </a:solidFill>
                <a:latin typeface="+mn-lt"/>
                <a:ea typeface="+mn-ea"/>
                <a:cs typeface="+mn-cs"/>
              </a:rPr>
              <a:t> de TV Cable es </a:t>
            </a:r>
            <a:r>
              <a:rPr lang="es-ES" sz="1200" kern="1200" dirty="0" err="1" smtClean="0">
                <a:solidFill>
                  <a:schemeClr val="tx1"/>
                </a:solidFill>
                <a:latin typeface="+mn-lt"/>
                <a:ea typeface="+mn-ea"/>
                <a:cs typeface="+mn-cs"/>
              </a:rPr>
              <a:t>Airspan</a:t>
            </a:r>
            <a:r>
              <a:rPr lang="es-ES" sz="1200" kern="1200" dirty="0" smtClean="0">
                <a:solidFill>
                  <a:schemeClr val="tx1"/>
                </a:solidFill>
                <a:latin typeface="+mn-lt"/>
                <a:ea typeface="+mn-ea"/>
                <a:cs typeface="+mn-cs"/>
              </a:rPr>
              <a:t> Networks Inc. </a:t>
            </a:r>
            <a:r>
              <a:rPr lang="es-ES" sz="1200" kern="1200" dirty="0" err="1" smtClean="0">
                <a:solidFill>
                  <a:schemeClr val="tx1"/>
                </a:solidFill>
                <a:latin typeface="+mn-lt"/>
                <a:ea typeface="+mn-ea"/>
                <a:cs typeface="+mn-cs"/>
              </a:rPr>
              <a:t>Airspan</a:t>
            </a:r>
            <a:r>
              <a:rPr lang="es-ES" sz="1200" kern="1200" dirty="0" smtClean="0">
                <a:solidFill>
                  <a:schemeClr val="tx1"/>
                </a:solidFill>
                <a:latin typeface="+mn-lt"/>
                <a:ea typeface="+mn-ea"/>
                <a:cs typeface="+mn-cs"/>
              </a:rPr>
              <a:t> Networks provee equipos inalámbrico de voz y datos, incluyendo Voz sobre IP (</a:t>
            </a:r>
            <a:r>
              <a:rPr lang="es-ES" sz="1200" kern="1200" dirty="0" err="1" smtClean="0">
                <a:solidFill>
                  <a:schemeClr val="tx1"/>
                </a:solidFill>
                <a:latin typeface="+mn-lt"/>
                <a:ea typeface="+mn-ea"/>
                <a:cs typeface="+mn-cs"/>
              </a:rPr>
              <a:t>VoIP</a:t>
            </a:r>
            <a:r>
              <a:rPr lang="es-ES" sz="1200" kern="1200" dirty="0" smtClean="0">
                <a:solidFill>
                  <a:schemeClr val="tx1"/>
                </a:solidFill>
                <a:latin typeface="+mn-lt"/>
                <a:ea typeface="+mn-ea"/>
                <a:cs typeface="+mn-cs"/>
              </a:rPr>
              <a:t>), a operadoras alrededor del mundo en bandas de frecuencias licenciadas y no licenciadas entre  700 MHz y 6 GHz, incluyendo sistemas de comunicación personal y  3.5GHz en bandas internacionales. </a:t>
            </a:r>
            <a:r>
              <a:rPr lang="es-ES" sz="1200" kern="1200" dirty="0" err="1" smtClean="0">
                <a:solidFill>
                  <a:schemeClr val="tx1"/>
                </a:solidFill>
                <a:latin typeface="+mn-lt"/>
                <a:ea typeface="+mn-ea"/>
                <a:cs typeface="+mn-cs"/>
              </a:rPr>
              <a:t>Airspan</a:t>
            </a:r>
            <a:r>
              <a:rPr lang="es-ES" sz="1200" kern="1200" dirty="0" smtClean="0">
                <a:solidFill>
                  <a:schemeClr val="tx1"/>
                </a:solidFill>
                <a:latin typeface="+mn-lt"/>
                <a:ea typeface="+mn-ea"/>
                <a:cs typeface="+mn-cs"/>
              </a:rPr>
              <a:t> tiene un fuerte producto que incluye productos compatibles con el nuevo estándar </a:t>
            </a:r>
            <a:r>
              <a:rPr lang="es-ES" sz="1200" kern="1200" dirty="0" err="1" smtClean="0">
                <a:solidFill>
                  <a:schemeClr val="tx1"/>
                </a:solidFill>
                <a:latin typeface="+mn-lt"/>
                <a:ea typeface="+mn-ea"/>
                <a:cs typeface="+mn-cs"/>
              </a:rPr>
              <a:t>WiMAX</a:t>
            </a:r>
            <a:r>
              <a:rPr lang="es-ES" sz="1200" kern="1200" dirty="0" smtClean="0">
                <a:solidFill>
                  <a:schemeClr val="tx1"/>
                </a:solidFill>
                <a:latin typeface="+mn-lt"/>
                <a:ea typeface="+mn-ea"/>
                <a:cs typeface="+mn-cs"/>
              </a:rPr>
              <a:t> 802.16-2004, y software actualizable para 802.16e desde que los productos </a:t>
            </a:r>
            <a:r>
              <a:rPr lang="es-ES" sz="1200" kern="1200" dirty="0" err="1" smtClean="0">
                <a:solidFill>
                  <a:schemeClr val="tx1"/>
                </a:solidFill>
                <a:latin typeface="+mn-lt"/>
                <a:ea typeface="+mn-ea"/>
                <a:cs typeface="+mn-cs"/>
              </a:rPr>
              <a:t>WiMAX</a:t>
            </a:r>
            <a:r>
              <a:rPr lang="es-ES" sz="1200" kern="1200" dirty="0" smtClean="0">
                <a:solidFill>
                  <a:schemeClr val="tx1"/>
                </a:solidFill>
                <a:latin typeface="+mn-lt"/>
                <a:ea typeface="+mn-ea"/>
                <a:cs typeface="+mn-cs"/>
              </a:rPr>
              <a:t> fueron presentados.</a:t>
            </a:r>
          </a:p>
          <a:p>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Airspan</a:t>
            </a:r>
            <a:r>
              <a:rPr lang="es-ES" sz="1200" kern="1200" dirty="0" smtClean="0">
                <a:solidFill>
                  <a:schemeClr val="tx1"/>
                </a:solidFill>
                <a:latin typeface="+mn-lt"/>
                <a:ea typeface="+mn-ea"/>
                <a:cs typeface="+mn-cs"/>
              </a:rPr>
              <a:t> es miembro del </a:t>
            </a:r>
            <a:r>
              <a:rPr lang="es-ES" sz="1200" kern="1200" dirty="0" err="1" smtClean="0">
                <a:solidFill>
                  <a:schemeClr val="tx1"/>
                </a:solidFill>
                <a:latin typeface="+mn-lt"/>
                <a:ea typeface="+mn-ea"/>
                <a:cs typeface="+mn-cs"/>
              </a:rPr>
              <a:t>WiMAX</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Forum</a:t>
            </a:r>
            <a:r>
              <a:rPr lang="es-ES" sz="1200" kern="1200" dirty="0" smtClean="0">
                <a:solidFill>
                  <a:schemeClr val="tx1"/>
                </a:solidFill>
                <a:latin typeface="+mn-lt"/>
                <a:ea typeface="+mn-ea"/>
                <a:cs typeface="+mn-cs"/>
              </a:rPr>
              <a:t>, con más de 300 operadoras en más de 95 países. Los sistemas </a:t>
            </a:r>
            <a:r>
              <a:rPr lang="es-ES" sz="1200" kern="1200" dirty="0" err="1" smtClean="0">
                <a:solidFill>
                  <a:schemeClr val="tx1"/>
                </a:solidFill>
                <a:latin typeface="+mn-lt"/>
                <a:ea typeface="+mn-ea"/>
                <a:cs typeface="+mn-cs"/>
              </a:rPr>
              <a:t>Airspan</a:t>
            </a:r>
            <a:r>
              <a:rPr lang="es-ES" sz="1200" kern="1200" dirty="0" smtClean="0">
                <a:solidFill>
                  <a:schemeClr val="tx1"/>
                </a:solidFill>
                <a:latin typeface="+mn-lt"/>
                <a:ea typeface="+mn-ea"/>
                <a:cs typeface="+mn-cs"/>
              </a:rPr>
              <a:t> están basados sobre la tecnología de radio que entregan una excelente área de cobertura, alta seguridad y resistencia al desvanecimiento de la señal. Los sistemas de </a:t>
            </a:r>
            <a:r>
              <a:rPr lang="es-ES" sz="1200" kern="1200" dirty="0" err="1" smtClean="0">
                <a:solidFill>
                  <a:schemeClr val="tx1"/>
                </a:solidFill>
                <a:latin typeface="+mn-lt"/>
                <a:ea typeface="+mn-ea"/>
                <a:cs typeface="+mn-cs"/>
              </a:rPr>
              <a:t>Airspan</a:t>
            </a:r>
            <a:r>
              <a:rPr lang="es-ES" sz="1200" kern="1200" dirty="0" smtClean="0">
                <a:solidFill>
                  <a:schemeClr val="tx1"/>
                </a:solidFill>
                <a:latin typeface="+mn-lt"/>
                <a:ea typeface="+mn-ea"/>
                <a:cs typeface="+mn-cs"/>
              </a:rPr>
              <a:t> se pueden desplegar rápidamente y productivamente, proporcionando una alternativa atractiva a las redes de comunicaciones atadas con alambre tradicionales. </a:t>
            </a:r>
            <a:r>
              <a:rPr lang="es-ES" sz="1200" kern="1200" dirty="0" err="1" smtClean="0">
                <a:solidFill>
                  <a:schemeClr val="tx1"/>
                </a:solidFill>
                <a:latin typeface="+mn-lt"/>
                <a:ea typeface="+mn-ea"/>
                <a:cs typeface="+mn-cs"/>
              </a:rPr>
              <a:t>Airspan</a:t>
            </a:r>
            <a:r>
              <a:rPr lang="es-ES" sz="1200" kern="1200" dirty="0" smtClean="0">
                <a:solidFill>
                  <a:schemeClr val="tx1"/>
                </a:solidFill>
                <a:latin typeface="+mn-lt"/>
                <a:ea typeface="+mn-ea"/>
                <a:cs typeface="+mn-cs"/>
              </a:rPr>
              <a:t> también ofrece el planeamiento, la instalación de la red, la integración, el entrenamiento y los servicios de asistencia de radio para facilitar el despliegue y la operación de sus sistemas. </a:t>
            </a:r>
            <a:r>
              <a:rPr lang="es-ES" sz="1200" kern="1200" dirty="0" err="1" smtClean="0">
                <a:solidFill>
                  <a:schemeClr val="tx1"/>
                </a:solidFill>
                <a:latin typeface="+mn-lt"/>
                <a:ea typeface="+mn-ea"/>
                <a:cs typeface="+mn-cs"/>
              </a:rPr>
              <a:t>Airspan</a:t>
            </a:r>
            <a:r>
              <a:rPr lang="es-ES" sz="1200" kern="1200" dirty="0" smtClean="0">
                <a:solidFill>
                  <a:schemeClr val="tx1"/>
                </a:solidFill>
                <a:latin typeface="+mn-lt"/>
                <a:ea typeface="+mn-ea"/>
                <a:cs typeface="+mn-cs"/>
              </a:rPr>
              <a:t> se establece en la jefatura en Boca Ratón, la Florida con su centro de operaciones principal en </a:t>
            </a:r>
            <a:r>
              <a:rPr lang="es-ES" sz="1200" kern="1200" dirty="0" err="1" smtClean="0">
                <a:solidFill>
                  <a:schemeClr val="tx1"/>
                </a:solidFill>
                <a:latin typeface="+mn-lt"/>
                <a:ea typeface="+mn-ea"/>
                <a:cs typeface="+mn-cs"/>
              </a:rPr>
              <a:t>Uxbridge</a:t>
            </a:r>
            <a:r>
              <a:rPr lang="es-ES" sz="1200" kern="1200" dirty="0" smtClean="0">
                <a:solidFill>
                  <a:schemeClr val="tx1"/>
                </a:solidFill>
                <a:latin typeface="+mn-lt"/>
                <a:ea typeface="+mn-ea"/>
                <a:cs typeface="+mn-cs"/>
              </a:rPr>
              <a:t>, Reino Unido.</a:t>
            </a:r>
          </a:p>
          <a:p>
            <a:r>
              <a:rPr lang="es-ES" sz="1200" b="1"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S" sz="1200" b="1" kern="1200" dirty="0" smtClean="0">
                <a:solidFill>
                  <a:schemeClr val="tx1"/>
                </a:solidFill>
                <a:latin typeface="+mn-lt"/>
                <a:ea typeface="+mn-ea"/>
                <a:cs typeface="+mn-cs"/>
              </a:rPr>
              <a:t>ALVARION</a:t>
            </a:r>
            <a:endParaRPr lang="es-ES"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Con más de 2 millones de unidades desplegadas en 130 países, </a:t>
            </a:r>
            <a:r>
              <a:rPr lang="es-ES" sz="1200" kern="1200" dirty="0" err="1" smtClean="0">
                <a:solidFill>
                  <a:schemeClr val="tx1"/>
                </a:solidFill>
                <a:latin typeface="+mn-lt"/>
                <a:ea typeface="+mn-ea"/>
                <a:cs typeface="+mn-cs"/>
              </a:rPr>
              <a:t>Alvarion</a:t>
            </a:r>
            <a:r>
              <a:rPr lang="es-ES" sz="1200" kern="1200" dirty="0" smtClean="0">
                <a:solidFill>
                  <a:schemeClr val="tx1"/>
                </a:solidFill>
                <a:latin typeface="+mn-lt"/>
                <a:ea typeface="+mn-ea"/>
                <a:cs typeface="+mn-cs"/>
              </a:rPr>
              <a:t> es el líder mundial en de banda ancha inalámbrica, proporcionando sistemas a los portadores, ISP y a los operadores de red privada, y también en extender la cobertura de las redes móviles de GSM y de CDMA a los países en vías de desarrollo. </a:t>
            </a:r>
            <a:r>
              <a:rPr lang="es-ES" sz="1200" kern="1200" dirty="0" err="1" smtClean="0">
                <a:solidFill>
                  <a:schemeClr val="tx1"/>
                </a:solidFill>
                <a:latin typeface="+mn-lt"/>
                <a:ea typeface="+mn-ea"/>
                <a:cs typeface="+mn-cs"/>
              </a:rPr>
              <a:t>Alvarion</a:t>
            </a:r>
            <a:r>
              <a:rPr lang="es-ES" sz="1200" kern="1200" dirty="0" smtClean="0">
                <a:solidFill>
                  <a:schemeClr val="tx1"/>
                </a:solidFill>
                <a:latin typeface="+mn-lt"/>
                <a:ea typeface="+mn-ea"/>
                <a:cs typeface="+mn-cs"/>
              </a:rPr>
              <a:t> tiene los despliegues más extensos y el mejor producto probado en la industria que cubre una gama completa de las bandas de frecuencia con soluciones fijas y móviles. Los productos de </a:t>
            </a:r>
            <a:r>
              <a:rPr lang="es-ES" sz="1200" kern="1200" dirty="0" err="1" smtClean="0">
                <a:solidFill>
                  <a:schemeClr val="tx1"/>
                </a:solidFill>
                <a:latin typeface="+mn-lt"/>
                <a:ea typeface="+mn-ea"/>
                <a:cs typeface="+mn-cs"/>
              </a:rPr>
              <a:t>Alvarion</a:t>
            </a:r>
            <a:r>
              <a:rPr lang="es-ES" sz="1200" kern="1200" dirty="0" smtClean="0">
                <a:solidFill>
                  <a:schemeClr val="tx1"/>
                </a:solidFill>
                <a:latin typeface="+mn-lt"/>
                <a:ea typeface="+mn-ea"/>
                <a:cs typeface="+mn-cs"/>
              </a:rPr>
              <a:t> permiten el acceso de banda ancha residencial, </a:t>
            </a:r>
            <a:r>
              <a:rPr lang="es-ES" sz="1200" kern="1200" dirty="0" err="1" smtClean="0">
                <a:solidFill>
                  <a:schemeClr val="tx1"/>
                </a:solidFill>
                <a:latin typeface="+mn-lt"/>
                <a:ea typeface="+mn-ea"/>
                <a:cs typeface="+mn-cs"/>
              </a:rPr>
              <a:t>VPNs</a:t>
            </a:r>
            <a:r>
              <a:rPr lang="es-ES" sz="1200" kern="1200" dirty="0" smtClean="0">
                <a:solidFill>
                  <a:schemeClr val="tx1"/>
                </a:solidFill>
                <a:latin typeface="+mn-lt"/>
                <a:ea typeface="+mn-ea"/>
                <a:cs typeface="+mn-cs"/>
              </a:rPr>
              <a:t> corporativo, telefonía de calidad, alimentación móvil de la estación base, extensión de la cobertura, interconexión de la comunidad, las comunicaciones de la seguridad pública, y voz y los datos móviles. </a:t>
            </a:r>
            <a:r>
              <a:rPr lang="es-ES" sz="1200" kern="1200" dirty="0" err="1" smtClean="0">
                <a:solidFill>
                  <a:schemeClr val="tx1"/>
                </a:solidFill>
                <a:latin typeface="+mn-lt"/>
                <a:ea typeface="+mn-ea"/>
                <a:cs typeface="+mn-cs"/>
              </a:rPr>
              <a:t>Alvarion</a:t>
            </a:r>
            <a:r>
              <a:rPr lang="es-ES" sz="1200" kern="1200" dirty="0" smtClean="0">
                <a:solidFill>
                  <a:schemeClr val="tx1"/>
                </a:solidFill>
                <a:latin typeface="+mn-lt"/>
                <a:ea typeface="+mn-ea"/>
                <a:cs typeface="+mn-cs"/>
              </a:rPr>
              <a:t> trabaja con varios OEM abastecedores y más de 200 socios locales para dar soporte a sus clientes. Como pionero de banda ancha inalámbrica, </a:t>
            </a:r>
            <a:r>
              <a:rPr lang="es-ES" sz="1200" kern="1200" dirty="0" err="1" smtClean="0">
                <a:solidFill>
                  <a:schemeClr val="tx1"/>
                </a:solidFill>
                <a:latin typeface="+mn-lt"/>
                <a:ea typeface="+mn-ea"/>
                <a:cs typeface="+mn-cs"/>
              </a:rPr>
              <a:t>Alvarion</a:t>
            </a:r>
            <a:r>
              <a:rPr lang="es-ES" sz="1200" kern="1200" dirty="0" smtClean="0">
                <a:solidFill>
                  <a:schemeClr val="tx1"/>
                </a:solidFill>
                <a:latin typeface="+mn-lt"/>
                <a:ea typeface="+mn-ea"/>
                <a:cs typeface="+mn-cs"/>
              </a:rPr>
              <a:t> ha sido la conducción y  entrega de las innovaciones por más de 10 años de progresos tecnológicos creando y promoviendo los estándares industriales.</a:t>
            </a:r>
          </a:p>
          <a:p>
            <a:endParaRPr lang="es-ES"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Actualmente </a:t>
            </a:r>
            <a:r>
              <a:rPr lang="es-ES" sz="1200" kern="1200" dirty="0" err="1" smtClean="0">
                <a:solidFill>
                  <a:schemeClr val="tx1"/>
                </a:solidFill>
                <a:latin typeface="+mn-lt"/>
                <a:ea typeface="+mn-ea"/>
                <a:cs typeface="+mn-cs"/>
              </a:rPr>
              <a:t>Alvarion</a:t>
            </a:r>
            <a:r>
              <a:rPr lang="es-ES" sz="1200" kern="1200" dirty="0" smtClean="0">
                <a:solidFill>
                  <a:schemeClr val="tx1"/>
                </a:solidFill>
                <a:latin typeface="+mn-lt"/>
                <a:ea typeface="+mn-ea"/>
                <a:cs typeface="+mn-cs"/>
              </a:rPr>
              <a:t> posee el 32% del mercado en tecnología inalámbrica mientras que </a:t>
            </a:r>
            <a:r>
              <a:rPr lang="es-ES" sz="1200" kern="1200" dirty="0" err="1" smtClean="0">
                <a:solidFill>
                  <a:schemeClr val="tx1"/>
                </a:solidFill>
                <a:latin typeface="+mn-lt"/>
                <a:ea typeface="+mn-ea"/>
                <a:cs typeface="+mn-cs"/>
              </a:rPr>
              <a:t>Airspan</a:t>
            </a:r>
            <a:r>
              <a:rPr lang="es-ES" sz="1200" kern="1200" dirty="0" smtClean="0">
                <a:solidFill>
                  <a:schemeClr val="tx1"/>
                </a:solidFill>
                <a:latin typeface="+mn-lt"/>
                <a:ea typeface="+mn-ea"/>
                <a:cs typeface="+mn-cs"/>
              </a:rPr>
              <a:t> posee el 4% de un mercado que cada día es más exigente y difícil de liderar.</a:t>
            </a:r>
          </a:p>
          <a:p>
            <a:pPr algn="ctr" eaLnBrk="1" fontAlgn="auto" hangingPunct="1">
              <a:spcBef>
                <a:spcPts val="0"/>
              </a:spcBef>
              <a:spcAft>
                <a:spcPts val="0"/>
              </a:spcAft>
              <a:defRPr/>
            </a:pPr>
            <a:endParaRPr lang="es-ES" dirty="0" smtClean="0"/>
          </a:p>
        </p:txBody>
      </p:sp>
      <p:sp>
        <p:nvSpPr>
          <p:cNvPr id="5427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910B99-BC03-4C7E-9530-68E4B3EF26F9}" type="slidenum">
              <a:rPr lang="es-ES" smtClean="0"/>
              <a:pPr fontAlgn="base">
                <a:spcBef>
                  <a:spcPct val="0"/>
                </a:spcBef>
                <a:spcAft>
                  <a:spcPct val="0"/>
                </a:spcAft>
                <a:defRPr/>
              </a:pPr>
              <a:t>19</a:t>
            </a:fld>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Con la necesidad exhaustiva de comunicarnos continuamente, el avance tecnológico de los últimos años, el crecimiento masivo del uso de Internet para múltiples tareas empresariales,  educativas, domésticos  o simplemente entretenernos, ha dado como resultado que nuevas tecnologías se hayan creado en la última década pasando por múltiples problemas de escalabilidad y de convergencia, haciendo que el cobre deje de ser nuestra limitante al momento de querer acceder a este tipo de servicios que hoy en día son tan indispensables en la vida cotidiana de las personas. El sector inalámbrico dominara el  futuro de las Telecomunicaciones y una tecnología muy interesante llamada </a:t>
            </a:r>
            <a:r>
              <a:rPr lang="es-ES" sz="1200" kern="1200" dirty="0" err="1" smtClean="0">
                <a:solidFill>
                  <a:schemeClr val="tx1"/>
                </a:solidFill>
                <a:latin typeface="+mn-lt"/>
                <a:ea typeface="+mn-ea"/>
                <a:cs typeface="+mn-cs"/>
              </a:rPr>
              <a:t>WiMAX</a:t>
            </a:r>
            <a:r>
              <a:rPr lang="es-ES" sz="1200" kern="1200" dirty="0" smtClean="0">
                <a:solidFill>
                  <a:schemeClr val="tx1"/>
                </a:solidFill>
                <a:latin typeface="+mn-lt"/>
                <a:ea typeface="+mn-ea"/>
                <a:cs typeface="+mn-cs"/>
              </a:rPr>
              <a:t> está dando mucho de qué hablar a nivel mundial, Ecuador no se quiere quedar atrás y desea ser parte de ese futuro, el operador que maneje esta  tecnología tiene la gran responsabilidad de explotarla de la mejor manera y brindar una amplia variedad de servicios a unas velocidades atípicas en el sector inalámbrico a bajo costo.</a:t>
            </a:r>
          </a:p>
          <a:p>
            <a:r>
              <a:rPr lang="es-ES" sz="1200" kern="1200" dirty="0" smtClean="0">
                <a:solidFill>
                  <a:schemeClr val="tx1"/>
                </a:solidFill>
                <a:latin typeface="+mn-lt"/>
                <a:ea typeface="+mn-ea"/>
                <a:cs typeface="+mn-cs"/>
              </a:rPr>
              <a:t>Debido a esto se nos planteo la idea de observar el mercado de las telecomunicaciones en la ciudad de Guayaquil para analizar dos empresas; una en plena funcionalidad y otra en proceso de planificación que están usando </a:t>
            </a:r>
            <a:r>
              <a:rPr lang="es-ES" sz="1200" kern="1200" dirty="0" err="1" smtClean="0">
                <a:solidFill>
                  <a:schemeClr val="tx1"/>
                </a:solidFill>
                <a:latin typeface="+mn-lt"/>
                <a:ea typeface="+mn-ea"/>
                <a:cs typeface="+mn-cs"/>
              </a:rPr>
              <a:t>WiMAX</a:t>
            </a:r>
            <a:r>
              <a:rPr lang="es-ES" sz="1200" kern="1200" dirty="0" smtClean="0">
                <a:solidFill>
                  <a:schemeClr val="tx1"/>
                </a:solidFill>
                <a:latin typeface="+mn-lt"/>
                <a:ea typeface="+mn-ea"/>
                <a:cs typeface="+mn-cs"/>
              </a:rPr>
              <a:t>  para determinar su rentabilidad económica y técnica al momento de solucionar el problema de la última milla.</a:t>
            </a:r>
          </a:p>
          <a:p>
            <a:endParaRPr lang="es-ES" dirty="0"/>
          </a:p>
        </p:txBody>
      </p:sp>
      <p:sp>
        <p:nvSpPr>
          <p:cNvPr id="4" name="3 Marcador de número de diapositiva"/>
          <p:cNvSpPr>
            <a:spLocks noGrp="1"/>
          </p:cNvSpPr>
          <p:nvPr>
            <p:ph type="sldNum" sz="quarter" idx="10"/>
          </p:nvPr>
        </p:nvSpPr>
        <p:spPr/>
        <p:txBody>
          <a:bodyPr/>
          <a:lstStyle/>
          <a:p>
            <a:pPr>
              <a:defRPr/>
            </a:pPr>
            <a:fld id="{2BFB574C-FEBC-4151-B747-069671EFDF90}" type="slidenum">
              <a:rPr lang="es-ES" smtClean="0"/>
              <a:pPr>
                <a:defRPr/>
              </a:pPr>
              <a:t>2</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smtClean="0">
                <a:solidFill>
                  <a:schemeClr val="tx1"/>
                </a:solidFill>
                <a:latin typeface="+mn-lt"/>
                <a:ea typeface="+mn-ea"/>
                <a:cs typeface="+mn-cs"/>
              </a:rPr>
              <a:t>Uno de los principales problemas que tiene TVCABLE es su recurso limitado de estaciones bases en Guayaquil, llegando así a una pronta saturación de clientes por cada estación base, cuando se consulto al área técnica sobre si existía un plan para ampliar la red, muy presurosamente respondieron que aun no ya que los equipos </a:t>
            </a:r>
            <a:r>
              <a:rPr lang="es-ES" sz="1200" kern="1200" dirty="0" err="1" smtClean="0">
                <a:solidFill>
                  <a:schemeClr val="tx1"/>
                </a:solidFill>
                <a:latin typeface="+mn-lt"/>
                <a:ea typeface="+mn-ea"/>
                <a:cs typeface="+mn-cs"/>
              </a:rPr>
              <a:t>WiMAX</a:t>
            </a:r>
            <a:r>
              <a:rPr lang="es-ES" sz="1200" kern="1200" dirty="0" smtClean="0">
                <a:solidFill>
                  <a:schemeClr val="tx1"/>
                </a:solidFill>
                <a:latin typeface="+mn-lt"/>
                <a:ea typeface="+mn-ea"/>
                <a:cs typeface="+mn-cs"/>
              </a:rPr>
              <a:t> están presentando fallas y necesitan actualización de firmware, ya que estas suelen </a:t>
            </a:r>
            <a:r>
              <a:rPr lang="es-ES" sz="1200" kern="1200" dirty="0" err="1" smtClean="0">
                <a:solidFill>
                  <a:schemeClr val="tx1"/>
                </a:solidFill>
                <a:latin typeface="+mn-lt"/>
                <a:ea typeface="+mn-ea"/>
                <a:cs typeface="+mn-cs"/>
              </a:rPr>
              <a:t>resetearse</a:t>
            </a:r>
            <a:r>
              <a:rPr lang="es-ES" sz="1200" kern="1200" dirty="0" smtClean="0">
                <a:solidFill>
                  <a:schemeClr val="tx1"/>
                </a:solidFill>
                <a:latin typeface="+mn-lt"/>
                <a:ea typeface="+mn-ea"/>
                <a:cs typeface="+mn-cs"/>
              </a:rPr>
              <a:t> en un tiempo inesperado perjudicando así el servicio continuo de la empresa, otro tema importante pasa por la cobertura que posee ya que no se compara con la cobertura que su competidora principal TELMEX piensa instalar en próximos años.</a:t>
            </a:r>
          </a:p>
          <a:p>
            <a:endParaRPr lang="es-ES" dirty="0" smtClean="0"/>
          </a:p>
          <a:p>
            <a:r>
              <a:rPr lang="es-ES" sz="1200" kern="1200" dirty="0" smtClean="0">
                <a:solidFill>
                  <a:schemeClr val="tx1"/>
                </a:solidFill>
                <a:latin typeface="+mn-lt"/>
                <a:ea typeface="+mn-ea"/>
                <a:cs typeface="+mn-cs"/>
              </a:rPr>
              <a:t>Telmex tiene un panorama totalmente distinto y hasta en cierto punto un poco favorable para </a:t>
            </a:r>
            <a:r>
              <a:rPr lang="es-ES" sz="1200" kern="1200" dirty="0" err="1" smtClean="0">
                <a:solidFill>
                  <a:schemeClr val="tx1"/>
                </a:solidFill>
                <a:latin typeface="+mn-lt"/>
                <a:ea typeface="+mn-ea"/>
                <a:cs typeface="+mn-cs"/>
              </a:rPr>
              <a:t>WiMAX</a:t>
            </a:r>
            <a:r>
              <a:rPr lang="es-ES" sz="1200" kern="1200" dirty="0" smtClean="0">
                <a:solidFill>
                  <a:schemeClr val="tx1"/>
                </a:solidFill>
                <a:latin typeface="+mn-lt"/>
                <a:ea typeface="+mn-ea"/>
                <a:cs typeface="+mn-cs"/>
              </a:rPr>
              <a:t> siempre y cuando los problemas suscitados por la crisis económica mundial se superen, Telmex tendría una cobertura completa por todo Guayaquil, ya que posee una red de estaciones bases ya establecidas e instaladas de forma física mas no de forma lógica, esto se debe a que Telmex usara la red GSM que posee Porta, ya que estas dos empresas pertenecen a la misma persona, en esta fase del proyecto es a donde se quedo estancado la compañía de origen mexicano, Telmex tiene un objetivo claro cubrir todo Guayaquil con </a:t>
            </a:r>
            <a:r>
              <a:rPr lang="es-ES" sz="1200" kern="1200" dirty="0" err="1" smtClean="0">
                <a:solidFill>
                  <a:schemeClr val="tx1"/>
                </a:solidFill>
                <a:latin typeface="+mn-lt"/>
                <a:ea typeface="+mn-ea"/>
                <a:cs typeface="+mn-cs"/>
              </a:rPr>
              <a:t>WiMAX</a:t>
            </a:r>
            <a:r>
              <a:rPr lang="es-ES" sz="1200" kern="1200" dirty="0" smtClean="0">
                <a:solidFill>
                  <a:schemeClr val="tx1"/>
                </a:solidFill>
                <a:latin typeface="+mn-lt"/>
                <a:ea typeface="+mn-ea"/>
                <a:cs typeface="+mn-cs"/>
              </a:rPr>
              <a:t> y sacar del mercado a sus competidores, y podemos creerle ya que Telmex en el 2007 cubrió el 98% de Chile con esta tecnología. El 3 de Enero 2007, Telmex se adjudicó la concesión por la banda de frecuencias 3.400 a 3.600 MHz en ese país, lo que le permite operar con servicios de </a:t>
            </a:r>
            <a:r>
              <a:rPr lang="es-ES" sz="1200" kern="1200" dirty="0" err="1" smtClean="0">
                <a:solidFill>
                  <a:schemeClr val="tx1"/>
                </a:solidFill>
                <a:latin typeface="+mn-lt"/>
                <a:ea typeface="+mn-ea"/>
                <a:cs typeface="+mn-cs"/>
              </a:rPr>
              <a:t>WiMax</a:t>
            </a:r>
            <a:r>
              <a:rPr lang="es-ES" sz="1200" kern="1200" dirty="0" smtClean="0">
                <a:solidFill>
                  <a:schemeClr val="tx1"/>
                </a:solidFill>
                <a:latin typeface="+mn-lt"/>
                <a:ea typeface="+mn-ea"/>
                <a:cs typeface="+mn-cs"/>
              </a:rPr>
              <a:t> en todo Chile. Para esto, destinaron  US$15 millones en la fase inicial de cobertura.</a:t>
            </a:r>
          </a:p>
          <a:p>
            <a:r>
              <a:rPr lang="es-ES" sz="1200" kern="1200" dirty="0" smtClean="0">
                <a:solidFill>
                  <a:schemeClr val="tx1"/>
                </a:solidFill>
                <a:latin typeface="+mn-lt"/>
                <a:ea typeface="+mn-ea"/>
                <a:cs typeface="+mn-cs"/>
              </a:rPr>
              <a:t>Hoy en día, la empresa tiene presencia en Brasil, Argentina, Chile, Perú y Colombia, países en los cuales generaron la primera mitad del 2006 2,060 millones de dólares en ventas y 225.50 millones en ganancias.</a:t>
            </a:r>
          </a:p>
          <a:p>
            <a:endParaRPr lang="es-ES" dirty="0"/>
          </a:p>
        </p:txBody>
      </p:sp>
      <p:sp>
        <p:nvSpPr>
          <p:cNvPr id="4" name="3 Marcador de número de diapositiva"/>
          <p:cNvSpPr>
            <a:spLocks noGrp="1"/>
          </p:cNvSpPr>
          <p:nvPr>
            <p:ph type="sldNum" sz="quarter" idx="10"/>
          </p:nvPr>
        </p:nvSpPr>
        <p:spPr/>
        <p:txBody>
          <a:bodyPr/>
          <a:lstStyle/>
          <a:p>
            <a:pPr>
              <a:defRPr/>
            </a:pPr>
            <a:fld id="{2BFB574C-FEBC-4151-B747-069671EFDF90}" type="slidenum">
              <a:rPr lang="es-ES" smtClean="0"/>
              <a:pPr>
                <a:defRPr/>
              </a:pPr>
              <a:t>20</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2BFB574C-FEBC-4151-B747-069671EFDF90}" type="slidenum">
              <a:rPr lang="es-ES" smtClean="0"/>
              <a:pPr>
                <a:defRPr/>
              </a:pPr>
              <a:t>21</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4275" name="2 Marcador de notas"/>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s-EC" sz="1200" kern="1200" dirty="0" smtClean="0">
                <a:solidFill>
                  <a:schemeClr val="tx1"/>
                </a:solidFill>
                <a:latin typeface="+mn-lt"/>
                <a:ea typeface="+mn-ea"/>
                <a:cs typeface="+mn-cs"/>
              </a:rPr>
              <a:t>Tv Cable posee 4 estaciones bases, cada una con un valor promedio de 416 suscriptores para diferente tipos de servicio, los precios de los equipos son actuales lo cual garantiza un cálculo real de una estación base </a:t>
            </a:r>
            <a:r>
              <a:rPr lang="es-EC" sz="1200" kern="1200" dirty="0" err="1" smtClean="0">
                <a:solidFill>
                  <a:schemeClr val="tx1"/>
                </a:solidFill>
                <a:latin typeface="+mn-lt"/>
                <a:ea typeface="+mn-ea"/>
                <a:cs typeface="+mn-cs"/>
              </a:rPr>
              <a:t>WiMAX</a:t>
            </a:r>
            <a:r>
              <a:rPr lang="es-EC" sz="1200" kern="1200" dirty="0" smtClean="0">
                <a:solidFill>
                  <a:schemeClr val="tx1"/>
                </a:solidFill>
                <a:latin typeface="+mn-lt"/>
                <a:ea typeface="+mn-ea"/>
                <a:cs typeface="+mn-cs"/>
              </a:rPr>
              <a:t>.</a:t>
            </a:r>
            <a:endParaRPr lang="es-ES" sz="1200" kern="1200" dirty="0" smtClean="0">
              <a:solidFill>
                <a:schemeClr val="tx1"/>
              </a:solidFill>
              <a:latin typeface="+mn-lt"/>
              <a:ea typeface="+mn-ea"/>
              <a:cs typeface="+mn-cs"/>
            </a:endParaRPr>
          </a:p>
          <a:p>
            <a:pPr eaLnBrk="1" hangingPunct="1">
              <a:spcBef>
                <a:spcPct val="0"/>
              </a:spcBef>
            </a:pPr>
            <a:endParaRPr lang="es-ES" dirty="0" smtClean="0"/>
          </a:p>
        </p:txBody>
      </p:sp>
      <p:sp>
        <p:nvSpPr>
          <p:cNvPr id="5530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B63277-D4E2-490B-841D-564E9206D1AE}" type="slidenum">
              <a:rPr lang="es-ES" smtClean="0"/>
              <a:pPr fontAlgn="base">
                <a:spcBef>
                  <a:spcPct val="0"/>
                </a:spcBef>
                <a:spcAft>
                  <a:spcPct val="0"/>
                </a:spcAft>
                <a:defRPr/>
              </a:pPr>
              <a:t>22</a:t>
            </a:fld>
            <a:endParaRPr lang="es-E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5299" name="2 Marcador de notas"/>
          <p:cNvSpPr>
            <a:spLocks noGrp="1"/>
          </p:cNvSpPr>
          <p:nvPr>
            <p:ph type="body" idx="1"/>
          </p:nvPr>
        </p:nvSpPr>
        <p:spPr bwMode="auto">
          <a:noFill/>
        </p:spPr>
        <p:txBody>
          <a:bodyPr wrap="square" numCol="1" anchor="t" anchorCtr="0" compatLnSpc="1">
            <a:prstTxWarp prst="textNoShape">
              <a:avLst/>
            </a:prstTxWarp>
          </a:bodyPr>
          <a:lstStyle/>
          <a:p>
            <a:r>
              <a:rPr lang="es-EC" sz="1200" b="1" kern="1200" dirty="0" smtClean="0">
                <a:solidFill>
                  <a:schemeClr val="tx1"/>
                </a:solidFill>
                <a:latin typeface="+mn-lt"/>
                <a:ea typeface="+mn-ea"/>
                <a:cs typeface="+mn-cs"/>
              </a:rPr>
              <a:t>TELMEX</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En Telmex se tiene lo siguiente:</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La cantidad de estaciones bases crece a 150, de esta manera se tiene más cobertura y por lo tanto el número de suscriptores crecerá, este cálculo se lo hizo asumiendo que Telmex tendrá el triple de clientes que Tv Cable.</a:t>
            </a:r>
          </a:p>
          <a:p>
            <a:endParaRPr lang="es-EC"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EC" sz="1200" kern="1200" dirty="0" smtClean="0">
                <a:solidFill>
                  <a:schemeClr val="tx1"/>
                </a:solidFill>
                <a:latin typeface="+mn-lt"/>
                <a:ea typeface="+mn-ea"/>
                <a:cs typeface="+mn-cs"/>
              </a:rPr>
              <a:t>Para Telmex el precio aproximado de una red </a:t>
            </a:r>
            <a:r>
              <a:rPr lang="es-EC" sz="1200" kern="1200" dirty="0" err="1" smtClean="0">
                <a:solidFill>
                  <a:schemeClr val="tx1"/>
                </a:solidFill>
                <a:latin typeface="+mn-lt"/>
                <a:ea typeface="+mn-ea"/>
                <a:cs typeface="+mn-cs"/>
              </a:rPr>
              <a:t>WiMAX</a:t>
            </a:r>
            <a:r>
              <a:rPr lang="es-EC" sz="1200" kern="1200" dirty="0" smtClean="0">
                <a:solidFill>
                  <a:schemeClr val="tx1"/>
                </a:solidFill>
                <a:latin typeface="+mn-lt"/>
                <a:ea typeface="+mn-ea"/>
                <a:cs typeface="+mn-cs"/>
              </a:rPr>
              <a:t> es: $4.853.870,40. La diferencia radica en que aunque a Telmex la estación base solo le costaría $30.648,00 debido a que la infraestructura de dichas estaciones bases ya están construidas a diferencia de TVCABLE que le cuesta $80.000,00  debido a que tuvieron que crear la infraestructura, es que Telmex tiene una planificación de cobertura total ya que se espera que en cada radio base de Porta este una estación base de </a:t>
            </a:r>
            <a:r>
              <a:rPr lang="es-EC" sz="1200" kern="1200" dirty="0" err="1" smtClean="0">
                <a:solidFill>
                  <a:schemeClr val="tx1"/>
                </a:solidFill>
                <a:latin typeface="+mn-lt"/>
                <a:ea typeface="+mn-ea"/>
                <a:cs typeface="+mn-cs"/>
              </a:rPr>
              <a:t>WiMAX</a:t>
            </a:r>
            <a:r>
              <a:rPr lang="es-EC" sz="1200" kern="1200" dirty="0" smtClean="0">
                <a:solidFill>
                  <a:schemeClr val="tx1"/>
                </a:solidFill>
                <a:latin typeface="+mn-lt"/>
                <a:ea typeface="+mn-ea"/>
                <a:cs typeface="+mn-cs"/>
              </a:rPr>
              <a:t> es por eso que tomamos una cantidad aproximada de 150 dispositivos que se deben facturar para hacer posible esta cobertura tan completa, este presupuesto hace notar el porqué a Telmex le afectó tanto la crisis económica y por consiguiente parar con el proyecto por este año, cabe recalcar que esta comparación se la hace asumiendo que los dos usan los mismos equipos para red.</a:t>
            </a:r>
            <a:endParaRPr lang="es-ES" sz="1200" kern="1200" dirty="0" smtClean="0">
              <a:solidFill>
                <a:schemeClr val="tx1"/>
              </a:solidFill>
              <a:latin typeface="+mn-lt"/>
              <a:ea typeface="+mn-ea"/>
              <a:cs typeface="+mn-cs"/>
            </a:endParaRPr>
          </a:p>
          <a:p>
            <a:endParaRPr lang="es-ES" sz="1200" kern="1200" dirty="0">
              <a:solidFill>
                <a:schemeClr val="tx1"/>
              </a:solidFill>
              <a:latin typeface="+mn-lt"/>
              <a:ea typeface="+mn-ea"/>
              <a:cs typeface="+mn-cs"/>
            </a:endParaRPr>
          </a:p>
        </p:txBody>
      </p:sp>
      <p:sp>
        <p:nvSpPr>
          <p:cNvPr id="5632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E3CDF9-0F8E-4861-8554-DCDAA43AD6A6}" type="slidenum">
              <a:rPr lang="es-ES" smtClean="0"/>
              <a:pPr fontAlgn="base">
                <a:spcBef>
                  <a:spcPct val="0"/>
                </a:spcBef>
                <a:spcAft>
                  <a:spcPct val="0"/>
                </a:spcAft>
                <a:defRPr/>
              </a:pPr>
              <a:t>23</a:t>
            </a:fld>
            <a:endParaRPr lang="es-E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r>
              <a:rPr lang="es-ES" sz="1200" kern="1200" dirty="0" smtClean="0">
                <a:solidFill>
                  <a:schemeClr val="tx1"/>
                </a:solidFill>
                <a:latin typeface="+mn-lt"/>
                <a:ea typeface="+mn-ea"/>
                <a:cs typeface="+mn-cs"/>
              </a:rPr>
              <a:t> </a:t>
            </a:r>
            <a:r>
              <a:rPr lang="es-EC" sz="1200" kern="1200" dirty="0" smtClean="0">
                <a:solidFill>
                  <a:schemeClr val="tx1"/>
                </a:solidFill>
                <a:latin typeface="+mn-lt"/>
                <a:ea typeface="+mn-ea"/>
                <a:cs typeface="+mn-cs"/>
              </a:rPr>
              <a:t>A continuación se detalla el cálculo realizado para la previsión de costos Operativos.</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Entre estos se tienen los costos administrativos por operación y mantenimiento tanto de la red como de los clientes. Se incluye también el pago por uso de las frecuencias, y de publicidad.</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Para el presente estudio se considera un valor de $ 700 000 como costo de la licencia provincial (Guayas) tomando como referencia lo pagado en  licencias por TV Cable por las licencias nacionales.</a:t>
            </a:r>
          </a:p>
          <a:p>
            <a:endParaRPr lang="es-EC"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También se asume que el valor mensual de internet y telefonía  tiene dos categorías la cual llamamos:</a:t>
            </a:r>
            <a:endParaRPr lang="es-ES" sz="1200" kern="1200" dirty="0" smtClean="0">
              <a:solidFill>
                <a:schemeClr val="tx1"/>
              </a:solidFill>
              <a:latin typeface="+mn-lt"/>
              <a:ea typeface="+mn-ea"/>
              <a:cs typeface="+mn-cs"/>
            </a:endParaRPr>
          </a:p>
          <a:p>
            <a:pPr lvl="0"/>
            <a:r>
              <a:rPr lang="es-EC" sz="1200" kern="1200" dirty="0" smtClean="0">
                <a:solidFill>
                  <a:schemeClr val="tx1"/>
                </a:solidFill>
                <a:latin typeface="+mn-lt"/>
                <a:ea typeface="+mn-ea"/>
                <a:cs typeface="+mn-cs"/>
              </a:rPr>
              <a:t>Precio promedio mensual por usuario normal.  </a:t>
            </a:r>
            <a:endParaRPr lang="es-ES" sz="1200" kern="1200" dirty="0" smtClean="0">
              <a:solidFill>
                <a:schemeClr val="tx1"/>
              </a:solidFill>
              <a:latin typeface="+mn-lt"/>
              <a:ea typeface="+mn-ea"/>
              <a:cs typeface="+mn-cs"/>
            </a:endParaRPr>
          </a:p>
          <a:p>
            <a:pPr lvl="0"/>
            <a:r>
              <a:rPr lang="es-EC" sz="1200" kern="1200" dirty="0" smtClean="0">
                <a:solidFill>
                  <a:schemeClr val="tx1"/>
                </a:solidFill>
                <a:latin typeface="+mn-lt"/>
                <a:ea typeface="+mn-ea"/>
                <a:cs typeface="+mn-cs"/>
              </a:rPr>
              <a:t>Precio promedio mensual por usuario corporativo.</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C" sz="1200" b="1" kern="1200" dirty="0" smtClean="0">
                <a:solidFill>
                  <a:schemeClr val="tx1"/>
                </a:solidFill>
                <a:latin typeface="+mn-lt"/>
                <a:ea typeface="+mn-ea"/>
                <a:cs typeface="+mn-cs"/>
              </a:rPr>
              <a:t>Precio promedio mensual por usuario normal.  </a:t>
            </a:r>
            <a:endParaRPr lang="es-ES"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Se refiere a aquel usuario que necesita anchos de banda bajos, es decir para entretenimiento, trabajos escolares, etc., al momento de investigar el mercado obtuvimos valores promedios de costos mensuales por este servicio a distintos anchos de bandas.</a:t>
            </a:r>
          </a:p>
          <a:p>
            <a:endParaRPr lang="es-ES"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Se asume que este tipo de servicio abarca el 80% de los suscriptores, esto promediado con los valores mostrados en la Tabla 5.5 nos da un valor de $ 37,7 mensuales por este tipo de servicio.</a:t>
            </a:r>
          </a:p>
          <a:p>
            <a:r>
              <a:rPr lang="es-ES" sz="1200" kern="1200" dirty="0" smtClean="0">
                <a:solidFill>
                  <a:schemeClr val="tx1"/>
                </a:solidFill>
                <a:latin typeface="+mn-lt"/>
                <a:ea typeface="+mn-ea"/>
                <a:cs typeface="+mn-cs"/>
              </a:rPr>
              <a:t> </a:t>
            </a:r>
          </a:p>
          <a:p>
            <a:r>
              <a:rPr lang="es-EC" sz="1200" b="1" kern="1200" dirty="0" smtClean="0">
                <a:solidFill>
                  <a:schemeClr val="tx1"/>
                </a:solidFill>
                <a:latin typeface="+mn-lt"/>
                <a:ea typeface="+mn-ea"/>
                <a:cs typeface="+mn-cs"/>
              </a:rPr>
              <a:t>Precio promedio mensual por usuario corporativo.  </a:t>
            </a:r>
            <a:endParaRPr lang="es-ES"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Se refiere a aquel usuario que necesita anchos de banda elevados, es decir para transmisión de datos, ISP’S y enlaces de datos entre empresas, sucursales etc., al momento de investigar el mercado obtuvimos valores promedios de costos mensuales por este servicio a distintos anchos de bandas.</a:t>
            </a: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smtClean="0">
                <a:solidFill>
                  <a:schemeClr val="tx1"/>
                </a:solidFill>
                <a:latin typeface="+mn-lt"/>
                <a:ea typeface="+mn-ea"/>
                <a:cs typeface="+mn-cs"/>
              </a:rPr>
              <a:t>Para este caso se asume que este tipo de servicio abarca el 20% de los suscriptores, esto promediado con los valores mostrados en la Tabla 5.6 nos da un valor de $ 71,7 mensuales por este tipo de servicio.</a:t>
            </a:r>
          </a:p>
          <a:p>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pPr>
              <a:defRPr/>
            </a:pPr>
            <a:fld id="{2BFB574C-FEBC-4151-B747-069671EFDF90}" type="slidenum">
              <a:rPr lang="es-ES" smtClean="0"/>
              <a:pPr>
                <a:defRPr/>
              </a:pPr>
              <a:t>24</a:t>
            </a:fld>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2BFB574C-FEBC-4151-B747-069671EFDF90}" type="slidenum">
              <a:rPr lang="es-ES" smtClean="0"/>
              <a:pPr>
                <a:defRPr/>
              </a:pPr>
              <a:t>25</a:t>
            </a:fld>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10000"/>
          </a:bodyPr>
          <a:lstStyle/>
          <a:p>
            <a:r>
              <a:rPr lang="es-ES" sz="1200" kern="1200" dirty="0" smtClean="0">
                <a:solidFill>
                  <a:schemeClr val="tx1"/>
                </a:solidFill>
                <a:latin typeface="+mn-lt"/>
                <a:ea typeface="+mn-ea"/>
                <a:cs typeface="+mn-cs"/>
              </a:rPr>
              <a:t>La rentabilidad del proyecto en cuanto a su viabilidad se lo realiza calculando el valor actual neto (VAN) y la tasa interna de retorno (TIR).</a:t>
            </a:r>
          </a:p>
          <a:p>
            <a:r>
              <a:rPr lang="es-ES" sz="1200" b="1" kern="1200" dirty="0" smtClean="0">
                <a:solidFill>
                  <a:schemeClr val="tx1"/>
                </a:solidFill>
                <a:latin typeface="+mn-lt"/>
                <a:ea typeface="+mn-ea"/>
                <a:cs typeface="+mn-cs"/>
              </a:rPr>
              <a:t>Tasa Interna de Retorno.</a:t>
            </a:r>
            <a:endParaRPr lang="es-ES"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Es la tasa de descuento que hace que el VAN (Valor Actual Neto) de un proyecto sea igual a cero. Si la tasa de descuento estimada para este tipo de negocio o industria se encuentra por encima de la TIR, el VAN resultará negativo e indicará que no es conveniente realizar el proyecto bajo esas condiciones, de lo contrario el VAN refleja que el proyecto es rentable.</a:t>
            </a:r>
          </a:p>
          <a:p>
            <a:r>
              <a:rPr lang="es-ES" sz="1200" kern="1200" dirty="0" smtClean="0">
                <a:solidFill>
                  <a:schemeClr val="tx1"/>
                </a:solidFill>
                <a:latin typeface="+mn-lt"/>
                <a:ea typeface="+mn-ea"/>
                <a:cs typeface="+mn-cs"/>
              </a:rPr>
              <a:t>Para el caso de TV Cable el VAN nos dio $ 1.005.866 y el TIR 36,4% (La realización de este cálculo la pueden encontrar en la Tabla 5.3), mientras que para Telmex el VAN fue de $ 4.033.363  y el TIR  fue 41,4 % (La realización de este cálculo la pueden encontrar en la Tabla 5.4) estos valores obtenidos nos indican que los proyectos  son favorable, al calcular el PIR (Periodo de Recuperación de la Inversión) se obtuvo que TV Cable recuperara la inversión en el 2010 en un periodo de tiempo de 5 años el cual es el mismo que le toma a Telmex en recuperar sus inversión inicial, hay que recalcar que al momento de hacer este análisis no se tomo en cuenta los defectos y problemas que actualmente la red de TV Cable posee, lo cual implicaría que el PIR se prolongue un poco más.</a:t>
            </a:r>
          </a:p>
          <a:p>
            <a:r>
              <a:rPr lang="es-ES" sz="1200" kern="1200" dirty="0" smtClean="0">
                <a:solidFill>
                  <a:schemeClr val="tx1"/>
                </a:solidFill>
                <a:latin typeface="+mn-lt"/>
                <a:ea typeface="+mn-ea"/>
                <a:cs typeface="+mn-cs"/>
              </a:rPr>
              <a:t>Tal como lo hicimos para TV Cable, pero con distintos criterios de proyección como por ejemplo que Telmex no necesitaba pagar la concesión ya que vino implícitamente cuando adquirió ECUTEL, o el hecho de que no pagaría ningún tipo de local para sus estaciones bases ya que usaría las de PORTA para su red </a:t>
            </a:r>
            <a:r>
              <a:rPr lang="es-ES" sz="1200" kern="1200" dirty="0" err="1" smtClean="0">
                <a:solidFill>
                  <a:schemeClr val="tx1"/>
                </a:solidFill>
                <a:latin typeface="+mn-lt"/>
                <a:ea typeface="+mn-ea"/>
                <a:cs typeface="+mn-cs"/>
              </a:rPr>
              <a:t>WiMAX</a:t>
            </a:r>
            <a:r>
              <a:rPr lang="es-ES" sz="1200" kern="1200" dirty="0" smtClean="0">
                <a:solidFill>
                  <a:schemeClr val="tx1"/>
                </a:solidFill>
                <a:latin typeface="+mn-lt"/>
                <a:ea typeface="+mn-ea"/>
                <a:cs typeface="+mn-cs"/>
              </a:rPr>
              <a:t>, nos produjo como resultado el hecho de que a Telmex el proyecto también le es favorable, su ventaja seria que con una red de tal cobertura acapararía a los usuarios de las demás empresas, esto se tomo en cuenta para la realización del análisis de recuperación de capital usando el supuesto de que Telmex tendría el triple de usuarios que TVCABLE.</a:t>
            </a:r>
          </a:p>
          <a:p>
            <a:endParaRPr lang="es-ES" dirty="0"/>
          </a:p>
        </p:txBody>
      </p:sp>
      <p:sp>
        <p:nvSpPr>
          <p:cNvPr id="4" name="3 Marcador de número de diapositiva"/>
          <p:cNvSpPr>
            <a:spLocks noGrp="1"/>
          </p:cNvSpPr>
          <p:nvPr>
            <p:ph type="sldNum" sz="quarter" idx="10"/>
          </p:nvPr>
        </p:nvSpPr>
        <p:spPr/>
        <p:txBody>
          <a:bodyPr/>
          <a:lstStyle/>
          <a:p>
            <a:pPr>
              <a:defRPr/>
            </a:pPr>
            <a:fld id="{2BFB574C-FEBC-4151-B747-069671EFDF90}" type="slidenum">
              <a:rPr lang="es-ES" smtClean="0"/>
              <a:pPr>
                <a:defRPr/>
              </a:pPr>
              <a:t>26</a:t>
            </a:fld>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55000" lnSpcReduction="20000"/>
          </a:bodyPr>
          <a:lstStyle/>
          <a:p>
            <a:r>
              <a:rPr lang="es-ES" sz="1200" b="1" kern="1200" dirty="0" smtClean="0">
                <a:solidFill>
                  <a:schemeClr val="tx1"/>
                </a:solidFill>
                <a:latin typeface="+mn-lt"/>
                <a:ea typeface="+mn-ea"/>
                <a:cs typeface="+mn-cs"/>
              </a:rPr>
              <a:t>ASPECTO TECNICO</a:t>
            </a:r>
            <a:endParaRPr lang="es-ES" sz="1200" kern="1200" dirty="0" smtClean="0">
              <a:solidFill>
                <a:schemeClr val="tx1"/>
              </a:solidFill>
              <a:latin typeface="+mn-lt"/>
              <a:ea typeface="+mn-ea"/>
              <a:cs typeface="+mn-cs"/>
            </a:endParaRPr>
          </a:p>
          <a:p>
            <a:r>
              <a:rPr lang="es-ES" sz="1200" b="1"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pPr lvl="0"/>
            <a:r>
              <a:rPr lang="es-ES" sz="1200" b="1" kern="1200" dirty="0" smtClean="0">
                <a:solidFill>
                  <a:schemeClr val="tx1"/>
                </a:solidFill>
                <a:latin typeface="+mn-lt"/>
                <a:ea typeface="+mn-ea"/>
                <a:cs typeface="+mn-cs"/>
              </a:rPr>
              <a:t>RED</a:t>
            </a:r>
            <a:endParaRPr lang="es-ES"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En la red de Tv Cable encontramos factores que preocupan a los ingenieros,  la pronta saturación de sus estaciones bases mantiene en alerta al personal encargado ya que no se han hecho planes de expansión de red, su ventaja es que está funcionando y que con algo de capital se podrá solucionar el problema.</a:t>
            </a:r>
          </a:p>
          <a:p>
            <a:r>
              <a:rPr lang="es-ES" sz="1200" kern="1200" dirty="0" smtClean="0">
                <a:solidFill>
                  <a:schemeClr val="tx1"/>
                </a:solidFill>
                <a:latin typeface="+mn-lt"/>
                <a:ea typeface="+mn-ea"/>
                <a:cs typeface="+mn-cs"/>
              </a:rPr>
              <a:t>Telmex posee una gran experiencia a nivel latinoamericano en este tipo de redes sin embargo su desventaja primordial es el tiempo en montar y probar su nueva red, tiempo el cual Tv Cable podría aprovechar para su favor.</a:t>
            </a:r>
          </a:p>
          <a:p>
            <a:r>
              <a:rPr lang="es-ES" sz="1200" kern="1200" dirty="0" smtClean="0">
                <a:solidFill>
                  <a:schemeClr val="tx1"/>
                </a:solidFill>
                <a:latin typeface="+mn-lt"/>
                <a:ea typeface="+mn-ea"/>
                <a:cs typeface="+mn-cs"/>
              </a:rPr>
              <a:t> </a:t>
            </a:r>
          </a:p>
          <a:p>
            <a:r>
              <a:rPr lang="es-ES" sz="1200" kern="1200" dirty="0" smtClean="0">
                <a:solidFill>
                  <a:schemeClr val="tx1"/>
                </a:solidFill>
                <a:latin typeface="+mn-lt"/>
                <a:ea typeface="+mn-ea"/>
                <a:cs typeface="+mn-cs"/>
              </a:rPr>
              <a:t> </a:t>
            </a:r>
          </a:p>
          <a:p>
            <a:pPr lvl="0"/>
            <a:r>
              <a:rPr lang="es-ES" sz="1200" b="1" kern="1200" dirty="0" smtClean="0">
                <a:solidFill>
                  <a:schemeClr val="tx1"/>
                </a:solidFill>
                <a:latin typeface="+mn-lt"/>
                <a:ea typeface="+mn-ea"/>
                <a:cs typeface="+mn-cs"/>
              </a:rPr>
              <a:t>Equipos </a:t>
            </a:r>
            <a:endParaRPr lang="es-ES"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Los equipos tienen escalabilidad, lo que sería una ventaja para Tv Cable al momento de querer expandirse en Guayaquil, pero últimamente presentaron una falla, los equipos empiezan a  apagarse inesperadamente, consultando con ingenieros de Tv Cable se conoció que puede deberse a la temperatura y humedad a la que están expuestos o a una </a:t>
            </a:r>
            <a:r>
              <a:rPr lang="es-ES" sz="1200" kern="1200" dirty="0" err="1" smtClean="0">
                <a:solidFill>
                  <a:schemeClr val="tx1"/>
                </a:solidFill>
                <a:latin typeface="+mn-lt"/>
                <a:ea typeface="+mn-ea"/>
                <a:cs typeface="+mn-cs"/>
              </a:rPr>
              <a:t>desactualización</a:t>
            </a:r>
            <a:r>
              <a:rPr lang="es-ES" sz="1200" kern="1200" dirty="0" smtClean="0">
                <a:solidFill>
                  <a:schemeClr val="tx1"/>
                </a:solidFill>
                <a:latin typeface="+mn-lt"/>
                <a:ea typeface="+mn-ea"/>
                <a:cs typeface="+mn-cs"/>
              </a:rPr>
              <a:t> del sistema operativo el cual se lo conoce como firmware, para solucionar este problema tendrían que venir las personas de soporte técnico de argentina y actualizarlo, pero esta actualización tendría que hacerse a todos los equipos ya que las dos versiones del firmware no son compatibles. En el caso de Telmex tendríamos que esperar hasta conocer sus problemas operativos pero una de las ventajas que encontramos fue que los receptores </a:t>
            </a:r>
            <a:r>
              <a:rPr lang="es-ES" sz="1200" kern="1200" dirty="0" err="1" smtClean="0">
                <a:solidFill>
                  <a:schemeClr val="tx1"/>
                </a:solidFill>
                <a:latin typeface="+mn-lt"/>
                <a:ea typeface="+mn-ea"/>
                <a:cs typeface="+mn-cs"/>
              </a:rPr>
              <a:t>WiMAX</a:t>
            </a:r>
            <a:r>
              <a:rPr lang="es-ES" sz="1200" kern="1200" dirty="0" smtClean="0">
                <a:solidFill>
                  <a:schemeClr val="tx1"/>
                </a:solidFill>
                <a:latin typeface="+mn-lt"/>
                <a:ea typeface="+mn-ea"/>
                <a:cs typeface="+mn-cs"/>
              </a:rPr>
              <a:t> estarían dentro del hogar lo cual sería un beneficio al momento de una avería en el equipo, pero esto tiene una consecuencia, y es que el usuario podría dañarlo o </a:t>
            </a:r>
            <a:r>
              <a:rPr lang="es-ES" sz="1200" kern="1200" dirty="0" err="1" smtClean="0">
                <a:solidFill>
                  <a:schemeClr val="tx1"/>
                </a:solidFill>
                <a:latin typeface="+mn-lt"/>
                <a:ea typeface="+mn-ea"/>
                <a:cs typeface="+mn-cs"/>
              </a:rPr>
              <a:t>desconfigurarlo</a:t>
            </a:r>
            <a:r>
              <a:rPr lang="es-ES" sz="1200" kern="1200" dirty="0" smtClean="0">
                <a:solidFill>
                  <a:schemeClr val="tx1"/>
                </a:solidFill>
                <a:latin typeface="+mn-lt"/>
                <a:ea typeface="+mn-ea"/>
                <a:cs typeface="+mn-cs"/>
              </a:rPr>
              <a:t>. </a:t>
            </a:r>
          </a:p>
          <a:p>
            <a:pPr lvl="0"/>
            <a:r>
              <a:rPr lang="es-ES" sz="1200" b="1" kern="1200" dirty="0" smtClean="0">
                <a:solidFill>
                  <a:schemeClr val="tx1"/>
                </a:solidFill>
                <a:latin typeface="+mn-lt"/>
                <a:ea typeface="+mn-ea"/>
                <a:cs typeface="+mn-cs"/>
              </a:rPr>
              <a:t>Cobertura</a:t>
            </a:r>
            <a:endParaRPr lang="es-ES"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Una de las ventajas que tiene Tv Cable es su populismo en el mercado guayaquileño, esto le permite competir con otras operadoras y mantenerse como una de las empresas líderes en el mercado, a pesar de que cuenta con poca cobertura en el campo </a:t>
            </a:r>
            <a:r>
              <a:rPr lang="es-ES" sz="1200" kern="1200" dirty="0" err="1" smtClean="0">
                <a:solidFill>
                  <a:schemeClr val="tx1"/>
                </a:solidFill>
                <a:latin typeface="+mn-lt"/>
                <a:ea typeface="+mn-ea"/>
                <a:cs typeface="+mn-cs"/>
              </a:rPr>
              <a:t>WiMAX</a:t>
            </a:r>
            <a:r>
              <a:rPr lang="es-ES" sz="1200" kern="1200" dirty="0" smtClean="0">
                <a:solidFill>
                  <a:schemeClr val="tx1"/>
                </a:solidFill>
                <a:latin typeface="+mn-lt"/>
                <a:ea typeface="+mn-ea"/>
                <a:cs typeface="+mn-cs"/>
              </a:rPr>
              <a:t>, esto lo podría aprovechar Telmex si llega a  concretar su red, sin embargo aun no se ha hecho algún estudio de interferencia con respecto a la red de Tv Cable debido a la misma utilización del espectro.</a:t>
            </a:r>
          </a:p>
          <a:p>
            <a:r>
              <a:rPr lang="es-ES" sz="1200" kern="1200" dirty="0" smtClean="0">
                <a:solidFill>
                  <a:schemeClr val="tx1"/>
                </a:solidFill>
                <a:latin typeface="+mn-lt"/>
                <a:ea typeface="+mn-ea"/>
                <a:cs typeface="+mn-cs"/>
              </a:rPr>
              <a:t> </a:t>
            </a:r>
          </a:p>
          <a:p>
            <a:r>
              <a:rPr lang="es-ES" sz="1200" b="1" kern="1200" dirty="0" smtClean="0">
                <a:solidFill>
                  <a:schemeClr val="tx1"/>
                </a:solidFill>
                <a:latin typeface="+mn-lt"/>
                <a:ea typeface="+mn-ea"/>
                <a:cs typeface="+mn-cs"/>
              </a:rPr>
              <a:t>ASPECTO ECONOMICO</a:t>
            </a:r>
            <a:endParaRPr lang="es-ES" sz="1200" kern="1200" dirty="0" smtClean="0">
              <a:solidFill>
                <a:schemeClr val="tx1"/>
              </a:solidFill>
              <a:latin typeface="+mn-lt"/>
              <a:ea typeface="+mn-ea"/>
              <a:cs typeface="+mn-cs"/>
            </a:endParaRPr>
          </a:p>
          <a:p>
            <a:r>
              <a:rPr lang="es-ES" sz="1200" b="1" kern="1200" dirty="0" smtClean="0">
                <a:solidFill>
                  <a:schemeClr val="tx1"/>
                </a:solidFill>
                <a:latin typeface="+mn-lt"/>
                <a:ea typeface="+mn-ea"/>
                <a:cs typeface="+mn-cs"/>
              </a:rPr>
              <a:t> </a:t>
            </a:r>
            <a:endParaRPr lang="es-ES"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Las dos empresas resultaron con buenas proyecciones al momento de evaluar su fututo en el mercado, sin embargo Tv Cable esta próxima recuperar su inversión, mientras que Telmex aun sigue considerando en invertir capital en Ecuador, esto es importante porque son dos tiempos de iniciación totalmente diferentes Telmex tendría que comenzar en una época de recesión económica mundial y tendría que sufrir muchas variaciones del mercado, haciendo un poco incierta su recuperación de capital. Esto le favorece a Tv Cable ya que le da más terreno en el negocio a pesar de haber bajado sus precios para internet y televisión pagada solo por la presencia de la gigante mexicana.</a:t>
            </a:r>
          </a:p>
          <a:p>
            <a:r>
              <a:rPr lang="es-ES" sz="1200" b="1" kern="1200" dirty="0" smtClean="0">
                <a:solidFill>
                  <a:schemeClr val="tx1"/>
                </a:solidFill>
                <a:latin typeface="+mn-lt"/>
                <a:ea typeface="+mn-ea"/>
                <a:cs typeface="+mn-cs"/>
              </a:rPr>
              <a:t>MERCADO</a:t>
            </a:r>
            <a:endParaRPr lang="es-ES"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A pesar de que el mercado es grande y está en expansión, hay que considerar que cada vez surgen mas empresas que quieren llegar a ser líderes de dicho mercado, esto es favorable para el usuario final, ya que tiene más poder al momento de elegir entre una u otra operadora, Tv Cable actualmente posee un importante mercado, pero Telmex pretende reducirlo ya que debido a su cobertura podría inquietar en el usuario de Tv Cable, haciendo que tome la decisión de cambiarse de operadora, pero  Telmex tendría otro problema al momento de implementar </a:t>
            </a:r>
            <a:r>
              <a:rPr lang="es-ES" sz="1200" kern="1200" dirty="0" err="1" smtClean="0">
                <a:solidFill>
                  <a:schemeClr val="tx1"/>
                </a:solidFill>
                <a:latin typeface="+mn-lt"/>
                <a:ea typeface="+mn-ea"/>
                <a:cs typeface="+mn-cs"/>
              </a:rPr>
              <a:t>WiMAX</a:t>
            </a:r>
            <a:r>
              <a:rPr lang="es-ES" sz="1200" kern="1200" dirty="0" smtClean="0">
                <a:solidFill>
                  <a:schemeClr val="tx1"/>
                </a:solidFill>
                <a:latin typeface="+mn-lt"/>
                <a:ea typeface="+mn-ea"/>
                <a:cs typeface="+mn-cs"/>
              </a:rPr>
              <a:t> ya que tendría que migrar todos sus </a:t>
            </a:r>
            <a:r>
              <a:rPr lang="es-ES" sz="1200" kern="1200" dirty="0" err="1" smtClean="0">
                <a:solidFill>
                  <a:schemeClr val="tx1"/>
                </a:solidFill>
                <a:latin typeface="+mn-lt"/>
                <a:ea typeface="+mn-ea"/>
                <a:cs typeface="+mn-cs"/>
              </a:rPr>
              <a:t>sus</a:t>
            </a:r>
            <a:r>
              <a:rPr lang="es-ES" sz="1200" kern="1200" dirty="0" smtClean="0">
                <a:solidFill>
                  <a:schemeClr val="tx1"/>
                </a:solidFill>
                <a:latin typeface="+mn-lt"/>
                <a:ea typeface="+mn-ea"/>
                <a:cs typeface="+mn-cs"/>
              </a:rPr>
              <a:t> suscriptores de su red HFC que actualmente usa.</a:t>
            </a:r>
          </a:p>
          <a:p>
            <a:endParaRPr lang="es-ES" dirty="0"/>
          </a:p>
        </p:txBody>
      </p:sp>
      <p:sp>
        <p:nvSpPr>
          <p:cNvPr id="4" name="3 Marcador de número de diapositiva"/>
          <p:cNvSpPr>
            <a:spLocks noGrp="1"/>
          </p:cNvSpPr>
          <p:nvPr>
            <p:ph type="sldNum" sz="quarter" idx="10"/>
          </p:nvPr>
        </p:nvSpPr>
        <p:spPr/>
        <p:txBody>
          <a:bodyPr/>
          <a:lstStyle/>
          <a:p>
            <a:pPr>
              <a:defRPr/>
            </a:pPr>
            <a:fld id="{2BFB574C-FEBC-4151-B747-069671EFDF90}" type="slidenum">
              <a:rPr lang="es-ES" smtClean="0"/>
              <a:pPr>
                <a:defRPr/>
              </a:pPr>
              <a:t>27</a:t>
            </a:fld>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2BFB574C-FEBC-4151-B747-069671EFDF90}" type="slidenum">
              <a:rPr lang="es-ES" smtClean="0"/>
              <a:pPr>
                <a:defRPr/>
              </a:pPr>
              <a:t>28</a:t>
            </a:fld>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632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dirty="0" smtClean="0"/>
              <a:t>WIMAX</a:t>
            </a:r>
          </a:p>
          <a:p>
            <a:pPr eaLnBrk="1" hangingPunct="1">
              <a:spcBef>
                <a:spcPct val="0"/>
              </a:spcBef>
            </a:pPr>
            <a:r>
              <a:rPr lang="es-ES" dirty="0" smtClean="0"/>
              <a:t>En la mayor parte de </a:t>
            </a:r>
            <a:r>
              <a:rPr lang="es-ES" dirty="0" err="1" smtClean="0"/>
              <a:t>Latinoamerica</a:t>
            </a:r>
            <a:r>
              <a:rPr lang="es-ES" dirty="0" smtClean="0"/>
              <a:t>, los sistemas </a:t>
            </a:r>
            <a:r>
              <a:rPr lang="es-ES" dirty="0" err="1" smtClean="0"/>
              <a:t>WiMAX</a:t>
            </a:r>
            <a:r>
              <a:rPr lang="es-ES" dirty="0" smtClean="0"/>
              <a:t>, apenas comienzan a</a:t>
            </a:r>
          </a:p>
          <a:p>
            <a:pPr eaLnBrk="1" hangingPunct="1">
              <a:spcBef>
                <a:spcPct val="0"/>
              </a:spcBef>
            </a:pPr>
            <a:r>
              <a:rPr lang="es-ES" dirty="0" smtClean="0"/>
              <a:t>vislumbrarse como alternativa competitiva de acceso a internet de banda ancha;</a:t>
            </a:r>
          </a:p>
          <a:p>
            <a:pPr eaLnBrk="1" hangingPunct="1">
              <a:spcBef>
                <a:spcPct val="0"/>
              </a:spcBef>
            </a:pPr>
            <a:r>
              <a:rPr lang="es-ES" dirty="0" smtClean="0"/>
              <a:t>Principalmente porque aun no existen entornos legislativos claros frente a las reglas de juego</a:t>
            </a:r>
          </a:p>
          <a:p>
            <a:pPr eaLnBrk="1" hangingPunct="1">
              <a:spcBef>
                <a:spcPct val="0"/>
              </a:spcBef>
            </a:pPr>
            <a:r>
              <a:rPr lang="es-ES" dirty="0" smtClean="0"/>
              <a:t>para el desarrollo de propuestas comerciales en torno de este tipo de </a:t>
            </a:r>
            <a:r>
              <a:rPr lang="es-ES" dirty="0" err="1" smtClean="0"/>
              <a:t>tecnologia</a:t>
            </a:r>
            <a:r>
              <a:rPr lang="es-ES" dirty="0" smtClean="0"/>
              <a:t>.</a:t>
            </a:r>
          </a:p>
          <a:p>
            <a:pPr eaLnBrk="1" hangingPunct="1">
              <a:spcBef>
                <a:spcPct val="0"/>
              </a:spcBef>
            </a:pPr>
            <a:r>
              <a:rPr lang="es-ES" dirty="0" smtClean="0"/>
              <a:t>Los avances importantes se reducen a los procesos licitatorios para entregar las porciones</a:t>
            </a:r>
          </a:p>
          <a:p>
            <a:pPr eaLnBrk="1" hangingPunct="1">
              <a:spcBef>
                <a:spcPct val="0"/>
              </a:spcBef>
            </a:pPr>
            <a:r>
              <a:rPr lang="es-ES" dirty="0" smtClean="0"/>
              <a:t>del espectro necesarios para la </a:t>
            </a:r>
            <a:r>
              <a:rPr lang="es-ES" dirty="0" err="1" smtClean="0"/>
              <a:t>operacion</a:t>
            </a:r>
            <a:r>
              <a:rPr lang="es-ES" dirty="0" smtClean="0"/>
              <a:t> de </a:t>
            </a:r>
            <a:r>
              <a:rPr lang="es-ES" dirty="0" err="1" smtClean="0"/>
              <a:t>WiMAX</a:t>
            </a:r>
            <a:r>
              <a:rPr lang="es-ES" dirty="0" smtClean="0"/>
              <a:t>. En Ecuador el desarrollo de esta</a:t>
            </a:r>
          </a:p>
          <a:p>
            <a:pPr eaLnBrk="1" hangingPunct="1">
              <a:spcBef>
                <a:spcPct val="0"/>
              </a:spcBef>
            </a:pPr>
            <a:r>
              <a:rPr lang="es-ES" dirty="0" err="1" smtClean="0"/>
              <a:t>tecnologia</a:t>
            </a:r>
            <a:r>
              <a:rPr lang="es-ES" dirty="0" smtClean="0"/>
              <a:t> aunque incipientemente, ha avanzado, y comienza a abrirse paso en el mercado</a:t>
            </a:r>
          </a:p>
          <a:p>
            <a:pPr eaLnBrk="1" hangingPunct="1">
              <a:spcBef>
                <a:spcPct val="0"/>
              </a:spcBef>
            </a:pPr>
            <a:r>
              <a:rPr lang="es-ES" dirty="0" smtClean="0"/>
              <a:t>de la banda ancha, como propuesta efectiva y viable.</a:t>
            </a:r>
          </a:p>
          <a:p>
            <a:pPr eaLnBrk="1" hangingPunct="1">
              <a:spcBef>
                <a:spcPct val="0"/>
              </a:spcBef>
            </a:pPr>
            <a:r>
              <a:rPr lang="es-ES" dirty="0" smtClean="0"/>
              <a:t>El futuro de </a:t>
            </a:r>
            <a:r>
              <a:rPr lang="es-ES" dirty="0" err="1" smtClean="0"/>
              <a:t>WiMAX</a:t>
            </a:r>
            <a:r>
              <a:rPr lang="es-ES" dirty="0" smtClean="0"/>
              <a:t> en Ecuador, es promisorio, y esta condicionado a las inversiones que</a:t>
            </a:r>
          </a:p>
          <a:p>
            <a:pPr eaLnBrk="1" hangingPunct="1">
              <a:spcBef>
                <a:spcPct val="0"/>
              </a:spcBef>
            </a:pPr>
            <a:r>
              <a:rPr lang="es-ES" dirty="0" smtClean="0"/>
              <a:t>se hagan en la </a:t>
            </a:r>
            <a:r>
              <a:rPr lang="es-ES" dirty="0" err="1" smtClean="0"/>
              <a:t>instalacion</a:t>
            </a:r>
            <a:r>
              <a:rPr lang="es-ES" dirty="0" smtClean="0"/>
              <a:t> de redes y en la </a:t>
            </a:r>
            <a:r>
              <a:rPr lang="es-ES" dirty="0" err="1" smtClean="0"/>
              <a:t>generacion</a:t>
            </a:r>
            <a:r>
              <a:rPr lang="es-ES" dirty="0" smtClean="0"/>
              <a:t> de propuestas de valor agregado</a:t>
            </a:r>
          </a:p>
          <a:p>
            <a:pPr eaLnBrk="1" hangingPunct="1">
              <a:spcBef>
                <a:spcPct val="0"/>
              </a:spcBef>
            </a:pPr>
            <a:r>
              <a:rPr lang="es-ES" dirty="0" smtClean="0"/>
              <a:t>complementarias al uso de la banda ancha </a:t>
            </a:r>
            <a:r>
              <a:rPr lang="es-ES" dirty="0" err="1" smtClean="0"/>
              <a:t>inalambrica</a:t>
            </a:r>
            <a:r>
              <a:rPr lang="es-ES" dirty="0" smtClean="0"/>
              <a:t> </a:t>
            </a:r>
            <a:r>
              <a:rPr lang="es-ES" dirty="0" err="1" smtClean="0"/>
              <a:t>WiMAX</a:t>
            </a:r>
            <a:r>
              <a:rPr lang="es-ES" dirty="0" smtClean="0"/>
              <a:t> tales como la telemedicina,</a:t>
            </a:r>
          </a:p>
          <a:p>
            <a:pPr eaLnBrk="1" hangingPunct="1">
              <a:spcBef>
                <a:spcPct val="0"/>
              </a:spcBef>
            </a:pPr>
            <a:r>
              <a:rPr lang="es-ES" dirty="0" smtClean="0"/>
              <a:t>Video sobre demanda </a:t>
            </a:r>
            <a:r>
              <a:rPr lang="es-ES" dirty="0" err="1" smtClean="0"/>
              <a:t>movil</a:t>
            </a:r>
            <a:r>
              <a:rPr lang="es-ES" dirty="0" smtClean="0"/>
              <a:t>, </a:t>
            </a:r>
            <a:r>
              <a:rPr lang="es-ES" dirty="0" err="1" smtClean="0"/>
              <a:t>telefonia</a:t>
            </a:r>
            <a:r>
              <a:rPr lang="es-ES" dirty="0" smtClean="0"/>
              <a:t> celular y </a:t>
            </a:r>
            <a:r>
              <a:rPr lang="es-ES" dirty="0" err="1" smtClean="0"/>
              <a:t>generacion</a:t>
            </a:r>
            <a:r>
              <a:rPr lang="es-ES" dirty="0" smtClean="0"/>
              <a:t> de contenidos que crean y</a:t>
            </a:r>
          </a:p>
          <a:p>
            <a:pPr eaLnBrk="1" hangingPunct="1">
              <a:spcBef>
                <a:spcPct val="0"/>
              </a:spcBef>
            </a:pPr>
            <a:r>
              <a:rPr lang="es-ES" dirty="0" smtClean="0"/>
              <a:t>potencian la demanda insatisfecha por accesos de este tipo en nuestro </a:t>
            </a:r>
            <a:r>
              <a:rPr lang="es-ES" dirty="0" err="1" smtClean="0"/>
              <a:t>pais</a:t>
            </a:r>
            <a:endParaRPr lang="es-ES" dirty="0" smtClean="0"/>
          </a:p>
          <a:p>
            <a:pPr eaLnBrk="1" hangingPunct="1">
              <a:spcBef>
                <a:spcPct val="0"/>
              </a:spcBef>
            </a:pPr>
            <a:endParaRPr lang="es-ES" dirty="0" smtClean="0"/>
          </a:p>
        </p:txBody>
      </p:sp>
      <p:sp>
        <p:nvSpPr>
          <p:cNvPr id="573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93116C-F32F-4255-812F-B3441E7477D7}" type="slidenum">
              <a:rPr lang="es-ES" smtClean="0"/>
              <a:pPr fontAlgn="base">
                <a:spcBef>
                  <a:spcPct val="0"/>
                </a:spcBef>
                <a:spcAft>
                  <a:spcPct val="0"/>
                </a:spcAft>
                <a:defRPr/>
              </a:pPr>
              <a:t>29</a:t>
            </a:fld>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Mucho se habla, dice y comenta de la última milla, pero ¿a qué tramo corresponde el concepto de última milla y qué importancia tiene en la tecnología emergente? Permítanme hacer una analogía para que entendamos este importante tema, por ejemplo, si una persona decide viajar desde España a Francia puede elegir varios medios de transporte según sea el tiempo y dinero que esté dispuesto a gastar en dicho viaje, puede optar por un automóvil, arrendar un taxi, tomar el metro tren o un minibús, viajar en avión, navío o bien mezclar varios medios de transporte, lo que sí queda claro es que la última milla, vale decir el recorrido desde el aeropuerto a su domicilio, difícilmente lo podrá hacer en avión.</a:t>
            </a:r>
          </a:p>
          <a:p>
            <a:r>
              <a:rPr lang="es-ES" sz="1200" kern="1200" dirty="0" smtClean="0">
                <a:solidFill>
                  <a:schemeClr val="tx1"/>
                </a:solidFill>
                <a:latin typeface="+mn-lt"/>
                <a:ea typeface="+mn-ea"/>
                <a:cs typeface="+mn-cs"/>
              </a:rPr>
              <a:t> </a:t>
            </a:r>
          </a:p>
          <a:p>
            <a:r>
              <a:rPr lang="es-ES" sz="1200" kern="1200" dirty="0" smtClean="0">
                <a:solidFill>
                  <a:schemeClr val="tx1"/>
                </a:solidFill>
                <a:latin typeface="+mn-lt"/>
                <a:ea typeface="+mn-ea"/>
                <a:cs typeface="+mn-cs"/>
              </a:rPr>
              <a:t>La analogía es muy clara la última milla de cualquier sistema de telecomunicaciones debe ser barata, rápida y escalable, y una de las tantas tecnologías existentes en el mercado que cumple con estas características es </a:t>
            </a:r>
            <a:r>
              <a:rPr lang="es-ES" sz="1200" kern="1200" dirty="0" err="1" smtClean="0">
                <a:solidFill>
                  <a:schemeClr val="tx1"/>
                </a:solidFill>
                <a:latin typeface="+mn-lt"/>
                <a:ea typeface="+mn-ea"/>
                <a:cs typeface="+mn-cs"/>
              </a:rPr>
              <a:t>WiMAX</a:t>
            </a:r>
            <a:r>
              <a:rPr lang="es-ES" sz="1200" kern="1200" dirty="0" smtClean="0">
                <a:solidFill>
                  <a:schemeClr val="tx1"/>
                </a:solidFill>
                <a:latin typeface="+mn-lt"/>
                <a:ea typeface="+mn-ea"/>
                <a:cs typeface="+mn-cs"/>
              </a:rPr>
              <a:t>, nuestro objetivo será evaluar dos casos puntuales existentes en la ciudad de Guayaquil que usan esta tecnología inalámbrica, uno operando (TVCABLE) y otro en plena producción (TELMEX), con el fin de conocer si ésta tecnología cumple o no con todas las expectativas en términos económicos, técnicos y de escalabilidad que generó cuando se conoció su desarrollo.</a:t>
            </a:r>
          </a:p>
          <a:p>
            <a:endParaRPr lang="es-ES" dirty="0"/>
          </a:p>
        </p:txBody>
      </p:sp>
      <p:sp>
        <p:nvSpPr>
          <p:cNvPr id="4" name="3 Marcador de número de diapositiva"/>
          <p:cNvSpPr>
            <a:spLocks noGrp="1"/>
          </p:cNvSpPr>
          <p:nvPr>
            <p:ph type="sldNum" sz="quarter" idx="10"/>
          </p:nvPr>
        </p:nvSpPr>
        <p:spPr/>
        <p:txBody>
          <a:bodyPr/>
          <a:lstStyle/>
          <a:p>
            <a:pPr>
              <a:defRPr/>
            </a:pPr>
            <a:fld id="{2BFB574C-FEBC-4151-B747-069671EFDF90}" type="slidenum">
              <a:rPr lang="es-ES" smtClean="0"/>
              <a:pPr>
                <a:defRPr/>
              </a:pPr>
              <a:t>3</a:t>
            </a:fld>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2BFB574C-FEBC-4151-B747-069671EFDF90}" type="slidenum">
              <a:rPr lang="es-ES" smtClean="0"/>
              <a:pPr>
                <a:defRPr/>
              </a:pPr>
              <a:t>30</a:t>
            </a:fld>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2BFB574C-FEBC-4151-B747-069671EFDF90}" type="slidenum">
              <a:rPr lang="es-ES" smtClean="0"/>
              <a:pPr>
                <a:defRPr/>
              </a:pPr>
              <a:t>31</a:t>
            </a:fld>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2BFB574C-FEBC-4151-B747-069671EFDF90}" type="slidenum">
              <a:rPr lang="es-ES" smtClean="0"/>
              <a:pPr>
                <a:defRPr/>
              </a:pPr>
              <a:t>32</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Para poder cumplir con nuestro objetivo se crearon entrevistas enfocadas netamente al área técnica de </a:t>
            </a:r>
            <a:r>
              <a:rPr lang="es-ES" sz="1200" kern="1200" dirty="0" err="1" smtClean="0">
                <a:solidFill>
                  <a:schemeClr val="tx1"/>
                </a:solidFill>
                <a:latin typeface="+mn-lt"/>
                <a:ea typeface="+mn-ea"/>
                <a:cs typeface="+mn-cs"/>
              </a:rPr>
              <a:t>WiMAX</a:t>
            </a:r>
            <a:r>
              <a:rPr lang="es-ES" sz="1200" kern="1200" dirty="0" smtClean="0">
                <a:solidFill>
                  <a:schemeClr val="tx1"/>
                </a:solidFill>
                <a:latin typeface="+mn-lt"/>
                <a:ea typeface="+mn-ea"/>
                <a:cs typeface="+mn-cs"/>
              </a:rPr>
              <a:t> de cada una de estas empresas conjuntamente con sus proveedores de equipos, para así recoger información técnica y económica  sobre dicha tecnología que llamo la atención de estas dos gigantes de las Telecomunicaciones en el Ecuador.</a:t>
            </a:r>
          </a:p>
          <a:p>
            <a:r>
              <a:rPr lang="es-ES" sz="1200" kern="1200" dirty="0" smtClean="0">
                <a:solidFill>
                  <a:schemeClr val="tx1"/>
                </a:solidFill>
                <a:latin typeface="+mn-lt"/>
                <a:ea typeface="+mn-ea"/>
                <a:cs typeface="+mn-cs"/>
              </a:rPr>
              <a:t>Una vez efectuadas las entrevistas se procedió a recolectar toda la información posible acerca de su estándar, su arquitectura y su comportamiento en el mercado, una vez que los datos obtenidos fueron actuales y acordes con el mercado se procedió a usar métodos de evaluación de proyectos para obtener de una manera concreta y clara un resultado que nos permita finalmente poder concluir acerca de cuál empresa posee mayor rentabilidad y mejor operatividad con la tecnología </a:t>
            </a:r>
            <a:r>
              <a:rPr lang="es-ES" sz="1200" kern="1200" dirty="0" err="1" smtClean="0">
                <a:solidFill>
                  <a:schemeClr val="tx1"/>
                </a:solidFill>
                <a:latin typeface="+mn-lt"/>
                <a:ea typeface="+mn-ea"/>
                <a:cs typeface="+mn-cs"/>
              </a:rPr>
              <a:t>WiMAX</a:t>
            </a:r>
            <a:r>
              <a:rPr lang="es-ES" sz="1200" kern="1200" dirty="0" smtClean="0">
                <a:solidFill>
                  <a:schemeClr val="tx1"/>
                </a:solidFill>
                <a:latin typeface="+mn-lt"/>
                <a:ea typeface="+mn-ea"/>
                <a:cs typeface="+mn-cs"/>
              </a:rPr>
              <a:t>.</a:t>
            </a:r>
          </a:p>
          <a:p>
            <a:endParaRPr lang="es-ES" dirty="0"/>
          </a:p>
        </p:txBody>
      </p:sp>
      <p:sp>
        <p:nvSpPr>
          <p:cNvPr id="4" name="3 Marcador de número de diapositiva"/>
          <p:cNvSpPr>
            <a:spLocks noGrp="1"/>
          </p:cNvSpPr>
          <p:nvPr>
            <p:ph type="sldNum" sz="quarter" idx="10"/>
          </p:nvPr>
        </p:nvSpPr>
        <p:spPr/>
        <p:txBody>
          <a:bodyPr/>
          <a:lstStyle/>
          <a:p>
            <a:pPr>
              <a:defRPr/>
            </a:pPr>
            <a:fld id="{2BFB574C-FEBC-4151-B747-069671EFDF90}" type="slidenum">
              <a:rPr lang="es-ES" smtClean="0"/>
              <a:pPr>
                <a:defRPr/>
              </a:pPr>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err="1" smtClean="0">
                <a:solidFill>
                  <a:schemeClr val="tx1"/>
                </a:solidFill>
                <a:latin typeface="+mn-lt"/>
                <a:ea typeface="+mn-ea"/>
                <a:cs typeface="+mn-cs"/>
              </a:rPr>
              <a:t>WiMAX</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Worldwide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Interoperability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Microwave</a:t>
            </a:r>
            <a:r>
              <a:rPr lang="es-ES" sz="1200" kern="1200" dirty="0" smtClean="0">
                <a:solidFill>
                  <a:schemeClr val="tx1"/>
                </a:solidFill>
                <a:latin typeface="+mn-lt"/>
                <a:ea typeface="+mn-ea"/>
                <a:cs typeface="+mn-cs"/>
              </a:rPr>
              <a:t> Access) es el nombre comercial de un grupo de tecnologías inalámbricas que emergieron de la familia de estándares </a:t>
            </a:r>
            <a:r>
              <a:rPr lang="es-ES" sz="1200" kern="1200" dirty="0" err="1" smtClean="0">
                <a:solidFill>
                  <a:schemeClr val="tx1"/>
                </a:solidFill>
                <a:latin typeface="+mn-lt"/>
                <a:ea typeface="+mn-ea"/>
                <a:cs typeface="+mn-cs"/>
              </a:rPr>
              <a:t>WirelessMAN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Wireless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Metropolitan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Area</a:t>
            </a:r>
            <a:r>
              <a:rPr lang="es-ES" sz="1200" kern="1200" dirty="0" smtClean="0">
                <a:solidFill>
                  <a:schemeClr val="tx1"/>
                </a:solidFill>
                <a:latin typeface="+mn-lt"/>
                <a:ea typeface="+mn-ea"/>
                <a:cs typeface="+mn-cs"/>
              </a:rPr>
              <a:t> Network – Red de Área Metropolitana Inalámbrica) IEEE 802.16. Si bien el término </a:t>
            </a:r>
            <a:r>
              <a:rPr lang="es-ES" sz="1200" kern="1200" dirty="0" err="1" smtClean="0">
                <a:solidFill>
                  <a:schemeClr val="tx1"/>
                </a:solidFill>
                <a:latin typeface="+mn-lt"/>
                <a:ea typeface="+mn-ea"/>
                <a:cs typeface="+mn-cs"/>
              </a:rPr>
              <a:t>WiMAX</a:t>
            </a:r>
            <a:r>
              <a:rPr lang="es-ES" sz="1200" kern="1200" dirty="0" smtClean="0">
                <a:solidFill>
                  <a:schemeClr val="tx1"/>
                </a:solidFill>
                <a:latin typeface="+mn-lt"/>
                <a:ea typeface="+mn-ea"/>
                <a:cs typeface="+mn-cs"/>
              </a:rPr>
              <a:t> sólo tiene algunos años, el estándar 802.16 ha existido desde fines de la década de 1990, primero con la adopción del estándar 802.16 (10-66GHz) y luego con el 802.16a (2-11GHz) en enero de 2003. A pesar del establecimiento del estándar 802.16a, el mercado del FWA (</a:t>
            </a:r>
            <a:r>
              <a:rPr lang="es-ES" sz="1200" kern="1200" dirty="0" err="1" smtClean="0">
                <a:solidFill>
                  <a:schemeClr val="tx1"/>
                </a:solidFill>
                <a:latin typeface="+mn-lt"/>
                <a:ea typeface="+mn-ea"/>
                <a:cs typeface="+mn-cs"/>
              </a:rPr>
              <a:t>fixed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wireless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access</a:t>
            </a:r>
            <a:r>
              <a:rPr lang="es-ES" sz="1200" kern="1200" dirty="0" smtClean="0">
                <a:solidFill>
                  <a:schemeClr val="tx1"/>
                </a:solidFill>
                <a:latin typeface="+mn-lt"/>
                <a:ea typeface="+mn-ea"/>
                <a:cs typeface="+mn-cs"/>
              </a:rPr>
              <a:t> – acceso fijo inalámbrico) nunca terminó de despegar, aunque vale la pena mencionar que durante ese período toda la industria de telecomunicaciones estuvo luchando.</a:t>
            </a:r>
          </a:p>
          <a:p>
            <a:r>
              <a:rPr lang="es-ES" sz="1200" kern="1200" dirty="0" smtClean="0">
                <a:solidFill>
                  <a:schemeClr val="tx1"/>
                </a:solidFill>
                <a:latin typeface="+mn-lt"/>
                <a:ea typeface="+mn-ea"/>
                <a:cs typeface="+mn-cs"/>
              </a:rPr>
              <a:t>En 2001, se creó el Foro </a:t>
            </a:r>
            <a:r>
              <a:rPr lang="es-ES" sz="1200" kern="1200" dirty="0" err="1" smtClean="0">
                <a:solidFill>
                  <a:schemeClr val="tx1"/>
                </a:solidFill>
                <a:latin typeface="+mn-lt"/>
                <a:ea typeface="+mn-ea"/>
                <a:cs typeface="+mn-cs"/>
              </a:rPr>
              <a:t>WiMAX</a:t>
            </a:r>
            <a:r>
              <a:rPr lang="es-ES" sz="1200" kern="1200" dirty="0" smtClean="0">
                <a:solidFill>
                  <a:schemeClr val="tx1"/>
                </a:solidFill>
                <a:latin typeface="+mn-lt"/>
                <a:ea typeface="+mn-ea"/>
                <a:cs typeface="+mn-cs"/>
              </a:rPr>
              <a:t> para promover el estándar y para ayudar a asegurar la compatibilidad y la interoperabilidad a través de múltiples fabricantes, algo parecido a lo que la Alianza </a:t>
            </a:r>
            <a:r>
              <a:rPr lang="es-ES" sz="1200" kern="1200" dirty="0" err="1" smtClean="0">
                <a:solidFill>
                  <a:schemeClr val="tx1"/>
                </a:solidFill>
                <a:latin typeface="+mn-lt"/>
                <a:ea typeface="+mn-ea"/>
                <a:cs typeface="+mn-cs"/>
              </a:rPr>
              <a:t>Wi</a:t>
            </a:r>
            <a:r>
              <a:rPr lang="es-ES" sz="1200" kern="1200" dirty="0" smtClean="0">
                <a:solidFill>
                  <a:schemeClr val="tx1"/>
                </a:solidFill>
                <a:latin typeface="+mn-lt"/>
                <a:ea typeface="+mn-ea"/>
                <a:cs typeface="+mn-cs"/>
              </a:rPr>
              <a:t>-Fi hace por la familia de estándares IEEE 802.11x.</a:t>
            </a:r>
          </a:p>
          <a:p>
            <a:r>
              <a:rPr lang="es-ES" sz="1200" kern="1200" dirty="0" smtClean="0">
                <a:solidFill>
                  <a:schemeClr val="tx1"/>
                </a:solidFill>
                <a:latin typeface="+mn-lt"/>
                <a:ea typeface="+mn-ea"/>
                <a:cs typeface="+mn-cs"/>
              </a:rPr>
              <a:t>El IEEE 802.16a ha sido prácticamente olvidado ya que recientemente el foco de atención fue el IEEE 802.16-2004, que también es conocido como 802.16REVd o .16-2004. El 802.16-2004 es una mejora del estándar .16a que fue certificado en octubre de 2004. Por otra parte, también está el IEEE 802.16e, otra variación de </a:t>
            </a:r>
            <a:r>
              <a:rPr lang="es-ES" sz="1200" kern="1200" dirty="0" err="1" smtClean="0">
                <a:solidFill>
                  <a:schemeClr val="tx1"/>
                </a:solidFill>
                <a:latin typeface="+mn-lt"/>
                <a:ea typeface="+mn-ea"/>
                <a:cs typeface="+mn-cs"/>
              </a:rPr>
              <a:t>WiMAX</a:t>
            </a:r>
            <a:r>
              <a:rPr lang="es-ES" sz="1200" kern="1200" dirty="0" smtClean="0">
                <a:solidFill>
                  <a:schemeClr val="tx1"/>
                </a:solidFill>
                <a:latin typeface="+mn-lt"/>
                <a:ea typeface="+mn-ea"/>
                <a:cs typeface="+mn-cs"/>
              </a:rPr>
              <a:t> que le sigue al estándar 802.16-2004, pero que es incompatible con él. Lo único que estos dos estándares propuestos tienen en común es que emplean el mismo rango de frecuencia (sub 11GHz).</a:t>
            </a:r>
            <a:endParaRPr lang="es-ES" dirty="0"/>
          </a:p>
        </p:txBody>
      </p:sp>
      <p:sp>
        <p:nvSpPr>
          <p:cNvPr id="4" name="3 Marcador de número de diapositiva"/>
          <p:cNvSpPr>
            <a:spLocks noGrp="1"/>
          </p:cNvSpPr>
          <p:nvPr>
            <p:ph type="sldNum" sz="quarter" idx="10"/>
          </p:nvPr>
        </p:nvSpPr>
        <p:spPr/>
        <p:txBody>
          <a:bodyPr/>
          <a:lstStyle/>
          <a:p>
            <a:pPr>
              <a:defRPr/>
            </a:pPr>
            <a:fld id="{2BFB574C-FEBC-4151-B747-069671EFDF90}" type="slidenum">
              <a:rPr lang="es-ES" smtClean="0"/>
              <a:pPr>
                <a:defRPr/>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Los estándares 802.16 – 2004 y 802.16e, por ahora, deben ser considerados como dos estándares completamente distintos, ya que entre ellos no existe interoperabilidad ni compatibilidad, lo cual principalmente se debe a los diferentes tipos de división de frecuencia, 802.16 – 2004 utiliza OFDM con portadoras fijas, mientras 802.16e utiliza SOFDM </a:t>
            </a:r>
            <a:endParaRPr lang="es-ES"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a:t>
            </a:r>
            <a:r>
              <a:rPr lang="es-EC" sz="1200" kern="1200" dirty="0" err="1" smtClean="0">
                <a:solidFill>
                  <a:schemeClr val="tx1"/>
                </a:solidFill>
                <a:latin typeface="+mn-lt"/>
                <a:ea typeface="+mn-ea"/>
                <a:cs typeface="+mn-cs"/>
              </a:rPr>
              <a:t>Scalable</a:t>
            </a:r>
            <a:r>
              <a:rPr lang="es-EC" sz="1200" kern="1200" dirty="0" smtClean="0">
                <a:solidFill>
                  <a:schemeClr val="tx1"/>
                </a:solidFill>
                <a:latin typeface="+mn-lt"/>
                <a:ea typeface="+mn-ea"/>
                <a:cs typeface="+mn-cs"/>
              </a:rPr>
              <a:t> </a:t>
            </a:r>
            <a:r>
              <a:rPr lang="es-EC" sz="1200" kern="1200" dirty="0" err="1" smtClean="0">
                <a:solidFill>
                  <a:schemeClr val="tx1"/>
                </a:solidFill>
                <a:latin typeface="+mn-lt"/>
                <a:ea typeface="+mn-ea"/>
                <a:cs typeface="+mn-cs"/>
              </a:rPr>
              <a:t>Orthogonal</a:t>
            </a:r>
            <a:r>
              <a:rPr lang="es-EC" sz="1200" kern="1200" dirty="0" smtClean="0">
                <a:solidFill>
                  <a:schemeClr val="tx1"/>
                </a:solidFill>
                <a:latin typeface="+mn-lt"/>
                <a:ea typeface="+mn-ea"/>
                <a:cs typeface="+mn-cs"/>
              </a:rPr>
              <a:t> </a:t>
            </a:r>
            <a:r>
              <a:rPr lang="es-EC" sz="1200" kern="1200" dirty="0" err="1" smtClean="0">
                <a:solidFill>
                  <a:schemeClr val="tx1"/>
                </a:solidFill>
                <a:latin typeface="+mn-lt"/>
                <a:ea typeface="+mn-ea"/>
                <a:cs typeface="+mn-cs"/>
              </a:rPr>
              <a:t>Frequency</a:t>
            </a:r>
            <a:r>
              <a:rPr lang="es-EC" sz="1200" kern="1200" dirty="0" smtClean="0">
                <a:solidFill>
                  <a:schemeClr val="tx1"/>
                </a:solidFill>
                <a:latin typeface="+mn-lt"/>
                <a:ea typeface="+mn-ea"/>
                <a:cs typeface="+mn-cs"/>
              </a:rPr>
              <a:t> </a:t>
            </a:r>
            <a:r>
              <a:rPr lang="es-EC" sz="1200" kern="1200" dirty="0" err="1" smtClean="0">
                <a:solidFill>
                  <a:schemeClr val="tx1"/>
                </a:solidFill>
                <a:latin typeface="+mn-lt"/>
                <a:ea typeface="+mn-ea"/>
                <a:cs typeface="+mn-cs"/>
              </a:rPr>
              <a:t>Division</a:t>
            </a:r>
            <a:r>
              <a:rPr lang="es-EC" sz="1200" kern="1200" dirty="0" smtClean="0">
                <a:solidFill>
                  <a:schemeClr val="tx1"/>
                </a:solidFill>
                <a:latin typeface="+mn-lt"/>
                <a:ea typeface="+mn-ea"/>
                <a:cs typeface="+mn-cs"/>
              </a:rPr>
              <a:t> Multiplex), sistema que acomoda la cantidad de portadoras según el ancho de banda disponible.</a:t>
            </a:r>
            <a:endParaRPr lang="es-E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Mobile </a:t>
            </a:r>
            <a:r>
              <a:rPr lang="en-US" sz="1200" kern="1200" dirty="0" err="1" smtClean="0">
                <a:solidFill>
                  <a:schemeClr val="tx1"/>
                </a:solidFill>
                <a:latin typeface="+mn-lt"/>
                <a:ea typeface="+mn-ea"/>
                <a:cs typeface="+mn-cs"/>
              </a:rPr>
              <a:t>WiMAX</a:t>
            </a:r>
            <a:r>
              <a:rPr lang="en-US" sz="1200" kern="1200" dirty="0" smtClean="0">
                <a:solidFill>
                  <a:schemeClr val="tx1"/>
                </a:solidFill>
                <a:latin typeface="+mn-lt"/>
                <a:ea typeface="+mn-ea"/>
                <a:cs typeface="+mn-cs"/>
              </a:rPr>
              <a:t> – Part I: A Technical Overview and Performance Evaluation, </a:t>
            </a:r>
            <a:r>
              <a:rPr lang="en-US" sz="1200" kern="1200" dirty="0" err="1" smtClean="0">
                <a:solidFill>
                  <a:schemeClr val="tx1"/>
                </a:solidFill>
                <a:latin typeface="+mn-lt"/>
                <a:ea typeface="+mn-ea"/>
                <a:cs typeface="+mn-cs"/>
              </a:rPr>
              <a:t>WiMAX</a:t>
            </a:r>
            <a:r>
              <a:rPr lang="en-US" sz="1200" kern="1200" dirty="0" smtClean="0">
                <a:solidFill>
                  <a:schemeClr val="tx1"/>
                </a:solidFill>
                <a:latin typeface="+mn-lt"/>
                <a:ea typeface="+mn-ea"/>
                <a:cs typeface="+mn-cs"/>
              </a:rPr>
              <a:t> Forum    </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pPr>
              <a:defRPr/>
            </a:pPr>
            <a:fld id="{2BFB574C-FEBC-4151-B747-069671EFDF90}" type="slidenum">
              <a:rPr lang="es-ES" smtClean="0"/>
              <a:pPr>
                <a:defRPr/>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37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dirty="0" smtClean="0"/>
              <a:t>La primera empresa que nos abrió sus puertas para hacer este estudio fue el Grupo TV Cable a continuación les presentaremos algo de historia sobre esta empresa dedicada a las telecomunicaciones.</a:t>
            </a:r>
            <a:endParaRPr lang="es-ES" dirty="0" smtClean="0"/>
          </a:p>
          <a:p>
            <a:pPr eaLnBrk="1" hangingPunct="1">
              <a:spcBef>
                <a:spcPct val="0"/>
              </a:spcBef>
            </a:pPr>
            <a:r>
              <a:rPr lang="es-EC" dirty="0" smtClean="0"/>
              <a:t> </a:t>
            </a:r>
            <a:endParaRPr lang="es-ES" dirty="0" smtClean="0"/>
          </a:p>
          <a:p>
            <a:pPr eaLnBrk="1" hangingPunct="1">
              <a:spcBef>
                <a:spcPct val="0"/>
              </a:spcBef>
            </a:pPr>
            <a:r>
              <a:rPr lang="es-EC" dirty="0" err="1" smtClean="0"/>
              <a:t>TVCable</a:t>
            </a:r>
            <a:r>
              <a:rPr lang="es-EC" dirty="0" smtClean="0"/>
              <a:t> fue fundada en </a:t>
            </a:r>
            <a:r>
              <a:rPr lang="es-EC" dirty="0" smtClean="0">
                <a:hlinkClick r:id="rId3" tooltip="1986"/>
              </a:rPr>
              <a:t>1986</a:t>
            </a:r>
            <a:r>
              <a:rPr lang="es-EC" dirty="0" smtClean="0"/>
              <a:t>. Ese año se inició la construcción e instalación de sus sistemas de </a:t>
            </a:r>
            <a:r>
              <a:rPr lang="es-EC" dirty="0" smtClean="0">
                <a:hlinkClick r:id="rId4" tooltip="Televisión por Cable"/>
              </a:rPr>
              <a:t>Televisión por Cable</a:t>
            </a:r>
            <a:r>
              <a:rPr lang="es-EC" dirty="0" smtClean="0"/>
              <a:t> y </a:t>
            </a:r>
            <a:r>
              <a:rPr lang="es-EC" dirty="0" err="1" smtClean="0">
                <a:hlinkClick r:id="rId5" tooltip="Aerocable"/>
              </a:rPr>
              <a:t>Aerocable</a:t>
            </a:r>
            <a:r>
              <a:rPr lang="es-EC" dirty="0" smtClean="0"/>
              <a:t> (Televisión por Cable de acceso aéreo), llegando con sus redes de distribución a varios sectores de las principales ciudades del país.</a:t>
            </a:r>
            <a:endParaRPr lang="es-ES" dirty="0" smtClean="0"/>
          </a:p>
          <a:p>
            <a:pPr eaLnBrk="1" hangingPunct="1">
              <a:spcBef>
                <a:spcPct val="0"/>
              </a:spcBef>
            </a:pPr>
            <a:r>
              <a:rPr lang="es-EC" dirty="0" smtClean="0"/>
              <a:t>En septiembre de </a:t>
            </a:r>
            <a:r>
              <a:rPr lang="es-EC" dirty="0" smtClean="0">
                <a:hlinkClick r:id="rId6" tooltip="1987"/>
              </a:rPr>
              <a:t>1987</a:t>
            </a:r>
            <a:r>
              <a:rPr lang="es-EC" dirty="0" smtClean="0"/>
              <a:t> </a:t>
            </a:r>
            <a:r>
              <a:rPr lang="es-EC" dirty="0" err="1" smtClean="0"/>
              <a:t>TVCable</a:t>
            </a:r>
            <a:r>
              <a:rPr lang="es-EC" dirty="0" smtClean="0"/>
              <a:t> empieza sus actividades entregando lo último en tecnología y lo más actualizado en televisión mundial a sus suscriptores.</a:t>
            </a:r>
            <a:endParaRPr lang="es-ES" dirty="0" smtClean="0"/>
          </a:p>
          <a:p>
            <a:pPr eaLnBrk="1" hangingPunct="1">
              <a:spcBef>
                <a:spcPct val="0"/>
              </a:spcBef>
            </a:pPr>
            <a:r>
              <a:rPr lang="es-EC" dirty="0" smtClean="0"/>
              <a:t>Su crecimiento masivo le permitió llegar a todos los sectores urbanos de </a:t>
            </a:r>
            <a:r>
              <a:rPr lang="es-EC" dirty="0" smtClean="0">
                <a:hlinkClick r:id="rId7" tooltip="Quito"/>
              </a:rPr>
              <a:t>Quito</a:t>
            </a:r>
            <a:r>
              <a:rPr lang="es-EC" dirty="0" smtClean="0"/>
              <a:t>, </a:t>
            </a:r>
            <a:r>
              <a:rPr lang="es-EC" dirty="0" smtClean="0">
                <a:hlinkClick r:id="rId8" tooltip="Guayaquil"/>
              </a:rPr>
              <a:t>Guayaquil</a:t>
            </a:r>
            <a:r>
              <a:rPr lang="es-EC" dirty="0" smtClean="0"/>
              <a:t>, </a:t>
            </a:r>
            <a:r>
              <a:rPr lang="es-EC" dirty="0" smtClean="0">
                <a:hlinkClick r:id="rId9" tooltip="Cuenca (Ecuador)"/>
              </a:rPr>
              <a:t>Cuenca</a:t>
            </a:r>
            <a:r>
              <a:rPr lang="es-EC" dirty="0" smtClean="0"/>
              <a:t>, </a:t>
            </a:r>
            <a:r>
              <a:rPr lang="es-EC" dirty="0" smtClean="0">
                <a:hlinkClick r:id="rId10" tooltip="Loja (Ecuador)"/>
              </a:rPr>
              <a:t>Loja</a:t>
            </a:r>
            <a:r>
              <a:rPr lang="es-EC" dirty="0" smtClean="0"/>
              <a:t>, </a:t>
            </a:r>
            <a:r>
              <a:rPr lang="es-EC" dirty="0" smtClean="0">
                <a:hlinkClick r:id="rId11" tooltip="Ambato"/>
              </a:rPr>
              <a:t>Ambato</a:t>
            </a:r>
            <a:r>
              <a:rPr lang="es-EC" dirty="0" smtClean="0"/>
              <a:t>, </a:t>
            </a:r>
            <a:r>
              <a:rPr lang="es-EC" dirty="0" smtClean="0">
                <a:hlinkClick r:id="rId12" tooltip="Portoviejo"/>
              </a:rPr>
              <a:t>Portoviejo</a:t>
            </a:r>
            <a:r>
              <a:rPr lang="es-EC" dirty="0" smtClean="0"/>
              <a:t>, </a:t>
            </a:r>
            <a:r>
              <a:rPr lang="es-EC" dirty="0" smtClean="0">
                <a:hlinkClick r:id="rId13" tooltip="Manta (Ecuador)"/>
              </a:rPr>
              <a:t>Manta</a:t>
            </a:r>
            <a:r>
              <a:rPr lang="es-EC" dirty="0" smtClean="0"/>
              <a:t>, </a:t>
            </a:r>
            <a:r>
              <a:rPr lang="es-EC" dirty="0" smtClean="0">
                <a:hlinkClick r:id="rId14" tooltip="Ibarra (Imbabura)"/>
              </a:rPr>
              <a:t>Ibarra</a:t>
            </a:r>
            <a:r>
              <a:rPr lang="es-EC" dirty="0" smtClean="0"/>
              <a:t>, </a:t>
            </a:r>
            <a:r>
              <a:rPr lang="es-EC" dirty="0" smtClean="0">
                <a:hlinkClick r:id="rId15" tooltip="Tulcán"/>
              </a:rPr>
              <a:t>Tulcán</a:t>
            </a:r>
            <a:r>
              <a:rPr lang="es-EC" dirty="0" smtClean="0"/>
              <a:t>, </a:t>
            </a:r>
            <a:r>
              <a:rPr lang="es-EC" dirty="0" smtClean="0">
                <a:hlinkClick r:id="rId16" tooltip="Salinas (cantón)"/>
              </a:rPr>
              <a:t>Salinas</a:t>
            </a:r>
            <a:r>
              <a:rPr lang="es-EC" dirty="0" smtClean="0"/>
              <a:t>, </a:t>
            </a:r>
            <a:r>
              <a:rPr lang="es-EC" dirty="0" smtClean="0">
                <a:hlinkClick r:id="rId17" tooltip="Riobamba"/>
              </a:rPr>
              <a:t>Riobamba</a:t>
            </a:r>
            <a:r>
              <a:rPr lang="es-EC" dirty="0" smtClean="0"/>
              <a:t> y </a:t>
            </a:r>
            <a:r>
              <a:rPr lang="es-EC" dirty="0" smtClean="0">
                <a:hlinkClick r:id="rId18" tooltip="Machala"/>
              </a:rPr>
              <a:t>Machala</a:t>
            </a:r>
            <a:r>
              <a:rPr lang="es-EC" dirty="0" smtClean="0"/>
              <a:t>.</a:t>
            </a:r>
            <a:endParaRPr lang="es-ES" dirty="0" smtClean="0"/>
          </a:p>
          <a:p>
            <a:pPr eaLnBrk="1" hangingPunct="1">
              <a:spcBef>
                <a:spcPct val="0"/>
              </a:spcBef>
            </a:pPr>
            <a:endParaRPr lang="es-ES" dirty="0" smtClean="0"/>
          </a:p>
        </p:txBody>
      </p:sp>
      <p:sp>
        <p:nvSpPr>
          <p:cNvPr id="3482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9DCCC5-7D18-48AB-86CC-97B70892B165}" type="slidenum">
              <a:rPr lang="es-ES" smtClean="0"/>
              <a:pPr fontAlgn="base">
                <a:spcBef>
                  <a:spcPct val="0"/>
                </a:spcBef>
                <a:spcAft>
                  <a:spcPct val="0"/>
                </a:spcAft>
                <a:defRPr/>
              </a:pPr>
              <a:t>7</a:t>
            </a:fld>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 name="2 Marcador de notas"/>
          <p:cNvSpPr>
            <a:spLocks noGrp="1"/>
          </p:cNvSpPr>
          <p:nvPr>
            <p:ph type="body" idx="1"/>
          </p:nvPr>
        </p:nvSpPr>
        <p:spPr/>
        <p:txBody>
          <a:bodyPr>
            <a:normAutofit lnSpcReduction="10000"/>
          </a:bodyPr>
          <a:lstStyle/>
          <a:p>
            <a:pPr eaLnBrk="1" fontAlgn="auto" hangingPunct="1">
              <a:spcBef>
                <a:spcPts val="0"/>
              </a:spcBef>
              <a:spcAft>
                <a:spcPts val="0"/>
              </a:spcAft>
              <a:defRPr/>
            </a:pPr>
            <a:r>
              <a:rPr lang="es-EC" dirty="0" smtClean="0"/>
              <a:t>La cobertura que se tiene en estos dos sectores es de 360 grados debido a la  configuración de sus antenas, imaginémonos que dividimos el sector que queremos dar cobertura en 4 cuadrantes y cada cuadrante lo nombramos con letras A, B, C, D respectivamente como indica la figura 5.3</a:t>
            </a:r>
            <a:endParaRPr lang="es-ES" dirty="0" smtClean="0"/>
          </a:p>
          <a:p>
            <a:pPr eaLnBrk="1" fontAlgn="auto" hangingPunct="1">
              <a:spcBef>
                <a:spcPts val="0"/>
              </a:spcBef>
              <a:spcAft>
                <a:spcPts val="0"/>
              </a:spcAft>
              <a:defRPr/>
            </a:pPr>
            <a:r>
              <a:rPr lang="es-EC" dirty="0" smtClean="0"/>
              <a:t>Entonces tenemos la siguiente asignación: Jordán AC y Jordán BD esto nos beneficia ya que tendríamos una cobertura total del sector. Con esta estación base se espera cubrir lo que es el sector de Pascuales, Perimetral y la Vía </a:t>
            </a:r>
            <a:r>
              <a:rPr lang="es-EC" dirty="0" err="1" smtClean="0"/>
              <a:t>Daule</a:t>
            </a:r>
            <a:r>
              <a:rPr lang="es-EC" dirty="0" smtClean="0"/>
              <a:t>.</a:t>
            </a:r>
            <a:endParaRPr lang="es-ES" dirty="0" smtClean="0"/>
          </a:p>
          <a:p>
            <a:pPr eaLnBrk="1" fontAlgn="auto" hangingPunct="1">
              <a:spcBef>
                <a:spcPts val="0"/>
              </a:spcBef>
              <a:spcAft>
                <a:spcPts val="0"/>
              </a:spcAft>
              <a:defRPr/>
            </a:pPr>
            <a:r>
              <a:rPr lang="es-ES" dirty="0" smtClean="0"/>
              <a:t>CERRO MAPASINGUE</a:t>
            </a:r>
          </a:p>
          <a:p>
            <a:pPr eaLnBrk="1" fontAlgn="auto" hangingPunct="1">
              <a:spcBef>
                <a:spcPts val="0"/>
              </a:spcBef>
              <a:spcAft>
                <a:spcPts val="0"/>
              </a:spcAft>
              <a:defRPr/>
            </a:pPr>
            <a:r>
              <a:rPr lang="es-EC" dirty="0" smtClean="0"/>
              <a:t>Para </a:t>
            </a:r>
            <a:r>
              <a:rPr lang="es-EC" dirty="0" err="1" smtClean="0"/>
              <a:t>Mapasingue</a:t>
            </a:r>
            <a:r>
              <a:rPr lang="es-EC" dirty="0" smtClean="0"/>
              <a:t> al igual que Jordán tenemos la siguiente cobertura </a:t>
            </a:r>
            <a:r>
              <a:rPr lang="es-EC" dirty="0" err="1" smtClean="0"/>
              <a:t>Mapasingue</a:t>
            </a:r>
            <a:r>
              <a:rPr lang="es-EC" dirty="0" smtClean="0"/>
              <a:t> AC y </a:t>
            </a:r>
            <a:r>
              <a:rPr lang="es-EC" dirty="0" err="1" smtClean="0"/>
              <a:t>Mapasingue</a:t>
            </a:r>
            <a:r>
              <a:rPr lang="es-EC" dirty="0" smtClean="0"/>
              <a:t> BD, esta estación base cubre los sectores de </a:t>
            </a:r>
            <a:r>
              <a:rPr lang="es-EC" dirty="0" err="1" smtClean="0"/>
              <a:t>Mapasingue</a:t>
            </a:r>
            <a:r>
              <a:rPr lang="es-EC" dirty="0" smtClean="0"/>
              <a:t> además del este y oeste de Guayaquil.</a:t>
            </a:r>
            <a:endParaRPr lang="es-ES" dirty="0" smtClean="0"/>
          </a:p>
          <a:p>
            <a:pPr eaLnBrk="1" fontAlgn="auto" hangingPunct="1">
              <a:spcBef>
                <a:spcPts val="0"/>
              </a:spcBef>
              <a:spcAft>
                <a:spcPts val="0"/>
              </a:spcAft>
              <a:defRPr/>
            </a:pPr>
            <a:r>
              <a:rPr lang="es-ES" dirty="0" smtClean="0"/>
              <a:t>CERRO JORDAN</a:t>
            </a:r>
          </a:p>
          <a:p>
            <a:pPr eaLnBrk="1" fontAlgn="auto" hangingPunct="1">
              <a:spcBef>
                <a:spcPts val="0"/>
              </a:spcBef>
              <a:spcAft>
                <a:spcPts val="0"/>
              </a:spcAft>
              <a:defRPr/>
            </a:pPr>
            <a:r>
              <a:rPr lang="es-EC" dirty="0" smtClean="0"/>
              <a:t>En la encuesta realizada el Ingeniero Chenche nos explico algo muy particular que ocurre en el Cerro Jordán y en el Cerro </a:t>
            </a:r>
            <a:r>
              <a:rPr lang="es-EC" dirty="0" err="1" smtClean="0"/>
              <a:t>Mapasingue</a:t>
            </a:r>
            <a:r>
              <a:rPr lang="es-EC" dirty="0" smtClean="0"/>
              <a:t>, con respecto a la estaciones bases.</a:t>
            </a:r>
          </a:p>
          <a:p>
            <a:pPr eaLnBrk="1" fontAlgn="auto" hangingPunct="1">
              <a:spcBef>
                <a:spcPts val="0"/>
              </a:spcBef>
              <a:spcAft>
                <a:spcPts val="0"/>
              </a:spcAft>
              <a:defRPr/>
            </a:pPr>
            <a:r>
              <a:rPr lang="es-EC" dirty="0" smtClean="0"/>
              <a:t>EDIFICIO FORUM</a:t>
            </a:r>
          </a:p>
          <a:p>
            <a:pPr eaLnBrk="1" fontAlgn="auto" hangingPunct="1">
              <a:spcBef>
                <a:spcPts val="0"/>
              </a:spcBef>
              <a:spcAft>
                <a:spcPts val="0"/>
              </a:spcAft>
              <a:defRPr/>
            </a:pPr>
            <a:r>
              <a:rPr lang="es-EC" dirty="0" smtClean="0"/>
              <a:t> </a:t>
            </a:r>
            <a:endParaRPr lang="es-ES" dirty="0" smtClean="0"/>
          </a:p>
          <a:p>
            <a:pPr eaLnBrk="1" fontAlgn="auto" hangingPunct="1">
              <a:spcBef>
                <a:spcPts val="0"/>
              </a:spcBef>
              <a:spcAft>
                <a:spcPts val="0"/>
              </a:spcAft>
              <a:defRPr/>
            </a:pPr>
            <a:r>
              <a:rPr lang="es-EC" dirty="0" smtClean="0"/>
              <a:t>La cobertura de esta estación base abarca todo lo que tiene que ver con el suburbio, cabe recalcar que en el momento de la entrevista se pudo monitorear el total de abonados que estaban conectados en ese momento en esta estación base, los cuales eran alrededor de unos 300 suscriptores, esta estación base tiene una cantidad máxima aproximada de 400 clientes.</a:t>
            </a:r>
          </a:p>
          <a:p>
            <a:pPr eaLnBrk="1" fontAlgn="auto" hangingPunct="1">
              <a:spcBef>
                <a:spcPts val="0"/>
              </a:spcBef>
              <a:spcAft>
                <a:spcPts val="0"/>
              </a:spcAft>
              <a:defRPr/>
            </a:pPr>
            <a:endParaRPr lang="es-EC" dirty="0" smtClean="0"/>
          </a:p>
          <a:p>
            <a:pPr eaLnBrk="1" fontAlgn="auto" hangingPunct="1">
              <a:spcBef>
                <a:spcPts val="0"/>
              </a:spcBef>
              <a:spcAft>
                <a:spcPts val="0"/>
              </a:spcAft>
              <a:defRPr/>
            </a:pPr>
            <a:r>
              <a:rPr lang="es-EC" b="1" u="sng" dirty="0" smtClean="0"/>
              <a:t>Los Almendros</a:t>
            </a:r>
            <a:endParaRPr lang="es-ES" dirty="0" smtClean="0"/>
          </a:p>
          <a:p>
            <a:pPr eaLnBrk="1" fontAlgn="auto" hangingPunct="1">
              <a:spcBef>
                <a:spcPts val="0"/>
              </a:spcBef>
              <a:spcAft>
                <a:spcPts val="0"/>
              </a:spcAft>
              <a:defRPr/>
            </a:pPr>
            <a:endParaRPr lang="es-EC" dirty="0" smtClean="0"/>
          </a:p>
          <a:p>
            <a:pPr eaLnBrk="1" fontAlgn="auto" hangingPunct="1">
              <a:spcBef>
                <a:spcPts val="0"/>
              </a:spcBef>
              <a:spcAft>
                <a:spcPts val="0"/>
              </a:spcAft>
              <a:defRPr/>
            </a:pPr>
            <a:endParaRPr lang="es-ES" dirty="0" smtClean="0"/>
          </a:p>
          <a:p>
            <a:pPr eaLnBrk="1" fontAlgn="auto" hangingPunct="1">
              <a:spcBef>
                <a:spcPts val="0"/>
              </a:spcBef>
              <a:spcAft>
                <a:spcPts val="0"/>
              </a:spcAft>
              <a:defRPr/>
            </a:pPr>
            <a:r>
              <a:rPr lang="es-EC" dirty="0" smtClean="0"/>
              <a:t>La cobertura de esta estación base ubicada en Los Almendros abarca toda La Floresta y El </a:t>
            </a:r>
            <a:r>
              <a:rPr lang="es-EC" dirty="0" err="1" smtClean="0"/>
              <a:t>Guasmo</a:t>
            </a:r>
            <a:r>
              <a:rPr lang="es-EC" dirty="0" smtClean="0"/>
              <a:t> cubriendo así todo el sur, el objetivo de hacer este tipo de cobertura es para poder llegar a las empresas que están ubicadas en este sector, ya que el sur se caracteriza por ser una zona básicamente  industrial, otro de los objetivos importantes es frenar el robo de cobre que antes existía en este punto de la ciudad.</a:t>
            </a:r>
            <a:endParaRPr lang="es-ES" dirty="0" smtClean="0"/>
          </a:p>
          <a:p>
            <a:pPr eaLnBrk="1" fontAlgn="auto" hangingPunct="1">
              <a:spcBef>
                <a:spcPts val="0"/>
              </a:spcBef>
              <a:spcAft>
                <a:spcPts val="0"/>
              </a:spcAft>
              <a:defRPr/>
            </a:pPr>
            <a:endParaRPr lang="es-ES" dirty="0" smtClean="0"/>
          </a:p>
        </p:txBody>
      </p:sp>
      <p:sp>
        <p:nvSpPr>
          <p:cNvPr id="3891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16DB6C-CAC5-4077-900A-486A6080D3CC}" type="slidenum">
              <a:rPr lang="es-ES" smtClean="0"/>
              <a:pPr fontAlgn="base">
                <a:spcBef>
                  <a:spcPct val="0"/>
                </a:spcBef>
                <a:spcAft>
                  <a:spcPct val="0"/>
                </a:spcAft>
                <a:defRPr/>
              </a:pPr>
              <a:t>8</a:t>
            </a:fld>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891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C" dirty="0" smtClean="0"/>
              <a:t>Cada estación base tiene un </a:t>
            </a:r>
            <a:r>
              <a:rPr lang="es-EC" dirty="0" err="1" smtClean="0"/>
              <a:t>MacroMAX</a:t>
            </a:r>
            <a:r>
              <a:rPr lang="es-EC" dirty="0" smtClean="0"/>
              <a:t> Base </a:t>
            </a:r>
            <a:r>
              <a:rPr lang="es-EC" dirty="0" err="1" smtClean="0"/>
              <a:t>Station</a:t>
            </a:r>
            <a:r>
              <a:rPr lang="es-EC" dirty="0" smtClean="0"/>
              <a:t> que es un dispositivo que recoge la señal de las antenas </a:t>
            </a:r>
            <a:r>
              <a:rPr lang="es-EC" dirty="0" err="1" smtClean="0"/>
              <a:t>WiMAX</a:t>
            </a:r>
            <a:r>
              <a:rPr lang="es-EC" dirty="0" smtClean="0"/>
              <a:t>, para poderla enviar (Vía Ethernet) a un concentrador </a:t>
            </a:r>
            <a:r>
              <a:rPr lang="es-EC" dirty="0" err="1" smtClean="0"/>
              <a:t>WiMAX</a:t>
            </a:r>
            <a:r>
              <a:rPr lang="es-EC" dirty="0" smtClean="0"/>
              <a:t> (ver figura 5.8(a)) y éste a su vez envía los datos (Vía fibra óptica) al concentrador principal </a:t>
            </a:r>
            <a:r>
              <a:rPr lang="es-EC" dirty="0" err="1" smtClean="0"/>
              <a:t>WiMAX</a:t>
            </a:r>
            <a:r>
              <a:rPr lang="es-EC" dirty="0" smtClean="0"/>
              <a:t>, éste concentrador es un </a:t>
            </a:r>
            <a:r>
              <a:rPr lang="es-EC" dirty="0" err="1" smtClean="0"/>
              <a:t>switch</a:t>
            </a:r>
            <a:r>
              <a:rPr lang="es-EC" dirty="0" smtClean="0"/>
              <a:t> de capa tres marca TELLABS 8606 en este </a:t>
            </a:r>
            <a:r>
              <a:rPr lang="es-EC" dirty="0" err="1" smtClean="0"/>
              <a:t>switch</a:t>
            </a:r>
            <a:r>
              <a:rPr lang="es-EC" dirty="0" smtClean="0"/>
              <a:t> convergen todas las estaciones bases de TV CABLE. </a:t>
            </a:r>
            <a:endParaRPr lang="es-ES" dirty="0" smtClean="0"/>
          </a:p>
          <a:p>
            <a:pPr eaLnBrk="1" hangingPunct="1">
              <a:spcBef>
                <a:spcPct val="0"/>
              </a:spcBef>
            </a:pPr>
            <a:r>
              <a:rPr lang="es-EC" dirty="0" smtClean="0"/>
              <a:t> En la figura 5.8(a) se muestra el </a:t>
            </a:r>
            <a:r>
              <a:rPr lang="es-EC" dirty="0" err="1" smtClean="0"/>
              <a:t>MacroMAX</a:t>
            </a:r>
            <a:r>
              <a:rPr lang="es-EC" dirty="0" smtClean="0"/>
              <a:t> Base </a:t>
            </a:r>
            <a:r>
              <a:rPr lang="es-EC" dirty="0" err="1" smtClean="0"/>
              <a:t>Station</a:t>
            </a:r>
            <a:r>
              <a:rPr lang="es-EC" dirty="0" smtClean="0"/>
              <a:t> del proveedor </a:t>
            </a:r>
            <a:r>
              <a:rPr lang="es-EC" dirty="0" err="1" smtClean="0"/>
              <a:t>WiMAX</a:t>
            </a:r>
            <a:r>
              <a:rPr lang="es-EC" dirty="0" smtClean="0"/>
              <a:t> que tiene TVCABLE llamado AIRSPAN, Esta marca le provee a TVCABLE soporte y mantenimiento por medio de su sucursal ubicada en Argentina.</a:t>
            </a:r>
            <a:endParaRPr lang="es-ES" dirty="0" smtClean="0"/>
          </a:p>
          <a:p>
            <a:pPr eaLnBrk="1" hangingPunct="1">
              <a:spcBef>
                <a:spcPct val="0"/>
              </a:spcBef>
            </a:pPr>
            <a:r>
              <a:rPr lang="es-EC" dirty="0" smtClean="0"/>
              <a:t> </a:t>
            </a:r>
            <a:endParaRPr lang="es-ES" dirty="0" smtClean="0"/>
          </a:p>
          <a:p>
            <a:pPr eaLnBrk="1" hangingPunct="1">
              <a:spcBef>
                <a:spcPct val="0"/>
              </a:spcBef>
            </a:pPr>
            <a:r>
              <a:rPr lang="es-EC" dirty="0" smtClean="0"/>
              <a:t>Los cables que van a la antena deben colocarse de la forma que muestra la Fig. 5.8 (b.1) para que el cable no sufra ninguna fisura al momento de instalarlo en el rack respectivo Fig. 5.8 (b.2).</a:t>
            </a:r>
            <a:endParaRPr lang="es-ES" dirty="0" smtClean="0"/>
          </a:p>
          <a:p>
            <a:pPr eaLnBrk="1" hangingPunct="1">
              <a:spcBef>
                <a:spcPct val="0"/>
              </a:spcBef>
            </a:pPr>
            <a:r>
              <a:rPr lang="es-EC" dirty="0" smtClean="0"/>
              <a:t> </a:t>
            </a:r>
            <a:endParaRPr lang="es-ES" dirty="0" smtClean="0"/>
          </a:p>
          <a:p>
            <a:pPr eaLnBrk="1" hangingPunct="1">
              <a:spcBef>
                <a:spcPct val="0"/>
              </a:spcBef>
            </a:pPr>
            <a:endParaRPr lang="es-ES" dirty="0" smtClean="0"/>
          </a:p>
          <a:p>
            <a:pPr eaLnBrk="1" hangingPunct="1">
              <a:spcBef>
                <a:spcPct val="0"/>
              </a:spcBef>
            </a:pPr>
            <a:endParaRPr lang="es-ES" dirty="0" smtClean="0"/>
          </a:p>
        </p:txBody>
      </p:sp>
      <p:sp>
        <p:nvSpPr>
          <p:cNvPr id="3994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335954-63CA-4869-AC10-9A3B3F44E202}" type="slidenum">
              <a:rPr lang="es-ES" smtClean="0"/>
              <a:pPr fontAlgn="base">
                <a:spcBef>
                  <a:spcPct val="0"/>
                </a:spcBef>
                <a:spcAft>
                  <a:spcPct val="0"/>
                </a:spcAft>
                <a:defRPr/>
              </a:pPr>
              <a:t>9</a:t>
            </a:fld>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4" name="3 Forma libre"/>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5" name="4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9" name="8 Título"/>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s-ES" smtClean="0"/>
              <a:t>Haga clic para modificar el estilo de título del patrón</a:t>
            </a:r>
            <a:endParaRPr lang="en-US"/>
          </a:p>
        </p:txBody>
      </p:sp>
      <p:sp>
        <p:nvSpPr>
          <p:cNvPr id="17" name="16 Subtítulo"/>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6" name="29 Marcador de fecha"/>
          <p:cNvSpPr>
            <a:spLocks noGrp="1"/>
          </p:cNvSpPr>
          <p:nvPr>
            <p:ph type="dt" sz="half" idx="10"/>
          </p:nvPr>
        </p:nvSpPr>
        <p:spPr/>
        <p:txBody>
          <a:bodyPr/>
          <a:lstStyle>
            <a:lvl1pPr>
              <a:defRPr/>
            </a:lvl1pPr>
          </a:lstStyle>
          <a:p>
            <a:pPr>
              <a:defRPr/>
            </a:pPr>
            <a:fld id="{564DCFF6-BBC6-4C44-9D84-7EB97FBCA7F8}" type="datetimeFigureOut">
              <a:rPr lang="es-ES"/>
              <a:pPr>
                <a:defRPr/>
              </a:pPr>
              <a:t>16/11/2009</a:t>
            </a:fld>
            <a:endParaRPr lang="es-ES"/>
          </a:p>
        </p:txBody>
      </p:sp>
      <p:sp>
        <p:nvSpPr>
          <p:cNvPr id="7" name="18 Marcador de pie de página"/>
          <p:cNvSpPr>
            <a:spLocks noGrp="1"/>
          </p:cNvSpPr>
          <p:nvPr>
            <p:ph type="ftr" sz="quarter" idx="11"/>
          </p:nvPr>
        </p:nvSpPr>
        <p:spPr/>
        <p:txBody>
          <a:bodyPr/>
          <a:lstStyle>
            <a:lvl1pPr>
              <a:defRPr/>
            </a:lvl1pPr>
          </a:lstStyle>
          <a:p>
            <a:pPr>
              <a:defRPr/>
            </a:pPr>
            <a:endParaRPr lang="es-ES"/>
          </a:p>
        </p:txBody>
      </p:sp>
      <p:sp>
        <p:nvSpPr>
          <p:cNvPr id="8" name="26 Marcador de número de diapositiva"/>
          <p:cNvSpPr>
            <a:spLocks noGrp="1"/>
          </p:cNvSpPr>
          <p:nvPr>
            <p:ph type="sldNum" sz="quarter" idx="12"/>
          </p:nvPr>
        </p:nvSpPr>
        <p:spPr/>
        <p:txBody>
          <a:bodyPr/>
          <a:lstStyle>
            <a:lvl1pPr>
              <a:defRPr/>
            </a:lvl1pPr>
          </a:lstStyle>
          <a:p>
            <a:pPr>
              <a:defRPr/>
            </a:pPr>
            <a:fld id="{9C9841EC-7165-4E66-B73F-75BC21871128}"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61439ABF-EDB6-4651-A69C-EC182E251C29}" type="datetimeFigureOut">
              <a:rPr lang="es-ES"/>
              <a:pPr>
                <a:defRPr/>
              </a:pPr>
              <a:t>16/11/2009</a:t>
            </a:fld>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9EEF1CDC-2B00-45FD-A49B-CC2EBAE2F19E}" type="slidenum">
              <a:rPr lang="es-ES"/>
              <a:pPr>
                <a:defRPr/>
              </a:pPr>
              <a:t>‹Nº›</a:t>
            </a:fld>
            <a:endParaRPr lang="es-E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CF4D7E47-352B-44AC-B6D0-7152286E51B2}" type="datetimeFigureOut">
              <a:rPr lang="es-ES"/>
              <a:pPr>
                <a:defRPr/>
              </a:pPr>
              <a:t>16/11/2009</a:t>
            </a:fld>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AB94A379-592D-4CE0-900D-A9CA015DE08B}" type="slidenum">
              <a:rPr lang="es-ES"/>
              <a:pPr>
                <a:defRPr/>
              </a:pPr>
              <a:t>‹Nº›</a:t>
            </a:fld>
            <a:endParaRPr lang="es-E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1ABC9803-8F19-439D-9482-7B4B925629EC}" type="datetimeFigureOut">
              <a:rPr lang="es-ES"/>
              <a:pPr>
                <a:defRPr/>
              </a:pPr>
              <a:t>16/11/2009</a:t>
            </a:fld>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B83A3C8A-5A6C-4C0A-ACE1-7BAF58F0A6AD}" type="slidenum">
              <a:rPr lang="es-ES"/>
              <a:pPr>
                <a:defRPr/>
              </a:pPr>
              <a:t>‹Nº›</a:t>
            </a:fld>
            <a:endParaRPr lang="es-E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4" name="3 Forma libre"/>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5" name="4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2" name="1 Título"/>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6" name="3 Marcador de fecha"/>
          <p:cNvSpPr>
            <a:spLocks noGrp="1"/>
          </p:cNvSpPr>
          <p:nvPr>
            <p:ph type="dt" sz="half" idx="10"/>
          </p:nvPr>
        </p:nvSpPr>
        <p:spPr/>
        <p:txBody>
          <a:bodyPr/>
          <a:lstStyle>
            <a:lvl1pPr>
              <a:defRPr/>
            </a:lvl1pPr>
          </a:lstStyle>
          <a:p>
            <a:pPr>
              <a:defRPr/>
            </a:pPr>
            <a:fld id="{92BF1401-F040-490B-A576-1671ACD9D342}" type="datetimeFigureOut">
              <a:rPr lang="es-ES"/>
              <a:pPr>
                <a:defRPr/>
              </a:pPr>
              <a:t>16/11/2009</a:t>
            </a:fld>
            <a:endParaRPr lang="es-ES"/>
          </a:p>
        </p:txBody>
      </p:sp>
      <p:sp>
        <p:nvSpPr>
          <p:cNvPr id="7" name="4 Marcador de pie de página"/>
          <p:cNvSpPr>
            <a:spLocks noGrp="1"/>
          </p:cNvSpPr>
          <p:nvPr>
            <p:ph type="ftr" sz="quarter" idx="11"/>
          </p:nvPr>
        </p:nvSpPr>
        <p:spPr/>
        <p:txBody>
          <a:bodyPr/>
          <a:lstStyle>
            <a:lvl1pPr>
              <a:defRPr/>
            </a:lvl1pPr>
          </a:lstStyle>
          <a:p>
            <a:pPr>
              <a:defRPr/>
            </a:pPr>
            <a:endParaRPr lang="es-ES"/>
          </a:p>
        </p:txBody>
      </p:sp>
      <p:sp>
        <p:nvSpPr>
          <p:cNvPr id="8" name="5 Marcador de número de diapositiva"/>
          <p:cNvSpPr>
            <a:spLocks noGrp="1"/>
          </p:cNvSpPr>
          <p:nvPr>
            <p:ph type="sldNum" sz="quarter" idx="12"/>
          </p:nvPr>
        </p:nvSpPr>
        <p:spPr/>
        <p:txBody>
          <a:bodyPr/>
          <a:lstStyle>
            <a:lvl1pPr>
              <a:defRPr/>
            </a:lvl1pPr>
          </a:lstStyle>
          <a:p>
            <a:pPr>
              <a:defRPr/>
            </a:pPr>
            <a:fld id="{3E48F1C5-E41B-4E28-8A12-08307FF7F798}"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fld id="{EB583106-8376-4301-9EE2-09A13F72444C}" type="datetimeFigureOut">
              <a:rPr lang="es-ES"/>
              <a:pPr>
                <a:defRPr/>
              </a:pPr>
              <a:t>16/11/2009</a:t>
            </a:fld>
            <a:endParaRPr lang="es-ES"/>
          </a:p>
        </p:txBody>
      </p:sp>
      <p:sp>
        <p:nvSpPr>
          <p:cNvPr id="6" name="21 Marcador de pie de página"/>
          <p:cNvSpPr>
            <a:spLocks noGrp="1"/>
          </p:cNvSpPr>
          <p:nvPr>
            <p:ph type="ftr" sz="quarter" idx="11"/>
          </p:nvPr>
        </p:nvSpPr>
        <p:spPr/>
        <p:txBody>
          <a:bodyPr/>
          <a:lstStyle>
            <a:lvl1pPr>
              <a:defRPr/>
            </a:lvl1pPr>
          </a:lstStyle>
          <a:p>
            <a:pPr>
              <a:defRPr/>
            </a:pPr>
            <a:endParaRPr lang="es-ES"/>
          </a:p>
        </p:txBody>
      </p:sp>
      <p:sp>
        <p:nvSpPr>
          <p:cNvPr id="7" name="17 Marcador de número de diapositiva"/>
          <p:cNvSpPr>
            <a:spLocks noGrp="1"/>
          </p:cNvSpPr>
          <p:nvPr>
            <p:ph type="sldNum" sz="quarter" idx="12"/>
          </p:nvPr>
        </p:nvSpPr>
        <p:spPr/>
        <p:txBody>
          <a:bodyPr/>
          <a:lstStyle>
            <a:lvl1pPr>
              <a:defRPr/>
            </a:lvl1pPr>
          </a:lstStyle>
          <a:p>
            <a:pPr>
              <a:defRPr/>
            </a:pPr>
            <a:fld id="{E3BBA7F5-800C-4C81-B363-0DBDB330730D}" type="slidenum">
              <a:rPr lang="es-ES"/>
              <a:pPr>
                <a:defRPr/>
              </a:pPr>
              <a:t>‹Nº›</a:t>
            </a:fld>
            <a:endParaRPr lang="es-E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lvl1pPr>
              <a:defRPr/>
            </a:lvl1pPr>
          </a:lstStyle>
          <a:p>
            <a:pPr>
              <a:defRPr/>
            </a:pPr>
            <a:fld id="{9241A4E7-A372-443D-9EF5-ED367B7BB4BC}" type="datetimeFigureOut">
              <a:rPr lang="es-ES"/>
              <a:pPr>
                <a:defRPr/>
              </a:pPr>
              <a:t>16/11/2009</a:t>
            </a:fld>
            <a:endParaRPr lang="es-ES"/>
          </a:p>
        </p:txBody>
      </p:sp>
      <p:sp>
        <p:nvSpPr>
          <p:cNvPr id="8" name="7 Marcador de pie de página"/>
          <p:cNvSpPr>
            <a:spLocks noGrp="1"/>
          </p:cNvSpPr>
          <p:nvPr>
            <p:ph type="ftr" sz="quarter" idx="11"/>
          </p:nvPr>
        </p:nvSpPr>
        <p:spPr/>
        <p:txBody>
          <a:bodyPr/>
          <a:lstStyle>
            <a:lvl1pPr>
              <a:defRPr/>
            </a:lvl1pPr>
          </a:lstStyle>
          <a:p>
            <a:pPr>
              <a:defRPr/>
            </a:pPr>
            <a:endParaRPr lang="es-ES"/>
          </a:p>
        </p:txBody>
      </p:sp>
      <p:sp>
        <p:nvSpPr>
          <p:cNvPr id="9" name="8 Marcador de número de diapositiva"/>
          <p:cNvSpPr>
            <a:spLocks noGrp="1"/>
          </p:cNvSpPr>
          <p:nvPr>
            <p:ph type="sldNum" sz="quarter" idx="12"/>
          </p:nvPr>
        </p:nvSpPr>
        <p:spPr/>
        <p:txBody>
          <a:bodyPr/>
          <a:lstStyle>
            <a:lvl1pPr>
              <a:defRPr/>
            </a:lvl1pPr>
          </a:lstStyle>
          <a:p>
            <a:pPr>
              <a:defRPr/>
            </a:pPr>
            <a:fld id="{2E8555A4-B8EF-4388-80A4-F4DDD59E701C}" type="slidenum">
              <a:rPr lang="es-ES"/>
              <a:pPr>
                <a:defRPr/>
              </a:pPr>
              <a:t>‹Nº›</a:t>
            </a:fld>
            <a:endParaRPr lang="es-E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1143000"/>
          </a:xfrm>
        </p:spPr>
        <p:txBody>
          <a:bodyPr/>
          <a:lstStyle>
            <a:lvl1pPr algn="l">
              <a:defRPr sz="4600"/>
            </a:lvl1pPr>
          </a:lstStyle>
          <a:p>
            <a:r>
              <a:rPr lang="es-ES" smtClean="0"/>
              <a:t>Haga clic para modificar el estilo de título del patrón</a:t>
            </a:r>
            <a:endParaRPr lang="en-US"/>
          </a:p>
        </p:txBody>
      </p:sp>
      <p:sp>
        <p:nvSpPr>
          <p:cNvPr id="3" name="9 Marcador de fecha"/>
          <p:cNvSpPr>
            <a:spLocks noGrp="1"/>
          </p:cNvSpPr>
          <p:nvPr>
            <p:ph type="dt" sz="half" idx="10"/>
          </p:nvPr>
        </p:nvSpPr>
        <p:spPr/>
        <p:txBody>
          <a:bodyPr/>
          <a:lstStyle>
            <a:lvl1pPr>
              <a:defRPr/>
            </a:lvl1pPr>
          </a:lstStyle>
          <a:p>
            <a:pPr>
              <a:defRPr/>
            </a:pPr>
            <a:fld id="{CD6F7290-62F4-43DB-B7F3-6167C3C9CA49}" type="datetimeFigureOut">
              <a:rPr lang="es-ES"/>
              <a:pPr>
                <a:defRPr/>
              </a:pPr>
              <a:t>16/11/2009</a:t>
            </a:fld>
            <a:endParaRPr lang="es-ES"/>
          </a:p>
        </p:txBody>
      </p:sp>
      <p:sp>
        <p:nvSpPr>
          <p:cNvPr id="4" name="21 Marcador de pie de página"/>
          <p:cNvSpPr>
            <a:spLocks noGrp="1"/>
          </p:cNvSpPr>
          <p:nvPr>
            <p:ph type="ftr" sz="quarter" idx="11"/>
          </p:nvPr>
        </p:nvSpPr>
        <p:spPr/>
        <p:txBody>
          <a:bodyPr/>
          <a:lstStyle>
            <a:lvl1pPr>
              <a:defRPr/>
            </a:lvl1pPr>
          </a:lstStyle>
          <a:p>
            <a:pPr>
              <a:defRPr/>
            </a:pPr>
            <a:endParaRPr lang="es-ES"/>
          </a:p>
        </p:txBody>
      </p:sp>
      <p:sp>
        <p:nvSpPr>
          <p:cNvPr id="5" name="17 Marcador de número de diapositiva"/>
          <p:cNvSpPr>
            <a:spLocks noGrp="1"/>
          </p:cNvSpPr>
          <p:nvPr>
            <p:ph type="sldNum" sz="quarter" idx="12"/>
          </p:nvPr>
        </p:nvSpPr>
        <p:spPr/>
        <p:txBody>
          <a:bodyPr/>
          <a:lstStyle>
            <a:lvl1pPr>
              <a:defRPr/>
            </a:lvl1pPr>
          </a:lstStyle>
          <a:p>
            <a:pPr>
              <a:defRPr/>
            </a:pPr>
            <a:fld id="{EE41F834-DD8E-4600-BC51-53BC713BD189}" type="slidenum">
              <a:rPr lang="es-ES"/>
              <a:pPr>
                <a:defRPr/>
              </a:pPr>
              <a:t>‹Nº›</a:t>
            </a:fld>
            <a:endParaRPr lang="es-E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fld id="{2B7D9D7C-ED72-49FF-96F9-D49A2A9FD838}" type="datetimeFigureOut">
              <a:rPr lang="es-ES"/>
              <a:pPr>
                <a:defRPr/>
              </a:pPr>
              <a:t>16/11/2009</a:t>
            </a:fld>
            <a:endParaRPr lang="es-ES"/>
          </a:p>
        </p:txBody>
      </p:sp>
      <p:sp>
        <p:nvSpPr>
          <p:cNvPr id="3" name="21 Marcador de pie de página"/>
          <p:cNvSpPr>
            <a:spLocks noGrp="1"/>
          </p:cNvSpPr>
          <p:nvPr>
            <p:ph type="ftr" sz="quarter" idx="11"/>
          </p:nvPr>
        </p:nvSpPr>
        <p:spPr/>
        <p:txBody>
          <a:bodyPr/>
          <a:lstStyle>
            <a:lvl1pPr>
              <a:defRPr/>
            </a:lvl1pPr>
          </a:lstStyle>
          <a:p>
            <a:pPr>
              <a:defRPr/>
            </a:pPr>
            <a:endParaRPr lang="es-ES"/>
          </a:p>
        </p:txBody>
      </p:sp>
      <p:sp>
        <p:nvSpPr>
          <p:cNvPr id="4" name="17 Marcador de número de diapositiva"/>
          <p:cNvSpPr>
            <a:spLocks noGrp="1"/>
          </p:cNvSpPr>
          <p:nvPr>
            <p:ph type="sldNum" sz="quarter" idx="12"/>
          </p:nvPr>
        </p:nvSpPr>
        <p:spPr/>
        <p:txBody>
          <a:bodyPr/>
          <a:lstStyle>
            <a:lvl1pPr>
              <a:defRPr/>
            </a:lvl1pPr>
          </a:lstStyle>
          <a:p>
            <a:pPr>
              <a:defRPr/>
            </a:pPr>
            <a:fld id="{59DAA076-220D-4574-8EBB-9287442B7435}" type="slidenum">
              <a:rPr lang="es-ES"/>
              <a:pPr>
                <a:defRPr/>
              </a:pPr>
              <a:t>‹Nº›</a:t>
            </a:fld>
            <a:endParaRPr lang="es-E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lstStyle>
          <a:p>
            <a:pPr>
              <a:defRPr/>
            </a:pPr>
            <a:fld id="{FE95A776-06D6-4C7D-944B-B17E4D25DA2F}" type="datetimeFigureOut">
              <a:rPr lang="es-ES"/>
              <a:pPr>
                <a:defRPr/>
              </a:pPr>
              <a:t>16/11/2009</a:t>
            </a:fld>
            <a:endParaRPr lang="es-ES"/>
          </a:p>
        </p:txBody>
      </p:sp>
      <p:sp>
        <p:nvSpPr>
          <p:cNvPr id="6" name="5 Marcador de pie de página"/>
          <p:cNvSpPr>
            <a:spLocks noGrp="1"/>
          </p:cNvSpPr>
          <p:nvPr>
            <p:ph type="ftr" sz="quarter" idx="11"/>
          </p:nvPr>
        </p:nvSpPr>
        <p:spPr/>
        <p:txBody>
          <a:bodyPr/>
          <a:lstStyle>
            <a:lvl1pPr>
              <a:defRPr/>
            </a:lvl1pPr>
          </a:lstStyle>
          <a:p>
            <a:pPr>
              <a:defRPr/>
            </a:pPr>
            <a:endParaRPr lang="es-ES"/>
          </a:p>
        </p:txBody>
      </p:sp>
      <p:sp>
        <p:nvSpPr>
          <p:cNvPr id="7" name="6 Marcador de número de diapositiva"/>
          <p:cNvSpPr>
            <a:spLocks noGrp="1"/>
          </p:cNvSpPr>
          <p:nvPr>
            <p:ph type="sldNum" sz="quarter" idx="12"/>
          </p:nvPr>
        </p:nvSpPr>
        <p:spPr>
          <a:xfrm>
            <a:off x="8156575" y="6421438"/>
            <a:ext cx="762000" cy="365125"/>
          </a:xfrm>
        </p:spPr>
        <p:txBody>
          <a:bodyPr/>
          <a:lstStyle>
            <a:lvl1pPr>
              <a:defRPr/>
            </a:lvl1pPr>
          </a:lstStyle>
          <a:p>
            <a:pPr>
              <a:defRPr/>
            </a:pPr>
            <a:fld id="{2FC66097-AEA6-4EE6-84C1-8EF95B9FFE9A}" type="slidenum">
              <a:rPr lang="es-ES"/>
              <a:pPr>
                <a:defRPr/>
              </a:pPr>
              <a:t>‹Nº›</a:t>
            </a:fld>
            <a:endParaRPr lang="es-E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4" name="3 Marcador de texto"/>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defRPr/>
            </a:pPr>
            <a:fld id="{152D2330-4513-481A-B0F4-1AE4863136C3}" type="datetimeFigureOut">
              <a:rPr lang="es-ES"/>
              <a:pPr>
                <a:defRPr/>
              </a:pPr>
              <a:t>16/11/2009</a:t>
            </a:fld>
            <a:endParaRPr lang="es-ES"/>
          </a:p>
        </p:txBody>
      </p:sp>
      <p:sp>
        <p:nvSpPr>
          <p:cNvPr id="6" name="5 Marcador de pie de página"/>
          <p:cNvSpPr>
            <a:spLocks noGrp="1"/>
          </p:cNvSpPr>
          <p:nvPr>
            <p:ph type="ftr" sz="quarter" idx="11"/>
          </p:nvPr>
        </p:nvSpPr>
        <p:spPr/>
        <p:txBody>
          <a:bodyPr/>
          <a:lstStyle>
            <a:lvl1pPr>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lvl1pPr>
          </a:lstStyle>
          <a:p>
            <a:pPr>
              <a:defRPr/>
            </a:pPr>
            <a:fld id="{C8AA44C3-D8DB-44D6-95C1-27FA0DE66520}" type="slidenum">
              <a:rPr lang="es-ES"/>
              <a:pPr>
                <a:defRPr/>
              </a:pPr>
              <a:t>‹Nº›</a:t>
            </a:fld>
            <a:endParaRPr lang="es-E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Forma libre"/>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16" name="15 Forma libre"/>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3076" name="8 Marcador de título"/>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3077" name="29 Marcador de texto"/>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9 Marcador de fecha"/>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smtClean="0">
                <a:solidFill>
                  <a:schemeClr val="tx2">
                    <a:shade val="50000"/>
                  </a:schemeClr>
                </a:solidFill>
              </a:defRPr>
            </a:lvl1pPr>
          </a:lstStyle>
          <a:p>
            <a:pPr>
              <a:defRPr/>
            </a:pPr>
            <a:fld id="{2967280B-A0DA-4A20-8788-039095A1AA14}" type="datetimeFigureOut">
              <a:rPr lang="es-ES"/>
              <a:pPr>
                <a:defRPr/>
              </a:pPr>
              <a:t>16/11/2009</a:t>
            </a:fld>
            <a:endParaRPr lang="es-ES"/>
          </a:p>
        </p:txBody>
      </p:sp>
      <p:sp>
        <p:nvSpPr>
          <p:cNvPr id="22" name="21 Marcador de pie de página"/>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defRPr/>
            </a:pPr>
            <a:endParaRPr lang="es-ES"/>
          </a:p>
        </p:txBody>
      </p:sp>
      <p:sp>
        <p:nvSpPr>
          <p:cNvPr id="18" name="17 Marcador de número de diapositiva"/>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latinLnBrk="0" hangingPunct="1">
              <a:defRPr kumimoji="0" sz="1000" smtClean="0">
                <a:solidFill>
                  <a:schemeClr val="tx2">
                    <a:shade val="50000"/>
                  </a:schemeClr>
                </a:solidFill>
              </a:defRPr>
            </a:lvl1pPr>
          </a:lstStyle>
          <a:p>
            <a:pPr>
              <a:defRPr/>
            </a:pPr>
            <a:fld id="{2FFD8F04-A769-42A4-A129-18800207FA0E}" type="slidenum">
              <a:rPr lang="es-ES"/>
              <a:pPr>
                <a:defRPr/>
              </a:pPr>
              <a:t>‹Nº›</a:t>
            </a:fld>
            <a:endParaRPr lang="es-ES"/>
          </a:p>
        </p:txBody>
      </p:sp>
    </p:spTree>
  </p:cSld>
  <p:clrMap bg1="dk1" tx1="lt1" bg2="dk2" tx2="lt2" accent1="accent1" accent2="accent2" accent3="accent3" accent4="accent4" accent5="accent5" accent6="accent6" hlink="hlink" folHlink="folHlink"/>
  <p:sldLayoutIdLst>
    <p:sldLayoutId id="2147483796" r:id="rId1"/>
    <p:sldLayoutId id="2147483790" r:id="rId2"/>
    <p:sldLayoutId id="2147483797" r:id="rId3"/>
    <p:sldLayoutId id="2147483791" r:id="rId4"/>
    <p:sldLayoutId id="2147483798" r:id="rId5"/>
    <p:sldLayoutId id="2147483792" r:id="rId6"/>
    <p:sldLayoutId id="2147483793" r:id="rId7"/>
    <p:sldLayoutId id="2147483799" r:id="rId8"/>
    <p:sldLayoutId id="2147483800" r:id="rId9"/>
    <p:sldLayoutId id="2147483794" r:id="rId10"/>
    <p:sldLayoutId id="2147483795" r:id="rId11"/>
  </p:sldLayoutIdLst>
  <p:transition>
    <p:fade thruBlk="1"/>
  </p:transition>
  <p:timing>
    <p:tnLst>
      <p:par>
        <p:cTn id="1" dur="indefinite" restart="never" nodeType="tmRoot"/>
      </p:par>
    </p:tnLst>
  </p:timing>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Franklin Gothic Book" pitchFamily="34" charset="0"/>
        </a:defRPr>
      </a:lvl2pPr>
      <a:lvl3pPr algn="l" rtl="0" fontAlgn="base">
        <a:spcBef>
          <a:spcPct val="0"/>
        </a:spcBef>
        <a:spcAft>
          <a:spcPct val="0"/>
        </a:spcAft>
        <a:defRPr sz="4600">
          <a:solidFill>
            <a:schemeClr val="tx1"/>
          </a:solidFill>
          <a:latin typeface="Franklin Gothic Book" pitchFamily="34" charset="0"/>
        </a:defRPr>
      </a:lvl3pPr>
      <a:lvl4pPr algn="l" rtl="0" fontAlgn="base">
        <a:spcBef>
          <a:spcPct val="0"/>
        </a:spcBef>
        <a:spcAft>
          <a:spcPct val="0"/>
        </a:spcAft>
        <a:defRPr sz="4600">
          <a:solidFill>
            <a:schemeClr val="tx1"/>
          </a:solidFill>
          <a:latin typeface="Franklin Gothic Book" pitchFamily="34" charset="0"/>
        </a:defRPr>
      </a:lvl4pPr>
      <a:lvl5pPr algn="l" rtl="0" fontAlgn="base">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7.png"/><Relationship Id="rId4" Type="http://schemas.openxmlformats.org/officeDocument/2006/relationships/image" Target="../media/image26.emf"/></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7.xml"/><Relationship Id="rId7" Type="http://schemas.openxmlformats.org/officeDocument/2006/relationships/image" Target="../media/image30.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4.png"/><Relationship Id="rId11" Type="http://schemas.openxmlformats.org/officeDocument/2006/relationships/image" Target="../media/image24.png"/><Relationship Id="rId5" Type="http://schemas.openxmlformats.org/officeDocument/2006/relationships/image" Target="../media/image33.jpeg"/><Relationship Id="rId10" Type="http://schemas.openxmlformats.org/officeDocument/2006/relationships/image" Target="../media/image38.png"/><Relationship Id="rId4" Type="http://schemas.openxmlformats.org/officeDocument/2006/relationships/image" Target="../media/image32.jpeg"/><Relationship Id="rId9" Type="http://schemas.openxmlformats.org/officeDocument/2006/relationships/image" Target="../media/image37.png"/></Relationships>
</file>

<file path=ppt/slides/_rels/slide19.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image" Target="../media/image39.jpeg"/><Relationship Id="rId7"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57660" y="4286256"/>
            <a:ext cx="8286340" cy="1000132"/>
          </a:xfrm>
        </p:spPr>
        <p:txBody>
          <a:bodyPr/>
          <a:lstStyle/>
          <a:p>
            <a:pPr algn="l"/>
            <a:r>
              <a:rPr lang="es-EC" sz="2400" dirty="0" smtClean="0"/>
              <a:t>“ANALISIS COMPARATIVO DE  LA OPERACION Y RENTABILIDAD DE LA TECNOLOGIA WIMAX EN GUAYAQUIL”</a:t>
            </a:r>
            <a:r>
              <a:rPr lang="es-ES" sz="2400" dirty="0" smtClean="0"/>
              <a:t/>
            </a:r>
            <a:br>
              <a:rPr lang="es-ES" sz="2400" dirty="0" smtClean="0"/>
            </a:br>
            <a:r>
              <a:rPr lang="es-ES" sz="2400" dirty="0" smtClean="0"/>
              <a:t/>
            </a:r>
            <a:br>
              <a:rPr lang="es-ES" sz="2400" dirty="0" smtClean="0"/>
            </a:br>
            <a:r>
              <a:rPr lang="es-ES" sz="2400" dirty="0" smtClean="0"/>
              <a:t/>
            </a:r>
            <a:br>
              <a:rPr lang="es-ES" sz="2400" dirty="0" smtClean="0"/>
            </a:br>
            <a:r>
              <a:rPr lang="es-ES" sz="2400" dirty="0" smtClean="0"/>
              <a:t/>
            </a:r>
            <a:br>
              <a:rPr lang="es-ES" sz="2400" dirty="0" smtClean="0"/>
            </a:br>
            <a:endParaRPr lang="es-ES" sz="2400" dirty="0"/>
          </a:p>
        </p:txBody>
      </p:sp>
      <p:pic>
        <p:nvPicPr>
          <p:cNvPr id="4" name="Imagen 2" descr="logo"/>
          <p:cNvPicPr>
            <a:picLocks noChangeAspect="1" noChangeArrowheads="1"/>
          </p:cNvPicPr>
          <p:nvPr/>
        </p:nvPicPr>
        <p:blipFill>
          <a:blip r:embed="rId3"/>
          <a:srcRect t="5569"/>
          <a:stretch>
            <a:fillRect/>
          </a:stretch>
        </p:blipFill>
        <p:spPr bwMode="auto">
          <a:xfrm>
            <a:off x="4000496" y="1714488"/>
            <a:ext cx="1371600" cy="121126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3249" name="Rectangle 1"/>
          <p:cNvSpPr>
            <a:spLocks noChangeArrowheads="1"/>
          </p:cNvSpPr>
          <p:nvPr/>
        </p:nvSpPr>
        <p:spPr bwMode="auto">
          <a:xfrm>
            <a:off x="571472" y="714356"/>
            <a:ext cx="8286808"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981200" algn="l"/>
              </a:tabLst>
            </a:pPr>
            <a:r>
              <a:rPr lang="es-CL" sz="2800" b="1" dirty="0" smtClean="0">
                <a:latin typeface="+mn-lt"/>
                <a:cs typeface="+mn-cs"/>
              </a:rPr>
              <a:t>ESCUELA SUPERIOR POLITÉCNICA             DEL LITORAL</a:t>
            </a:r>
          </a:p>
        </p:txBody>
      </p:sp>
      <p:sp>
        <p:nvSpPr>
          <p:cNvPr id="6" name="5 Rectángulo"/>
          <p:cNvSpPr/>
          <p:nvPr/>
        </p:nvSpPr>
        <p:spPr>
          <a:xfrm>
            <a:off x="571472" y="3429000"/>
            <a:ext cx="8429684" cy="400110"/>
          </a:xfrm>
          <a:prstGeom prst="rect">
            <a:avLst/>
          </a:prstGeom>
        </p:spPr>
        <p:txBody>
          <a:bodyPr wrap="square">
            <a:spAutoFit/>
          </a:bodyPr>
          <a:lstStyle/>
          <a:p>
            <a:pPr marL="26988" algn="ctr" eaLnBrk="1" hangingPunct="1"/>
            <a:r>
              <a:rPr lang="es-ES" sz="2000" b="1" dirty="0" smtClean="0">
                <a:latin typeface="+mn-lt"/>
                <a:cs typeface="+mn-cs"/>
              </a:rPr>
              <a:t>Facultad de Ingeniería en Electricidad y Computación</a:t>
            </a:r>
          </a:p>
        </p:txBody>
      </p:sp>
      <p:sp>
        <p:nvSpPr>
          <p:cNvPr id="7" name="6 Rectángulo"/>
          <p:cNvSpPr/>
          <p:nvPr/>
        </p:nvSpPr>
        <p:spPr>
          <a:xfrm>
            <a:off x="3714744" y="5657671"/>
            <a:ext cx="5429256" cy="1015663"/>
          </a:xfrm>
          <a:prstGeom prst="rect">
            <a:avLst/>
          </a:prstGeom>
        </p:spPr>
        <p:txBody>
          <a:bodyPr wrap="square">
            <a:spAutoFit/>
          </a:bodyPr>
          <a:lstStyle/>
          <a:p>
            <a:r>
              <a:rPr lang="es-ES" dirty="0" smtClean="0"/>
              <a:t/>
            </a:r>
            <a:br>
              <a:rPr lang="es-ES" dirty="0" smtClean="0"/>
            </a:br>
            <a:r>
              <a:rPr lang="es-ES" sz="2400" dirty="0" smtClean="0"/>
              <a:t>Michael Alejandro </a:t>
            </a:r>
            <a:r>
              <a:rPr lang="es-ES" sz="2400" dirty="0" err="1" smtClean="0"/>
              <a:t>Mayorga</a:t>
            </a:r>
            <a:r>
              <a:rPr lang="es-ES" sz="2400" dirty="0" smtClean="0"/>
              <a:t> Naranjo</a:t>
            </a:r>
            <a:r>
              <a:rPr lang="es-ES" dirty="0" smtClean="0"/>
              <a:t/>
            </a:r>
            <a:br>
              <a:rPr lang="es-ES" dirty="0" smtClean="0"/>
            </a:br>
            <a:endParaRPr lang="es-ES" dirty="0"/>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58850" y="274638"/>
            <a:ext cx="7470775" cy="1143000"/>
          </a:xfrm>
        </p:spPr>
        <p:txBody>
          <a:bodyPr>
            <a:normAutofit/>
          </a:bodyPr>
          <a:lstStyle/>
          <a:p>
            <a:pPr algn="ctr" fontAlgn="auto">
              <a:spcAft>
                <a:spcPts val="0"/>
              </a:spcAft>
              <a:defRPr/>
            </a:pPr>
            <a:r>
              <a:rPr lang="es-ES" sz="4000" b="1" spc="300" dirty="0" smtClean="0">
                <a:solidFill>
                  <a:schemeClr val="accent1"/>
                </a:solidFill>
                <a:effectLst>
                  <a:outerShdw blurRad="38100" dist="38100" dir="2700000" algn="tl">
                    <a:srgbClr val="000000">
                      <a:alpha val="43137"/>
                    </a:srgbClr>
                  </a:outerShdw>
                </a:effectLst>
              </a:rPr>
              <a:t>ESTACIONES BASES</a:t>
            </a:r>
            <a:endParaRPr lang="es-ES" sz="4000" b="1" spc="300" dirty="0">
              <a:solidFill>
                <a:schemeClr val="accent1"/>
              </a:solidFill>
              <a:effectLst>
                <a:outerShdw blurRad="38100" dist="38100" dir="2700000" algn="tl">
                  <a:srgbClr val="000000">
                    <a:alpha val="43137"/>
                  </a:srgbClr>
                </a:outerShdw>
              </a:effectLst>
            </a:endParaRPr>
          </a:p>
        </p:txBody>
      </p:sp>
      <p:pic>
        <p:nvPicPr>
          <p:cNvPr id="53250" name="Picture 2" descr="rack2"/>
          <p:cNvPicPr>
            <a:picLocks noChangeAspect="1" noChangeArrowheads="1"/>
          </p:cNvPicPr>
          <p:nvPr/>
        </p:nvPicPr>
        <p:blipFill>
          <a:blip r:embed="rId3"/>
          <a:srcRect r="17590"/>
          <a:stretch>
            <a:fillRect/>
          </a:stretch>
        </p:blipFill>
        <p:spPr bwMode="auto">
          <a:xfrm>
            <a:off x="1285875" y="1357313"/>
            <a:ext cx="2357438" cy="4772025"/>
          </a:xfrm>
          <a:prstGeom prst="rect">
            <a:avLst/>
          </a:prstGeom>
          <a:noFill/>
          <a:ln w="9525">
            <a:noFill/>
            <a:miter lim="800000"/>
            <a:headEnd/>
            <a:tailEnd/>
          </a:ln>
        </p:spPr>
      </p:pic>
      <p:sp>
        <p:nvSpPr>
          <p:cNvPr id="4" name="3 CuadroTexto"/>
          <p:cNvSpPr txBox="1"/>
          <p:nvPr/>
        </p:nvSpPr>
        <p:spPr>
          <a:xfrm>
            <a:off x="5786438" y="1857375"/>
            <a:ext cx="2714625" cy="369888"/>
          </a:xfrm>
          <a:prstGeom prst="rect">
            <a:avLst/>
          </a:prstGeom>
          <a:noFill/>
        </p:spPr>
        <p:txBody>
          <a:bodyPr>
            <a:spAutoFit/>
          </a:bodyPr>
          <a:lstStyle/>
          <a:p>
            <a:pPr fontAlgn="auto">
              <a:spcBef>
                <a:spcPts val="0"/>
              </a:spcBef>
              <a:spcAft>
                <a:spcPts val="0"/>
              </a:spcAft>
              <a:buFont typeface="Wingdings" pitchFamily="2" charset="2"/>
              <a:buChar char="Ø"/>
              <a:defRPr/>
            </a:pPr>
            <a:r>
              <a:rPr lang="es-EC" dirty="0">
                <a:solidFill>
                  <a:schemeClr val="accent4">
                    <a:lumMod val="60000"/>
                    <a:lumOff val="40000"/>
                  </a:schemeClr>
                </a:solidFill>
                <a:latin typeface="+mn-lt"/>
                <a:cs typeface="+mn-cs"/>
              </a:rPr>
              <a:t>1U = 1.75” = 44.45 mm</a:t>
            </a:r>
            <a:endParaRPr lang="es-ES" dirty="0">
              <a:solidFill>
                <a:schemeClr val="accent4">
                  <a:lumMod val="60000"/>
                  <a:lumOff val="40000"/>
                </a:schemeClr>
              </a:solidFill>
              <a:latin typeface="+mn-lt"/>
              <a:cs typeface="+mn-cs"/>
            </a:endParaRPr>
          </a:p>
        </p:txBody>
      </p:sp>
      <p:pic>
        <p:nvPicPr>
          <p:cNvPr id="53251" name="Picture 3"/>
          <p:cNvPicPr>
            <a:picLocks noChangeAspect="1" noChangeArrowheads="1"/>
          </p:cNvPicPr>
          <p:nvPr/>
        </p:nvPicPr>
        <p:blipFill>
          <a:blip r:embed="rId4"/>
          <a:srcRect/>
          <a:stretch>
            <a:fillRect/>
          </a:stretch>
        </p:blipFill>
        <p:spPr bwMode="auto">
          <a:xfrm>
            <a:off x="4572000" y="3000375"/>
            <a:ext cx="4121150" cy="881063"/>
          </a:xfrm>
          <a:prstGeom prst="rect">
            <a:avLst/>
          </a:prstGeom>
          <a:noFill/>
          <a:ln w="9525">
            <a:noFill/>
            <a:miter lim="800000"/>
            <a:headEnd/>
            <a:tailEnd/>
          </a:ln>
        </p:spPr>
      </p:pic>
      <p:sp>
        <p:nvSpPr>
          <p:cNvPr id="6" name="5 Rectángulo"/>
          <p:cNvSpPr/>
          <p:nvPr/>
        </p:nvSpPr>
        <p:spPr>
          <a:xfrm>
            <a:off x="4660900" y="3929063"/>
            <a:ext cx="3768725" cy="369887"/>
          </a:xfrm>
          <a:prstGeom prst="rect">
            <a:avLst/>
          </a:prstGeom>
        </p:spPr>
        <p:txBody>
          <a:bodyPr wrap="none">
            <a:spAutoFit/>
          </a:bodyPr>
          <a:lstStyle/>
          <a:p>
            <a:pPr fontAlgn="auto">
              <a:spcBef>
                <a:spcPts val="0"/>
              </a:spcBef>
              <a:spcAft>
                <a:spcPts val="0"/>
              </a:spcAft>
              <a:defRPr/>
            </a:pPr>
            <a:r>
              <a:rPr lang="es-EC" dirty="0">
                <a:solidFill>
                  <a:schemeClr val="accent4">
                    <a:lumMod val="60000"/>
                    <a:lumOff val="40000"/>
                  </a:schemeClr>
                </a:solidFill>
                <a:latin typeface="+mn-lt"/>
                <a:cs typeface="+mn-cs"/>
              </a:rPr>
              <a:t>Concentrador  </a:t>
            </a:r>
            <a:r>
              <a:rPr lang="es-EC" dirty="0" err="1">
                <a:solidFill>
                  <a:schemeClr val="accent4">
                    <a:lumMod val="60000"/>
                    <a:lumOff val="40000"/>
                  </a:schemeClr>
                </a:solidFill>
                <a:latin typeface="+mn-lt"/>
                <a:cs typeface="+mn-cs"/>
              </a:rPr>
              <a:t>WiMAX</a:t>
            </a:r>
            <a:r>
              <a:rPr lang="es-EC" dirty="0">
                <a:solidFill>
                  <a:schemeClr val="accent4">
                    <a:lumMod val="60000"/>
                    <a:lumOff val="40000"/>
                  </a:schemeClr>
                </a:solidFill>
                <a:latin typeface="+mn-lt"/>
                <a:cs typeface="+mn-cs"/>
              </a:rPr>
              <a:t> TELLABS 8606</a:t>
            </a:r>
            <a:endParaRPr lang="es-ES" dirty="0">
              <a:solidFill>
                <a:schemeClr val="accent4">
                  <a:lumMod val="60000"/>
                  <a:lumOff val="40000"/>
                </a:schemeClr>
              </a:solidFill>
              <a:latin typeface="+mn-lt"/>
              <a:cs typeface="+mn-cs"/>
            </a:endParaRPr>
          </a:p>
        </p:txBody>
      </p:sp>
      <p:pic>
        <p:nvPicPr>
          <p:cNvPr id="7" name="Picture 4"/>
          <p:cNvPicPr>
            <a:picLocks noChangeAspect="1" noChangeArrowheads="1"/>
          </p:cNvPicPr>
          <p:nvPr/>
        </p:nvPicPr>
        <p:blipFill>
          <a:blip r:embed="rId5"/>
          <a:srcRect/>
          <a:stretch>
            <a:fillRect/>
          </a:stretch>
        </p:blipFill>
        <p:spPr bwMode="auto">
          <a:xfrm>
            <a:off x="7396163" y="6430963"/>
            <a:ext cx="1747837" cy="427037"/>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3250"/>
                                        </p:tgtEl>
                                        <p:attrNameLst>
                                          <p:attrName>style.visibility</p:attrName>
                                        </p:attrNameLst>
                                      </p:cBhvr>
                                      <p:to>
                                        <p:strVal val="visible"/>
                                      </p:to>
                                    </p:set>
                                  </p:childTnLst>
                                </p:cTn>
                              </p:par>
                            </p:childTnLst>
                          </p:cTn>
                        </p:par>
                        <p:par>
                          <p:cTn id="7" fill="hold">
                            <p:stCondLst>
                              <p:cond delay="0"/>
                            </p:stCondLst>
                            <p:childTnLst>
                              <p:par>
                                <p:cTn id="8" presetID="31" presetClass="entr" presetSubtype="0" fill="hold" grpId="0" nodeType="afterEffect">
                                  <p:stCondLst>
                                    <p:cond delay="0"/>
                                  </p:stCondLst>
                                  <p:iterate type="lt">
                                    <p:tmPct val="5000"/>
                                  </p:iterate>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 calcmode="lin" valueType="num">
                                      <p:cBhvr>
                                        <p:cTn id="12" dur="500" fill="hold"/>
                                        <p:tgtEl>
                                          <p:spTgt spid="4"/>
                                        </p:tgtEl>
                                        <p:attrNameLst>
                                          <p:attrName>style.rotation</p:attrName>
                                        </p:attrNameLst>
                                      </p:cBhvr>
                                      <p:tavLst>
                                        <p:tav tm="0">
                                          <p:val>
                                            <p:fltVal val="90"/>
                                          </p:val>
                                        </p:tav>
                                        <p:tav tm="100000">
                                          <p:val>
                                            <p:fltVal val="0"/>
                                          </p:val>
                                        </p:tav>
                                      </p:tavLst>
                                    </p:anim>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3251"/>
                                        </p:tgtEl>
                                        <p:attrNameLst>
                                          <p:attrName>style.visibility</p:attrName>
                                        </p:attrNameLst>
                                      </p:cBhvr>
                                      <p:to>
                                        <p:strVal val="visible"/>
                                      </p:to>
                                    </p:set>
                                    <p:animEffect transition="in" filter="fade">
                                      <p:cBhvr>
                                        <p:cTn id="18" dur="1000"/>
                                        <p:tgtEl>
                                          <p:spTgt spid="53251"/>
                                        </p:tgtEl>
                                      </p:cBhvr>
                                    </p:animEffect>
                                    <p:anim calcmode="lin" valueType="num">
                                      <p:cBhvr>
                                        <p:cTn id="19" dur="1000" fill="hold"/>
                                        <p:tgtEl>
                                          <p:spTgt spid="53251"/>
                                        </p:tgtEl>
                                        <p:attrNameLst>
                                          <p:attrName>ppt_x</p:attrName>
                                        </p:attrNameLst>
                                      </p:cBhvr>
                                      <p:tavLst>
                                        <p:tav tm="0">
                                          <p:val>
                                            <p:strVal val="#ppt_x"/>
                                          </p:val>
                                        </p:tav>
                                        <p:tav tm="100000">
                                          <p:val>
                                            <p:strVal val="#ppt_x"/>
                                          </p:val>
                                        </p:tav>
                                      </p:tavLst>
                                    </p:anim>
                                    <p:anim calcmode="lin" valueType="num">
                                      <p:cBhvr>
                                        <p:cTn id="20" dur="1000" fill="hold"/>
                                        <p:tgtEl>
                                          <p:spTgt spid="5325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70775" cy="1143000"/>
          </a:xfrm>
        </p:spPr>
        <p:txBody>
          <a:bodyPr>
            <a:normAutofit/>
          </a:bodyPr>
          <a:lstStyle/>
          <a:p>
            <a:pPr algn="ctr" fontAlgn="auto">
              <a:spcAft>
                <a:spcPts val="0"/>
              </a:spcAft>
              <a:defRPr/>
            </a:pPr>
            <a:r>
              <a:rPr lang="es-ES" sz="4000" b="1" spc="300" dirty="0" smtClean="0">
                <a:solidFill>
                  <a:schemeClr val="accent1"/>
                </a:solidFill>
                <a:effectLst>
                  <a:outerShdw blurRad="38100" dist="38100" dir="2700000" algn="tl">
                    <a:srgbClr val="000000">
                      <a:alpha val="43137"/>
                    </a:srgbClr>
                  </a:outerShdw>
                </a:effectLst>
              </a:rPr>
              <a:t>ESTACIONES BASES</a:t>
            </a:r>
            <a:endParaRPr lang="es-ES" sz="4000" b="1" spc="300" dirty="0">
              <a:solidFill>
                <a:schemeClr val="accent1"/>
              </a:solidFill>
              <a:effectLst>
                <a:outerShdw blurRad="38100" dist="38100" dir="2700000" algn="tl">
                  <a:srgbClr val="000000">
                    <a:alpha val="43137"/>
                  </a:srgbClr>
                </a:outerShdw>
              </a:effectLst>
            </a:endParaRPr>
          </a:p>
        </p:txBody>
      </p:sp>
      <p:pic>
        <p:nvPicPr>
          <p:cNvPr id="54274" name="Picture 2"/>
          <p:cNvPicPr>
            <a:picLocks noChangeAspect="1" noChangeArrowheads="1"/>
          </p:cNvPicPr>
          <p:nvPr/>
        </p:nvPicPr>
        <p:blipFill>
          <a:blip r:embed="rId3"/>
          <a:srcRect/>
          <a:stretch>
            <a:fillRect/>
          </a:stretch>
        </p:blipFill>
        <p:spPr bwMode="auto">
          <a:xfrm>
            <a:off x="2786063" y="2071688"/>
            <a:ext cx="4071937" cy="2838450"/>
          </a:xfrm>
          <a:prstGeom prst="rect">
            <a:avLst/>
          </a:prstGeom>
          <a:noFill/>
          <a:ln w="9525">
            <a:noFill/>
            <a:miter lim="800000"/>
            <a:headEnd/>
            <a:tailEnd/>
          </a:ln>
        </p:spPr>
      </p:pic>
      <p:sp>
        <p:nvSpPr>
          <p:cNvPr id="5" name="4 Rectángulo"/>
          <p:cNvSpPr/>
          <p:nvPr/>
        </p:nvSpPr>
        <p:spPr>
          <a:xfrm>
            <a:off x="2357438" y="5214938"/>
            <a:ext cx="4691062" cy="461962"/>
          </a:xfrm>
          <a:prstGeom prst="rect">
            <a:avLst/>
          </a:prstGeom>
        </p:spPr>
        <p:txBody>
          <a:bodyPr wrap="none">
            <a:spAutoFit/>
          </a:bodyPr>
          <a:lstStyle/>
          <a:p>
            <a:pPr fontAlgn="auto">
              <a:spcBef>
                <a:spcPts val="0"/>
              </a:spcBef>
              <a:spcAft>
                <a:spcPts val="0"/>
              </a:spcAft>
              <a:defRPr/>
            </a:pPr>
            <a:r>
              <a:rPr lang="es-EC" sz="2400" b="1" dirty="0">
                <a:solidFill>
                  <a:schemeClr val="accent4">
                    <a:lumMod val="60000"/>
                    <a:lumOff val="40000"/>
                  </a:schemeClr>
                </a:solidFill>
                <a:latin typeface="+mn-lt"/>
                <a:cs typeface="+mn-cs"/>
              </a:rPr>
              <a:t>Aplicación del Tellabs 8606 y 8660</a:t>
            </a:r>
            <a:endParaRPr lang="es-ES" sz="2400" b="1" dirty="0">
              <a:solidFill>
                <a:schemeClr val="accent4">
                  <a:lumMod val="60000"/>
                  <a:lumOff val="40000"/>
                </a:schemeClr>
              </a:solidFill>
              <a:latin typeface="+mn-lt"/>
              <a:cs typeface="+mn-cs"/>
            </a:endParaRPr>
          </a:p>
        </p:txBody>
      </p:sp>
      <p:pic>
        <p:nvPicPr>
          <p:cNvPr id="6" name="Picture 4"/>
          <p:cNvPicPr>
            <a:picLocks noChangeAspect="1" noChangeArrowheads="1"/>
          </p:cNvPicPr>
          <p:nvPr/>
        </p:nvPicPr>
        <p:blipFill>
          <a:blip r:embed="rId4"/>
          <a:srcRect/>
          <a:stretch>
            <a:fillRect/>
          </a:stretch>
        </p:blipFill>
        <p:spPr bwMode="auto">
          <a:xfrm>
            <a:off x="7396163" y="6430963"/>
            <a:ext cx="1747837" cy="427037"/>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fade">
                                      <p:cBhvr>
                                        <p:cTn id="7" dur="1000"/>
                                        <p:tgtEl>
                                          <p:spTgt spid="54274"/>
                                        </p:tgtEl>
                                      </p:cBhvr>
                                    </p:animEffect>
                                    <p:anim calcmode="lin" valueType="num">
                                      <p:cBhvr>
                                        <p:cTn id="8" dur="1000" fill="hold"/>
                                        <p:tgtEl>
                                          <p:spTgt spid="54274"/>
                                        </p:tgtEl>
                                        <p:attrNameLst>
                                          <p:attrName>ppt_x</p:attrName>
                                        </p:attrNameLst>
                                      </p:cBhvr>
                                      <p:tavLst>
                                        <p:tav tm="0">
                                          <p:val>
                                            <p:strVal val="#ppt_x"/>
                                          </p:val>
                                        </p:tav>
                                        <p:tav tm="100000">
                                          <p:val>
                                            <p:strVal val="#ppt_x"/>
                                          </p:val>
                                        </p:tav>
                                      </p:tavLst>
                                    </p:anim>
                                    <p:anim calcmode="lin" valueType="num">
                                      <p:cBhvr>
                                        <p:cTn id="9" dur="1000" fill="hold"/>
                                        <p:tgtEl>
                                          <p:spTgt spid="5427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642938"/>
            <a:ext cx="8328025" cy="1143000"/>
          </a:xfrm>
        </p:spPr>
        <p:txBody>
          <a:bodyPr>
            <a:normAutofit fontScale="90000"/>
          </a:bodyPr>
          <a:lstStyle/>
          <a:p>
            <a:pPr algn="ctr" fontAlgn="auto">
              <a:spcAft>
                <a:spcPts val="0"/>
              </a:spcAft>
              <a:defRPr/>
            </a:pPr>
            <a:r>
              <a:rPr lang="es-EC" sz="4400" b="1" spc="300" dirty="0" smtClean="0">
                <a:solidFill>
                  <a:schemeClr val="accent1"/>
                </a:solidFill>
                <a:effectLst>
                  <a:outerShdw blurRad="38100" dist="38100" dir="2700000" algn="tl">
                    <a:srgbClr val="000000">
                      <a:alpha val="43137"/>
                    </a:srgbClr>
                  </a:outerShdw>
                </a:effectLst>
              </a:rPr>
              <a:t>¿DE QUE MANERA LLEGA </a:t>
            </a:r>
            <a:r>
              <a:rPr lang="es-EC" sz="4400" b="1" spc="300" dirty="0" err="1" smtClean="0">
                <a:solidFill>
                  <a:schemeClr val="accent1"/>
                </a:solidFill>
                <a:effectLst>
                  <a:outerShdw blurRad="38100" dist="38100" dir="2700000" algn="tl">
                    <a:srgbClr val="000000">
                      <a:alpha val="43137"/>
                    </a:srgbClr>
                  </a:outerShdw>
                </a:effectLst>
              </a:rPr>
              <a:t>WiMAX</a:t>
            </a:r>
            <a:r>
              <a:rPr lang="es-EC" sz="4400" b="1" spc="300" dirty="0" smtClean="0">
                <a:solidFill>
                  <a:schemeClr val="accent1"/>
                </a:solidFill>
                <a:effectLst>
                  <a:outerShdw blurRad="38100" dist="38100" dir="2700000" algn="tl">
                    <a:srgbClr val="000000">
                      <a:alpha val="43137"/>
                    </a:srgbClr>
                  </a:outerShdw>
                </a:effectLst>
              </a:rPr>
              <a:t> A NUESTROS HOGARES?</a:t>
            </a:r>
            <a:r>
              <a:rPr lang="es-ES" dirty="0" smtClean="0">
                <a:solidFill>
                  <a:schemeClr val="tx2">
                    <a:satMod val="200000"/>
                  </a:schemeClr>
                </a:solidFill>
              </a:rPr>
              <a:t/>
            </a:r>
            <a:br>
              <a:rPr lang="es-ES" dirty="0" smtClean="0">
                <a:solidFill>
                  <a:schemeClr val="tx2">
                    <a:satMod val="200000"/>
                  </a:schemeClr>
                </a:solidFill>
              </a:rPr>
            </a:br>
            <a:endParaRPr lang="es-ES" dirty="0">
              <a:solidFill>
                <a:schemeClr val="tx2">
                  <a:satMod val="200000"/>
                </a:schemeClr>
              </a:solidFill>
            </a:endParaRPr>
          </a:p>
        </p:txBody>
      </p:sp>
      <p:pic>
        <p:nvPicPr>
          <p:cNvPr id="55298" name="Picture 2" descr="WIMAX"/>
          <p:cNvPicPr>
            <a:picLocks noChangeAspect="1" noChangeArrowheads="1"/>
          </p:cNvPicPr>
          <p:nvPr/>
        </p:nvPicPr>
        <p:blipFill>
          <a:blip r:embed="rId3"/>
          <a:srcRect/>
          <a:stretch>
            <a:fillRect/>
          </a:stretch>
        </p:blipFill>
        <p:spPr bwMode="auto">
          <a:xfrm>
            <a:off x="2833688" y="1928813"/>
            <a:ext cx="3810000" cy="3924300"/>
          </a:xfrm>
          <a:prstGeom prst="rect">
            <a:avLst/>
          </a:prstGeom>
          <a:solidFill>
            <a:srgbClr val="000000"/>
          </a:solidFill>
          <a:ln w="9525">
            <a:noFill/>
            <a:miter lim="800000"/>
            <a:headEnd/>
            <a:tailEnd/>
          </a:ln>
        </p:spPr>
      </p:pic>
      <p:cxnSp>
        <p:nvCxnSpPr>
          <p:cNvPr id="5" name="4 Conector recto de flecha"/>
          <p:cNvCxnSpPr/>
          <p:nvPr/>
        </p:nvCxnSpPr>
        <p:spPr>
          <a:xfrm rot="10800000" flipV="1">
            <a:off x="5500688" y="2643188"/>
            <a:ext cx="1357312" cy="10001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6786563" y="2357438"/>
            <a:ext cx="1643062" cy="369887"/>
          </a:xfrm>
          <a:prstGeom prst="rect">
            <a:avLst/>
          </a:prstGeom>
          <a:noFill/>
        </p:spPr>
        <p:txBody>
          <a:bodyPr>
            <a:spAutoFit/>
          </a:bodyPr>
          <a:lstStyle/>
          <a:p>
            <a:pPr fontAlgn="auto">
              <a:spcBef>
                <a:spcPts val="0"/>
              </a:spcBef>
              <a:spcAft>
                <a:spcPts val="0"/>
              </a:spcAft>
              <a:defRPr/>
            </a:pPr>
            <a:r>
              <a:rPr lang="es-ES" b="1" dirty="0">
                <a:solidFill>
                  <a:schemeClr val="accent4">
                    <a:lumMod val="60000"/>
                    <a:lumOff val="40000"/>
                  </a:schemeClr>
                </a:solidFill>
                <a:latin typeface="+mn-lt"/>
                <a:cs typeface="+mn-cs"/>
              </a:rPr>
              <a:t>Edificio </a:t>
            </a:r>
            <a:r>
              <a:rPr lang="es-ES" b="1" dirty="0" err="1">
                <a:solidFill>
                  <a:schemeClr val="accent4">
                    <a:lumMod val="60000"/>
                    <a:lumOff val="40000"/>
                  </a:schemeClr>
                </a:solidFill>
                <a:latin typeface="+mn-lt"/>
                <a:cs typeface="+mn-cs"/>
              </a:rPr>
              <a:t>Forum</a:t>
            </a:r>
            <a:endParaRPr lang="es-ES" b="1" dirty="0">
              <a:solidFill>
                <a:schemeClr val="accent4">
                  <a:lumMod val="60000"/>
                  <a:lumOff val="40000"/>
                </a:schemeClr>
              </a:solidFill>
              <a:latin typeface="+mn-lt"/>
              <a:cs typeface="+mn-cs"/>
            </a:endParaRPr>
          </a:p>
        </p:txBody>
      </p:sp>
      <p:cxnSp>
        <p:nvCxnSpPr>
          <p:cNvPr id="9" name="8 Conector recto de flecha"/>
          <p:cNvCxnSpPr/>
          <p:nvPr/>
        </p:nvCxnSpPr>
        <p:spPr>
          <a:xfrm rot="10800000">
            <a:off x="6286500" y="4714875"/>
            <a:ext cx="928688" cy="78581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7143750" y="5500688"/>
            <a:ext cx="1643063" cy="646112"/>
          </a:xfrm>
          <a:prstGeom prst="rect">
            <a:avLst/>
          </a:prstGeom>
          <a:noFill/>
        </p:spPr>
        <p:txBody>
          <a:bodyPr>
            <a:spAutoFit/>
          </a:bodyPr>
          <a:lstStyle/>
          <a:p>
            <a:pPr fontAlgn="auto">
              <a:spcBef>
                <a:spcPts val="0"/>
              </a:spcBef>
              <a:spcAft>
                <a:spcPts val="0"/>
              </a:spcAft>
              <a:defRPr/>
            </a:pPr>
            <a:r>
              <a:rPr lang="es-ES" b="1" dirty="0">
                <a:solidFill>
                  <a:schemeClr val="accent4">
                    <a:lumMod val="60000"/>
                    <a:lumOff val="40000"/>
                  </a:schemeClr>
                </a:solidFill>
                <a:latin typeface="+mn-lt"/>
                <a:cs typeface="+mn-cs"/>
              </a:rPr>
              <a:t>Estación Base en Duran</a:t>
            </a:r>
          </a:p>
        </p:txBody>
      </p:sp>
      <p:cxnSp>
        <p:nvCxnSpPr>
          <p:cNvPr id="12" name="11 Conector recto de flecha"/>
          <p:cNvCxnSpPr/>
          <p:nvPr/>
        </p:nvCxnSpPr>
        <p:spPr>
          <a:xfrm>
            <a:off x="2000250" y="3643313"/>
            <a:ext cx="1071563" cy="8572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785813" y="3214688"/>
            <a:ext cx="1643062" cy="369887"/>
          </a:xfrm>
          <a:prstGeom prst="rect">
            <a:avLst/>
          </a:prstGeom>
          <a:noFill/>
        </p:spPr>
        <p:txBody>
          <a:bodyPr>
            <a:spAutoFit/>
          </a:bodyPr>
          <a:lstStyle/>
          <a:p>
            <a:pPr fontAlgn="auto">
              <a:spcBef>
                <a:spcPts val="0"/>
              </a:spcBef>
              <a:spcAft>
                <a:spcPts val="0"/>
              </a:spcAft>
              <a:defRPr/>
            </a:pPr>
            <a:r>
              <a:rPr lang="es-ES" b="1" dirty="0">
                <a:solidFill>
                  <a:schemeClr val="accent4">
                    <a:lumMod val="60000"/>
                    <a:lumOff val="40000"/>
                  </a:schemeClr>
                </a:solidFill>
                <a:latin typeface="+mn-lt"/>
                <a:cs typeface="+mn-cs"/>
              </a:rPr>
              <a:t>Duran </a:t>
            </a:r>
            <a:r>
              <a:rPr lang="es-ES" b="1" dirty="0" err="1">
                <a:solidFill>
                  <a:schemeClr val="accent4">
                    <a:lumMod val="60000"/>
                    <a:lumOff val="40000"/>
                  </a:schemeClr>
                </a:solidFill>
                <a:latin typeface="+mn-lt"/>
                <a:cs typeface="+mn-cs"/>
              </a:rPr>
              <a:t>Outlet</a:t>
            </a:r>
            <a:endParaRPr lang="es-ES" b="1" dirty="0">
              <a:solidFill>
                <a:schemeClr val="accent4">
                  <a:lumMod val="60000"/>
                  <a:lumOff val="40000"/>
                </a:schemeClr>
              </a:solidFill>
              <a:latin typeface="+mn-lt"/>
              <a:cs typeface="+mn-cs"/>
            </a:endParaRPr>
          </a:p>
        </p:txBody>
      </p:sp>
      <p:pic>
        <p:nvPicPr>
          <p:cNvPr id="11" name="Picture 4"/>
          <p:cNvPicPr>
            <a:picLocks noChangeAspect="1" noChangeArrowheads="1"/>
          </p:cNvPicPr>
          <p:nvPr/>
        </p:nvPicPr>
        <p:blipFill>
          <a:blip r:embed="rId4"/>
          <a:srcRect/>
          <a:stretch>
            <a:fillRect/>
          </a:stretch>
        </p:blipFill>
        <p:spPr bwMode="auto">
          <a:xfrm>
            <a:off x="7396163" y="6430963"/>
            <a:ext cx="1747837" cy="427037"/>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fade">
                                      <p:cBhvr>
                                        <p:cTn id="7" dur="1000"/>
                                        <p:tgtEl>
                                          <p:spTgt spid="55298"/>
                                        </p:tgtEl>
                                      </p:cBhvr>
                                    </p:animEffect>
                                    <p:anim calcmode="lin" valueType="num">
                                      <p:cBhvr>
                                        <p:cTn id="8" dur="1000" fill="hold"/>
                                        <p:tgtEl>
                                          <p:spTgt spid="55298"/>
                                        </p:tgtEl>
                                        <p:attrNameLst>
                                          <p:attrName>ppt_x</p:attrName>
                                        </p:attrNameLst>
                                      </p:cBhvr>
                                      <p:tavLst>
                                        <p:tav tm="0">
                                          <p:val>
                                            <p:strVal val="#ppt_x"/>
                                          </p:val>
                                        </p:tav>
                                        <p:tav tm="100000">
                                          <p:val>
                                            <p:strVal val="#ppt_x"/>
                                          </p:val>
                                        </p:tav>
                                      </p:tavLst>
                                    </p:anim>
                                    <p:anim calcmode="lin" valueType="num">
                                      <p:cBhvr>
                                        <p:cTn id="9" dur="1000" fill="hold"/>
                                        <p:tgtEl>
                                          <p:spTgt spid="552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642938"/>
            <a:ext cx="8501062" cy="1143000"/>
          </a:xfrm>
        </p:spPr>
        <p:txBody>
          <a:bodyPr>
            <a:normAutofit fontScale="90000"/>
          </a:bodyPr>
          <a:lstStyle/>
          <a:p>
            <a:pPr algn="ctr" fontAlgn="auto">
              <a:spcAft>
                <a:spcPts val="0"/>
              </a:spcAft>
              <a:defRPr/>
            </a:pPr>
            <a:r>
              <a:rPr lang="es-EC" sz="4400" b="1" spc="300" dirty="0" smtClean="0">
                <a:solidFill>
                  <a:schemeClr val="accent1"/>
                </a:solidFill>
                <a:effectLst>
                  <a:outerShdw blurRad="38100" dist="38100" dir="2700000" algn="tl">
                    <a:srgbClr val="000000">
                      <a:alpha val="43137"/>
                    </a:srgbClr>
                  </a:outerShdw>
                </a:effectLst>
              </a:rPr>
              <a:t>¿DE QUE MANERA LLEGA </a:t>
            </a:r>
            <a:r>
              <a:rPr lang="es-EC" sz="4400" b="1" spc="300" dirty="0" err="1" smtClean="0">
                <a:solidFill>
                  <a:schemeClr val="accent1"/>
                </a:solidFill>
                <a:effectLst>
                  <a:outerShdw blurRad="38100" dist="38100" dir="2700000" algn="tl">
                    <a:srgbClr val="000000">
                      <a:alpha val="43137"/>
                    </a:srgbClr>
                  </a:outerShdw>
                </a:effectLst>
              </a:rPr>
              <a:t>WiMAX</a:t>
            </a:r>
            <a:r>
              <a:rPr lang="es-EC" sz="4400" b="1" spc="300" dirty="0" smtClean="0">
                <a:solidFill>
                  <a:schemeClr val="accent1"/>
                </a:solidFill>
                <a:effectLst>
                  <a:outerShdw blurRad="38100" dist="38100" dir="2700000" algn="tl">
                    <a:srgbClr val="000000">
                      <a:alpha val="43137"/>
                    </a:srgbClr>
                  </a:outerShdw>
                </a:effectLst>
              </a:rPr>
              <a:t> A NUESTROS HOGARES?</a:t>
            </a:r>
            <a:r>
              <a:rPr lang="es-ES" dirty="0" smtClean="0">
                <a:solidFill>
                  <a:schemeClr val="tx2">
                    <a:satMod val="200000"/>
                  </a:schemeClr>
                </a:solidFill>
              </a:rPr>
              <a:t/>
            </a:r>
            <a:br>
              <a:rPr lang="es-ES" dirty="0" smtClean="0">
                <a:solidFill>
                  <a:schemeClr val="tx2">
                    <a:satMod val="200000"/>
                  </a:schemeClr>
                </a:solidFill>
              </a:rPr>
            </a:br>
            <a:endParaRPr lang="es-ES" dirty="0">
              <a:solidFill>
                <a:schemeClr val="tx2">
                  <a:satMod val="200000"/>
                </a:schemeClr>
              </a:solidFill>
            </a:endParaRPr>
          </a:p>
        </p:txBody>
      </p:sp>
      <p:pic>
        <p:nvPicPr>
          <p:cNvPr id="56322" name="Picture 2" descr="prost_int_ant"/>
          <p:cNvPicPr>
            <a:picLocks noChangeAspect="1" noChangeArrowheads="1"/>
          </p:cNvPicPr>
          <p:nvPr/>
        </p:nvPicPr>
        <p:blipFill>
          <a:blip r:embed="rId3"/>
          <a:srcRect/>
          <a:stretch>
            <a:fillRect/>
          </a:stretch>
        </p:blipFill>
        <p:spPr bwMode="auto">
          <a:xfrm>
            <a:off x="2428875" y="2571750"/>
            <a:ext cx="4367213" cy="1690688"/>
          </a:xfrm>
          <a:prstGeom prst="rect">
            <a:avLst/>
          </a:prstGeom>
          <a:noFill/>
          <a:ln w="9525">
            <a:noFill/>
            <a:miter lim="800000"/>
            <a:headEnd/>
            <a:tailEnd/>
          </a:ln>
        </p:spPr>
      </p:pic>
      <p:sp>
        <p:nvSpPr>
          <p:cNvPr id="4" name="3 Rectángulo"/>
          <p:cNvSpPr/>
          <p:nvPr/>
        </p:nvSpPr>
        <p:spPr>
          <a:xfrm>
            <a:off x="3500438" y="4429125"/>
            <a:ext cx="2292350" cy="523875"/>
          </a:xfrm>
          <a:prstGeom prst="rect">
            <a:avLst/>
          </a:prstGeom>
        </p:spPr>
        <p:txBody>
          <a:bodyPr wrap="none">
            <a:spAutoFit/>
          </a:bodyPr>
          <a:lstStyle/>
          <a:p>
            <a:pPr fontAlgn="auto">
              <a:spcBef>
                <a:spcPts val="0"/>
              </a:spcBef>
              <a:spcAft>
                <a:spcPts val="0"/>
              </a:spcAft>
              <a:defRPr/>
            </a:pPr>
            <a:r>
              <a:rPr lang="es-EC" sz="2800" dirty="0" err="1">
                <a:solidFill>
                  <a:schemeClr val="accent4">
                    <a:lumMod val="60000"/>
                    <a:lumOff val="40000"/>
                  </a:schemeClr>
                </a:solidFill>
                <a:latin typeface="+mn-lt"/>
                <a:cs typeface="+mn-cs"/>
              </a:rPr>
              <a:t>ProST</a:t>
            </a:r>
            <a:r>
              <a:rPr lang="es-EC" sz="2800" dirty="0">
                <a:solidFill>
                  <a:schemeClr val="accent4">
                    <a:lumMod val="60000"/>
                    <a:lumOff val="40000"/>
                  </a:schemeClr>
                </a:solidFill>
                <a:latin typeface="+mn-lt"/>
                <a:cs typeface="+mn-cs"/>
              </a:rPr>
              <a:t> 3.5GHZ</a:t>
            </a:r>
            <a:endParaRPr lang="es-ES" sz="2800" dirty="0">
              <a:solidFill>
                <a:schemeClr val="accent4">
                  <a:lumMod val="60000"/>
                  <a:lumOff val="40000"/>
                </a:schemeClr>
              </a:solidFill>
              <a:latin typeface="+mn-lt"/>
              <a:cs typeface="+mn-cs"/>
            </a:endParaRPr>
          </a:p>
        </p:txBody>
      </p:sp>
      <p:pic>
        <p:nvPicPr>
          <p:cNvPr id="56323" name="Picture 3" descr="prost_architecture"/>
          <p:cNvPicPr>
            <a:picLocks noChangeAspect="1" noChangeArrowheads="1"/>
          </p:cNvPicPr>
          <p:nvPr/>
        </p:nvPicPr>
        <p:blipFill>
          <a:blip r:embed="rId4"/>
          <a:srcRect/>
          <a:stretch>
            <a:fillRect/>
          </a:stretch>
        </p:blipFill>
        <p:spPr bwMode="auto">
          <a:xfrm>
            <a:off x="2857500" y="2000250"/>
            <a:ext cx="3571875" cy="3587750"/>
          </a:xfrm>
          <a:prstGeom prst="rect">
            <a:avLst/>
          </a:prstGeom>
          <a:noFill/>
          <a:ln w="9525">
            <a:noFill/>
            <a:miter lim="800000"/>
            <a:headEnd/>
            <a:tailEnd/>
          </a:ln>
        </p:spPr>
      </p:pic>
      <p:sp>
        <p:nvSpPr>
          <p:cNvPr id="6" name="5 Rectángulo"/>
          <p:cNvSpPr/>
          <p:nvPr/>
        </p:nvSpPr>
        <p:spPr>
          <a:xfrm>
            <a:off x="2357438" y="5715000"/>
            <a:ext cx="4281487" cy="461963"/>
          </a:xfrm>
          <a:prstGeom prst="rect">
            <a:avLst/>
          </a:prstGeom>
        </p:spPr>
        <p:txBody>
          <a:bodyPr wrap="none">
            <a:spAutoFit/>
          </a:bodyPr>
          <a:lstStyle/>
          <a:p>
            <a:pPr fontAlgn="auto">
              <a:spcBef>
                <a:spcPts val="0"/>
              </a:spcBef>
              <a:spcAft>
                <a:spcPts val="0"/>
              </a:spcAft>
              <a:defRPr/>
            </a:pPr>
            <a:r>
              <a:rPr lang="es-EC" sz="2400" b="1" dirty="0">
                <a:solidFill>
                  <a:schemeClr val="accent4">
                    <a:lumMod val="60000"/>
                    <a:lumOff val="40000"/>
                  </a:schemeClr>
                </a:solidFill>
                <a:latin typeface="+mn-lt"/>
                <a:cs typeface="+mn-cs"/>
              </a:rPr>
              <a:t>Arquitectura del </a:t>
            </a:r>
            <a:r>
              <a:rPr lang="es-EC" sz="2400" b="1" dirty="0" err="1">
                <a:solidFill>
                  <a:schemeClr val="accent4">
                    <a:lumMod val="60000"/>
                    <a:lumOff val="40000"/>
                  </a:schemeClr>
                </a:solidFill>
                <a:latin typeface="+mn-lt"/>
                <a:cs typeface="+mn-cs"/>
              </a:rPr>
              <a:t>ProST</a:t>
            </a:r>
            <a:r>
              <a:rPr lang="es-EC" sz="2400" b="1" dirty="0">
                <a:solidFill>
                  <a:schemeClr val="accent4">
                    <a:lumMod val="60000"/>
                    <a:lumOff val="40000"/>
                  </a:schemeClr>
                </a:solidFill>
                <a:latin typeface="+mn-lt"/>
                <a:cs typeface="+mn-cs"/>
              </a:rPr>
              <a:t> 3.5GHZ</a:t>
            </a:r>
            <a:endParaRPr lang="es-ES" sz="2400" b="1" dirty="0">
              <a:solidFill>
                <a:schemeClr val="accent4">
                  <a:lumMod val="60000"/>
                  <a:lumOff val="40000"/>
                </a:schemeClr>
              </a:solidFill>
              <a:latin typeface="+mn-lt"/>
              <a:cs typeface="+mn-cs"/>
            </a:endParaRPr>
          </a:p>
        </p:txBody>
      </p:sp>
      <p:pic>
        <p:nvPicPr>
          <p:cNvPr id="9" name="Picture 4"/>
          <p:cNvPicPr>
            <a:picLocks noChangeAspect="1" noChangeArrowheads="1"/>
          </p:cNvPicPr>
          <p:nvPr/>
        </p:nvPicPr>
        <p:blipFill>
          <a:blip r:embed="rId5"/>
          <a:srcRect/>
          <a:stretch>
            <a:fillRect/>
          </a:stretch>
        </p:blipFill>
        <p:spPr bwMode="auto">
          <a:xfrm>
            <a:off x="7396163" y="6430963"/>
            <a:ext cx="1747837" cy="427037"/>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fade">
                                      <p:cBhvr>
                                        <p:cTn id="7" dur="2000"/>
                                        <p:tgtEl>
                                          <p:spTgt spid="56322"/>
                                        </p:tgtEl>
                                      </p:cBhvr>
                                    </p:animEffect>
                                  </p:childTnLst>
                                  <p:subTnLst>
                                    <p:set>
                                      <p:cBhvr override="childStyle">
                                        <p:cTn dur="1" fill="hold" display="0" masterRel="nextClick" afterEffect="1"/>
                                        <p:tgtEl>
                                          <p:spTgt spid="56322"/>
                                        </p:tgtEl>
                                        <p:attrNameLst>
                                          <p:attrName>style.visibility</p:attrName>
                                        </p:attrNameLst>
                                      </p:cBhvr>
                                      <p:to>
                                        <p:strVal val="hidden"/>
                                      </p:to>
                                    </p:set>
                                  </p:subTnLst>
                                </p:cTn>
                              </p:par>
                              <p:par>
                                <p:cTn id="8" presetID="42"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6323"/>
                                        </p:tgtEl>
                                        <p:attrNameLst>
                                          <p:attrName>style.visibility</p:attrName>
                                        </p:attrNameLst>
                                      </p:cBhvr>
                                      <p:to>
                                        <p:strVal val="visible"/>
                                      </p:to>
                                    </p:set>
                                    <p:animEffect transition="in" filter="fade">
                                      <p:cBhvr>
                                        <p:cTn id="17" dur="1000"/>
                                        <p:tgtEl>
                                          <p:spTgt spid="56323"/>
                                        </p:tgtEl>
                                      </p:cBhvr>
                                    </p:animEffect>
                                    <p:anim calcmode="lin" valueType="num">
                                      <p:cBhvr>
                                        <p:cTn id="18" dur="1000" fill="hold"/>
                                        <p:tgtEl>
                                          <p:spTgt spid="56323"/>
                                        </p:tgtEl>
                                        <p:attrNameLst>
                                          <p:attrName>ppt_x</p:attrName>
                                        </p:attrNameLst>
                                      </p:cBhvr>
                                      <p:tavLst>
                                        <p:tav tm="0">
                                          <p:val>
                                            <p:strVal val="#ppt_x"/>
                                          </p:val>
                                        </p:tav>
                                        <p:tav tm="100000">
                                          <p:val>
                                            <p:strVal val="#ppt_x"/>
                                          </p:val>
                                        </p:tav>
                                      </p:tavLst>
                                    </p:anim>
                                    <p:anim calcmode="lin" valueType="num">
                                      <p:cBhvr>
                                        <p:cTn id="19" dur="1000" fill="hold"/>
                                        <p:tgtEl>
                                          <p:spTgt spid="56323"/>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3"/>
          <a:srcRect/>
          <a:stretch>
            <a:fillRect/>
          </a:stretch>
        </p:blipFill>
        <p:spPr bwMode="auto">
          <a:xfrm>
            <a:off x="3081338" y="2071688"/>
            <a:ext cx="3348037" cy="2643187"/>
          </a:xfrm>
          <a:prstGeom prst="rect">
            <a:avLst/>
          </a:prstGeom>
          <a:noFill/>
          <a:ln w="9525">
            <a:noFill/>
            <a:miter lim="800000"/>
            <a:headEnd/>
            <a:tailEnd/>
          </a:ln>
        </p:spPr>
      </p:pic>
      <p:sp>
        <p:nvSpPr>
          <p:cNvPr id="4" name="1 Título"/>
          <p:cNvSpPr>
            <a:spLocks noGrp="1"/>
          </p:cNvSpPr>
          <p:nvPr>
            <p:ph type="title"/>
          </p:nvPr>
        </p:nvSpPr>
        <p:spPr>
          <a:xfrm>
            <a:off x="0" y="428625"/>
            <a:ext cx="9143999" cy="1143000"/>
          </a:xfrm>
        </p:spPr>
        <p:txBody>
          <a:bodyPr>
            <a:normAutofit fontScale="90000"/>
          </a:bodyPr>
          <a:lstStyle/>
          <a:p>
            <a:pPr lvl="1" algn="ctr" fontAlgn="auto">
              <a:spcBef>
                <a:spcPts val="0"/>
              </a:spcBef>
              <a:spcAft>
                <a:spcPts val="0"/>
              </a:spcAft>
              <a:defRPr/>
            </a:pPr>
            <a:r>
              <a:rPr lang="es-EC" sz="4400" b="1" kern="1200" spc="300" dirty="0" smtClean="0">
                <a:solidFill>
                  <a:schemeClr val="accent1"/>
                </a:solidFill>
                <a:effectLst>
                  <a:outerShdw blurRad="38100" dist="38100" dir="2700000" algn="tl">
                    <a:srgbClr val="000000">
                      <a:alpha val="43137"/>
                    </a:srgbClr>
                  </a:outerShdw>
                </a:effectLst>
              </a:rPr>
              <a:t>LA TECNOLOGIA </a:t>
            </a:r>
            <a:r>
              <a:rPr lang="es-EC" sz="4400" b="1" kern="1200" spc="300" dirty="0" err="1" smtClean="0">
                <a:solidFill>
                  <a:schemeClr val="accent1"/>
                </a:solidFill>
                <a:effectLst>
                  <a:outerShdw blurRad="38100" dist="38100" dir="2700000" algn="tl">
                    <a:srgbClr val="000000">
                      <a:alpha val="43137"/>
                    </a:srgbClr>
                  </a:outerShdw>
                </a:effectLst>
              </a:rPr>
              <a:t>WiMAX</a:t>
            </a:r>
            <a:r>
              <a:rPr lang="es-EC" sz="4400" b="1" kern="1200" spc="300" dirty="0" smtClean="0">
                <a:solidFill>
                  <a:schemeClr val="accent1"/>
                </a:solidFill>
                <a:effectLst>
                  <a:outerShdw blurRad="38100" dist="38100" dir="2700000" algn="tl">
                    <a:srgbClr val="000000">
                      <a:alpha val="43137"/>
                    </a:srgbClr>
                  </a:outerShdw>
                </a:effectLst>
              </a:rPr>
              <a:t> EN </a:t>
            </a:r>
            <a:r>
              <a:rPr lang="es-ES" sz="4400" b="1" kern="1200" spc="300" dirty="0" smtClean="0">
                <a:solidFill>
                  <a:schemeClr val="accent1"/>
                </a:solidFill>
                <a:effectLst>
                  <a:outerShdw blurRad="38100" dist="38100" dir="2700000" algn="tl">
                    <a:srgbClr val="000000">
                      <a:alpha val="43137"/>
                    </a:srgbClr>
                  </a:outerShdw>
                </a:effectLst>
              </a:rPr>
              <a:t>TELMEX</a:t>
            </a:r>
            <a:endParaRPr lang="es-ES" sz="2800" dirty="0">
              <a:solidFill>
                <a:schemeClr val="accent4">
                  <a:lumMod val="75000"/>
                </a:schemeClr>
              </a:solidFill>
            </a:endParaRPr>
          </a:p>
        </p:txBody>
      </p:sp>
      <p:pic>
        <p:nvPicPr>
          <p:cNvPr id="5" name="Picture 2"/>
          <p:cNvPicPr>
            <a:picLocks noChangeAspect="1" noChangeArrowheads="1"/>
          </p:cNvPicPr>
          <p:nvPr/>
        </p:nvPicPr>
        <p:blipFill>
          <a:blip r:embed="rId4"/>
          <a:srcRect/>
          <a:stretch>
            <a:fillRect/>
          </a:stretch>
        </p:blipFill>
        <p:spPr bwMode="auto">
          <a:xfrm>
            <a:off x="1214438" y="2143125"/>
            <a:ext cx="3348037" cy="1930400"/>
          </a:xfrm>
          <a:prstGeom prst="rect">
            <a:avLst/>
          </a:prstGeom>
          <a:noFill/>
          <a:ln w="9525">
            <a:noFill/>
            <a:miter lim="800000"/>
            <a:headEnd/>
            <a:tailEnd/>
          </a:ln>
        </p:spPr>
      </p:pic>
      <p:sp>
        <p:nvSpPr>
          <p:cNvPr id="6" name="5 CuadroTexto"/>
          <p:cNvSpPr txBox="1"/>
          <p:nvPr/>
        </p:nvSpPr>
        <p:spPr>
          <a:xfrm>
            <a:off x="4643438" y="2143125"/>
            <a:ext cx="3643312" cy="523875"/>
          </a:xfrm>
          <a:prstGeom prst="rect">
            <a:avLst/>
          </a:prstGeom>
          <a:noFill/>
        </p:spPr>
        <p:txBody>
          <a:bodyPr>
            <a:spAutoFit/>
          </a:bodyPr>
          <a:lstStyle/>
          <a:p>
            <a:pPr fontAlgn="auto">
              <a:spcBef>
                <a:spcPts val="0"/>
              </a:spcBef>
              <a:spcAft>
                <a:spcPts val="0"/>
              </a:spcAft>
              <a:buFont typeface="Wingdings" pitchFamily="2" charset="2"/>
              <a:buChar char="Ø"/>
              <a:defRPr/>
            </a:pPr>
            <a:r>
              <a:rPr lang="es-ES" sz="2800" dirty="0">
                <a:solidFill>
                  <a:schemeClr val="accent4">
                    <a:lumMod val="60000"/>
                    <a:lumOff val="40000"/>
                  </a:schemeClr>
                </a:solidFill>
                <a:latin typeface="+mn-lt"/>
                <a:cs typeface="+mn-cs"/>
              </a:rPr>
              <a:t>HISTORIA</a:t>
            </a:r>
          </a:p>
        </p:txBody>
      </p:sp>
      <p:pic>
        <p:nvPicPr>
          <p:cNvPr id="57347" name="Picture 3"/>
          <p:cNvPicPr>
            <a:picLocks noChangeAspect="1" noChangeArrowheads="1"/>
          </p:cNvPicPr>
          <p:nvPr/>
        </p:nvPicPr>
        <p:blipFill>
          <a:blip r:embed="rId5"/>
          <a:srcRect/>
          <a:stretch>
            <a:fillRect/>
          </a:stretch>
        </p:blipFill>
        <p:spPr bwMode="auto">
          <a:xfrm>
            <a:off x="1000125" y="1643063"/>
            <a:ext cx="2998788" cy="4514850"/>
          </a:xfrm>
          <a:prstGeom prst="rect">
            <a:avLst/>
          </a:prstGeom>
          <a:noFill/>
          <a:ln w="9525">
            <a:noFill/>
            <a:miter lim="800000"/>
            <a:headEnd/>
            <a:tailEnd/>
          </a:ln>
        </p:spPr>
      </p:pic>
      <p:sp>
        <p:nvSpPr>
          <p:cNvPr id="8" name="7 CuadroTexto"/>
          <p:cNvSpPr txBox="1"/>
          <p:nvPr/>
        </p:nvSpPr>
        <p:spPr>
          <a:xfrm>
            <a:off x="4643438" y="2643188"/>
            <a:ext cx="3929062" cy="800100"/>
          </a:xfrm>
          <a:prstGeom prst="rect">
            <a:avLst/>
          </a:prstGeom>
          <a:noFill/>
        </p:spPr>
        <p:txBody>
          <a:bodyPr>
            <a:spAutoFit/>
          </a:bodyPr>
          <a:lstStyle/>
          <a:p>
            <a:pPr fontAlgn="auto">
              <a:spcBef>
                <a:spcPts val="0"/>
              </a:spcBef>
              <a:spcAft>
                <a:spcPts val="0"/>
              </a:spcAft>
              <a:buFont typeface="Wingdings" pitchFamily="2" charset="2"/>
              <a:buChar char="Ø"/>
              <a:defRPr/>
            </a:pPr>
            <a:r>
              <a:rPr lang="es-EC" sz="2800" dirty="0">
                <a:solidFill>
                  <a:schemeClr val="accent4">
                    <a:lumMod val="60000"/>
                    <a:lumOff val="40000"/>
                  </a:schemeClr>
                </a:solidFill>
                <a:latin typeface="+mn-lt"/>
                <a:cs typeface="+mn-cs"/>
              </a:rPr>
              <a:t>¿QUE OFRECE?</a:t>
            </a:r>
            <a:endParaRPr lang="es-ES" sz="2800" dirty="0">
              <a:solidFill>
                <a:schemeClr val="accent4">
                  <a:lumMod val="60000"/>
                  <a:lumOff val="40000"/>
                </a:schemeClr>
              </a:solidFill>
              <a:latin typeface="+mn-lt"/>
              <a:cs typeface="+mn-cs"/>
            </a:endParaRPr>
          </a:p>
          <a:p>
            <a:pPr fontAlgn="auto">
              <a:spcBef>
                <a:spcPts val="0"/>
              </a:spcBef>
              <a:spcAft>
                <a:spcPts val="0"/>
              </a:spcAft>
              <a:buFont typeface="Wingdings" pitchFamily="2" charset="2"/>
              <a:buChar char="Ø"/>
              <a:defRPr/>
            </a:pPr>
            <a:endParaRPr lang="es-ES" dirty="0">
              <a:latin typeface="+mn-lt"/>
              <a:cs typeface="+mn-cs"/>
            </a:endParaRPr>
          </a:p>
        </p:txBody>
      </p:sp>
      <p:pic>
        <p:nvPicPr>
          <p:cNvPr id="57348" name="Picture 4"/>
          <p:cNvPicPr>
            <a:picLocks noChangeAspect="1" noChangeArrowheads="1"/>
          </p:cNvPicPr>
          <p:nvPr/>
        </p:nvPicPr>
        <p:blipFill>
          <a:blip r:embed="rId6"/>
          <a:srcRect/>
          <a:stretch>
            <a:fillRect/>
          </a:stretch>
        </p:blipFill>
        <p:spPr bwMode="auto">
          <a:xfrm>
            <a:off x="928688" y="1571625"/>
            <a:ext cx="2895600" cy="3619500"/>
          </a:xfrm>
          <a:prstGeom prst="rect">
            <a:avLst/>
          </a:prstGeom>
          <a:noFill/>
          <a:ln w="9525">
            <a:noFill/>
            <a:miter lim="800000"/>
            <a:headEnd/>
            <a:tailEnd/>
          </a:ln>
        </p:spPr>
      </p:pic>
      <p:sp>
        <p:nvSpPr>
          <p:cNvPr id="10" name="9 CuadroTexto"/>
          <p:cNvSpPr txBox="1"/>
          <p:nvPr/>
        </p:nvSpPr>
        <p:spPr>
          <a:xfrm>
            <a:off x="4643438" y="3143250"/>
            <a:ext cx="5000625" cy="800100"/>
          </a:xfrm>
          <a:prstGeom prst="rect">
            <a:avLst/>
          </a:prstGeom>
          <a:noFill/>
        </p:spPr>
        <p:txBody>
          <a:bodyPr>
            <a:spAutoFit/>
          </a:bodyPr>
          <a:lstStyle/>
          <a:p>
            <a:pPr fontAlgn="auto">
              <a:spcBef>
                <a:spcPts val="0"/>
              </a:spcBef>
              <a:spcAft>
                <a:spcPts val="0"/>
              </a:spcAft>
              <a:buFont typeface="Wingdings" pitchFamily="2" charset="2"/>
              <a:buChar char="Ø"/>
              <a:defRPr/>
            </a:pPr>
            <a:r>
              <a:rPr lang="es-ES" sz="2800" dirty="0">
                <a:solidFill>
                  <a:schemeClr val="accent4">
                    <a:lumMod val="60000"/>
                    <a:lumOff val="40000"/>
                  </a:schemeClr>
                </a:solidFill>
                <a:latin typeface="+mn-lt"/>
                <a:cs typeface="+mn-cs"/>
              </a:rPr>
              <a:t>TELMEX EN ECUADOR</a:t>
            </a:r>
          </a:p>
          <a:p>
            <a:pPr fontAlgn="auto">
              <a:spcBef>
                <a:spcPts val="0"/>
              </a:spcBef>
              <a:spcAft>
                <a:spcPts val="0"/>
              </a:spcAft>
              <a:buFont typeface="Wingdings" pitchFamily="2" charset="2"/>
              <a:buChar char="Ø"/>
              <a:defRPr/>
            </a:pPr>
            <a:endParaRPr lang="es-ES" dirty="0">
              <a:latin typeface="+mn-lt"/>
              <a:cs typeface="+mn-c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7346"/>
                                        </p:tgtEl>
                                        <p:attrNameLst>
                                          <p:attrName>style.visibility</p:attrName>
                                        </p:attrNameLst>
                                      </p:cBhvr>
                                      <p:to>
                                        <p:strVal val="visible"/>
                                      </p:to>
                                    </p:set>
                                  </p:childTnLst>
                                  <p:subTnLst>
                                    <p:set>
                                      <p:cBhvr override="childStyle">
                                        <p:cTn dur="1" fill="hold" display="0" masterRel="nextClick" afterEffect="1"/>
                                        <p:tgtEl>
                                          <p:spTgt spid="5734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9"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ppt_x</p:attrName>
                                        </p:attrNameLst>
                                      </p:cBhvr>
                                      <p:tavLst>
                                        <p:tav tm="0">
                                          <p:val>
                                            <p:strVal val="#ppt_x-.2"/>
                                          </p:val>
                                        </p:tav>
                                        <p:tav tm="100000">
                                          <p:val>
                                            <p:strVal val="#ppt_x"/>
                                          </p:val>
                                        </p:tav>
                                      </p:tavLst>
                                    </p:anim>
                                    <p:anim calcmode="lin" valueType="num">
                                      <p:cBhvr>
                                        <p:cTn id="1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3" dur="1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par>
                                <p:cTn id="14" presetID="40" presetClass="entr" presetSubtype="0" fill="hold" grpId="0" nodeType="withEffect">
                                  <p:stCondLst>
                                    <p:cond delay="0"/>
                                  </p:stCondLst>
                                  <p:iterate type="lt">
                                    <p:tmPct val="10000"/>
                                  </p:iterate>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1"/>
                                          </p:val>
                                        </p:tav>
                                        <p:tav tm="100000">
                                          <p:val>
                                            <p:strVal val="#ppt_x"/>
                                          </p:val>
                                        </p:tav>
                                      </p:tavLst>
                                    </p:anim>
                                    <p:anim calcmode="lin" valueType="num">
                                      <p:cBhvr>
                                        <p:cTn id="1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57348"/>
                                        </p:tgtEl>
                                        <p:attrNameLst>
                                          <p:attrName>style.visibility</p:attrName>
                                        </p:attrNameLst>
                                      </p:cBhvr>
                                      <p:to>
                                        <p:strVal val="visible"/>
                                      </p:to>
                                    </p:set>
                                    <p:animEffect transition="in" filter="fade">
                                      <p:cBhvr>
                                        <p:cTn id="23" dur="1000"/>
                                        <p:tgtEl>
                                          <p:spTgt spid="57348"/>
                                        </p:tgtEl>
                                      </p:cBhvr>
                                    </p:animEffect>
                                    <p:anim calcmode="lin" valueType="num">
                                      <p:cBhvr>
                                        <p:cTn id="24" dur="1000" fill="hold"/>
                                        <p:tgtEl>
                                          <p:spTgt spid="57348"/>
                                        </p:tgtEl>
                                        <p:attrNameLst>
                                          <p:attrName>ppt_x</p:attrName>
                                        </p:attrNameLst>
                                      </p:cBhvr>
                                      <p:tavLst>
                                        <p:tav tm="0">
                                          <p:val>
                                            <p:strVal val="#ppt_x"/>
                                          </p:val>
                                        </p:tav>
                                        <p:tav tm="100000">
                                          <p:val>
                                            <p:strVal val="#ppt_x"/>
                                          </p:val>
                                        </p:tav>
                                      </p:tavLst>
                                    </p:anim>
                                    <p:anim calcmode="lin" valueType="num">
                                      <p:cBhvr>
                                        <p:cTn id="25" dur="1000" fill="hold"/>
                                        <p:tgtEl>
                                          <p:spTgt spid="57348"/>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57348"/>
                                        </p:tgtEl>
                                        <p:attrNameLst>
                                          <p:attrName>style.visibility</p:attrName>
                                        </p:attrNameLst>
                                      </p:cBhvr>
                                      <p:to>
                                        <p:strVal val="hidden"/>
                                      </p:to>
                                    </p:set>
                                  </p:subTnLst>
                                </p:cTn>
                              </p:par>
                              <p:par>
                                <p:cTn id="26" presetID="40" presetClass="entr" presetSubtype="0" fill="hold" grpId="0" nodeType="withEffect">
                                  <p:stCondLst>
                                    <p:cond delay="0"/>
                                  </p:stCondLst>
                                  <p:iterate type="lt">
                                    <p:tmPct val="10000"/>
                                  </p:iterate>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1"/>
                                          </p:val>
                                        </p:tav>
                                        <p:tav tm="100000">
                                          <p:val>
                                            <p:strVal val="#ppt_x"/>
                                          </p:val>
                                        </p:tav>
                                      </p:tavLst>
                                    </p:anim>
                                    <p:anim calcmode="lin" valueType="num">
                                      <p:cBhvr>
                                        <p:cTn id="30"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7347"/>
                                        </p:tgtEl>
                                        <p:attrNameLst>
                                          <p:attrName>style.visibility</p:attrName>
                                        </p:attrNameLst>
                                      </p:cBhvr>
                                      <p:to>
                                        <p:strVal val="visible"/>
                                      </p:to>
                                    </p:set>
                                    <p:animEffect transition="in" filter="fade">
                                      <p:cBhvr>
                                        <p:cTn id="35" dur="1000"/>
                                        <p:tgtEl>
                                          <p:spTgt spid="57347"/>
                                        </p:tgtEl>
                                      </p:cBhvr>
                                    </p:animEffect>
                                    <p:anim calcmode="lin" valueType="num">
                                      <p:cBhvr>
                                        <p:cTn id="36" dur="1000" fill="hold"/>
                                        <p:tgtEl>
                                          <p:spTgt spid="57347"/>
                                        </p:tgtEl>
                                        <p:attrNameLst>
                                          <p:attrName>ppt_x</p:attrName>
                                        </p:attrNameLst>
                                      </p:cBhvr>
                                      <p:tavLst>
                                        <p:tav tm="0">
                                          <p:val>
                                            <p:strVal val="#ppt_x"/>
                                          </p:val>
                                        </p:tav>
                                        <p:tav tm="100000">
                                          <p:val>
                                            <p:strVal val="#ppt_x"/>
                                          </p:val>
                                        </p:tav>
                                      </p:tavLst>
                                    </p:anim>
                                    <p:anim calcmode="lin" valueType="num">
                                      <p:cBhvr>
                                        <p:cTn id="37" dur="1000" fill="hold"/>
                                        <p:tgtEl>
                                          <p:spTgt spid="57347"/>
                                        </p:tgtEl>
                                        <p:attrNameLst>
                                          <p:attrName>ppt_y</p:attrName>
                                        </p:attrNameLst>
                                      </p:cBhvr>
                                      <p:tavLst>
                                        <p:tav tm="0">
                                          <p:val>
                                            <p:strVal val="#ppt_y+.1"/>
                                          </p:val>
                                        </p:tav>
                                        <p:tav tm="100000">
                                          <p:val>
                                            <p:strVal val="#ppt_y"/>
                                          </p:val>
                                        </p:tav>
                                      </p:tavLst>
                                    </p:anim>
                                  </p:childTnLst>
                                </p:cTn>
                              </p:par>
                              <p:par>
                                <p:cTn id="38" presetID="40" presetClass="entr" presetSubtype="0" fill="hold" grpId="0" nodeType="withEffect">
                                  <p:stCondLst>
                                    <p:cond delay="0"/>
                                  </p:stCondLst>
                                  <p:iterate type="lt">
                                    <p:tmPct val="10000"/>
                                  </p:iterate>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1"/>
                                          </p:val>
                                        </p:tav>
                                        <p:tav tm="100000">
                                          <p:val>
                                            <p:strVal val="#ppt_x"/>
                                          </p:val>
                                        </p:tav>
                                      </p:tavLst>
                                    </p:anim>
                                    <p:anim calcmode="lin" valueType="num">
                                      <p:cBhvr>
                                        <p:cTn id="42"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9144000" cy="1143000"/>
          </a:xfrm>
        </p:spPr>
        <p:txBody>
          <a:bodyPr>
            <a:noAutofit/>
          </a:bodyPr>
          <a:lstStyle/>
          <a:p>
            <a:pPr lvl="1" algn="ctr" fontAlgn="auto">
              <a:spcBef>
                <a:spcPts val="0"/>
              </a:spcBef>
              <a:spcAft>
                <a:spcPts val="0"/>
              </a:spcAft>
              <a:defRPr/>
            </a:pPr>
            <a:r>
              <a:rPr lang="es-EC" sz="3200" b="1" kern="1200" spc="300" dirty="0" smtClean="0">
                <a:solidFill>
                  <a:schemeClr val="accent1"/>
                </a:solidFill>
                <a:effectLst>
                  <a:outerShdw blurRad="38100" dist="38100" dir="2700000" algn="tl">
                    <a:srgbClr val="000000">
                      <a:alpha val="43137"/>
                    </a:srgbClr>
                  </a:outerShdw>
                </a:effectLst>
              </a:rPr>
              <a:t>TECNOLOGIA </a:t>
            </a:r>
            <a:r>
              <a:rPr lang="es-EC" sz="3200" b="1" kern="1200" spc="300" dirty="0" err="1" smtClean="0">
                <a:solidFill>
                  <a:schemeClr val="accent1"/>
                </a:solidFill>
                <a:effectLst>
                  <a:outerShdw blurRad="38100" dist="38100" dir="2700000" algn="tl">
                    <a:srgbClr val="000000">
                      <a:alpha val="43137"/>
                    </a:srgbClr>
                  </a:outerShdw>
                </a:effectLst>
              </a:rPr>
              <a:t>WiMAX</a:t>
            </a:r>
            <a:r>
              <a:rPr lang="es-EC" sz="3200" b="1" kern="1200" spc="300" dirty="0" smtClean="0">
                <a:solidFill>
                  <a:schemeClr val="accent1"/>
                </a:solidFill>
                <a:effectLst>
                  <a:outerShdw blurRad="38100" dist="38100" dir="2700000" algn="tl">
                    <a:srgbClr val="000000">
                      <a:alpha val="43137"/>
                    </a:srgbClr>
                  </a:outerShdw>
                </a:effectLst>
              </a:rPr>
              <a:t> PARA INTERNET Y VOZ</a:t>
            </a:r>
            <a:endParaRPr lang="es-ES" sz="3200" b="1" kern="1200" spc="300" dirty="0" smtClean="0">
              <a:solidFill>
                <a:schemeClr val="accent1"/>
              </a:solidFill>
              <a:effectLst>
                <a:outerShdw blurRad="38100" dist="38100" dir="2700000" algn="tl">
                  <a:srgbClr val="000000">
                    <a:alpha val="43137"/>
                  </a:srgbClr>
                </a:outerShdw>
              </a:effectLst>
            </a:endParaRPr>
          </a:p>
        </p:txBody>
      </p:sp>
      <p:pic>
        <p:nvPicPr>
          <p:cNvPr id="22531" name="Picture 2"/>
          <p:cNvPicPr>
            <a:picLocks noChangeAspect="1" noChangeArrowheads="1"/>
          </p:cNvPicPr>
          <p:nvPr/>
        </p:nvPicPr>
        <p:blipFill>
          <a:blip r:embed="rId3"/>
          <a:srcRect l="11339" t="9633" r="5167" b="13934"/>
          <a:stretch>
            <a:fillRect/>
          </a:stretch>
        </p:blipFill>
        <p:spPr bwMode="auto">
          <a:xfrm>
            <a:off x="1428750" y="1571625"/>
            <a:ext cx="6343650" cy="4643438"/>
          </a:xfrm>
          <a:prstGeom prst="rect">
            <a:avLst/>
          </a:prstGeom>
          <a:solidFill>
            <a:srgbClr val="000000"/>
          </a:solidFill>
          <a:ln w="57150" cmpd="thinThick">
            <a:solidFill>
              <a:srgbClr val="000000"/>
            </a:solidFill>
            <a:miter lim="800000"/>
            <a:headEnd/>
            <a:tailEnd/>
          </a:ln>
        </p:spPr>
      </p:pic>
      <p:pic>
        <p:nvPicPr>
          <p:cNvPr id="4" name="Picture 3"/>
          <p:cNvPicPr>
            <a:picLocks noChangeAspect="1" noChangeArrowheads="1"/>
          </p:cNvPicPr>
          <p:nvPr/>
        </p:nvPicPr>
        <p:blipFill>
          <a:blip r:embed="rId4"/>
          <a:srcRect/>
          <a:stretch>
            <a:fillRect/>
          </a:stretch>
        </p:blipFill>
        <p:spPr bwMode="auto">
          <a:xfrm>
            <a:off x="6429375" y="6267450"/>
            <a:ext cx="2714625" cy="59055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Rectángulo"/>
          <p:cNvSpPr/>
          <p:nvPr/>
        </p:nvSpPr>
        <p:spPr>
          <a:xfrm>
            <a:off x="1000125" y="5000625"/>
            <a:ext cx="6638925" cy="584200"/>
          </a:xfrm>
          <a:prstGeom prst="rect">
            <a:avLst/>
          </a:prstGeom>
        </p:spPr>
        <p:txBody>
          <a:bodyPr wrap="none">
            <a:spAutoFit/>
          </a:bodyPr>
          <a:lstStyle/>
          <a:p>
            <a:pPr algn="just">
              <a:buFont typeface="Wingdings" pitchFamily="2" charset="2"/>
              <a:buChar char="Ø"/>
              <a:defRPr/>
            </a:pPr>
            <a:r>
              <a:rPr lang="es-EC" sz="3200" dirty="0">
                <a:solidFill>
                  <a:schemeClr val="accent4">
                    <a:lumMod val="60000"/>
                    <a:lumOff val="40000"/>
                  </a:schemeClr>
                </a:solidFill>
                <a:latin typeface="+mn-lt"/>
                <a:cs typeface="+mn-cs"/>
              </a:rPr>
              <a:t>Unidad de Interface de energía (PIU)</a:t>
            </a:r>
          </a:p>
        </p:txBody>
      </p:sp>
      <p:pic>
        <p:nvPicPr>
          <p:cNvPr id="66570" name="Picture 10"/>
          <p:cNvPicPr>
            <a:picLocks noChangeAspect="1" noChangeArrowheads="1"/>
          </p:cNvPicPr>
          <p:nvPr/>
        </p:nvPicPr>
        <p:blipFill>
          <a:blip r:embed="rId3"/>
          <a:srcRect l="37761" t="24603" r="11058" b="6146"/>
          <a:stretch>
            <a:fillRect/>
          </a:stretch>
        </p:blipFill>
        <p:spPr bwMode="auto">
          <a:xfrm>
            <a:off x="3929063" y="1428750"/>
            <a:ext cx="3987800" cy="3165475"/>
          </a:xfrm>
          <a:prstGeom prst="rect">
            <a:avLst/>
          </a:prstGeom>
          <a:noFill/>
          <a:ln w="9525">
            <a:noFill/>
            <a:miter lim="800000"/>
            <a:headEnd/>
            <a:tailEnd/>
          </a:ln>
        </p:spPr>
      </p:pic>
      <p:sp>
        <p:nvSpPr>
          <p:cNvPr id="18" name="Rectangle 13"/>
          <p:cNvSpPr>
            <a:spLocks noChangeArrowheads="1"/>
          </p:cNvSpPr>
          <p:nvPr/>
        </p:nvSpPr>
        <p:spPr bwMode="auto">
          <a:xfrm>
            <a:off x="1000125" y="5487988"/>
            <a:ext cx="7169150" cy="584200"/>
          </a:xfrm>
          <a:prstGeom prst="rect">
            <a:avLst/>
          </a:prstGeom>
          <a:noFill/>
          <a:ln w="9525">
            <a:noFill/>
            <a:miter lim="800000"/>
            <a:headEnd/>
            <a:tailEnd/>
          </a:ln>
          <a:effectLst/>
        </p:spPr>
        <p:txBody>
          <a:bodyPr wrap="none" anchor="ctr">
            <a:spAutoFit/>
          </a:bodyPr>
          <a:lstStyle/>
          <a:p>
            <a:pPr algn="just">
              <a:buFont typeface="Wingdings" pitchFamily="2" charset="2"/>
              <a:buChar char="Ø"/>
              <a:defRPr/>
            </a:pPr>
            <a:r>
              <a:rPr lang="es-EC" sz="3200" dirty="0">
                <a:solidFill>
                  <a:schemeClr val="accent4">
                    <a:lumMod val="60000"/>
                    <a:lumOff val="40000"/>
                  </a:schemeClr>
                </a:solidFill>
                <a:latin typeface="+mn-lt"/>
                <a:cs typeface="+mn-cs"/>
              </a:rPr>
              <a:t>Unidad de Procesamiento de Red(NPU)</a:t>
            </a:r>
          </a:p>
        </p:txBody>
      </p:sp>
      <p:sp>
        <p:nvSpPr>
          <p:cNvPr id="21" name="20 Rectángulo"/>
          <p:cNvSpPr/>
          <p:nvPr/>
        </p:nvSpPr>
        <p:spPr>
          <a:xfrm>
            <a:off x="1000125" y="5500688"/>
            <a:ext cx="6434138" cy="584200"/>
          </a:xfrm>
          <a:prstGeom prst="rect">
            <a:avLst/>
          </a:prstGeom>
        </p:spPr>
        <p:txBody>
          <a:bodyPr wrap="none">
            <a:spAutoFit/>
          </a:bodyPr>
          <a:lstStyle/>
          <a:p>
            <a:pPr algn="just">
              <a:buFont typeface="Wingdings" pitchFamily="2" charset="2"/>
              <a:buChar char="Ø"/>
              <a:defRPr/>
            </a:pPr>
            <a:r>
              <a:rPr lang="es-EC" sz="3200" dirty="0">
                <a:solidFill>
                  <a:schemeClr val="accent4">
                    <a:lumMod val="60000"/>
                    <a:lumOff val="40000"/>
                  </a:schemeClr>
                </a:solidFill>
                <a:latin typeface="+mn-lt"/>
                <a:cs typeface="+mn-cs"/>
              </a:rPr>
              <a:t>Unidad de Fuente de energía (PSU)</a:t>
            </a:r>
          </a:p>
        </p:txBody>
      </p:sp>
      <p:sp>
        <p:nvSpPr>
          <p:cNvPr id="2" name="1 Título"/>
          <p:cNvSpPr>
            <a:spLocks noGrp="1"/>
          </p:cNvSpPr>
          <p:nvPr>
            <p:ph type="title"/>
          </p:nvPr>
        </p:nvSpPr>
        <p:spPr>
          <a:xfrm>
            <a:off x="928688" y="357188"/>
            <a:ext cx="7772400" cy="571500"/>
          </a:xfrm>
        </p:spPr>
        <p:txBody>
          <a:bodyPr>
            <a:noAutofit/>
          </a:bodyPr>
          <a:lstStyle/>
          <a:p>
            <a:pPr algn="ctr" fontAlgn="auto">
              <a:spcAft>
                <a:spcPts val="0"/>
              </a:spcAft>
              <a:defRPr/>
            </a:pPr>
            <a:r>
              <a:rPr lang="es-ES" sz="3200" b="1" spc="300" dirty="0" smtClean="0">
                <a:solidFill>
                  <a:schemeClr val="accent1"/>
                </a:solidFill>
                <a:effectLst>
                  <a:outerShdw blurRad="38100" dist="38100" dir="2700000" algn="tl">
                    <a:srgbClr val="000000">
                      <a:alpha val="43137"/>
                    </a:srgbClr>
                  </a:outerShdw>
                </a:effectLst>
                <a:latin typeface="Franklin Gothic Book" pitchFamily="34" charset="0"/>
              </a:rPr>
              <a:t>ESTACIONES BASES</a:t>
            </a:r>
          </a:p>
        </p:txBody>
      </p:sp>
      <p:pic>
        <p:nvPicPr>
          <p:cNvPr id="66562" name="Picture 2"/>
          <p:cNvPicPr>
            <a:picLocks noChangeAspect="1" noChangeArrowheads="1"/>
          </p:cNvPicPr>
          <p:nvPr/>
        </p:nvPicPr>
        <p:blipFill>
          <a:blip r:embed="rId4"/>
          <a:srcRect/>
          <a:stretch>
            <a:fillRect/>
          </a:stretch>
        </p:blipFill>
        <p:spPr bwMode="auto">
          <a:xfrm>
            <a:off x="2857500" y="1443038"/>
            <a:ext cx="4048125" cy="2914650"/>
          </a:xfrm>
          <a:prstGeom prst="rect">
            <a:avLst/>
          </a:prstGeom>
          <a:noFill/>
          <a:ln w="9525">
            <a:noFill/>
            <a:miter lim="800000"/>
            <a:headEnd/>
            <a:tailEnd/>
          </a:ln>
        </p:spPr>
      </p:pic>
      <p:sp>
        <p:nvSpPr>
          <p:cNvPr id="4" name="3 Rectángulo"/>
          <p:cNvSpPr/>
          <p:nvPr/>
        </p:nvSpPr>
        <p:spPr>
          <a:xfrm>
            <a:off x="2205038" y="4643438"/>
            <a:ext cx="4867275" cy="584200"/>
          </a:xfrm>
          <a:prstGeom prst="rect">
            <a:avLst/>
          </a:prstGeom>
        </p:spPr>
        <p:txBody>
          <a:bodyPr wrap="none">
            <a:spAutoFit/>
          </a:bodyPr>
          <a:lstStyle/>
          <a:p>
            <a:pPr fontAlgn="auto">
              <a:spcBef>
                <a:spcPts val="0"/>
              </a:spcBef>
              <a:spcAft>
                <a:spcPts val="0"/>
              </a:spcAft>
              <a:defRPr/>
            </a:pPr>
            <a:r>
              <a:rPr lang="es-EC" sz="3200" dirty="0">
                <a:solidFill>
                  <a:schemeClr val="accent4">
                    <a:lumMod val="60000"/>
                    <a:lumOff val="40000"/>
                  </a:schemeClr>
                </a:solidFill>
                <a:latin typeface="+mn-lt"/>
                <a:cs typeface="+mn-cs"/>
              </a:rPr>
              <a:t>Chasis de una estación base</a:t>
            </a:r>
            <a:endParaRPr lang="es-ES" sz="3200" dirty="0">
              <a:solidFill>
                <a:schemeClr val="accent4">
                  <a:lumMod val="60000"/>
                  <a:lumOff val="40000"/>
                </a:schemeClr>
              </a:solidFill>
              <a:latin typeface="+mn-lt"/>
              <a:cs typeface="+mn-cs"/>
            </a:endParaRPr>
          </a:p>
        </p:txBody>
      </p:sp>
      <p:pic>
        <p:nvPicPr>
          <p:cNvPr id="66571" name="Picture 11"/>
          <p:cNvPicPr>
            <a:picLocks noChangeAspect="1" noChangeArrowheads="1"/>
          </p:cNvPicPr>
          <p:nvPr/>
        </p:nvPicPr>
        <p:blipFill>
          <a:blip r:embed="rId5"/>
          <a:srcRect l="10925" t="18709" r="64517" b="3401"/>
          <a:stretch>
            <a:fillRect/>
          </a:stretch>
        </p:blipFill>
        <p:spPr bwMode="auto">
          <a:xfrm>
            <a:off x="2068513" y="1277938"/>
            <a:ext cx="1860550" cy="3467100"/>
          </a:xfrm>
          <a:prstGeom prst="rect">
            <a:avLst/>
          </a:prstGeom>
          <a:noFill/>
          <a:ln w="9525">
            <a:solidFill>
              <a:srgbClr val="938953"/>
            </a:solidFill>
            <a:miter lim="800000"/>
            <a:headEnd/>
            <a:tailEnd/>
          </a:ln>
        </p:spPr>
      </p:pic>
      <p:sp>
        <p:nvSpPr>
          <p:cNvPr id="66573" name="Rectangle 13"/>
          <p:cNvSpPr>
            <a:spLocks noChangeArrowheads="1"/>
          </p:cNvSpPr>
          <p:nvPr/>
        </p:nvSpPr>
        <p:spPr bwMode="auto">
          <a:xfrm>
            <a:off x="1000125" y="5000625"/>
            <a:ext cx="5281613" cy="584200"/>
          </a:xfrm>
          <a:prstGeom prst="rect">
            <a:avLst/>
          </a:prstGeom>
          <a:noFill/>
          <a:ln w="9525">
            <a:noFill/>
            <a:miter lim="800000"/>
            <a:headEnd/>
            <a:tailEnd/>
          </a:ln>
          <a:effectLst/>
        </p:spPr>
        <p:txBody>
          <a:bodyPr wrap="none" anchor="ctr">
            <a:spAutoFit/>
          </a:bodyPr>
          <a:lstStyle/>
          <a:p>
            <a:pPr algn="just">
              <a:buFont typeface="Wingdings" pitchFamily="2" charset="2"/>
              <a:buChar char="Ø"/>
              <a:defRPr/>
            </a:pPr>
            <a:r>
              <a:rPr lang="es-EC" sz="3200" dirty="0">
                <a:solidFill>
                  <a:schemeClr val="accent4">
                    <a:lumMod val="60000"/>
                    <a:lumOff val="40000"/>
                  </a:schemeClr>
                </a:solidFill>
                <a:latin typeface="+mn-lt"/>
                <a:cs typeface="+mn-cs"/>
              </a:rPr>
              <a:t>Unidad de Ventilación (AVU)</a:t>
            </a:r>
          </a:p>
        </p:txBody>
      </p:sp>
      <p:sp>
        <p:nvSpPr>
          <p:cNvPr id="19" name="Rectangle 13"/>
          <p:cNvSpPr>
            <a:spLocks noChangeArrowheads="1"/>
          </p:cNvSpPr>
          <p:nvPr/>
        </p:nvSpPr>
        <p:spPr bwMode="auto">
          <a:xfrm>
            <a:off x="1000125" y="6000750"/>
            <a:ext cx="4375150" cy="584200"/>
          </a:xfrm>
          <a:prstGeom prst="rect">
            <a:avLst/>
          </a:prstGeom>
          <a:noFill/>
          <a:ln w="9525">
            <a:noFill/>
            <a:miter lim="800000"/>
            <a:headEnd/>
            <a:tailEnd/>
          </a:ln>
          <a:effectLst/>
        </p:spPr>
        <p:txBody>
          <a:bodyPr wrap="none" anchor="ctr">
            <a:spAutoFit/>
          </a:bodyPr>
          <a:lstStyle/>
          <a:p>
            <a:pPr algn="just">
              <a:buFont typeface="Wingdings" pitchFamily="2" charset="2"/>
              <a:buChar char="Ø"/>
              <a:defRPr/>
            </a:pPr>
            <a:r>
              <a:rPr lang="es-EC" sz="3200" dirty="0">
                <a:solidFill>
                  <a:schemeClr val="accent4">
                    <a:lumMod val="60000"/>
                    <a:lumOff val="40000"/>
                  </a:schemeClr>
                </a:solidFill>
                <a:latin typeface="+mn-lt"/>
                <a:cs typeface="+mn-cs"/>
              </a:rPr>
              <a:t>Unidad de Acceso (AU)</a:t>
            </a:r>
          </a:p>
        </p:txBody>
      </p:sp>
      <p:pic>
        <p:nvPicPr>
          <p:cNvPr id="12" name="Picture 3"/>
          <p:cNvPicPr>
            <a:picLocks noChangeAspect="1" noChangeArrowheads="1"/>
          </p:cNvPicPr>
          <p:nvPr/>
        </p:nvPicPr>
        <p:blipFill>
          <a:blip r:embed="rId6"/>
          <a:srcRect/>
          <a:stretch>
            <a:fillRect/>
          </a:stretch>
        </p:blipFill>
        <p:spPr bwMode="auto">
          <a:xfrm>
            <a:off x="6429375" y="6267450"/>
            <a:ext cx="2714625" cy="59055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6562"/>
                                        </p:tgtEl>
                                        <p:attrNameLst>
                                          <p:attrName>style.visibility</p:attrName>
                                        </p:attrNameLst>
                                      </p:cBhvr>
                                      <p:to>
                                        <p:strVal val="visible"/>
                                      </p:to>
                                    </p:set>
                                    <p:animEffect transition="in" filter="fade">
                                      <p:cBhvr>
                                        <p:cTn id="7" dur="1000"/>
                                        <p:tgtEl>
                                          <p:spTgt spid="66562"/>
                                        </p:tgtEl>
                                      </p:cBhvr>
                                    </p:animEffect>
                                    <p:anim calcmode="lin" valueType="num">
                                      <p:cBhvr>
                                        <p:cTn id="8" dur="1000" fill="hold"/>
                                        <p:tgtEl>
                                          <p:spTgt spid="66562"/>
                                        </p:tgtEl>
                                        <p:attrNameLst>
                                          <p:attrName>ppt_x</p:attrName>
                                        </p:attrNameLst>
                                      </p:cBhvr>
                                      <p:tavLst>
                                        <p:tav tm="0">
                                          <p:val>
                                            <p:strVal val="#ppt_x"/>
                                          </p:val>
                                        </p:tav>
                                        <p:tav tm="100000">
                                          <p:val>
                                            <p:strVal val="#ppt_x"/>
                                          </p:val>
                                        </p:tav>
                                      </p:tavLst>
                                    </p:anim>
                                    <p:anim calcmode="lin" valueType="num">
                                      <p:cBhvr>
                                        <p:cTn id="9" dur="1000" fill="hold"/>
                                        <p:tgtEl>
                                          <p:spTgt spid="66562"/>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66562"/>
                                        </p:tgtEl>
                                        <p:attrNameLst>
                                          <p:attrName>style.visibility</p:attrName>
                                        </p:attrNameLst>
                                      </p:cBhvr>
                                      <p:to>
                                        <p:strVal val="hidden"/>
                                      </p:to>
                                    </p:set>
                                  </p:sub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66570"/>
                                        </p:tgtEl>
                                        <p:attrNameLst>
                                          <p:attrName>style.visibility</p:attrName>
                                        </p:attrNameLst>
                                      </p:cBhvr>
                                      <p:to>
                                        <p:strVal val="visible"/>
                                      </p:to>
                                    </p:set>
                                    <p:animEffect transition="in" filter="fade">
                                      <p:cBhvr>
                                        <p:cTn id="19" dur="1000"/>
                                        <p:tgtEl>
                                          <p:spTgt spid="66570"/>
                                        </p:tgtEl>
                                      </p:cBhvr>
                                    </p:animEffect>
                                    <p:anim calcmode="lin" valueType="num">
                                      <p:cBhvr>
                                        <p:cTn id="20" dur="1000" fill="hold"/>
                                        <p:tgtEl>
                                          <p:spTgt spid="66570"/>
                                        </p:tgtEl>
                                        <p:attrNameLst>
                                          <p:attrName>ppt_x</p:attrName>
                                        </p:attrNameLst>
                                      </p:cBhvr>
                                      <p:tavLst>
                                        <p:tav tm="0">
                                          <p:val>
                                            <p:strVal val="#ppt_x"/>
                                          </p:val>
                                        </p:tav>
                                        <p:tav tm="100000">
                                          <p:val>
                                            <p:strVal val="#ppt_x"/>
                                          </p:val>
                                        </p:tav>
                                      </p:tavLst>
                                    </p:anim>
                                    <p:anim calcmode="lin" valueType="num">
                                      <p:cBhvr>
                                        <p:cTn id="21" dur="1000" fill="hold"/>
                                        <p:tgtEl>
                                          <p:spTgt spid="66570"/>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66571"/>
                                        </p:tgtEl>
                                        <p:attrNameLst>
                                          <p:attrName>style.visibility</p:attrName>
                                        </p:attrNameLst>
                                      </p:cBhvr>
                                      <p:to>
                                        <p:strVal val="visible"/>
                                      </p:to>
                                    </p:set>
                                    <p:animEffect transition="in" filter="fade">
                                      <p:cBhvr>
                                        <p:cTn id="24" dur="1000"/>
                                        <p:tgtEl>
                                          <p:spTgt spid="66571"/>
                                        </p:tgtEl>
                                      </p:cBhvr>
                                    </p:animEffect>
                                    <p:anim calcmode="lin" valueType="num">
                                      <p:cBhvr>
                                        <p:cTn id="25" dur="1000" fill="hold"/>
                                        <p:tgtEl>
                                          <p:spTgt spid="66571"/>
                                        </p:tgtEl>
                                        <p:attrNameLst>
                                          <p:attrName>ppt_x</p:attrName>
                                        </p:attrNameLst>
                                      </p:cBhvr>
                                      <p:tavLst>
                                        <p:tav tm="0">
                                          <p:val>
                                            <p:strVal val="#ppt_x"/>
                                          </p:val>
                                        </p:tav>
                                        <p:tav tm="100000">
                                          <p:val>
                                            <p:strVal val="#ppt_x"/>
                                          </p:val>
                                        </p:tav>
                                      </p:tavLst>
                                    </p:anim>
                                    <p:anim calcmode="lin" valueType="num">
                                      <p:cBhvr>
                                        <p:cTn id="26" dur="1000" fill="hold"/>
                                        <p:tgtEl>
                                          <p:spTgt spid="6657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6573"/>
                                        </p:tgtEl>
                                        <p:attrNameLst>
                                          <p:attrName>style.visibility</p:attrName>
                                        </p:attrNameLst>
                                      </p:cBhvr>
                                      <p:to>
                                        <p:strVal val="visible"/>
                                      </p:to>
                                    </p:set>
                                    <p:animEffect transition="in" filter="fade">
                                      <p:cBhvr>
                                        <p:cTn id="29" dur="1000"/>
                                        <p:tgtEl>
                                          <p:spTgt spid="66573"/>
                                        </p:tgtEl>
                                      </p:cBhvr>
                                    </p:animEffect>
                                    <p:anim calcmode="lin" valueType="num">
                                      <p:cBhvr>
                                        <p:cTn id="30" dur="1000" fill="hold"/>
                                        <p:tgtEl>
                                          <p:spTgt spid="66573"/>
                                        </p:tgtEl>
                                        <p:attrNameLst>
                                          <p:attrName>ppt_x</p:attrName>
                                        </p:attrNameLst>
                                      </p:cBhvr>
                                      <p:tavLst>
                                        <p:tav tm="0">
                                          <p:val>
                                            <p:strVal val="#ppt_x"/>
                                          </p:val>
                                        </p:tav>
                                        <p:tav tm="100000">
                                          <p:val>
                                            <p:strVal val="#ppt_x"/>
                                          </p:val>
                                        </p:tav>
                                      </p:tavLst>
                                    </p:anim>
                                    <p:anim calcmode="lin" valueType="num">
                                      <p:cBhvr>
                                        <p:cTn id="31" dur="1000" fill="hold"/>
                                        <p:tgtEl>
                                          <p:spTgt spid="66573"/>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66573"/>
                                        </p:tgtEl>
                                        <p:attrNameLst>
                                          <p:attrName>style.visibility</p:attrName>
                                        </p:attrNameLst>
                                      </p:cBhvr>
                                      <p:to>
                                        <p:strVal val="hidden"/>
                                      </p:to>
                                    </p:set>
                                  </p:subTnLst>
                                </p:cTn>
                              </p:par>
                              <p:par>
                                <p:cTn id="32" presetID="42"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8"/>
                                        </p:tgtEl>
                                        <p:attrNameLst>
                                          <p:attrName>style.visibility</p:attrName>
                                        </p:attrNameLst>
                                      </p:cBhvr>
                                      <p:to>
                                        <p:strVal val="hidden"/>
                                      </p:to>
                                    </p:set>
                                  </p:subTnLst>
                                </p:cTn>
                              </p:par>
                              <p:par>
                                <p:cTn id="37" presetID="42"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20"/>
                                        </p:tgtEl>
                                        <p:attrNameLst>
                                          <p:attrName>style.visibility</p:attrName>
                                        </p:attrNameLst>
                                      </p:cBhvr>
                                      <p:to>
                                        <p:strVal val="hidden"/>
                                      </p:to>
                                    </p:set>
                                  </p:subTnLst>
                                </p:cTn>
                              </p:par>
                              <p:par>
                                <p:cTn id="49" presetID="42"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8" grpId="0"/>
      <p:bldP spid="21" grpId="0"/>
      <p:bldP spid="4" grpId="0"/>
      <p:bldP spid="66573"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מציין מיקום של מספר שקופית 6"/>
          <p:cNvSpPr txBox="1">
            <a:spLocks noGrp="1"/>
          </p:cNvSpPr>
          <p:nvPr/>
        </p:nvSpPr>
        <p:spPr bwMode="auto">
          <a:xfrm>
            <a:off x="-73025" y="279400"/>
            <a:ext cx="547688" cy="327025"/>
          </a:xfrm>
          <a:prstGeom prst="rect">
            <a:avLst/>
          </a:prstGeom>
          <a:noFill/>
          <a:ln w="9525">
            <a:noFill/>
            <a:miter lim="800000"/>
            <a:headEnd/>
            <a:tailEnd/>
          </a:ln>
        </p:spPr>
        <p:txBody>
          <a:bodyPr lIns="45720" rIns="45720" anchor="ctr" anchorCtr="1"/>
          <a:lstStyle/>
          <a:p>
            <a:endParaRPr lang="en-US" sz="1100">
              <a:solidFill>
                <a:schemeClr val="bg1"/>
              </a:solidFill>
              <a:latin typeface="Corbel" pitchFamily="34" charset="0"/>
            </a:endParaRPr>
          </a:p>
        </p:txBody>
      </p:sp>
      <p:sp>
        <p:nvSpPr>
          <p:cNvPr id="2053" name="Rectangle 2"/>
          <p:cNvSpPr txBox="1">
            <a:spLocks noChangeArrowheads="1"/>
          </p:cNvSpPr>
          <p:nvPr/>
        </p:nvSpPr>
        <p:spPr bwMode="auto">
          <a:xfrm>
            <a:off x="250825" y="1484313"/>
            <a:ext cx="5457825" cy="4603750"/>
          </a:xfrm>
          <a:prstGeom prst="rect">
            <a:avLst/>
          </a:prstGeom>
          <a:noFill/>
          <a:ln w="9525">
            <a:noFill/>
            <a:miter lim="800000"/>
            <a:headEnd/>
            <a:tailEnd/>
          </a:ln>
        </p:spPr>
        <p:txBody>
          <a:bodyPr/>
          <a:lstStyle/>
          <a:p>
            <a:pPr marL="411163" indent="-342900">
              <a:spcBef>
                <a:spcPts val="800"/>
              </a:spcBef>
              <a:buClr>
                <a:schemeClr val="tx2"/>
              </a:buClr>
              <a:buSzPct val="95000"/>
              <a:buFont typeface="Wingdings" pitchFamily="2" charset="2"/>
              <a:buChar char=""/>
              <a:tabLst>
                <a:tab pos="3530600" algn="l"/>
              </a:tabLst>
            </a:pPr>
            <a:r>
              <a:rPr lang="en-US" dirty="0" err="1">
                <a:latin typeface="Corbel" pitchFamily="34" charset="0"/>
              </a:rPr>
              <a:t>Contiene</a:t>
            </a:r>
            <a:r>
              <a:rPr lang="en-US" dirty="0">
                <a:latin typeface="Corbel" pitchFamily="34" charset="0"/>
              </a:rPr>
              <a:t> el </a:t>
            </a:r>
            <a:r>
              <a:rPr lang="en-US" dirty="0" err="1">
                <a:latin typeface="Corbel" pitchFamily="34" charset="0"/>
              </a:rPr>
              <a:t>módem</a:t>
            </a:r>
            <a:r>
              <a:rPr lang="en-US" dirty="0">
                <a:latin typeface="Corbel" pitchFamily="34" charset="0"/>
              </a:rPr>
              <a:t>, la radio y </a:t>
            </a:r>
            <a:r>
              <a:rPr lang="en-US" dirty="0" err="1">
                <a:latin typeface="Corbel" pitchFamily="34" charset="0"/>
              </a:rPr>
              <a:t>componentes</a:t>
            </a:r>
            <a:r>
              <a:rPr lang="en-US" dirty="0">
                <a:latin typeface="Corbel" pitchFamily="34" charset="0"/>
              </a:rPr>
              <a:t> de </a:t>
            </a:r>
            <a:r>
              <a:rPr lang="en-US" dirty="0" err="1">
                <a:latin typeface="Corbel" pitchFamily="34" charset="0"/>
              </a:rPr>
              <a:t>procesamiento</a:t>
            </a:r>
            <a:r>
              <a:rPr lang="en-US" dirty="0">
                <a:latin typeface="Corbel" pitchFamily="34" charset="0"/>
              </a:rPr>
              <a:t> y </a:t>
            </a:r>
            <a:r>
              <a:rPr lang="en-US" dirty="0" err="1">
                <a:latin typeface="Corbel" pitchFamily="34" charset="0"/>
              </a:rPr>
              <a:t>gestión</a:t>
            </a:r>
            <a:r>
              <a:rPr lang="en-US" dirty="0">
                <a:latin typeface="Corbel" pitchFamily="34" charset="0"/>
              </a:rPr>
              <a:t> de </a:t>
            </a:r>
            <a:r>
              <a:rPr lang="en-US" dirty="0" err="1">
                <a:latin typeface="Corbel" pitchFamily="34" charset="0"/>
              </a:rPr>
              <a:t>datos</a:t>
            </a:r>
            <a:endParaRPr lang="en-US" dirty="0">
              <a:latin typeface="Corbel" pitchFamily="34" charset="0"/>
            </a:endParaRPr>
          </a:p>
          <a:p>
            <a:pPr marL="411163" indent="-342900">
              <a:spcBef>
                <a:spcPts val="800"/>
              </a:spcBef>
              <a:buClr>
                <a:schemeClr val="tx2"/>
              </a:buClr>
              <a:buSzPct val="95000"/>
              <a:buFont typeface="Wingdings" pitchFamily="2" charset="2"/>
              <a:buChar char=""/>
              <a:tabLst>
                <a:tab pos="3530600" algn="l"/>
              </a:tabLst>
            </a:pPr>
            <a:r>
              <a:rPr lang="en-US" dirty="0" err="1">
                <a:latin typeface="Corbel" pitchFamily="34" charset="0"/>
              </a:rPr>
              <a:t>Contiene</a:t>
            </a:r>
            <a:r>
              <a:rPr lang="en-US" dirty="0">
                <a:latin typeface="Corbel" pitchFamily="34" charset="0"/>
              </a:rPr>
              <a:t> </a:t>
            </a:r>
            <a:r>
              <a:rPr lang="en-US" dirty="0" err="1">
                <a:latin typeface="Corbel" pitchFamily="34" charset="0"/>
              </a:rPr>
              <a:t>una</a:t>
            </a:r>
            <a:r>
              <a:rPr lang="en-US" dirty="0">
                <a:latin typeface="Corbel" pitchFamily="34" charset="0"/>
              </a:rPr>
              <a:t> </a:t>
            </a:r>
            <a:r>
              <a:rPr lang="en-US" dirty="0" err="1">
                <a:latin typeface="Corbel" pitchFamily="34" charset="0"/>
              </a:rPr>
              <a:t>matriz</a:t>
            </a:r>
            <a:r>
              <a:rPr lang="en-US" dirty="0">
                <a:latin typeface="Corbel" pitchFamily="34" charset="0"/>
              </a:rPr>
              <a:t> de </a:t>
            </a:r>
            <a:r>
              <a:rPr lang="en-US" dirty="0" err="1">
                <a:latin typeface="Corbel" pitchFamily="34" charset="0"/>
              </a:rPr>
              <a:t>interruptores</a:t>
            </a:r>
            <a:r>
              <a:rPr lang="en-US" dirty="0">
                <a:latin typeface="Corbel" pitchFamily="34" charset="0"/>
              </a:rPr>
              <a:t> de </a:t>
            </a:r>
            <a:r>
              <a:rPr lang="en-US" dirty="0" err="1">
                <a:latin typeface="Corbel" pitchFamily="34" charset="0"/>
              </a:rPr>
              <a:t>haces</a:t>
            </a:r>
            <a:r>
              <a:rPr lang="en-US" dirty="0">
                <a:latin typeface="Corbel" pitchFamily="34" charset="0"/>
              </a:rPr>
              <a:t> de 6 </a:t>
            </a:r>
            <a:r>
              <a:rPr lang="en-US" dirty="0" err="1">
                <a:latin typeface="Corbel" pitchFamily="34" charset="0"/>
              </a:rPr>
              <a:t>antenas</a:t>
            </a:r>
            <a:endParaRPr lang="en-US" dirty="0">
              <a:latin typeface="Corbel" pitchFamily="34" charset="0"/>
            </a:endParaRPr>
          </a:p>
          <a:p>
            <a:pPr marL="411163" indent="-342900">
              <a:spcBef>
                <a:spcPts val="800"/>
              </a:spcBef>
              <a:buClr>
                <a:schemeClr val="tx2"/>
              </a:buClr>
              <a:buSzPct val="95000"/>
              <a:buFont typeface="Wingdings" pitchFamily="2" charset="2"/>
              <a:buChar char=""/>
              <a:tabLst>
                <a:tab pos="3530600" algn="l"/>
              </a:tabLst>
            </a:pPr>
            <a:r>
              <a:rPr lang="en-US" dirty="0" err="1">
                <a:latin typeface="Corbel" pitchFamily="34" charset="0"/>
                <a:ea typeface="Arial Unicode MS" pitchFamily="34" charset="-128"/>
                <a:cs typeface="Arial Unicode MS" pitchFamily="34" charset="-128"/>
              </a:rPr>
              <a:t>Todos</a:t>
            </a:r>
            <a:r>
              <a:rPr lang="en-US" dirty="0">
                <a:latin typeface="Corbel" pitchFamily="34" charset="0"/>
                <a:ea typeface="Arial Unicode MS" pitchFamily="34" charset="-128"/>
                <a:cs typeface="Arial Unicode MS" pitchFamily="34" charset="-128"/>
              </a:rPr>
              <a:t> los </a:t>
            </a:r>
            <a:r>
              <a:rPr lang="en-US" dirty="0" err="1">
                <a:latin typeface="Corbel" pitchFamily="34" charset="0"/>
                <a:ea typeface="Arial Unicode MS" pitchFamily="34" charset="-128"/>
                <a:cs typeface="Arial Unicode MS" pitchFamily="34" charset="-128"/>
              </a:rPr>
              <a:t>tipos</a:t>
            </a:r>
            <a:r>
              <a:rPr lang="en-US" dirty="0">
                <a:latin typeface="Corbel" pitchFamily="34" charset="0"/>
                <a:ea typeface="Arial Unicode MS" pitchFamily="34" charset="-128"/>
                <a:cs typeface="Arial Unicode MS" pitchFamily="34" charset="-128"/>
              </a:rPr>
              <a:t> de SU-Si (2.x &amp; 3.x) </a:t>
            </a:r>
            <a:r>
              <a:rPr lang="en-US" dirty="0" err="1">
                <a:latin typeface="Corbel" pitchFamily="34" charset="0"/>
                <a:ea typeface="Arial Unicode MS" pitchFamily="34" charset="-128"/>
                <a:cs typeface="Arial Unicode MS" pitchFamily="34" charset="-128"/>
              </a:rPr>
              <a:t>soportan</a:t>
            </a:r>
            <a:r>
              <a:rPr lang="en-US" dirty="0">
                <a:latin typeface="Corbel" pitchFamily="34" charset="0"/>
                <a:ea typeface="Arial Unicode MS" pitchFamily="34" charset="-128"/>
                <a:cs typeface="Arial Unicode MS" pitchFamily="34" charset="-128"/>
              </a:rPr>
              <a:t> </a:t>
            </a:r>
            <a:r>
              <a:rPr lang="en-US" dirty="0" err="1">
                <a:latin typeface="Corbel" pitchFamily="34" charset="0"/>
                <a:ea typeface="Arial Unicode MS" pitchFamily="34" charset="-128"/>
                <a:cs typeface="Arial Unicode MS" pitchFamily="34" charset="-128"/>
              </a:rPr>
              <a:t>todas</a:t>
            </a:r>
            <a:r>
              <a:rPr lang="en-US" dirty="0">
                <a:latin typeface="Corbel" pitchFamily="34" charset="0"/>
                <a:ea typeface="Arial Unicode MS" pitchFamily="34" charset="-128"/>
                <a:cs typeface="Arial Unicode MS" pitchFamily="34" charset="-128"/>
              </a:rPr>
              <a:t> </a:t>
            </a:r>
            <a:r>
              <a:rPr lang="en-US" dirty="0" err="1">
                <a:latin typeface="Corbel" pitchFamily="34" charset="0"/>
                <a:ea typeface="Arial Unicode MS" pitchFamily="34" charset="-128"/>
                <a:cs typeface="Arial Unicode MS" pitchFamily="34" charset="-128"/>
              </a:rPr>
              <a:t>las</a:t>
            </a:r>
            <a:r>
              <a:rPr lang="en-US" dirty="0">
                <a:latin typeface="Corbel" pitchFamily="34" charset="0"/>
                <a:ea typeface="Arial Unicode MS" pitchFamily="34" charset="-128"/>
                <a:cs typeface="Arial Unicode MS" pitchFamily="34" charset="-128"/>
              </a:rPr>
              <a:t> </a:t>
            </a:r>
            <a:r>
              <a:rPr lang="en-US" dirty="0" err="1">
                <a:latin typeface="Corbel" pitchFamily="34" charset="0"/>
                <a:ea typeface="Arial Unicode MS" pitchFamily="34" charset="-128"/>
                <a:cs typeface="Arial Unicode MS" pitchFamily="34" charset="-128"/>
              </a:rPr>
              <a:t>bandas</a:t>
            </a:r>
            <a:endParaRPr lang="en-US" dirty="0">
              <a:latin typeface="Corbel" pitchFamily="34" charset="0"/>
              <a:ea typeface="Arial Unicode MS" pitchFamily="34" charset="-128"/>
              <a:cs typeface="Arial Unicode MS" pitchFamily="34" charset="-128"/>
            </a:endParaRPr>
          </a:p>
          <a:p>
            <a:pPr marL="411163" indent="-342900">
              <a:spcBef>
                <a:spcPts val="800"/>
              </a:spcBef>
              <a:buClr>
                <a:schemeClr val="tx2"/>
              </a:buClr>
              <a:buSzPct val="95000"/>
              <a:buFont typeface="Wingdings" pitchFamily="2" charset="2"/>
              <a:buChar char=""/>
              <a:tabLst>
                <a:tab pos="3530600" algn="l"/>
              </a:tabLst>
            </a:pPr>
            <a:r>
              <a:rPr lang="en-US" dirty="0" err="1">
                <a:latin typeface="Corbel" pitchFamily="34" charset="0"/>
                <a:ea typeface="Arial Unicode MS" pitchFamily="34" charset="-128"/>
                <a:cs typeface="Arial Unicode MS" pitchFamily="34" charset="-128"/>
              </a:rPr>
              <a:t>Potencia</a:t>
            </a:r>
            <a:r>
              <a:rPr lang="en-US" dirty="0">
                <a:latin typeface="Corbel" pitchFamily="34" charset="0"/>
                <a:ea typeface="Arial Unicode MS" pitchFamily="34" charset="-128"/>
                <a:cs typeface="Arial Unicode MS" pitchFamily="34" charset="-128"/>
              </a:rPr>
              <a:t> de </a:t>
            </a:r>
            <a:r>
              <a:rPr lang="en-US" dirty="0" err="1">
                <a:latin typeface="Corbel" pitchFamily="34" charset="0"/>
                <a:ea typeface="Arial Unicode MS" pitchFamily="34" charset="-128"/>
                <a:cs typeface="Arial Unicode MS" pitchFamily="34" charset="-128"/>
              </a:rPr>
              <a:t>salida</a:t>
            </a:r>
            <a:r>
              <a:rPr lang="en-US" dirty="0">
                <a:latin typeface="Corbel" pitchFamily="34" charset="0"/>
                <a:ea typeface="Arial Unicode MS" pitchFamily="34" charset="-128"/>
                <a:cs typeface="Arial Unicode MS" pitchFamily="34" charset="-128"/>
              </a:rPr>
              <a:t> (</a:t>
            </a:r>
            <a:r>
              <a:rPr lang="en-US" dirty="0" err="1">
                <a:latin typeface="Corbel" pitchFamily="34" charset="0"/>
                <a:ea typeface="Arial Unicode MS" pitchFamily="34" charset="-128"/>
                <a:cs typeface="Arial Unicode MS" pitchFamily="34" charset="-128"/>
              </a:rPr>
              <a:t>puerto</a:t>
            </a:r>
            <a:r>
              <a:rPr lang="en-US" dirty="0">
                <a:latin typeface="Corbel" pitchFamily="34" charset="0"/>
                <a:ea typeface="Arial Unicode MS" pitchFamily="34" charset="-128"/>
                <a:cs typeface="Arial Unicode MS" pitchFamily="34" charset="-128"/>
              </a:rPr>
              <a:t> de </a:t>
            </a:r>
            <a:r>
              <a:rPr lang="en-US" dirty="0" err="1">
                <a:latin typeface="Corbel" pitchFamily="34" charset="0"/>
                <a:ea typeface="Arial Unicode MS" pitchFamily="34" charset="-128"/>
                <a:cs typeface="Arial Unicode MS" pitchFamily="34" charset="-128"/>
              </a:rPr>
              <a:t>antena</a:t>
            </a:r>
            <a:r>
              <a:rPr lang="en-US" dirty="0">
                <a:latin typeface="Corbel" pitchFamily="34" charset="0"/>
                <a:ea typeface="Arial Unicode MS" pitchFamily="34" charset="-128"/>
                <a:cs typeface="Arial Unicode MS" pitchFamily="34" charset="-128"/>
              </a:rPr>
              <a:t>):</a:t>
            </a:r>
          </a:p>
          <a:p>
            <a:pPr marL="739775" lvl="1" indent="-285750">
              <a:spcBef>
                <a:spcPts val="800"/>
              </a:spcBef>
              <a:buClr>
                <a:schemeClr val="accent2"/>
              </a:buClr>
              <a:buSzPct val="90000"/>
              <a:buFont typeface="Wingdings" pitchFamily="2" charset="2"/>
              <a:buChar char=""/>
              <a:tabLst>
                <a:tab pos="3530600" algn="l"/>
              </a:tabLst>
            </a:pPr>
            <a:r>
              <a:rPr lang="en-US" sz="2600" dirty="0">
                <a:latin typeface="Corbel" pitchFamily="34" charset="0"/>
                <a:ea typeface="Arial Unicode MS" pitchFamily="34" charset="-128"/>
                <a:cs typeface="Arial Unicode MS" pitchFamily="34" charset="-128"/>
              </a:rPr>
              <a:t>21dBm </a:t>
            </a:r>
            <a:r>
              <a:rPr lang="en-US" sz="2600" dirty="0" smtClean="0">
                <a:latin typeface="Corbel" pitchFamily="34" charset="0"/>
                <a:ea typeface="Arial Unicode MS" pitchFamily="34" charset="-128"/>
                <a:cs typeface="Arial Unicode MS" pitchFamily="34" charset="-128"/>
              </a:rPr>
              <a:t>a </a:t>
            </a:r>
            <a:r>
              <a:rPr lang="en-US" sz="2600" dirty="0">
                <a:latin typeface="Corbel" pitchFamily="34" charset="0"/>
                <a:ea typeface="Arial Unicode MS" pitchFamily="34" charset="-128"/>
                <a:cs typeface="Arial Unicode MS" pitchFamily="34" charset="-128"/>
              </a:rPr>
              <a:t>5Ghz</a:t>
            </a:r>
          </a:p>
          <a:p>
            <a:pPr marL="739775" lvl="1" indent="-285750">
              <a:spcBef>
                <a:spcPts val="800"/>
              </a:spcBef>
              <a:buClr>
                <a:schemeClr val="accent2"/>
              </a:buClr>
              <a:buSzPct val="90000"/>
              <a:buFont typeface="Wingdings" pitchFamily="2" charset="2"/>
              <a:buChar char=""/>
              <a:tabLst>
                <a:tab pos="3530600" algn="l"/>
              </a:tabLst>
            </a:pPr>
            <a:r>
              <a:rPr lang="en-US" sz="2600" dirty="0">
                <a:latin typeface="Corbel" pitchFamily="34" charset="0"/>
                <a:ea typeface="Arial Unicode MS" pitchFamily="34" charset="-128"/>
                <a:cs typeface="Arial Unicode MS" pitchFamily="34" charset="-128"/>
              </a:rPr>
              <a:t>22</a:t>
            </a:r>
            <a:r>
              <a:rPr lang="en-US" sz="2600" dirty="0">
                <a:latin typeface="Corbel" pitchFamily="34" charset="0"/>
              </a:rPr>
              <a:t>dBm </a:t>
            </a:r>
            <a:r>
              <a:rPr lang="en-US" sz="2600" dirty="0" smtClean="0">
                <a:latin typeface="Corbel" pitchFamily="34" charset="0"/>
              </a:rPr>
              <a:t>a </a:t>
            </a:r>
            <a:r>
              <a:rPr lang="en-US" sz="2600" dirty="0">
                <a:latin typeface="Corbel" pitchFamily="34" charset="0"/>
              </a:rPr>
              <a:t>3.5Ghz </a:t>
            </a:r>
          </a:p>
          <a:p>
            <a:pPr marL="739775" lvl="1" indent="-285750">
              <a:spcBef>
                <a:spcPts val="800"/>
              </a:spcBef>
              <a:buClr>
                <a:schemeClr val="accent2"/>
              </a:buClr>
              <a:buSzPct val="90000"/>
              <a:buFont typeface="Wingdings" pitchFamily="2" charset="2"/>
              <a:buChar char=""/>
              <a:tabLst>
                <a:tab pos="3530600" algn="l"/>
              </a:tabLst>
            </a:pPr>
            <a:r>
              <a:rPr lang="en-US" sz="2600" dirty="0">
                <a:latin typeface="Corbel" pitchFamily="34" charset="0"/>
                <a:ea typeface="Arial Unicode MS" pitchFamily="34" charset="-128"/>
                <a:cs typeface="Arial Unicode MS" pitchFamily="34" charset="-128"/>
              </a:rPr>
              <a:t>23</a:t>
            </a:r>
            <a:r>
              <a:rPr lang="en-US" sz="2600" dirty="0">
                <a:latin typeface="Corbel" pitchFamily="34" charset="0"/>
              </a:rPr>
              <a:t>dBm </a:t>
            </a:r>
            <a:r>
              <a:rPr lang="en-US" sz="2600" dirty="0" smtClean="0">
                <a:latin typeface="Corbel" pitchFamily="34" charset="0"/>
              </a:rPr>
              <a:t>a </a:t>
            </a:r>
            <a:r>
              <a:rPr lang="en-US" sz="2600" dirty="0">
                <a:latin typeface="Corbel" pitchFamily="34" charset="0"/>
              </a:rPr>
              <a:t>2.3Ghz</a:t>
            </a:r>
          </a:p>
          <a:p>
            <a:pPr marL="739775" lvl="1" indent="-285750">
              <a:spcBef>
                <a:spcPts val="800"/>
              </a:spcBef>
              <a:buClr>
                <a:schemeClr val="accent2"/>
              </a:buClr>
              <a:buSzPct val="90000"/>
              <a:buFont typeface="Wingdings" pitchFamily="2" charset="2"/>
              <a:buChar char=""/>
              <a:tabLst>
                <a:tab pos="3530600" algn="l"/>
              </a:tabLst>
            </a:pPr>
            <a:r>
              <a:rPr lang="en-US" sz="2600" dirty="0">
                <a:latin typeface="Corbel" pitchFamily="34" charset="0"/>
                <a:ea typeface="Arial Unicode MS" pitchFamily="34" charset="-128"/>
                <a:cs typeface="Arial Unicode MS" pitchFamily="34" charset="-128"/>
              </a:rPr>
              <a:t>24</a:t>
            </a:r>
            <a:r>
              <a:rPr lang="en-US" sz="2600" dirty="0">
                <a:latin typeface="Corbel" pitchFamily="34" charset="0"/>
              </a:rPr>
              <a:t>dBm </a:t>
            </a:r>
            <a:r>
              <a:rPr lang="en-US" sz="2600" dirty="0" smtClean="0">
                <a:latin typeface="Corbel" pitchFamily="34" charset="0"/>
              </a:rPr>
              <a:t>a </a:t>
            </a:r>
            <a:r>
              <a:rPr lang="en-US" sz="2600" dirty="0">
                <a:latin typeface="Corbel" pitchFamily="34" charset="0"/>
              </a:rPr>
              <a:t>2.5Ghz </a:t>
            </a:r>
          </a:p>
          <a:p>
            <a:pPr marL="411163" indent="-342900">
              <a:spcBef>
                <a:spcPts val="800"/>
              </a:spcBef>
              <a:buClr>
                <a:schemeClr val="tx2"/>
              </a:buClr>
              <a:buSzPct val="95000"/>
              <a:tabLst>
                <a:tab pos="3530600" algn="l"/>
              </a:tabLst>
            </a:pPr>
            <a:endParaRPr lang="en-US" dirty="0">
              <a:latin typeface="Corbel" pitchFamily="34" charset="0"/>
              <a:ea typeface="Arial Unicode MS" pitchFamily="34" charset="-128"/>
              <a:cs typeface="Arial Unicode MS" pitchFamily="34" charset="-128"/>
            </a:endParaRPr>
          </a:p>
        </p:txBody>
      </p:sp>
      <p:sp>
        <p:nvSpPr>
          <p:cNvPr id="5" name="Rectangle 5"/>
          <p:cNvSpPr txBox="1">
            <a:spLocks noChangeArrowheads="1"/>
          </p:cNvSpPr>
          <p:nvPr/>
        </p:nvSpPr>
        <p:spPr>
          <a:xfrm>
            <a:off x="704850" y="285750"/>
            <a:ext cx="8439150" cy="1077218"/>
          </a:xfrm>
          <a:prstGeom prst="rect">
            <a:avLst/>
          </a:prstGeom>
          <a:noFill/>
        </p:spPr>
        <p:txBody>
          <a:bodyPr>
            <a:spAutoFit/>
          </a:bodyPr>
          <a:lstStyle/>
          <a:p>
            <a:pPr fontAlgn="auto">
              <a:spcAft>
                <a:spcPts val="0"/>
              </a:spcAft>
              <a:defRPr/>
            </a:pPr>
            <a:r>
              <a:rPr lang="en-US" sz="3200" b="1" spc="300" dirty="0" err="1">
                <a:solidFill>
                  <a:schemeClr val="accent1"/>
                </a:solidFill>
                <a:effectLst>
                  <a:outerShdw blurRad="38100" dist="38100" dir="2700000" algn="tl">
                    <a:srgbClr val="000000">
                      <a:alpha val="43137"/>
                    </a:srgbClr>
                  </a:outerShdw>
                </a:effectLst>
                <a:latin typeface="Franklin Gothic Book" pitchFamily="34" charset="0"/>
                <a:ea typeface="+mj-ea"/>
                <a:cs typeface="+mj-cs"/>
              </a:rPr>
              <a:t>Unidad</a:t>
            </a:r>
            <a:r>
              <a:rPr lang="en-US" sz="3200" b="1" spc="300" dirty="0">
                <a:solidFill>
                  <a:schemeClr val="accent1"/>
                </a:solidFill>
                <a:effectLst>
                  <a:outerShdw blurRad="38100" dist="38100" dir="2700000" algn="tl">
                    <a:srgbClr val="000000">
                      <a:alpha val="43137"/>
                    </a:srgbClr>
                  </a:outerShdw>
                </a:effectLst>
                <a:latin typeface="Franklin Gothic Book" pitchFamily="34" charset="0"/>
                <a:ea typeface="+mj-ea"/>
                <a:cs typeface="+mj-cs"/>
              </a:rPr>
              <a:t> de </a:t>
            </a:r>
            <a:r>
              <a:rPr lang="en-US" sz="3200" b="1" spc="300" dirty="0" err="1">
                <a:solidFill>
                  <a:schemeClr val="accent1"/>
                </a:solidFill>
                <a:effectLst>
                  <a:outerShdw blurRad="38100" dist="38100" dir="2700000" algn="tl">
                    <a:srgbClr val="000000">
                      <a:alpha val="43137"/>
                    </a:srgbClr>
                  </a:outerShdw>
                </a:effectLst>
                <a:latin typeface="Franklin Gothic Book" pitchFamily="34" charset="0"/>
                <a:ea typeface="+mj-ea"/>
                <a:cs typeface="+mj-cs"/>
              </a:rPr>
              <a:t>Subscriptor</a:t>
            </a:r>
            <a:r>
              <a:rPr lang="en-US" sz="3200" b="1" spc="300" dirty="0">
                <a:solidFill>
                  <a:schemeClr val="accent1"/>
                </a:solidFill>
                <a:effectLst>
                  <a:outerShdw blurRad="38100" dist="38100" dir="2700000" algn="tl">
                    <a:srgbClr val="000000">
                      <a:alpha val="43137"/>
                    </a:srgbClr>
                  </a:outerShdw>
                </a:effectLst>
                <a:latin typeface="Franklin Gothic Book" pitchFamily="34" charset="0"/>
                <a:ea typeface="+mj-ea"/>
                <a:cs typeface="+mj-cs"/>
              </a:rPr>
              <a:t> Self Install </a:t>
            </a:r>
            <a:r>
              <a:rPr lang="en-US" sz="3200" b="1" spc="300" dirty="0" smtClean="0">
                <a:solidFill>
                  <a:schemeClr val="accent1"/>
                </a:solidFill>
                <a:effectLst>
                  <a:outerShdw blurRad="38100" dist="38100" dir="2700000" algn="tl">
                    <a:srgbClr val="000000">
                      <a:alpha val="43137"/>
                    </a:srgbClr>
                  </a:outerShdw>
                </a:effectLst>
                <a:latin typeface="Franklin Gothic Book" pitchFamily="34" charset="0"/>
                <a:ea typeface="+mj-ea"/>
                <a:cs typeface="+mj-cs"/>
              </a:rPr>
              <a:t>    (</a:t>
            </a:r>
            <a:r>
              <a:rPr lang="en-US" sz="3200" b="1" spc="300" dirty="0">
                <a:solidFill>
                  <a:schemeClr val="accent1"/>
                </a:solidFill>
                <a:effectLst>
                  <a:outerShdw blurRad="38100" dist="38100" dir="2700000" algn="tl">
                    <a:srgbClr val="000000">
                      <a:alpha val="43137"/>
                    </a:srgbClr>
                  </a:outerShdw>
                </a:effectLst>
                <a:latin typeface="Franklin Gothic Book" pitchFamily="34" charset="0"/>
                <a:ea typeface="+mj-ea"/>
                <a:cs typeface="+mj-cs"/>
              </a:rPr>
              <a:t>SU-Si)</a:t>
            </a:r>
          </a:p>
        </p:txBody>
      </p:sp>
      <p:pic>
        <p:nvPicPr>
          <p:cNvPr id="2055" name="Picture 6" descr="DSCN0315"/>
          <p:cNvPicPr>
            <a:picLocks noChangeAspect="1" noChangeArrowheads="1"/>
          </p:cNvPicPr>
          <p:nvPr/>
        </p:nvPicPr>
        <p:blipFill>
          <a:blip r:embed="rId4"/>
          <a:srcRect/>
          <a:stretch>
            <a:fillRect/>
          </a:stretch>
        </p:blipFill>
        <p:spPr bwMode="auto">
          <a:xfrm>
            <a:off x="6858000" y="3500438"/>
            <a:ext cx="1747838" cy="2382837"/>
          </a:xfrm>
          <a:prstGeom prst="rect">
            <a:avLst/>
          </a:prstGeom>
          <a:noFill/>
          <a:ln w="9525">
            <a:noFill/>
            <a:miter lim="800000"/>
            <a:headEnd/>
            <a:tailEnd/>
          </a:ln>
        </p:spPr>
      </p:pic>
      <p:grpSp>
        <p:nvGrpSpPr>
          <p:cNvPr id="2056" name="Group 7"/>
          <p:cNvGrpSpPr>
            <a:grpSpLocks/>
          </p:cNvGrpSpPr>
          <p:nvPr/>
        </p:nvGrpSpPr>
        <p:grpSpPr bwMode="auto">
          <a:xfrm>
            <a:off x="6629400" y="1127125"/>
            <a:ext cx="2362200" cy="1844675"/>
            <a:chOff x="4176" y="710"/>
            <a:chExt cx="1488" cy="1162"/>
          </a:xfrm>
        </p:grpSpPr>
        <p:sp>
          <p:nvSpPr>
            <p:cNvPr id="2062" name="Rectangle 8"/>
            <p:cNvSpPr>
              <a:spLocks noChangeArrowheads="1"/>
            </p:cNvSpPr>
            <p:nvPr/>
          </p:nvSpPr>
          <p:spPr bwMode="auto">
            <a:xfrm>
              <a:off x="4176" y="720"/>
              <a:ext cx="1488" cy="1152"/>
            </a:xfrm>
            <a:prstGeom prst="rect">
              <a:avLst/>
            </a:prstGeom>
            <a:solidFill>
              <a:srgbClr val="00FFFF"/>
            </a:solidFill>
            <a:ln w="12700">
              <a:solidFill>
                <a:srgbClr val="6600CC"/>
              </a:solidFill>
              <a:prstDash val="dash"/>
              <a:miter lim="800000"/>
              <a:headEnd/>
              <a:tailEnd/>
            </a:ln>
          </p:spPr>
          <p:txBody>
            <a:bodyPr wrap="none" anchor="b"/>
            <a:lstStyle/>
            <a:p>
              <a:r>
                <a:rPr lang="en-US" sz="1000">
                  <a:latin typeface="Corbel" pitchFamily="34" charset="0"/>
                </a:rPr>
                <a:t>Interno</a:t>
              </a:r>
            </a:p>
          </p:txBody>
        </p:sp>
        <p:sp>
          <p:nvSpPr>
            <p:cNvPr id="2063" name="Text Box 9"/>
            <p:cNvSpPr txBox="1">
              <a:spLocks noChangeArrowheads="1"/>
            </p:cNvSpPr>
            <p:nvPr/>
          </p:nvSpPr>
          <p:spPr bwMode="auto">
            <a:xfrm>
              <a:off x="4800" y="710"/>
              <a:ext cx="624" cy="250"/>
            </a:xfrm>
            <a:prstGeom prst="rect">
              <a:avLst/>
            </a:prstGeom>
            <a:noFill/>
            <a:ln w="12700">
              <a:noFill/>
              <a:miter lim="800000"/>
              <a:headEnd/>
              <a:tailEnd/>
            </a:ln>
          </p:spPr>
          <p:txBody>
            <a:bodyPr>
              <a:spAutoFit/>
            </a:bodyPr>
            <a:lstStyle/>
            <a:p>
              <a:pPr eaLnBrk="0" hangingPunct="0">
                <a:spcBef>
                  <a:spcPct val="50000"/>
                </a:spcBef>
                <a:buClr>
                  <a:schemeClr val="tx2"/>
                </a:buClr>
                <a:buSzPct val="125000"/>
                <a:buFont typeface="CommonBullets" pitchFamily="34" charset="0"/>
                <a:buNone/>
              </a:pPr>
              <a:r>
                <a:rPr lang="en-US" sz="1000">
                  <a:solidFill>
                    <a:srgbClr val="000099"/>
                  </a:solidFill>
                  <a:latin typeface="Corbel" pitchFamily="34" charset="0"/>
                </a:rPr>
                <a:t>Ethernet 10/100 Mbps</a:t>
              </a:r>
            </a:p>
          </p:txBody>
        </p:sp>
        <p:sp>
          <p:nvSpPr>
            <p:cNvPr id="2064" name="Line 10"/>
            <p:cNvSpPr>
              <a:spLocks noChangeShapeType="1"/>
            </p:cNvSpPr>
            <p:nvPr/>
          </p:nvSpPr>
          <p:spPr bwMode="auto">
            <a:xfrm rot="10800000">
              <a:off x="4848" y="1104"/>
              <a:ext cx="528" cy="1"/>
            </a:xfrm>
            <a:prstGeom prst="line">
              <a:avLst/>
            </a:prstGeom>
            <a:noFill/>
            <a:ln w="25400">
              <a:solidFill>
                <a:srgbClr val="000099"/>
              </a:solidFill>
              <a:round/>
              <a:headEnd/>
              <a:tailEnd/>
            </a:ln>
          </p:spPr>
          <p:txBody>
            <a:bodyPr/>
            <a:lstStyle/>
            <a:p>
              <a:endParaRPr lang="es-ES"/>
            </a:p>
          </p:txBody>
        </p:sp>
        <p:sp>
          <p:nvSpPr>
            <p:cNvPr id="2065" name="Text Box 11"/>
            <p:cNvSpPr txBox="1">
              <a:spLocks noChangeArrowheads="1"/>
            </p:cNvSpPr>
            <p:nvPr/>
          </p:nvSpPr>
          <p:spPr bwMode="auto">
            <a:xfrm>
              <a:off x="4224" y="960"/>
              <a:ext cx="768" cy="288"/>
            </a:xfrm>
            <a:prstGeom prst="rect">
              <a:avLst/>
            </a:prstGeom>
            <a:solidFill>
              <a:srgbClr val="FF0066"/>
            </a:solidFill>
            <a:ln w="12700">
              <a:solidFill>
                <a:srgbClr val="6600FF"/>
              </a:solidFill>
              <a:miter lim="800000"/>
              <a:headEnd/>
              <a:tailEnd/>
            </a:ln>
          </p:spPr>
          <p:txBody>
            <a:bodyPr lIns="18000" rIns="18000" anchor="ctr"/>
            <a:lstStyle/>
            <a:p>
              <a:pPr eaLnBrk="0" hangingPunct="0">
                <a:spcBef>
                  <a:spcPct val="50000"/>
                </a:spcBef>
                <a:buClr>
                  <a:schemeClr val="tx2"/>
                </a:buClr>
                <a:buSzPct val="125000"/>
                <a:buFont typeface="CommonBullets" pitchFamily="34" charset="0"/>
                <a:buNone/>
              </a:pPr>
              <a:r>
                <a:rPr lang="en-US" sz="1000">
                  <a:solidFill>
                    <a:schemeClr val="bg1"/>
                  </a:solidFill>
                  <a:latin typeface="Corbel" pitchFamily="34" charset="0"/>
                </a:rPr>
                <a:t>CPE-Si-E- (interno)</a:t>
              </a:r>
            </a:p>
          </p:txBody>
        </p:sp>
        <p:sp>
          <p:nvSpPr>
            <p:cNvPr id="2066" name="Line 12"/>
            <p:cNvSpPr>
              <a:spLocks noChangeShapeType="1"/>
            </p:cNvSpPr>
            <p:nvPr/>
          </p:nvSpPr>
          <p:spPr bwMode="auto">
            <a:xfrm flipV="1">
              <a:off x="5520" y="1200"/>
              <a:ext cx="0" cy="192"/>
            </a:xfrm>
            <a:prstGeom prst="line">
              <a:avLst/>
            </a:prstGeom>
            <a:noFill/>
            <a:ln w="12700">
              <a:solidFill>
                <a:srgbClr val="000066"/>
              </a:solidFill>
              <a:round/>
              <a:headEnd/>
              <a:tailEnd/>
            </a:ln>
          </p:spPr>
          <p:txBody>
            <a:bodyPr/>
            <a:lstStyle/>
            <a:p>
              <a:endParaRPr lang="es-ES"/>
            </a:p>
          </p:txBody>
        </p:sp>
        <p:sp>
          <p:nvSpPr>
            <p:cNvPr id="2067" name="Line 13"/>
            <p:cNvSpPr>
              <a:spLocks noChangeShapeType="1"/>
            </p:cNvSpPr>
            <p:nvPr/>
          </p:nvSpPr>
          <p:spPr bwMode="auto">
            <a:xfrm flipH="1">
              <a:off x="4992" y="1152"/>
              <a:ext cx="288" cy="288"/>
            </a:xfrm>
            <a:prstGeom prst="line">
              <a:avLst/>
            </a:prstGeom>
            <a:noFill/>
            <a:ln w="12700">
              <a:solidFill>
                <a:srgbClr val="000066"/>
              </a:solidFill>
              <a:round/>
              <a:headEnd/>
              <a:tailEnd/>
            </a:ln>
          </p:spPr>
          <p:txBody>
            <a:bodyPr/>
            <a:lstStyle/>
            <a:p>
              <a:endParaRPr lang="es-ES"/>
            </a:p>
          </p:txBody>
        </p:sp>
        <p:sp>
          <p:nvSpPr>
            <p:cNvPr id="2068" name="Line 14"/>
            <p:cNvSpPr>
              <a:spLocks noChangeShapeType="1"/>
            </p:cNvSpPr>
            <p:nvPr/>
          </p:nvSpPr>
          <p:spPr bwMode="auto">
            <a:xfrm flipV="1">
              <a:off x="5328" y="1056"/>
              <a:ext cx="0" cy="672"/>
            </a:xfrm>
            <a:prstGeom prst="line">
              <a:avLst/>
            </a:prstGeom>
            <a:noFill/>
            <a:ln w="12700">
              <a:solidFill>
                <a:srgbClr val="000080"/>
              </a:solidFill>
              <a:round/>
              <a:headEnd/>
              <a:tailEnd/>
            </a:ln>
          </p:spPr>
          <p:txBody>
            <a:bodyPr/>
            <a:lstStyle/>
            <a:p>
              <a:endParaRPr lang="es-ES"/>
            </a:p>
          </p:txBody>
        </p:sp>
        <p:sp>
          <p:nvSpPr>
            <p:cNvPr id="2069" name="Text Box 15"/>
            <p:cNvSpPr txBox="1">
              <a:spLocks noChangeArrowheads="1"/>
            </p:cNvSpPr>
            <p:nvPr/>
          </p:nvSpPr>
          <p:spPr bwMode="auto">
            <a:xfrm>
              <a:off x="5184" y="960"/>
              <a:ext cx="384" cy="288"/>
            </a:xfrm>
            <a:prstGeom prst="rect">
              <a:avLst/>
            </a:prstGeom>
            <a:solidFill>
              <a:schemeClr val="bg2"/>
            </a:solidFill>
            <a:ln w="12700">
              <a:solidFill>
                <a:srgbClr val="6600FF"/>
              </a:solidFill>
              <a:miter lim="800000"/>
              <a:headEnd/>
              <a:tailEnd/>
            </a:ln>
          </p:spPr>
          <p:txBody>
            <a:bodyPr anchor="ctr"/>
            <a:lstStyle/>
            <a:p>
              <a:pPr eaLnBrk="0" hangingPunct="0">
                <a:spcBef>
                  <a:spcPct val="50000"/>
                </a:spcBef>
                <a:buClr>
                  <a:schemeClr val="tx2"/>
                </a:buClr>
                <a:buSzPct val="125000"/>
                <a:buFont typeface="CommonBullets" pitchFamily="34" charset="0"/>
                <a:buNone/>
              </a:pPr>
              <a:r>
                <a:rPr lang="en-US" sz="1000">
                  <a:solidFill>
                    <a:schemeClr val="bg1"/>
                  </a:solidFill>
                  <a:latin typeface="Corbel" pitchFamily="34" charset="0"/>
                </a:rPr>
                <a:t>hub / switch</a:t>
              </a:r>
            </a:p>
          </p:txBody>
        </p:sp>
        <p:sp>
          <p:nvSpPr>
            <p:cNvPr id="2070" name="Text Box 16"/>
            <p:cNvSpPr txBox="1">
              <a:spLocks noChangeArrowheads="1"/>
            </p:cNvSpPr>
            <p:nvPr/>
          </p:nvSpPr>
          <p:spPr bwMode="auto">
            <a:xfrm>
              <a:off x="5376" y="1344"/>
              <a:ext cx="240" cy="192"/>
            </a:xfrm>
            <a:prstGeom prst="rect">
              <a:avLst/>
            </a:prstGeom>
            <a:solidFill>
              <a:schemeClr val="bg2"/>
            </a:solidFill>
            <a:ln w="12700">
              <a:solidFill>
                <a:srgbClr val="6600FF"/>
              </a:solidFill>
              <a:miter lim="800000"/>
              <a:headEnd/>
              <a:tailEnd/>
            </a:ln>
          </p:spPr>
          <p:txBody>
            <a:bodyPr anchor="ctr"/>
            <a:lstStyle/>
            <a:p>
              <a:pPr eaLnBrk="0" hangingPunct="0">
                <a:spcBef>
                  <a:spcPct val="50000"/>
                </a:spcBef>
                <a:buClr>
                  <a:schemeClr val="tx2"/>
                </a:buClr>
                <a:buSzPct val="125000"/>
                <a:buFont typeface="CommonBullets" pitchFamily="34" charset="0"/>
                <a:buNone/>
              </a:pPr>
              <a:r>
                <a:rPr lang="en-US" sz="1000">
                  <a:solidFill>
                    <a:schemeClr val="bg1"/>
                  </a:solidFill>
                  <a:latin typeface="Corbel" pitchFamily="34" charset="0"/>
                </a:rPr>
                <a:t>PC</a:t>
              </a:r>
            </a:p>
          </p:txBody>
        </p:sp>
        <p:sp>
          <p:nvSpPr>
            <p:cNvPr id="2071" name="Text Box 17"/>
            <p:cNvSpPr txBox="1">
              <a:spLocks noChangeArrowheads="1"/>
            </p:cNvSpPr>
            <p:nvPr/>
          </p:nvSpPr>
          <p:spPr bwMode="auto">
            <a:xfrm>
              <a:off x="5232" y="1584"/>
              <a:ext cx="240" cy="192"/>
            </a:xfrm>
            <a:prstGeom prst="rect">
              <a:avLst/>
            </a:prstGeom>
            <a:solidFill>
              <a:schemeClr val="bg2"/>
            </a:solidFill>
            <a:ln w="12700">
              <a:solidFill>
                <a:srgbClr val="6600FF"/>
              </a:solidFill>
              <a:miter lim="800000"/>
              <a:headEnd/>
              <a:tailEnd/>
            </a:ln>
          </p:spPr>
          <p:txBody>
            <a:bodyPr anchor="ctr"/>
            <a:lstStyle/>
            <a:p>
              <a:pPr eaLnBrk="0" hangingPunct="0">
                <a:spcBef>
                  <a:spcPct val="50000"/>
                </a:spcBef>
                <a:buClr>
                  <a:schemeClr val="tx2"/>
                </a:buClr>
                <a:buSzPct val="125000"/>
                <a:buFont typeface="CommonBullets" pitchFamily="34" charset="0"/>
                <a:buNone/>
              </a:pPr>
              <a:r>
                <a:rPr lang="en-US" sz="1000">
                  <a:solidFill>
                    <a:schemeClr val="bg1"/>
                  </a:solidFill>
                  <a:latin typeface="Corbel" pitchFamily="34" charset="0"/>
                </a:rPr>
                <a:t>PC</a:t>
              </a:r>
            </a:p>
          </p:txBody>
        </p:sp>
        <p:sp>
          <p:nvSpPr>
            <p:cNvPr id="2072" name="Line 18"/>
            <p:cNvSpPr>
              <a:spLocks noChangeShapeType="1"/>
            </p:cNvSpPr>
            <p:nvPr/>
          </p:nvSpPr>
          <p:spPr bwMode="auto">
            <a:xfrm>
              <a:off x="4728" y="1424"/>
              <a:ext cx="0" cy="288"/>
            </a:xfrm>
            <a:prstGeom prst="line">
              <a:avLst/>
            </a:prstGeom>
            <a:noFill/>
            <a:ln w="12700">
              <a:solidFill>
                <a:schemeClr val="tx1"/>
              </a:solidFill>
              <a:round/>
              <a:headEnd/>
              <a:tailEnd/>
            </a:ln>
          </p:spPr>
          <p:txBody>
            <a:bodyPr/>
            <a:lstStyle/>
            <a:p>
              <a:endParaRPr lang="es-ES"/>
            </a:p>
          </p:txBody>
        </p:sp>
        <p:graphicFrame>
          <p:nvGraphicFramePr>
            <p:cNvPr id="2050" name="Object 19"/>
            <p:cNvGraphicFramePr>
              <a:graphicFrameLocks noChangeAspect="1"/>
            </p:cNvGraphicFramePr>
            <p:nvPr/>
          </p:nvGraphicFramePr>
          <p:xfrm>
            <a:off x="4632" y="1616"/>
            <a:ext cx="192" cy="160"/>
          </p:xfrm>
          <a:graphic>
            <a:graphicData uri="http://schemas.openxmlformats.org/presentationml/2006/ole">
              <p:oleObj spid="_x0000_s2050" name="FreeHand.Doc" r:id="rId5" imgW="305280" imgH="254520" progId="">
                <p:embed/>
              </p:oleObj>
            </a:graphicData>
          </a:graphic>
        </p:graphicFrame>
        <p:sp>
          <p:nvSpPr>
            <p:cNvPr id="2073" name="Line 20"/>
            <p:cNvSpPr>
              <a:spLocks noChangeShapeType="1"/>
            </p:cNvSpPr>
            <p:nvPr/>
          </p:nvSpPr>
          <p:spPr bwMode="auto">
            <a:xfrm>
              <a:off x="4968" y="1424"/>
              <a:ext cx="0" cy="288"/>
            </a:xfrm>
            <a:prstGeom prst="line">
              <a:avLst/>
            </a:prstGeom>
            <a:noFill/>
            <a:ln w="12700">
              <a:solidFill>
                <a:schemeClr val="tx1"/>
              </a:solidFill>
              <a:round/>
              <a:headEnd/>
              <a:tailEnd/>
            </a:ln>
          </p:spPr>
          <p:txBody>
            <a:bodyPr/>
            <a:lstStyle/>
            <a:p>
              <a:endParaRPr lang="es-ES"/>
            </a:p>
          </p:txBody>
        </p:sp>
        <p:graphicFrame>
          <p:nvGraphicFramePr>
            <p:cNvPr id="2051" name="Object 21"/>
            <p:cNvGraphicFramePr>
              <a:graphicFrameLocks noChangeAspect="1"/>
            </p:cNvGraphicFramePr>
            <p:nvPr/>
          </p:nvGraphicFramePr>
          <p:xfrm>
            <a:off x="4896" y="1616"/>
            <a:ext cx="192" cy="160"/>
          </p:xfrm>
          <a:graphic>
            <a:graphicData uri="http://schemas.openxmlformats.org/presentationml/2006/ole">
              <p:oleObj spid="_x0000_s2051" name="FreeHand.Doc" r:id="rId6" imgW="305280" imgH="254520" progId="">
                <p:embed/>
              </p:oleObj>
            </a:graphicData>
          </a:graphic>
        </p:graphicFrame>
        <p:sp>
          <p:nvSpPr>
            <p:cNvPr id="2074" name="Rectangle 22"/>
            <p:cNvSpPr>
              <a:spLocks noChangeArrowheads="1"/>
            </p:cNvSpPr>
            <p:nvPr/>
          </p:nvSpPr>
          <p:spPr bwMode="auto">
            <a:xfrm>
              <a:off x="4320" y="1347"/>
              <a:ext cx="768" cy="160"/>
            </a:xfrm>
            <a:prstGeom prst="rect">
              <a:avLst/>
            </a:prstGeom>
            <a:solidFill>
              <a:schemeClr val="bg2"/>
            </a:solidFill>
            <a:ln w="9525">
              <a:solidFill>
                <a:schemeClr val="tx1"/>
              </a:solidFill>
              <a:miter lim="800000"/>
              <a:headEnd/>
              <a:tailEnd/>
            </a:ln>
          </p:spPr>
          <p:txBody>
            <a:bodyPr lIns="18000" rIns="18000" anchor="ctr">
              <a:spAutoFit/>
            </a:bodyPr>
            <a:lstStyle/>
            <a:p>
              <a:pPr eaLnBrk="0" hangingPunct="0"/>
              <a:r>
                <a:rPr lang="en-US" altLang="he-IL" sz="1000">
                  <a:solidFill>
                    <a:schemeClr val="bg1"/>
                  </a:solidFill>
                  <a:latin typeface="Corbel" pitchFamily="34" charset="0"/>
                  <a:cs typeface="Miriam" pitchFamily="2" charset="-79"/>
                </a:rPr>
                <a:t>ALVR-VG-1DnV-C</a:t>
              </a:r>
            </a:p>
          </p:txBody>
        </p:sp>
        <p:grpSp>
          <p:nvGrpSpPr>
            <p:cNvPr id="2075" name="Group 23"/>
            <p:cNvGrpSpPr>
              <a:grpSpLocks/>
            </p:cNvGrpSpPr>
            <p:nvPr/>
          </p:nvGrpSpPr>
          <p:grpSpPr bwMode="auto">
            <a:xfrm rot="16220618" flipH="1">
              <a:off x="4193" y="1074"/>
              <a:ext cx="138" cy="75"/>
              <a:chOff x="2064" y="3360"/>
              <a:chExt cx="192" cy="144"/>
            </a:xfrm>
          </p:grpSpPr>
          <p:sp>
            <p:nvSpPr>
              <p:cNvPr id="2076" name="Freeform 24"/>
              <p:cNvSpPr>
                <a:spLocks/>
              </p:cNvSpPr>
              <p:nvPr/>
            </p:nvSpPr>
            <p:spPr bwMode="auto">
              <a:xfrm>
                <a:off x="2064" y="3360"/>
                <a:ext cx="192" cy="144"/>
              </a:xfrm>
              <a:custGeom>
                <a:avLst/>
                <a:gdLst>
                  <a:gd name="T0" fmla="*/ 0 w 192"/>
                  <a:gd name="T1" fmla="*/ 0 h 144"/>
                  <a:gd name="T2" fmla="*/ 96 w 192"/>
                  <a:gd name="T3" fmla="*/ 144 h 144"/>
                  <a:gd name="T4" fmla="*/ 192 w 192"/>
                  <a:gd name="T5" fmla="*/ 0 h 144"/>
                  <a:gd name="T6" fmla="*/ 0 60000 65536"/>
                  <a:gd name="T7" fmla="*/ 0 60000 65536"/>
                  <a:gd name="T8" fmla="*/ 0 60000 65536"/>
                  <a:gd name="T9" fmla="*/ 0 w 192"/>
                  <a:gd name="T10" fmla="*/ 0 h 144"/>
                  <a:gd name="T11" fmla="*/ 192 w 192"/>
                  <a:gd name="T12" fmla="*/ 144 h 144"/>
                </a:gdLst>
                <a:ahLst/>
                <a:cxnLst>
                  <a:cxn ang="T6">
                    <a:pos x="T0" y="T1"/>
                  </a:cxn>
                  <a:cxn ang="T7">
                    <a:pos x="T2" y="T3"/>
                  </a:cxn>
                  <a:cxn ang="T8">
                    <a:pos x="T4" y="T5"/>
                  </a:cxn>
                </a:cxnLst>
                <a:rect l="T9" t="T10" r="T11" b="T12"/>
                <a:pathLst>
                  <a:path w="192" h="144">
                    <a:moveTo>
                      <a:pt x="0" y="0"/>
                    </a:moveTo>
                    <a:cubicBezTo>
                      <a:pt x="32" y="72"/>
                      <a:pt x="64" y="144"/>
                      <a:pt x="96" y="144"/>
                    </a:cubicBezTo>
                    <a:cubicBezTo>
                      <a:pt x="128" y="144"/>
                      <a:pt x="176" y="24"/>
                      <a:pt x="192" y="0"/>
                    </a:cubicBezTo>
                  </a:path>
                </a:pathLst>
              </a:custGeom>
              <a:solidFill>
                <a:srgbClr val="FFFFFF"/>
              </a:solidFill>
              <a:ln w="38100">
                <a:solidFill>
                  <a:srgbClr val="000099"/>
                </a:solidFill>
                <a:round/>
                <a:headEnd/>
                <a:tailEnd/>
              </a:ln>
            </p:spPr>
            <p:txBody>
              <a:bodyPr/>
              <a:lstStyle/>
              <a:p>
                <a:endParaRPr lang="en-US">
                  <a:latin typeface="Corbel" pitchFamily="34" charset="0"/>
                </a:endParaRPr>
              </a:p>
            </p:txBody>
          </p:sp>
          <p:sp>
            <p:nvSpPr>
              <p:cNvPr id="2077" name="Line 25"/>
              <p:cNvSpPr>
                <a:spLocks noChangeShapeType="1"/>
              </p:cNvSpPr>
              <p:nvPr/>
            </p:nvSpPr>
            <p:spPr bwMode="auto">
              <a:xfrm>
                <a:off x="2160" y="3360"/>
                <a:ext cx="0" cy="139"/>
              </a:xfrm>
              <a:prstGeom prst="line">
                <a:avLst/>
              </a:prstGeom>
              <a:noFill/>
              <a:ln w="38100">
                <a:solidFill>
                  <a:srgbClr val="000099"/>
                </a:solidFill>
                <a:round/>
                <a:headEnd/>
                <a:tailEnd/>
              </a:ln>
            </p:spPr>
            <p:txBody>
              <a:bodyPr/>
              <a:lstStyle/>
              <a:p>
                <a:endParaRPr lang="es-ES"/>
              </a:p>
            </p:txBody>
          </p:sp>
        </p:grpSp>
      </p:grpSp>
      <p:grpSp>
        <p:nvGrpSpPr>
          <p:cNvPr id="2057" name="Group 26"/>
          <p:cNvGrpSpPr>
            <a:grpSpLocks/>
          </p:cNvGrpSpPr>
          <p:nvPr/>
        </p:nvGrpSpPr>
        <p:grpSpPr bwMode="auto">
          <a:xfrm>
            <a:off x="3571875" y="4000500"/>
            <a:ext cx="3086100" cy="1662113"/>
            <a:chOff x="1291" y="3030"/>
            <a:chExt cx="2204" cy="1090"/>
          </a:xfrm>
        </p:grpSpPr>
        <p:pic>
          <p:nvPicPr>
            <p:cNvPr id="2058" name="Picture 27" descr="Si_CPE_Bottom_view"/>
            <p:cNvPicPr>
              <a:picLocks noChangeAspect="1" noChangeArrowheads="1"/>
            </p:cNvPicPr>
            <p:nvPr/>
          </p:nvPicPr>
          <p:blipFill>
            <a:blip r:embed="rId7"/>
            <a:srcRect/>
            <a:stretch>
              <a:fillRect/>
            </a:stretch>
          </p:blipFill>
          <p:spPr bwMode="auto">
            <a:xfrm>
              <a:off x="1291" y="3030"/>
              <a:ext cx="2134" cy="980"/>
            </a:xfrm>
            <a:prstGeom prst="rect">
              <a:avLst/>
            </a:prstGeom>
            <a:noFill/>
            <a:ln w="9525">
              <a:noFill/>
              <a:miter lim="800000"/>
              <a:headEnd/>
              <a:tailEnd/>
            </a:ln>
          </p:spPr>
        </p:pic>
        <p:sp>
          <p:nvSpPr>
            <p:cNvPr id="2059" name="Text Box 28"/>
            <p:cNvSpPr txBox="1">
              <a:spLocks noChangeArrowheads="1"/>
            </p:cNvSpPr>
            <p:nvPr/>
          </p:nvSpPr>
          <p:spPr bwMode="auto">
            <a:xfrm>
              <a:off x="1801" y="3873"/>
              <a:ext cx="817" cy="199"/>
            </a:xfrm>
            <a:prstGeom prst="rect">
              <a:avLst/>
            </a:prstGeom>
            <a:solidFill>
              <a:schemeClr val="bg1"/>
            </a:solidFill>
            <a:ln w="9525">
              <a:noFill/>
              <a:miter lim="800000"/>
              <a:headEnd type="none" w="med" len="lg"/>
              <a:tailEnd type="none" w="med" len="lg"/>
            </a:ln>
          </p:spPr>
          <p:txBody>
            <a:bodyPr wrap="none">
              <a:spAutoFit/>
            </a:bodyPr>
            <a:lstStyle/>
            <a:p>
              <a:r>
                <a:rPr lang="en-US">
                  <a:solidFill>
                    <a:srgbClr val="000066"/>
                  </a:solidFill>
                  <a:latin typeface="Corbel" pitchFamily="34" charset="0"/>
                </a:rPr>
                <a:t>Smart</a:t>
              </a:r>
              <a:r>
                <a:rPr lang="en-US">
                  <a:latin typeface="Corbel" pitchFamily="34" charset="0"/>
                </a:rPr>
                <a:t> </a:t>
              </a:r>
              <a:r>
                <a:rPr lang="en-US">
                  <a:solidFill>
                    <a:srgbClr val="000066"/>
                  </a:solidFill>
                  <a:latin typeface="Corbel" pitchFamily="34" charset="0"/>
                </a:rPr>
                <a:t>Card</a:t>
              </a:r>
            </a:p>
          </p:txBody>
        </p:sp>
        <p:sp>
          <p:nvSpPr>
            <p:cNvPr id="2060" name="Text Box 29"/>
            <p:cNvSpPr txBox="1">
              <a:spLocks noChangeArrowheads="1"/>
            </p:cNvSpPr>
            <p:nvPr/>
          </p:nvSpPr>
          <p:spPr bwMode="auto">
            <a:xfrm>
              <a:off x="2618" y="3873"/>
              <a:ext cx="877" cy="200"/>
            </a:xfrm>
            <a:prstGeom prst="rect">
              <a:avLst/>
            </a:prstGeom>
            <a:solidFill>
              <a:schemeClr val="bg1"/>
            </a:solidFill>
            <a:ln w="9525">
              <a:noFill/>
              <a:miter lim="800000"/>
              <a:headEnd type="none" w="med" len="lg"/>
              <a:tailEnd type="none" w="med" len="lg"/>
            </a:ln>
          </p:spPr>
          <p:txBody>
            <a:bodyPr wrap="none">
              <a:spAutoFit/>
            </a:bodyPr>
            <a:lstStyle/>
            <a:p>
              <a:r>
                <a:rPr lang="en-US" dirty="0" err="1">
                  <a:solidFill>
                    <a:srgbClr val="000066"/>
                  </a:solidFill>
                  <a:latin typeface="Corbel" pitchFamily="34" charset="0"/>
                </a:rPr>
                <a:t>Botón</a:t>
              </a:r>
              <a:r>
                <a:rPr lang="en-US" dirty="0">
                  <a:solidFill>
                    <a:srgbClr val="000066"/>
                  </a:solidFill>
                  <a:latin typeface="Corbel" pitchFamily="34" charset="0"/>
                </a:rPr>
                <a:t> Reset</a:t>
              </a:r>
            </a:p>
          </p:txBody>
        </p:sp>
        <p:sp>
          <p:nvSpPr>
            <p:cNvPr id="2061" name="Text Box 30"/>
            <p:cNvSpPr txBox="1">
              <a:spLocks noChangeArrowheads="1"/>
            </p:cNvSpPr>
            <p:nvPr/>
          </p:nvSpPr>
          <p:spPr bwMode="auto">
            <a:xfrm>
              <a:off x="1342" y="3780"/>
              <a:ext cx="491" cy="340"/>
            </a:xfrm>
            <a:prstGeom prst="rect">
              <a:avLst/>
            </a:prstGeom>
            <a:solidFill>
              <a:schemeClr val="bg1"/>
            </a:solidFill>
            <a:ln w="9525">
              <a:noFill/>
              <a:miter lim="800000"/>
              <a:headEnd type="none" w="med" len="lg"/>
              <a:tailEnd type="none" w="med" len="lg"/>
            </a:ln>
          </p:spPr>
          <p:txBody>
            <a:bodyPr>
              <a:spAutoFit/>
            </a:bodyPr>
            <a:lstStyle/>
            <a:p>
              <a:r>
                <a:rPr lang="en-US">
                  <a:solidFill>
                    <a:srgbClr val="000066"/>
                  </a:solidFill>
                  <a:latin typeface="Corbel" pitchFamily="34" charset="0"/>
                </a:rPr>
                <a:t>N/A        </a:t>
              </a:r>
            </a:p>
          </p:txBody>
        </p:sp>
      </p:grpSp>
      <p:pic>
        <p:nvPicPr>
          <p:cNvPr id="30" name="Picture 3"/>
          <p:cNvPicPr>
            <a:picLocks noChangeAspect="1" noChangeArrowheads="1"/>
          </p:cNvPicPr>
          <p:nvPr/>
        </p:nvPicPr>
        <p:blipFill>
          <a:blip r:embed="rId8"/>
          <a:srcRect/>
          <a:stretch>
            <a:fillRect/>
          </a:stretch>
        </p:blipFill>
        <p:spPr bwMode="auto">
          <a:xfrm>
            <a:off x="6429375" y="6267450"/>
            <a:ext cx="2714625" cy="59055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logitech-quickcam-pro-3000-usb-web-cam"/>
          <p:cNvPicPr>
            <a:picLocks noChangeAspect="1" noChangeArrowheads="1"/>
          </p:cNvPicPr>
          <p:nvPr/>
        </p:nvPicPr>
        <p:blipFill>
          <a:blip r:embed="rId3"/>
          <a:srcRect/>
          <a:stretch>
            <a:fillRect/>
          </a:stretch>
        </p:blipFill>
        <p:spPr bwMode="auto">
          <a:xfrm>
            <a:off x="3716338" y="5126038"/>
            <a:ext cx="1817687" cy="1363662"/>
          </a:xfrm>
          <a:prstGeom prst="rect">
            <a:avLst/>
          </a:prstGeom>
          <a:noFill/>
          <a:ln w="9525">
            <a:noFill/>
            <a:miter lim="800000"/>
            <a:headEnd/>
            <a:tailEnd/>
          </a:ln>
        </p:spPr>
      </p:pic>
      <p:pic>
        <p:nvPicPr>
          <p:cNvPr id="26627" name="Picture 5" descr="skype"/>
          <p:cNvPicPr>
            <a:picLocks noChangeAspect="1" noChangeArrowheads="1"/>
          </p:cNvPicPr>
          <p:nvPr/>
        </p:nvPicPr>
        <p:blipFill>
          <a:blip r:embed="rId4"/>
          <a:srcRect/>
          <a:stretch>
            <a:fillRect/>
          </a:stretch>
        </p:blipFill>
        <p:spPr bwMode="auto">
          <a:xfrm>
            <a:off x="1214414" y="4429132"/>
            <a:ext cx="1173163" cy="1398587"/>
          </a:xfrm>
          <a:prstGeom prst="rect">
            <a:avLst/>
          </a:prstGeom>
          <a:noFill/>
          <a:ln w="9525">
            <a:noFill/>
            <a:miter lim="800000"/>
            <a:headEnd/>
            <a:tailEnd/>
          </a:ln>
        </p:spPr>
      </p:pic>
      <p:pic>
        <p:nvPicPr>
          <p:cNvPr id="26628" name="Picture 6" descr="tibook_small"/>
          <p:cNvPicPr>
            <a:picLocks noChangeAspect="1" noChangeArrowheads="1"/>
          </p:cNvPicPr>
          <p:nvPr/>
        </p:nvPicPr>
        <p:blipFill>
          <a:blip r:embed="rId5"/>
          <a:srcRect/>
          <a:stretch>
            <a:fillRect/>
          </a:stretch>
        </p:blipFill>
        <p:spPr bwMode="auto">
          <a:xfrm>
            <a:off x="6361113" y="5049838"/>
            <a:ext cx="1919287" cy="1600200"/>
          </a:xfrm>
          <a:prstGeom prst="rect">
            <a:avLst/>
          </a:prstGeom>
          <a:noFill/>
          <a:ln w="9525">
            <a:noFill/>
            <a:miter lim="800000"/>
            <a:headEnd/>
            <a:tailEnd/>
          </a:ln>
        </p:spPr>
      </p:pic>
      <p:grpSp>
        <p:nvGrpSpPr>
          <p:cNvPr id="26629" name="Group 7"/>
          <p:cNvGrpSpPr>
            <a:grpSpLocks/>
          </p:cNvGrpSpPr>
          <p:nvPr/>
        </p:nvGrpSpPr>
        <p:grpSpPr bwMode="auto">
          <a:xfrm>
            <a:off x="5792788" y="3476625"/>
            <a:ext cx="2965450" cy="1257300"/>
            <a:chOff x="2699" y="1707"/>
            <a:chExt cx="1307" cy="560"/>
          </a:xfrm>
        </p:grpSpPr>
        <p:pic>
          <p:nvPicPr>
            <p:cNvPr id="26671" name="Picture 8"/>
            <p:cNvPicPr>
              <a:picLocks noChangeAspect="1" noChangeArrowheads="1"/>
            </p:cNvPicPr>
            <p:nvPr/>
          </p:nvPicPr>
          <p:blipFill>
            <a:blip r:embed="rId6"/>
            <a:srcRect t="41852"/>
            <a:stretch>
              <a:fillRect/>
            </a:stretch>
          </p:blipFill>
          <p:spPr bwMode="auto">
            <a:xfrm>
              <a:off x="2880" y="1752"/>
              <a:ext cx="719" cy="515"/>
            </a:xfrm>
            <a:prstGeom prst="rect">
              <a:avLst/>
            </a:prstGeom>
            <a:noFill/>
            <a:ln w="9525">
              <a:noFill/>
              <a:miter lim="800000"/>
              <a:headEnd/>
              <a:tailEnd/>
            </a:ln>
          </p:spPr>
        </p:pic>
        <p:pic>
          <p:nvPicPr>
            <p:cNvPr id="26672" name="Picture 9"/>
            <p:cNvPicPr>
              <a:picLocks noChangeAspect="1" noChangeArrowheads="1"/>
            </p:cNvPicPr>
            <p:nvPr/>
          </p:nvPicPr>
          <p:blipFill>
            <a:blip r:embed="rId7"/>
            <a:srcRect l="52975"/>
            <a:stretch>
              <a:fillRect/>
            </a:stretch>
          </p:blipFill>
          <p:spPr bwMode="auto">
            <a:xfrm>
              <a:off x="3334" y="1752"/>
              <a:ext cx="672" cy="374"/>
            </a:xfrm>
            <a:prstGeom prst="rect">
              <a:avLst/>
            </a:prstGeom>
            <a:noFill/>
            <a:ln w="9525">
              <a:noFill/>
              <a:miter lim="800000"/>
              <a:headEnd/>
              <a:tailEnd/>
            </a:ln>
          </p:spPr>
        </p:pic>
        <p:pic>
          <p:nvPicPr>
            <p:cNvPr id="26673" name="Picture 10"/>
            <p:cNvPicPr>
              <a:picLocks noChangeAspect="1" noChangeArrowheads="1"/>
            </p:cNvPicPr>
            <p:nvPr/>
          </p:nvPicPr>
          <p:blipFill>
            <a:blip r:embed="rId7"/>
            <a:srcRect r="48917"/>
            <a:stretch>
              <a:fillRect/>
            </a:stretch>
          </p:blipFill>
          <p:spPr bwMode="auto">
            <a:xfrm>
              <a:off x="2699" y="1707"/>
              <a:ext cx="715" cy="366"/>
            </a:xfrm>
            <a:prstGeom prst="rect">
              <a:avLst/>
            </a:prstGeom>
            <a:noFill/>
            <a:ln w="9525">
              <a:noFill/>
              <a:miter lim="800000"/>
              <a:headEnd/>
              <a:tailEnd/>
            </a:ln>
          </p:spPr>
        </p:pic>
      </p:grpSp>
      <p:cxnSp>
        <p:nvCxnSpPr>
          <p:cNvPr id="26630" name="AutoShape 12"/>
          <p:cNvCxnSpPr>
            <a:cxnSpLocks noChangeShapeType="1"/>
            <a:endCxn id="26642" idx="1"/>
          </p:cNvCxnSpPr>
          <p:nvPr/>
        </p:nvCxnSpPr>
        <p:spPr bwMode="auto">
          <a:xfrm flipV="1">
            <a:off x="2357422" y="4711701"/>
            <a:ext cx="2305066" cy="3183"/>
          </a:xfrm>
          <a:prstGeom prst="bentConnector3">
            <a:avLst>
              <a:gd name="adj1" fmla="val 50000"/>
            </a:avLst>
          </a:prstGeom>
          <a:noFill/>
          <a:ln w="25400">
            <a:solidFill>
              <a:schemeClr val="tx1"/>
            </a:solidFill>
            <a:miter lim="800000"/>
            <a:headEnd/>
            <a:tailEnd/>
          </a:ln>
        </p:spPr>
      </p:cxnSp>
      <p:cxnSp>
        <p:nvCxnSpPr>
          <p:cNvPr id="26631" name="AutoShape 13"/>
          <p:cNvCxnSpPr>
            <a:cxnSpLocks noChangeShapeType="1"/>
            <a:endCxn id="26642" idx="2"/>
          </p:cNvCxnSpPr>
          <p:nvPr/>
        </p:nvCxnSpPr>
        <p:spPr bwMode="auto">
          <a:xfrm rot="10800000" flipH="1">
            <a:off x="3716338" y="4868863"/>
            <a:ext cx="1441450" cy="939800"/>
          </a:xfrm>
          <a:prstGeom prst="bentConnector4">
            <a:avLst>
              <a:gd name="adj1" fmla="val -15861"/>
              <a:gd name="adj2" fmla="val 86319"/>
            </a:avLst>
          </a:prstGeom>
          <a:noFill/>
          <a:ln w="25400">
            <a:solidFill>
              <a:schemeClr val="tx1"/>
            </a:solidFill>
            <a:miter lim="800000"/>
            <a:headEnd/>
            <a:tailEnd/>
          </a:ln>
        </p:spPr>
      </p:cxnSp>
      <p:cxnSp>
        <p:nvCxnSpPr>
          <p:cNvPr id="26632" name="AutoShape 14"/>
          <p:cNvCxnSpPr>
            <a:cxnSpLocks noChangeShapeType="1"/>
            <a:endCxn id="26642" idx="3"/>
          </p:cNvCxnSpPr>
          <p:nvPr/>
        </p:nvCxnSpPr>
        <p:spPr bwMode="auto">
          <a:xfrm rot="10800000">
            <a:off x="5653088" y="4711700"/>
            <a:ext cx="708025" cy="1138238"/>
          </a:xfrm>
          <a:prstGeom prst="bentConnector3">
            <a:avLst>
              <a:gd name="adj1" fmla="val 50000"/>
            </a:avLst>
          </a:prstGeom>
          <a:noFill/>
          <a:ln w="25400">
            <a:solidFill>
              <a:schemeClr val="tx1"/>
            </a:solidFill>
            <a:miter lim="800000"/>
            <a:headEnd/>
            <a:tailEnd/>
          </a:ln>
        </p:spPr>
      </p:cxnSp>
      <p:cxnSp>
        <p:nvCxnSpPr>
          <p:cNvPr id="26633" name="AutoShape 15"/>
          <p:cNvCxnSpPr>
            <a:cxnSpLocks noChangeShapeType="1"/>
            <a:stCxn id="26642" idx="0"/>
          </p:cNvCxnSpPr>
          <p:nvPr/>
        </p:nvCxnSpPr>
        <p:spPr bwMode="auto">
          <a:xfrm rot="-5400000">
            <a:off x="5481637" y="3832226"/>
            <a:ext cx="398463" cy="1046162"/>
          </a:xfrm>
          <a:prstGeom prst="bentConnector2">
            <a:avLst/>
          </a:prstGeom>
          <a:noFill/>
          <a:ln w="25400">
            <a:solidFill>
              <a:schemeClr val="tx1"/>
            </a:solidFill>
            <a:miter lim="800000"/>
            <a:headEnd/>
            <a:tailEnd/>
          </a:ln>
        </p:spPr>
      </p:cxnSp>
      <p:pic>
        <p:nvPicPr>
          <p:cNvPr id="26634" name="Picture 16"/>
          <p:cNvPicPr>
            <a:picLocks noChangeAspect="1" noChangeArrowheads="1"/>
          </p:cNvPicPr>
          <p:nvPr/>
        </p:nvPicPr>
        <p:blipFill>
          <a:blip r:embed="rId8"/>
          <a:srcRect/>
          <a:stretch>
            <a:fillRect/>
          </a:stretch>
        </p:blipFill>
        <p:spPr bwMode="auto">
          <a:xfrm>
            <a:off x="4572000" y="2528888"/>
            <a:ext cx="1352550" cy="1133475"/>
          </a:xfrm>
          <a:prstGeom prst="rect">
            <a:avLst/>
          </a:prstGeom>
          <a:noFill/>
          <a:ln w="9525">
            <a:noFill/>
            <a:miter lim="800000"/>
            <a:headEnd/>
            <a:tailEnd/>
          </a:ln>
        </p:spPr>
      </p:pic>
      <p:grpSp>
        <p:nvGrpSpPr>
          <p:cNvPr id="26635" name="Group 17"/>
          <p:cNvGrpSpPr>
            <a:grpSpLocks/>
          </p:cNvGrpSpPr>
          <p:nvPr/>
        </p:nvGrpSpPr>
        <p:grpSpPr bwMode="auto">
          <a:xfrm>
            <a:off x="5516563" y="954088"/>
            <a:ext cx="3081337" cy="1416050"/>
            <a:chOff x="3562" y="714"/>
            <a:chExt cx="1941" cy="892"/>
          </a:xfrm>
        </p:grpSpPr>
        <p:sp>
          <p:nvSpPr>
            <p:cNvPr id="26644" name="Line 18"/>
            <p:cNvSpPr>
              <a:spLocks noChangeShapeType="1"/>
            </p:cNvSpPr>
            <p:nvPr/>
          </p:nvSpPr>
          <p:spPr bwMode="auto">
            <a:xfrm flipH="1">
              <a:off x="4139" y="1111"/>
              <a:ext cx="1105" cy="307"/>
            </a:xfrm>
            <a:prstGeom prst="line">
              <a:avLst/>
            </a:prstGeom>
            <a:noFill/>
            <a:ln w="6350">
              <a:solidFill>
                <a:schemeClr val="tx1"/>
              </a:solidFill>
              <a:round/>
              <a:headEnd/>
              <a:tailEnd/>
            </a:ln>
          </p:spPr>
          <p:txBody>
            <a:bodyPr wrap="none" anchor="ctr"/>
            <a:lstStyle/>
            <a:p>
              <a:endParaRPr lang="es-ES"/>
            </a:p>
          </p:txBody>
        </p:sp>
        <p:sp>
          <p:nvSpPr>
            <p:cNvPr id="26645" name="Line 19"/>
            <p:cNvSpPr>
              <a:spLocks noChangeShapeType="1"/>
            </p:cNvSpPr>
            <p:nvPr/>
          </p:nvSpPr>
          <p:spPr bwMode="auto">
            <a:xfrm flipV="1">
              <a:off x="3971" y="1093"/>
              <a:ext cx="1336" cy="118"/>
            </a:xfrm>
            <a:prstGeom prst="line">
              <a:avLst/>
            </a:prstGeom>
            <a:noFill/>
            <a:ln w="6350">
              <a:solidFill>
                <a:schemeClr val="tx1"/>
              </a:solidFill>
              <a:round/>
              <a:headEnd/>
              <a:tailEnd/>
            </a:ln>
          </p:spPr>
          <p:txBody>
            <a:bodyPr wrap="none" anchor="ctr"/>
            <a:lstStyle/>
            <a:p>
              <a:endParaRPr lang="es-ES"/>
            </a:p>
          </p:txBody>
        </p:sp>
        <p:sp>
          <p:nvSpPr>
            <p:cNvPr id="26646" name="Line 20"/>
            <p:cNvSpPr>
              <a:spLocks noChangeShapeType="1"/>
            </p:cNvSpPr>
            <p:nvPr/>
          </p:nvSpPr>
          <p:spPr bwMode="auto">
            <a:xfrm flipH="1">
              <a:off x="4408" y="916"/>
              <a:ext cx="373" cy="502"/>
            </a:xfrm>
            <a:prstGeom prst="line">
              <a:avLst/>
            </a:prstGeom>
            <a:noFill/>
            <a:ln w="6350">
              <a:solidFill>
                <a:schemeClr val="tx1"/>
              </a:solidFill>
              <a:round/>
              <a:headEnd/>
              <a:tailEnd/>
            </a:ln>
          </p:spPr>
          <p:txBody>
            <a:bodyPr wrap="none" anchor="ctr"/>
            <a:lstStyle/>
            <a:p>
              <a:endParaRPr lang="es-ES"/>
            </a:p>
          </p:txBody>
        </p:sp>
        <p:sp>
          <p:nvSpPr>
            <p:cNvPr id="26647" name="Line 21"/>
            <p:cNvSpPr>
              <a:spLocks noChangeShapeType="1"/>
            </p:cNvSpPr>
            <p:nvPr/>
          </p:nvSpPr>
          <p:spPr bwMode="auto">
            <a:xfrm flipH="1">
              <a:off x="4405" y="947"/>
              <a:ext cx="59" cy="435"/>
            </a:xfrm>
            <a:prstGeom prst="line">
              <a:avLst/>
            </a:prstGeom>
            <a:noFill/>
            <a:ln w="6350">
              <a:solidFill>
                <a:schemeClr val="tx1"/>
              </a:solidFill>
              <a:round/>
              <a:headEnd/>
              <a:tailEnd/>
            </a:ln>
          </p:spPr>
          <p:txBody>
            <a:bodyPr wrap="none" anchor="ctr"/>
            <a:lstStyle/>
            <a:p>
              <a:endParaRPr lang="es-ES"/>
            </a:p>
          </p:txBody>
        </p:sp>
        <p:sp>
          <p:nvSpPr>
            <p:cNvPr id="26648" name="Line 22"/>
            <p:cNvSpPr>
              <a:spLocks noChangeShapeType="1"/>
            </p:cNvSpPr>
            <p:nvPr/>
          </p:nvSpPr>
          <p:spPr bwMode="auto">
            <a:xfrm>
              <a:off x="3949" y="1228"/>
              <a:ext cx="1141" cy="40"/>
            </a:xfrm>
            <a:prstGeom prst="line">
              <a:avLst/>
            </a:prstGeom>
            <a:noFill/>
            <a:ln w="6350">
              <a:solidFill>
                <a:schemeClr val="tx1"/>
              </a:solidFill>
              <a:round/>
              <a:headEnd/>
              <a:tailEnd/>
            </a:ln>
          </p:spPr>
          <p:txBody>
            <a:bodyPr wrap="none" anchor="ctr"/>
            <a:lstStyle/>
            <a:p>
              <a:endParaRPr lang="es-ES"/>
            </a:p>
          </p:txBody>
        </p:sp>
        <p:sp>
          <p:nvSpPr>
            <p:cNvPr id="26649" name="Line 23"/>
            <p:cNvSpPr>
              <a:spLocks noChangeShapeType="1"/>
            </p:cNvSpPr>
            <p:nvPr/>
          </p:nvSpPr>
          <p:spPr bwMode="auto">
            <a:xfrm flipH="1">
              <a:off x="4478" y="942"/>
              <a:ext cx="586" cy="478"/>
            </a:xfrm>
            <a:prstGeom prst="line">
              <a:avLst/>
            </a:prstGeom>
            <a:noFill/>
            <a:ln w="6350">
              <a:solidFill>
                <a:schemeClr val="tx1"/>
              </a:solidFill>
              <a:round/>
              <a:headEnd/>
              <a:tailEnd/>
            </a:ln>
          </p:spPr>
          <p:txBody>
            <a:bodyPr wrap="none" anchor="ctr"/>
            <a:lstStyle/>
            <a:p>
              <a:endParaRPr lang="es-ES"/>
            </a:p>
          </p:txBody>
        </p:sp>
        <p:sp>
          <p:nvSpPr>
            <p:cNvPr id="26650" name="Line 24"/>
            <p:cNvSpPr>
              <a:spLocks noChangeShapeType="1"/>
            </p:cNvSpPr>
            <p:nvPr/>
          </p:nvSpPr>
          <p:spPr bwMode="auto">
            <a:xfrm flipH="1" flipV="1">
              <a:off x="5080" y="944"/>
              <a:ext cx="15" cy="295"/>
            </a:xfrm>
            <a:prstGeom prst="line">
              <a:avLst/>
            </a:prstGeom>
            <a:noFill/>
            <a:ln w="6350">
              <a:solidFill>
                <a:schemeClr val="tx1"/>
              </a:solidFill>
              <a:round/>
              <a:headEnd/>
              <a:tailEnd/>
            </a:ln>
          </p:spPr>
          <p:txBody>
            <a:bodyPr wrap="none" anchor="ctr"/>
            <a:lstStyle/>
            <a:p>
              <a:endParaRPr lang="es-ES"/>
            </a:p>
          </p:txBody>
        </p:sp>
        <p:sp>
          <p:nvSpPr>
            <p:cNvPr id="26651" name="Line 25"/>
            <p:cNvSpPr>
              <a:spLocks noChangeShapeType="1"/>
            </p:cNvSpPr>
            <p:nvPr/>
          </p:nvSpPr>
          <p:spPr bwMode="auto">
            <a:xfrm flipH="1" flipV="1">
              <a:off x="4545" y="994"/>
              <a:ext cx="545" cy="247"/>
            </a:xfrm>
            <a:prstGeom prst="line">
              <a:avLst/>
            </a:prstGeom>
            <a:noFill/>
            <a:ln w="6350">
              <a:solidFill>
                <a:schemeClr val="tx1"/>
              </a:solidFill>
              <a:round/>
              <a:headEnd/>
              <a:tailEnd/>
            </a:ln>
          </p:spPr>
          <p:txBody>
            <a:bodyPr wrap="none" anchor="ctr"/>
            <a:lstStyle/>
            <a:p>
              <a:endParaRPr lang="es-ES"/>
            </a:p>
          </p:txBody>
        </p:sp>
        <p:sp>
          <p:nvSpPr>
            <p:cNvPr id="26652" name="Line 26"/>
            <p:cNvSpPr>
              <a:spLocks noChangeShapeType="1"/>
            </p:cNvSpPr>
            <p:nvPr/>
          </p:nvSpPr>
          <p:spPr bwMode="auto">
            <a:xfrm flipH="1" flipV="1">
              <a:off x="4203" y="1099"/>
              <a:ext cx="154" cy="323"/>
            </a:xfrm>
            <a:prstGeom prst="line">
              <a:avLst/>
            </a:prstGeom>
            <a:noFill/>
            <a:ln w="6350">
              <a:solidFill>
                <a:schemeClr val="tx1"/>
              </a:solidFill>
              <a:round/>
              <a:headEnd/>
              <a:tailEnd/>
            </a:ln>
          </p:spPr>
          <p:txBody>
            <a:bodyPr wrap="none" anchor="ctr"/>
            <a:lstStyle/>
            <a:p>
              <a:endParaRPr lang="es-ES"/>
            </a:p>
          </p:txBody>
        </p:sp>
        <p:sp>
          <p:nvSpPr>
            <p:cNvPr id="26653" name="Line 27"/>
            <p:cNvSpPr>
              <a:spLocks noChangeShapeType="1"/>
            </p:cNvSpPr>
            <p:nvPr/>
          </p:nvSpPr>
          <p:spPr bwMode="auto">
            <a:xfrm flipH="1">
              <a:off x="4125" y="939"/>
              <a:ext cx="906" cy="464"/>
            </a:xfrm>
            <a:prstGeom prst="line">
              <a:avLst/>
            </a:prstGeom>
            <a:noFill/>
            <a:ln w="6350">
              <a:solidFill>
                <a:schemeClr val="tx1"/>
              </a:solidFill>
              <a:round/>
              <a:headEnd/>
              <a:tailEnd/>
            </a:ln>
          </p:spPr>
          <p:txBody>
            <a:bodyPr wrap="none" anchor="ctr"/>
            <a:lstStyle/>
            <a:p>
              <a:endParaRPr lang="es-ES"/>
            </a:p>
          </p:txBody>
        </p:sp>
        <p:sp>
          <p:nvSpPr>
            <p:cNvPr id="26654" name="Line 28"/>
            <p:cNvSpPr>
              <a:spLocks noChangeShapeType="1"/>
            </p:cNvSpPr>
            <p:nvPr/>
          </p:nvSpPr>
          <p:spPr bwMode="auto">
            <a:xfrm>
              <a:off x="4260" y="1048"/>
              <a:ext cx="963" cy="31"/>
            </a:xfrm>
            <a:prstGeom prst="line">
              <a:avLst/>
            </a:prstGeom>
            <a:noFill/>
            <a:ln w="6350">
              <a:solidFill>
                <a:schemeClr val="tx1"/>
              </a:solidFill>
              <a:round/>
              <a:headEnd/>
              <a:tailEnd/>
            </a:ln>
          </p:spPr>
          <p:txBody>
            <a:bodyPr wrap="none" anchor="ctr"/>
            <a:lstStyle/>
            <a:p>
              <a:endParaRPr lang="es-ES"/>
            </a:p>
          </p:txBody>
        </p:sp>
        <p:sp>
          <p:nvSpPr>
            <p:cNvPr id="26655" name="Line 29"/>
            <p:cNvSpPr>
              <a:spLocks noChangeShapeType="1"/>
            </p:cNvSpPr>
            <p:nvPr/>
          </p:nvSpPr>
          <p:spPr bwMode="auto">
            <a:xfrm>
              <a:off x="4245" y="1083"/>
              <a:ext cx="501" cy="304"/>
            </a:xfrm>
            <a:prstGeom prst="line">
              <a:avLst/>
            </a:prstGeom>
            <a:noFill/>
            <a:ln w="6350">
              <a:solidFill>
                <a:schemeClr val="tx1"/>
              </a:solidFill>
              <a:round/>
              <a:headEnd/>
              <a:tailEnd/>
            </a:ln>
          </p:spPr>
          <p:txBody>
            <a:bodyPr wrap="none" anchor="ctr"/>
            <a:lstStyle/>
            <a:p>
              <a:endParaRPr lang="es-ES"/>
            </a:p>
          </p:txBody>
        </p:sp>
        <p:sp>
          <p:nvSpPr>
            <p:cNvPr id="26656" name="Line 30"/>
            <p:cNvSpPr>
              <a:spLocks noChangeShapeType="1"/>
            </p:cNvSpPr>
            <p:nvPr/>
          </p:nvSpPr>
          <p:spPr bwMode="auto">
            <a:xfrm flipV="1">
              <a:off x="4099" y="917"/>
              <a:ext cx="634" cy="466"/>
            </a:xfrm>
            <a:prstGeom prst="line">
              <a:avLst/>
            </a:prstGeom>
            <a:noFill/>
            <a:ln w="6350">
              <a:solidFill>
                <a:schemeClr val="tx1"/>
              </a:solidFill>
              <a:round/>
              <a:headEnd/>
              <a:tailEnd/>
            </a:ln>
          </p:spPr>
          <p:txBody>
            <a:bodyPr wrap="none" anchor="ctr"/>
            <a:lstStyle/>
            <a:p>
              <a:endParaRPr lang="es-ES"/>
            </a:p>
          </p:txBody>
        </p:sp>
        <p:sp>
          <p:nvSpPr>
            <p:cNvPr id="26657" name="Line 31"/>
            <p:cNvSpPr>
              <a:spLocks noChangeShapeType="1"/>
            </p:cNvSpPr>
            <p:nvPr/>
          </p:nvSpPr>
          <p:spPr bwMode="auto">
            <a:xfrm flipH="1">
              <a:off x="4805" y="947"/>
              <a:ext cx="19" cy="396"/>
            </a:xfrm>
            <a:prstGeom prst="line">
              <a:avLst/>
            </a:prstGeom>
            <a:noFill/>
            <a:ln w="6350">
              <a:solidFill>
                <a:schemeClr val="tx1"/>
              </a:solidFill>
              <a:round/>
              <a:headEnd/>
              <a:tailEnd/>
            </a:ln>
          </p:spPr>
          <p:txBody>
            <a:bodyPr wrap="none" anchor="ctr"/>
            <a:lstStyle/>
            <a:p>
              <a:endParaRPr lang="es-ES"/>
            </a:p>
          </p:txBody>
        </p:sp>
        <p:sp>
          <p:nvSpPr>
            <p:cNvPr id="26658" name="Line 32"/>
            <p:cNvSpPr>
              <a:spLocks noChangeShapeType="1"/>
            </p:cNvSpPr>
            <p:nvPr/>
          </p:nvSpPr>
          <p:spPr bwMode="auto">
            <a:xfrm>
              <a:off x="3957" y="1268"/>
              <a:ext cx="781" cy="120"/>
            </a:xfrm>
            <a:prstGeom prst="line">
              <a:avLst/>
            </a:prstGeom>
            <a:noFill/>
            <a:ln w="6350">
              <a:solidFill>
                <a:schemeClr val="tx1"/>
              </a:solidFill>
              <a:round/>
              <a:headEnd/>
              <a:tailEnd/>
            </a:ln>
          </p:spPr>
          <p:txBody>
            <a:bodyPr wrap="none" anchor="ctr"/>
            <a:lstStyle/>
            <a:p>
              <a:endParaRPr lang="es-ES"/>
            </a:p>
          </p:txBody>
        </p:sp>
        <p:sp>
          <p:nvSpPr>
            <p:cNvPr id="26659" name="Line 33"/>
            <p:cNvSpPr>
              <a:spLocks noChangeShapeType="1"/>
            </p:cNvSpPr>
            <p:nvPr/>
          </p:nvSpPr>
          <p:spPr bwMode="auto">
            <a:xfrm>
              <a:off x="4504" y="971"/>
              <a:ext cx="237" cy="387"/>
            </a:xfrm>
            <a:prstGeom prst="line">
              <a:avLst/>
            </a:prstGeom>
            <a:noFill/>
            <a:ln w="6350">
              <a:solidFill>
                <a:schemeClr val="tx1"/>
              </a:solidFill>
              <a:round/>
              <a:headEnd/>
              <a:tailEnd/>
            </a:ln>
          </p:spPr>
          <p:txBody>
            <a:bodyPr wrap="none" anchor="ctr"/>
            <a:lstStyle/>
            <a:p>
              <a:endParaRPr lang="es-ES"/>
            </a:p>
          </p:txBody>
        </p:sp>
        <p:grpSp>
          <p:nvGrpSpPr>
            <p:cNvPr id="26660" name="Group 34"/>
            <p:cNvGrpSpPr>
              <a:grpSpLocks/>
            </p:cNvGrpSpPr>
            <p:nvPr/>
          </p:nvGrpSpPr>
          <p:grpSpPr bwMode="auto">
            <a:xfrm>
              <a:off x="3561" y="711"/>
              <a:ext cx="1940" cy="890"/>
              <a:chOff x="3874" y="818"/>
              <a:chExt cx="1581" cy="727"/>
            </a:xfrm>
          </p:grpSpPr>
          <p:pic>
            <p:nvPicPr>
              <p:cNvPr id="26661" name="Picture 35"/>
              <p:cNvPicPr>
                <a:picLocks noChangeAspect="1" noChangeArrowheads="1"/>
              </p:cNvPicPr>
              <p:nvPr/>
            </p:nvPicPr>
            <p:blipFill>
              <a:blip r:embed="rId9"/>
              <a:srcRect/>
              <a:stretch>
                <a:fillRect/>
              </a:stretch>
            </p:blipFill>
            <p:spPr bwMode="auto">
              <a:xfrm>
                <a:off x="5045" y="991"/>
                <a:ext cx="410" cy="231"/>
              </a:xfrm>
              <a:prstGeom prst="rect">
                <a:avLst/>
              </a:prstGeom>
              <a:noFill/>
              <a:ln w="9525">
                <a:noFill/>
                <a:miter lim="800000"/>
                <a:headEnd/>
                <a:tailEnd/>
              </a:ln>
            </p:spPr>
          </p:pic>
          <p:pic>
            <p:nvPicPr>
              <p:cNvPr id="26662" name="Picture 36"/>
              <p:cNvPicPr>
                <a:picLocks noChangeAspect="1" noChangeArrowheads="1"/>
              </p:cNvPicPr>
              <p:nvPr/>
            </p:nvPicPr>
            <p:blipFill>
              <a:blip r:embed="rId9"/>
              <a:srcRect/>
              <a:stretch>
                <a:fillRect/>
              </a:stretch>
            </p:blipFill>
            <p:spPr bwMode="auto">
              <a:xfrm>
                <a:off x="4891" y="1161"/>
                <a:ext cx="410" cy="231"/>
              </a:xfrm>
              <a:prstGeom prst="rect">
                <a:avLst/>
              </a:prstGeom>
              <a:noFill/>
              <a:ln w="9525">
                <a:noFill/>
                <a:miter lim="800000"/>
                <a:headEnd/>
                <a:tailEnd/>
              </a:ln>
            </p:spPr>
          </p:pic>
          <p:pic>
            <p:nvPicPr>
              <p:cNvPr id="26663" name="Picture 37"/>
              <p:cNvPicPr>
                <a:picLocks noChangeAspect="1" noChangeArrowheads="1"/>
              </p:cNvPicPr>
              <p:nvPr/>
            </p:nvPicPr>
            <p:blipFill>
              <a:blip r:embed="rId9"/>
              <a:srcRect/>
              <a:stretch>
                <a:fillRect/>
              </a:stretch>
            </p:blipFill>
            <p:spPr bwMode="auto">
              <a:xfrm>
                <a:off x="4305" y="1314"/>
                <a:ext cx="410" cy="231"/>
              </a:xfrm>
              <a:prstGeom prst="rect">
                <a:avLst/>
              </a:prstGeom>
              <a:noFill/>
              <a:ln w="9525">
                <a:noFill/>
                <a:miter lim="800000"/>
                <a:headEnd/>
                <a:tailEnd/>
              </a:ln>
            </p:spPr>
          </p:pic>
          <p:pic>
            <p:nvPicPr>
              <p:cNvPr id="26664" name="Picture 38"/>
              <p:cNvPicPr>
                <a:picLocks noChangeAspect="1" noChangeArrowheads="1"/>
              </p:cNvPicPr>
              <p:nvPr/>
            </p:nvPicPr>
            <p:blipFill>
              <a:blip r:embed="rId9"/>
              <a:srcRect/>
              <a:stretch>
                <a:fillRect/>
              </a:stretch>
            </p:blipFill>
            <p:spPr bwMode="auto">
              <a:xfrm>
                <a:off x="3874" y="1112"/>
                <a:ext cx="410" cy="231"/>
              </a:xfrm>
              <a:prstGeom prst="rect">
                <a:avLst/>
              </a:prstGeom>
              <a:noFill/>
              <a:ln w="9525">
                <a:noFill/>
                <a:miter lim="800000"/>
                <a:headEnd/>
                <a:tailEnd/>
              </a:ln>
            </p:spPr>
          </p:pic>
          <p:pic>
            <p:nvPicPr>
              <p:cNvPr id="26665" name="Picture 39"/>
              <p:cNvPicPr>
                <a:picLocks noChangeAspect="1" noChangeArrowheads="1"/>
              </p:cNvPicPr>
              <p:nvPr/>
            </p:nvPicPr>
            <p:blipFill>
              <a:blip r:embed="rId9"/>
              <a:srcRect/>
              <a:stretch>
                <a:fillRect/>
              </a:stretch>
            </p:blipFill>
            <p:spPr bwMode="auto">
              <a:xfrm>
                <a:off x="4349" y="861"/>
                <a:ext cx="410" cy="231"/>
              </a:xfrm>
              <a:prstGeom prst="rect">
                <a:avLst/>
              </a:prstGeom>
              <a:noFill/>
              <a:ln w="9525">
                <a:noFill/>
                <a:miter lim="800000"/>
                <a:headEnd/>
                <a:tailEnd/>
              </a:ln>
            </p:spPr>
          </p:pic>
          <p:pic>
            <p:nvPicPr>
              <p:cNvPr id="26666" name="Picture 40"/>
              <p:cNvPicPr>
                <a:picLocks noChangeAspect="1" noChangeArrowheads="1"/>
              </p:cNvPicPr>
              <p:nvPr/>
            </p:nvPicPr>
            <p:blipFill>
              <a:blip r:embed="rId9"/>
              <a:srcRect/>
              <a:stretch>
                <a:fillRect/>
              </a:stretch>
            </p:blipFill>
            <p:spPr bwMode="auto">
              <a:xfrm>
                <a:off x="4609" y="1273"/>
                <a:ext cx="410" cy="231"/>
              </a:xfrm>
              <a:prstGeom prst="rect">
                <a:avLst/>
              </a:prstGeom>
              <a:noFill/>
              <a:ln w="9525">
                <a:noFill/>
                <a:miter lim="800000"/>
                <a:headEnd/>
                <a:tailEnd/>
              </a:ln>
            </p:spPr>
          </p:pic>
          <p:pic>
            <p:nvPicPr>
              <p:cNvPr id="26667" name="Picture 41"/>
              <p:cNvPicPr>
                <a:picLocks noChangeAspect="1" noChangeArrowheads="1"/>
              </p:cNvPicPr>
              <p:nvPr/>
            </p:nvPicPr>
            <p:blipFill>
              <a:blip r:embed="rId9"/>
              <a:srcRect/>
              <a:stretch>
                <a:fillRect/>
              </a:stretch>
            </p:blipFill>
            <p:spPr bwMode="auto">
              <a:xfrm>
                <a:off x="4023" y="1293"/>
                <a:ext cx="410" cy="231"/>
              </a:xfrm>
              <a:prstGeom prst="rect">
                <a:avLst/>
              </a:prstGeom>
              <a:noFill/>
              <a:ln w="9525">
                <a:noFill/>
                <a:miter lim="800000"/>
                <a:headEnd/>
                <a:tailEnd/>
              </a:ln>
            </p:spPr>
          </p:pic>
          <p:pic>
            <p:nvPicPr>
              <p:cNvPr id="26668" name="Picture 42"/>
              <p:cNvPicPr>
                <a:picLocks noChangeAspect="1" noChangeArrowheads="1"/>
              </p:cNvPicPr>
              <p:nvPr/>
            </p:nvPicPr>
            <p:blipFill>
              <a:blip r:embed="rId9"/>
              <a:srcRect/>
              <a:stretch>
                <a:fillRect/>
              </a:stretch>
            </p:blipFill>
            <p:spPr bwMode="auto">
              <a:xfrm>
                <a:off x="4605" y="818"/>
                <a:ext cx="410" cy="231"/>
              </a:xfrm>
              <a:prstGeom prst="rect">
                <a:avLst/>
              </a:prstGeom>
              <a:noFill/>
              <a:ln w="9525">
                <a:noFill/>
                <a:miter lim="800000"/>
                <a:headEnd/>
                <a:tailEnd/>
              </a:ln>
            </p:spPr>
          </p:pic>
          <p:pic>
            <p:nvPicPr>
              <p:cNvPr id="26669" name="Picture 43"/>
              <p:cNvPicPr>
                <a:picLocks noChangeAspect="1" noChangeArrowheads="1"/>
              </p:cNvPicPr>
              <p:nvPr/>
            </p:nvPicPr>
            <p:blipFill>
              <a:blip r:embed="rId9"/>
              <a:srcRect/>
              <a:stretch>
                <a:fillRect/>
              </a:stretch>
            </p:blipFill>
            <p:spPr bwMode="auto">
              <a:xfrm>
                <a:off x="4877" y="823"/>
                <a:ext cx="410" cy="231"/>
              </a:xfrm>
              <a:prstGeom prst="rect">
                <a:avLst/>
              </a:prstGeom>
              <a:noFill/>
              <a:ln w="9525">
                <a:noFill/>
                <a:miter lim="800000"/>
                <a:headEnd/>
                <a:tailEnd/>
              </a:ln>
            </p:spPr>
          </p:pic>
          <p:pic>
            <p:nvPicPr>
              <p:cNvPr id="26670" name="Picture 44"/>
              <p:cNvPicPr>
                <a:picLocks noChangeAspect="1" noChangeArrowheads="1"/>
              </p:cNvPicPr>
              <p:nvPr/>
            </p:nvPicPr>
            <p:blipFill>
              <a:blip r:embed="rId9"/>
              <a:srcRect/>
              <a:stretch>
                <a:fillRect/>
              </a:stretch>
            </p:blipFill>
            <p:spPr bwMode="auto">
              <a:xfrm>
                <a:off x="4093" y="949"/>
                <a:ext cx="410" cy="231"/>
              </a:xfrm>
              <a:prstGeom prst="rect">
                <a:avLst/>
              </a:prstGeom>
              <a:noFill/>
              <a:ln w="9525">
                <a:noFill/>
                <a:miter lim="800000"/>
                <a:headEnd/>
                <a:tailEnd/>
              </a:ln>
            </p:spPr>
          </p:pic>
        </p:grpSp>
      </p:grpSp>
      <p:sp>
        <p:nvSpPr>
          <p:cNvPr id="26636" name="Line 46"/>
          <p:cNvSpPr>
            <a:spLocks noChangeShapeType="1"/>
          </p:cNvSpPr>
          <p:nvPr/>
        </p:nvSpPr>
        <p:spPr bwMode="auto">
          <a:xfrm flipV="1">
            <a:off x="5651500" y="2979738"/>
            <a:ext cx="765175" cy="449262"/>
          </a:xfrm>
          <a:prstGeom prst="line">
            <a:avLst/>
          </a:prstGeom>
          <a:noFill/>
          <a:ln w="25400">
            <a:solidFill>
              <a:schemeClr val="tx1"/>
            </a:solidFill>
            <a:round/>
            <a:headEnd/>
            <a:tailEnd/>
          </a:ln>
        </p:spPr>
        <p:txBody>
          <a:bodyPr>
            <a:spAutoFit/>
          </a:bodyPr>
          <a:lstStyle/>
          <a:p>
            <a:endParaRPr lang="es-ES"/>
          </a:p>
        </p:txBody>
      </p:sp>
      <p:sp>
        <p:nvSpPr>
          <p:cNvPr id="26637" name="Line 47"/>
          <p:cNvSpPr>
            <a:spLocks noChangeShapeType="1"/>
          </p:cNvSpPr>
          <p:nvPr/>
        </p:nvSpPr>
        <p:spPr bwMode="auto">
          <a:xfrm flipH="1" flipV="1">
            <a:off x="6192838" y="2708275"/>
            <a:ext cx="223837" cy="269875"/>
          </a:xfrm>
          <a:prstGeom prst="line">
            <a:avLst/>
          </a:prstGeom>
          <a:noFill/>
          <a:ln w="25400">
            <a:solidFill>
              <a:schemeClr val="tx1"/>
            </a:solidFill>
            <a:round/>
            <a:headEnd/>
            <a:tailEnd/>
          </a:ln>
        </p:spPr>
        <p:txBody>
          <a:bodyPr>
            <a:spAutoFit/>
          </a:bodyPr>
          <a:lstStyle/>
          <a:p>
            <a:endParaRPr lang="es-ES"/>
          </a:p>
        </p:txBody>
      </p:sp>
      <p:sp>
        <p:nvSpPr>
          <p:cNvPr id="26638" name="Line 48"/>
          <p:cNvSpPr>
            <a:spLocks noChangeShapeType="1"/>
          </p:cNvSpPr>
          <p:nvPr/>
        </p:nvSpPr>
        <p:spPr bwMode="auto">
          <a:xfrm flipV="1">
            <a:off x="6192838" y="2259013"/>
            <a:ext cx="765175" cy="449262"/>
          </a:xfrm>
          <a:prstGeom prst="line">
            <a:avLst/>
          </a:prstGeom>
          <a:noFill/>
          <a:ln w="25400">
            <a:solidFill>
              <a:schemeClr val="tx1"/>
            </a:solidFill>
            <a:round/>
            <a:headEnd/>
            <a:tailEnd/>
          </a:ln>
        </p:spPr>
        <p:txBody>
          <a:bodyPr>
            <a:spAutoFit/>
          </a:bodyPr>
          <a:lstStyle/>
          <a:p>
            <a:endParaRPr lang="es-ES"/>
          </a:p>
        </p:txBody>
      </p:sp>
      <p:pic>
        <p:nvPicPr>
          <p:cNvPr id="26639" name="Picture 78"/>
          <p:cNvPicPr>
            <a:picLocks noChangeAspect="1" noChangeArrowheads="1"/>
          </p:cNvPicPr>
          <p:nvPr/>
        </p:nvPicPr>
        <p:blipFill>
          <a:blip r:embed="rId10"/>
          <a:srcRect/>
          <a:stretch>
            <a:fillRect/>
          </a:stretch>
        </p:blipFill>
        <p:spPr bwMode="auto">
          <a:xfrm>
            <a:off x="4986338" y="3294063"/>
            <a:ext cx="800100" cy="393700"/>
          </a:xfrm>
          <a:prstGeom prst="rect">
            <a:avLst/>
          </a:prstGeom>
          <a:noFill/>
          <a:ln w="9525">
            <a:noFill/>
            <a:miter lim="800000"/>
            <a:headEnd/>
            <a:tailEnd/>
          </a:ln>
        </p:spPr>
      </p:pic>
      <p:grpSp>
        <p:nvGrpSpPr>
          <p:cNvPr id="26640" name="Group 80"/>
          <p:cNvGrpSpPr>
            <a:grpSpLocks/>
          </p:cNvGrpSpPr>
          <p:nvPr/>
        </p:nvGrpSpPr>
        <p:grpSpPr bwMode="auto">
          <a:xfrm>
            <a:off x="4616450" y="4554538"/>
            <a:ext cx="1036638" cy="314325"/>
            <a:chOff x="2908" y="2869"/>
            <a:chExt cx="653" cy="198"/>
          </a:xfrm>
        </p:grpSpPr>
        <p:sp>
          <p:nvSpPr>
            <p:cNvPr id="26642" name="Rectangle 11"/>
            <p:cNvSpPr>
              <a:spLocks noChangeArrowheads="1"/>
            </p:cNvSpPr>
            <p:nvPr/>
          </p:nvSpPr>
          <p:spPr bwMode="auto">
            <a:xfrm>
              <a:off x="2937" y="2869"/>
              <a:ext cx="624" cy="198"/>
            </a:xfrm>
            <a:prstGeom prst="rect">
              <a:avLst/>
            </a:prstGeom>
            <a:solidFill>
              <a:schemeClr val="tx1"/>
            </a:solidFill>
            <a:ln w="76200">
              <a:noFill/>
              <a:miter lim="800000"/>
              <a:headEnd/>
              <a:tailEnd/>
            </a:ln>
          </p:spPr>
          <p:txBody>
            <a:bodyPr wrap="none" anchor="ctr">
              <a:spAutoFit/>
            </a:bodyPr>
            <a:lstStyle/>
            <a:p>
              <a:pPr>
                <a:spcBef>
                  <a:spcPct val="50000"/>
                </a:spcBef>
              </a:pPr>
              <a:endParaRPr lang="en-US" sz="600">
                <a:solidFill>
                  <a:srgbClr val="000066"/>
                </a:solidFill>
                <a:latin typeface="Corbel" pitchFamily="34" charset="0"/>
              </a:endParaRPr>
            </a:p>
          </p:txBody>
        </p:sp>
        <p:sp>
          <p:nvSpPr>
            <p:cNvPr id="26643" name="Text Box 79"/>
            <p:cNvSpPr txBox="1">
              <a:spLocks noChangeArrowheads="1"/>
            </p:cNvSpPr>
            <p:nvPr/>
          </p:nvSpPr>
          <p:spPr bwMode="auto">
            <a:xfrm>
              <a:off x="2908" y="2869"/>
              <a:ext cx="652" cy="192"/>
            </a:xfrm>
            <a:prstGeom prst="rect">
              <a:avLst/>
            </a:prstGeom>
            <a:noFill/>
            <a:ln w="9525" algn="ctr">
              <a:noFill/>
              <a:miter lim="800000"/>
              <a:headEnd/>
              <a:tailEnd/>
            </a:ln>
          </p:spPr>
          <p:txBody>
            <a:bodyPr>
              <a:spAutoFit/>
            </a:bodyPr>
            <a:lstStyle/>
            <a:p>
              <a:pPr>
                <a:spcBef>
                  <a:spcPct val="50000"/>
                </a:spcBef>
              </a:pPr>
              <a:r>
                <a:rPr lang="en-US">
                  <a:solidFill>
                    <a:schemeClr val="bg1"/>
                  </a:solidFill>
                  <a:latin typeface="Corbel" pitchFamily="34" charset="0"/>
                </a:rPr>
                <a:t>switch</a:t>
              </a:r>
            </a:p>
          </p:txBody>
        </p:sp>
      </p:grpSp>
      <p:sp>
        <p:nvSpPr>
          <p:cNvPr id="80" name="79 Rectángulo"/>
          <p:cNvSpPr/>
          <p:nvPr/>
        </p:nvSpPr>
        <p:spPr>
          <a:xfrm>
            <a:off x="2000250" y="357188"/>
            <a:ext cx="3347198" cy="584775"/>
          </a:xfrm>
          <a:prstGeom prst="rect">
            <a:avLst/>
          </a:prstGeom>
        </p:spPr>
        <p:txBody>
          <a:bodyPr wrap="none">
            <a:spAutoFit/>
          </a:bodyPr>
          <a:lstStyle/>
          <a:p>
            <a:pPr fontAlgn="auto">
              <a:spcBef>
                <a:spcPts val="0"/>
              </a:spcBef>
              <a:spcAft>
                <a:spcPts val="0"/>
              </a:spcAft>
              <a:defRPr/>
            </a:pPr>
            <a:r>
              <a:rPr lang="es-ES" sz="3200" b="1" spc="300" dirty="0">
                <a:solidFill>
                  <a:schemeClr val="accent1"/>
                </a:solidFill>
                <a:effectLst>
                  <a:outerShdw blurRad="38100" dist="38100" dir="2700000" algn="tl">
                    <a:srgbClr val="000000">
                      <a:alpha val="43137"/>
                    </a:srgbClr>
                  </a:outerShdw>
                </a:effectLst>
                <a:latin typeface="Franklin Gothic Book" pitchFamily="34" charset="0"/>
                <a:ea typeface="+mj-ea"/>
                <a:cs typeface="+mj-cs"/>
              </a:rPr>
              <a:t>USUARIO FINAL</a:t>
            </a:r>
          </a:p>
        </p:txBody>
      </p:sp>
      <p:pic>
        <p:nvPicPr>
          <p:cNvPr id="50" name="Picture 3"/>
          <p:cNvPicPr>
            <a:picLocks noChangeAspect="1" noChangeArrowheads="1"/>
          </p:cNvPicPr>
          <p:nvPr/>
        </p:nvPicPr>
        <p:blipFill>
          <a:blip r:embed="rId11"/>
          <a:srcRect/>
          <a:stretch>
            <a:fillRect/>
          </a:stretch>
        </p:blipFill>
        <p:spPr bwMode="auto">
          <a:xfrm>
            <a:off x="0" y="6267450"/>
            <a:ext cx="2714625" cy="59055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1753" y="274638"/>
            <a:ext cx="7470775" cy="1143000"/>
          </a:xfrm>
        </p:spPr>
        <p:txBody>
          <a:bodyPr>
            <a:normAutofit/>
          </a:bodyPr>
          <a:lstStyle/>
          <a:p>
            <a:pPr algn="ctr" fontAlgn="auto">
              <a:spcAft>
                <a:spcPts val="0"/>
              </a:spcAft>
              <a:defRPr/>
            </a:pPr>
            <a:r>
              <a:rPr lang="es-EC" sz="3200" b="1" spc="300" dirty="0" smtClean="0">
                <a:solidFill>
                  <a:schemeClr val="accent1"/>
                </a:solidFill>
                <a:effectLst>
                  <a:outerShdw blurRad="38100" dist="38100" dir="2700000" algn="tl">
                    <a:srgbClr val="000000">
                      <a:alpha val="43137"/>
                    </a:srgbClr>
                  </a:outerShdw>
                </a:effectLst>
                <a:latin typeface="Franklin Gothic Book" pitchFamily="34" charset="0"/>
              </a:rPr>
              <a:t>COMPARACION TÉCNICA ENTRE TVCABLE Y TELMEX</a:t>
            </a:r>
            <a:endParaRPr lang="es-ES" sz="3200" b="1" spc="300" dirty="0">
              <a:solidFill>
                <a:schemeClr val="accent1"/>
              </a:solidFill>
              <a:effectLst>
                <a:outerShdw blurRad="38100" dist="38100" dir="2700000" algn="tl">
                  <a:srgbClr val="000000">
                    <a:alpha val="43137"/>
                  </a:srgbClr>
                </a:outerShdw>
              </a:effectLst>
              <a:latin typeface="Franklin Gothic Book" pitchFamily="34" charset="0"/>
            </a:endParaRPr>
          </a:p>
        </p:txBody>
      </p:sp>
      <p:pic>
        <p:nvPicPr>
          <p:cNvPr id="71682" name="Picture 2"/>
          <p:cNvPicPr>
            <a:picLocks noChangeAspect="1" noChangeArrowheads="1"/>
          </p:cNvPicPr>
          <p:nvPr/>
        </p:nvPicPr>
        <p:blipFill>
          <a:blip r:embed="rId3"/>
          <a:stretch>
            <a:fillRect/>
          </a:stretch>
        </p:blipFill>
        <p:spPr bwMode="auto">
          <a:xfrm>
            <a:off x="4110891" y="2857500"/>
            <a:ext cx="1428631" cy="1690688"/>
          </a:xfrm>
          <a:prstGeom prst="rect">
            <a:avLst/>
          </a:prstGeom>
          <a:noFill/>
          <a:ln w="9525">
            <a:noFill/>
            <a:miter lim="800000"/>
            <a:headEnd/>
            <a:tailEnd/>
          </a:ln>
        </p:spPr>
      </p:pic>
      <p:pic>
        <p:nvPicPr>
          <p:cNvPr id="71683" name="Picture 3"/>
          <p:cNvPicPr>
            <a:picLocks noChangeAspect="1" noChangeArrowheads="1"/>
          </p:cNvPicPr>
          <p:nvPr/>
        </p:nvPicPr>
        <p:blipFill>
          <a:blip r:embed="rId4"/>
          <a:srcRect/>
          <a:stretch>
            <a:fillRect/>
          </a:stretch>
        </p:blipFill>
        <p:spPr bwMode="auto">
          <a:xfrm>
            <a:off x="6143625" y="3429000"/>
            <a:ext cx="2714625" cy="590550"/>
          </a:xfrm>
          <a:prstGeom prst="rect">
            <a:avLst/>
          </a:prstGeom>
          <a:noFill/>
          <a:ln w="9525">
            <a:noFill/>
            <a:miter lim="800000"/>
            <a:headEnd/>
            <a:tailEnd/>
          </a:ln>
        </p:spPr>
      </p:pic>
      <p:pic>
        <p:nvPicPr>
          <p:cNvPr id="71684" name="Picture 4"/>
          <p:cNvPicPr>
            <a:picLocks noChangeAspect="1" noChangeArrowheads="1"/>
          </p:cNvPicPr>
          <p:nvPr/>
        </p:nvPicPr>
        <p:blipFill>
          <a:blip r:embed="rId5"/>
          <a:srcRect/>
          <a:stretch>
            <a:fillRect/>
          </a:stretch>
        </p:blipFill>
        <p:spPr bwMode="auto">
          <a:xfrm>
            <a:off x="928688" y="3286125"/>
            <a:ext cx="2428875" cy="928688"/>
          </a:xfrm>
          <a:prstGeom prst="rect">
            <a:avLst/>
          </a:prstGeom>
          <a:noFill/>
          <a:ln w="9525">
            <a:noFill/>
            <a:miter lim="800000"/>
            <a:headEnd/>
            <a:tailEnd/>
          </a:ln>
        </p:spPr>
      </p:pic>
      <p:pic>
        <p:nvPicPr>
          <p:cNvPr id="6" name="5 Imagen" descr="airspan_logo.jpg"/>
          <p:cNvPicPr>
            <a:picLocks noChangeAspect="1"/>
          </p:cNvPicPr>
          <p:nvPr/>
        </p:nvPicPr>
        <p:blipFill>
          <a:blip r:embed="rId6" cstate="print"/>
          <a:stretch>
            <a:fillRect/>
          </a:stretch>
        </p:blipFill>
        <p:spPr>
          <a:xfrm>
            <a:off x="1214414" y="2928934"/>
            <a:ext cx="1857356" cy="1357398"/>
          </a:xfrm>
          <a:prstGeom prst="rect">
            <a:avLst/>
          </a:prstGeom>
        </p:spPr>
      </p:pic>
      <p:pic>
        <p:nvPicPr>
          <p:cNvPr id="7" name="6 Imagen" descr="Alvarion_logo_HR.jpg"/>
          <p:cNvPicPr>
            <a:picLocks noChangeAspect="1"/>
          </p:cNvPicPr>
          <p:nvPr/>
        </p:nvPicPr>
        <p:blipFill>
          <a:blip r:embed="rId7" cstate="print"/>
          <a:stretch>
            <a:fillRect/>
          </a:stretch>
        </p:blipFill>
        <p:spPr>
          <a:xfrm>
            <a:off x="5907440" y="3071810"/>
            <a:ext cx="3022278" cy="1048058"/>
          </a:xfrm>
          <a:prstGeom prst="rect">
            <a:avLst/>
          </a:prstGeom>
        </p:spPr>
      </p:pic>
      <p:pic>
        <p:nvPicPr>
          <p:cNvPr id="61441" name="Picture 1"/>
          <p:cNvPicPr>
            <a:picLocks noChangeAspect="1" noChangeArrowheads="1"/>
          </p:cNvPicPr>
          <p:nvPr/>
        </p:nvPicPr>
        <p:blipFill>
          <a:blip r:embed="rId8"/>
          <a:srcRect r="2835" b="2977"/>
          <a:stretch>
            <a:fillRect/>
          </a:stretch>
        </p:blipFill>
        <p:spPr bwMode="auto">
          <a:xfrm>
            <a:off x="2000232" y="2000240"/>
            <a:ext cx="5631729" cy="3429024"/>
          </a:xfrm>
          <a:prstGeom prst="rect">
            <a:avLst/>
          </a:prstGeom>
          <a:noFill/>
          <a:ln w="19050">
            <a:solidFill>
              <a:srgbClr val="243F60"/>
            </a:solidFill>
            <a:miter lim="800000"/>
            <a:headEnd/>
            <a:tailEnd/>
          </a:ln>
        </p:spPr>
      </p:pic>
      <p:sp>
        <p:nvSpPr>
          <p:cNvPr id="9" name="8 Elipse"/>
          <p:cNvSpPr/>
          <p:nvPr/>
        </p:nvSpPr>
        <p:spPr>
          <a:xfrm>
            <a:off x="6357950" y="3286124"/>
            <a:ext cx="1000132" cy="5715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Elipse"/>
          <p:cNvSpPr/>
          <p:nvPr/>
        </p:nvSpPr>
        <p:spPr>
          <a:xfrm>
            <a:off x="5072066" y="1928802"/>
            <a:ext cx="785818" cy="4286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slide(fromBottom)">
                                      <p:cBhvr>
                                        <p:cTn id="7" dur="500"/>
                                        <p:tgtEl>
                                          <p:spTgt spid="71682"/>
                                        </p:tgtEl>
                                      </p:cBhvr>
                                    </p:animEffect>
                                  </p:childTnLst>
                                </p:cTn>
                              </p:par>
                              <p:par>
                                <p:cTn id="8" presetID="47" presetClass="entr" presetSubtype="0" fill="hold" nodeType="withEffect">
                                  <p:stCondLst>
                                    <p:cond delay="0"/>
                                  </p:stCondLst>
                                  <p:childTnLst>
                                    <p:set>
                                      <p:cBhvr>
                                        <p:cTn id="9" dur="1" fill="hold">
                                          <p:stCondLst>
                                            <p:cond delay="0"/>
                                          </p:stCondLst>
                                        </p:cTn>
                                        <p:tgtEl>
                                          <p:spTgt spid="71684"/>
                                        </p:tgtEl>
                                        <p:attrNameLst>
                                          <p:attrName>style.visibility</p:attrName>
                                        </p:attrNameLst>
                                      </p:cBhvr>
                                      <p:to>
                                        <p:strVal val="visible"/>
                                      </p:to>
                                    </p:set>
                                    <p:animEffect transition="in" filter="fade">
                                      <p:cBhvr>
                                        <p:cTn id="10" dur="1000"/>
                                        <p:tgtEl>
                                          <p:spTgt spid="71684"/>
                                        </p:tgtEl>
                                      </p:cBhvr>
                                    </p:animEffect>
                                    <p:anim calcmode="lin" valueType="num">
                                      <p:cBhvr>
                                        <p:cTn id="11" dur="1000" fill="hold"/>
                                        <p:tgtEl>
                                          <p:spTgt spid="71684"/>
                                        </p:tgtEl>
                                        <p:attrNameLst>
                                          <p:attrName>ppt_x</p:attrName>
                                        </p:attrNameLst>
                                      </p:cBhvr>
                                      <p:tavLst>
                                        <p:tav tm="0">
                                          <p:val>
                                            <p:strVal val="#ppt_x"/>
                                          </p:val>
                                        </p:tav>
                                        <p:tav tm="100000">
                                          <p:val>
                                            <p:strVal val="#ppt_x"/>
                                          </p:val>
                                        </p:tav>
                                      </p:tavLst>
                                    </p:anim>
                                    <p:anim calcmode="lin" valueType="num">
                                      <p:cBhvr>
                                        <p:cTn id="12" dur="1000" fill="hold"/>
                                        <p:tgtEl>
                                          <p:spTgt spid="7168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71683"/>
                                        </p:tgtEl>
                                        <p:attrNameLst>
                                          <p:attrName>style.visibility</p:attrName>
                                        </p:attrNameLst>
                                      </p:cBhvr>
                                      <p:to>
                                        <p:strVal val="visible"/>
                                      </p:to>
                                    </p:set>
                                    <p:animEffect transition="in" filter="fade">
                                      <p:cBhvr>
                                        <p:cTn id="15" dur="1000"/>
                                        <p:tgtEl>
                                          <p:spTgt spid="71683"/>
                                        </p:tgtEl>
                                      </p:cBhvr>
                                    </p:animEffect>
                                    <p:anim calcmode="lin" valueType="num">
                                      <p:cBhvr>
                                        <p:cTn id="16" dur="1000" fill="hold"/>
                                        <p:tgtEl>
                                          <p:spTgt spid="71683"/>
                                        </p:tgtEl>
                                        <p:attrNameLst>
                                          <p:attrName>ppt_x</p:attrName>
                                        </p:attrNameLst>
                                      </p:cBhvr>
                                      <p:tavLst>
                                        <p:tav tm="0">
                                          <p:val>
                                            <p:strVal val="#ppt_x"/>
                                          </p:val>
                                        </p:tav>
                                        <p:tav tm="100000">
                                          <p:val>
                                            <p:strVal val="#ppt_x"/>
                                          </p:val>
                                        </p:tav>
                                      </p:tavLst>
                                    </p:anim>
                                    <p:anim calcmode="lin" valueType="num">
                                      <p:cBhvr>
                                        <p:cTn id="17" dur="1000" fill="hold"/>
                                        <p:tgtEl>
                                          <p:spTgt spid="7168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0" presetClass="path" presetSubtype="0" accel="50000" decel="50000" fill="hold" nodeType="clickEffect">
                                  <p:stCondLst>
                                    <p:cond delay="0"/>
                                  </p:stCondLst>
                                  <p:childTnLst>
                                    <p:animMotion origin="layout" path="M 2.22222E-6 1.11111E-6 L 2.22222E-6 -0.19931 " pathEditMode="relative" ptsTypes="AA">
                                      <p:cBhvr>
                                        <p:cTn id="21" dur="2000" fill="hold"/>
                                        <p:tgtEl>
                                          <p:spTgt spid="71684"/>
                                        </p:tgtEl>
                                        <p:attrNameLst>
                                          <p:attrName>ppt_x</p:attrName>
                                          <p:attrName>ppt_y</p:attrName>
                                        </p:attrNameLst>
                                      </p:cBhvr>
                                    </p:animMotion>
                                  </p:childTnLst>
                                </p:cTn>
                              </p:par>
                            </p:childTnLst>
                          </p:cTn>
                        </p:par>
                        <p:par>
                          <p:cTn id="22" fill="hold">
                            <p:stCondLst>
                              <p:cond delay="2000"/>
                            </p:stCondLst>
                            <p:childTnLst>
                              <p:par>
                                <p:cTn id="23" presetID="29"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ppt_x</p:attrName>
                                        </p:attrNameLst>
                                      </p:cBhvr>
                                      <p:tavLst>
                                        <p:tav tm="0">
                                          <p:val>
                                            <p:strVal val="#ppt_x-.2"/>
                                          </p:val>
                                        </p:tav>
                                        <p:tav tm="100000">
                                          <p:val>
                                            <p:strVal val="#ppt_x"/>
                                          </p:val>
                                        </p:tav>
                                      </p:tavLst>
                                    </p:anim>
                                    <p:anim calcmode="lin" valueType="num">
                                      <p:cBhvr>
                                        <p:cTn id="26"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7" dur="1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0" presetClass="path" presetSubtype="0" accel="50000" decel="50000" fill="hold" nodeType="clickEffect">
                                  <p:stCondLst>
                                    <p:cond delay="0"/>
                                  </p:stCondLst>
                                  <p:childTnLst>
                                    <p:animMotion origin="layout" path="M 1.94444E-6 -5.92593E-6 L -0.00781 -0.19955 " pathEditMode="relative" ptsTypes="AA">
                                      <p:cBhvr>
                                        <p:cTn id="31" dur="2000" fill="hold"/>
                                        <p:tgtEl>
                                          <p:spTgt spid="71683"/>
                                        </p:tgtEl>
                                        <p:attrNameLst>
                                          <p:attrName>ppt_x</p:attrName>
                                          <p:attrName>ppt_y</p:attrName>
                                        </p:attrNameLst>
                                      </p:cBhvr>
                                    </p:animMotion>
                                  </p:childTnLst>
                                </p:cTn>
                              </p:par>
                            </p:childTnLst>
                          </p:cTn>
                        </p:par>
                        <p:par>
                          <p:cTn id="32" fill="hold">
                            <p:stCondLst>
                              <p:cond delay="2000"/>
                            </p:stCondLst>
                            <p:childTnLst>
                              <p:par>
                                <p:cTn id="33" presetID="29"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ppt_x</p:attrName>
                                        </p:attrNameLst>
                                      </p:cBhvr>
                                      <p:tavLst>
                                        <p:tav tm="0">
                                          <p:val>
                                            <p:strVal val="#ppt_x-.2"/>
                                          </p:val>
                                        </p:tav>
                                        <p:tav tm="100000">
                                          <p:val>
                                            <p:strVal val="#ppt_x"/>
                                          </p:val>
                                        </p:tav>
                                      </p:tavLst>
                                    </p:anim>
                                    <p:anim calcmode="lin" valueType="num">
                                      <p:cBhvr>
                                        <p:cTn id="36"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7" dur="1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0" presetClass="path" presetSubtype="0" accel="50000" decel="50000" fill="hold" nodeType="clickEffect">
                                  <p:stCondLst>
                                    <p:cond delay="0"/>
                                  </p:stCondLst>
                                  <p:childTnLst>
                                    <p:animMotion origin="layout" path="M -5.55556E-7 -1.48148E-6 L 0.79948 0.02107 " pathEditMode="relative" rAng="0" ptsTypes="AA">
                                      <p:cBhvr>
                                        <p:cTn id="41" dur="2000" fill="hold"/>
                                        <p:tgtEl>
                                          <p:spTgt spid="71682"/>
                                        </p:tgtEl>
                                        <p:attrNameLst>
                                          <p:attrName>ppt_x</p:attrName>
                                          <p:attrName>ppt_y</p:attrName>
                                        </p:attrNameLst>
                                      </p:cBhvr>
                                      <p:rCtr x="400" y="10"/>
                                    </p:animMotion>
                                  </p:childTnLst>
                                </p:cTn>
                              </p:par>
                              <p:par>
                                <p:cTn id="42" presetID="0" presetClass="path" presetSubtype="0" accel="50000" decel="50000" fill="hold" nodeType="withEffect">
                                  <p:stCondLst>
                                    <p:cond delay="0"/>
                                  </p:stCondLst>
                                  <p:childTnLst>
                                    <p:animMotion origin="layout" path="M -0.00781 -0.19954 L 0.67361 -0.19954 " pathEditMode="relative" rAng="0" ptsTypes="AA">
                                      <p:cBhvr>
                                        <p:cTn id="43" dur="2000" fill="hold"/>
                                        <p:tgtEl>
                                          <p:spTgt spid="71683"/>
                                        </p:tgtEl>
                                        <p:attrNameLst>
                                          <p:attrName>ppt_x</p:attrName>
                                          <p:attrName>ppt_y</p:attrName>
                                        </p:attrNameLst>
                                      </p:cBhvr>
                                      <p:rCtr x="341" y="0"/>
                                    </p:animMotion>
                                  </p:childTnLst>
                                </p:cTn>
                              </p:par>
                              <p:par>
                                <p:cTn id="44" presetID="0" presetClass="path" presetSubtype="0" accel="50000" decel="50000" fill="hold" nodeType="withEffect">
                                  <p:stCondLst>
                                    <p:cond delay="0"/>
                                  </p:stCondLst>
                                  <p:childTnLst>
                                    <p:animMotion origin="layout" path="M -3.05556E-6 -0.19931 L -0.58281 -0.19931 " pathEditMode="relative" rAng="0" ptsTypes="AA">
                                      <p:cBhvr>
                                        <p:cTn id="45" dur="2000" fill="hold"/>
                                        <p:tgtEl>
                                          <p:spTgt spid="71684"/>
                                        </p:tgtEl>
                                        <p:attrNameLst>
                                          <p:attrName>ppt_x</p:attrName>
                                          <p:attrName>ppt_y</p:attrName>
                                        </p:attrNameLst>
                                      </p:cBhvr>
                                      <p:rCtr x="-291" y="0"/>
                                    </p:animMotion>
                                  </p:childTnLst>
                                </p:cTn>
                              </p:par>
                              <p:par>
                                <p:cTn id="46" presetID="0" presetClass="path" presetSubtype="0" accel="50000" decel="50000" fill="hold" nodeType="withEffect">
                                  <p:stCondLst>
                                    <p:cond delay="0"/>
                                  </p:stCondLst>
                                  <p:childTnLst>
                                    <p:animMotion origin="layout" path="M 3.33333E-6 1.85185E-6 L -0.58264 -0.01042 " pathEditMode="relative" rAng="0" ptsTypes="AA">
                                      <p:cBhvr>
                                        <p:cTn id="47" dur="2000" fill="hold"/>
                                        <p:tgtEl>
                                          <p:spTgt spid="6"/>
                                        </p:tgtEl>
                                        <p:attrNameLst>
                                          <p:attrName>ppt_x</p:attrName>
                                          <p:attrName>ppt_y</p:attrName>
                                        </p:attrNameLst>
                                      </p:cBhvr>
                                      <p:rCtr x="-291" y="-5"/>
                                    </p:animMotion>
                                  </p:childTnLst>
                                </p:cTn>
                              </p:par>
                              <p:par>
                                <p:cTn id="48" presetID="0" presetClass="path" presetSubtype="0" accel="50000" decel="50000" fill="hold" nodeType="withEffect">
                                  <p:stCondLst>
                                    <p:cond delay="0"/>
                                  </p:stCondLst>
                                  <p:childTnLst>
                                    <p:animMotion origin="layout" path="M -2.77778E-6 0.00741 L 0.70365 0.01782 " pathEditMode="relative" rAng="0" ptsTypes="AA">
                                      <p:cBhvr>
                                        <p:cTn id="49" dur="2000" fill="hold"/>
                                        <p:tgtEl>
                                          <p:spTgt spid="7"/>
                                        </p:tgtEl>
                                        <p:attrNameLst>
                                          <p:attrName>ppt_x</p:attrName>
                                          <p:attrName>ppt_y</p:attrName>
                                        </p:attrNameLst>
                                      </p:cBhvr>
                                      <p:rCtr x="352" y="5"/>
                                    </p:animMotion>
                                  </p:childTnLst>
                                </p:cTn>
                              </p:par>
                              <p:par>
                                <p:cTn id="50" presetID="10" presetClass="entr" presetSubtype="0" fill="hold" nodeType="withEffect">
                                  <p:stCondLst>
                                    <p:cond delay="0"/>
                                  </p:stCondLst>
                                  <p:childTnLst>
                                    <p:set>
                                      <p:cBhvr>
                                        <p:cTn id="51" dur="1" fill="hold">
                                          <p:stCondLst>
                                            <p:cond delay="0"/>
                                          </p:stCondLst>
                                        </p:cTn>
                                        <p:tgtEl>
                                          <p:spTgt spid="61441"/>
                                        </p:tgtEl>
                                        <p:attrNameLst>
                                          <p:attrName>style.visibility</p:attrName>
                                        </p:attrNameLst>
                                      </p:cBhvr>
                                      <p:to>
                                        <p:strVal val="visible"/>
                                      </p:to>
                                    </p:set>
                                    <p:animEffect transition="in" filter="fade">
                                      <p:cBhvr>
                                        <p:cTn id="52" dur="2000"/>
                                        <p:tgtEl>
                                          <p:spTgt spid="61441"/>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dissolve">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dissolve">
                                      <p:cBhvr>
                                        <p:cTn id="6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p:cNvSpPr txBox="1">
            <a:spLocks/>
          </p:cNvSpPr>
          <p:nvPr/>
        </p:nvSpPr>
        <p:spPr bwMode="auto">
          <a:xfrm>
            <a:off x="571472" y="357166"/>
            <a:ext cx="6480175" cy="571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1" indent="-273050" algn="l" defTabSz="914400" rtl="0" eaLnBrk="1" fontAlgn="base" latinLnBrk="0" hangingPunct="1">
              <a:lnSpc>
                <a:spcPct val="100000"/>
              </a:lnSpc>
              <a:spcBef>
                <a:spcPct val="0"/>
              </a:spcBef>
              <a:spcAft>
                <a:spcPct val="0"/>
              </a:spcAft>
              <a:buClr>
                <a:schemeClr val="tx2"/>
              </a:buClr>
              <a:buSzPct val="95000"/>
              <a:tabLst/>
              <a:defRPr/>
            </a:pPr>
            <a:r>
              <a:rPr kumimoji="0" lang="es-EC" sz="3200" b="1" i="0" u="none" kern="1200" cap="none" spc="300" normalizeH="0" baseline="0" noProof="0" dirty="0" smtClean="0">
                <a:ln>
                  <a:noFill/>
                </a:ln>
                <a:solidFill>
                  <a:schemeClr val="accent1"/>
                </a:solidFill>
                <a:effectLst>
                  <a:outerShdw blurRad="38100" dist="38100" dir="2700000" algn="tl">
                    <a:srgbClr val="000000">
                      <a:alpha val="43137"/>
                    </a:srgbClr>
                  </a:outerShdw>
                </a:effectLst>
                <a:uLnTx/>
                <a:uFillTx/>
                <a:latin typeface="+mj-lt"/>
                <a:ea typeface="+mn-ea"/>
                <a:cs typeface="+mn-cs"/>
              </a:rPr>
              <a:t>INTRODUCCIÓN</a:t>
            </a:r>
            <a:endParaRPr kumimoji="0" lang="es-ES" sz="3200" b="0" i="0" u="none" kern="1200" cap="none" spc="300" normalizeH="0" baseline="0" noProof="0" dirty="0" smtClean="0">
              <a:ln>
                <a:noFill/>
              </a:ln>
              <a:solidFill>
                <a:schemeClr val="accent1"/>
              </a:solidFill>
              <a:effectLst>
                <a:outerShdw blurRad="38100" dist="38100" dir="2700000" algn="tl">
                  <a:srgbClr val="000000">
                    <a:alpha val="43137"/>
                  </a:srgbClr>
                </a:outerShdw>
              </a:effectLst>
              <a:uLnTx/>
              <a:uFillTx/>
              <a:latin typeface="+mj-lt"/>
              <a:ea typeface="+mn-ea"/>
              <a:cs typeface="+mn-cs"/>
            </a:endParaRPr>
          </a:p>
          <a:p>
            <a:pPr marL="419100" marR="0" lvl="0" indent="-382588" algn="l" defTabSz="914400" rtl="0" eaLnBrk="1" fontAlgn="base" latinLnBrk="0" hangingPunct="1">
              <a:lnSpc>
                <a:spcPct val="100000"/>
              </a:lnSpc>
              <a:spcBef>
                <a:spcPct val="0"/>
              </a:spcBef>
              <a:spcAft>
                <a:spcPct val="0"/>
              </a:spcAft>
              <a:buClr>
                <a:schemeClr val="accent1"/>
              </a:buClr>
              <a:buSzPct val="80000"/>
              <a:buFont typeface="Wingdings 2" pitchFamily="18" charset="2"/>
              <a:buChar char=""/>
              <a:tabLst/>
              <a:defRPr/>
            </a:pPr>
            <a:endParaRPr kumimoji="0" lang="es-ES" sz="3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5 CuadroTexto"/>
          <p:cNvSpPr txBox="1"/>
          <p:nvPr/>
        </p:nvSpPr>
        <p:spPr>
          <a:xfrm>
            <a:off x="1071538" y="1214422"/>
            <a:ext cx="7215238" cy="4893647"/>
          </a:xfrm>
          <a:prstGeom prst="rect">
            <a:avLst/>
          </a:prstGeom>
          <a:noFill/>
        </p:spPr>
        <p:txBody>
          <a:bodyPr wrap="square" rtlCol="0">
            <a:spAutoFit/>
          </a:bodyPr>
          <a:lstStyle/>
          <a:p>
            <a:pPr algn="just">
              <a:buFont typeface="Wingdings" pitchFamily="2" charset="2"/>
              <a:buChar char="Ø"/>
            </a:pPr>
            <a:r>
              <a:rPr lang="es-ES" sz="2400" dirty="0" smtClean="0"/>
              <a:t>  Con la necesidad exhaustiva de comunicarnos continuamente.</a:t>
            </a:r>
          </a:p>
          <a:p>
            <a:pPr algn="just">
              <a:buFont typeface="Wingdings" pitchFamily="2" charset="2"/>
              <a:buChar char="Ø"/>
            </a:pPr>
            <a:endParaRPr lang="es-ES" sz="2400" dirty="0" smtClean="0"/>
          </a:p>
          <a:p>
            <a:pPr algn="just">
              <a:buFont typeface="Wingdings" pitchFamily="2" charset="2"/>
              <a:buChar char="Ø"/>
            </a:pPr>
            <a:r>
              <a:rPr lang="es-ES" sz="2400" dirty="0" smtClean="0"/>
              <a:t>  Nuevas tecnologías se hayan creado en la última década.</a:t>
            </a:r>
          </a:p>
          <a:p>
            <a:pPr algn="just">
              <a:buFont typeface="Wingdings" pitchFamily="2" charset="2"/>
              <a:buChar char="Ø"/>
            </a:pPr>
            <a:endParaRPr lang="es-ES" sz="2400" dirty="0" smtClean="0"/>
          </a:p>
          <a:p>
            <a:pPr algn="just">
              <a:buFont typeface="Wingdings" pitchFamily="2" charset="2"/>
              <a:buChar char="Ø"/>
            </a:pPr>
            <a:r>
              <a:rPr lang="es-ES" sz="2400" dirty="0" smtClean="0"/>
              <a:t>  El sector inalámbrico dominará el  futuro de las Telecomunicaciones.</a:t>
            </a:r>
          </a:p>
          <a:p>
            <a:pPr algn="just">
              <a:buFont typeface="Wingdings" pitchFamily="2" charset="2"/>
              <a:buChar char="Ø"/>
            </a:pPr>
            <a:endParaRPr lang="es-ES" sz="2400" dirty="0" smtClean="0"/>
          </a:p>
          <a:p>
            <a:pPr algn="just">
              <a:buFont typeface="Wingdings" pitchFamily="2" charset="2"/>
              <a:buChar char="Ø"/>
            </a:pPr>
            <a:r>
              <a:rPr lang="es-ES" sz="2400" dirty="0" smtClean="0"/>
              <a:t>  Observar el mercado de las telecomunicaciones en la ciudad de Guayaquil.</a:t>
            </a:r>
          </a:p>
          <a:p>
            <a:endParaRPr lang="es-ES" sz="2400" dirty="0" smtClean="0"/>
          </a:p>
          <a:p>
            <a:endParaRPr lang="es-ES" sz="2400" dirty="0"/>
          </a:p>
        </p:txBody>
      </p:sp>
      <p:sp>
        <p:nvSpPr>
          <p:cNvPr id="16" name="15 CuadroTexto"/>
          <p:cNvSpPr txBox="1"/>
          <p:nvPr/>
        </p:nvSpPr>
        <p:spPr>
          <a:xfrm>
            <a:off x="1071538" y="2214554"/>
            <a:ext cx="7786742" cy="369332"/>
          </a:xfrm>
          <a:prstGeom prst="rect">
            <a:avLst/>
          </a:prstGeom>
          <a:noFill/>
        </p:spPr>
        <p:txBody>
          <a:bodyPr wrap="square" rtlCol="0">
            <a:spAutoFit/>
          </a:bodyPr>
          <a:lstStyle/>
          <a:p>
            <a:pPr>
              <a:buFont typeface="Arial" pitchFamily="34" charset="0"/>
              <a:buChar char="•"/>
            </a:pPr>
            <a:endParaRPr lang="es-E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dissolv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dissolve">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dissolve">
                                      <p:cBhvr>
                                        <p:cTn id="1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a:xfrm>
            <a:off x="1101753" y="274638"/>
            <a:ext cx="7470775" cy="1143000"/>
          </a:xfrm>
        </p:spPr>
        <p:txBody>
          <a:bodyPr>
            <a:normAutofit/>
          </a:bodyPr>
          <a:lstStyle/>
          <a:p>
            <a:pPr algn="ctr" fontAlgn="auto">
              <a:spcAft>
                <a:spcPts val="0"/>
              </a:spcAft>
              <a:defRPr/>
            </a:pPr>
            <a:r>
              <a:rPr lang="es-EC" sz="3200" b="1" spc="300" dirty="0" smtClean="0">
                <a:solidFill>
                  <a:schemeClr val="accent1"/>
                </a:solidFill>
                <a:effectLst>
                  <a:outerShdw blurRad="38100" dist="38100" dir="2700000" algn="tl">
                    <a:srgbClr val="000000">
                      <a:alpha val="43137"/>
                    </a:srgbClr>
                  </a:outerShdw>
                </a:effectLst>
                <a:latin typeface="Franklin Gothic Book" pitchFamily="34" charset="0"/>
              </a:rPr>
              <a:t>COMPARACION TÉCNICA ENTRE TVCABLE Y TELMEX</a:t>
            </a:r>
            <a:endParaRPr lang="es-ES" sz="3200" b="1" spc="300" dirty="0">
              <a:solidFill>
                <a:schemeClr val="accent1"/>
              </a:solidFill>
              <a:effectLst>
                <a:outerShdw blurRad="38100" dist="38100" dir="2700000" algn="tl">
                  <a:srgbClr val="000000">
                    <a:alpha val="43137"/>
                  </a:srgbClr>
                </a:outerShdw>
              </a:effectLst>
              <a:latin typeface="Franklin Gothic Book" pitchFamily="34" charset="0"/>
            </a:endParaRPr>
          </a:p>
        </p:txBody>
      </p:sp>
      <p:graphicFrame>
        <p:nvGraphicFramePr>
          <p:cNvPr id="4" name="3 Tabla"/>
          <p:cNvGraphicFramePr>
            <a:graphicFrameLocks noGrp="1"/>
          </p:cNvGraphicFramePr>
          <p:nvPr/>
        </p:nvGraphicFramePr>
        <p:xfrm>
          <a:off x="2357422" y="1357298"/>
          <a:ext cx="4857783" cy="5126181"/>
        </p:xfrm>
        <a:graphic>
          <a:graphicData uri="http://schemas.openxmlformats.org/drawingml/2006/table">
            <a:tbl>
              <a:tblPr/>
              <a:tblGrid>
                <a:gridCol w="1662569"/>
                <a:gridCol w="807491"/>
                <a:gridCol w="741018"/>
                <a:gridCol w="1646705"/>
              </a:tblGrid>
              <a:tr h="261990">
                <a:tc>
                  <a:txBody>
                    <a:bodyPr/>
                    <a:lstStyle/>
                    <a:p>
                      <a:pPr algn="ctr">
                        <a:spcAft>
                          <a:spcPts val="0"/>
                        </a:spcAft>
                      </a:pPr>
                      <a:r>
                        <a:rPr lang="es-CL" sz="1000" b="1" dirty="0">
                          <a:solidFill>
                            <a:srgbClr val="FFFFFF"/>
                          </a:solidFill>
                          <a:latin typeface="Times New Roman"/>
                          <a:ea typeface="Times New Roman"/>
                        </a:rPr>
                        <a:t>Comparación Técnica</a:t>
                      </a:r>
                      <a:endParaRPr lang="es-ES" sz="1000" dirty="0">
                        <a:latin typeface="Times New Roman"/>
                        <a:ea typeface="Times New Roman"/>
                      </a:endParaRPr>
                    </a:p>
                  </a:txBody>
                  <a:tcPr marL="37615" marR="37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spcAft>
                          <a:spcPts val="0"/>
                        </a:spcAft>
                      </a:pPr>
                      <a:r>
                        <a:rPr lang="es-CL" sz="1000" b="1" dirty="0">
                          <a:solidFill>
                            <a:srgbClr val="FFFFFF"/>
                          </a:solidFill>
                          <a:latin typeface="Times New Roman"/>
                          <a:ea typeface="Times New Roman"/>
                        </a:rPr>
                        <a:t>TVCABLE </a:t>
                      </a:r>
                      <a:endParaRPr lang="es-ES" sz="1000" dirty="0">
                        <a:latin typeface="Times New Roman"/>
                        <a:ea typeface="Times New Roman"/>
                      </a:endParaRPr>
                    </a:p>
                  </a:txBody>
                  <a:tcPr marL="37615" marR="37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spcAft>
                          <a:spcPts val="0"/>
                        </a:spcAft>
                      </a:pPr>
                      <a:r>
                        <a:rPr lang="es-CL" sz="1000" b="1">
                          <a:solidFill>
                            <a:srgbClr val="FFFFFF"/>
                          </a:solidFill>
                          <a:latin typeface="Times New Roman"/>
                          <a:ea typeface="Times New Roman"/>
                        </a:rPr>
                        <a:t>TELMEX </a:t>
                      </a:r>
                      <a:endParaRPr lang="es-ES" sz="1000">
                        <a:latin typeface="Times New Roman"/>
                        <a:ea typeface="Times New Roman"/>
                      </a:endParaRPr>
                    </a:p>
                  </a:txBody>
                  <a:tcPr marL="37615" marR="37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spcAft>
                          <a:spcPts val="0"/>
                        </a:spcAft>
                      </a:pPr>
                      <a:r>
                        <a:rPr lang="es-CL" sz="1000" b="1" dirty="0">
                          <a:solidFill>
                            <a:srgbClr val="FFFFFF"/>
                          </a:solidFill>
                          <a:latin typeface="Times New Roman"/>
                          <a:ea typeface="Times New Roman"/>
                        </a:rPr>
                        <a:t>RESUMEN</a:t>
                      </a:r>
                      <a:endParaRPr lang="es-ES" sz="1000" dirty="0">
                        <a:latin typeface="Times New Roman"/>
                        <a:ea typeface="Times New Roman"/>
                      </a:endParaRPr>
                    </a:p>
                  </a:txBody>
                  <a:tcPr marL="37615" marR="37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r>
              <a:tr h="523828">
                <a:tc>
                  <a:txBody>
                    <a:bodyPr/>
                    <a:lstStyle/>
                    <a:p>
                      <a:pPr>
                        <a:spcAft>
                          <a:spcPts val="0"/>
                        </a:spcAft>
                      </a:pPr>
                      <a:r>
                        <a:rPr lang="es-CL" sz="1050" b="1" dirty="0">
                          <a:solidFill>
                            <a:srgbClr val="FFFFFF"/>
                          </a:solidFill>
                          <a:latin typeface="Times New Roman"/>
                          <a:ea typeface="Times New Roman"/>
                        </a:rPr>
                        <a:t>Proveedor de Equipos </a:t>
                      </a:r>
                      <a:r>
                        <a:rPr lang="es-CL" sz="1050" b="1" dirty="0" err="1">
                          <a:solidFill>
                            <a:srgbClr val="FFFFFF"/>
                          </a:solidFill>
                          <a:latin typeface="Times New Roman"/>
                          <a:ea typeface="Times New Roman"/>
                        </a:rPr>
                        <a:t>WiMAX</a:t>
                      </a:r>
                      <a:endParaRPr lang="es-ES" sz="1050" dirty="0">
                        <a:latin typeface="Times New Roman"/>
                        <a:ea typeface="Times New Roman"/>
                      </a:endParaRPr>
                    </a:p>
                  </a:txBody>
                  <a:tcPr marL="37615" marR="37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spcAft>
                          <a:spcPts val="0"/>
                        </a:spcAft>
                      </a:pPr>
                      <a:r>
                        <a:rPr lang="es-CL" sz="1050">
                          <a:latin typeface="Times New Roman"/>
                          <a:ea typeface="Times New Roman"/>
                        </a:rPr>
                        <a:t>Airspan</a:t>
                      </a:r>
                      <a:endParaRPr lang="es-ES" sz="1050">
                        <a:latin typeface="Times New Roman"/>
                        <a:ea typeface="Times New Roman"/>
                      </a:endParaRPr>
                    </a:p>
                  </a:txBody>
                  <a:tcPr marL="37615" marR="37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es-CL" sz="1050" dirty="0" err="1">
                          <a:latin typeface="Times New Roman"/>
                          <a:ea typeface="Times New Roman"/>
                        </a:rPr>
                        <a:t>Alvarion</a:t>
                      </a:r>
                      <a:endParaRPr lang="es-ES" sz="1050" dirty="0">
                        <a:latin typeface="Times New Roman"/>
                        <a:ea typeface="Times New Roman"/>
                      </a:endParaRPr>
                    </a:p>
                  </a:txBody>
                  <a:tcPr marL="37615" marR="37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just">
                        <a:spcAft>
                          <a:spcPts val="0"/>
                        </a:spcAft>
                      </a:pPr>
                      <a:r>
                        <a:rPr lang="es-CL" sz="1000" dirty="0" err="1">
                          <a:latin typeface="Times New Roman"/>
                          <a:ea typeface="Times New Roman"/>
                        </a:rPr>
                        <a:t>Alvarion</a:t>
                      </a:r>
                      <a:r>
                        <a:rPr lang="es-CL" sz="1000" dirty="0">
                          <a:latin typeface="Times New Roman"/>
                          <a:ea typeface="Times New Roman"/>
                        </a:rPr>
                        <a:t> posee el 32% del mercado mientras que </a:t>
                      </a:r>
                      <a:r>
                        <a:rPr lang="es-CL" sz="1000" dirty="0" err="1" smtClean="0">
                          <a:latin typeface="Times New Roman"/>
                          <a:ea typeface="Times New Roman"/>
                        </a:rPr>
                        <a:t>Airspan</a:t>
                      </a:r>
                      <a:r>
                        <a:rPr lang="es-CL" sz="1000" dirty="0" smtClean="0">
                          <a:latin typeface="Times New Roman"/>
                          <a:ea typeface="Times New Roman"/>
                        </a:rPr>
                        <a:t> </a:t>
                      </a:r>
                      <a:r>
                        <a:rPr lang="es-CL" sz="1000" dirty="0">
                          <a:latin typeface="Times New Roman"/>
                          <a:ea typeface="Times New Roman"/>
                        </a:rPr>
                        <a:t>el 4%</a:t>
                      </a:r>
                      <a:endParaRPr lang="es-ES" sz="1000" dirty="0">
                        <a:latin typeface="Times New Roman"/>
                        <a:ea typeface="Times New Roman"/>
                      </a:endParaRPr>
                    </a:p>
                  </a:txBody>
                  <a:tcPr marL="37615" marR="37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r>
              <a:tr h="142876">
                <a:tc>
                  <a:txBody>
                    <a:bodyPr/>
                    <a:lstStyle/>
                    <a:p>
                      <a:pPr>
                        <a:spcAft>
                          <a:spcPts val="0"/>
                        </a:spcAft>
                      </a:pPr>
                      <a:r>
                        <a:rPr lang="es-CL" sz="1050" b="1">
                          <a:solidFill>
                            <a:srgbClr val="FFFFFF"/>
                          </a:solidFill>
                          <a:latin typeface="Times New Roman"/>
                          <a:ea typeface="Times New Roman"/>
                        </a:rPr>
                        <a:t>Frecuencia</a:t>
                      </a:r>
                      <a:endParaRPr lang="es-ES" sz="1050">
                        <a:latin typeface="Times New Roman"/>
                        <a:ea typeface="Times New Roman"/>
                      </a:endParaRPr>
                    </a:p>
                  </a:txBody>
                  <a:tcPr marL="37615" marR="37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spcAft>
                          <a:spcPts val="0"/>
                        </a:spcAft>
                      </a:pPr>
                      <a:r>
                        <a:rPr lang="es-CL" sz="1000">
                          <a:latin typeface="Times New Roman"/>
                          <a:ea typeface="Times New Roman"/>
                        </a:rPr>
                        <a:t>3,5GHZ</a:t>
                      </a:r>
                      <a:endParaRPr lang="es-ES" sz="1000">
                        <a:latin typeface="Times New Roman"/>
                        <a:ea typeface="Times New Roman"/>
                      </a:endParaRPr>
                    </a:p>
                  </a:txBody>
                  <a:tcPr marL="37615" marR="37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es-CL" sz="1000">
                          <a:latin typeface="Times New Roman"/>
                          <a:ea typeface="Times New Roman"/>
                        </a:rPr>
                        <a:t>3,5GHZ</a:t>
                      </a:r>
                      <a:endParaRPr lang="es-ES" sz="1000">
                        <a:latin typeface="Times New Roman"/>
                        <a:ea typeface="Times New Roman"/>
                      </a:endParaRPr>
                    </a:p>
                  </a:txBody>
                  <a:tcPr marL="37615" marR="37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rowSpan="3">
                  <a:txBody>
                    <a:bodyPr/>
                    <a:lstStyle/>
                    <a:p>
                      <a:pPr algn="just">
                        <a:spcAft>
                          <a:spcPts val="0"/>
                        </a:spcAft>
                      </a:pPr>
                      <a:r>
                        <a:rPr lang="es-ES" sz="1000" dirty="0">
                          <a:latin typeface="Calibri"/>
                          <a:ea typeface="Calibri"/>
                          <a:cs typeface="Times New Roman"/>
                        </a:rPr>
                        <a:t>Opera en bandas licenciadas y no licenciadas. Tasa de transmisión de hasta 75 Mbps</a:t>
                      </a:r>
                    </a:p>
                  </a:txBody>
                  <a:tcPr marL="37615" marR="37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r>
              <a:tr h="0">
                <a:tc>
                  <a:txBody>
                    <a:bodyPr/>
                    <a:lstStyle/>
                    <a:p>
                      <a:pPr>
                        <a:spcAft>
                          <a:spcPts val="0"/>
                        </a:spcAft>
                      </a:pPr>
                      <a:r>
                        <a:rPr lang="es-CL" sz="1050" b="1" dirty="0">
                          <a:solidFill>
                            <a:srgbClr val="FFFFFF"/>
                          </a:solidFill>
                          <a:latin typeface="Times New Roman"/>
                          <a:ea typeface="Times New Roman"/>
                        </a:rPr>
                        <a:t>Internet S/N</a:t>
                      </a:r>
                      <a:endParaRPr lang="es-ES" sz="1050" dirty="0">
                        <a:latin typeface="Times New Roman"/>
                        <a:ea typeface="Times New Roman"/>
                      </a:endParaRPr>
                    </a:p>
                  </a:txBody>
                  <a:tcPr marL="37615" marR="37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spcAft>
                          <a:spcPts val="0"/>
                        </a:spcAft>
                      </a:pPr>
                      <a:r>
                        <a:rPr lang="es-CL" sz="1000">
                          <a:latin typeface="Times New Roman"/>
                          <a:ea typeface="Times New Roman"/>
                        </a:rPr>
                        <a:t>28dBm</a:t>
                      </a:r>
                      <a:endParaRPr lang="es-ES" sz="1000">
                        <a:latin typeface="Times New Roman"/>
                        <a:ea typeface="Times New Roman"/>
                      </a:endParaRPr>
                    </a:p>
                  </a:txBody>
                  <a:tcPr marL="37615" marR="37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es-CL" sz="1000" dirty="0">
                          <a:latin typeface="Times New Roman"/>
                          <a:ea typeface="Times New Roman"/>
                        </a:rPr>
                        <a:t>34dBm</a:t>
                      </a:r>
                      <a:endParaRPr lang="es-ES" sz="1000" dirty="0">
                        <a:latin typeface="Times New Roman"/>
                        <a:ea typeface="Times New Roman"/>
                      </a:endParaRPr>
                    </a:p>
                  </a:txBody>
                  <a:tcPr marL="37615" marR="37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vMerge="1">
                  <a:txBody>
                    <a:bodyPr/>
                    <a:lstStyle/>
                    <a:p>
                      <a:endParaRPr lang="es-ES"/>
                    </a:p>
                  </a:txBody>
                  <a:tcPr/>
                </a:tc>
              </a:tr>
              <a:tr h="0">
                <a:tc>
                  <a:txBody>
                    <a:bodyPr/>
                    <a:lstStyle/>
                    <a:p>
                      <a:pPr>
                        <a:spcAft>
                          <a:spcPts val="0"/>
                        </a:spcAft>
                      </a:pPr>
                      <a:r>
                        <a:rPr lang="es-CL" sz="1050" b="1" dirty="0">
                          <a:solidFill>
                            <a:srgbClr val="FFFFFF"/>
                          </a:solidFill>
                          <a:latin typeface="Times New Roman"/>
                          <a:ea typeface="Times New Roman"/>
                        </a:rPr>
                        <a:t>Telefonía S/N</a:t>
                      </a:r>
                      <a:endParaRPr lang="es-ES" sz="1050" dirty="0">
                        <a:latin typeface="Times New Roman"/>
                        <a:ea typeface="Times New Roman"/>
                      </a:endParaRPr>
                    </a:p>
                  </a:txBody>
                  <a:tcPr marL="37615" marR="37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spcAft>
                          <a:spcPts val="0"/>
                        </a:spcAft>
                      </a:pPr>
                      <a:r>
                        <a:rPr lang="es-CL" sz="1000">
                          <a:latin typeface="Times New Roman"/>
                          <a:ea typeface="Times New Roman"/>
                        </a:rPr>
                        <a:t>31dBm</a:t>
                      </a:r>
                      <a:endParaRPr lang="es-ES" sz="1000" dirty="0">
                        <a:latin typeface="Times New Roman"/>
                        <a:ea typeface="Times New Roman"/>
                      </a:endParaRPr>
                    </a:p>
                  </a:txBody>
                  <a:tcPr marL="37615" marR="37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es-CL" sz="1000" dirty="0">
                          <a:latin typeface="Times New Roman"/>
                          <a:ea typeface="Times New Roman"/>
                        </a:rPr>
                        <a:t>34dBm</a:t>
                      </a:r>
                      <a:endParaRPr lang="es-ES" sz="1000" dirty="0">
                        <a:latin typeface="Times New Roman"/>
                        <a:ea typeface="Times New Roman"/>
                      </a:endParaRPr>
                    </a:p>
                  </a:txBody>
                  <a:tcPr marL="37615" marR="37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vMerge="1">
                  <a:txBody>
                    <a:bodyPr/>
                    <a:lstStyle/>
                    <a:p>
                      <a:endParaRPr lang="es-ES"/>
                    </a:p>
                  </a:txBody>
                  <a:tcPr/>
                </a:tc>
              </a:tr>
              <a:tr h="800185">
                <a:tc>
                  <a:txBody>
                    <a:bodyPr/>
                    <a:lstStyle/>
                    <a:p>
                      <a:pPr>
                        <a:spcAft>
                          <a:spcPts val="0"/>
                        </a:spcAft>
                      </a:pPr>
                      <a:r>
                        <a:rPr lang="es-CL" sz="1050" b="1">
                          <a:solidFill>
                            <a:srgbClr val="FFFFFF"/>
                          </a:solidFill>
                          <a:latin typeface="Times New Roman"/>
                          <a:ea typeface="Times New Roman"/>
                        </a:rPr>
                        <a:t>PHY</a:t>
                      </a:r>
                      <a:endParaRPr lang="es-ES" sz="1050">
                        <a:latin typeface="Times New Roman"/>
                        <a:ea typeface="Times New Roman"/>
                      </a:endParaRPr>
                    </a:p>
                  </a:txBody>
                  <a:tcPr marL="37615" marR="37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spcAft>
                          <a:spcPts val="0"/>
                        </a:spcAft>
                      </a:pPr>
                      <a:r>
                        <a:rPr lang="es-CL" sz="1050">
                          <a:latin typeface="Times New Roman"/>
                          <a:ea typeface="Times New Roman"/>
                        </a:rPr>
                        <a:t>OFDM 256 FFT</a:t>
                      </a:r>
                      <a:endParaRPr lang="es-ES" sz="1050">
                        <a:latin typeface="Times New Roman"/>
                        <a:ea typeface="Times New Roman"/>
                      </a:endParaRPr>
                    </a:p>
                  </a:txBody>
                  <a:tcPr marL="37615" marR="37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es-CL" sz="1050" dirty="0">
                          <a:latin typeface="Times New Roman"/>
                          <a:ea typeface="Times New Roman"/>
                        </a:rPr>
                        <a:t>OFDM 256 FFT</a:t>
                      </a:r>
                      <a:endParaRPr lang="es-ES" sz="1050" dirty="0">
                        <a:latin typeface="Times New Roman"/>
                        <a:ea typeface="Times New Roman"/>
                      </a:endParaRPr>
                    </a:p>
                  </a:txBody>
                  <a:tcPr marL="37615" marR="37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rowSpan="2">
                  <a:txBody>
                    <a:bodyPr/>
                    <a:lstStyle/>
                    <a:p>
                      <a:pPr algn="just">
                        <a:spcAft>
                          <a:spcPts val="0"/>
                        </a:spcAft>
                      </a:pPr>
                      <a:r>
                        <a:rPr lang="es-ES" sz="1050" dirty="0">
                          <a:latin typeface="Calibri"/>
                          <a:ea typeface="Calibri"/>
                          <a:cs typeface="Times New Roman"/>
                        </a:rPr>
                        <a:t>Alta eficiencia de espectro, distribuye datos en gran cantidad de </a:t>
                      </a:r>
                      <a:r>
                        <a:rPr lang="es-ES" sz="1050" dirty="0" err="1">
                          <a:latin typeface="Calibri"/>
                          <a:ea typeface="Calibri"/>
                          <a:cs typeface="Times New Roman"/>
                        </a:rPr>
                        <a:t>carriers</a:t>
                      </a:r>
                      <a:r>
                        <a:rPr lang="es-ES" sz="1050" dirty="0">
                          <a:latin typeface="Calibri"/>
                          <a:ea typeface="Calibri"/>
                          <a:cs typeface="Times New Roman"/>
                        </a:rPr>
                        <a:t> y menor distorsión </a:t>
                      </a:r>
                      <a:r>
                        <a:rPr lang="es-ES" sz="1050" dirty="0" err="1">
                          <a:latin typeface="Calibri"/>
                          <a:ea typeface="Calibri"/>
                          <a:cs typeface="Times New Roman"/>
                        </a:rPr>
                        <a:t>multi</a:t>
                      </a:r>
                      <a:r>
                        <a:rPr lang="es-ES" sz="1050" dirty="0">
                          <a:latin typeface="Calibri"/>
                          <a:ea typeface="Calibri"/>
                          <a:cs typeface="Times New Roman"/>
                        </a:rPr>
                        <a:t>-ruta. </a:t>
                      </a:r>
                      <a:r>
                        <a:rPr lang="es-ES" sz="1050" dirty="0" err="1">
                          <a:latin typeface="Calibri"/>
                          <a:ea typeface="Calibri"/>
                          <a:cs typeface="Times New Roman"/>
                        </a:rPr>
                        <a:t>WiMAX</a:t>
                      </a:r>
                      <a:r>
                        <a:rPr lang="es-ES" sz="1050" dirty="0">
                          <a:latin typeface="Calibri"/>
                          <a:ea typeface="Calibri"/>
                          <a:cs typeface="Times New Roman"/>
                        </a:rPr>
                        <a:t> utiliza  QAM con sus distintos números de estados con 64-QAM se transmiten 6 bits por baudio.</a:t>
                      </a:r>
                    </a:p>
                  </a:txBody>
                  <a:tcPr marL="37615" marR="37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r>
              <a:tr h="739060">
                <a:tc>
                  <a:txBody>
                    <a:bodyPr/>
                    <a:lstStyle/>
                    <a:p>
                      <a:pPr>
                        <a:spcAft>
                          <a:spcPts val="0"/>
                        </a:spcAft>
                      </a:pPr>
                      <a:r>
                        <a:rPr lang="es-CL" sz="1050" b="1" dirty="0">
                          <a:solidFill>
                            <a:srgbClr val="FFFFFF"/>
                          </a:solidFill>
                          <a:latin typeface="Times New Roman"/>
                          <a:ea typeface="Times New Roman"/>
                        </a:rPr>
                        <a:t>Modulación</a:t>
                      </a:r>
                      <a:endParaRPr lang="es-ES" sz="1050" dirty="0">
                        <a:latin typeface="Times New Roman"/>
                        <a:ea typeface="Times New Roman"/>
                      </a:endParaRPr>
                    </a:p>
                  </a:txBody>
                  <a:tcPr marL="37615" marR="37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spcAft>
                          <a:spcPts val="0"/>
                        </a:spcAft>
                      </a:pPr>
                      <a:r>
                        <a:rPr lang="es-CL" sz="1050">
                          <a:latin typeface="Times New Roman"/>
                          <a:ea typeface="Times New Roman"/>
                        </a:rPr>
                        <a:t>64QAM</a:t>
                      </a:r>
                      <a:endParaRPr lang="es-ES" sz="1050">
                        <a:latin typeface="Times New Roman"/>
                        <a:ea typeface="Times New Roman"/>
                      </a:endParaRPr>
                    </a:p>
                  </a:txBody>
                  <a:tcPr marL="37615" marR="37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es-CL" sz="1050" dirty="0">
                          <a:latin typeface="Times New Roman"/>
                          <a:ea typeface="Times New Roman"/>
                        </a:rPr>
                        <a:t>64QAM</a:t>
                      </a:r>
                      <a:endParaRPr lang="es-ES" sz="1050" dirty="0">
                        <a:latin typeface="Times New Roman"/>
                        <a:ea typeface="Times New Roman"/>
                      </a:endParaRPr>
                    </a:p>
                  </a:txBody>
                  <a:tcPr marL="37615" marR="37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vMerge="1">
                  <a:txBody>
                    <a:bodyPr/>
                    <a:lstStyle/>
                    <a:p>
                      <a:endParaRPr lang="es-ES"/>
                    </a:p>
                  </a:txBody>
                  <a:tcPr/>
                </a:tc>
              </a:tr>
              <a:tr h="2001018">
                <a:tc>
                  <a:txBody>
                    <a:bodyPr/>
                    <a:lstStyle/>
                    <a:p>
                      <a:pPr>
                        <a:spcAft>
                          <a:spcPts val="0"/>
                        </a:spcAft>
                      </a:pPr>
                      <a:r>
                        <a:rPr lang="es-CL" sz="1050" b="1">
                          <a:solidFill>
                            <a:srgbClr val="FFFFFF"/>
                          </a:solidFill>
                          <a:latin typeface="Times New Roman"/>
                          <a:ea typeface="Times New Roman"/>
                        </a:rPr>
                        <a:t>Duplexing Mode</a:t>
                      </a:r>
                      <a:endParaRPr lang="es-ES" sz="1050">
                        <a:latin typeface="Times New Roman"/>
                        <a:ea typeface="Times New Roman"/>
                      </a:endParaRPr>
                    </a:p>
                  </a:txBody>
                  <a:tcPr marL="37615" marR="37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spcAft>
                          <a:spcPts val="0"/>
                        </a:spcAft>
                      </a:pPr>
                      <a:r>
                        <a:rPr lang="es-CL" sz="1050">
                          <a:latin typeface="Times New Roman"/>
                          <a:ea typeface="Times New Roman"/>
                        </a:rPr>
                        <a:t>FDD, TDD</a:t>
                      </a:r>
                      <a:endParaRPr lang="es-ES" sz="1050">
                        <a:latin typeface="Times New Roman"/>
                        <a:ea typeface="Times New Roman"/>
                      </a:endParaRPr>
                    </a:p>
                  </a:txBody>
                  <a:tcPr marL="37615" marR="37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es-CL" sz="1050">
                          <a:latin typeface="Times New Roman"/>
                          <a:ea typeface="Times New Roman"/>
                        </a:rPr>
                        <a:t>FDD, TDD</a:t>
                      </a:r>
                      <a:endParaRPr lang="es-ES" sz="1050">
                        <a:latin typeface="Times New Roman"/>
                        <a:ea typeface="Times New Roman"/>
                      </a:endParaRPr>
                    </a:p>
                  </a:txBody>
                  <a:tcPr marL="37615" marR="37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just">
                        <a:spcAft>
                          <a:spcPts val="0"/>
                        </a:spcAft>
                      </a:pPr>
                      <a:r>
                        <a:rPr lang="es-CL" sz="1050" dirty="0">
                          <a:latin typeface="Times New Roman"/>
                          <a:ea typeface="Times New Roman"/>
                        </a:rPr>
                        <a:t>FDD.- </a:t>
                      </a:r>
                      <a:r>
                        <a:rPr lang="es-CL" sz="1050" dirty="0" err="1">
                          <a:latin typeface="Times New Roman"/>
                          <a:ea typeface="Times New Roman"/>
                        </a:rPr>
                        <a:t>Frequency</a:t>
                      </a:r>
                      <a:r>
                        <a:rPr lang="es-CL" sz="1050" dirty="0">
                          <a:latin typeface="Times New Roman"/>
                          <a:ea typeface="Times New Roman"/>
                        </a:rPr>
                        <a:t> </a:t>
                      </a:r>
                      <a:r>
                        <a:rPr lang="es-CL" sz="1050" dirty="0" err="1">
                          <a:latin typeface="Times New Roman"/>
                          <a:ea typeface="Times New Roman"/>
                        </a:rPr>
                        <a:t>Division</a:t>
                      </a:r>
                      <a:r>
                        <a:rPr lang="es-CL" sz="1050" dirty="0">
                          <a:latin typeface="Times New Roman"/>
                          <a:ea typeface="Times New Roman"/>
                        </a:rPr>
                        <a:t> </a:t>
                      </a:r>
                      <a:r>
                        <a:rPr lang="es-CL" sz="1050" dirty="0" err="1">
                          <a:latin typeface="Times New Roman"/>
                          <a:ea typeface="Times New Roman"/>
                        </a:rPr>
                        <a:t>Duplexing</a:t>
                      </a:r>
                      <a:r>
                        <a:rPr lang="es-CL" sz="1050" dirty="0">
                          <a:latin typeface="Times New Roman"/>
                          <a:ea typeface="Times New Roman"/>
                        </a:rPr>
                        <a:t>, los canales de </a:t>
                      </a:r>
                      <a:r>
                        <a:rPr lang="es-CL" sz="1050" dirty="0" err="1">
                          <a:latin typeface="Times New Roman"/>
                          <a:ea typeface="Times New Roman"/>
                        </a:rPr>
                        <a:t>DownLink</a:t>
                      </a:r>
                      <a:r>
                        <a:rPr lang="es-CL" sz="1050" dirty="0">
                          <a:latin typeface="Times New Roman"/>
                          <a:ea typeface="Times New Roman"/>
                        </a:rPr>
                        <a:t> y </a:t>
                      </a:r>
                      <a:r>
                        <a:rPr lang="es-CL" sz="1050" dirty="0" err="1">
                          <a:latin typeface="Times New Roman"/>
                          <a:ea typeface="Times New Roman"/>
                        </a:rPr>
                        <a:t>UpLink</a:t>
                      </a:r>
                      <a:r>
                        <a:rPr lang="es-CL" sz="1050" dirty="0">
                          <a:latin typeface="Times New Roman"/>
                          <a:ea typeface="Times New Roman"/>
                        </a:rPr>
                        <a:t> existen en dos frecuencias diferentes  </a:t>
                      </a:r>
                      <a:endParaRPr lang="es-ES" sz="1050" dirty="0">
                        <a:latin typeface="Times New Roman"/>
                        <a:ea typeface="Times New Roman"/>
                      </a:endParaRPr>
                    </a:p>
                    <a:p>
                      <a:pPr algn="just">
                        <a:spcAft>
                          <a:spcPts val="0"/>
                        </a:spcAft>
                      </a:pPr>
                      <a:r>
                        <a:rPr lang="es-CL" sz="1050" dirty="0">
                          <a:latin typeface="Times New Roman"/>
                          <a:ea typeface="Times New Roman"/>
                        </a:rPr>
                        <a:t>TDD.- Time </a:t>
                      </a:r>
                      <a:r>
                        <a:rPr lang="es-CL" sz="1050" dirty="0" err="1">
                          <a:latin typeface="Times New Roman"/>
                          <a:ea typeface="Times New Roman"/>
                        </a:rPr>
                        <a:t>Division</a:t>
                      </a:r>
                      <a:r>
                        <a:rPr lang="es-CL" sz="1050" dirty="0">
                          <a:latin typeface="Times New Roman"/>
                          <a:ea typeface="Times New Roman"/>
                        </a:rPr>
                        <a:t> </a:t>
                      </a:r>
                      <a:r>
                        <a:rPr lang="es-CL" sz="1050" dirty="0" err="1">
                          <a:latin typeface="Times New Roman"/>
                          <a:ea typeface="Times New Roman"/>
                        </a:rPr>
                        <a:t>Duplexing</a:t>
                      </a:r>
                      <a:r>
                        <a:rPr lang="es-CL" sz="1050" dirty="0">
                          <a:latin typeface="Times New Roman"/>
                          <a:ea typeface="Times New Roman"/>
                        </a:rPr>
                        <a:t>, los canales de </a:t>
                      </a:r>
                      <a:r>
                        <a:rPr lang="es-CL" sz="1050" dirty="0" err="1">
                          <a:latin typeface="Times New Roman"/>
                          <a:ea typeface="Times New Roman"/>
                        </a:rPr>
                        <a:t>DownLink</a:t>
                      </a:r>
                      <a:r>
                        <a:rPr lang="es-CL" sz="1050" dirty="0">
                          <a:latin typeface="Times New Roman"/>
                          <a:ea typeface="Times New Roman"/>
                        </a:rPr>
                        <a:t> y </a:t>
                      </a:r>
                      <a:r>
                        <a:rPr lang="es-CL" sz="1050" dirty="0" err="1">
                          <a:latin typeface="Times New Roman"/>
                          <a:ea typeface="Times New Roman"/>
                        </a:rPr>
                        <a:t>UpLink</a:t>
                      </a:r>
                      <a:r>
                        <a:rPr lang="es-CL" sz="1050" dirty="0">
                          <a:latin typeface="Times New Roman"/>
                          <a:ea typeface="Times New Roman"/>
                        </a:rPr>
                        <a:t> son asignados en la misma frecuencia y ocurren en dos intervalos de tiempos diferentes en la misma trama.</a:t>
                      </a:r>
                      <a:endParaRPr lang="es-ES" sz="1050" dirty="0">
                        <a:latin typeface="Times New Roman"/>
                        <a:ea typeface="Times New Roman"/>
                      </a:endParaRPr>
                    </a:p>
                  </a:txBody>
                  <a:tcPr marL="37615" marR="37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r>
              <a:tr h="307849">
                <a:tc>
                  <a:txBody>
                    <a:bodyPr/>
                    <a:lstStyle/>
                    <a:p>
                      <a:pPr>
                        <a:spcAft>
                          <a:spcPts val="0"/>
                        </a:spcAft>
                      </a:pPr>
                      <a:r>
                        <a:rPr lang="es-CL" sz="1050" b="1" dirty="0">
                          <a:solidFill>
                            <a:srgbClr val="FFFFFF"/>
                          </a:solidFill>
                          <a:latin typeface="Times New Roman"/>
                          <a:ea typeface="Times New Roman"/>
                        </a:rPr>
                        <a:t>Estaciones Bases</a:t>
                      </a:r>
                      <a:endParaRPr lang="es-ES" sz="1050" dirty="0">
                        <a:latin typeface="Times New Roman"/>
                        <a:ea typeface="Times New Roman"/>
                      </a:endParaRPr>
                    </a:p>
                  </a:txBody>
                  <a:tcPr marL="37615" marR="37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lnSpc>
                          <a:spcPct val="150000"/>
                        </a:lnSpc>
                        <a:spcAft>
                          <a:spcPts val="0"/>
                        </a:spcAft>
                      </a:pPr>
                      <a:r>
                        <a:rPr lang="es-CL" sz="1050">
                          <a:latin typeface="Times New Roman"/>
                          <a:ea typeface="Times New Roman"/>
                        </a:rPr>
                        <a:t>4</a:t>
                      </a:r>
                      <a:endParaRPr lang="es-ES" sz="1050">
                        <a:latin typeface="Times New Roman"/>
                        <a:ea typeface="Times New Roman"/>
                      </a:endParaRPr>
                    </a:p>
                  </a:txBody>
                  <a:tcPr marL="37615" marR="37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lnSpc>
                          <a:spcPct val="150000"/>
                        </a:lnSpc>
                        <a:spcAft>
                          <a:spcPts val="0"/>
                        </a:spcAft>
                      </a:pPr>
                      <a:r>
                        <a:rPr lang="es-CL" sz="1050">
                          <a:latin typeface="Times New Roman"/>
                          <a:ea typeface="Times New Roman"/>
                        </a:rPr>
                        <a:t>150</a:t>
                      </a:r>
                      <a:endParaRPr lang="es-ES" sz="1050">
                        <a:latin typeface="Times New Roman"/>
                        <a:ea typeface="Times New Roman"/>
                      </a:endParaRPr>
                    </a:p>
                  </a:txBody>
                  <a:tcPr marL="37615" marR="376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spcAft>
                          <a:spcPts val="0"/>
                        </a:spcAft>
                      </a:pPr>
                      <a:r>
                        <a:rPr lang="es-CL" sz="1050" dirty="0">
                          <a:latin typeface="Times New Roman"/>
                          <a:ea typeface="Times New Roman"/>
                        </a:rPr>
                        <a:t>Telmex cubrirá gran parte de la ciudad.</a:t>
                      </a:r>
                      <a:endParaRPr lang="es-ES" sz="1050" dirty="0">
                        <a:latin typeface="Times New Roman"/>
                        <a:ea typeface="Times New Roman"/>
                      </a:endParaRPr>
                    </a:p>
                  </a:txBody>
                  <a:tcPr marL="37615" marR="376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r>
            </a:tbl>
          </a:graphicData>
        </a:graphic>
      </p:graphicFrame>
      <p:sp>
        <p:nvSpPr>
          <p:cNvPr id="5" name="4 Elipse"/>
          <p:cNvSpPr/>
          <p:nvPr/>
        </p:nvSpPr>
        <p:spPr>
          <a:xfrm>
            <a:off x="2000232" y="1571612"/>
            <a:ext cx="5500726" cy="5715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Elipse"/>
          <p:cNvSpPr/>
          <p:nvPr/>
        </p:nvSpPr>
        <p:spPr>
          <a:xfrm>
            <a:off x="2000232" y="6000768"/>
            <a:ext cx="5500726" cy="5715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bwMode="auto">
          <a:xfrm>
            <a:off x="0" y="285728"/>
            <a:ext cx="9144000" cy="1714512"/>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noAutofit/>
          </a:bodyPr>
          <a:lstStyle/>
          <a:p>
            <a:pPr algn="ctr"/>
            <a:r>
              <a:rPr lang="es-ES" sz="3000" b="1" spc="300" dirty="0" smtClean="0">
                <a:solidFill>
                  <a:schemeClr val="accent1"/>
                </a:solidFill>
                <a:effectLst>
                  <a:outerShdw blurRad="38100" dist="38100" dir="2700000" algn="tl">
                    <a:srgbClr val="000000">
                      <a:alpha val="43137"/>
                    </a:srgbClr>
                  </a:outerShdw>
                </a:effectLst>
                <a:latin typeface="Franklin Gothic Book" pitchFamily="34" charset="0"/>
                <a:ea typeface="+mj-ea"/>
                <a:cs typeface="+mj-cs"/>
              </a:rPr>
              <a:t>COMPARACION DE LA RENTABILIDAD DE WIMAX ENTRE TV CABLE Y TELMEX</a:t>
            </a:r>
          </a:p>
        </p:txBody>
      </p:sp>
      <p:pic>
        <p:nvPicPr>
          <p:cNvPr id="4" name="Picture 2"/>
          <p:cNvPicPr>
            <a:picLocks noChangeAspect="1" noChangeArrowheads="1"/>
          </p:cNvPicPr>
          <p:nvPr/>
        </p:nvPicPr>
        <p:blipFill>
          <a:blip r:embed="rId3"/>
          <a:srcRect/>
          <a:stretch>
            <a:fillRect/>
          </a:stretch>
        </p:blipFill>
        <p:spPr bwMode="auto">
          <a:xfrm>
            <a:off x="3768725" y="2857500"/>
            <a:ext cx="2112963" cy="1690688"/>
          </a:xfrm>
          <a:prstGeom prst="rect">
            <a:avLst/>
          </a:prstGeom>
          <a:noFill/>
          <a:ln w="9525">
            <a:noFill/>
            <a:miter lim="800000"/>
            <a:headEnd/>
            <a:tailEnd/>
          </a:ln>
        </p:spPr>
      </p:pic>
      <p:pic>
        <p:nvPicPr>
          <p:cNvPr id="5" name="Picture 3"/>
          <p:cNvPicPr>
            <a:picLocks noChangeAspect="1" noChangeArrowheads="1"/>
          </p:cNvPicPr>
          <p:nvPr/>
        </p:nvPicPr>
        <p:blipFill>
          <a:blip r:embed="rId4"/>
          <a:srcRect/>
          <a:stretch>
            <a:fillRect/>
          </a:stretch>
        </p:blipFill>
        <p:spPr bwMode="auto">
          <a:xfrm>
            <a:off x="6143625" y="3429000"/>
            <a:ext cx="2714625" cy="590550"/>
          </a:xfrm>
          <a:prstGeom prst="rect">
            <a:avLst/>
          </a:prstGeom>
          <a:noFill/>
          <a:ln w="9525">
            <a:noFill/>
            <a:miter lim="800000"/>
            <a:headEnd/>
            <a:tailEnd/>
          </a:ln>
        </p:spPr>
      </p:pic>
      <p:pic>
        <p:nvPicPr>
          <p:cNvPr id="6" name="Picture 4"/>
          <p:cNvPicPr>
            <a:picLocks noChangeAspect="1" noChangeArrowheads="1"/>
          </p:cNvPicPr>
          <p:nvPr/>
        </p:nvPicPr>
        <p:blipFill>
          <a:blip r:embed="rId5"/>
          <a:srcRect/>
          <a:stretch>
            <a:fillRect/>
          </a:stretch>
        </p:blipFill>
        <p:spPr bwMode="auto">
          <a:xfrm>
            <a:off x="928688" y="3286125"/>
            <a:ext cx="2428875" cy="928688"/>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par>
                                <p:cTn id="8" presetID="47"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70775" cy="1143000"/>
          </a:xfrm>
        </p:spPr>
        <p:txBody>
          <a:bodyPr>
            <a:normAutofit/>
          </a:bodyPr>
          <a:lstStyle/>
          <a:p>
            <a:pPr algn="ctr" fontAlgn="auto">
              <a:spcAft>
                <a:spcPts val="0"/>
              </a:spcAft>
              <a:defRPr/>
            </a:pPr>
            <a:r>
              <a:rPr lang="es-ES" dirty="0" smtClean="0">
                <a:solidFill>
                  <a:schemeClr val="tx2">
                    <a:satMod val="200000"/>
                  </a:schemeClr>
                </a:solidFill>
              </a:rPr>
              <a:t>COTIZACION RED </a:t>
            </a:r>
            <a:r>
              <a:rPr lang="es-ES" dirty="0" err="1" smtClean="0">
                <a:solidFill>
                  <a:schemeClr val="tx2">
                    <a:satMod val="200000"/>
                  </a:schemeClr>
                </a:solidFill>
              </a:rPr>
              <a:t>WiMAX</a:t>
            </a:r>
            <a:endParaRPr lang="es-ES" dirty="0">
              <a:solidFill>
                <a:schemeClr val="tx2">
                  <a:satMod val="200000"/>
                </a:schemeClr>
              </a:solidFill>
            </a:endParaRPr>
          </a:p>
        </p:txBody>
      </p:sp>
      <p:pic>
        <p:nvPicPr>
          <p:cNvPr id="4" name="Picture 4"/>
          <p:cNvPicPr>
            <a:picLocks noChangeAspect="1" noChangeArrowheads="1"/>
          </p:cNvPicPr>
          <p:nvPr/>
        </p:nvPicPr>
        <p:blipFill>
          <a:blip r:embed="rId3"/>
          <a:srcRect/>
          <a:stretch>
            <a:fillRect/>
          </a:stretch>
        </p:blipFill>
        <p:spPr bwMode="auto">
          <a:xfrm>
            <a:off x="6715125" y="5929313"/>
            <a:ext cx="2428875" cy="928687"/>
          </a:xfrm>
          <a:prstGeom prst="rect">
            <a:avLst/>
          </a:prstGeom>
          <a:noFill/>
          <a:ln w="9525">
            <a:noFill/>
            <a:miter lim="800000"/>
            <a:headEnd/>
            <a:tailEnd/>
          </a:ln>
        </p:spPr>
      </p:pic>
      <p:graphicFrame>
        <p:nvGraphicFramePr>
          <p:cNvPr id="6" name="5 Tabla"/>
          <p:cNvGraphicFramePr>
            <a:graphicFrameLocks noGrp="1"/>
          </p:cNvGraphicFramePr>
          <p:nvPr/>
        </p:nvGraphicFramePr>
        <p:xfrm>
          <a:off x="1500166" y="1500174"/>
          <a:ext cx="5857917" cy="3786212"/>
        </p:xfrm>
        <a:graphic>
          <a:graphicData uri="http://schemas.openxmlformats.org/drawingml/2006/table">
            <a:tbl>
              <a:tblPr/>
              <a:tblGrid>
                <a:gridCol w="2171525"/>
                <a:gridCol w="922295"/>
                <a:gridCol w="1316104"/>
                <a:gridCol w="1447993"/>
              </a:tblGrid>
              <a:tr h="219978">
                <a:tc>
                  <a:txBody>
                    <a:bodyPr/>
                    <a:lstStyle/>
                    <a:p>
                      <a:pPr algn="ctr">
                        <a:spcAft>
                          <a:spcPts val="0"/>
                        </a:spcAft>
                      </a:pPr>
                      <a:r>
                        <a:rPr lang="es-CL" sz="1200" b="1" dirty="0">
                          <a:solidFill>
                            <a:srgbClr val="FFFFFF"/>
                          </a:solidFill>
                          <a:latin typeface="Times New Roman"/>
                          <a:ea typeface="Times New Roman"/>
                        </a:rPr>
                        <a:t>EQUIPO </a:t>
                      </a:r>
                      <a:endParaRPr lang="es-ES" sz="12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spcAft>
                          <a:spcPts val="0"/>
                        </a:spcAft>
                      </a:pPr>
                      <a:r>
                        <a:rPr lang="es-CL" sz="1200" b="1">
                          <a:solidFill>
                            <a:srgbClr val="FFFFFF"/>
                          </a:solidFill>
                          <a:latin typeface="Times New Roman"/>
                          <a:ea typeface="Times New Roman"/>
                        </a:rPr>
                        <a:t>CANT.</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spcAft>
                          <a:spcPts val="0"/>
                        </a:spcAft>
                      </a:pPr>
                      <a:r>
                        <a:rPr lang="es-CL" sz="1200" b="1">
                          <a:solidFill>
                            <a:srgbClr val="FFFFFF"/>
                          </a:solidFill>
                          <a:latin typeface="Times New Roman"/>
                          <a:ea typeface="Times New Roman"/>
                        </a:rPr>
                        <a:t>PRECIO</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spcAft>
                          <a:spcPts val="0"/>
                        </a:spcAft>
                      </a:pPr>
                      <a:r>
                        <a:rPr lang="es-CL" sz="1200" b="1">
                          <a:solidFill>
                            <a:srgbClr val="FFFFFF"/>
                          </a:solidFill>
                          <a:latin typeface="Times New Roman"/>
                          <a:ea typeface="Times New Roman"/>
                        </a:rPr>
                        <a:t>TOTAL</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439955">
                <a:tc>
                  <a:txBody>
                    <a:bodyPr/>
                    <a:lstStyle/>
                    <a:p>
                      <a:pPr algn="ctr">
                        <a:spcAft>
                          <a:spcPts val="0"/>
                        </a:spcAft>
                      </a:pPr>
                      <a:r>
                        <a:rPr lang="es-CL" sz="1200" b="1">
                          <a:solidFill>
                            <a:srgbClr val="000000"/>
                          </a:solidFill>
                          <a:latin typeface="Times New Roman"/>
                          <a:ea typeface="Times New Roman"/>
                        </a:rPr>
                        <a:t>FibeAir 1500/1528</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spcAft>
                          <a:spcPts val="0"/>
                        </a:spcAft>
                      </a:pPr>
                      <a:r>
                        <a:rPr lang="es-CL" sz="1200">
                          <a:solidFill>
                            <a:srgbClr val="000000"/>
                          </a:solidFill>
                          <a:latin typeface="Times New Roman"/>
                          <a:ea typeface="Times New Roman"/>
                        </a:rPr>
                        <a:t>1</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l">
                        <a:spcAft>
                          <a:spcPts val="0"/>
                        </a:spcAft>
                      </a:pPr>
                      <a:r>
                        <a:rPr lang="es-CL" sz="1200">
                          <a:solidFill>
                            <a:srgbClr val="000000"/>
                          </a:solidFill>
                          <a:latin typeface="Times New Roman"/>
                          <a:ea typeface="Times New Roman"/>
                        </a:rPr>
                        <a:t>   $ 1.500,00</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spcAft>
                          <a:spcPts val="0"/>
                        </a:spcAft>
                      </a:pPr>
                      <a:endParaRPr lang="es-CL" sz="1200">
                        <a:solidFill>
                          <a:srgbClr val="000000"/>
                        </a:solidFill>
                        <a:latin typeface="Times New Roman"/>
                        <a:ea typeface="Times New Roman"/>
                      </a:endParaRPr>
                    </a:p>
                    <a:p>
                      <a:pPr algn="ctr">
                        <a:spcAft>
                          <a:spcPts val="0"/>
                        </a:spcAft>
                      </a:pPr>
                      <a:r>
                        <a:rPr lang="es-CL" sz="1200">
                          <a:solidFill>
                            <a:srgbClr val="000000"/>
                          </a:solidFill>
                          <a:latin typeface="Times New Roman"/>
                          <a:ea typeface="Times New Roman"/>
                        </a:rPr>
                        <a:t>$ 1.500,00</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533141">
                <a:tc>
                  <a:txBody>
                    <a:bodyPr/>
                    <a:lstStyle/>
                    <a:p>
                      <a:pPr algn="ctr">
                        <a:spcAft>
                          <a:spcPts val="0"/>
                        </a:spcAft>
                      </a:pPr>
                      <a:r>
                        <a:rPr lang="en-US" sz="1200" b="1">
                          <a:solidFill>
                            <a:srgbClr val="000000"/>
                          </a:solidFill>
                          <a:latin typeface="Times New Roman"/>
                          <a:ea typeface="Times New Roman"/>
                        </a:rPr>
                        <a:t>Linksys Internet Phone Adapter </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s-CL" sz="1200" dirty="0">
                          <a:solidFill>
                            <a:srgbClr val="000000"/>
                          </a:solidFill>
                          <a:latin typeface="Times New Roman"/>
                          <a:ea typeface="Times New Roman"/>
                        </a:rPr>
                        <a:t>1</a:t>
                      </a:r>
                      <a:endParaRPr lang="es-ES" sz="12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s-CL" sz="1200">
                          <a:solidFill>
                            <a:srgbClr val="000000"/>
                          </a:solidFill>
                          <a:latin typeface="Times New Roman"/>
                          <a:ea typeface="Times New Roman"/>
                        </a:rPr>
                        <a:t>$ 60,00</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s-CL" sz="1200">
                          <a:solidFill>
                            <a:srgbClr val="000000"/>
                          </a:solidFill>
                          <a:latin typeface="Times New Roman"/>
                          <a:ea typeface="Times New Roman"/>
                        </a:rPr>
                        <a:t>$ 60,00</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528557">
                <a:tc>
                  <a:txBody>
                    <a:bodyPr/>
                    <a:lstStyle/>
                    <a:p>
                      <a:pPr algn="ctr">
                        <a:spcAft>
                          <a:spcPts val="0"/>
                        </a:spcAft>
                      </a:pPr>
                      <a:r>
                        <a:rPr lang="es-CL" sz="1200" b="1">
                          <a:solidFill>
                            <a:srgbClr val="000000"/>
                          </a:solidFill>
                          <a:latin typeface="Times New Roman"/>
                          <a:ea typeface="Times New Roman"/>
                        </a:rPr>
                        <a:t>Macro MAX Base Station</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spcAft>
                          <a:spcPts val="0"/>
                        </a:spcAft>
                      </a:pPr>
                      <a:r>
                        <a:rPr lang="es-CL" sz="1200" dirty="0">
                          <a:solidFill>
                            <a:srgbClr val="000000"/>
                          </a:solidFill>
                          <a:latin typeface="Times New Roman"/>
                          <a:ea typeface="Times New Roman"/>
                        </a:rPr>
                        <a:t>4</a:t>
                      </a:r>
                      <a:endParaRPr lang="es-ES" sz="12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spcAft>
                          <a:spcPts val="0"/>
                        </a:spcAft>
                      </a:pPr>
                      <a:r>
                        <a:rPr lang="es-CL" sz="1200">
                          <a:solidFill>
                            <a:srgbClr val="000000"/>
                          </a:solidFill>
                          <a:latin typeface="Times New Roman"/>
                          <a:ea typeface="Times New Roman"/>
                        </a:rPr>
                        <a:t>$ 80.000,00</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spcAft>
                          <a:spcPts val="0"/>
                        </a:spcAft>
                      </a:pPr>
                      <a:r>
                        <a:rPr lang="es-CL" sz="1200">
                          <a:solidFill>
                            <a:srgbClr val="000000"/>
                          </a:solidFill>
                          <a:latin typeface="Times New Roman"/>
                          <a:ea typeface="Times New Roman"/>
                        </a:rPr>
                        <a:t>$ 320.000,00</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310871">
                <a:tc>
                  <a:txBody>
                    <a:bodyPr/>
                    <a:lstStyle/>
                    <a:p>
                      <a:pPr algn="ctr">
                        <a:spcAft>
                          <a:spcPts val="0"/>
                        </a:spcAft>
                      </a:pPr>
                      <a:r>
                        <a:rPr lang="es-CL" sz="1200" b="1">
                          <a:solidFill>
                            <a:srgbClr val="000000"/>
                          </a:solidFill>
                          <a:latin typeface="Times New Roman"/>
                          <a:ea typeface="Times New Roman"/>
                        </a:rPr>
                        <a:t>TELLABS 8606</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s-CL" sz="1200">
                          <a:solidFill>
                            <a:srgbClr val="000000"/>
                          </a:solidFill>
                          <a:latin typeface="Times New Roman"/>
                          <a:ea typeface="Times New Roman"/>
                        </a:rPr>
                        <a:t>1</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s-CL" sz="1200">
                          <a:solidFill>
                            <a:srgbClr val="000000"/>
                          </a:solidFill>
                          <a:latin typeface="Times New Roman"/>
                          <a:ea typeface="Times New Roman"/>
                        </a:rPr>
                        <a:t>$ 30.000,00</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s-CL" sz="1200">
                          <a:solidFill>
                            <a:srgbClr val="000000"/>
                          </a:solidFill>
                          <a:latin typeface="Times New Roman"/>
                          <a:ea typeface="Times New Roman"/>
                        </a:rPr>
                        <a:t>$ 30.000,00</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325383">
                <a:tc>
                  <a:txBody>
                    <a:bodyPr/>
                    <a:lstStyle/>
                    <a:p>
                      <a:pPr algn="ctr">
                        <a:spcAft>
                          <a:spcPts val="0"/>
                        </a:spcAft>
                      </a:pPr>
                      <a:r>
                        <a:rPr lang="es-CL" sz="1200" b="1">
                          <a:solidFill>
                            <a:srgbClr val="000000"/>
                          </a:solidFill>
                          <a:latin typeface="Times New Roman"/>
                          <a:ea typeface="Times New Roman"/>
                        </a:rPr>
                        <a:t>TELLABS 8660</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spcAft>
                          <a:spcPts val="0"/>
                        </a:spcAft>
                      </a:pPr>
                      <a:r>
                        <a:rPr lang="es-CL" sz="1200">
                          <a:solidFill>
                            <a:srgbClr val="000000"/>
                          </a:solidFill>
                          <a:latin typeface="Times New Roman"/>
                          <a:ea typeface="Times New Roman"/>
                        </a:rPr>
                        <a:t>1</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spcAft>
                          <a:spcPts val="0"/>
                        </a:spcAft>
                      </a:pPr>
                      <a:r>
                        <a:rPr lang="es-CL" sz="1200">
                          <a:solidFill>
                            <a:srgbClr val="000000"/>
                          </a:solidFill>
                          <a:latin typeface="Times New Roman"/>
                          <a:ea typeface="Times New Roman"/>
                        </a:rPr>
                        <a:t>$ 40.000,00</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spcAft>
                          <a:spcPts val="0"/>
                        </a:spcAft>
                      </a:pPr>
                      <a:r>
                        <a:rPr lang="es-CL" sz="1200">
                          <a:solidFill>
                            <a:srgbClr val="000000"/>
                          </a:solidFill>
                          <a:latin typeface="Times New Roman"/>
                          <a:ea typeface="Times New Roman"/>
                        </a:rPr>
                        <a:t>$ 40.000,00</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318509">
                <a:tc>
                  <a:txBody>
                    <a:bodyPr/>
                    <a:lstStyle/>
                    <a:p>
                      <a:pPr algn="ctr">
                        <a:spcAft>
                          <a:spcPts val="0"/>
                        </a:spcAft>
                      </a:pPr>
                      <a:r>
                        <a:rPr lang="es-CL" sz="1200" b="1">
                          <a:solidFill>
                            <a:srgbClr val="000000"/>
                          </a:solidFill>
                          <a:latin typeface="Times New Roman"/>
                          <a:ea typeface="Times New Roman"/>
                        </a:rPr>
                        <a:t>CISCO 7606</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s-CL" sz="1200">
                          <a:solidFill>
                            <a:srgbClr val="000000"/>
                          </a:solidFill>
                          <a:latin typeface="Times New Roman"/>
                          <a:ea typeface="Times New Roman"/>
                        </a:rPr>
                        <a:t>1</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s-CL" sz="1200">
                          <a:solidFill>
                            <a:srgbClr val="000000"/>
                          </a:solidFill>
                          <a:latin typeface="Times New Roman"/>
                          <a:ea typeface="Times New Roman"/>
                        </a:rPr>
                        <a:t>$ 30.000,00</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s-CL" sz="1200" dirty="0">
                          <a:solidFill>
                            <a:srgbClr val="000000"/>
                          </a:solidFill>
                          <a:latin typeface="Times New Roman"/>
                          <a:ea typeface="Times New Roman"/>
                        </a:rPr>
                        <a:t>$ 30.000,00</a:t>
                      </a:r>
                      <a:endParaRPr lang="es-ES" sz="12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219978">
                <a:tc>
                  <a:txBody>
                    <a:bodyPr/>
                    <a:lstStyle/>
                    <a:p>
                      <a:pPr algn="l">
                        <a:spcAft>
                          <a:spcPts val="0"/>
                        </a:spcAft>
                      </a:pPr>
                      <a:r>
                        <a:rPr lang="es-CL" sz="1200" b="1">
                          <a:solidFill>
                            <a:srgbClr val="000000"/>
                          </a:solidFill>
                          <a:latin typeface="Times New Roman"/>
                          <a:ea typeface="Times New Roman"/>
                        </a:rPr>
                        <a:t>CPE ProST Airspan</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spcAft>
                          <a:spcPts val="0"/>
                        </a:spcAft>
                      </a:pPr>
                      <a:r>
                        <a:rPr lang="es-CL" sz="1200">
                          <a:solidFill>
                            <a:srgbClr val="000000"/>
                          </a:solidFill>
                          <a:latin typeface="Times New Roman"/>
                          <a:ea typeface="Times New Roman"/>
                        </a:rPr>
                        <a:t>1667</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spcAft>
                          <a:spcPts val="0"/>
                        </a:spcAft>
                      </a:pPr>
                      <a:r>
                        <a:rPr lang="es-CL" sz="1200">
                          <a:solidFill>
                            <a:srgbClr val="000000"/>
                          </a:solidFill>
                          <a:latin typeface="Times New Roman"/>
                          <a:ea typeface="Times New Roman"/>
                        </a:rPr>
                        <a:t>$ 250,00</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spcAft>
                          <a:spcPts val="0"/>
                        </a:spcAft>
                      </a:pPr>
                      <a:r>
                        <a:rPr lang="es-CL" sz="1200">
                          <a:solidFill>
                            <a:srgbClr val="000000"/>
                          </a:solidFill>
                          <a:latin typeface="Times New Roman"/>
                          <a:ea typeface="Times New Roman"/>
                        </a:rPr>
                        <a:t>$ 416.750,00</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448357">
                <a:tc>
                  <a:txBody>
                    <a:bodyPr/>
                    <a:lstStyle/>
                    <a:p>
                      <a:pPr algn="ctr">
                        <a:spcAft>
                          <a:spcPts val="0"/>
                        </a:spcAft>
                      </a:pPr>
                      <a:endParaRPr lang="es-ES" sz="1200">
                        <a:latin typeface="Times New Roman"/>
                        <a:ea typeface="Times New Roman"/>
                      </a:endParaRPr>
                    </a:p>
                    <a:p>
                      <a:pPr algn="ctr">
                        <a:spcAft>
                          <a:spcPts val="0"/>
                        </a:spcAft>
                      </a:pPr>
                      <a:r>
                        <a:rPr lang="es-CL" sz="1200" b="1">
                          <a:solidFill>
                            <a:srgbClr val="000000"/>
                          </a:solidFill>
                          <a:latin typeface="Times New Roman"/>
                          <a:ea typeface="Times New Roman"/>
                        </a:rPr>
                        <a:t>Media converter</a:t>
                      </a:r>
                      <a:endParaRPr lang="es-ES" sz="120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l">
                        <a:spcAft>
                          <a:spcPts val="0"/>
                        </a:spcAft>
                      </a:pPr>
                      <a:endParaRPr lang="es-CL" sz="1200">
                        <a:solidFill>
                          <a:srgbClr val="000000"/>
                        </a:solidFill>
                        <a:latin typeface="Times New Roman"/>
                        <a:ea typeface="Times New Roman"/>
                      </a:endParaRPr>
                    </a:p>
                    <a:p>
                      <a:pPr algn="ctr">
                        <a:spcAft>
                          <a:spcPts val="0"/>
                        </a:spcAft>
                      </a:pPr>
                      <a:r>
                        <a:rPr lang="es-CL" sz="1200">
                          <a:solidFill>
                            <a:srgbClr val="000000"/>
                          </a:solidFill>
                          <a:latin typeface="Times New Roman"/>
                          <a:ea typeface="Times New Roman"/>
                        </a:rPr>
                        <a:t>10</a:t>
                      </a:r>
                      <a:endParaRPr lang="es-ES" sz="120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spcAft>
                          <a:spcPts val="0"/>
                        </a:spcAft>
                      </a:pPr>
                      <a:r>
                        <a:rPr lang="es-CL" sz="1200">
                          <a:solidFill>
                            <a:srgbClr val="000000"/>
                          </a:solidFill>
                          <a:latin typeface="Times New Roman"/>
                          <a:ea typeface="Times New Roman"/>
                        </a:rPr>
                        <a:t>$ 800,00</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spcAft>
                          <a:spcPts val="0"/>
                        </a:spcAft>
                      </a:pPr>
                      <a:endParaRPr lang="es-CL" sz="1200">
                        <a:solidFill>
                          <a:srgbClr val="000000"/>
                        </a:solidFill>
                        <a:latin typeface="Times New Roman"/>
                        <a:ea typeface="Times New Roman"/>
                      </a:endParaRPr>
                    </a:p>
                    <a:p>
                      <a:pPr algn="ctr">
                        <a:spcAft>
                          <a:spcPts val="0"/>
                        </a:spcAft>
                      </a:pPr>
                      <a:r>
                        <a:rPr lang="es-CL" sz="1200">
                          <a:solidFill>
                            <a:srgbClr val="000000"/>
                          </a:solidFill>
                          <a:latin typeface="Times New Roman"/>
                          <a:ea typeface="Times New Roman"/>
                        </a:rPr>
                        <a:t>$ 8.000,00</a:t>
                      </a:r>
                      <a:endParaRPr lang="es-ES" sz="120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441483">
                <a:tc>
                  <a:txBody>
                    <a:bodyPr/>
                    <a:lstStyle/>
                    <a:p>
                      <a:pPr algn="ctr">
                        <a:spcAft>
                          <a:spcPts val="0"/>
                        </a:spcAft>
                      </a:pPr>
                      <a:endParaRPr lang="es-CL" sz="1200">
                        <a:solidFill>
                          <a:srgbClr val="000000"/>
                        </a:solidFill>
                        <a:latin typeface="Times New Roman"/>
                        <a:ea typeface="Times New Roman"/>
                      </a:endParaRPr>
                    </a:p>
                    <a:p>
                      <a:pPr algn="ctr">
                        <a:spcAft>
                          <a:spcPts val="0"/>
                        </a:spcAft>
                      </a:pPr>
                      <a:r>
                        <a:rPr lang="es-CL" sz="1200" b="1">
                          <a:solidFill>
                            <a:srgbClr val="000000"/>
                          </a:solidFill>
                          <a:latin typeface="Times New Roman"/>
                          <a:ea typeface="Times New Roman"/>
                        </a:rPr>
                        <a:t>TOTAL</a:t>
                      </a:r>
                      <a:endParaRPr lang="es-ES" sz="120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l"/>
                      <a:endParaRPr lang="es-ES" sz="1000">
                        <a:latin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l"/>
                      <a:endParaRPr lang="es-ES" sz="1000">
                        <a:latin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endParaRPr lang="es-ES" sz="1200" dirty="0">
                        <a:latin typeface="Times New Roman"/>
                        <a:ea typeface="Times New Roman"/>
                      </a:endParaRPr>
                    </a:p>
                    <a:p>
                      <a:pPr algn="ctr">
                        <a:spcAft>
                          <a:spcPts val="0"/>
                        </a:spcAft>
                      </a:pPr>
                      <a:r>
                        <a:rPr lang="es-CL" sz="1200" b="1" dirty="0">
                          <a:solidFill>
                            <a:srgbClr val="000000"/>
                          </a:solidFill>
                          <a:latin typeface="Times New Roman"/>
                          <a:ea typeface="Times New Roman"/>
                        </a:rPr>
                        <a:t>$ 846.310,00</a:t>
                      </a:r>
                      <a:endParaRPr lang="es-ES" sz="12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bl>
          </a:graphicData>
        </a:graphic>
      </p:graphicFrame>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70775" cy="1143000"/>
          </a:xfrm>
        </p:spPr>
        <p:txBody>
          <a:bodyPr>
            <a:normAutofit/>
          </a:bodyPr>
          <a:lstStyle/>
          <a:p>
            <a:pPr algn="ctr" fontAlgn="auto">
              <a:spcAft>
                <a:spcPts val="0"/>
              </a:spcAft>
              <a:defRPr/>
            </a:pPr>
            <a:r>
              <a:rPr lang="es-ES" dirty="0" smtClean="0">
                <a:solidFill>
                  <a:schemeClr val="tx2">
                    <a:satMod val="200000"/>
                  </a:schemeClr>
                </a:solidFill>
              </a:rPr>
              <a:t>COTIZACION RED </a:t>
            </a:r>
            <a:r>
              <a:rPr lang="es-ES" dirty="0" err="1" smtClean="0">
                <a:solidFill>
                  <a:schemeClr val="tx2">
                    <a:satMod val="200000"/>
                  </a:schemeClr>
                </a:solidFill>
              </a:rPr>
              <a:t>WiMAX</a:t>
            </a:r>
            <a:endParaRPr lang="es-ES" dirty="0">
              <a:solidFill>
                <a:schemeClr val="tx2">
                  <a:satMod val="200000"/>
                </a:schemeClr>
              </a:solidFill>
            </a:endParaRPr>
          </a:p>
        </p:txBody>
      </p:sp>
      <p:pic>
        <p:nvPicPr>
          <p:cNvPr id="4" name="Picture 3"/>
          <p:cNvPicPr>
            <a:picLocks noChangeAspect="1" noChangeArrowheads="1"/>
          </p:cNvPicPr>
          <p:nvPr/>
        </p:nvPicPr>
        <p:blipFill>
          <a:blip r:embed="rId3"/>
          <a:srcRect/>
          <a:stretch>
            <a:fillRect/>
          </a:stretch>
        </p:blipFill>
        <p:spPr bwMode="auto">
          <a:xfrm>
            <a:off x="6429375" y="6267450"/>
            <a:ext cx="2714625" cy="590550"/>
          </a:xfrm>
          <a:prstGeom prst="rect">
            <a:avLst/>
          </a:prstGeom>
          <a:noFill/>
          <a:ln w="9525">
            <a:noFill/>
            <a:miter lim="800000"/>
            <a:headEnd/>
            <a:tailEnd/>
          </a:ln>
        </p:spPr>
      </p:pic>
      <p:graphicFrame>
        <p:nvGraphicFramePr>
          <p:cNvPr id="6" name="5 Tabla"/>
          <p:cNvGraphicFramePr>
            <a:graphicFrameLocks noGrp="1"/>
          </p:cNvGraphicFramePr>
          <p:nvPr/>
        </p:nvGraphicFramePr>
        <p:xfrm>
          <a:off x="1714480" y="1571612"/>
          <a:ext cx="5500726" cy="4643470"/>
        </p:xfrm>
        <a:graphic>
          <a:graphicData uri="http://schemas.openxmlformats.org/drawingml/2006/table">
            <a:tbl>
              <a:tblPr/>
              <a:tblGrid>
                <a:gridCol w="1812409"/>
                <a:gridCol w="874895"/>
                <a:gridCol w="1374961"/>
                <a:gridCol w="1438461"/>
              </a:tblGrid>
              <a:tr h="262791">
                <a:tc>
                  <a:txBody>
                    <a:bodyPr/>
                    <a:lstStyle/>
                    <a:p>
                      <a:pPr algn="ctr">
                        <a:spcAft>
                          <a:spcPts val="0"/>
                        </a:spcAft>
                      </a:pPr>
                      <a:r>
                        <a:rPr lang="es-CL" sz="1200" b="1">
                          <a:solidFill>
                            <a:srgbClr val="FFFFFF"/>
                          </a:solidFill>
                          <a:latin typeface="Times New Roman"/>
                          <a:ea typeface="Times New Roman"/>
                        </a:rPr>
                        <a:t>EQUIPO </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spcAft>
                          <a:spcPts val="0"/>
                        </a:spcAft>
                      </a:pPr>
                      <a:r>
                        <a:rPr lang="es-CL" sz="1200" b="1">
                          <a:solidFill>
                            <a:srgbClr val="FFFFFF"/>
                          </a:solidFill>
                          <a:latin typeface="Times New Roman"/>
                          <a:ea typeface="Times New Roman"/>
                        </a:rPr>
                        <a:t>CANT.</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spcAft>
                          <a:spcPts val="0"/>
                        </a:spcAft>
                      </a:pPr>
                      <a:r>
                        <a:rPr lang="es-CL" sz="1200" b="1">
                          <a:solidFill>
                            <a:srgbClr val="FFFFFF"/>
                          </a:solidFill>
                          <a:latin typeface="Times New Roman"/>
                          <a:ea typeface="Times New Roman"/>
                        </a:rPr>
                        <a:t>PRECIO</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spcAft>
                          <a:spcPts val="0"/>
                        </a:spcAft>
                      </a:pPr>
                      <a:r>
                        <a:rPr lang="es-CL" sz="1200" b="1">
                          <a:solidFill>
                            <a:srgbClr val="FFFFFF"/>
                          </a:solidFill>
                          <a:latin typeface="Times New Roman"/>
                          <a:ea typeface="Times New Roman"/>
                        </a:rPr>
                        <a:t>TOTAL</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422968">
                <a:tc>
                  <a:txBody>
                    <a:bodyPr/>
                    <a:lstStyle/>
                    <a:p>
                      <a:pPr algn="ctr">
                        <a:spcAft>
                          <a:spcPts val="0"/>
                        </a:spcAft>
                      </a:pPr>
                      <a:r>
                        <a:rPr lang="es-CL" sz="1200" b="1">
                          <a:solidFill>
                            <a:srgbClr val="000000"/>
                          </a:solidFill>
                          <a:latin typeface="Times New Roman"/>
                          <a:ea typeface="Times New Roman"/>
                        </a:rPr>
                        <a:t>FibeAir 1500/1528</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spcAft>
                          <a:spcPts val="0"/>
                        </a:spcAft>
                      </a:pPr>
                      <a:r>
                        <a:rPr lang="es-CL" sz="1200">
                          <a:solidFill>
                            <a:srgbClr val="000000"/>
                          </a:solidFill>
                          <a:latin typeface="Times New Roman"/>
                          <a:ea typeface="Times New Roman"/>
                        </a:rPr>
                        <a:t>1</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spcAft>
                          <a:spcPts val="0"/>
                        </a:spcAft>
                      </a:pPr>
                      <a:r>
                        <a:rPr lang="es-CL" sz="1200">
                          <a:solidFill>
                            <a:srgbClr val="000000"/>
                          </a:solidFill>
                          <a:latin typeface="Times New Roman"/>
                          <a:ea typeface="Times New Roman"/>
                        </a:rPr>
                        <a:t>$ 1.500,00</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spcAft>
                          <a:spcPts val="0"/>
                        </a:spcAft>
                      </a:pPr>
                      <a:r>
                        <a:rPr lang="es-CL" sz="1200">
                          <a:solidFill>
                            <a:srgbClr val="000000"/>
                          </a:solidFill>
                          <a:latin typeface="Times New Roman"/>
                          <a:ea typeface="Times New Roman"/>
                        </a:rPr>
                        <a:t>$ 1.500,00</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624024">
                <a:tc>
                  <a:txBody>
                    <a:bodyPr/>
                    <a:lstStyle/>
                    <a:p>
                      <a:pPr algn="ctr">
                        <a:spcAft>
                          <a:spcPts val="0"/>
                        </a:spcAft>
                      </a:pPr>
                      <a:r>
                        <a:rPr lang="es-CL" sz="1200" b="1">
                          <a:solidFill>
                            <a:srgbClr val="000000"/>
                          </a:solidFill>
                          <a:latin typeface="Times New Roman"/>
                          <a:ea typeface="Times New Roman"/>
                        </a:rPr>
                        <a:t>Linksys Internet Phone Adapter </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s-CL" sz="1200">
                          <a:solidFill>
                            <a:srgbClr val="000000"/>
                          </a:solidFill>
                          <a:latin typeface="Times New Roman"/>
                          <a:ea typeface="Times New Roman"/>
                        </a:rPr>
                        <a:t>1</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s-CL" sz="1200">
                          <a:solidFill>
                            <a:srgbClr val="000000"/>
                          </a:solidFill>
                          <a:latin typeface="Times New Roman"/>
                          <a:ea typeface="Times New Roman"/>
                        </a:rPr>
                        <a:t>$ 60,00</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s-CL" sz="1200">
                          <a:solidFill>
                            <a:srgbClr val="000000"/>
                          </a:solidFill>
                          <a:latin typeface="Times New Roman"/>
                          <a:ea typeface="Times New Roman"/>
                        </a:rPr>
                        <a:t>$ 60,00</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422968">
                <a:tc>
                  <a:txBody>
                    <a:bodyPr/>
                    <a:lstStyle/>
                    <a:p>
                      <a:pPr algn="ctr">
                        <a:spcAft>
                          <a:spcPts val="0"/>
                        </a:spcAft>
                      </a:pPr>
                      <a:r>
                        <a:rPr lang="es-CL" sz="1200" b="1">
                          <a:solidFill>
                            <a:srgbClr val="000000"/>
                          </a:solidFill>
                          <a:latin typeface="Times New Roman"/>
                          <a:ea typeface="Times New Roman"/>
                        </a:rPr>
                        <a:t>Chasis cPCI </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spcAft>
                          <a:spcPts val="0"/>
                        </a:spcAft>
                      </a:pPr>
                      <a:r>
                        <a:rPr lang="es-CL" sz="1200" b="1" u="sng">
                          <a:solidFill>
                            <a:srgbClr val="000000"/>
                          </a:solidFill>
                          <a:latin typeface="Times New Roman"/>
                          <a:ea typeface="Times New Roman"/>
                        </a:rPr>
                        <a:t>150</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spcAft>
                          <a:spcPts val="0"/>
                        </a:spcAft>
                      </a:pPr>
                      <a:r>
                        <a:rPr lang="es-CL" sz="1200">
                          <a:solidFill>
                            <a:srgbClr val="000000"/>
                          </a:solidFill>
                          <a:latin typeface="Times New Roman"/>
                          <a:ea typeface="Times New Roman"/>
                        </a:rPr>
                        <a:t>$ 30.648,00</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spcAft>
                          <a:spcPts val="0"/>
                        </a:spcAft>
                      </a:pPr>
                      <a:r>
                        <a:rPr lang="es-CL" sz="1200" b="1" u="sng">
                          <a:solidFill>
                            <a:srgbClr val="000000"/>
                          </a:solidFill>
                          <a:latin typeface="Times New Roman"/>
                          <a:ea typeface="Times New Roman"/>
                        </a:rPr>
                        <a:t>$ 4.597.200,00</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388763">
                <a:tc>
                  <a:txBody>
                    <a:bodyPr/>
                    <a:lstStyle/>
                    <a:p>
                      <a:pPr algn="ctr">
                        <a:spcAft>
                          <a:spcPts val="0"/>
                        </a:spcAft>
                      </a:pPr>
                      <a:r>
                        <a:rPr lang="es-CL" sz="1200" b="1">
                          <a:solidFill>
                            <a:srgbClr val="000000"/>
                          </a:solidFill>
                          <a:latin typeface="Times New Roman"/>
                          <a:ea typeface="Times New Roman"/>
                        </a:rPr>
                        <a:t>TELLABS 8606</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s-CL" sz="1200">
                          <a:solidFill>
                            <a:srgbClr val="000000"/>
                          </a:solidFill>
                          <a:latin typeface="Times New Roman"/>
                          <a:ea typeface="Times New Roman"/>
                        </a:rPr>
                        <a:t>1</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s-CL" sz="1200">
                          <a:solidFill>
                            <a:srgbClr val="000000"/>
                          </a:solidFill>
                          <a:latin typeface="Times New Roman"/>
                          <a:ea typeface="Times New Roman"/>
                        </a:rPr>
                        <a:t>$ 30.000,00</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s-CL" sz="1200">
                          <a:solidFill>
                            <a:srgbClr val="000000"/>
                          </a:solidFill>
                          <a:latin typeface="Times New Roman"/>
                          <a:ea typeface="Times New Roman"/>
                        </a:rPr>
                        <a:t>$ 30.000,00</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381255">
                <a:tc>
                  <a:txBody>
                    <a:bodyPr/>
                    <a:lstStyle/>
                    <a:p>
                      <a:pPr algn="ctr">
                        <a:spcAft>
                          <a:spcPts val="0"/>
                        </a:spcAft>
                      </a:pPr>
                      <a:r>
                        <a:rPr lang="es-CL" sz="1200" b="1">
                          <a:solidFill>
                            <a:srgbClr val="000000"/>
                          </a:solidFill>
                          <a:latin typeface="Times New Roman"/>
                          <a:ea typeface="Times New Roman"/>
                        </a:rPr>
                        <a:t>TELLABS 8660</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spcAft>
                          <a:spcPts val="0"/>
                        </a:spcAft>
                      </a:pPr>
                      <a:r>
                        <a:rPr lang="es-CL" sz="1200">
                          <a:solidFill>
                            <a:srgbClr val="000000"/>
                          </a:solidFill>
                          <a:latin typeface="Times New Roman"/>
                          <a:ea typeface="Times New Roman"/>
                        </a:rPr>
                        <a:t>1</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spcAft>
                          <a:spcPts val="0"/>
                        </a:spcAft>
                      </a:pPr>
                      <a:r>
                        <a:rPr lang="es-CL" sz="1200">
                          <a:solidFill>
                            <a:srgbClr val="000000"/>
                          </a:solidFill>
                          <a:latin typeface="Times New Roman"/>
                          <a:ea typeface="Times New Roman"/>
                        </a:rPr>
                        <a:t>$ 40.000,00</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spcAft>
                          <a:spcPts val="0"/>
                        </a:spcAft>
                      </a:pPr>
                      <a:r>
                        <a:rPr lang="es-CL" sz="1200">
                          <a:solidFill>
                            <a:srgbClr val="000000"/>
                          </a:solidFill>
                          <a:latin typeface="Times New Roman"/>
                          <a:ea typeface="Times New Roman"/>
                        </a:rPr>
                        <a:t>$ 40.000,00</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360398">
                <a:tc>
                  <a:txBody>
                    <a:bodyPr/>
                    <a:lstStyle/>
                    <a:p>
                      <a:pPr algn="ctr">
                        <a:spcAft>
                          <a:spcPts val="0"/>
                        </a:spcAft>
                      </a:pPr>
                      <a:r>
                        <a:rPr lang="es-CL" sz="1200" b="1">
                          <a:solidFill>
                            <a:srgbClr val="000000"/>
                          </a:solidFill>
                          <a:latin typeface="Times New Roman"/>
                          <a:ea typeface="Times New Roman"/>
                        </a:rPr>
                        <a:t>CISCO 7606</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s-CL" sz="1200">
                          <a:solidFill>
                            <a:srgbClr val="000000"/>
                          </a:solidFill>
                          <a:latin typeface="Times New Roman"/>
                          <a:ea typeface="Times New Roman"/>
                        </a:rPr>
                        <a:t>1</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s-CL" sz="1200">
                          <a:solidFill>
                            <a:srgbClr val="000000"/>
                          </a:solidFill>
                          <a:latin typeface="Times New Roman"/>
                          <a:ea typeface="Times New Roman"/>
                        </a:rPr>
                        <a:t>$ 30.000,00</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s-CL" sz="1200">
                          <a:solidFill>
                            <a:srgbClr val="000000"/>
                          </a:solidFill>
                          <a:latin typeface="Times New Roman"/>
                          <a:ea typeface="Times New Roman"/>
                        </a:rPr>
                        <a:t>$ 30.000,00</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578140">
                <a:tc>
                  <a:txBody>
                    <a:bodyPr/>
                    <a:lstStyle/>
                    <a:p>
                      <a:pPr algn="ctr">
                        <a:spcAft>
                          <a:spcPts val="0"/>
                        </a:spcAft>
                      </a:pPr>
                      <a:r>
                        <a:rPr lang="es-CL" sz="1200" b="1">
                          <a:solidFill>
                            <a:srgbClr val="000000"/>
                          </a:solidFill>
                          <a:latin typeface="Times New Roman"/>
                          <a:ea typeface="Times New Roman"/>
                        </a:rPr>
                        <a:t>CPE ALVARION</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spcAft>
                          <a:spcPts val="0"/>
                        </a:spcAft>
                      </a:pPr>
                      <a:r>
                        <a:rPr lang="es-CL" sz="1200" b="1" u="sng">
                          <a:solidFill>
                            <a:srgbClr val="000000"/>
                          </a:solidFill>
                          <a:latin typeface="Times New Roman"/>
                          <a:ea typeface="Times New Roman"/>
                        </a:rPr>
                        <a:t>4800</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spcAft>
                          <a:spcPts val="0"/>
                        </a:spcAft>
                      </a:pPr>
                      <a:r>
                        <a:rPr lang="es-CL" sz="1200">
                          <a:solidFill>
                            <a:srgbClr val="000000"/>
                          </a:solidFill>
                          <a:latin typeface="Times New Roman"/>
                          <a:ea typeface="Times New Roman"/>
                        </a:rPr>
                        <a:t>$ 30,65</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spcAft>
                          <a:spcPts val="0"/>
                        </a:spcAft>
                      </a:pPr>
                      <a:r>
                        <a:rPr lang="es-CL" sz="1200" b="1" u="sng">
                          <a:solidFill>
                            <a:srgbClr val="000000"/>
                          </a:solidFill>
                          <a:latin typeface="Times New Roman"/>
                          <a:ea typeface="Times New Roman"/>
                        </a:rPr>
                        <a:t>$ 147.110,40</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525581">
                <a:tc>
                  <a:txBody>
                    <a:bodyPr/>
                    <a:lstStyle/>
                    <a:p>
                      <a:pPr algn="ctr">
                        <a:spcAft>
                          <a:spcPts val="0"/>
                        </a:spcAft>
                      </a:pPr>
                      <a:r>
                        <a:rPr lang="es-CL" sz="1200" b="1">
                          <a:solidFill>
                            <a:srgbClr val="000000"/>
                          </a:solidFill>
                          <a:latin typeface="Times New Roman"/>
                          <a:ea typeface="Times New Roman"/>
                        </a:rPr>
                        <a:t>Media converter </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s-CL" sz="1200">
                          <a:solidFill>
                            <a:srgbClr val="000000"/>
                          </a:solidFill>
                          <a:latin typeface="Times New Roman"/>
                          <a:ea typeface="Times New Roman"/>
                        </a:rPr>
                        <a:t>10</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s-CL" sz="1200">
                          <a:solidFill>
                            <a:srgbClr val="000000"/>
                          </a:solidFill>
                          <a:latin typeface="Times New Roman"/>
                          <a:ea typeface="Times New Roman"/>
                        </a:rPr>
                        <a:t>$ 800,00</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s-CL" sz="1200">
                          <a:solidFill>
                            <a:srgbClr val="000000"/>
                          </a:solidFill>
                          <a:latin typeface="Times New Roman"/>
                          <a:ea typeface="Times New Roman"/>
                        </a:rPr>
                        <a:t>$ 8.000,00</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676582">
                <a:tc>
                  <a:txBody>
                    <a:bodyPr/>
                    <a:lstStyle/>
                    <a:p>
                      <a:pPr algn="ctr">
                        <a:spcAft>
                          <a:spcPts val="0"/>
                        </a:spcAft>
                      </a:pPr>
                      <a:r>
                        <a:rPr lang="es-CL" sz="1200" b="1">
                          <a:solidFill>
                            <a:srgbClr val="000000"/>
                          </a:solidFill>
                          <a:latin typeface="Times New Roman"/>
                          <a:ea typeface="Times New Roman"/>
                        </a:rPr>
                        <a:t>TOTAL</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spcAft>
                          <a:spcPts val="0"/>
                        </a:spcAft>
                      </a:pPr>
                      <a:r>
                        <a:rPr lang="es-CL" sz="1200">
                          <a:solidFill>
                            <a:srgbClr val="000000"/>
                          </a:solidFill>
                          <a:latin typeface="Times New Roman"/>
                          <a:ea typeface="Times New Roman"/>
                        </a:rPr>
                        <a:t> </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spcAft>
                          <a:spcPts val="0"/>
                        </a:spcAft>
                      </a:pPr>
                      <a:r>
                        <a:rPr lang="es-CL" sz="1200">
                          <a:solidFill>
                            <a:srgbClr val="000000"/>
                          </a:solidFill>
                          <a:latin typeface="Times New Roman"/>
                          <a:ea typeface="Times New Roman"/>
                        </a:rPr>
                        <a:t> </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spcAft>
                          <a:spcPts val="0"/>
                        </a:spcAft>
                      </a:pPr>
                      <a:r>
                        <a:rPr lang="es-CL" sz="1200" b="1" dirty="0">
                          <a:solidFill>
                            <a:srgbClr val="000000"/>
                          </a:solidFill>
                          <a:latin typeface="Times New Roman"/>
                          <a:ea typeface="Times New Roman"/>
                        </a:rPr>
                        <a:t>$ 4.853.870,40</a:t>
                      </a:r>
                      <a:endParaRPr lang="es-ES" sz="12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bl>
          </a:graphicData>
        </a:graphic>
      </p:graphicFrame>
      <p:sp>
        <p:nvSpPr>
          <p:cNvPr id="5" name="4 Rectángulo"/>
          <p:cNvSpPr/>
          <p:nvPr/>
        </p:nvSpPr>
        <p:spPr>
          <a:xfrm>
            <a:off x="3571868" y="4500570"/>
            <a:ext cx="3500462" cy="3571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7" name="6 Rectángulo"/>
          <p:cNvSpPr/>
          <p:nvPr/>
        </p:nvSpPr>
        <p:spPr>
          <a:xfrm>
            <a:off x="3571868" y="2928937"/>
            <a:ext cx="3500462" cy="3571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3"/>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00042"/>
            <a:ext cx="8115328" cy="1571636"/>
          </a:xfrm>
        </p:spPr>
        <p:txBody>
          <a:bodyPr/>
          <a:lstStyle/>
          <a:p>
            <a:pPr lvl="0" algn="ctr"/>
            <a:r>
              <a:rPr lang="es-EC" sz="3000" b="1" spc="300" dirty="0" smtClean="0">
                <a:solidFill>
                  <a:schemeClr val="accent1"/>
                </a:solidFill>
                <a:effectLst>
                  <a:outerShdw blurRad="38100" dist="38100" dir="2700000" algn="tl">
                    <a:srgbClr val="000000">
                      <a:alpha val="43137"/>
                    </a:srgbClr>
                  </a:outerShdw>
                </a:effectLst>
                <a:latin typeface="Franklin Gothic Book" pitchFamily="34" charset="0"/>
              </a:rPr>
              <a:t>ANALISIS FINANCIERO DE LA RED </a:t>
            </a:r>
            <a:r>
              <a:rPr lang="es-EC" sz="3000" b="1" spc="300" dirty="0" err="1" smtClean="0">
                <a:solidFill>
                  <a:schemeClr val="accent1"/>
                </a:solidFill>
                <a:effectLst>
                  <a:outerShdw blurRad="38100" dist="38100" dir="2700000" algn="tl">
                    <a:srgbClr val="000000">
                      <a:alpha val="43137"/>
                    </a:srgbClr>
                  </a:outerShdw>
                </a:effectLst>
                <a:latin typeface="Franklin Gothic Book" pitchFamily="34" charset="0"/>
              </a:rPr>
              <a:t>WiMAX</a:t>
            </a:r>
            <a:r>
              <a:rPr lang="es-EC" sz="3000" b="1" spc="300" dirty="0" smtClean="0">
                <a:solidFill>
                  <a:schemeClr val="accent1"/>
                </a:solidFill>
                <a:effectLst>
                  <a:outerShdw blurRad="38100" dist="38100" dir="2700000" algn="tl">
                    <a:srgbClr val="000000">
                      <a:alpha val="43137"/>
                    </a:srgbClr>
                  </a:outerShdw>
                </a:effectLst>
                <a:latin typeface="Franklin Gothic Book" pitchFamily="34" charset="0"/>
              </a:rPr>
              <a:t> PARA TV CABLE Y TELMEX</a:t>
            </a:r>
            <a:r>
              <a:rPr lang="es-ES" b="1" i="1" dirty="0" smtClean="0"/>
              <a:t/>
            </a:r>
            <a:br>
              <a:rPr lang="es-ES" b="1" i="1" dirty="0" smtClean="0"/>
            </a:br>
            <a:endParaRPr lang="es-ES" dirty="0"/>
          </a:p>
        </p:txBody>
      </p:sp>
      <p:graphicFrame>
        <p:nvGraphicFramePr>
          <p:cNvPr id="3" name="2 Tabla"/>
          <p:cNvGraphicFramePr>
            <a:graphicFrameLocks noGrp="1"/>
          </p:cNvGraphicFramePr>
          <p:nvPr/>
        </p:nvGraphicFramePr>
        <p:xfrm>
          <a:off x="500034" y="1571610"/>
          <a:ext cx="8215337" cy="4929226"/>
        </p:xfrm>
        <a:graphic>
          <a:graphicData uri="http://schemas.openxmlformats.org/drawingml/2006/table">
            <a:tbl>
              <a:tblPr/>
              <a:tblGrid>
                <a:gridCol w="2773349"/>
                <a:gridCol w="984397"/>
                <a:gridCol w="776751"/>
                <a:gridCol w="674407"/>
                <a:gridCol w="754862"/>
                <a:gridCol w="754270"/>
                <a:gridCol w="754862"/>
                <a:gridCol w="742439"/>
              </a:tblGrid>
              <a:tr h="194575">
                <a:tc gridSpan="8">
                  <a:txBody>
                    <a:bodyPr/>
                    <a:lstStyle/>
                    <a:p>
                      <a:pPr algn="ctr">
                        <a:spcAft>
                          <a:spcPts val="0"/>
                        </a:spcAft>
                      </a:pPr>
                      <a:r>
                        <a:rPr lang="es-ES" sz="800" b="1" dirty="0">
                          <a:solidFill>
                            <a:srgbClr val="FFFFFF"/>
                          </a:solidFill>
                          <a:latin typeface="Arial"/>
                          <a:ea typeface="Times New Roman"/>
                        </a:rPr>
                        <a:t>FLUJO DE CAJA SIMPLIFICADO ANUAL PARA TV CABLE</a:t>
                      </a:r>
                      <a:endParaRPr lang="es-ES" sz="800" dirty="0">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94575">
                <a:tc>
                  <a:txBody>
                    <a:bodyPr/>
                    <a:lstStyle/>
                    <a:p>
                      <a:pPr algn="ctr">
                        <a:spcAft>
                          <a:spcPts val="0"/>
                        </a:spcAft>
                      </a:pPr>
                      <a:r>
                        <a:rPr lang="es-ES" sz="700" b="1">
                          <a:solidFill>
                            <a:srgbClr val="FFFFFF"/>
                          </a:solidFill>
                          <a:latin typeface="Arial"/>
                          <a:ea typeface="Times New Roman"/>
                        </a:rPr>
                        <a:t>CONCEPTO / AÑO</a:t>
                      </a:r>
                      <a:endParaRPr lang="es-ES" sz="800">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a:spcAft>
                          <a:spcPts val="0"/>
                        </a:spcAft>
                      </a:pPr>
                      <a:r>
                        <a:rPr lang="es-ES" sz="800" b="1" dirty="0">
                          <a:solidFill>
                            <a:srgbClr val="FFFFFF"/>
                          </a:solidFill>
                          <a:latin typeface="Arial"/>
                          <a:ea typeface="Times New Roman"/>
                        </a:rPr>
                        <a:t>2006</a:t>
                      </a:r>
                      <a:endParaRPr lang="es-ES" sz="800" dirty="0">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a:spcAft>
                          <a:spcPts val="0"/>
                        </a:spcAft>
                      </a:pPr>
                      <a:r>
                        <a:rPr lang="es-ES" sz="800" b="1" dirty="0">
                          <a:solidFill>
                            <a:srgbClr val="FFFFFF"/>
                          </a:solidFill>
                          <a:latin typeface="Arial"/>
                          <a:ea typeface="Times New Roman"/>
                        </a:rPr>
                        <a:t>2007</a:t>
                      </a:r>
                      <a:endParaRPr lang="es-ES" sz="800" dirty="0">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a:spcAft>
                          <a:spcPts val="0"/>
                        </a:spcAft>
                      </a:pPr>
                      <a:r>
                        <a:rPr lang="es-ES" sz="800" b="1" dirty="0">
                          <a:solidFill>
                            <a:srgbClr val="FFFFFF"/>
                          </a:solidFill>
                          <a:latin typeface="Arial"/>
                          <a:ea typeface="Times New Roman"/>
                        </a:rPr>
                        <a:t>2008</a:t>
                      </a:r>
                      <a:endParaRPr lang="es-ES" sz="800" dirty="0">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a:spcAft>
                          <a:spcPts val="0"/>
                        </a:spcAft>
                      </a:pPr>
                      <a:r>
                        <a:rPr lang="es-ES" sz="800" b="1" dirty="0">
                          <a:solidFill>
                            <a:srgbClr val="FFFFFF"/>
                          </a:solidFill>
                          <a:latin typeface="Arial"/>
                          <a:ea typeface="Times New Roman"/>
                        </a:rPr>
                        <a:t>2009</a:t>
                      </a:r>
                      <a:endParaRPr lang="es-ES" sz="800" dirty="0">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a:spcAft>
                          <a:spcPts val="0"/>
                        </a:spcAft>
                      </a:pPr>
                      <a:r>
                        <a:rPr lang="es-ES" sz="800" b="1" dirty="0">
                          <a:solidFill>
                            <a:srgbClr val="FFFFFF"/>
                          </a:solidFill>
                          <a:latin typeface="Arial"/>
                          <a:ea typeface="Times New Roman"/>
                        </a:rPr>
                        <a:t>2010</a:t>
                      </a:r>
                      <a:endParaRPr lang="es-ES" sz="800" dirty="0">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a:spcAft>
                          <a:spcPts val="0"/>
                        </a:spcAft>
                      </a:pPr>
                      <a:r>
                        <a:rPr lang="es-ES" sz="800" b="1" dirty="0">
                          <a:solidFill>
                            <a:srgbClr val="FFFFFF"/>
                          </a:solidFill>
                          <a:latin typeface="Arial"/>
                          <a:ea typeface="Times New Roman"/>
                        </a:rPr>
                        <a:t>2011</a:t>
                      </a:r>
                      <a:endParaRPr lang="es-ES" sz="800" dirty="0">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a:spcAft>
                          <a:spcPts val="0"/>
                        </a:spcAft>
                      </a:pPr>
                      <a:r>
                        <a:rPr lang="es-ES" sz="800" b="1" dirty="0">
                          <a:solidFill>
                            <a:srgbClr val="FFFFFF"/>
                          </a:solidFill>
                          <a:latin typeface="Arial"/>
                          <a:ea typeface="Times New Roman"/>
                        </a:rPr>
                        <a:t>2012</a:t>
                      </a:r>
                      <a:endParaRPr lang="es-ES" sz="800" dirty="0">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r>
              <a:tr h="194575">
                <a:tc>
                  <a:txBody>
                    <a:bodyPr/>
                    <a:lstStyle/>
                    <a:p>
                      <a:pPr>
                        <a:spcAft>
                          <a:spcPts val="0"/>
                        </a:spcAft>
                      </a:pPr>
                      <a:r>
                        <a:rPr lang="es-ES" sz="600" b="1">
                          <a:solidFill>
                            <a:srgbClr val="FFFFFF"/>
                          </a:solidFill>
                          <a:latin typeface="Arial"/>
                          <a:ea typeface="Times New Roman"/>
                        </a:rPr>
                        <a:t>(A) INGRESOS TOTALES</a:t>
                      </a:r>
                      <a:endParaRPr lang="es-ES" sz="800">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r">
                        <a:spcAft>
                          <a:spcPts val="0"/>
                        </a:spcAft>
                      </a:pPr>
                      <a:r>
                        <a:rPr lang="es-ES" sz="800" b="1">
                          <a:solidFill>
                            <a:srgbClr val="FFFFFF"/>
                          </a:solidFill>
                          <a:latin typeface="Arial"/>
                          <a:ea typeface="Times New Roman"/>
                        </a:rPr>
                        <a:t>$ 0</a:t>
                      </a:r>
                      <a:endParaRPr lang="es-ES" sz="800">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r">
                        <a:spcAft>
                          <a:spcPts val="0"/>
                        </a:spcAft>
                      </a:pPr>
                      <a:r>
                        <a:rPr lang="es-ES" sz="800" b="1">
                          <a:solidFill>
                            <a:srgbClr val="FFFFFF"/>
                          </a:solidFill>
                          <a:latin typeface="Arial"/>
                          <a:ea typeface="Times New Roman"/>
                        </a:rPr>
                        <a:t>$ 0</a:t>
                      </a:r>
                      <a:endParaRPr lang="es-ES" sz="800">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r">
                        <a:spcAft>
                          <a:spcPts val="0"/>
                        </a:spcAft>
                      </a:pPr>
                      <a:r>
                        <a:rPr lang="es-ES" sz="800" b="1">
                          <a:solidFill>
                            <a:srgbClr val="FFFFFF"/>
                          </a:solidFill>
                          <a:latin typeface="Arial"/>
                          <a:ea typeface="Times New Roman"/>
                        </a:rPr>
                        <a:t>$ 2.160.432</a:t>
                      </a:r>
                      <a:endParaRPr lang="es-ES" sz="800">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r">
                        <a:spcAft>
                          <a:spcPts val="0"/>
                        </a:spcAft>
                      </a:pPr>
                      <a:r>
                        <a:rPr lang="es-ES" sz="800" b="1">
                          <a:solidFill>
                            <a:srgbClr val="FFFFFF"/>
                          </a:solidFill>
                          <a:latin typeface="Arial"/>
                          <a:ea typeface="Times New Roman"/>
                        </a:rPr>
                        <a:t>$ 2.592.000</a:t>
                      </a:r>
                      <a:endParaRPr lang="es-ES" sz="800">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r">
                        <a:spcAft>
                          <a:spcPts val="0"/>
                        </a:spcAft>
                      </a:pPr>
                      <a:r>
                        <a:rPr lang="es-ES" sz="800" b="1">
                          <a:solidFill>
                            <a:srgbClr val="FFFFFF"/>
                          </a:solidFill>
                          <a:latin typeface="Arial"/>
                          <a:ea typeface="Times New Roman"/>
                        </a:rPr>
                        <a:t>$ 2.592.000</a:t>
                      </a:r>
                      <a:endParaRPr lang="es-ES" sz="800">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r">
                        <a:spcAft>
                          <a:spcPts val="0"/>
                        </a:spcAft>
                      </a:pPr>
                      <a:r>
                        <a:rPr lang="es-ES" sz="800" b="1">
                          <a:solidFill>
                            <a:srgbClr val="FFFFFF"/>
                          </a:solidFill>
                          <a:latin typeface="Arial"/>
                          <a:ea typeface="Times New Roman"/>
                        </a:rPr>
                        <a:t>$ 2.592.000</a:t>
                      </a:r>
                      <a:endParaRPr lang="es-ES" sz="800">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r">
                        <a:spcAft>
                          <a:spcPts val="0"/>
                        </a:spcAft>
                      </a:pPr>
                      <a:r>
                        <a:rPr lang="es-ES" sz="800" b="1" dirty="0">
                          <a:solidFill>
                            <a:srgbClr val="FFFFFF"/>
                          </a:solidFill>
                          <a:latin typeface="Arial"/>
                          <a:ea typeface="Times New Roman"/>
                        </a:rPr>
                        <a:t>$ 2.592.000</a:t>
                      </a:r>
                      <a:endParaRPr lang="es-ES" sz="800" dirty="0">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r>
              <a:tr h="185309">
                <a:tc>
                  <a:txBody>
                    <a:bodyPr/>
                    <a:lstStyle/>
                    <a:p>
                      <a:pPr>
                        <a:spcAft>
                          <a:spcPts val="0"/>
                        </a:spcAft>
                      </a:pPr>
                      <a:r>
                        <a:rPr lang="es-CL" sz="800">
                          <a:solidFill>
                            <a:schemeClr val="bg1"/>
                          </a:solidFill>
                          <a:latin typeface="Arial"/>
                          <a:ea typeface="Times New Roman"/>
                        </a:rPr>
                        <a:t>Número de clientes meta</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r>
                        <a:rPr lang="es-ES" sz="800">
                          <a:solidFill>
                            <a:schemeClr val="bg1"/>
                          </a:solidFill>
                          <a:latin typeface="Calibri"/>
                          <a:ea typeface="Times New Roman"/>
                        </a:rPr>
                        <a:t> </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r>
                        <a:rPr lang="es-ES" sz="800">
                          <a:solidFill>
                            <a:schemeClr val="bg1"/>
                          </a:solidFill>
                          <a:latin typeface="Calibri"/>
                          <a:ea typeface="Times New Roman"/>
                        </a:rPr>
                        <a:t> </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CL" sz="800">
                          <a:solidFill>
                            <a:schemeClr val="bg1"/>
                          </a:solidFill>
                          <a:latin typeface="Arial"/>
                          <a:ea typeface="Times New Roman"/>
                        </a:rPr>
                        <a:t>1.667</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CL" sz="800">
                          <a:solidFill>
                            <a:schemeClr val="bg1"/>
                          </a:solidFill>
                          <a:latin typeface="Arial"/>
                          <a:ea typeface="Times New Roman"/>
                        </a:rPr>
                        <a:t>2.000</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CL" sz="800">
                          <a:solidFill>
                            <a:schemeClr val="bg1"/>
                          </a:solidFill>
                          <a:latin typeface="Arial"/>
                          <a:ea typeface="Times New Roman"/>
                        </a:rPr>
                        <a:t>2.000</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CL" sz="800">
                          <a:solidFill>
                            <a:schemeClr val="bg1"/>
                          </a:solidFill>
                          <a:latin typeface="Arial"/>
                          <a:ea typeface="Times New Roman"/>
                        </a:rPr>
                        <a:t>2.000</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CL" sz="800">
                          <a:solidFill>
                            <a:schemeClr val="bg1"/>
                          </a:solidFill>
                          <a:latin typeface="Arial"/>
                          <a:ea typeface="Times New Roman"/>
                        </a:rPr>
                        <a:t>2.000</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85309">
                <a:tc>
                  <a:txBody>
                    <a:bodyPr/>
                    <a:lstStyle/>
                    <a:p>
                      <a:pPr>
                        <a:spcAft>
                          <a:spcPts val="0"/>
                        </a:spcAft>
                      </a:pPr>
                      <a:r>
                        <a:rPr lang="es-CL" sz="800">
                          <a:solidFill>
                            <a:schemeClr val="bg1"/>
                          </a:solidFill>
                          <a:latin typeface="Arial"/>
                          <a:ea typeface="Times New Roman"/>
                        </a:rPr>
                        <a:t>Unidades por año</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spcAft>
                          <a:spcPts val="0"/>
                        </a:spcAft>
                      </a:pPr>
                      <a:r>
                        <a:rPr lang="es-ES" sz="800">
                          <a:solidFill>
                            <a:schemeClr val="bg1"/>
                          </a:solidFill>
                          <a:latin typeface="Calibri"/>
                          <a:ea typeface="Times New Roman"/>
                        </a:rPr>
                        <a:t> </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spcAft>
                          <a:spcPts val="0"/>
                        </a:spcAft>
                      </a:pPr>
                      <a:r>
                        <a:rPr lang="es-ES" sz="800">
                          <a:solidFill>
                            <a:schemeClr val="bg1"/>
                          </a:solidFill>
                          <a:latin typeface="Calibri"/>
                          <a:ea typeface="Times New Roman"/>
                        </a:rPr>
                        <a:t> </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CL" sz="800">
                          <a:solidFill>
                            <a:schemeClr val="bg1"/>
                          </a:solidFill>
                          <a:latin typeface="Arial"/>
                          <a:ea typeface="Times New Roman"/>
                        </a:rPr>
                        <a:t>12</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CL" sz="800">
                          <a:solidFill>
                            <a:schemeClr val="bg1"/>
                          </a:solidFill>
                          <a:latin typeface="Arial"/>
                          <a:ea typeface="Times New Roman"/>
                        </a:rPr>
                        <a:t>12</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CL" sz="800">
                          <a:solidFill>
                            <a:schemeClr val="bg1"/>
                          </a:solidFill>
                          <a:latin typeface="Arial"/>
                          <a:ea typeface="Times New Roman"/>
                        </a:rPr>
                        <a:t>12</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CL" sz="800">
                          <a:solidFill>
                            <a:schemeClr val="bg1"/>
                          </a:solidFill>
                          <a:latin typeface="Arial"/>
                          <a:ea typeface="Times New Roman"/>
                        </a:rPr>
                        <a:t>12</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CL" sz="800">
                          <a:solidFill>
                            <a:schemeClr val="bg1"/>
                          </a:solidFill>
                          <a:latin typeface="Arial"/>
                          <a:ea typeface="Times New Roman"/>
                        </a:rPr>
                        <a:t>12</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85309">
                <a:tc>
                  <a:txBody>
                    <a:bodyPr/>
                    <a:lstStyle/>
                    <a:p>
                      <a:pPr>
                        <a:spcAft>
                          <a:spcPts val="0"/>
                        </a:spcAft>
                      </a:pPr>
                      <a:r>
                        <a:rPr lang="es-CL" sz="800">
                          <a:solidFill>
                            <a:schemeClr val="bg1"/>
                          </a:solidFill>
                          <a:latin typeface="Arial"/>
                          <a:ea typeface="Times New Roman"/>
                        </a:rPr>
                        <a:t>Precio promedio mensual por usuario normal (80%)</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r>
                        <a:rPr lang="es-ES" sz="800">
                          <a:solidFill>
                            <a:schemeClr val="bg1"/>
                          </a:solidFill>
                          <a:latin typeface="Calibri"/>
                          <a:ea typeface="Times New Roman"/>
                        </a:rPr>
                        <a:t> </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r>
                        <a:rPr lang="es-ES" sz="800">
                          <a:solidFill>
                            <a:schemeClr val="bg1"/>
                          </a:solidFill>
                          <a:latin typeface="Calibri"/>
                          <a:ea typeface="Times New Roman"/>
                        </a:rPr>
                        <a:t> </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CL" sz="800">
                          <a:solidFill>
                            <a:schemeClr val="bg1"/>
                          </a:solidFill>
                          <a:latin typeface="Arial"/>
                          <a:ea typeface="Times New Roman"/>
                        </a:rPr>
                        <a:t>$ 37</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CL" sz="800">
                          <a:solidFill>
                            <a:schemeClr val="bg1"/>
                          </a:solidFill>
                          <a:latin typeface="Arial"/>
                          <a:ea typeface="Times New Roman"/>
                        </a:rPr>
                        <a:t>$ 37</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CL" sz="800">
                          <a:solidFill>
                            <a:schemeClr val="bg1"/>
                          </a:solidFill>
                          <a:latin typeface="Arial"/>
                          <a:ea typeface="Times New Roman"/>
                        </a:rPr>
                        <a:t>$ 37</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CL" sz="800">
                          <a:solidFill>
                            <a:schemeClr val="bg1"/>
                          </a:solidFill>
                          <a:latin typeface="Arial"/>
                          <a:ea typeface="Times New Roman"/>
                        </a:rPr>
                        <a:t>$ 37</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CL" sz="800">
                          <a:solidFill>
                            <a:schemeClr val="bg1"/>
                          </a:solidFill>
                          <a:latin typeface="Arial"/>
                          <a:ea typeface="Times New Roman"/>
                        </a:rPr>
                        <a:t>$ 37</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85309">
                <a:tc>
                  <a:txBody>
                    <a:bodyPr/>
                    <a:lstStyle/>
                    <a:p>
                      <a:pPr>
                        <a:spcAft>
                          <a:spcPts val="0"/>
                        </a:spcAft>
                      </a:pPr>
                      <a:r>
                        <a:rPr lang="es-CL" sz="800">
                          <a:solidFill>
                            <a:schemeClr val="bg1"/>
                          </a:solidFill>
                          <a:latin typeface="Arial"/>
                          <a:ea typeface="Times New Roman"/>
                        </a:rPr>
                        <a:t>Precio promedio mensual por usuario corporativo (20%)</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spcAft>
                          <a:spcPts val="0"/>
                        </a:spcAft>
                      </a:pPr>
                      <a:r>
                        <a:rPr lang="es-ES" sz="800">
                          <a:solidFill>
                            <a:schemeClr val="bg1"/>
                          </a:solidFill>
                          <a:latin typeface="Calibri"/>
                          <a:ea typeface="Times New Roman"/>
                        </a:rPr>
                        <a:t> </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spcAft>
                          <a:spcPts val="0"/>
                        </a:spcAft>
                      </a:pPr>
                      <a:r>
                        <a:rPr lang="es-ES" sz="800">
                          <a:solidFill>
                            <a:schemeClr val="bg1"/>
                          </a:solidFill>
                          <a:latin typeface="Calibri"/>
                          <a:ea typeface="Times New Roman"/>
                        </a:rPr>
                        <a:t> </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CL" sz="800">
                          <a:solidFill>
                            <a:schemeClr val="bg1"/>
                          </a:solidFill>
                          <a:latin typeface="Arial"/>
                          <a:ea typeface="Times New Roman"/>
                        </a:rPr>
                        <a:t>$ 71</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CL" sz="800">
                          <a:solidFill>
                            <a:schemeClr val="bg1"/>
                          </a:solidFill>
                          <a:latin typeface="Arial"/>
                          <a:ea typeface="Times New Roman"/>
                        </a:rPr>
                        <a:t>$ 71</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CL" sz="800">
                          <a:solidFill>
                            <a:schemeClr val="bg1"/>
                          </a:solidFill>
                          <a:latin typeface="Arial"/>
                          <a:ea typeface="Times New Roman"/>
                        </a:rPr>
                        <a:t>$ 71</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CL" sz="800">
                          <a:solidFill>
                            <a:schemeClr val="bg1"/>
                          </a:solidFill>
                          <a:latin typeface="Arial"/>
                          <a:ea typeface="Times New Roman"/>
                        </a:rPr>
                        <a:t>$ 71</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CL" sz="800">
                          <a:solidFill>
                            <a:schemeClr val="bg1"/>
                          </a:solidFill>
                          <a:latin typeface="Arial"/>
                          <a:ea typeface="Times New Roman"/>
                        </a:rPr>
                        <a:t>$ 71</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85309">
                <a:tc>
                  <a:txBody>
                    <a:bodyPr/>
                    <a:lstStyle/>
                    <a:p>
                      <a:pPr>
                        <a:spcAft>
                          <a:spcPts val="0"/>
                        </a:spcAft>
                      </a:pPr>
                      <a:r>
                        <a:rPr lang="es-CL" sz="800">
                          <a:solidFill>
                            <a:schemeClr val="bg1"/>
                          </a:solidFill>
                          <a:latin typeface="Arial"/>
                          <a:ea typeface="Times New Roman"/>
                        </a:rPr>
                        <a:t>Precio unitario total</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r>
                        <a:rPr lang="es-ES" sz="800">
                          <a:solidFill>
                            <a:schemeClr val="bg1"/>
                          </a:solidFill>
                          <a:latin typeface="Calibri"/>
                          <a:ea typeface="Times New Roman"/>
                        </a:rPr>
                        <a:t> </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r>
                        <a:rPr lang="es-ES" sz="800">
                          <a:solidFill>
                            <a:schemeClr val="bg1"/>
                          </a:solidFill>
                          <a:latin typeface="Calibri"/>
                          <a:ea typeface="Times New Roman"/>
                        </a:rPr>
                        <a:t> </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CL" sz="800">
                          <a:solidFill>
                            <a:schemeClr val="bg1"/>
                          </a:solidFill>
                          <a:latin typeface="Arial"/>
                          <a:ea typeface="Times New Roman"/>
                        </a:rPr>
                        <a:t>$ 108</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CL" sz="800">
                          <a:solidFill>
                            <a:schemeClr val="bg1"/>
                          </a:solidFill>
                          <a:latin typeface="Arial"/>
                          <a:ea typeface="Times New Roman"/>
                        </a:rPr>
                        <a:t>$ 108</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CL" sz="800">
                          <a:solidFill>
                            <a:schemeClr val="bg1"/>
                          </a:solidFill>
                          <a:latin typeface="Arial"/>
                          <a:ea typeface="Times New Roman"/>
                        </a:rPr>
                        <a:t>$ 108</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CL" sz="800">
                          <a:solidFill>
                            <a:schemeClr val="bg1"/>
                          </a:solidFill>
                          <a:latin typeface="Arial"/>
                          <a:ea typeface="Times New Roman"/>
                        </a:rPr>
                        <a:t>$ 108</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CL" sz="800">
                          <a:solidFill>
                            <a:schemeClr val="bg1"/>
                          </a:solidFill>
                          <a:latin typeface="Arial"/>
                          <a:ea typeface="Times New Roman"/>
                        </a:rPr>
                        <a:t>$ 108</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85309">
                <a:tc>
                  <a:txBody>
                    <a:bodyPr/>
                    <a:lstStyle/>
                    <a:p>
                      <a:pPr>
                        <a:spcAft>
                          <a:spcPts val="0"/>
                        </a:spcAft>
                      </a:pPr>
                      <a:r>
                        <a:rPr lang="es-CL" sz="800">
                          <a:solidFill>
                            <a:schemeClr val="bg1"/>
                          </a:solidFill>
                          <a:latin typeface="Arial"/>
                          <a:ea typeface="Times New Roman"/>
                        </a:rPr>
                        <a:t>Precio anual </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spcAft>
                          <a:spcPts val="0"/>
                        </a:spcAft>
                      </a:pPr>
                      <a:r>
                        <a:rPr lang="es-ES" sz="800">
                          <a:solidFill>
                            <a:schemeClr val="bg1"/>
                          </a:solidFill>
                          <a:latin typeface="Calibri"/>
                          <a:ea typeface="Times New Roman"/>
                        </a:rPr>
                        <a:t> </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spcAft>
                          <a:spcPts val="0"/>
                        </a:spcAft>
                      </a:pPr>
                      <a:r>
                        <a:rPr lang="es-ES" sz="800">
                          <a:solidFill>
                            <a:schemeClr val="bg1"/>
                          </a:solidFill>
                          <a:latin typeface="Calibri"/>
                          <a:ea typeface="Times New Roman"/>
                        </a:rPr>
                        <a:t> </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CL" sz="800">
                          <a:solidFill>
                            <a:schemeClr val="bg1"/>
                          </a:solidFill>
                          <a:latin typeface="Arial"/>
                          <a:ea typeface="Times New Roman"/>
                        </a:rPr>
                        <a:t>$ 1.296</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CL" sz="800">
                          <a:solidFill>
                            <a:schemeClr val="bg1"/>
                          </a:solidFill>
                          <a:latin typeface="Arial"/>
                          <a:ea typeface="Times New Roman"/>
                        </a:rPr>
                        <a:t>$ 1.296</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CL" sz="800">
                          <a:solidFill>
                            <a:schemeClr val="bg1"/>
                          </a:solidFill>
                          <a:latin typeface="Arial"/>
                          <a:ea typeface="Times New Roman"/>
                        </a:rPr>
                        <a:t>$ 1.296</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CL" sz="800">
                          <a:solidFill>
                            <a:schemeClr val="bg1"/>
                          </a:solidFill>
                          <a:latin typeface="Arial"/>
                          <a:ea typeface="Times New Roman"/>
                        </a:rPr>
                        <a:t>$ 1.296</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CL" sz="800">
                          <a:solidFill>
                            <a:schemeClr val="bg1"/>
                          </a:solidFill>
                          <a:latin typeface="Arial"/>
                          <a:ea typeface="Times New Roman"/>
                        </a:rPr>
                        <a:t>$ 1.296</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85309">
                <a:tc>
                  <a:txBody>
                    <a:bodyPr/>
                    <a:lstStyle/>
                    <a:p>
                      <a:pPr>
                        <a:spcAft>
                          <a:spcPts val="0"/>
                        </a:spcAft>
                      </a:pPr>
                      <a:r>
                        <a:rPr lang="es-CL" sz="800">
                          <a:solidFill>
                            <a:schemeClr val="bg1"/>
                          </a:solidFill>
                          <a:latin typeface="Arial"/>
                          <a:ea typeface="Times New Roman"/>
                        </a:rPr>
                        <a:t>Ingresos por ventas</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CL" sz="800">
                          <a:solidFill>
                            <a:schemeClr val="bg1"/>
                          </a:solidFill>
                          <a:latin typeface="Arial"/>
                          <a:ea typeface="Times New Roman"/>
                        </a:rPr>
                        <a:t>$ 0</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CL" sz="800">
                          <a:solidFill>
                            <a:schemeClr val="bg1"/>
                          </a:solidFill>
                          <a:latin typeface="Arial"/>
                          <a:ea typeface="Times New Roman"/>
                        </a:rPr>
                        <a:t>$ 0</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CL" sz="800">
                          <a:solidFill>
                            <a:schemeClr val="bg1"/>
                          </a:solidFill>
                          <a:latin typeface="Arial"/>
                          <a:ea typeface="Times New Roman"/>
                        </a:rPr>
                        <a:t>$ 2.160.432</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CL" sz="800">
                          <a:solidFill>
                            <a:schemeClr val="bg1"/>
                          </a:solidFill>
                          <a:latin typeface="Arial"/>
                          <a:ea typeface="Times New Roman"/>
                        </a:rPr>
                        <a:t>$ 2.592.000</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CL" sz="800">
                          <a:solidFill>
                            <a:schemeClr val="bg1"/>
                          </a:solidFill>
                          <a:latin typeface="Arial"/>
                          <a:ea typeface="Times New Roman"/>
                        </a:rPr>
                        <a:t>$ 2.592.000</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CL" sz="800">
                          <a:solidFill>
                            <a:schemeClr val="bg1"/>
                          </a:solidFill>
                          <a:latin typeface="Arial"/>
                          <a:ea typeface="Times New Roman"/>
                        </a:rPr>
                        <a:t>$ 2.592.000</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CL" sz="800" dirty="0">
                          <a:solidFill>
                            <a:schemeClr val="bg1"/>
                          </a:solidFill>
                          <a:latin typeface="Arial"/>
                          <a:ea typeface="Times New Roman"/>
                        </a:rPr>
                        <a:t>$ 2.592.000</a:t>
                      </a:r>
                      <a:endParaRPr lang="es-ES" sz="800" dirty="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94575">
                <a:tc>
                  <a:txBody>
                    <a:bodyPr/>
                    <a:lstStyle/>
                    <a:p>
                      <a:pPr>
                        <a:spcAft>
                          <a:spcPts val="0"/>
                        </a:spcAft>
                      </a:pPr>
                      <a:r>
                        <a:rPr lang="es-CL" sz="800" dirty="0">
                          <a:solidFill>
                            <a:schemeClr val="bg1"/>
                          </a:solidFill>
                          <a:latin typeface="Arial"/>
                          <a:ea typeface="Times New Roman"/>
                        </a:rPr>
                        <a:t>Otros ingresos y valor de rescate</a:t>
                      </a:r>
                      <a:endParaRPr lang="es-ES" sz="800" dirty="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spcAft>
                          <a:spcPts val="0"/>
                        </a:spcAft>
                      </a:pPr>
                      <a:r>
                        <a:rPr lang="es-ES" sz="800">
                          <a:solidFill>
                            <a:schemeClr val="bg1"/>
                          </a:solidFill>
                          <a:latin typeface="Calibri"/>
                          <a:ea typeface="Times New Roman"/>
                        </a:rPr>
                        <a:t> </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spcAft>
                          <a:spcPts val="0"/>
                        </a:spcAft>
                      </a:pPr>
                      <a:r>
                        <a:rPr lang="es-ES" sz="800">
                          <a:solidFill>
                            <a:schemeClr val="bg1"/>
                          </a:solidFill>
                          <a:latin typeface="Calibri"/>
                          <a:ea typeface="Times New Roman"/>
                        </a:rPr>
                        <a:t> </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spcAft>
                          <a:spcPts val="0"/>
                        </a:spcAft>
                      </a:pPr>
                      <a:r>
                        <a:rPr lang="es-ES" sz="800">
                          <a:solidFill>
                            <a:schemeClr val="bg1"/>
                          </a:solidFill>
                          <a:latin typeface="Calibri"/>
                          <a:ea typeface="Times New Roman"/>
                        </a:rPr>
                        <a:t> </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spcAft>
                          <a:spcPts val="0"/>
                        </a:spcAft>
                      </a:pPr>
                      <a:r>
                        <a:rPr lang="es-ES" sz="800">
                          <a:solidFill>
                            <a:schemeClr val="bg1"/>
                          </a:solidFill>
                          <a:latin typeface="Calibri"/>
                          <a:ea typeface="Times New Roman"/>
                        </a:rPr>
                        <a:t> </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spcAft>
                          <a:spcPts val="0"/>
                        </a:spcAft>
                      </a:pPr>
                      <a:r>
                        <a:rPr lang="es-ES" sz="800">
                          <a:solidFill>
                            <a:schemeClr val="bg1"/>
                          </a:solidFill>
                          <a:latin typeface="Calibri"/>
                          <a:ea typeface="Times New Roman"/>
                        </a:rPr>
                        <a:t> </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spcAft>
                          <a:spcPts val="0"/>
                        </a:spcAft>
                      </a:pPr>
                      <a:r>
                        <a:rPr lang="es-ES" sz="800">
                          <a:solidFill>
                            <a:schemeClr val="bg1"/>
                          </a:solidFill>
                          <a:latin typeface="Calibri"/>
                          <a:ea typeface="Times New Roman"/>
                        </a:rPr>
                        <a:t> </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spcAft>
                          <a:spcPts val="0"/>
                        </a:spcAft>
                      </a:pPr>
                      <a:r>
                        <a:rPr lang="es-ES" sz="800">
                          <a:solidFill>
                            <a:schemeClr val="bg1"/>
                          </a:solidFill>
                          <a:latin typeface="Calibri"/>
                          <a:ea typeface="Times New Roman"/>
                        </a:rPr>
                        <a:t> </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94575">
                <a:tc>
                  <a:txBody>
                    <a:bodyPr/>
                    <a:lstStyle/>
                    <a:p>
                      <a:pPr>
                        <a:spcAft>
                          <a:spcPts val="0"/>
                        </a:spcAft>
                      </a:pPr>
                      <a:r>
                        <a:rPr lang="es-ES" sz="800" b="1" dirty="0">
                          <a:solidFill>
                            <a:schemeClr val="tx1"/>
                          </a:solidFill>
                          <a:latin typeface="Arial"/>
                          <a:ea typeface="Times New Roman"/>
                        </a:rPr>
                        <a:t>(B) EGRESOS TOTALES</a:t>
                      </a:r>
                      <a:endParaRPr lang="es-ES" sz="800" dirty="0">
                        <a:solidFill>
                          <a:schemeClr val="tx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r">
                        <a:spcAft>
                          <a:spcPts val="0"/>
                        </a:spcAft>
                      </a:pPr>
                      <a:r>
                        <a:rPr lang="es-ES" sz="800" b="1" dirty="0">
                          <a:solidFill>
                            <a:schemeClr val="tx1"/>
                          </a:solidFill>
                          <a:latin typeface="Arial"/>
                          <a:ea typeface="Times New Roman"/>
                        </a:rPr>
                        <a:t>$ 1.554.710</a:t>
                      </a:r>
                      <a:endParaRPr lang="es-ES" sz="800" dirty="0">
                        <a:solidFill>
                          <a:schemeClr val="tx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r">
                        <a:spcAft>
                          <a:spcPts val="0"/>
                        </a:spcAft>
                      </a:pPr>
                      <a:r>
                        <a:rPr lang="es-ES" sz="800" b="1" dirty="0">
                          <a:solidFill>
                            <a:schemeClr val="tx1"/>
                          </a:solidFill>
                          <a:latin typeface="Arial"/>
                          <a:ea typeface="Times New Roman"/>
                        </a:rPr>
                        <a:t>$ 234.053</a:t>
                      </a:r>
                      <a:endParaRPr lang="es-ES" sz="800" dirty="0">
                        <a:solidFill>
                          <a:schemeClr val="tx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r">
                        <a:spcAft>
                          <a:spcPts val="0"/>
                        </a:spcAft>
                      </a:pPr>
                      <a:r>
                        <a:rPr lang="es-ES" sz="800" b="1" dirty="0">
                          <a:solidFill>
                            <a:schemeClr val="tx1"/>
                          </a:solidFill>
                          <a:latin typeface="Arial"/>
                          <a:ea typeface="Times New Roman"/>
                        </a:rPr>
                        <a:t>$ 240.234</a:t>
                      </a:r>
                      <a:endParaRPr lang="es-ES" sz="800" dirty="0">
                        <a:solidFill>
                          <a:schemeClr val="tx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r">
                        <a:spcAft>
                          <a:spcPts val="0"/>
                        </a:spcAft>
                      </a:pPr>
                      <a:r>
                        <a:rPr lang="es-ES" sz="800" b="1" dirty="0">
                          <a:solidFill>
                            <a:schemeClr val="tx1"/>
                          </a:solidFill>
                          <a:latin typeface="Arial"/>
                          <a:ea typeface="Times New Roman"/>
                        </a:rPr>
                        <a:t>$ 1.527.934</a:t>
                      </a:r>
                      <a:endParaRPr lang="es-ES" sz="800" dirty="0">
                        <a:solidFill>
                          <a:schemeClr val="tx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r">
                        <a:spcAft>
                          <a:spcPts val="0"/>
                        </a:spcAft>
                      </a:pPr>
                      <a:r>
                        <a:rPr lang="es-ES" sz="800" b="1" dirty="0">
                          <a:solidFill>
                            <a:schemeClr val="tx1"/>
                          </a:solidFill>
                          <a:latin typeface="Arial"/>
                          <a:ea typeface="Times New Roman"/>
                        </a:rPr>
                        <a:t>$ 1.644.543</a:t>
                      </a:r>
                      <a:endParaRPr lang="es-ES" sz="800" dirty="0">
                        <a:solidFill>
                          <a:schemeClr val="tx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r">
                        <a:spcAft>
                          <a:spcPts val="0"/>
                        </a:spcAft>
                      </a:pPr>
                      <a:r>
                        <a:rPr lang="es-ES" sz="800" b="1">
                          <a:solidFill>
                            <a:schemeClr val="tx1"/>
                          </a:solidFill>
                          <a:latin typeface="Arial"/>
                          <a:ea typeface="Times New Roman"/>
                        </a:rPr>
                        <a:t>$ 1.814.660</a:t>
                      </a:r>
                      <a:endParaRPr lang="es-ES" sz="800">
                        <a:solidFill>
                          <a:schemeClr val="tx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r">
                        <a:spcAft>
                          <a:spcPts val="0"/>
                        </a:spcAft>
                      </a:pPr>
                      <a:r>
                        <a:rPr lang="es-ES" sz="800" b="1" dirty="0">
                          <a:solidFill>
                            <a:schemeClr val="tx1"/>
                          </a:solidFill>
                          <a:latin typeface="Arial"/>
                          <a:ea typeface="Times New Roman"/>
                        </a:rPr>
                        <a:t>$ 2.053.488</a:t>
                      </a:r>
                      <a:endParaRPr lang="es-ES" sz="800" dirty="0">
                        <a:solidFill>
                          <a:schemeClr val="tx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r>
              <a:tr h="194575">
                <a:tc>
                  <a:txBody>
                    <a:bodyPr/>
                    <a:lstStyle/>
                    <a:p>
                      <a:pPr>
                        <a:spcAft>
                          <a:spcPts val="0"/>
                        </a:spcAft>
                      </a:pPr>
                      <a:r>
                        <a:rPr lang="es-ES" sz="800" b="1" dirty="0">
                          <a:solidFill>
                            <a:schemeClr val="bg1"/>
                          </a:solidFill>
                          <a:latin typeface="Arial"/>
                          <a:ea typeface="Times New Roman"/>
                        </a:rPr>
                        <a:t>Costos variable total</a:t>
                      </a:r>
                      <a:endParaRPr lang="es-ES" sz="800" dirty="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b="1">
                          <a:solidFill>
                            <a:schemeClr val="bg1"/>
                          </a:solidFill>
                          <a:latin typeface="Arial"/>
                          <a:ea typeface="Times New Roman"/>
                        </a:rPr>
                        <a:t>$ 1.546.310</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b="1">
                          <a:solidFill>
                            <a:schemeClr val="bg1"/>
                          </a:solidFill>
                          <a:latin typeface="Arial"/>
                          <a:ea typeface="Times New Roman"/>
                        </a:rPr>
                        <a:t>$ 58.818</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b="1">
                          <a:solidFill>
                            <a:schemeClr val="bg1"/>
                          </a:solidFill>
                          <a:latin typeface="Arial"/>
                          <a:ea typeface="Times New Roman"/>
                        </a:rPr>
                        <a:t>$ 60.246</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b="1">
                          <a:solidFill>
                            <a:schemeClr val="bg1"/>
                          </a:solidFill>
                          <a:latin typeface="Arial"/>
                          <a:ea typeface="Times New Roman"/>
                        </a:rPr>
                        <a:t>$ 63.223</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b="1" dirty="0">
                          <a:solidFill>
                            <a:schemeClr val="bg1"/>
                          </a:solidFill>
                          <a:latin typeface="Arial"/>
                          <a:ea typeface="Times New Roman"/>
                        </a:rPr>
                        <a:t>$ 68.005</a:t>
                      </a:r>
                      <a:endParaRPr lang="es-ES" sz="800" dirty="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b="1">
                          <a:solidFill>
                            <a:schemeClr val="bg1"/>
                          </a:solidFill>
                          <a:latin typeface="Arial"/>
                          <a:ea typeface="Times New Roman"/>
                        </a:rPr>
                        <a:t>$ 75.025</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b="1" dirty="0">
                          <a:solidFill>
                            <a:schemeClr val="bg1"/>
                          </a:solidFill>
                          <a:latin typeface="Arial"/>
                          <a:ea typeface="Times New Roman"/>
                        </a:rPr>
                        <a:t>$ 84.965</a:t>
                      </a:r>
                      <a:endParaRPr lang="es-ES" sz="800" dirty="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85309">
                <a:tc>
                  <a:txBody>
                    <a:bodyPr/>
                    <a:lstStyle/>
                    <a:p>
                      <a:pPr>
                        <a:spcAft>
                          <a:spcPts val="0"/>
                        </a:spcAft>
                      </a:pPr>
                      <a:r>
                        <a:rPr lang="es-CL" sz="800" dirty="0">
                          <a:solidFill>
                            <a:schemeClr val="bg1"/>
                          </a:solidFill>
                          <a:latin typeface="Arial"/>
                          <a:ea typeface="Times New Roman"/>
                        </a:rPr>
                        <a:t>Equipos de acceso y </a:t>
                      </a:r>
                      <a:r>
                        <a:rPr lang="es-CL" sz="800" dirty="0" err="1">
                          <a:solidFill>
                            <a:schemeClr val="bg1"/>
                          </a:solidFill>
                          <a:latin typeface="Arial"/>
                          <a:ea typeface="Times New Roman"/>
                        </a:rPr>
                        <a:t>core</a:t>
                      </a:r>
                      <a:endParaRPr lang="es-ES" sz="800" dirty="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CL" sz="800">
                          <a:solidFill>
                            <a:schemeClr val="bg1"/>
                          </a:solidFill>
                          <a:latin typeface="Arial"/>
                          <a:ea typeface="Times New Roman"/>
                        </a:rPr>
                        <a:t>$ 846.310</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r>
                        <a:rPr lang="es-CL" sz="800">
                          <a:solidFill>
                            <a:schemeClr val="bg1"/>
                          </a:solidFill>
                          <a:latin typeface="Arial"/>
                          <a:ea typeface="Times New Roman"/>
                        </a:rPr>
                        <a:t> </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r>
                        <a:rPr lang="es-CL" sz="800">
                          <a:solidFill>
                            <a:schemeClr val="bg1"/>
                          </a:solidFill>
                          <a:latin typeface="Arial"/>
                          <a:ea typeface="Times New Roman"/>
                        </a:rPr>
                        <a:t> </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r>
                        <a:rPr lang="es-CL" sz="800">
                          <a:solidFill>
                            <a:schemeClr val="bg1"/>
                          </a:solidFill>
                          <a:latin typeface="Arial"/>
                          <a:ea typeface="Times New Roman"/>
                        </a:rPr>
                        <a:t> </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r>
                        <a:rPr lang="es-CL" sz="800">
                          <a:solidFill>
                            <a:schemeClr val="bg1"/>
                          </a:solidFill>
                          <a:latin typeface="Arial"/>
                          <a:ea typeface="Times New Roman"/>
                        </a:rPr>
                        <a:t> </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r>
                        <a:rPr lang="es-CL" sz="800" dirty="0">
                          <a:solidFill>
                            <a:schemeClr val="bg1"/>
                          </a:solidFill>
                          <a:latin typeface="Arial"/>
                          <a:ea typeface="Times New Roman"/>
                        </a:rPr>
                        <a:t> </a:t>
                      </a:r>
                      <a:endParaRPr lang="es-ES" sz="800" dirty="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r>
                        <a:rPr lang="es-CL" sz="800">
                          <a:solidFill>
                            <a:schemeClr val="bg1"/>
                          </a:solidFill>
                          <a:latin typeface="Arial"/>
                          <a:ea typeface="Times New Roman"/>
                        </a:rPr>
                        <a:t> </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85309">
                <a:tc>
                  <a:txBody>
                    <a:bodyPr/>
                    <a:lstStyle/>
                    <a:p>
                      <a:pPr>
                        <a:spcAft>
                          <a:spcPts val="0"/>
                        </a:spcAft>
                      </a:pPr>
                      <a:r>
                        <a:rPr lang="es-CL" sz="800" dirty="0">
                          <a:solidFill>
                            <a:schemeClr val="bg1"/>
                          </a:solidFill>
                          <a:latin typeface="Arial"/>
                          <a:ea typeface="Times New Roman"/>
                        </a:rPr>
                        <a:t>Concesión</a:t>
                      </a:r>
                      <a:endParaRPr lang="es-ES" sz="800" dirty="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CL" sz="800" dirty="0">
                          <a:solidFill>
                            <a:schemeClr val="bg1"/>
                          </a:solidFill>
                          <a:latin typeface="Arial"/>
                          <a:ea typeface="Times New Roman"/>
                        </a:rPr>
                        <a:t>$ 700.000</a:t>
                      </a:r>
                      <a:endParaRPr lang="es-ES" sz="800" dirty="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spcAft>
                          <a:spcPts val="0"/>
                        </a:spcAft>
                      </a:pPr>
                      <a:r>
                        <a:rPr lang="es-CL" sz="800">
                          <a:solidFill>
                            <a:schemeClr val="bg1"/>
                          </a:solidFill>
                          <a:latin typeface="Arial"/>
                          <a:ea typeface="Times New Roman"/>
                        </a:rPr>
                        <a:t> </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spcAft>
                          <a:spcPts val="0"/>
                        </a:spcAft>
                      </a:pPr>
                      <a:r>
                        <a:rPr lang="es-CL" sz="800">
                          <a:solidFill>
                            <a:schemeClr val="bg1"/>
                          </a:solidFill>
                          <a:latin typeface="Arial"/>
                          <a:ea typeface="Times New Roman"/>
                        </a:rPr>
                        <a:t> </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spcAft>
                          <a:spcPts val="0"/>
                        </a:spcAft>
                      </a:pPr>
                      <a:r>
                        <a:rPr lang="es-CL" sz="800">
                          <a:solidFill>
                            <a:schemeClr val="bg1"/>
                          </a:solidFill>
                          <a:latin typeface="Arial"/>
                          <a:ea typeface="Times New Roman"/>
                        </a:rPr>
                        <a:t> </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spcAft>
                          <a:spcPts val="0"/>
                        </a:spcAft>
                      </a:pPr>
                      <a:r>
                        <a:rPr lang="es-CL" sz="800">
                          <a:solidFill>
                            <a:schemeClr val="bg1"/>
                          </a:solidFill>
                          <a:latin typeface="Arial"/>
                          <a:ea typeface="Times New Roman"/>
                        </a:rPr>
                        <a:t> </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spcAft>
                          <a:spcPts val="0"/>
                        </a:spcAft>
                      </a:pPr>
                      <a:r>
                        <a:rPr lang="es-CL" sz="800" dirty="0">
                          <a:solidFill>
                            <a:schemeClr val="bg1"/>
                          </a:solidFill>
                          <a:latin typeface="Arial"/>
                          <a:ea typeface="Times New Roman"/>
                        </a:rPr>
                        <a:t> </a:t>
                      </a:r>
                      <a:endParaRPr lang="es-ES" sz="800" dirty="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spcAft>
                          <a:spcPts val="0"/>
                        </a:spcAft>
                      </a:pPr>
                      <a:r>
                        <a:rPr lang="es-CL" sz="800">
                          <a:solidFill>
                            <a:schemeClr val="bg1"/>
                          </a:solidFill>
                          <a:latin typeface="Arial"/>
                          <a:ea typeface="Times New Roman"/>
                        </a:rPr>
                        <a:t> </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85309">
                <a:tc>
                  <a:txBody>
                    <a:bodyPr/>
                    <a:lstStyle/>
                    <a:p>
                      <a:pPr>
                        <a:spcAft>
                          <a:spcPts val="0"/>
                        </a:spcAft>
                      </a:pPr>
                      <a:r>
                        <a:rPr lang="es-CL" sz="800" dirty="0">
                          <a:solidFill>
                            <a:schemeClr val="bg1"/>
                          </a:solidFill>
                          <a:latin typeface="Arial"/>
                          <a:ea typeface="Times New Roman"/>
                        </a:rPr>
                        <a:t>FODETEL 1%</a:t>
                      </a:r>
                      <a:endParaRPr lang="es-ES" sz="800" dirty="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r>
                        <a:rPr lang="es-CL" sz="800">
                          <a:solidFill>
                            <a:schemeClr val="bg1"/>
                          </a:solidFill>
                          <a:latin typeface="Arial"/>
                          <a:ea typeface="Times New Roman"/>
                        </a:rPr>
                        <a:t> </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CL" sz="800">
                          <a:solidFill>
                            <a:schemeClr val="bg1"/>
                          </a:solidFill>
                          <a:latin typeface="Arial"/>
                          <a:ea typeface="Times New Roman"/>
                        </a:rPr>
                        <a:t>$ 16.805</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CL" sz="800">
                          <a:solidFill>
                            <a:schemeClr val="bg1"/>
                          </a:solidFill>
                          <a:latin typeface="Arial"/>
                          <a:ea typeface="Times New Roman"/>
                        </a:rPr>
                        <a:t>$ 16.973</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CL" sz="800">
                          <a:solidFill>
                            <a:schemeClr val="bg1"/>
                          </a:solidFill>
                          <a:latin typeface="Arial"/>
                          <a:ea typeface="Times New Roman"/>
                        </a:rPr>
                        <a:t>$ 17.314</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CL" sz="800">
                          <a:solidFill>
                            <a:schemeClr val="bg1"/>
                          </a:solidFill>
                          <a:latin typeface="Arial"/>
                          <a:ea typeface="Times New Roman"/>
                        </a:rPr>
                        <a:t>$ 17.839</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CL" sz="800" dirty="0">
                          <a:solidFill>
                            <a:schemeClr val="bg1"/>
                          </a:solidFill>
                          <a:latin typeface="Arial"/>
                          <a:ea typeface="Times New Roman"/>
                        </a:rPr>
                        <a:t>$ 18.563</a:t>
                      </a:r>
                      <a:endParaRPr lang="es-ES" sz="800" dirty="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CL" sz="800" dirty="0">
                          <a:solidFill>
                            <a:schemeClr val="bg1"/>
                          </a:solidFill>
                          <a:latin typeface="Arial"/>
                          <a:ea typeface="Times New Roman"/>
                        </a:rPr>
                        <a:t>$ 19.510</a:t>
                      </a:r>
                      <a:endParaRPr lang="es-ES" sz="800" dirty="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94575">
                <a:tc>
                  <a:txBody>
                    <a:bodyPr/>
                    <a:lstStyle/>
                    <a:p>
                      <a:pPr>
                        <a:spcAft>
                          <a:spcPts val="0"/>
                        </a:spcAft>
                      </a:pPr>
                      <a:r>
                        <a:rPr lang="es-CL" sz="800" dirty="0">
                          <a:solidFill>
                            <a:schemeClr val="bg1"/>
                          </a:solidFill>
                          <a:latin typeface="Arial"/>
                          <a:ea typeface="Times New Roman"/>
                        </a:rPr>
                        <a:t>Uso de frecuencia 3%</a:t>
                      </a:r>
                      <a:endParaRPr lang="es-ES" sz="800" dirty="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spcAft>
                          <a:spcPts val="0"/>
                        </a:spcAft>
                      </a:pPr>
                      <a:r>
                        <a:rPr lang="es-CL" sz="800">
                          <a:solidFill>
                            <a:schemeClr val="bg1"/>
                          </a:solidFill>
                          <a:latin typeface="Arial"/>
                          <a:ea typeface="Times New Roman"/>
                        </a:rPr>
                        <a:t> </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CL" sz="800">
                          <a:solidFill>
                            <a:schemeClr val="bg1"/>
                          </a:solidFill>
                          <a:latin typeface="Arial"/>
                          <a:ea typeface="Times New Roman"/>
                        </a:rPr>
                        <a:t>$ 42.013</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CL" sz="800">
                          <a:solidFill>
                            <a:schemeClr val="bg1"/>
                          </a:solidFill>
                          <a:latin typeface="Arial"/>
                          <a:ea typeface="Times New Roman"/>
                        </a:rPr>
                        <a:t>$ 43.273</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CL" sz="800">
                          <a:solidFill>
                            <a:schemeClr val="bg1"/>
                          </a:solidFill>
                          <a:latin typeface="Arial"/>
                          <a:ea typeface="Times New Roman"/>
                        </a:rPr>
                        <a:t>$ 45.909</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CL" sz="800" dirty="0">
                          <a:solidFill>
                            <a:schemeClr val="bg1"/>
                          </a:solidFill>
                          <a:latin typeface="Arial"/>
                          <a:ea typeface="Times New Roman"/>
                        </a:rPr>
                        <a:t>$ 50.166</a:t>
                      </a:r>
                      <a:endParaRPr lang="es-ES" sz="800" dirty="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CL" sz="800">
                          <a:solidFill>
                            <a:schemeClr val="bg1"/>
                          </a:solidFill>
                          <a:latin typeface="Arial"/>
                          <a:ea typeface="Times New Roman"/>
                        </a:rPr>
                        <a:t>$ 56.462</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CL" sz="800" dirty="0">
                          <a:solidFill>
                            <a:schemeClr val="bg1"/>
                          </a:solidFill>
                          <a:latin typeface="Arial"/>
                          <a:ea typeface="Times New Roman"/>
                        </a:rPr>
                        <a:t>$ 65.455</a:t>
                      </a:r>
                      <a:endParaRPr lang="es-ES" sz="800" dirty="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94575">
                <a:tc>
                  <a:txBody>
                    <a:bodyPr/>
                    <a:lstStyle/>
                    <a:p>
                      <a:pPr>
                        <a:spcAft>
                          <a:spcPts val="0"/>
                        </a:spcAft>
                      </a:pPr>
                      <a:r>
                        <a:rPr lang="es-ES" sz="800" b="1" dirty="0">
                          <a:solidFill>
                            <a:schemeClr val="bg1"/>
                          </a:solidFill>
                          <a:latin typeface="Arial"/>
                          <a:ea typeface="Times New Roman"/>
                        </a:rPr>
                        <a:t>Gastos operativos/servicio</a:t>
                      </a:r>
                      <a:endParaRPr lang="es-ES" sz="800" dirty="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b="1">
                          <a:solidFill>
                            <a:schemeClr val="bg1"/>
                          </a:solidFill>
                          <a:latin typeface="Arial"/>
                          <a:ea typeface="Times New Roman"/>
                        </a:rPr>
                        <a:t>$ 8.400</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b="1">
                          <a:solidFill>
                            <a:schemeClr val="bg1"/>
                          </a:solidFill>
                          <a:latin typeface="Arial"/>
                          <a:ea typeface="Times New Roman"/>
                        </a:rPr>
                        <a:t>$ 175.235</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b="1">
                          <a:solidFill>
                            <a:schemeClr val="bg1"/>
                          </a:solidFill>
                          <a:latin typeface="Arial"/>
                          <a:ea typeface="Times New Roman"/>
                        </a:rPr>
                        <a:t>$ 179.988</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b="1">
                          <a:solidFill>
                            <a:schemeClr val="bg1"/>
                          </a:solidFill>
                          <a:latin typeface="Arial"/>
                          <a:ea typeface="Times New Roman"/>
                        </a:rPr>
                        <a:t>$ 1.464.711</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b="1">
                          <a:solidFill>
                            <a:schemeClr val="bg1"/>
                          </a:solidFill>
                          <a:latin typeface="Arial"/>
                          <a:ea typeface="Times New Roman"/>
                        </a:rPr>
                        <a:t>$ 1.576.539</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b="1">
                          <a:solidFill>
                            <a:schemeClr val="bg1"/>
                          </a:solidFill>
                          <a:latin typeface="Arial"/>
                          <a:ea typeface="Times New Roman"/>
                        </a:rPr>
                        <a:t>$ 1.739.635</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b="1" dirty="0">
                          <a:solidFill>
                            <a:schemeClr val="bg1"/>
                          </a:solidFill>
                          <a:latin typeface="Arial"/>
                          <a:ea typeface="Times New Roman"/>
                        </a:rPr>
                        <a:t>$ 1.968.523</a:t>
                      </a:r>
                      <a:endParaRPr lang="es-ES" sz="800" dirty="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85309">
                <a:tc>
                  <a:txBody>
                    <a:bodyPr/>
                    <a:lstStyle/>
                    <a:p>
                      <a:pPr>
                        <a:spcAft>
                          <a:spcPts val="0"/>
                        </a:spcAft>
                      </a:pPr>
                      <a:r>
                        <a:rPr lang="es-CL" sz="800" dirty="0">
                          <a:solidFill>
                            <a:schemeClr val="bg1"/>
                          </a:solidFill>
                          <a:latin typeface="Arial"/>
                          <a:ea typeface="Times New Roman"/>
                        </a:rPr>
                        <a:t>Renta sitios (</a:t>
                      </a:r>
                      <a:r>
                        <a:rPr lang="es-CL" sz="800" dirty="0" err="1">
                          <a:solidFill>
                            <a:schemeClr val="bg1"/>
                          </a:solidFill>
                          <a:latin typeface="Arial"/>
                          <a:ea typeface="Times New Roman"/>
                        </a:rPr>
                        <a:t>Core</a:t>
                      </a:r>
                      <a:r>
                        <a:rPr lang="es-CL" sz="800" dirty="0">
                          <a:solidFill>
                            <a:schemeClr val="bg1"/>
                          </a:solidFill>
                          <a:latin typeface="Arial"/>
                          <a:ea typeface="Times New Roman"/>
                        </a:rPr>
                        <a:t> + Estaciones Bases) X 4</a:t>
                      </a:r>
                      <a:endParaRPr lang="es-ES" sz="800" dirty="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CL" sz="800">
                          <a:solidFill>
                            <a:schemeClr val="bg1"/>
                          </a:solidFill>
                          <a:latin typeface="Arial"/>
                          <a:ea typeface="Times New Roman"/>
                        </a:rPr>
                        <a:t>$ 2.400</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CL" sz="800">
                          <a:solidFill>
                            <a:schemeClr val="bg1"/>
                          </a:solidFill>
                          <a:latin typeface="Arial"/>
                          <a:ea typeface="Times New Roman"/>
                        </a:rPr>
                        <a:t>$ 2.400</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CL" sz="800">
                          <a:solidFill>
                            <a:schemeClr val="bg1"/>
                          </a:solidFill>
                          <a:latin typeface="Arial"/>
                          <a:ea typeface="Times New Roman"/>
                        </a:rPr>
                        <a:t>$ 2.400</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CL" sz="800">
                          <a:solidFill>
                            <a:schemeClr val="bg1"/>
                          </a:solidFill>
                          <a:latin typeface="Arial"/>
                          <a:ea typeface="Times New Roman"/>
                        </a:rPr>
                        <a:t>$ 2.400</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CL" sz="800">
                          <a:solidFill>
                            <a:schemeClr val="bg1"/>
                          </a:solidFill>
                          <a:latin typeface="Arial"/>
                          <a:ea typeface="Times New Roman"/>
                        </a:rPr>
                        <a:t>$ 2.400</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CL" sz="800">
                          <a:solidFill>
                            <a:schemeClr val="bg1"/>
                          </a:solidFill>
                          <a:latin typeface="Arial"/>
                          <a:ea typeface="Times New Roman"/>
                        </a:rPr>
                        <a:t>$ 2.400</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CL" sz="800" dirty="0">
                          <a:solidFill>
                            <a:schemeClr val="bg1"/>
                          </a:solidFill>
                          <a:latin typeface="Arial"/>
                          <a:ea typeface="Times New Roman"/>
                        </a:rPr>
                        <a:t>$ 2.400</a:t>
                      </a:r>
                      <a:endParaRPr lang="es-ES" sz="800" dirty="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85309">
                <a:tc>
                  <a:txBody>
                    <a:bodyPr/>
                    <a:lstStyle/>
                    <a:p>
                      <a:pPr>
                        <a:spcAft>
                          <a:spcPts val="0"/>
                        </a:spcAft>
                      </a:pPr>
                      <a:r>
                        <a:rPr lang="es-CL" sz="800" dirty="0">
                          <a:solidFill>
                            <a:schemeClr val="bg1"/>
                          </a:solidFill>
                          <a:latin typeface="Arial"/>
                          <a:ea typeface="Times New Roman"/>
                        </a:rPr>
                        <a:t>Instalación Base X 4</a:t>
                      </a:r>
                      <a:endParaRPr lang="es-ES" sz="800" dirty="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CL" sz="800">
                          <a:solidFill>
                            <a:schemeClr val="bg1"/>
                          </a:solidFill>
                          <a:latin typeface="Arial"/>
                          <a:ea typeface="Times New Roman"/>
                        </a:rPr>
                        <a:t>$ 6.000</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r>
                        <a:rPr lang="es-CL" sz="800">
                          <a:solidFill>
                            <a:schemeClr val="bg1"/>
                          </a:solidFill>
                          <a:latin typeface="Arial"/>
                          <a:ea typeface="Times New Roman"/>
                        </a:rPr>
                        <a:t> </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r>
                        <a:rPr lang="es-CL" sz="800">
                          <a:solidFill>
                            <a:schemeClr val="bg1"/>
                          </a:solidFill>
                          <a:latin typeface="Arial"/>
                          <a:ea typeface="Times New Roman"/>
                        </a:rPr>
                        <a:t> </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r>
                        <a:rPr lang="es-CL" sz="800">
                          <a:solidFill>
                            <a:schemeClr val="bg1"/>
                          </a:solidFill>
                          <a:latin typeface="Arial"/>
                          <a:ea typeface="Times New Roman"/>
                        </a:rPr>
                        <a:t> </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r>
                        <a:rPr lang="es-CL" sz="800">
                          <a:solidFill>
                            <a:schemeClr val="bg1"/>
                          </a:solidFill>
                          <a:latin typeface="Arial"/>
                          <a:ea typeface="Times New Roman"/>
                        </a:rPr>
                        <a:t> </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r>
                        <a:rPr lang="es-CL" sz="800">
                          <a:solidFill>
                            <a:schemeClr val="bg1"/>
                          </a:solidFill>
                          <a:latin typeface="Arial"/>
                          <a:ea typeface="Times New Roman"/>
                        </a:rPr>
                        <a:t> </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r>
                        <a:rPr lang="es-CL" sz="800">
                          <a:solidFill>
                            <a:schemeClr val="bg1"/>
                          </a:solidFill>
                          <a:latin typeface="Arial"/>
                          <a:ea typeface="Times New Roman"/>
                        </a:rPr>
                        <a:t> </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85309">
                <a:tc>
                  <a:txBody>
                    <a:bodyPr/>
                    <a:lstStyle/>
                    <a:p>
                      <a:pPr>
                        <a:spcAft>
                          <a:spcPts val="0"/>
                        </a:spcAft>
                      </a:pPr>
                      <a:r>
                        <a:rPr lang="es-CL" sz="800" dirty="0">
                          <a:solidFill>
                            <a:schemeClr val="bg1"/>
                          </a:solidFill>
                          <a:latin typeface="Arial"/>
                          <a:ea typeface="Times New Roman"/>
                        </a:rPr>
                        <a:t>Operación y Mantenimiento de la red 3%</a:t>
                      </a:r>
                      <a:endParaRPr lang="es-ES" sz="800" dirty="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spcAft>
                          <a:spcPts val="0"/>
                        </a:spcAft>
                      </a:pPr>
                      <a:r>
                        <a:rPr lang="es-CL" sz="800">
                          <a:solidFill>
                            <a:schemeClr val="bg1"/>
                          </a:solidFill>
                          <a:latin typeface="Arial"/>
                          <a:ea typeface="Times New Roman"/>
                        </a:rPr>
                        <a:t> </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CL" sz="800">
                          <a:solidFill>
                            <a:schemeClr val="bg1"/>
                          </a:solidFill>
                          <a:latin typeface="Arial"/>
                          <a:ea typeface="Times New Roman"/>
                        </a:rPr>
                        <a:t>$ 64.813</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CL" sz="800">
                          <a:solidFill>
                            <a:schemeClr val="bg1"/>
                          </a:solidFill>
                          <a:latin typeface="Arial"/>
                          <a:ea typeface="Times New Roman"/>
                        </a:rPr>
                        <a:t>$ 66.757</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CL" sz="800">
                          <a:solidFill>
                            <a:schemeClr val="bg1"/>
                          </a:solidFill>
                          <a:latin typeface="Arial"/>
                          <a:ea typeface="Times New Roman"/>
                        </a:rPr>
                        <a:t>$ 708.229</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CL" sz="800">
                          <a:solidFill>
                            <a:schemeClr val="bg1"/>
                          </a:solidFill>
                          <a:latin typeface="Arial"/>
                          <a:ea typeface="Times New Roman"/>
                        </a:rPr>
                        <a:t>$ 773.901</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CL" sz="800">
                          <a:solidFill>
                            <a:schemeClr val="bg1"/>
                          </a:solidFill>
                          <a:latin typeface="Arial"/>
                          <a:ea typeface="Times New Roman"/>
                        </a:rPr>
                        <a:t>$ 871.032</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CL" sz="800">
                          <a:solidFill>
                            <a:schemeClr val="bg1"/>
                          </a:solidFill>
                          <a:latin typeface="Arial"/>
                          <a:ea typeface="Times New Roman"/>
                        </a:rPr>
                        <a:t>$ 1.009.765</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85309">
                <a:tc>
                  <a:txBody>
                    <a:bodyPr/>
                    <a:lstStyle/>
                    <a:p>
                      <a:pPr>
                        <a:spcAft>
                          <a:spcPts val="0"/>
                        </a:spcAft>
                      </a:pPr>
                      <a:r>
                        <a:rPr lang="es-CL" sz="800" dirty="0">
                          <a:solidFill>
                            <a:schemeClr val="bg1"/>
                          </a:solidFill>
                          <a:latin typeface="Arial"/>
                          <a:ea typeface="Times New Roman"/>
                        </a:rPr>
                        <a:t>Publicidad 2%</a:t>
                      </a:r>
                      <a:endParaRPr lang="es-ES" sz="800" dirty="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r>
                        <a:rPr lang="es-CL" sz="800" dirty="0">
                          <a:solidFill>
                            <a:schemeClr val="bg1"/>
                          </a:solidFill>
                          <a:latin typeface="Arial"/>
                          <a:ea typeface="Times New Roman"/>
                        </a:rPr>
                        <a:t> </a:t>
                      </a:r>
                      <a:endParaRPr lang="es-ES" sz="800" dirty="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CL" sz="800">
                          <a:solidFill>
                            <a:schemeClr val="bg1"/>
                          </a:solidFill>
                          <a:latin typeface="Arial"/>
                          <a:ea typeface="Times New Roman"/>
                        </a:rPr>
                        <a:t>$ 43.209</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CL" sz="800">
                          <a:solidFill>
                            <a:schemeClr val="bg1"/>
                          </a:solidFill>
                          <a:latin typeface="Arial"/>
                          <a:ea typeface="Times New Roman"/>
                        </a:rPr>
                        <a:t>$ 44.073</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CL" sz="800">
                          <a:solidFill>
                            <a:schemeClr val="bg1"/>
                          </a:solidFill>
                          <a:latin typeface="Arial"/>
                          <a:ea typeface="Times New Roman"/>
                        </a:rPr>
                        <a:t>$ 45.853</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CL" sz="800">
                          <a:solidFill>
                            <a:schemeClr val="bg1"/>
                          </a:solidFill>
                          <a:latin typeface="Arial"/>
                          <a:ea typeface="Times New Roman"/>
                        </a:rPr>
                        <a:t>$ 48.660</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CL" sz="800">
                          <a:solidFill>
                            <a:schemeClr val="bg1"/>
                          </a:solidFill>
                          <a:latin typeface="Arial"/>
                          <a:ea typeface="Times New Roman"/>
                        </a:rPr>
                        <a:t>$ 52.671</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CL" sz="800" dirty="0">
                          <a:solidFill>
                            <a:schemeClr val="bg1"/>
                          </a:solidFill>
                          <a:latin typeface="Arial"/>
                          <a:ea typeface="Times New Roman"/>
                        </a:rPr>
                        <a:t>$ 58.153</a:t>
                      </a:r>
                      <a:endParaRPr lang="es-ES" sz="800" dirty="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94575">
                <a:tc>
                  <a:txBody>
                    <a:bodyPr/>
                    <a:lstStyle/>
                    <a:p>
                      <a:pPr>
                        <a:spcAft>
                          <a:spcPts val="0"/>
                        </a:spcAft>
                      </a:pPr>
                      <a:r>
                        <a:rPr lang="es-CL" sz="800">
                          <a:solidFill>
                            <a:schemeClr val="bg1"/>
                          </a:solidFill>
                          <a:latin typeface="Arial"/>
                          <a:ea typeface="Times New Roman"/>
                        </a:rPr>
                        <a:t>Gastos de compra de equipos de red 3%</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spcAft>
                          <a:spcPts val="0"/>
                        </a:spcAft>
                      </a:pPr>
                      <a:r>
                        <a:rPr lang="es-CL" sz="800" dirty="0">
                          <a:solidFill>
                            <a:schemeClr val="bg1"/>
                          </a:solidFill>
                          <a:latin typeface="Arial"/>
                          <a:ea typeface="Times New Roman"/>
                        </a:rPr>
                        <a:t> </a:t>
                      </a:r>
                      <a:endParaRPr lang="es-ES" sz="800" dirty="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CL" sz="800" dirty="0">
                          <a:solidFill>
                            <a:schemeClr val="bg1"/>
                          </a:solidFill>
                          <a:latin typeface="Arial"/>
                          <a:ea typeface="Times New Roman"/>
                        </a:rPr>
                        <a:t>$ 64.813</a:t>
                      </a:r>
                      <a:endParaRPr lang="es-ES" sz="800" dirty="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CL" sz="800" dirty="0">
                          <a:solidFill>
                            <a:schemeClr val="bg1"/>
                          </a:solidFill>
                          <a:latin typeface="Arial"/>
                          <a:ea typeface="Times New Roman"/>
                        </a:rPr>
                        <a:t>$ 66.757</a:t>
                      </a:r>
                      <a:endParaRPr lang="es-ES" sz="800" dirty="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CL" sz="800" dirty="0">
                          <a:solidFill>
                            <a:schemeClr val="bg1"/>
                          </a:solidFill>
                          <a:latin typeface="Arial"/>
                          <a:ea typeface="Times New Roman"/>
                        </a:rPr>
                        <a:t>$ 708.229</a:t>
                      </a:r>
                      <a:endParaRPr lang="es-ES" sz="800" dirty="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CL" sz="800">
                          <a:solidFill>
                            <a:schemeClr val="bg1"/>
                          </a:solidFill>
                          <a:latin typeface="Arial"/>
                          <a:ea typeface="Times New Roman"/>
                        </a:rPr>
                        <a:t>$ 751.578</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CL" sz="800">
                          <a:solidFill>
                            <a:schemeClr val="bg1"/>
                          </a:solidFill>
                          <a:latin typeface="Arial"/>
                          <a:ea typeface="Times New Roman"/>
                        </a:rPr>
                        <a:t>$ 813.532</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CL" sz="800" dirty="0">
                          <a:solidFill>
                            <a:schemeClr val="bg1"/>
                          </a:solidFill>
                          <a:latin typeface="Arial"/>
                          <a:ea typeface="Times New Roman"/>
                        </a:rPr>
                        <a:t>$ 898.205</a:t>
                      </a:r>
                      <a:endParaRPr lang="es-ES" sz="800" dirty="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94575">
                <a:tc>
                  <a:txBody>
                    <a:bodyPr/>
                    <a:lstStyle/>
                    <a:p>
                      <a:pPr>
                        <a:spcAft>
                          <a:spcPts val="0"/>
                        </a:spcAft>
                      </a:pPr>
                      <a:r>
                        <a:rPr lang="es-ES" sz="800" b="1" dirty="0">
                          <a:solidFill>
                            <a:schemeClr val="bg1"/>
                          </a:solidFill>
                          <a:latin typeface="Arial"/>
                          <a:ea typeface="Times New Roman"/>
                        </a:rPr>
                        <a:t>(C) FLUJO DE CAJA ANTES DE IMPUESTOS </a:t>
                      </a:r>
                      <a:endParaRPr lang="es-ES" sz="800" dirty="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r">
                        <a:spcAft>
                          <a:spcPts val="0"/>
                        </a:spcAft>
                      </a:pPr>
                      <a:r>
                        <a:rPr lang="es-ES" sz="800" b="1" dirty="0">
                          <a:solidFill>
                            <a:schemeClr val="bg1"/>
                          </a:solidFill>
                          <a:latin typeface="Arial"/>
                          <a:ea typeface="Times New Roman"/>
                        </a:rPr>
                        <a:t>-$ 1.554.710</a:t>
                      </a:r>
                      <a:endParaRPr lang="es-ES" sz="800" dirty="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r">
                        <a:spcAft>
                          <a:spcPts val="0"/>
                        </a:spcAft>
                      </a:pPr>
                      <a:r>
                        <a:rPr lang="es-ES" sz="800" b="1" dirty="0">
                          <a:solidFill>
                            <a:schemeClr val="bg1"/>
                          </a:solidFill>
                          <a:latin typeface="Arial"/>
                          <a:ea typeface="Times New Roman"/>
                        </a:rPr>
                        <a:t>-$ 234.053</a:t>
                      </a:r>
                      <a:endParaRPr lang="es-ES" sz="800" dirty="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r">
                        <a:spcAft>
                          <a:spcPts val="0"/>
                        </a:spcAft>
                      </a:pPr>
                      <a:r>
                        <a:rPr lang="es-ES" sz="800" b="1" dirty="0">
                          <a:solidFill>
                            <a:schemeClr val="bg1"/>
                          </a:solidFill>
                          <a:latin typeface="Arial"/>
                          <a:ea typeface="Times New Roman"/>
                        </a:rPr>
                        <a:t>$ 1.920.198</a:t>
                      </a:r>
                      <a:endParaRPr lang="es-ES" sz="800" dirty="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r">
                        <a:spcAft>
                          <a:spcPts val="0"/>
                        </a:spcAft>
                      </a:pPr>
                      <a:r>
                        <a:rPr lang="es-ES" sz="800" b="1" dirty="0">
                          <a:solidFill>
                            <a:schemeClr val="bg1"/>
                          </a:solidFill>
                          <a:latin typeface="Arial"/>
                          <a:ea typeface="Times New Roman"/>
                        </a:rPr>
                        <a:t>$ 1.064.066</a:t>
                      </a:r>
                      <a:endParaRPr lang="es-ES" sz="800" dirty="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r">
                        <a:spcAft>
                          <a:spcPts val="0"/>
                        </a:spcAft>
                      </a:pPr>
                      <a:r>
                        <a:rPr lang="es-ES" sz="800" b="1" dirty="0">
                          <a:solidFill>
                            <a:schemeClr val="bg1"/>
                          </a:solidFill>
                          <a:latin typeface="Arial"/>
                          <a:ea typeface="Times New Roman"/>
                        </a:rPr>
                        <a:t>$ 947.457</a:t>
                      </a:r>
                      <a:endParaRPr lang="es-ES" sz="800" dirty="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r">
                        <a:spcAft>
                          <a:spcPts val="0"/>
                        </a:spcAft>
                      </a:pPr>
                      <a:r>
                        <a:rPr lang="es-ES" sz="800" b="1">
                          <a:solidFill>
                            <a:schemeClr val="bg1"/>
                          </a:solidFill>
                          <a:latin typeface="Arial"/>
                          <a:ea typeface="Times New Roman"/>
                        </a:rPr>
                        <a:t>$ 777.340</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r">
                        <a:spcAft>
                          <a:spcPts val="0"/>
                        </a:spcAft>
                      </a:pPr>
                      <a:r>
                        <a:rPr lang="es-ES" sz="800" b="1" dirty="0">
                          <a:solidFill>
                            <a:schemeClr val="bg1"/>
                          </a:solidFill>
                          <a:latin typeface="Arial"/>
                          <a:ea typeface="Times New Roman"/>
                        </a:rPr>
                        <a:t>$ 538.512</a:t>
                      </a:r>
                      <a:endParaRPr lang="es-ES" sz="800" dirty="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r>
              <a:tr h="194575">
                <a:tc>
                  <a:txBody>
                    <a:bodyPr/>
                    <a:lstStyle/>
                    <a:p>
                      <a:pPr>
                        <a:spcAft>
                          <a:spcPts val="0"/>
                        </a:spcAft>
                      </a:pPr>
                      <a:r>
                        <a:rPr lang="es-ES" sz="800" b="1">
                          <a:solidFill>
                            <a:schemeClr val="bg1"/>
                          </a:solidFill>
                          <a:latin typeface="Arial"/>
                          <a:ea typeface="Times New Roman"/>
                        </a:rPr>
                        <a:t>PRINCIPALES INDICADORES</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spcAft>
                          <a:spcPts val="0"/>
                        </a:spcAft>
                      </a:pPr>
                      <a:r>
                        <a:rPr lang="es-ES" sz="800" b="1">
                          <a:solidFill>
                            <a:schemeClr val="bg1"/>
                          </a:solidFill>
                          <a:latin typeface="Arial"/>
                          <a:ea typeface="Times New Roman"/>
                        </a:rPr>
                        <a:t> </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r">
                        <a:spcAft>
                          <a:spcPts val="0"/>
                        </a:spcAft>
                      </a:pPr>
                      <a:r>
                        <a:rPr lang="es-ES" sz="800" b="1">
                          <a:solidFill>
                            <a:schemeClr val="bg1"/>
                          </a:solidFill>
                          <a:latin typeface="Arial"/>
                          <a:ea typeface="Times New Roman"/>
                        </a:rPr>
                        <a:t>TIR:</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r">
                        <a:spcAft>
                          <a:spcPts val="0"/>
                        </a:spcAft>
                      </a:pPr>
                      <a:r>
                        <a:rPr lang="es-ES" sz="800" b="1">
                          <a:solidFill>
                            <a:schemeClr val="bg1"/>
                          </a:solidFill>
                          <a:latin typeface="Arial"/>
                          <a:ea typeface="Times New Roman"/>
                        </a:rPr>
                        <a:t>36,4%</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spcAft>
                          <a:spcPts val="0"/>
                        </a:spcAft>
                      </a:pPr>
                      <a:r>
                        <a:rPr lang="es-ES" sz="800" b="1">
                          <a:solidFill>
                            <a:schemeClr val="bg1"/>
                          </a:solidFill>
                          <a:latin typeface="Arial"/>
                          <a:ea typeface="Times New Roman"/>
                        </a:rPr>
                        <a:t> </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r">
                        <a:spcAft>
                          <a:spcPts val="0"/>
                        </a:spcAft>
                      </a:pPr>
                      <a:r>
                        <a:rPr lang="es-ES" sz="800" b="1">
                          <a:solidFill>
                            <a:schemeClr val="bg1"/>
                          </a:solidFill>
                          <a:latin typeface="Arial"/>
                          <a:ea typeface="Times New Roman"/>
                        </a:rPr>
                        <a:t>VAN 12% </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r">
                        <a:spcAft>
                          <a:spcPts val="0"/>
                        </a:spcAft>
                      </a:pPr>
                      <a:r>
                        <a:rPr lang="es-ES" sz="800" b="1">
                          <a:solidFill>
                            <a:schemeClr val="bg1"/>
                          </a:solidFill>
                          <a:latin typeface="Arial"/>
                          <a:ea typeface="Times New Roman"/>
                        </a:rPr>
                        <a:t>$ 1.005.886</a:t>
                      </a:r>
                      <a:endParaRPr lang="es-ES" sz="80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spcAft>
                          <a:spcPts val="0"/>
                        </a:spcAft>
                      </a:pPr>
                      <a:r>
                        <a:rPr lang="es-ES" sz="800" b="1" dirty="0">
                          <a:solidFill>
                            <a:schemeClr val="bg1"/>
                          </a:solidFill>
                          <a:latin typeface="Arial"/>
                          <a:ea typeface="Times New Roman"/>
                        </a:rPr>
                        <a:t> </a:t>
                      </a:r>
                      <a:endParaRPr lang="es-ES" sz="800" dirty="0">
                        <a:solidFill>
                          <a:schemeClr val="bg1"/>
                        </a:solidFill>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r>
              <a:tr h="194575">
                <a:tc>
                  <a:txBody>
                    <a:bodyPr/>
                    <a:lstStyle/>
                    <a:p>
                      <a:pPr>
                        <a:spcAft>
                          <a:spcPts val="0"/>
                        </a:spcAft>
                      </a:pPr>
                      <a:r>
                        <a:rPr lang="es-ES" sz="800" b="1" i="1">
                          <a:latin typeface="Arial"/>
                          <a:ea typeface="Times New Roman"/>
                        </a:rPr>
                        <a:t>FLUJO DE CAJA ACUMULADO</a:t>
                      </a:r>
                      <a:endParaRPr lang="es-ES" sz="800">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b="1">
                          <a:solidFill>
                            <a:srgbClr val="FF0000"/>
                          </a:solidFill>
                          <a:latin typeface="Calibri"/>
                          <a:ea typeface="Times New Roman"/>
                        </a:rPr>
                        <a:t>-$ 1.554.710</a:t>
                      </a:r>
                      <a:endParaRPr lang="es-ES" sz="800">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b="1">
                          <a:solidFill>
                            <a:srgbClr val="FF0000"/>
                          </a:solidFill>
                          <a:latin typeface="Calibri"/>
                          <a:ea typeface="Times New Roman"/>
                        </a:rPr>
                        <a:t>-$ 1.788.763</a:t>
                      </a:r>
                      <a:endParaRPr lang="es-ES" sz="800">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b="1">
                          <a:solidFill>
                            <a:srgbClr val="000000"/>
                          </a:solidFill>
                          <a:latin typeface="Calibri"/>
                          <a:ea typeface="Times New Roman"/>
                        </a:rPr>
                        <a:t>$ 365.488</a:t>
                      </a:r>
                      <a:endParaRPr lang="es-ES" sz="800">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b="1">
                          <a:solidFill>
                            <a:srgbClr val="000000"/>
                          </a:solidFill>
                          <a:latin typeface="Calibri"/>
                          <a:ea typeface="Times New Roman"/>
                        </a:rPr>
                        <a:t>$ 1.429.554</a:t>
                      </a:r>
                      <a:endParaRPr lang="es-ES" sz="800">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b="1">
                          <a:solidFill>
                            <a:srgbClr val="000000"/>
                          </a:solidFill>
                          <a:latin typeface="Calibri"/>
                          <a:ea typeface="Times New Roman"/>
                        </a:rPr>
                        <a:t>$ 2.377.011</a:t>
                      </a:r>
                      <a:endParaRPr lang="es-ES" sz="800">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b="1">
                          <a:solidFill>
                            <a:srgbClr val="000000"/>
                          </a:solidFill>
                          <a:latin typeface="Calibri"/>
                          <a:ea typeface="Times New Roman"/>
                        </a:rPr>
                        <a:t>$ 3.154.351</a:t>
                      </a:r>
                      <a:endParaRPr lang="es-ES" sz="800">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b="1" dirty="0">
                          <a:solidFill>
                            <a:srgbClr val="000000"/>
                          </a:solidFill>
                          <a:latin typeface="Calibri"/>
                          <a:ea typeface="Times New Roman"/>
                        </a:rPr>
                        <a:t>$ 3.692.863</a:t>
                      </a:r>
                      <a:endParaRPr lang="es-ES" sz="800" dirty="0">
                        <a:latin typeface="Times New Roman"/>
                        <a:ea typeface="Times New Roman"/>
                      </a:endParaRPr>
                    </a:p>
                  </a:txBody>
                  <a:tcPr marL="30741" marR="307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bl>
          </a:graphicData>
        </a:graphic>
      </p:graphicFrame>
      <p:sp>
        <p:nvSpPr>
          <p:cNvPr id="4" name="3 Elipse"/>
          <p:cNvSpPr/>
          <p:nvPr/>
        </p:nvSpPr>
        <p:spPr>
          <a:xfrm>
            <a:off x="3714744" y="4214818"/>
            <a:ext cx="571504"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Rectángulo"/>
          <p:cNvSpPr/>
          <p:nvPr/>
        </p:nvSpPr>
        <p:spPr>
          <a:xfrm>
            <a:off x="428596" y="2571744"/>
            <a:ext cx="2786082" cy="3571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Elipse"/>
          <p:cNvSpPr/>
          <p:nvPr/>
        </p:nvSpPr>
        <p:spPr>
          <a:xfrm>
            <a:off x="5000628" y="2500306"/>
            <a:ext cx="857256" cy="428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2000"/>
                                        <p:tgtEl>
                                          <p:spTgt spid="4"/>
                                        </p:tgtEl>
                                      </p:cBhvr>
                                    </p:animEffect>
                                    <p:set>
                                      <p:cBhvr>
                                        <p:cTn id="12" dur="1" fill="hold">
                                          <p:stCondLst>
                                            <p:cond delay="1999"/>
                                          </p:stCondLst>
                                        </p:cTn>
                                        <p:tgtEl>
                                          <p:spTgt spid="4"/>
                                        </p:tgtEl>
                                        <p:attrNameLst>
                                          <p:attrName>style.visibility</p:attrName>
                                        </p:attrNameLst>
                                      </p:cBhvr>
                                      <p:to>
                                        <p:strVal val="hidden"/>
                                      </p:to>
                                    </p:set>
                                  </p:childTnLst>
                                </p:cTn>
                              </p:par>
                              <p:par>
                                <p:cTn id="13" presetID="5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770" decel="100000"/>
                                        <p:tgtEl>
                                          <p:spTgt spid="5"/>
                                        </p:tgtEl>
                                      </p:cBhvr>
                                    </p:animEffect>
                                    <p:animScale>
                                      <p:cBhvr>
                                        <p:cTn id="16" dur="770" decel="100000"/>
                                        <p:tgtEl>
                                          <p:spTgt spid="5"/>
                                        </p:tgtEl>
                                      </p:cBhvr>
                                      <p:from x="10000" y="10000"/>
                                      <p:to x="200000" y="450000"/>
                                    </p:animScale>
                                    <p:animScale>
                                      <p:cBhvr>
                                        <p:cTn id="17" dur="1230" accel="100000" fill="hold">
                                          <p:stCondLst>
                                            <p:cond delay="770"/>
                                          </p:stCondLst>
                                        </p:cTn>
                                        <p:tgtEl>
                                          <p:spTgt spid="5"/>
                                        </p:tgtEl>
                                      </p:cBhvr>
                                      <p:from x="200000" y="450000"/>
                                      <p:to x="100000" y="100000"/>
                                    </p:animScale>
                                    <p:set>
                                      <p:cBhvr>
                                        <p:cTn id="18" dur="770" fill="hold"/>
                                        <p:tgtEl>
                                          <p:spTgt spid="5"/>
                                        </p:tgtEl>
                                        <p:attrNameLst>
                                          <p:attrName>ppt_x</p:attrName>
                                        </p:attrNameLst>
                                      </p:cBhvr>
                                      <p:to>
                                        <p:strVal val="(0.5)"/>
                                      </p:to>
                                    </p:set>
                                    <p:anim from="(0.5)" to="(#ppt_x)" calcmode="lin" valueType="num">
                                      <p:cBhvr>
                                        <p:cTn id="19" dur="1230" accel="100000" fill="hold">
                                          <p:stCondLst>
                                            <p:cond delay="770"/>
                                          </p:stCondLst>
                                        </p:cTn>
                                        <p:tgtEl>
                                          <p:spTgt spid="5"/>
                                        </p:tgtEl>
                                        <p:attrNameLst>
                                          <p:attrName>ppt_x</p:attrName>
                                        </p:attrNameLst>
                                      </p:cBhvr>
                                    </p:anim>
                                    <p:set>
                                      <p:cBhvr>
                                        <p:cTn id="20" dur="770" fill="hold"/>
                                        <p:tgtEl>
                                          <p:spTgt spid="5"/>
                                        </p:tgtEl>
                                        <p:attrNameLst>
                                          <p:attrName>ppt_y</p:attrName>
                                        </p:attrNameLst>
                                      </p:cBhvr>
                                      <p:to>
                                        <p:strVal val="(#ppt_y+0.4)"/>
                                      </p:to>
                                    </p:set>
                                    <p:anim from="(#ppt_y+0.4)" to="(#ppt_y)" calcmode="lin" valueType="num">
                                      <p:cBhvr>
                                        <p:cTn id="21" dur="1230" accel="100000" fill="hold">
                                          <p:stCondLst>
                                            <p:cond delay="770"/>
                                          </p:stCondLst>
                                        </p:cTn>
                                        <p:tgtEl>
                                          <p:spTgt spid="5"/>
                                        </p:tgtEl>
                                        <p:attrNameLst>
                                          <p:attrName>ppt_y</p:attrName>
                                        </p:attrNameLst>
                                      </p:cBhvr>
                                    </p:anim>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2000"/>
                                        <p:tgtEl>
                                          <p:spTgt spid="5"/>
                                        </p:tgtEl>
                                      </p:cBhvr>
                                    </p:animEffect>
                                    <p:set>
                                      <p:cBhvr>
                                        <p:cTn id="26" dur="1" fill="hold">
                                          <p:stCondLst>
                                            <p:cond delay="1999"/>
                                          </p:stCondLst>
                                        </p:cTn>
                                        <p:tgtEl>
                                          <p:spTgt spid="5"/>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Tabla"/>
          <p:cNvGraphicFramePr>
            <a:graphicFrameLocks noGrp="1"/>
          </p:cNvGraphicFramePr>
          <p:nvPr/>
        </p:nvGraphicFramePr>
        <p:xfrm>
          <a:off x="428596" y="1571619"/>
          <a:ext cx="8429684" cy="5000653"/>
        </p:xfrm>
        <a:graphic>
          <a:graphicData uri="http://schemas.openxmlformats.org/drawingml/2006/table">
            <a:tbl>
              <a:tblPr/>
              <a:tblGrid>
                <a:gridCol w="2822169"/>
                <a:gridCol w="809473"/>
                <a:gridCol w="757210"/>
                <a:gridCol w="757805"/>
                <a:gridCol w="757805"/>
                <a:gridCol w="868862"/>
                <a:gridCol w="814818"/>
                <a:gridCol w="841542"/>
              </a:tblGrid>
              <a:tr h="193919">
                <a:tc gridSpan="8">
                  <a:txBody>
                    <a:bodyPr/>
                    <a:lstStyle/>
                    <a:p>
                      <a:pPr algn="ctr">
                        <a:spcAft>
                          <a:spcPts val="0"/>
                        </a:spcAft>
                      </a:pPr>
                      <a:r>
                        <a:rPr lang="es-ES" sz="800" b="1" dirty="0">
                          <a:solidFill>
                            <a:srgbClr val="FFFFFF"/>
                          </a:solidFill>
                          <a:latin typeface="Arial"/>
                          <a:ea typeface="Times New Roman"/>
                        </a:rPr>
                        <a:t>FLUJO DE CAJA SIMPLIFICADO ANUAL PARA TELMEX</a:t>
                      </a:r>
                      <a:endParaRPr lang="es-ES" sz="800" dirty="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95767">
                <a:tc>
                  <a:txBody>
                    <a:bodyPr/>
                    <a:lstStyle/>
                    <a:p>
                      <a:pPr algn="ctr">
                        <a:spcAft>
                          <a:spcPts val="0"/>
                        </a:spcAft>
                      </a:pPr>
                      <a:r>
                        <a:rPr lang="es-ES" sz="800" b="1" dirty="0">
                          <a:solidFill>
                            <a:schemeClr val="tx1"/>
                          </a:solidFill>
                          <a:latin typeface="Arial"/>
                          <a:ea typeface="Times New Roman"/>
                        </a:rPr>
                        <a:t>CONCEPTO / AÑO</a:t>
                      </a:r>
                      <a:endParaRPr lang="es-ES" sz="800" dirty="0">
                        <a:solidFill>
                          <a:schemeClr val="tx1"/>
                        </a:solidFill>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a:spcAft>
                          <a:spcPts val="0"/>
                        </a:spcAft>
                      </a:pPr>
                      <a:r>
                        <a:rPr lang="es-ES" sz="800" b="1" dirty="0">
                          <a:solidFill>
                            <a:schemeClr val="tx1"/>
                          </a:solidFill>
                          <a:latin typeface="Arial"/>
                          <a:ea typeface="Times New Roman"/>
                        </a:rPr>
                        <a:t>2010</a:t>
                      </a:r>
                      <a:endParaRPr lang="es-ES" sz="800" dirty="0">
                        <a:solidFill>
                          <a:schemeClr val="tx1"/>
                        </a:solidFill>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a:spcAft>
                          <a:spcPts val="0"/>
                        </a:spcAft>
                      </a:pPr>
                      <a:r>
                        <a:rPr lang="es-ES" sz="800" b="1">
                          <a:solidFill>
                            <a:schemeClr val="tx1"/>
                          </a:solidFill>
                          <a:latin typeface="Arial"/>
                          <a:ea typeface="Times New Roman"/>
                        </a:rPr>
                        <a:t>2011</a:t>
                      </a:r>
                      <a:endParaRPr lang="es-ES" sz="800">
                        <a:solidFill>
                          <a:schemeClr val="tx1"/>
                        </a:solidFill>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a:spcAft>
                          <a:spcPts val="0"/>
                        </a:spcAft>
                      </a:pPr>
                      <a:r>
                        <a:rPr lang="es-ES" sz="800" b="1">
                          <a:solidFill>
                            <a:schemeClr val="tx1"/>
                          </a:solidFill>
                          <a:latin typeface="Arial"/>
                          <a:ea typeface="Times New Roman"/>
                        </a:rPr>
                        <a:t>2012</a:t>
                      </a:r>
                      <a:endParaRPr lang="es-ES" sz="800">
                        <a:solidFill>
                          <a:schemeClr val="tx1"/>
                        </a:solidFill>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a:spcAft>
                          <a:spcPts val="0"/>
                        </a:spcAft>
                      </a:pPr>
                      <a:r>
                        <a:rPr lang="es-ES" sz="800" b="1" dirty="0">
                          <a:solidFill>
                            <a:srgbClr val="FFFFFF"/>
                          </a:solidFill>
                          <a:latin typeface="Arial"/>
                          <a:ea typeface="Times New Roman"/>
                        </a:rPr>
                        <a:t>2013</a:t>
                      </a:r>
                      <a:endParaRPr lang="es-ES" sz="800" dirty="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a:spcAft>
                          <a:spcPts val="0"/>
                        </a:spcAft>
                      </a:pPr>
                      <a:r>
                        <a:rPr lang="es-ES" sz="800" b="1">
                          <a:solidFill>
                            <a:srgbClr val="FFFFFF"/>
                          </a:solidFill>
                          <a:latin typeface="Arial"/>
                          <a:ea typeface="Times New Roman"/>
                        </a:rPr>
                        <a:t>2014</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a:spcAft>
                          <a:spcPts val="0"/>
                        </a:spcAft>
                      </a:pPr>
                      <a:r>
                        <a:rPr lang="es-ES" sz="800" b="1">
                          <a:solidFill>
                            <a:srgbClr val="FFFFFF"/>
                          </a:solidFill>
                          <a:latin typeface="Arial"/>
                          <a:ea typeface="Times New Roman"/>
                        </a:rPr>
                        <a:t>2015</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a:spcAft>
                          <a:spcPts val="0"/>
                        </a:spcAft>
                      </a:pPr>
                      <a:r>
                        <a:rPr lang="es-ES" sz="800" b="1">
                          <a:solidFill>
                            <a:srgbClr val="FFFFFF"/>
                          </a:solidFill>
                          <a:latin typeface="Arial"/>
                          <a:ea typeface="Times New Roman"/>
                        </a:rPr>
                        <a:t>2016</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r>
              <a:tr h="193919">
                <a:tc>
                  <a:txBody>
                    <a:bodyPr/>
                    <a:lstStyle/>
                    <a:p>
                      <a:pPr>
                        <a:spcAft>
                          <a:spcPts val="0"/>
                        </a:spcAft>
                      </a:pPr>
                      <a:r>
                        <a:rPr lang="es-ES" sz="800" b="1" dirty="0">
                          <a:solidFill>
                            <a:schemeClr val="tx1"/>
                          </a:solidFill>
                          <a:latin typeface="Arial"/>
                          <a:ea typeface="Times New Roman"/>
                        </a:rPr>
                        <a:t>(A) INGRESOS TOTALES</a:t>
                      </a:r>
                      <a:endParaRPr lang="es-ES" sz="800" dirty="0">
                        <a:solidFill>
                          <a:schemeClr val="tx1"/>
                        </a:solidFill>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r">
                        <a:spcAft>
                          <a:spcPts val="0"/>
                        </a:spcAft>
                      </a:pPr>
                      <a:r>
                        <a:rPr lang="es-ES" sz="800" b="1" dirty="0">
                          <a:solidFill>
                            <a:schemeClr val="tx1"/>
                          </a:solidFill>
                          <a:latin typeface="Arial"/>
                          <a:ea typeface="Times New Roman"/>
                        </a:rPr>
                        <a:t>$ 0</a:t>
                      </a:r>
                      <a:endParaRPr lang="es-ES" sz="800" dirty="0">
                        <a:solidFill>
                          <a:schemeClr val="tx1"/>
                        </a:solidFill>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r">
                        <a:spcAft>
                          <a:spcPts val="0"/>
                        </a:spcAft>
                      </a:pPr>
                      <a:r>
                        <a:rPr lang="es-ES" sz="800" b="1" dirty="0">
                          <a:solidFill>
                            <a:schemeClr val="tx1"/>
                          </a:solidFill>
                          <a:latin typeface="Arial"/>
                          <a:ea typeface="Times New Roman"/>
                        </a:rPr>
                        <a:t>$ 0</a:t>
                      </a:r>
                      <a:endParaRPr lang="es-ES" sz="800" dirty="0">
                        <a:solidFill>
                          <a:schemeClr val="tx1"/>
                        </a:solidFill>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r">
                        <a:spcAft>
                          <a:spcPts val="0"/>
                        </a:spcAft>
                      </a:pPr>
                      <a:r>
                        <a:rPr lang="es-ES" sz="800" b="1" dirty="0">
                          <a:solidFill>
                            <a:schemeClr val="tx1"/>
                          </a:solidFill>
                          <a:latin typeface="Arial"/>
                          <a:ea typeface="Times New Roman"/>
                        </a:rPr>
                        <a:t>$ 6.220.800</a:t>
                      </a:r>
                      <a:endParaRPr lang="es-ES" sz="800" dirty="0">
                        <a:solidFill>
                          <a:schemeClr val="tx1"/>
                        </a:solidFill>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r">
                        <a:spcAft>
                          <a:spcPts val="0"/>
                        </a:spcAft>
                      </a:pPr>
                      <a:r>
                        <a:rPr lang="es-ES" sz="800" b="1" dirty="0">
                          <a:solidFill>
                            <a:srgbClr val="FFFFFF"/>
                          </a:solidFill>
                          <a:latin typeface="Arial"/>
                          <a:ea typeface="Times New Roman"/>
                        </a:rPr>
                        <a:t>$ 7.516.800</a:t>
                      </a:r>
                      <a:endParaRPr lang="es-ES" sz="800" dirty="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r">
                        <a:spcAft>
                          <a:spcPts val="0"/>
                        </a:spcAft>
                      </a:pPr>
                      <a:r>
                        <a:rPr lang="es-ES" sz="800" b="1">
                          <a:solidFill>
                            <a:srgbClr val="FFFFFF"/>
                          </a:solidFill>
                          <a:latin typeface="Arial"/>
                          <a:ea typeface="Times New Roman"/>
                        </a:rPr>
                        <a:t>$ 8.812.800</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r">
                        <a:spcAft>
                          <a:spcPts val="0"/>
                        </a:spcAft>
                      </a:pPr>
                      <a:r>
                        <a:rPr lang="es-ES" sz="800" b="1">
                          <a:solidFill>
                            <a:srgbClr val="FFFFFF"/>
                          </a:solidFill>
                          <a:latin typeface="Arial"/>
                          <a:ea typeface="Times New Roman"/>
                        </a:rPr>
                        <a:t>$ 10.108.800</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r">
                        <a:spcAft>
                          <a:spcPts val="0"/>
                        </a:spcAft>
                      </a:pPr>
                      <a:r>
                        <a:rPr lang="es-ES" sz="800" b="1" dirty="0">
                          <a:solidFill>
                            <a:srgbClr val="FFFFFF"/>
                          </a:solidFill>
                          <a:latin typeface="Arial"/>
                          <a:ea typeface="Times New Roman"/>
                        </a:rPr>
                        <a:t>$ 11.404.800</a:t>
                      </a:r>
                      <a:endParaRPr lang="es-ES" sz="800" dirty="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r>
              <a:tr h="184685">
                <a:tc>
                  <a:txBody>
                    <a:bodyPr/>
                    <a:lstStyle/>
                    <a:p>
                      <a:pPr>
                        <a:spcAft>
                          <a:spcPts val="0"/>
                        </a:spcAft>
                      </a:pPr>
                      <a:r>
                        <a:rPr lang="es-CL" sz="800">
                          <a:solidFill>
                            <a:schemeClr val="bg1"/>
                          </a:solidFill>
                          <a:latin typeface="Arial"/>
                          <a:ea typeface="Times New Roman"/>
                        </a:rPr>
                        <a:t>Número de clientes meta</a:t>
                      </a:r>
                      <a:endParaRPr lang="es-ES" sz="800">
                        <a:solidFill>
                          <a:schemeClr val="bg1"/>
                        </a:solidFill>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r>
                        <a:rPr lang="es-ES" sz="800">
                          <a:solidFill>
                            <a:schemeClr val="bg1"/>
                          </a:solidFill>
                          <a:latin typeface="Calibri"/>
                          <a:ea typeface="Times New Roman"/>
                        </a:rPr>
                        <a:t> </a:t>
                      </a:r>
                      <a:endParaRPr lang="es-ES" sz="800">
                        <a:solidFill>
                          <a:schemeClr val="bg1"/>
                        </a:solidFill>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r>
                        <a:rPr lang="es-ES" sz="800" dirty="0">
                          <a:solidFill>
                            <a:schemeClr val="bg1"/>
                          </a:solidFill>
                          <a:latin typeface="Calibri"/>
                          <a:ea typeface="Times New Roman"/>
                        </a:rPr>
                        <a:t> </a:t>
                      </a:r>
                      <a:endParaRPr lang="es-ES" sz="800" dirty="0">
                        <a:solidFill>
                          <a:schemeClr val="bg1"/>
                        </a:solidFill>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a:solidFill>
                            <a:schemeClr val="bg1"/>
                          </a:solidFill>
                          <a:latin typeface="Calibri"/>
                          <a:ea typeface="Times New Roman"/>
                        </a:rPr>
                        <a:t>4.800</a:t>
                      </a:r>
                      <a:endParaRPr lang="es-ES" sz="800">
                        <a:solidFill>
                          <a:schemeClr val="bg1"/>
                        </a:solidFill>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a:solidFill>
                            <a:srgbClr val="000000"/>
                          </a:solidFill>
                          <a:latin typeface="Calibri"/>
                          <a:ea typeface="Times New Roman"/>
                        </a:rPr>
                        <a:t>5.800</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dirty="0">
                          <a:solidFill>
                            <a:srgbClr val="000000"/>
                          </a:solidFill>
                          <a:latin typeface="Calibri"/>
                          <a:ea typeface="Times New Roman"/>
                        </a:rPr>
                        <a:t>6.800</a:t>
                      </a:r>
                      <a:endParaRPr lang="es-ES" sz="800" dirty="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a:solidFill>
                            <a:srgbClr val="000000"/>
                          </a:solidFill>
                          <a:latin typeface="Calibri"/>
                          <a:ea typeface="Times New Roman"/>
                        </a:rPr>
                        <a:t>7.800</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dirty="0">
                          <a:solidFill>
                            <a:srgbClr val="000000"/>
                          </a:solidFill>
                          <a:latin typeface="Calibri"/>
                          <a:ea typeface="Times New Roman"/>
                        </a:rPr>
                        <a:t>8.800</a:t>
                      </a:r>
                      <a:endParaRPr lang="es-ES" sz="800" dirty="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84685">
                <a:tc>
                  <a:txBody>
                    <a:bodyPr/>
                    <a:lstStyle/>
                    <a:p>
                      <a:pPr>
                        <a:spcAft>
                          <a:spcPts val="0"/>
                        </a:spcAft>
                      </a:pPr>
                      <a:r>
                        <a:rPr lang="es-CL" sz="800" dirty="0">
                          <a:solidFill>
                            <a:schemeClr val="bg1"/>
                          </a:solidFill>
                          <a:latin typeface="Arial"/>
                          <a:ea typeface="Times New Roman"/>
                        </a:rPr>
                        <a:t>Unidades por año</a:t>
                      </a:r>
                      <a:endParaRPr lang="es-ES" sz="800" dirty="0">
                        <a:solidFill>
                          <a:schemeClr val="bg1"/>
                        </a:solidFill>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spcAft>
                          <a:spcPts val="0"/>
                        </a:spcAft>
                      </a:pPr>
                      <a:r>
                        <a:rPr lang="es-ES" sz="800">
                          <a:solidFill>
                            <a:schemeClr val="bg1"/>
                          </a:solidFill>
                          <a:latin typeface="Calibri"/>
                          <a:ea typeface="Times New Roman"/>
                        </a:rPr>
                        <a:t> </a:t>
                      </a:r>
                      <a:endParaRPr lang="es-ES" sz="800">
                        <a:solidFill>
                          <a:schemeClr val="bg1"/>
                        </a:solidFill>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spcAft>
                          <a:spcPts val="0"/>
                        </a:spcAft>
                      </a:pPr>
                      <a:r>
                        <a:rPr lang="es-ES" sz="800">
                          <a:solidFill>
                            <a:schemeClr val="bg1"/>
                          </a:solidFill>
                          <a:latin typeface="Calibri"/>
                          <a:ea typeface="Times New Roman"/>
                        </a:rPr>
                        <a:t> </a:t>
                      </a:r>
                      <a:endParaRPr lang="es-ES" sz="800">
                        <a:solidFill>
                          <a:schemeClr val="bg1"/>
                        </a:solidFill>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dirty="0">
                          <a:solidFill>
                            <a:schemeClr val="bg1"/>
                          </a:solidFill>
                          <a:latin typeface="Calibri"/>
                          <a:ea typeface="Times New Roman"/>
                        </a:rPr>
                        <a:t>12</a:t>
                      </a:r>
                      <a:endParaRPr lang="es-ES" sz="800" dirty="0">
                        <a:solidFill>
                          <a:schemeClr val="bg1"/>
                        </a:solidFill>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a:solidFill>
                            <a:srgbClr val="000000"/>
                          </a:solidFill>
                          <a:latin typeface="Calibri"/>
                          <a:ea typeface="Times New Roman"/>
                        </a:rPr>
                        <a:t>12</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dirty="0">
                          <a:solidFill>
                            <a:srgbClr val="000000"/>
                          </a:solidFill>
                          <a:latin typeface="Calibri"/>
                          <a:ea typeface="Times New Roman"/>
                        </a:rPr>
                        <a:t>12</a:t>
                      </a:r>
                      <a:endParaRPr lang="es-ES" sz="800" dirty="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a:solidFill>
                            <a:srgbClr val="000000"/>
                          </a:solidFill>
                          <a:latin typeface="Calibri"/>
                          <a:ea typeface="Times New Roman"/>
                        </a:rPr>
                        <a:t>12</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dirty="0">
                          <a:solidFill>
                            <a:srgbClr val="000000"/>
                          </a:solidFill>
                          <a:latin typeface="Calibri"/>
                          <a:ea typeface="Times New Roman"/>
                        </a:rPr>
                        <a:t>12</a:t>
                      </a:r>
                      <a:endParaRPr lang="es-ES" sz="800" dirty="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84685">
                <a:tc>
                  <a:txBody>
                    <a:bodyPr/>
                    <a:lstStyle/>
                    <a:p>
                      <a:pPr>
                        <a:spcAft>
                          <a:spcPts val="0"/>
                        </a:spcAft>
                      </a:pPr>
                      <a:r>
                        <a:rPr lang="es-CL" sz="800" dirty="0">
                          <a:solidFill>
                            <a:schemeClr val="bg1"/>
                          </a:solidFill>
                          <a:latin typeface="Arial"/>
                          <a:ea typeface="Times New Roman"/>
                        </a:rPr>
                        <a:t>Precio promedio mensual por usuario normal (80%)</a:t>
                      </a:r>
                      <a:endParaRPr lang="es-ES" sz="800" dirty="0">
                        <a:solidFill>
                          <a:schemeClr val="bg1"/>
                        </a:solidFill>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r>
                        <a:rPr lang="es-ES" sz="800" dirty="0">
                          <a:solidFill>
                            <a:schemeClr val="bg1"/>
                          </a:solidFill>
                          <a:latin typeface="Calibri"/>
                          <a:ea typeface="Times New Roman"/>
                        </a:rPr>
                        <a:t> </a:t>
                      </a:r>
                      <a:endParaRPr lang="es-ES" sz="800" dirty="0">
                        <a:solidFill>
                          <a:schemeClr val="bg1"/>
                        </a:solidFill>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r>
                        <a:rPr lang="es-ES" sz="800">
                          <a:solidFill>
                            <a:schemeClr val="bg1"/>
                          </a:solidFill>
                          <a:latin typeface="Calibri"/>
                          <a:ea typeface="Times New Roman"/>
                        </a:rPr>
                        <a:t> </a:t>
                      </a:r>
                      <a:endParaRPr lang="es-ES" sz="800">
                        <a:solidFill>
                          <a:schemeClr val="bg1"/>
                        </a:solidFill>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a:solidFill>
                            <a:schemeClr val="bg1"/>
                          </a:solidFill>
                          <a:latin typeface="Calibri"/>
                          <a:ea typeface="Times New Roman"/>
                        </a:rPr>
                        <a:t>37</a:t>
                      </a:r>
                      <a:endParaRPr lang="es-ES" sz="800">
                        <a:solidFill>
                          <a:schemeClr val="bg1"/>
                        </a:solidFill>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dirty="0">
                          <a:solidFill>
                            <a:srgbClr val="000000"/>
                          </a:solidFill>
                          <a:latin typeface="Calibri"/>
                          <a:ea typeface="Times New Roman"/>
                        </a:rPr>
                        <a:t>37</a:t>
                      </a:r>
                      <a:endParaRPr lang="es-ES" sz="800" dirty="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dirty="0">
                          <a:solidFill>
                            <a:srgbClr val="000000"/>
                          </a:solidFill>
                          <a:latin typeface="Calibri"/>
                          <a:ea typeface="Times New Roman"/>
                        </a:rPr>
                        <a:t>37</a:t>
                      </a:r>
                      <a:endParaRPr lang="es-ES" sz="800" dirty="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dirty="0">
                          <a:solidFill>
                            <a:srgbClr val="000000"/>
                          </a:solidFill>
                          <a:latin typeface="Calibri"/>
                          <a:ea typeface="Times New Roman"/>
                        </a:rPr>
                        <a:t>37</a:t>
                      </a:r>
                      <a:endParaRPr lang="es-ES" sz="800" dirty="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dirty="0">
                          <a:solidFill>
                            <a:srgbClr val="000000"/>
                          </a:solidFill>
                          <a:latin typeface="Calibri"/>
                          <a:ea typeface="Times New Roman"/>
                        </a:rPr>
                        <a:t>37</a:t>
                      </a:r>
                      <a:endParaRPr lang="es-ES" sz="800" dirty="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84685">
                <a:tc>
                  <a:txBody>
                    <a:bodyPr/>
                    <a:lstStyle/>
                    <a:p>
                      <a:pPr>
                        <a:spcAft>
                          <a:spcPts val="0"/>
                        </a:spcAft>
                      </a:pPr>
                      <a:r>
                        <a:rPr lang="es-CL" sz="800">
                          <a:solidFill>
                            <a:schemeClr val="bg1"/>
                          </a:solidFill>
                          <a:latin typeface="Arial"/>
                          <a:ea typeface="Times New Roman"/>
                        </a:rPr>
                        <a:t>Precio promedio mensual por usuario corporativo (20%)</a:t>
                      </a:r>
                      <a:endParaRPr lang="es-ES" sz="800">
                        <a:solidFill>
                          <a:schemeClr val="bg1"/>
                        </a:solidFill>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spcAft>
                          <a:spcPts val="0"/>
                        </a:spcAft>
                      </a:pPr>
                      <a:r>
                        <a:rPr lang="es-ES" sz="800">
                          <a:solidFill>
                            <a:schemeClr val="bg1"/>
                          </a:solidFill>
                          <a:latin typeface="Calibri"/>
                          <a:ea typeface="Times New Roman"/>
                        </a:rPr>
                        <a:t> </a:t>
                      </a:r>
                      <a:endParaRPr lang="es-ES" sz="800">
                        <a:solidFill>
                          <a:schemeClr val="bg1"/>
                        </a:solidFill>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spcAft>
                          <a:spcPts val="0"/>
                        </a:spcAft>
                      </a:pPr>
                      <a:r>
                        <a:rPr lang="es-ES" sz="800" dirty="0">
                          <a:solidFill>
                            <a:schemeClr val="bg1"/>
                          </a:solidFill>
                          <a:latin typeface="Calibri"/>
                          <a:ea typeface="Times New Roman"/>
                        </a:rPr>
                        <a:t> </a:t>
                      </a:r>
                      <a:endParaRPr lang="es-ES" sz="800" dirty="0">
                        <a:solidFill>
                          <a:schemeClr val="bg1"/>
                        </a:solidFill>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a:solidFill>
                            <a:schemeClr val="bg1"/>
                          </a:solidFill>
                          <a:latin typeface="Calibri"/>
                          <a:ea typeface="Times New Roman"/>
                        </a:rPr>
                        <a:t>71</a:t>
                      </a:r>
                      <a:endParaRPr lang="es-ES" sz="800">
                        <a:solidFill>
                          <a:schemeClr val="bg1"/>
                        </a:solidFill>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dirty="0">
                          <a:solidFill>
                            <a:srgbClr val="000000"/>
                          </a:solidFill>
                          <a:latin typeface="Calibri"/>
                          <a:ea typeface="Times New Roman"/>
                        </a:rPr>
                        <a:t>71</a:t>
                      </a:r>
                      <a:endParaRPr lang="es-ES" sz="800" dirty="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a:solidFill>
                            <a:srgbClr val="000000"/>
                          </a:solidFill>
                          <a:latin typeface="Calibri"/>
                          <a:ea typeface="Times New Roman"/>
                        </a:rPr>
                        <a:t>71</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a:solidFill>
                            <a:srgbClr val="000000"/>
                          </a:solidFill>
                          <a:latin typeface="Calibri"/>
                          <a:ea typeface="Times New Roman"/>
                        </a:rPr>
                        <a:t>71</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a:solidFill>
                            <a:srgbClr val="000000"/>
                          </a:solidFill>
                          <a:latin typeface="Calibri"/>
                          <a:ea typeface="Times New Roman"/>
                        </a:rPr>
                        <a:t>71</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84685">
                <a:tc>
                  <a:txBody>
                    <a:bodyPr/>
                    <a:lstStyle/>
                    <a:p>
                      <a:pPr>
                        <a:spcAft>
                          <a:spcPts val="0"/>
                        </a:spcAft>
                      </a:pPr>
                      <a:r>
                        <a:rPr lang="es-CL" sz="800">
                          <a:solidFill>
                            <a:schemeClr val="bg1"/>
                          </a:solidFill>
                          <a:latin typeface="Arial"/>
                          <a:ea typeface="Times New Roman"/>
                        </a:rPr>
                        <a:t>Precio unitario total</a:t>
                      </a:r>
                      <a:endParaRPr lang="es-ES" sz="800">
                        <a:solidFill>
                          <a:schemeClr val="bg1"/>
                        </a:solidFill>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r>
                        <a:rPr lang="es-ES" sz="800">
                          <a:solidFill>
                            <a:schemeClr val="bg1"/>
                          </a:solidFill>
                          <a:latin typeface="Calibri"/>
                          <a:ea typeface="Times New Roman"/>
                        </a:rPr>
                        <a:t> </a:t>
                      </a:r>
                      <a:endParaRPr lang="es-ES" sz="800">
                        <a:solidFill>
                          <a:schemeClr val="bg1"/>
                        </a:solidFill>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r>
                        <a:rPr lang="es-ES" sz="800" dirty="0">
                          <a:solidFill>
                            <a:schemeClr val="bg1"/>
                          </a:solidFill>
                          <a:latin typeface="Calibri"/>
                          <a:ea typeface="Times New Roman"/>
                        </a:rPr>
                        <a:t> </a:t>
                      </a:r>
                      <a:endParaRPr lang="es-ES" sz="800" dirty="0">
                        <a:solidFill>
                          <a:schemeClr val="bg1"/>
                        </a:solidFill>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dirty="0">
                          <a:solidFill>
                            <a:schemeClr val="bg1"/>
                          </a:solidFill>
                          <a:latin typeface="Calibri"/>
                          <a:ea typeface="Times New Roman"/>
                        </a:rPr>
                        <a:t>108</a:t>
                      </a:r>
                      <a:endParaRPr lang="es-ES" sz="800" dirty="0">
                        <a:solidFill>
                          <a:schemeClr val="bg1"/>
                        </a:solidFill>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a:solidFill>
                            <a:srgbClr val="000000"/>
                          </a:solidFill>
                          <a:latin typeface="Calibri"/>
                          <a:ea typeface="Times New Roman"/>
                        </a:rPr>
                        <a:t>108</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dirty="0">
                          <a:solidFill>
                            <a:srgbClr val="000000"/>
                          </a:solidFill>
                          <a:latin typeface="Calibri"/>
                          <a:ea typeface="Times New Roman"/>
                        </a:rPr>
                        <a:t>108</a:t>
                      </a:r>
                      <a:endParaRPr lang="es-ES" sz="800" dirty="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a:solidFill>
                            <a:srgbClr val="000000"/>
                          </a:solidFill>
                          <a:latin typeface="Calibri"/>
                          <a:ea typeface="Times New Roman"/>
                        </a:rPr>
                        <a:t>108</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a:solidFill>
                            <a:srgbClr val="000000"/>
                          </a:solidFill>
                          <a:latin typeface="Calibri"/>
                          <a:ea typeface="Times New Roman"/>
                        </a:rPr>
                        <a:t>108</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84685">
                <a:tc>
                  <a:txBody>
                    <a:bodyPr/>
                    <a:lstStyle/>
                    <a:p>
                      <a:pPr>
                        <a:spcAft>
                          <a:spcPts val="0"/>
                        </a:spcAft>
                      </a:pPr>
                      <a:r>
                        <a:rPr lang="es-CL" sz="800">
                          <a:solidFill>
                            <a:schemeClr val="bg1"/>
                          </a:solidFill>
                          <a:latin typeface="Arial"/>
                          <a:ea typeface="Times New Roman"/>
                        </a:rPr>
                        <a:t>Precio anual </a:t>
                      </a:r>
                      <a:endParaRPr lang="es-ES" sz="800">
                        <a:solidFill>
                          <a:schemeClr val="bg1"/>
                        </a:solidFill>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spcAft>
                          <a:spcPts val="0"/>
                        </a:spcAft>
                      </a:pPr>
                      <a:r>
                        <a:rPr lang="es-ES" sz="800">
                          <a:solidFill>
                            <a:schemeClr val="bg1"/>
                          </a:solidFill>
                          <a:latin typeface="Calibri"/>
                          <a:ea typeface="Times New Roman"/>
                        </a:rPr>
                        <a:t> </a:t>
                      </a:r>
                      <a:endParaRPr lang="es-ES" sz="800">
                        <a:solidFill>
                          <a:schemeClr val="bg1"/>
                        </a:solidFill>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spcAft>
                          <a:spcPts val="0"/>
                        </a:spcAft>
                      </a:pPr>
                      <a:r>
                        <a:rPr lang="es-ES" sz="800">
                          <a:solidFill>
                            <a:schemeClr val="bg1"/>
                          </a:solidFill>
                          <a:latin typeface="Calibri"/>
                          <a:ea typeface="Times New Roman"/>
                        </a:rPr>
                        <a:t> </a:t>
                      </a:r>
                      <a:endParaRPr lang="es-ES" sz="800">
                        <a:solidFill>
                          <a:schemeClr val="bg1"/>
                        </a:solidFill>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dirty="0">
                          <a:solidFill>
                            <a:schemeClr val="bg1"/>
                          </a:solidFill>
                          <a:latin typeface="Calibri"/>
                          <a:ea typeface="Times New Roman"/>
                        </a:rPr>
                        <a:t>1.296</a:t>
                      </a:r>
                      <a:endParaRPr lang="es-ES" sz="800" dirty="0">
                        <a:solidFill>
                          <a:schemeClr val="bg1"/>
                        </a:solidFill>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dirty="0">
                          <a:solidFill>
                            <a:srgbClr val="000000"/>
                          </a:solidFill>
                          <a:latin typeface="Calibri"/>
                          <a:ea typeface="Times New Roman"/>
                        </a:rPr>
                        <a:t>1.296</a:t>
                      </a:r>
                      <a:endParaRPr lang="es-ES" sz="800" dirty="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a:solidFill>
                            <a:srgbClr val="000000"/>
                          </a:solidFill>
                          <a:latin typeface="Calibri"/>
                          <a:ea typeface="Times New Roman"/>
                        </a:rPr>
                        <a:t>1.296</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a:solidFill>
                            <a:srgbClr val="000000"/>
                          </a:solidFill>
                          <a:latin typeface="Calibri"/>
                          <a:ea typeface="Times New Roman"/>
                        </a:rPr>
                        <a:t>1.296</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a:solidFill>
                            <a:srgbClr val="000000"/>
                          </a:solidFill>
                          <a:latin typeface="Calibri"/>
                          <a:ea typeface="Times New Roman"/>
                        </a:rPr>
                        <a:t>1.296</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84685">
                <a:tc>
                  <a:txBody>
                    <a:bodyPr/>
                    <a:lstStyle/>
                    <a:p>
                      <a:pPr indent="127635">
                        <a:spcAft>
                          <a:spcPts val="0"/>
                        </a:spcAft>
                      </a:pPr>
                      <a:r>
                        <a:rPr lang="es-ES" sz="800" b="1" i="1">
                          <a:solidFill>
                            <a:schemeClr val="bg1"/>
                          </a:solidFill>
                          <a:latin typeface="Arial"/>
                          <a:ea typeface="Times New Roman"/>
                        </a:rPr>
                        <a:t>Ingresos por ventas</a:t>
                      </a:r>
                      <a:endParaRPr lang="es-ES" sz="800">
                        <a:solidFill>
                          <a:schemeClr val="bg1"/>
                        </a:solidFill>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r>
                        <a:rPr lang="es-ES" sz="800">
                          <a:solidFill>
                            <a:schemeClr val="bg1"/>
                          </a:solidFill>
                          <a:latin typeface="Calibri"/>
                          <a:ea typeface="Times New Roman"/>
                        </a:rPr>
                        <a:t>$ 0</a:t>
                      </a:r>
                      <a:endParaRPr lang="es-ES" sz="800">
                        <a:solidFill>
                          <a:schemeClr val="bg1"/>
                        </a:solidFill>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r>
                        <a:rPr lang="es-ES" sz="800">
                          <a:solidFill>
                            <a:schemeClr val="bg1"/>
                          </a:solidFill>
                          <a:latin typeface="Calibri"/>
                          <a:ea typeface="Times New Roman"/>
                        </a:rPr>
                        <a:t>$ 0</a:t>
                      </a:r>
                      <a:endParaRPr lang="es-ES" sz="800">
                        <a:solidFill>
                          <a:schemeClr val="bg1"/>
                        </a:solidFill>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r>
                        <a:rPr lang="es-ES" sz="800" dirty="0">
                          <a:solidFill>
                            <a:schemeClr val="bg1"/>
                          </a:solidFill>
                          <a:latin typeface="Calibri"/>
                          <a:ea typeface="Times New Roman"/>
                        </a:rPr>
                        <a:t>$ 6.220.800</a:t>
                      </a:r>
                      <a:endParaRPr lang="es-ES" sz="800" dirty="0">
                        <a:solidFill>
                          <a:schemeClr val="bg1"/>
                        </a:solidFill>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r>
                        <a:rPr lang="es-ES" sz="800">
                          <a:solidFill>
                            <a:srgbClr val="000000"/>
                          </a:solidFill>
                          <a:latin typeface="Calibri"/>
                          <a:ea typeface="Times New Roman"/>
                        </a:rPr>
                        <a:t>$ 7.516.800</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r>
                        <a:rPr lang="es-ES" sz="800">
                          <a:solidFill>
                            <a:srgbClr val="000000"/>
                          </a:solidFill>
                          <a:latin typeface="Calibri"/>
                          <a:ea typeface="Times New Roman"/>
                        </a:rPr>
                        <a:t>$ 8.812.800</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r>
                        <a:rPr lang="es-ES" sz="800" dirty="0">
                          <a:solidFill>
                            <a:srgbClr val="000000"/>
                          </a:solidFill>
                          <a:latin typeface="Calibri"/>
                          <a:ea typeface="Times New Roman"/>
                        </a:rPr>
                        <a:t>$ 10.108.800</a:t>
                      </a:r>
                      <a:endParaRPr lang="es-ES" sz="800" dirty="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spcAft>
                          <a:spcPts val="0"/>
                        </a:spcAft>
                      </a:pPr>
                      <a:r>
                        <a:rPr lang="es-ES" sz="800">
                          <a:solidFill>
                            <a:srgbClr val="000000"/>
                          </a:solidFill>
                          <a:latin typeface="Calibri"/>
                          <a:ea typeface="Times New Roman"/>
                        </a:rPr>
                        <a:t>$ 11.404.800</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93919">
                <a:tc>
                  <a:txBody>
                    <a:bodyPr/>
                    <a:lstStyle/>
                    <a:p>
                      <a:pPr indent="127635">
                        <a:spcAft>
                          <a:spcPts val="0"/>
                        </a:spcAft>
                      </a:pPr>
                      <a:r>
                        <a:rPr lang="es-ES" sz="800" b="1" i="1">
                          <a:solidFill>
                            <a:schemeClr val="bg1"/>
                          </a:solidFill>
                          <a:latin typeface="Arial"/>
                          <a:ea typeface="Times New Roman"/>
                        </a:rPr>
                        <a:t>Otros ingresos y valor de rescate</a:t>
                      </a:r>
                      <a:endParaRPr lang="es-ES" sz="800">
                        <a:solidFill>
                          <a:schemeClr val="bg1"/>
                        </a:solidFill>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spcAft>
                          <a:spcPts val="0"/>
                        </a:spcAft>
                      </a:pPr>
                      <a:r>
                        <a:rPr lang="es-ES" sz="800">
                          <a:solidFill>
                            <a:schemeClr val="bg1"/>
                          </a:solidFill>
                          <a:latin typeface="Calibri"/>
                          <a:ea typeface="Times New Roman"/>
                        </a:rPr>
                        <a:t> </a:t>
                      </a:r>
                      <a:endParaRPr lang="es-ES" sz="800">
                        <a:solidFill>
                          <a:schemeClr val="bg1"/>
                        </a:solidFill>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spcAft>
                          <a:spcPts val="0"/>
                        </a:spcAft>
                      </a:pPr>
                      <a:r>
                        <a:rPr lang="es-ES" sz="800">
                          <a:solidFill>
                            <a:schemeClr val="bg1"/>
                          </a:solidFill>
                          <a:latin typeface="Calibri"/>
                          <a:ea typeface="Times New Roman"/>
                        </a:rPr>
                        <a:t> </a:t>
                      </a:r>
                      <a:endParaRPr lang="es-ES" sz="800">
                        <a:solidFill>
                          <a:schemeClr val="bg1"/>
                        </a:solidFill>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spcAft>
                          <a:spcPts val="0"/>
                        </a:spcAft>
                      </a:pPr>
                      <a:r>
                        <a:rPr lang="es-ES" sz="800" dirty="0">
                          <a:solidFill>
                            <a:schemeClr val="bg1"/>
                          </a:solidFill>
                          <a:latin typeface="Calibri"/>
                          <a:ea typeface="Times New Roman"/>
                        </a:rPr>
                        <a:t> </a:t>
                      </a:r>
                      <a:endParaRPr lang="es-ES" sz="800" dirty="0">
                        <a:solidFill>
                          <a:schemeClr val="bg1"/>
                        </a:solidFill>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spcAft>
                          <a:spcPts val="0"/>
                        </a:spcAft>
                      </a:pPr>
                      <a:r>
                        <a:rPr lang="es-ES" sz="800">
                          <a:solidFill>
                            <a:srgbClr val="000000"/>
                          </a:solidFill>
                          <a:latin typeface="Calibri"/>
                          <a:ea typeface="Times New Roman"/>
                        </a:rPr>
                        <a:t> </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spcAft>
                          <a:spcPts val="0"/>
                        </a:spcAft>
                      </a:pPr>
                      <a:r>
                        <a:rPr lang="es-ES" sz="800">
                          <a:solidFill>
                            <a:srgbClr val="000000"/>
                          </a:solidFill>
                          <a:latin typeface="Calibri"/>
                          <a:ea typeface="Times New Roman"/>
                        </a:rPr>
                        <a:t> </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spcAft>
                          <a:spcPts val="0"/>
                        </a:spcAft>
                      </a:pPr>
                      <a:r>
                        <a:rPr lang="es-ES" sz="800">
                          <a:solidFill>
                            <a:srgbClr val="000000"/>
                          </a:solidFill>
                          <a:latin typeface="Calibri"/>
                          <a:ea typeface="Times New Roman"/>
                        </a:rPr>
                        <a:t> </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spcAft>
                          <a:spcPts val="0"/>
                        </a:spcAft>
                      </a:pPr>
                      <a:r>
                        <a:rPr lang="es-ES" sz="800">
                          <a:solidFill>
                            <a:srgbClr val="000000"/>
                          </a:solidFill>
                          <a:latin typeface="Calibri"/>
                          <a:ea typeface="Times New Roman"/>
                        </a:rPr>
                        <a:t> </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93919">
                <a:tc>
                  <a:txBody>
                    <a:bodyPr/>
                    <a:lstStyle/>
                    <a:p>
                      <a:pPr>
                        <a:spcAft>
                          <a:spcPts val="0"/>
                        </a:spcAft>
                      </a:pPr>
                      <a:r>
                        <a:rPr lang="es-ES" sz="800" b="1">
                          <a:solidFill>
                            <a:srgbClr val="FFFFFF"/>
                          </a:solidFill>
                          <a:latin typeface="Arial"/>
                          <a:ea typeface="Times New Roman"/>
                        </a:rPr>
                        <a:t>(B) EGRESOS TOTALES</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r">
                        <a:spcAft>
                          <a:spcPts val="0"/>
                        </a:spcAft>
                      </a:pPr>
                      <a:r>
                        <a:rPr lang="es-ES" sz="800" b="1">
                          <a:solidFill>
                            <a:srgbClr val="FFFFFF"/>
                          </a:solidFill>
                          <a:latin typeface="Arial"/>
                          <a:ea typeface="Times New Roman"/>
                        </a:rPr>
                        <a:t>$ 4.853.870</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r">
                        <a:spcAft>
                          <a:spcPts val="0"/>
                        </a:spcAft>
                      </a:pPr>
                      <a:r>
                        <a:rPr lang="es-ES" sz="800" b="1" dirty="0">
                          <a:solidFill>
                            <a:srgbClr val="FFFFFF"/>
                          </a:solidFill>
                          <a:latin typeface="Arial"/>
                          <a:ea typeface="Times New Roman"/>
                        </a:rPr>
                        <a:t>$ 437.066</a:t>
                      </a:r>
                      <a:endParaRPr lang="es-ES" sz="800" dirty="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r">
                        <a:spcAft>
                          <a:spcPts val="0"/>
                        </a:spcAft>
                      </a:pPr>
                      <a:r>
                        <a:rPr lang="es-ES" sz="800" b="1">
                          <a:solidFill>
                            <a:srgbClr val="FFFFFF"/>
                          </a:solidFill>
                          <a:latin typeface="Arial"/>
                          <a:ea typeface="Times New Roman"/>
                        </a:rPr>
                        <a:t>$ 449.792</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r">
                        <a:spcAft>
                          <a:spcPts val="0"/>
                        </a:spcAft>
                      </a:pPr>
                      <a:r>
                        <a:rPr lang="es-ES" sz="800" b="1">
                          <a:solidFill>
                            <a:srgbClr val="FFFFFF"/>
                          </a:solidFill>
                          <a:latin typeface="Arial"/>
                          <a:ea typeface="Times New Roman"/>
                        </a:rPr>
                        <a:t>$ 4.147.111</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r">
                        <a:spcAft>
                          <a:spcPts val="0"/>
                        </a:spcAft>
                      </a:pPr>
                      <a:r>
                        <a:rPr lang="es-ES" sz="800" b="1">
                          <a:solidFill>
                            <a:srgbClr val="FFFFFF"/>
                          </a:solidFill>
                          <a:latin typeface="Arial"/>
                          <a:ea typeface="Times New Roman"/>
                        </a:rPr>
                        <a:t>$ 4.466.135</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r">
                        <a:spcAft>
                          <a:spcPts val="0"/>
                        </a:spcAft>
                      </a:pPr>
                      <a:r>
                        <a:rPr lang="es-ES" sz="800" b="1">
                          <a:solidFill>
                            <a:srgbClr val="FFFFFF"/>
                          </a:solidFill>
                          <a:latin typeface="Arial"/>
                          <a:ea typeface="Times New Roman"/>
                        </a:rPr>
                        <a:t>$ 4.931.695</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r">
                        <a:spcAft>
                          <a:spcPts val="0"/>
                        </a:spcAft>
                      </a:pPr>
                      <a:r>
                        <a:rPr lang="es-ES" sz="800" b="1">
                          <a:solidFill>
                            <a:srgbClr val="FFFFFF"/>
                          </a:solidFill>
                          <a:latin typeface="Arial"/>
                          <a:ea typeface="Times New Roman"/>
                        </a:rPr>
                        <a:t>$ 5.585.549</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r>
              <a:tr h="193919">
                <a:tc>
                  <a:txBody>
                    <a:bodyPr/>
                    <a:lstStyle/>
                    <a:p>
                      <a:pPr>
                        <a:spcAft>
                          <a:spcPts val="0"/>
                        </a:spcAft>
                      </a:pPr>
                      <a:r>
                        <a:rPr lang="es-ES" sz="800" b="1" dirty="0">
                          <a:solidFill>
                            <a:schemeClr val="bg1"/>
                          </a:solidFill>
                          <a:latin typeface="Arial"/>
                          <a:ea typeface="Times New Roman"/>
                        </a:rPr>
                        <a:t>Costos variable total</a:t>
                      </a:r>
                      <a:endParaRPr lang="es-ES" sz="800" dirty="0">
                        <a:solidFill>
                          <a:schemeClr val="bg1"/>
                        </a:solidFill>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b="1">
                          <a:solidFill>
                            <a:schemeClr val="bg1"/>
                          </a:solidFill>
                          <a:latin typeface="Arial"/>
                          <a:ea typeface="Times New Roman"/>
                        </a:rPr>
                        <a:t>$ 4.853.870</a:t>
                      </a:r>
                      <a:endParaRPr lang="es-ES" sz="800">
                        <a:solidFill>
                          <a:schemeClr val="bg1"/>
                        </a:solidFill>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b="1">
                          <a:solidFill>
                            <a:schemeClr val="bg1"/>
                          </a:solidFill>
                          <a:latin typeface="Arial"/>
                          <a:ea typeface="Times New Roman"/>
                        </a:rPr>
                        <a:t>$ 58.818</a:t>
                      </a:r>
                      <a:endParaRPr lang="es-ES" sz="800">
                        <a:solidFill>
                          <a:schemeClr val="bg1"/>
                        </a:solidFill>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b="1">
                          <a:solidFill>
                            <a:schemeClr val="bg1"/>
                          </a:solidFill>
                          <a:latin typeface="Arial"/>
                          <a:ea typeface="Times New Roman"/>
                        </a:rPr>
                        <a:t>$ 60.246</a:t>
                      </a:r>
                      <a:endParaRPr lang="es-ES" sz="800">
                        <a:solidFill>
                          <a:schemeClr val="bg1"/>
                        </a:solidFill>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b="1">
                          <a:solidFill>
                            <a:schemeClr val="bg1"/>
                          </a:solidFill>
                          <a:latin typeface="Arial"/>
                          <a:ea typeface="Times New Roman"/>
                        </a:rPr>
                        <a:t>$ 63.223</a:t>
                      </a:r>
                      <a:endParaRPr lang="es-ES" sz="800">
                        <a:solidFill>
                          <a:schemeClr val="bg1"/>
                        </a:solidFill>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b="1">
                          <a:solidFill>
                            <a:schemeClr val="bg1"/>
                          </a:solidFill>
                          <a:latin typeface="Arial"/>
                          <a:ea typeface="Times New Roman"/>
                        </a:rPr>
                        <a:t>$ 68.005</a:t>
                      </a:r>
                      <a:endParaRPr lang="es-ES" sz="800">
                        <a:solidFill>
                          <a:schemeClr val="bg1"/>
                        </a:solidFill>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b="1" dirty="0">
                          <a:solidFill>
                            <a:schemeClr val="bg1"/>
                          </a:solidFill>
                          <a:latin typeface="Arial"/>
                          <a:ea typeface="Times New Roman"/>
                        </a:rPr>
                        <a:t>$ 75.025</a:t>
                      </a:r>
                      <a:endParaRPr lang="es-ES" sz="800" dirty="0">
                        <a:solidFill>
                          <a:schemeClr val="bg1"/>
                        </a:solidFill>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b="1">
                          <a:solidFill>
                            <a:schemeClr val="bg1"/>
                          </a:solidFill>
                          <a:latin typeface="Arial"/>
                          <a:ea typeface="Times New Roman"/>
                        </a:rPr>
                        <a:t>$ 84.965</a:t>
                      </a:r>
                      <a:endParaRPr lang="es-ES" sz="800">
                        <a:solidFill>
                          <a:schemeClr val="bg1"/>
                        </a:solidFill>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84685">
                <a:tc>
                  <a:txBody>
                    <a:bodyPr/>
                    <a:lstStyle/>
                    <a:p>
                      <a:pPr>
                        <a:spcAft>
                          <a:spcPts val="0"/>
                        </a:spcAft>
                      </a:pPr>
                      <a:r>
                        <a:rPr lang="es-ES" sz="800" dirty="0">
                          <a:solidFill>
                            <a:schemeClr val="bg1"/>
                          </a:solidFill>
                          <a:latin typeface="Calibri"/>
                          <a:ea typeface="Times New Roman"/>
                        </a:rPr>
                        <a:t>Equipos de acceso y </a:t>
                      </a:r>
                      <a:r>
                        <a:rPr lang="es-ES" sz="800" dirty="0" err="1">
                          <a:solidFill>
                            <a:schemeClr val="bg1"/>
                          </a:solidFill>
                          <a:latin typeface="Calibri"/>
                          <a:ea typeface="Times New Roman"/>
                        </a:rPr>
                        <a:t>core</a:t>
                      </a:r>
                      <a:endParaRPr lang="es-ES" sz="800" dirty="0">
                        <a:solidFill>
                          <a:schemeClr val="bg1"/>
                        </a:solidFill>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dirty="0">
                          <a:solidFill>
                            <a:schemeClr val="bg1"/>
                          </a:solidFill>
                          <a:latin typeface="Calibri"/>
                          <a:ea typeface="Times New Roman"/>
                        </a:rPr>
                        <a:t>$ 4.853.870</a:t>
                      </a:r>
                      <a:endParaRPr lang="es-ES" sz="800" dirty="0">
                        <a:solidFill>
                          <a:schemeClr val="bg1"/>
                        </a:solidFill>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dirty="0">
                          <a:solidFill>
                            <a:schemeClr val="bg1"/>
                          </a:solidFill>
                          <a:latin typeface="Calibri"/>
                          <a:ea typeface="Times New Roman"/>
                        </a:rPr>
                        <a:t> </a:t>
                      </a:r>
                      <a:endParaRPr lang="es-ES" sz="800" dirty="0">
                        <a:solidFill>
                          <a:schemeClr val="bg1"/>
                        </a:solidFill>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dirty="0">
                          <a:solidFill>
                            <a:schemeClr val="bg1"/>
                          </a:solidFill>
                          <a:latin typeface="Calibri"/>
                          <a:ea typeface="Times New Roman"/>
                        </a:rPr>
                        <a:t> </a:t>
                      </a:r>
                      <a:endParaRPr lang="es-ES" sz="800" dirty="0">
                        <a:solidFill>
                          <a:schemeClr val="bg1"/>
                        </a:solidFill>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dirty="0">
                          <a:solidFill>
                            <a:schemeClr val="bg1"/>
                          </a:solidFill>
                          <a:latin typeface="Calibri"/>
                          <a:ea typeface="Times New Roman"/>
                        </a:rPr>
                        <a:t> </a:t>
                      </a:r>
                      <a:endParaRPr lang="es-ES" sz="800" dirty="0">
                        <a:solidFill>
                          <a:schemeClr val="bg1"/>
                        </a:solidFill>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dirty="0">
                          <a:solidFill>
                            <a:schemeClr val="bg1"/>
                          </a:solidFill>
                          <a:latin typeface="Calibri"/>
                          <a:ea typeface="Times New Roman"/>
                        </a:rPr>
                        <a:t> </a:t>
                      </a:r>
                      <a:endParaRPr lang="es-ES" sz="800" dirty="0">
                        <a:solidFill>
                          <a:schemeClr val="bg1"/>
                        </a:solidFill>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dirty="0">
                          <a:solidFill>
                            <a:schemeClr val="bg1"/>
                          </a:solidFill>
                          <a:latin typeface="Calibri"/>
                          <a:ea typeface="Times New Roman"/>
                        </a:rPr>
                        <a:t> </a:t>
                      </a:r>
                      <a:endParaRPr lang="es-ES" sz="800" dirty="0">
                        <a:solidFill>
                          <a:schemeClr val="bg1"/>
                        </a:solidFill>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dirty="0">
                          <a:solidFill>
                            <a:schemeClr val="bg1"/>
                          </a:solidFill>
                          <a:latin typeface="Calibri"/>
                          <a:ea typeface="Times New Roman"/>
                        </a:rPr>
                        <a:t> </a:t>
                      </a:r>
                      <a:endParaRPr lang="es-ES" sz="800" dirty="0">
                        <a:solidFill>
                          <a:schemeClr val="bg1"/>
                        </a:solidFill>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84685">
                <a:tc>
                  <a:txBody>
                    <a:bodyPr/>
                    <a:lstStyle/>
                    <a:p>
                      <a:pPr>
                        <a:spcAft>
                          <a:spcPts val="0"/>
                        </a:spcAft>
                      </a:pPr>
                      <a:r>
                        <a:rPr lang="es-ES" sz="800">
                          <a:solidFill>
                            <a:srgbClr val="000000"/>
                          </a:solidFill>
                          <a:latin typeface="Calibri"/>
                          <a:ea typeface="Times New Roman"/>
                        </a:rPr>
                        <a:t>Concesión</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a:solidFill>
                            <a:srgbClr val="000000"/>
                          </a:solidFill>
                          <a:latin typeface="Calibri"/>
                          <a:ea typeface="Times New Roman"/>
                        </a:rPr>
                        <a:t>$ 0</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a:solidFill>
                            <a:srgbClr val="000000"/>
                          </a:solidFill>
                          <a:latin typeface="Calibri"/>
                          <a:ea typeface="Times New Roman"/>
                        </a:rPr>
                        <a:t> </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a:solidFill>
                            <a:srgbClr val="000000"/>
                          </a:solidFill>
                          <a:latin typeface="Calibri"/>
                          <a:ea typeface="Times New Roman"/>
                        </a:rPr>
                        <a:t> </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a:solidFill>
                            <a:srgbClr val="000000"/>
                          </a:solidFill>
                          <a:latin typeface="Calibri"/>
                          <a:ea typeface="Times New Roman"/>
                        </a:rPr>
                        <a:t> </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a:solidFill>
                            <a:srgbClr val="000000"/>
                          </a:solidFill>
                          <a:latin typeface="Calibri"/>
                          <a:ea typeface="Times New Roman"/>
                        </a:rPr>
                        <a:t> </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a:solidFill>
                            <a:srgbClr val="000000"/>
                          </a:solidFill>
                          <a:latin typeface="Calibri"/>
                          <a:ea typeface="Times New Roman"/>
                        </a:rPr>
                        <a:t> </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a:solidFill>
                            <a:srgbClr val="000000"/>
                          </a:solidFill>
                          <a:latin typeface="Calibri"/>
                          <a:ea typeface="Times New Roman"/>
                        </a:rPr>
                        <a:t> </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84685">
                <a:tc>
                  <a:txBody>
                    <a:bodyPr/>
                    <a:lstStyle/>
                    <a:p>
                      <a:pPr>
                        <a:spcAft>
                          <a:spcPts val="0"/>
                        </a:spcAft>
                      </a:pPr>
                      <a:r>
                        <a:rPr lang="es-ES" sz="800">
                          <a:solidFill>
                            <a:srgbClr val="000000"/>
                          </a:solidFill>
                          <a:latin typeface="Calibri"/>
                          <a:ea typeface="Times New Roman"/>
                        </a:rPr>
                        <a:t>FODETEL 1%</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a:solidFill>
                            <a:srgbClr val="000000"/>
                          </a:solidFill>
                          <a:latin typeface="Calibri"/>
                          <a:ea typeface="Times New Roman"/>
                        </a:rPr>
                        <a:t> </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a:solidFill>
                            <a:srgbClr val="000000"/>
                          </a:solidFill>
                          <a:latin typeface="Calibri"/>
                          <a:ea typeface="Times New Roman"/>
                        </a:rPr>
                        <a:t>$ 16.805</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a:solidFill>
                            <a:srgbClr val="000000"/>
                          </a:solidFill>
                          <a:latin typeface="Calibri"/>
                          <a:ea typeface="Times New Roman"/>
                        </a:rPr>
                        <a:t>$ 16.973</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a:solidFill>
                            <a:srgbClr val="000000"/>
                          </a:solidFill>
                          <a:latin typeface="Calibri"/>
                          <a:ea typeface="Times New Roman"/>
                        </a:rPr>
                        <a:t>$ 17.314</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a:solidFill>
                            <a:srgbClr val="000000"/>
                          </a:solidFill>
                          <a:latin typeface="Calibri"/>
                          <a:ea typeface="Times New Roman"/>
                        </a:rPr>
                        <a:t>$ 17.839</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a:solidFill>
                            <a:srgbClr val="000000"/>
                          </a:solidFill>
                          <a:latin typeface="Calibri"/>
                          <a:ea typeface="Times New Roman"/>
                        </a:rPr>
                        <a:t>$ 18.563</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a:solidFill>
                            <a:srgbClr val="000000"/>
                          </a:solidFill>
                          <a:latin typeface="Calibri"/>
                          <a:ea typeface="Times New Roman"/>
                        </a:rPr>
                        <a:t>$ 19.510</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93919">
                <a:tc>
                  <a:txBody>
                    <a:bodyPr/>
                    <a:lstStyle/>
                    <a:p>
                      <a:pPr>
                        <a:spcAft>
                          <a:spcPts val="0"/>
                        </a:spcAft>
                      </a:pPr>
                      <a:r>
                        <a:rPr lang="es-ES" sz="800">
                          <a:solidFill>
                            <a:srgbClr val="000000"/>
                          </a:solidFill>
                          <a:latin typeface="Calibri"/>
                          <a:ea typeface="Times New Roman"/>
                        </a:rPr>
                        <a:t>Uso de frecuencia 3%</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a:solidFill>
                            <a:srgbClr val="000000"/>
                          </a:solidFill>
                          <a:latin typeface="Calibri"/>
                          <a:ea typeface="Times New Roman"/>
                        </a:rPr>
                        <a:t> </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a:solidFill>
                            <a:srgbClr val="000000"/>
                          </a:solidFill>
                          <a:latin typeface="Calibri"/>
                          <a:ea typeface="Times New Roman"/>
                        </a:rPr>
                        <a:t>$ 42.013</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a:solidFill>
                            <a:srgbClr val="000000"/>
                          </a:solidFill>
                          <a:latin typeface="Calibri"/>
                          <a:ea typeface="Times New Roman"/>
                        </a:rPr>
                        <a:t>$ 43.273</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a:solidFill>
                            <a:srgbClr val="000000"/>
                          </a:solidFill>
                          <a:latin typeface="Calibri"/>
                          <a:ea typeface="Times New Roman"/>
                        </a:rPr>
                        <a:t>$ 45.909</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a:solidFill>
                            <a:srgbClr val="000000"/>
                          </a:solidFill>
                          <a:latin typeface="Calibri"/>
                          <a:ea typeface="Times New Roman"/>
                        </a:rPr>
                        <a:t>$ 50.166</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dirty="0">
                          <a:solidFill>
                            <a:srgbClr val="000000"/>
                          </a:solidFill>
                          <a:latin typeface="Calibri"/>
                          <a:ea typeface="Times New Roman"/>
                        </a:rPr>
                        <a:t>$ 56.462</a:t>
                      </a:r>
                      <a:endParaRPr lang="es-ES" sz="800" dirty="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a:solidFill>
                            <a:srgbClr val="000000"/>
                          </a:solidFill>
                          <a:latin typeface="Calibri"/>
                          <a:ea typeface="Times New Roman"/>
                        </a:rPr>
                        <a:t>$ 65.455</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93919">
                <a:tc>
                  <a:txBody>
                    <a:bodyPr/>
                    <a:lstStyle/>
                    <a:p>
                      <a:pPr>
                        <a:spcAft>
                          <a:spcPts val="0"/>
                        </a:spcAft>
                      </a:pPr>
                      <a:r>
                        <a:rPr lang="es-ES" sz="800">
                          <a:solidFill>
                            <a:srgbClr val="000000"/>
                          </a:solidFill>
                          <a:latin typeface="Calibri"/>
                          <a:ea typeface="Times New Roman"/>
                        </a:rPr>
                        <a:t>Gastos operativos/servicio</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a:solidFill>
                            <a:srgbClr val="000000"/>
                          </a:solidFill>
                          <a:latin typeface="Calibri"/>
                          <a:ea typeface="Times New Roman"/>
                        </a:rPr>
                        <a:t>$ 0</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a:solidFill>
                            <a:srgbClr val="000000"/>
                          </a:solidFill>
                          <a:latin typeface="Calibri"/>
                          <a:ea typeface="Times New Roman"/>
                        </a:rPr>
                        <a:t>$ 378.248</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a:solidFill>
                            <a:srgbClr val="000000"/>
                          </a:solidFill>
                          <a:latin typeface="Calibri"/>
                          <a:ea typeface="Times New Roman"/>
                        </a:rPr>
                        <a:t>$ 389.545</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a:solidFill>
                            <a:srgbClr val="000000"/>
                          </a:solidFill>
                          <a:latin typeface="Calibri"/>
                          <a:ea typeface="Times New Roman"/>
                        </a:rPr>
                        <a:t>$ 4.083.888</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a:solidFill>
                            <a:srgbClr val="000000"/>
                          </a:solidFill>
                          <a:latin typeface="Calibri"/>
                          <a:ea typeface="Times New Roman"/>
                        </a:rPr>
                        <a:t>$ 4.398.131</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a:solidFill>
                            <a:srgbClr val="000000"/>
                          </a:solidFill>
                          <a:latin typeface="Calibri"/>
                          <a:ea typeface="Times New Roman"/>
                        </a:rPr>
                        <a:t>$ 4.856.670</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a:solidFill>
                            <a:srgbClr val="000000"/>
                          </a:solidFill>
                          <a:latin typeface="Calibri"/>
                          <a:ea typeface="Times New Roman"/>
                        </a:rPr>
                        <a:t>$ 5.500.584</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84685">
                <a:tc>
                  <a:txBody>
                    <a:bodyPr/>
                    <a:lstStyle/>
                    <a:p>
                      <a:pPr>
                        <a:spcAft>
                          <a:spcPts val="0"/>
                        </a:spcAft>
                      </a:pPr>
                      <a:r>
                        <a:rPr lang="es-ES" sz="800">
                          <a:solidFill>
                            <a:srgbClr val="000000"/>
                          </a:solidFill>
                          <a:latin typeface="Calibri"/>
                          <a:ea typeface="Times New Roman"/>
                        </a:rPr>
                        <a:t>Alquiler de Estaciones Bases</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a:solidFill>
                            <a:srgbClr val="000000"/>
                          </a:solidFill>
                          <a:latin typeface="Calibri"/>
                          <a:ea typeface="Times New Roman"/>
                        </a:rPr>
                        <a:t>$ 0</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a:solidFill>
                            <a:srgbClr val="000000"/>
                          </a:solidFill>
                          <a:latin typeface="Calibri"/>
                          <a:ea typeface="Times New Roman"/>
                        </a:rPr>
                        <a:t>$ 0</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a:solidFill>
                            <a:srgbClr val="000000"/>
                          </a:solidFill>
                          <a:latin typeface="Calibri"/>
                          <a:ea typeface="Times New Roman"/>
                        </a:rPr>
                        <a:t>$ 0</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a:solidFill>
                            <a:srgbClr val="000000"/>
                          </a:solidFill>
                          <a:latin typeface="Calibri"/>
                          <a:ea typeface="Times New Roman"/>
                        </a:rPr>
                        <a:t>$ 0</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a:solidFill>
                            <a:srgbClr val="000000"/>
                          </a:solidFill>
                          <a:latin typeface="Calibri"/>
                          <a:ea typeface="Times New Roman"/>
                        </a:rPr>
                        <a:t>$ 0</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a:solidFill>
                            <a:srgbClr val="000000"/>
                          </a:solidFill>
                          <a:latin typeface="Calibri"/>
                          <a:ea typeface="Times New Roman"/>
                        </a:rPr>
                        <a:t>$ 0</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a:solidFill>
                            <a:srgbClr val="000000"/>
                          </a:solidFill>
                          <a:latin typeface="Calibri"/>
                          <a:ea typeface="Times New Roman"/>
                        </a:rPr>
                        <a:t>$ 0</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84685">
                <a:tc>
                  <a:txBody>
                    <a:bodyPr/>
                    <a:lstStyle/>
                    <a:p>
                      <a:pPr>
                        <a:spcAft>
                          <a:spcPts val="0"/>
                        </a:spcAft>
                      </a:pPr>
                      <a:r>
                        <a:rPr lang="es-ES" sz="800">
                          <a:solidFill>
                            <a:srgbClr val="000000"/>
                          </a:solidFill>
                          <a:latin typeface="Calibri"/>
                          <a:ea typeface="Times New Roman"/>
                        </a:rPr>
                        <a:t>Instalación Base X 200</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a:solidFill>
                            <a:srgbClr val="000000"/>
                          </a:solidFill>
                          <a:latin typeface="Calibri"/>
                          <a:ea typeface="Times New Roman"/>
                        </a:rPr>
                        <a:t>$ 0</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a:solidFill>
                            <a:srgbClr val="000000"/>
                          </a:solidFill>
                          <a:latin typeface="Calibri"/>
                          <a:ea typeface="Times New Roman"/>
                        </a:rPr>
                        <a:t> </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a:solidFill>
                            <a:srgbClr val="000000"/>
                          </a:solidFill>
                          <a:latin typeface="Calibri"/>
                          <a:ea typeface="Times New Roman"/>
                        </a:rPr>
                        <a:t> </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a:solidFill>
                            <a:srgbClr val="000000"/>
                          </a:solidFill>
                          <a:latin typeface="Calibri"/>
                          <a:ea typeface="Times New Roman"/>
                        </a:rPr>
                        <a:t> </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a:solidFill>
                            <a:srgbClr val="000000"/>
                          </a:solidFill>
                          <a:latin typeface="Calibri"/>
                          <a:ea typeface="Times New Roman"/>
                        </a:rPr>
                        <a:t> </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a:solidFill>
                            <a:srgbClr val="000000"/>
                          </a:solidFill>
                          <a:latin typeface="Calibri"/>
                          <a:ea typeface="Times New Roman"/>
                        </a:rPr>
                        <a:t> </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a:solidFill>
                            <a:srgbClr val="000000"/>
                          </a:solidFill>
                          <a:latin typeface="Calibri"/>
                          <a:ea typeface="Times New Roman"/>
                        </a:rPr>
                        <a:t> </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84685">
                <a:tc>
                  <a:txBody>
                    <a:bodyPr/>
                    <a:lstStyle/>
                    <a:p>
                      <a:pPr>
                        <a:spcAft>
                          <a:spcPts val="0"/>
                        </a:spcAft>
                      </a:pPr>
                      <a:r>
                        <a:rPr lang="es-ES" sz="800">
                          <a:solidFill>
                            <a:srgbClr val="000000"/>
                          </a:solidFill>
                          <a:latin typeface="Calibri"/>
                          <a:ea typeface="Times New Roman"/>
                        </a:rPr>
                        <a:t>Operación y Mantenimiento de la red 3%</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a:solidFill>
                            <a:srgbClr val="000000"/>
                          </a:solidFill>
                          <a:latin typeface="Calibri"/>
                          <a:ea typeface="Times New Roman"/>
                        </a:rPr>
                        <a:t> </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a:solidFill>
                            <a:srgbClr val="000000"/>
                          </a:solidFill>
                          <a:latin typeface="Calibri"/>
                          <a:ea typeface="Times New Roman"/>
                        </a:rPr>
                        <a:t>$ 186.624</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a:solidFill>
                            <a:srgbClr val="000000"/>
                          </a:solidFill>
                          <a:latin typeface="Calibri"/>
                          <a:ea typeface="Times New Roman"/>
                        </a:rPr>
                        <a:t>$ 192.223</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a:solidFill>
                            <a:srgbClr val="000000"/>
                          </a:solidFill>
                          <a:latin typeface="Calibri"/>
                          <a:ea typeface="Times New Roman"/>
                        </a:rPr>
                        <a:t>$ 2.039.291</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a:solidFill>
                            <a:srgbClr val="000000"/>
                          </a:solidFill>
                          <a:latin typeface="Calibri"/>
                          <a:ea typeface="Times New Roman"/>
                        </a:rPr>
                        <a:t>$ 2.228.388</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a:solidFill>
                            <a:srgbClr val="000000"/>
                          </a:solidFill>
                          <a:latin typeface="Calibri"/>
                          <a:ea typeface="Times New Roman"/>
                        </a:rPr>
                        <a:t>$ 2.508.071</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dirty="0">
                          <a:solidFill>
                            <a:srgbClr val="000000"/>
                          </a:solidFill>
                          <a:latin typeface="Calibri"/>
                          <a:ea typeface="Times New Roman"/>
                        </a:rPr>
                        <a:t>$ 2.907.541</a:t>
                      </a:r>
                      <a:endParaRPr lang="es-ES" sz="800" dirty="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84685">
                <a:tc>
                  <a:txBody>
                    <a:bodyPr/>
                    <a:lstStyle/>
                    <a:p>
                      <a:pPr>
                        <a:spcAft>
                          <a:spcPts val="0"/>
                        </a:spcAft>
                      </a:pPr>
                      <a:r>
                        <a:rPr lang="es-ES" sz="800">
                          <a:solidFill>
                            <a:srgbClr val="000000"/>
                          </a:solidFill>
                          <a:latin typeface="Calibri"/>
                          <a:ea typeface="Times New Roman"/>
                        </a:rPr>
                        <a:t>Publicidad 2%</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a:solidFill>
                            <a:srgbClr val="000000"/>
                          </a:solidFill>
                          <a:latin typeface="Calibri"/>
                          <a:ea typeface="Times New Roman"/>
                        </a:rPr>
                        <a:t> </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a:solidFill>
                            <a:srgbClr val="000000"/>
                          </a:solidFill>
                          <a:latin typeface="Calibri"/>
                          <a:ea typeface="Times New Roman"/>
                        </a:rPr>
                        <a:t>$ 5.000</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a:solidFill>
                            <a:srgbClr val="000000"/>
                          </a:solidFill>
                          <a:latin typeface="Calibri"/>
                          <a:ea typeface="Times New Roman"/>
                        </a:rPr>
                        <a:t>$ 5.100</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a:solidFill>
                            <a:srgbClr val="000000"/>
                          </a:solidFill>
                          <a:latin typeface="Calibri"/>
                          <a:ea typeface="Times New Roman"/>
                        </a:rPr>
                        <a:t>$ 5.306</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a:solidFill>
                            <a:srgbClr val="000000"/>
                          </a:solidFill>
                          <a:latin typeface="Calibri"/>
                          <a:ea typeface="Times New Roman"/>
                        </a:rPr>
                        <a:t>$ 5.631</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a:solidFill>
                            <a:srgbClr val="000000"/>
                          </a:solidFill>
                          <a:latin typeface="Calibri"/>
                          <a:ea typeface="Times New Roman"/>
                        </a:rPr>
                        <a:t>$ 6.095</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a:solidFill>
                            <a:srgbClr val="000000"/>
                          </a:solidFill>
                          <a:latin typeface="Calibri"/>
                          <a:ea typeface="Times New Roman"/>
                        </a:rPr>
                        <a:t>$ 6.729</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93919">
                <a:tc>
                  <a:txBody>
                    <a:bodyPr/>
                    <a:lstStyle/>
                    <a:p>
                      <a:pPr>
                        <a:spcAft>
                          <a:spcPts val="0"/>
                        </a:spcAft>
                      </a:pPr>
                      <a:r>
                        <a:rPr lang="es-ES" sz="800">
                          <a:solidFill>
                            <a:srgbClr val="000000"/>
                          </a:solidFill>
                          <a:latin typeface="Calibri"/>
                          <a:ea typeface="Times New Roman"/>
                        </a:rPr>
                        <a:t>Gastos de compra de equipos de red 3%</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a:solidFill>
                            <a:srgbClr val="000000"/>
                          </a:solidFill>
                          <a:latin typeface="Calibri"/>
                          <a:ea typeface="Times New Roman"/>
                        </a:rPr>
                        <a:t> </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a:solidFill>
                            <a:srgbClr val="000000"/>
                          </a:solidFill>
                          <a:latin typeface="Calibri"/>
                          <a:ea typeface="Times New Roman"/>
                        </a:rPr>
                        <a:t>$ 186.624</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a:solidFill>
                            <a:srgbClr val="000000"/>
                          </a:solidFill>
                          <a:latin typeface="Calibri"/>
                          <a:ea typeface="Times New Roman"/>
                        </a:rPr>
                        <a:t>$ 192.223</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a:solidFill>
                            <a:srgbClr val="000000"/>
                          </a:solidFill>
                          <a:latin typeface="Calibri"/>
                          <a:ea typeface="Times New Roman"/>
                        </a:rPr>
                        <a:t>$ 2.039.291</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a:solidFill>
                            <a:srgbClr val="000000"/>
                          </a:solidFill>
                          <a:latin typeface="Calibri"/>
                          <a:ea typeface="Times New Roman"/>
                        </a:rPr>
                        <a:t>$ 2.164.112</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a:solidFill>
                            <a:srgbClr val="000000"/>
                          </a:solidFill>
                          <a:latin typeface="Calibri"/>
                          <a:ea typeface="Times New Roman"/>
                        </a:rPr>
                        <a:t>$ 2.342.504</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spcAft>
                          <a:spcPts val="0"/>
                        </a:spcAft>
                      </a:pPr>
                      <a:r>
                        <a:rPr lang="es-ES" sz="800">
                          <a:solidFill>
                            <a:srgbClr val="000000"/>
                          </a:solidFill>
                          <a:latin typeface="Calibri"/>
                          <a:ea typeface="Times New Roman"/>
                        </a:rPr>
                        <a:t>$ 2.586.314</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93919">
                <a:tc>
                  <a:txBody>
                    <a:bodyPr/>
                    <a:lstStyle/>
                    <a:p>
                      <a:pPr>
                        <a:spcAft>
                          <a:spcPts val="0"/>
                        </a:spcAft>
                      </a:pPr>
                      <a:r>
                        <a:rPr lang="es-ES" sz="800" b="1">
                          <a:solidFill>
                            <a:srgbClr val="FFFFFF"/>
                          </a:solidFill>
                          <a:latin typeface="Arial"/>
                          <a:ea typeface="Times New Roman"/>
                        </a:rPr>
                        <a:t>(C) FLUJO DE CAJA ANTES DE IMPUESTOS </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r">
                        <a:spcAft>
                          <a:spcPts val="0"/>
                        </a:spcAft>
                      </a:pPr>
                      <a:r>
                        <a:rPr lang="es-ES" sz="800" b="1">
                          <a:solidFill>
                            <a:srgbClr val="FFFFFF"/>
                          </a:solidFill>
                          <a:latin typeface="Arial"/>
                          <a:ea typeface="Times New Roman"/>
                        </a:rPr>
                        <a:t>-$ 4.853.870</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r">
                        <a:spcAft>
                          <a:spcPts val="0"/>
                        </a:spcAft>
                      </a:pPr>
                      <a:r>
                        <a:rPr lang="es-ES" sz="800" b="1">
                          <a:solidFill>
                            <a:srgbClr val="FFFFFF"/>
                          </a:solidFill>
                          <a:latin typeface="Arial"/>
                          <a:ea typeface="Times New Roman"/>
                        </a:rPr>
                        <a:t>-$ 437.066</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r">
                        <a:spcAft>
                          <a:spcPts val="0"/>
                        </a:spcAft>
                      </a:pPr>
                      <a:r>
                        <a:rPr lang="es-ES" sz="800" b="1">
                          <a:solidFill>
                            <a:srgbClr val="FFFFFF"/>
                          </a:solidFill>
                          <a:latin typeface="Arial"/>
                          <a:ea typeface="Times New Roman"/>
                        </a:rPr>
                        <a:t>$ 5.771.008</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r">
                        <a:spcAft>
                          <a:spcPts val="0"/>
                        </a:spcAft>
                      </a:pPr>
                      <a:r>
                        <a:rPr lang="es-ES" sz="800" b="1">
                          <a:solidFill>
                            <a:srgbClr val="FFFFFF"/>
                          </a:solidFill>
                          <a:latin typeface="Arial"/>
                          <a:ea typeface="Times New Roman"/>
                        </a:rPr>
                        <a:t>$ 3.369.689</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r">
                        <a:spcAft>
                          <a:spcPts val="0"/>
                        </a:spcAft>
                      </a:pPr>
                      <a:r>
                        <a:rPr lang="es-ES" sz="800" b="1">
                          <a:solidFill>
                            <a:srgbClr val="FFFFFF"/>
                          </a:solidFill>
                          <a:latin typeface="Arial"/>
                          <a:ea typeface="Times New Roman"/>
                        </a:rPr>
                        <a:t>$ 4.346.665</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r">
                        <a:spcAft>
                          <a:spcPts val="0"/>
                        </a:spcAft>
                      </a:pPr>
                      <a:r>
                        <a:rPr lang="es-ES" sz="800" b="1">
                          <a:solidFill>
                            <a:srgbClr val="FFFFFF"/>
                          </a:solidFill>
                          <a:latin typeface="Arial"/>
                          <a:ea typeface="Times New Roman"/>
                        </a:rPr>
                        <a:t>$ 5.177.105</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r">
                        <a:spcAft>
                          <a:spcPts val="0"/>
                        </a:spcAft>
                      </a:pPr>
                      <a:r>
                        <a:rPr lang="es-ES" sz="800" b="1" dirty="0">
                          <a:solidFill>
                            <a:srgbClr val="FFFFFF"/>
                          </a:solidFill>
                          <a:latin typeface="Arial"/>
                          <a:ea typeface="Times New Roman"/>
                        </a:rPr>
                        <a:t>$ 5.819.251</a:t>
                      </a:r>
                      <a:endParaRPr lang="es-ES" sz="800" dirty="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r>
              <a:tr h="148979">
                <a:tc>
                  <a:txBody>
                    <a:bodyPr/>
                    <a:lstStyle/>
                    <a:p>
                      <a:pPr>
                        <a:spcAft>
                          <a:spcPts val="0"/>
                        </a:spcAft>
                      </a:pPr>
                      <a:r>
                        <a:rPr lang="es-ES" sz="800" b="1">
                          <a:solidFill>
                            <a:srgbClr val="FFFFFF"/>
                          </a:solidFill>
                          <a:latin typeface="Arial"/>
                          <a:ea typeface="Times New Roman"/>
                        </a:rPr>
                        <a:t>PRINCIPALES INDICADORES</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spcAft>
                          <a:spcPts val="0"/>
                        </a:spcAft>
                      </a:pPr>
                      <a:r>
                        <a:rPr lang="es-ES" sz="800" b="1">
                          <a:solidFill>
                            <a:srgbClr val="FFFFFF"/>
                          </a:solidFill>
                          <a:latin typeface="Arial"/>
                          <a:ea typeface="Times New Roman"/>
                        </a:rPr>
                        <a:t> </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r">
                        <a:spcAft>
                          <a:spcPts val="0"/>
                        </a:spcAft>
                      </a:pPr>
                      <a:r>
                        <a:rPr lang="es-ES" sz="800" b="1">
                          <a:solidFill>
                            <a:srgbClr val="FFFFFF"/>
                          </a:solidFill>
                          <a:latin typeface="Arial"/>
                          <a:ea typeface="Times New Roman"/>
                        </a:rPr>
                        <a:t>TIR:</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r">
                        <a:spcAft>
                          <a:spcPts val="0"/>
                        </a:spcAft>
                      </a:pPr>
                      <a:r>
                        <a:rPr lang="es-ES" sz="800" b="1">
                          <a:solidFill>
                            <a:srgbClr val="FFFFFF"/>
                          </a:solidFill>
                          <a:latin typeface="Arial"/>
                          <a:ea typeface="Times New Roman"/>
                        </a:rPr>
                        <a:t>41,4%</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spcAft>
                          <a:spcPts val="0"/>
                        </a:spcAft>
                      </a:pPr>
                      <a:r>
                        <a:rPr lang="es-ES" sz="800" b="1">
                          <a:solidFill>
                            <a:srgbClr val="FFFFFF"/>
                          </a:solidFill>
                          <a:latin typeface="Arial"/>
                          <a:ea typeface="Times New Roman"/>
                        </a:rPr>
                        <a:t> </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r">
                        <a:spcAft>
                          <a:spcPts val="0"/>
                        </a:spcAft>
                      </a:pPr>
                      <a:r>
                        <a:rPr lang="es-ES" sz="800" b="1">
                          <a:solidFill>
                            <a:srgbClr val="FFFFFF"/>
                          </a:solidFill>
                          <a:latin typeface="Arial"/>
                          <a:ea typeface="Times New Roman"/>
                        </a:rPr>
                        <a:t>VAN 12%</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r">
                        <a:spcAft>
                          <a:spcPts val="0"/>
                        </a:spcAft>
                      </a:pPr>
                      <a:r>
                        <a:rPr lang="es-ES" sz="800" b="1">
                          <a:solidFill>
                            <a:srgbClr val="FFFFFF"/>
                          </a:solidFill>
                          <a:latin typeface="Arial"/>
                          <a:ea typeface="Times New Roman"/>
                        </a:rPr>
                        <a:t>$ 4.033.363</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spcAft>
                          <a:spcPts val="0"/>
                        </a:spcAft>
                      </a:pPr>
                      <a:r>
                        <a:rPr lang="es-ES" sz="800" b="1" dirty="0">
                          <a:solidFill>
                            <a:srgbClr val="FFFFFF"/>
                          </a:solidFill>
                          <a:latin typeface="Arial"/>
                          <a:ea typeface="Times New Roman"/>
                        </a:rPr>
                        <a:t> </a:t>
                      </a:r>
                      <a:endParaRPr lang="es-ES" sz="800" dirty="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r>
              <a:tr h="325046">
                <a:tc>
                  <a:txBody>
                    <a:bodyPr/>
                    <a:lstStyle/>
                    <a:p>
                      <a:pPr>
                        <a:spcAft>
                          <a:spcPts val="0"/>
                        </a:spcAft>
                      </a:pPr>
                      <a:r>
                        <a:rPr lang="es-ES" sz="800" b="1" i="1">
                          <a:latin typeface="Arial"/>
                          <a:ea typeface="Times New Roman"/>
                        </a:rPr>
                        <a:t>FLUJO DE CAJA ACUMULADO</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b="1">
                          <a:solidFill>
                            <a:srgbClr val="FF0000"/>
                          </a:solidFill>
                          <a:latin typeface="Calibri"/>
                          <a:ea typeface="Times New Roman"/>
                        </a:rPr>
                        <a:t>-$ 4.853.870</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b="1">
                          <a:solidFill>
                            <a:srgbClr val="FF0000"/>
                          </a:solidFill>
                          <a:latin typeface="Calibri"/>
                          <a:ea typeface="Times New Roman"/>
                        </a:rPr>
                        <a:t>-$ 5.290.936</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b="1">
                          <a:solidFill>
                            <a:srgbClr val="000000"/>
                          </a:solidFill>
                          <a:latin typeface="Calibri"/>
                          <a:ea typeface="Times New Roman"/>
                        </a:rPr>
                        <a:t>$ 917.138</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b="1">
                          <a:solidFill>
                            <a:srgbClr val="000000"/>
                          </a:solidFill>
                          <a:latin typeface="Calibri"/>
                          <a:ea typeface="Times New Roman"/>
                        </a:rPr>
                        <a:t>$ 4.286.827</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b="1">
                          <a:solidFill>
                            <a:srgbClr val="000000"/>
                          </a:solidFill>
                          <a:latin typeface="Calibri"/>
                          <a:ea typeface="Times New Roman"/>
                        </a:rPr>
                        <a:t>$ 8.633.492</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b="1">
                          <a:solidFill>
                            <a:srgbClr val="000000"/>
                          </a:solidFill>
                          <a:latin typeface="Calibri"/>
                          <a:ea typeface="Times New Roman"/>
                        </a:rPr>
                        <a:t>$ 13.810.597</a:t>
                      </a:r>
                      <a:endParaRPr lang="es-ES" sz="80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spcAft>
                          <a:spcPts val="0"/>
                        </a:spcAft>
                      </a:pPr>
                      <a:r>
                        <a:rPr lang="es-ES" sz="800" b="1" dirty="0">
                          <a:solidFill>
                            <a:srgbClr val="000000"/>
                          </a:solidFill>
                          <a:latin typeface="Calibri"/>
                          <a:ea typeface="Times New Roman"/>
                        </a:rPr>
                        <a:t>$ 19.629.848</a:t>
                      </a:r>
                      <a:endParaRPr lang="es-ES" sz="800" dirty="0">
                        <a:latin typeface="Times New Roman"/>
                        <a:ea typeface="Times New Roman"/>
                      </a:endParaRPr>
                    </a:p>
                  </a:txBody>
                  <a:tcPr marL="30063" marR="300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bl>
          </a:graphicData>
        </a:graphic>
      </p:graphicFrame>
      <p:sp>
        <p:nvSpPr>
          <p:cNvPr id="3" name="1 Título"/>
          <p:cNvSpPr>
            <a:spLocks noGrp="1"/>
          </p:cNvSpPr>
          <p:nvPr>
            <p:ph type="title"/>
          </p:nvPr>
        </p:nvSpPr>
        <p:spPr>
          <a:xfrm>
            <a:off x="428596" y="500042"/>
            <a:ext cx="8115328" cy="1571636"/>
          </a:xfrm>
        </p:spPr>
        <p:txBody>
          <a:bodyPr/>
          <a:lstStyle/>
          <a:p>
            <a:pPr lvl="0" algn="ctr"/>
            <a:r>
              <a:rPr lang="es-EC" sz="3000" b="1" spc="300" dirty="0" smtClean="0">
                <a:solidFill>
                  <a:schemeClr val="accent1"/>
                </a:solidFill>
                <a:effectLst>
                  <a:outerShdw blurRad="38100" dist="38100" dir="2700000" algn="tl">
                    <a:srgbClr val="000000">
                      <a:alpha val="43137"/>
                    </a:srgbClr>
                  </a:outerShdw>
                </a:effectLst>
                <a:latin typeface="Franklin Gothic Book" pitchFamily="34" charset="0"/>
              </a:rPr>
              <a:t>ANALISIS FINANCIERO DE LA RED </a:t>
            </a:r>
            <a:r>
              <a:rPr lang="es-EC" sz="3000" b="1" spc="300" dirty="0" err="1" smtClean="0">
                <a:solidFill>
                  <a:schemeClr val="accent1"/>
                </a:solidFill>
                <a:effectLst>
                  <a:outerShdw blurRad="38100" dist="38100" dir="2700000" algn="tl">
                    <a:srgbClr val="000000">
                      <a:alpha val="43137"/>
                    </a:srgbClr>
                  </a:outerShdw>
                </a:effectLst>
                <a:latin typeface="Franklin Gothic Book" pitchFamily="34" charset="0"/>
              </a:rPr>
              <a:t>WiMAX</a:t>
            </a:r>
            <a:r>
              <a:rPr lang="es-EC" sz="3000" b="1" spc="300" dirty="0" smtClean="0">
                <a:solidFill>
                  <a:schemeClr val="accent1"/>
                </a:solidFill>
                <a:effectLst>
                  <a:outerShdw blurRad="38100" dist="38100" dir="2700000" algn="tl">
                    <a:srgbClr val="000000">
                      <a:alpha val="43137"/>
                    </a:srgbClr>
                  </a:outerShdw>
                </a:effectLst>
                <a:latin typeface="Franklin Gothic Book" pitchFamily="34" charset="0"/>
              </a:rPr>
              <a:t> PARA TV CABLE Y TELMEX</a:t>
            </a:r>
            <a:r>
              <a:rPr lang="es-ES" b="1" i="1" dirty="0" smtClean="0"/>
              <a:t/>
            </a:r>
            <a:br>
              <a:rPr lang="es-ES" b="1" i="1" dirty="0" smtClean="0"/>
            </a:br>
            <a:endParaRPr lang="es-ES" dirty="0"/>
          </a:p>
        </p:txBody>
      </p:sp>
      <p:sp>
        <p:nvSpPr>
          <p:cNvPr id="5" name="4 Elipse"/>
          <p:cNvSpPr/>
          <p:nvPr/>
        </p:nvSpPr>
        <p:spPr>
          <a:xfrm>
            <a:off x="3714744" y="4214818"/>
            <a:ext cx="571504"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Elipse"/>
          <p:cNvSpPr/>
          <p:nvPr/>
        </p:nvSpPr>
        <p:spPr>
          <a:xfrm>
            <a:off x="5072066" y="2143116"/>
            <a:ext cx="571504"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2000"/>
                                        <p:tgtEl>
                                          <p:spTgt spid="5"/>
                                        </p:tgtEl>
                                      </p:cBhvr>
                                    </p:animEffect>
                                    <p:set>
                                      <p:cBhvr>
                                        <p:cTn id="12" dur="1" fill="hold">
                                          <p:stCondLst>
                                            <p:cond delay="1999"/>
                                          </p:stCondLst>
                                        </p:cTn>
                                        <p:tgtEl>
                                          <p:spTgt spid="5"/>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2000"/>
                                        <p:tgtEl>
                                          <p:spTgt spid="7"/>
                                        </p:tgtEl>
                                      </p:cBhvr>
                                    </p:animEffect>
                                    <p:set>
                                      <p:cBhvr>
                                        <p:cTn id="20"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2500298" y="1928802"/>
          <a:ext cx="4400570" cy="2661299"/>
        </p:xfrm>
        <a:graphic>
          <a:graphicData uri="http://schemas.openxmlformats.org/drawingml/2006/table">
            <a:tbl>
              <a:tblPr/>
              <a:tblGrid>
                <a:gridCol w="1011441"/>
                <a:gridCol w="1137469"/>
                <a:gridCol w="1137469"/>
                <a:gridCol w="1114191"/>
              </a:tblGrid>
              <a:tr h="736267">
                <a:tc gridSpan="2">
                  <a:txBody>
                    <a:bodyPr/>
                    <a:lstStyle/>
                    <a:p>
                      <a:pPr algn="ctr">
                        <a:spcAft>
                          <a:spcPts val="0"/>
                        </a:spcAft>
                      </a:pPr>
                      <a:r>
                        <a:rPr lang="es-ES" sz="1600" b="1" dirty="0">
                          <a:solidFill>
                            <a:srgbClr val="FFFFFF"/>
                          </a:solidFill>
                          <a:latin typeface="Calibri"/>
                          <a:ea typeface="Times New Roman"/>
                        </a:rPr>
                        <a:t>COMPARACION ECONOMICA</a:t>
                      </a:r>
                      <a:endParaRPr lang="es-ES" sz="16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hMerge="1">
                  <a:txBody>
                    <a:bodyPr/>
                    <a:lstStyle/>
                    <a:p>
                      <a:endParaRPr lang="es-ES"/>
                    </a:p>
                  </a:txBody>
                  <a:tcPr/>
                </a:tc>
                <a:tc>
                  <a:txBody>
                    <a:bodyPr/>
                    <a:lstStyle/>
                    <a:p>
                      <a:pPr algn="ctr">
                        <a:spcAft>
                          <a:spcPts val="0"/>
                        </a:spcAft>
                      </a:pPr>
                      <a:r>
                        <a:rPr lang="es-ES" sz="1600" b="1">
                          <a:solidFill>
                            <a:srgbClr val="FFFFFF"/>
                          </a:solidFill>
                          <a:latin typeface="Calibri"/>
                          <a:ea typeface="Times New Roman"/>
                        </a:rPr>
                        <a:t>TVCABLE </a:t>
                      </a:r>
                      <a:endParaRPr lang="es-E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spcAft>
                          <a:spcPts val="0"/>
                        </a:spcAft>
                      </a:pPr>
                      <a:r>
                        <a:rPr lang="es-ES" sz="1600" b="1">
                          <a:solidFill>
                            <a:srgbClr val="FFFFFF"/>
                          </a:solidFill>
                          <a:latin typeface="Calibri"/>
                          <a:ea typeface="Times New Roman"/>
                        </a:rPr>
                        <a:t>TELMEX</a:t>
                      </a:r>
                      <a:endParaRPr lang="es-E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r>
              <a:tr h="556035">
                <a:tc rowSpan="3">
                  <a:txBody>
                    <a:bodyPr/>
                    <a:lstStyle/>
                    <a:p>
                      <a:pPr algn="ctr">
                        <a:spcAft>
                          <a:spcPts val="0"/>
                        </a:spcAft>
                      </a:pPr>
                      <a:r>
                        <a:rPr lang="es-ES" sz="1600" b="1">
                          <a:solidFill>
                            <a:srgbClr val="FFFFFF"/>
                          </a:solidFill>
                          <a:latin typeface="Calibri"/>
                          <a:ea typeface="Times New Roman"/>
                        </a:rPr>
                        <a:t>PROYECCION PARA LOS PROXIMOS 5 AÑOS</a:t>
                      </a:r>
                      <a:endParaRPr lang="es-ES" sz="1600">
                        <a:latin typeface="Times New Roman"/>
                        <a:ea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a:txBody>
                    <a:bodyPr/>
                    <a:lstStyle/>
                    <a:p>
                      <a:pPr algn="ctr">
                        <a:spcAft>
                          <a:spcPts val="0"/>
                        </a:spcAft>
                      </a:pPr>
                      <a:r>
                        <a:rPr lang="es-ES" sz="1600" b="1">
                          <a:solidFill>
                            <a:srgbClr val="000000"/>
                          </a:solidFill>
                          <a:latin typeface="Calibri"/>
                          <a:ea typeface="Times New Roman"/>
                        </a:rPr>
                        <a:t>TIR</a:t>
                      </a:r>
                      <a:endParaRPr lang="es-E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es-ES" sz="1600" b="1">
                          <a:solidFill>
                            <a:srgbClr val="000000"/>
                          </a:solidFill>
                          <a:latin typeface="Calibri"/>
                          <a:ea typeface="Times New Roman"/>
                        </a:rPr>
                        <a:t>36,40%</a:t>
                      </a:r>
                      <a:endParaRPr lang="es-E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es-ES" sz="1600" b="1">
                          <a:solidFill>
                            <a:srgbClr val="000000"/>
                          </a:solidFill>
                          <a:latin typeface="Calibri"/>
                          <a:ea typeface="Times New Roman"/>
                        </a:rPr>
                        <a:t>41,40%</a:t>
                      </a:r>
                      <a:endParaRPr lang="es-E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r>
              <a:tr h="736267">
                <a:tc vMerge="1">
                  <a:txBody>
                    <a:bodyPr/>
                    <a:lstStyle/>
                    <a:p>
                      <a:endParaRPr lang="es-ES"/>
                    </a:p>
                  </a:txBody>
                  <a:tcPr/>
                </a:tc>
                <a:tc>
                  <a:txBody>
                    <a:bodyPr/>
                    <a:lstStyle/>
                    <a:p>
                      <a:pPr algn="ctr">
                        <a:spcAft>
                          <a:spcPts val="0"/>
                        </a:spcAft>
                      </a:pPr>
                      <a:r>
                        <a:rPr lang="es-ES" sz="1600" b="1">
                          <a:solidFill>
                            <a:srgbClr val="000000"/>
                          </a:solidFill>
                          <a:latin typeface="Calibri"/>
                          <a:ea typeface="Times New Roman"/>
                        </a:rPr>
                        <a:t>VAN</a:t>
                      </a:r>
                      <a:endParaRPr lang="es-E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es-ES" sz="1600" b="1">
                          <a:solidFill>
                            <a:srgbClr val="000000"/>
                          </a:solidFill>
                          <a:latin typeface="Calibri"/>
                          <a:ea typeface="Times New Roman"/>
                        </a:rPr>
                        <a:t>$ 1.005.866</a:t>
                      </a:r>
                      <a:endParaRPr lang="es-E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es-ES" sz="1600" b="1">
                          <a:solidFill>
                            <a:srgbClr val="000000"/>
                          </a:solidFill>
                          <a:latin typeface="Calibri"/>
                          <a:ea typeface="Times New Roman"/>
                        </a:rPr>
                        <a:t>$ 4.033.363</a:t>
                      </a:r>
                      <a:endParaRPr lang="es-E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r>
              <a:tr h="632730">
                <a:tc vMerge="1">
                  <a:txBody>
                    <a:bodyPr/>
                    <a:lstStyle/>
                    <a:p>
                      <a:endParaRPr lang="es-ES"/>
                    </a:p>
                  </a:txBody>
                  <a:tcPr/>
                </a:tc>
                <a:tc>
                  <a:txBody>
                    <a:bodyPr/>
                    <a:lstStyle/>
                    <a:p>
                      <a:pPr algn="ctr">
                        <a:spcAft>
                          <a:spcPts val="0"/>
                        </a:spcAft>
                      </a:pPr>
                      <a:r>
                        <a:rPr lang="es-ES" sz="1600" b="1" dirty="0" smtClean="0">
                          <a:solidFill>
                            <a:srgbClr val="000000"/>
                          </a:solidFill>
                          <a:latin typeface="Calibri"/>
                          <a:ea typeface="Times New Roman"/>
                        </a:rPr>
                        <a:t>PRI</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es-ES" sz="1600" b="1">
                          <a:solidFill>
                            <a:srgbClr val="000000"/>
                          </a:solidFill>
                          <a:latin typeface="Calibri"/>
                          <a:ea typeface="Times New Roman"/>
                        </a:rPr>
                        <a:t>2010</a:t>
                      </a:r>
                      <a:endParaRPr lang="es-ES"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es-ES" sz="1600" b="1" dirty="0">
                          <a:solidFill>
                            <a:srgbClr val="000000"/>
                          </a:solidFill>
                          <a:latin typeface="Calibri"/>
                          <a:ea typeface="Times New Roman"/>
                        </a:rPr>
                        <a:t>2014</a:t>
                      </a:r>
                      <a:endParaRPr lang="es-ES" sz="16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r>
            </a:tbl>
          </a:graphicData>
        </a:graphic>
      </p:graphicFrame>
      <p:sp>
        <p:nvSpPr>
          <p:cNvPr id="4" name="1 Título"/>
          <p:cNvSpPr>
            <a:spLocks noGrp="1"/>
          </p:cNvSpPr>
          <p:nvPr>
            <p:ph type="title"/>
          </p:nvPr>
        </p:nvSpPr>
        <p:spPr>
          <a:xfrm>
            <a:off x="428596" y="500042"/>
            <a:ext cx="8115328" cy="1571636"/>
          </a:xfrm>
        </p:spPr>
        <p:txBody>
          <a:bodyPr/>
          <a:lstStyle/>
          <a:p>
            <a:pPr lvl="0" algn="ctr"/>
            <a:r>
              <a:rPr lang="es-EC" sz="3000" b="1" spc="300" dirty="0" smtClean="0">
                <a:solidFill>
                  <a:schemeClr val="accent1"/>
                </a:solidFill>
                <a:effectLst>
                  <a:outerShdw blurRad="38100" dist="38100" dir="2700000" algn="tl">
                    <a:srgbClr val="000000">
                      <a:alpha val="43137"/>
                    </a:srgbClr>
                  </a:outerShdw>
                </a:effectLst>
                <a:latin typeface="Franklin Gothic Book" pitchFamily="34" charset="0"/>
              </a:rPr>
              <a:t>ANALISIS FINANCIERO DE LA RED </a:t>
            </a:r>
            <a:r>
              <a:rPr lang="es-EC" sz="3000" b="1" spc="300" dirty="0" err="1" smtClean="0">
                <a:solidFill>
                  <a:schemeClr val="accent1"/>
                </a:solidFill>
                <a:effectLst>
                  <a:outerShdw blurRad="38100" dist="38100" dir="2700000" algn="tl">
                    <a:srgbClr val="000000">
                      <a:alpha val="43137"/>
                    </a:srgbClr>
                  </a:outerShdw>
                </a:effectLst>
                <a:latin typeface="Franklin Gothic Book" pitchFamily="34" charset="0"/>
              </a:rPr>
              <a:t>WiMAX</a:t>
            </a:r>
            <a:r>
              <a:rPr lang="es-EC" sz="3000" b="1" spc="300" dirty="0" smtClean="0">
                <a:solidFill>
                  <a:schemeClr val="accent1"/>
                </a:solidFill>
                <a:effectLst>
                  <a:outerShdw blurRad="38100" dist="38100" dir="2700000" algn="tl">
                    <a:srgbClr val="000000">
                      <a:alpha val="43137"/>
                    </a:srgbClr>
                  </a:outerShdw>
                </a:effectLst>
                <a:latin typeface="Franklin Gothic Book" pitchFamily="34" charset="0"/>
              </a:rPr>
              <a:t> PARA TV CABLE Y TELMEX</a:t>
            </a:r>
            <a:r>
              <a:rPr lang="es-ES" b="1" i="1" dirty="0" smtClean="0"/>
              <a:t/>
            </a:r>
            <a:br>
              <a:rPr lang="es-ES" b="1" i="1" dirty="0" smtClean="0"/>
            </a:br>
            <a:endParaRPr lang="es-ES" dirty="0"/>
          </a:p>
        </p:txBody>
      </p:sp>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1880" y="0"/>
            <a:ext cx="7470648" cy="1143000"/>
          </a:xfrm>
        </p:spPr>
        <p:txBody>
          <a:bodyPr/>
          <a:lstStyle/>
          <a:p>
            <a:pPr algn="ctr"/>
            <a:r>
              <a:rPr lang="es-ES" sz="3000" b="1" spc="300" dirty="0" smtClean="0">
                <a:solidFill>
                  <a:schemeClr val="accent1"/>
                </a:solidFill>
                <a:effectLst>
                  <a:outerShdw blurRad="38100" dist="38100" dir="2700000" algn="tl">
                    <a:srgbClr val="000000">
                      <a:alpha val="43137"/>
                    </a:srgbClr>
                  </a:outerShdw>
                </a:effectLst>
                <a:latin typeface="Franklin Gothic Book" pitchFamily="34" charset="0"/>
              </a:rPr>
              <a:t>VENTAJAS Y DESVENTAJAS</a:t>
            </a:r>
          </a:p>
        </p:txBody>
      </p:sp>
      <p:graphicFrame>
        <p:nvGraphicFramePr>
          <p:cNvPr id="3" name="2 Tabla"/>
          <p:cNvGraphicFramePr>
            <a:graphicFrameLocks noGrp="1"/>
          </p:cNvGraphicFramePr>
          <p:nvPr/>
        </p:nvGraphicFramePr>
        <p:xfrm>
          <a:off x="1357290" y="928670"/>
          <a:ext cx="6643734" cy="5404232"/>
        </p:xfrm>
        <a:graphic>
          <a:graphicData uri="http://schemas.openxmlformats.org/drawingml/2006/table">
            <a:tbl>
              <a:tblPr/>
              <a:tblGrid>
                <a:gridCol w="486287"/>
                <a:gridCol w="567334"/>
                <a:gridCol w="1864096"/>
                <a:gridCol w="1215715"/>
                <a:gridCol w="1427895"/>
                <a:gridCol w="1082407"/>
              </a:tblGrid>
              <a:tr h="272350">
                <a:tc rowSpan="2" gridSpan="2">
                  <a:txBody>
                    <a:bodyPr/>
                    <a:lstStyle/>
                    <a:p>
                      <a:pPr algn="ctr">
                        <a:spcAft>
                          <a:spcPts val="0"/>
                        </a:spcAft>
                      </a:pPr>
                      <a:r>
                        <a:rPr lang="es-ES" sz="1100" dirty="0">
                          <a:solidFill>
                            <a:srgbClr val="000000"/>
                          </a:solidFill>
                          <a:latin typeface="Calibri"/>
                          <a:ea typeface="Times New Roman"/>
                        </a:rPr>
                        <a:t> </a:t>
                      </a:r>
                      <a:endParaRPr lang="es-ES"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53F"/>
                    </a:solidFill>
                  </a:tcPr>
                </a:tc>
                <a:tc rowSpan="2" hMerge="1">
                  <a:txBody>
                    <a:bodyPr/>
                    <a:lstStyle/>
                    <a:p>
                      <a:endParaRPr lang="es-ES"/>
                    </a:p>
                  </a:txBody>
                  <a:tcPr/>
                </a:tc>
                <a:tc gridSpan="2">
                  <a:txBody>
                    <a:bodyPr/>
                    <a:lstStyle/>
                    <a:p>
                      <a:pPr algn="ctr">
                        <a:spcAft>
                          <a:spcPts val="0"/>
                        </a:spcAft>
                      </a:pPr>
                      <a:r>
                        <a:rPr lang="es-ES" sz="1600" b="1" dirty="0">
                          <a:solidFill>
                            <a:srgbClr val="000000"/>
                          </a:solidFill>
                          <a:latin typeface="Calibri"/>
                          <a:ea typeface="Times New Roman"/>
                        </a:rPr>
                        <a:t>TV Cable</a:t>
                      </a:r>
                      <a:endParaRPr lang="es-ES"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hMerge="1">
                  <a:txBody>
                    <a:bodyPr/>
                    <a:lstStyle/>
                    <a:p>
                      <a:endParaRPr lang="es-ES"/>
                    </a:p>
                  </a:txBody>
                  <a:tcPr/>
                </a:tc>
                <a:tc gridSpan="2">
                  <a:txBody>
                    <a:bodyPr/>
                    <a:lstStyle/>
                    <a:p>
                      <a:pPr algn="ctr">
                        <a:spcAft>
                          <a:spcPts val="0"/>
                        </a:spcAft>
                      </a:pPr>
                      <a:r>
                        <a:rPr lang="es-ES" sz="1600" b="1" dirty="0">
                          <a:solidFill>
                            <a:srgbClr val="000000"/>
                          </a:solidFill>
                          <a:latin typeface="Calibri"/>
                          <a:ea typeface="Times New Roman"/>
                        </a:rPr>
                        <a:t>Telmex</a:t>
                      </a:r>
                      <a:endParaRPr lang="es-ES" sz="16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hMerge="1">
                  <a:txBody>
                    <a:bodyPr/>
                    <a:lstStyle/>
                    <a:p>
                      <a:endParaRPr lang="es-ES"/>
                    </a:p>
                  </a:txBody>
                  <a:tcPr/>
                </a:tc>
              </a:tr>
              <a:tr h="227716">
                <a:tc gridSpan="2" vMerge="1">
                  <a:txBody>
                    <a:bodyPr/>
                    <a:lstStyle/>
                    <a:p>
                      <a:endParaRPr lang="es-ES"/>
                    </a:p>
                  </a:txBody>
                  <a:tcPr/>
                </a:tc>
                <a:tc hMerge="1" vMerge="1">
                  <a:txBody>
                    <a:bodyPr/>
                    <a:lstStyle/>
                    <a:p>
                      <a:endParaRPr lang="es-ES"/>
                    </a:p>
                  </a:txBody>
                  <a:tcPr/>
                </a:tc>
                <a:tc>
                  <a:txBody>
                    <a:bodyPr/>
                    <a:lstStyle/>
                    <a:p>
                      <a:pPr algn="ctr">
                        <a:spcAft>
                          <a:spcPts val="0"/>
                        </a:spcAft>
                      </a:pPr>
                      <a:r>
                        <a:rPr lang="es-ES" sz="1400" b="1" dirty="0">
                          <a:solidFill>
                            <a:srgbClr val="000000"/>
                          </a:solidFill>
                          <a:latin typeface="Calibri"/>
                          <a:ea typeface="Times New Roman"/>
                        </a:rPr>
                        <a:t>Ventajas </a:t>
                      </a:r>
                      <a:endParaRPr lang="es-ES" sz="14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S" sz="1400" b="1">
                          <a:solidFill>
                            <a:srgbClr val="000000"/>
                          </a:solidFill>
                          <a:latin typeface="Calibri"/>
                          <a:ea typeface="Times New Roman"/>
                        </a:rPr>
                        <a:t>Desventajas</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S" sz="1400" b="1">
                          <a:solidFill>
                            <a:srgbClr val="000000"/>
                          </a:solidFill>
                          <a:latin typeface="Calibri"/>
                          <a:ea typeface="Times New Roman"/>
                        </a:rPr>
                        <a:t>Ventajas </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S" sz="1400" b="1">
                          <a:solidFill>
                            <a:srgbClr val="000000"/>
                          </a:solidFill>
                          <a:latin typeface="Calibri"/>
                          <a:ea typeface="Times New Roman"/>
                        </a:rPr>
                        <a:t>Desventajas</a:t>
                      </a:r>
                      <a:endParaRPr lang="es-ES" sz="14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DB4E3"/>
                    </a:solidFill>
                  </a:tcPr>
                </a:tc>
              </a:tr>
              <a:tr h="934127">
                <a:tc rowSpan="3">
                  <a:txBody>
                    <a:bodyPr/>
                    <a:lstStyle/>
                    <a:p>
                      <a:pPr algn="ctr">
                        <a:spcAft>
                          <a:spcPts val="0"/>
                        </a:spcAft>
                      </a:pPr>
                      <a:r>
                        <a:rPr lang="es-ES" sz="1600" b="1">
                          <a:solidFill>
                            <a:srgbClr val="000000"/>
                          </a:solidFill>
                          <a:latin typeface="Calibri"/>
                          <a:ea typeface="Times New Roman"/>
                        </a:rPr>
                        <a:t>TECNICO</a:t>
                      </a:r>
                      <a:endParaRPr lang="es-ES" sz="1600">
                        <a:latin typeface="Times New Roman"/>
                        <a:ea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S" sz="1600" b="1" dirty="0">
                          <a:solidFill>
                            <a:srgbClr val="000000"/>
                          </a:solidFill>
                          <a:latin typeface="Calibri"/>
                          <a:ea typeface="Times New Roman"/>
                        </a:rPr>
                        <a:t>RED</a:t>
                      </a:r>
                      <a:endParaRPr lang="es-ES" sz="1600" dirty="0">
                        <a:latin typeface="Times New Roman"/>
                        <a:ea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S" sz="1400" dirty="0">
                          <a:solidFill>
                            <a:srgbClr val="000000"/>
                          </a:solidFill>
                          <a:latin typeface="Calibri"/>
                          <a:ea typeface="Times New Roman"/>
                        </a:rPr>
                        <a:t>Red Operando</a:t>
                      </a:r>
                      <a:endParaRPr lang="es-ES" sz="14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s-ES" sz="1400">
                          <a:solidFill>
                            <a:srgbClr val="000000"/>
                          </a:solidFill>
                          <a:latin typeface="Calibri"/>
                          <a:ea typeface="Times New Roman"/>
                        </a:rPr>
                        <a:t>Saturación de la Red</a:t>
                      </a:r>
                      <a:endParaRPr lang="es-ES" sz="14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s-ES" sz="1400">
                          <a:solidFill>
                            <a:srgbClr val="000000"/>
                          </a:solidFill>
                          <a:latin typeface="Calibri"/>
                          <a:ea typeface="Times New Roman"/>
                        </a:rPr>
                        <a:t>Experiencia en otros países</a:t>
                      </a:r>
                      <a:endParaRPr lang="es-ES" sz="14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s-ES" sz="1400">
                          <a:solidFill>
                            <a:srgbClr val="000000"/>
                          </a:solidFill>
                          <a:latin typeface="Calibri"/>
                          <a:ea typeface="Times New Roman"/>
                        </a:rPr>
                        <a:t>Transición de Operatividad</a:t>
                      </a:r>
                      <a:endParaRPr lang="es-ES" sz="14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934127">
                <a:tc vMerge="1">
                  <a:txBody>
                    <a:bodyPr/>
                    <a:lstStyle/>
                    <a:p>
                      <a:endParaRPr lang="es-ES"/>
                    </a:p>
                  </a:txBody>
                  <a:tcPr/>
                </a:tc>
                <a:tc>
                  <a:txBody>
                    <a:bodyPr/>
                    <a:lstStyle/>
                    <a:p>
                      <a:pPr algn="ctr">
                        <a:spcAft>
                          <a:spcPts val="0"/>
                        </a:spcAft>
                      </a:pPr>
                      <a:r>
                        <a:rPr lang="es-ES" sz="1600" b="1" dirty="0">
                          <a:solidFill>
                            <a:srgbClr val="000000"/>
                          </a:solidFill>
                          <a:latin typeface="Calibri"/>
                          <a:ea typeface="Times New Roman"/>
                        </a:rPr>
                        <a:t>Equipos</a:t>
                      </a:r>
                      <a:endParaRPr lang="es-ES" sz="1600" dirty="0">
                        <a:latin typeface="Times New Roman"/>
                        <a:ea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S" sz="1400">
                          <a:solidFill>
                            <a:srgbClr val="000000"/>
                          </a:solidFill>
                          <a:latin typeface="Calibri"/>
                          <a:ea typeface="Times New Roman"/>
                        </a:rPr>
                        <a:t>Escalabilidad</a:t>
                      </a:r>
                      <a:endParaRPr lang="es-ES" sz="14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s-ES" sz="1400" dirty="0" err="1">
                          <a:solidFill>
                            <a:srgbClr val="000000"/>
                          </a:solidFill>
                          <a:latin typeface="Calibri"/>
                          <a:ea typeface="Times New Roman"/>
                        </a:rPr>
                        <a:t>Reseteo</a:t>
                      </a:r>
                      <a:r>
                        <a:rPr lang="es-ES" sz="1400" dirty="0">
                          <a:solidFill>
                            <a:srgbClr val="000000"/>
                          </a:solidFill>
                          <a:latin typeface="Calibri"/>
                          <a:ea typeface="Times New Roman"/>
                        </a:rPr>
                        <a:t> de las BS</a:t>
                      </a:r>
                      <a:endParaRPr lang="es-ES" sz="14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s-ES" sz="1400" dirty="0">
                          <a:solidFill>
                            <a:srgbClr val="000000"/>
                          </a:solidFill>
                          <a:latin typeface="Calibri"/>
                          <a:ea typeface="Times New Roman"/>
                        </a:rPr>
                        <a:t>El CPE será IDU</a:t>
                      </a:r>
                      <a:endParaRPr lang="es-ES" sz="14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s-ES" sz="1400">
                          <a:solidFill>
                            <a:srgbClr val="000000"/>
                          </a:solidFill>
                          <a:latin typeface="Calibri"/>
                          <a:ea typeface="Times New Roman"/>
                        </a:rPr>
                        <a:t>El usuario podría desconfigurar los CPE's</a:t>
                      </a:r>
                      <a:endParaRPr lang="es-ES" sz="14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934127">
                <a:tc vMerge="1">
                  <a:txBody>
                    <a:bodyPr/>
                    <a:lstStyle/>
                    <a:p>
                      <a:endParaRPr lang="es-ES"/>
                    </a:p>
                  </a:txBody>
                  <a:tcPr/>
                </a:tc>
                <a:tc>
                  <a:txBody>
                    <a:bodyPr/>
                    <a:lstStyle/>
                    <a:p>
                      <a:pPr algn="ctr">
                        <a:spcAft>
                          <a:spcPts val="0"/>
                        </a:spcAft>
                      </a:pPr>
                      <a:r>
                        <a:rPr lang="es-ES" sz="1600" b="1" dirty="0">
                          <a:solidFill>
                            <a:srgbClr val="000000"/>
                          </a:solidFill>
                          <a:latin typeface="Calibri"/>
                          <a:ea typeface="Times New Roman"/>
                        </a:rPr>
                        <a:t>Cobertura</a:t>
                      </a:r>
                      <a:endParaRPr lang="es-ES" sz="1600" dirty="0">
                        <a:latin typeface="Times New Roman"/>
                        <a:ea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spcAft>
                          <a:spcPts val="0"/>
                        </a:spcAft>
                      </a:pPr>
                      <a:r>
                        <a:rPr lang="es-ES" sz="1400">
                          <a:solidFill>
                            <a:srgbClr val="000000"/>
                          </a:solidFill>
                          <a:latin typeface="Calibri"/>
                          <a:ea typeface="Times New Roman"/>
                        </a:rPr>
                        <a:t>Conocimiento del medio Nacional</a:t>
                      </a:r>
                      <a:endParaRPr lang="es-ES" sz="14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s-ES" sz="1400">
                          <a:solidFill>
                            <a:srgbClr val="000000"/>
                          </a:solidFill>
                          <a:latin typeface="Calibri"/>
                          <a:ea typeface="Times New Roman"/>
                        </a:rPr>
                        <a:t>Poca Cobertura</a:t>
                      </a:r>
                      <a:endParaRPr lang="es-ES" sz="14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s-ES" sz="1400" dirty="0">
                          <a:solidFill>
                            <a:srgbClr val="000000"/>
                          </a:solidFill>
                          <a:latin typeface="Calibri"/>
                          <a:ea typeface="Times New Roman"/>
                        </a:rPr>
                        <a:t>Buena Cobertura</a:t>
                      </a:r>
                      <a:endParaRPr lang="es-ES" sz="14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s-ES" sz="1400">
                          <a:solidFill>
                            <a:srgbClr val="000000"/>
                          </a:solidFill>
                          <a:latin typeface="Calibri"/>
                          <a:ea typeface="Times New Roman"/>
                        </a:rPr>
                        <a:t>Posible interferencia con TV Cable</a:t>
                      </a:r>
                      <a:endParaRPr lang="es-ES" sz="14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167658">
                <a:tc gridSpan="2">
                  <a:txBody>
                    <a:bodyPr/>
                    <a:lstStyle/>
                    <a:p>
                      <a:pPr algn="ctr">
                        <a:spcAft>
                          <a:spcPts val="0"/>
                        </a:spcAft>
                      </a:pPr>
                      <a:r>
                        <a:rPr lang="es-ES" sz="1600" b="1" dirty="0">
                          <a:solidFill>
                            <a:srgbClr val="000000"/>
                          </a:solidFill>
                          <a:latin typeface="Calibri"/>
                          <a:ea typeface="Times New Roman"/>
                        </a:rPr>
                        <a:t>ECONOMICO </a:t>
                      </a:r>
                      <a:endParaRPr lang="es-ES" sz="1600" dirty="0">
                        <a:latin typeface="Times New Roman"/>
                        <a:ea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hMerge="1">
                  <a:txBody>
                    <a:bodyPr/>
                    <a:lstStyle/>
                    <a:p>
                      <a:endParaRPr lang="es-ES"/>
                    </a:p>
                  </a:txBody>
                  <a:tcPr/>
                </a:tc>
                <a:tc>
                  <a:txBody>
                    <a:bodyPr/>
                    <a:lstStyle/>
                    <a:p>
                      <a:pPr algn="ctr">
                        <a:spcAft>
                          <a:spcPts val="0"/>
                        </a:spcAft>
                      </a:pPr>
                      <a:r>
                        <a:rPr lang="es-ES" sz="1400">
                          <a:solidFill>
                            <a:srgbClr val="000000"/>
                          </a:solidFill>
                          <a:latin typeface="Calibri"/>
                          <a:ea typeface="Times New Roman"/>
                        </a:rPr>
                        <a:t>Menor tiempo en recuperación de Capital</a:t>
                      </a:r>
                      <a:endParaRPr lang="es-ES" sz="14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s-ES" sz="1400">
                          <a:solidFill>
                            <a:srgbClr val="000000"/>
                          </a:solidFill>
                          <a:latin typeface="Calibri"/>
                          <a:ea typeface="Times New Roman"/>
                        </a:rPr>
                        <a:t>Tuvo que bajar sus precios debido a la competencia</a:t>
                      </a:r>
                      <a:endParaRPr lang="es-ES" sz="14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s-ES" sz="1400">
                          <a:solidFill>
                            <a:srgbClr val="000000"/>
                          </a:solidFill>
                          <a:latin typeface="Calibri"/>
                          <a:ea typeface="Times New Roman"/>
                        </a:rPr>
                        <a:t>Precios Bajos en Telefonía</a:t>
                      </a:r>
                      <a:endParaRPr lang="es-ES" sz="14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s-ES" sz="1400" dirty="0">
                          <a:solidFill>
                            <a:srgbClr val="000000"/>
                          </a:solidFill>
                          <a:latin typeface="Calibri"/>
                          <a:ea typeface="Times New Roman"/>
                        </a:rPr>
                        <a:t>No hay capital para Ecuador</a:t>
                      </a:r>
                      <a:endParaRPr lang="es-ES" sz="14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934127">
                <a:tc gridSpan="2">
                  <a:txBody>
                    <a:bodyPr/>
                    <a:lstStyle/>
                    <a:p>
                      <a:pPr algn="ctr">
                        <a:spcAft>
                          <a:spcPts val="0"/>
                        </a:spcAft>
                      </a:pPr>
                      <a:r>
                        <a:rPr lang="es-ES" sz="1600" b="1" dirty="0">
                          <a:solidFill>
                            <a:srgbClr val="000000"/>
                          </a:solidFill>
                          <a:latin typeface="Calibri"/>
                          <a:ea typeface="Times New Roman"/>
                        </a:rPr>
                        <a:t>MERCADO</a:t>
                      </a:r>
                      <a:endParaRPr lang="es-ES" sz="1600" dirty="0">
                        <a:latin typeface="Times New Roman"/>
                        <a:ea typeface="Times New Roman"/>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hMerge="1">
                  <a:txBody>
                    <a:bodyPr/>
                    <a:lstStyle/>
                    <a:p>
                      <a:endParaRPr lang="es-ES"/>
                    </a:p>
                  </a:txBody>
                  <a:tcPr/>
                </a:tc>
                <a:tc>
                  <a:txBody>
                    <a:bodyPr/>
                    <a:lstStyle/>
                    <a:p>
                      <a:pPr algn="ctr">
                        <a:spcAft>
                          <a:spcPts val="0"/>
                        </a:spcAft>
                      </a:pPr>
                      <a:r>
                        <a:rPr lang="es-ES" sz="1400">
                          <a:solidFill>
                            <a:srgbClr val="000000"/>
                          </a:solidFill>
                          <a:latin typeface="Calibri"/>
                          <a:ea typeface="Times New Roman"/>
                        </a:rPr>
                        <a:t>Importante Mercado</a:t>
                      </a:r>
                      <a:endParaRPr lang="es-ES" sz="14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s-ES" sz="1400">
                          <a:solidFill>
                            <a:srgbClr val="000000"/>
                          </a:solidFill>
                          <a:latin typeface="Calibri"/>
                          <a:ea typeface="Times New Roman"/>
                        </a:rPr>
                        <a:t>Posible pérdida de suscriptores</a:t>
                      </a:r>
                      <a:endParaRPr lang="es-ES" sz="14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s-ES" sz="1400">
                          <a:solidFill>
                            <a:srgbClr val="000000"/>
                          </a:solidFill>
                          <a:latin typeface="Calibri"/>
                          <a:ea typeface="Times New Roman"/>
                        </a:rPr>
                        <a:t>Mayor cantidad de suscriptores</a:t>
                      </a:r>
                      <a:endParaRPr lang="es-ES" sz="14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s-ES" sz="1400" dirty="0">
                          <a:solidFill>
                            <a:srgbClr val="000000"/>
                          </a:solidFill>
                          <a:latin typeface="Calibri"/>
                          <a:ea typeface="Times New Roman"/>
                        </a:rPr>
                        <a:t>Migrar sus clientes de HFC a </a:t>
                      </a:r>
                      <a:r>
                        <a:rPr lang="es-ES" sz="1400" dirty="0" err="1">
                          <a:solidFill>
                            <a:srgbClr val="000000"/>
                          </a:solidFill>
                          <a:latin typeface="Calibri"/>
                          <a:ea typeface="Times New Roman"/>
                        </a:rPr>
                        <a:t>WiMAX</a:t>
                      </a:r>
                      <a:endParaRPr lang="es-ES" sz="14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bl>
          </a:graphicData>
        </a:graphic>
      </p:graphicFrame>
      <p:sp>
        <p:nvSpPr>
          <p:cNvPr id="4" name="3 Flecha izquierda"/>
          <p:cNvSpPr/>
          <p:nvPr/>
        </p:nvSpPr>
        <p:spPr>
          <a:xfrm>
            <a:off x="8143900" y="1714488"/>
            <a:ext cx="642942" cy="428628"/>
          </a:xfrm>
          <a:prstGeom prst="lef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1" nodeType="clickEffect">
                                  <p:stCondLst>
                                    <p:cond delay="0"/>
                                  </p:stCondLst>
                                  <p:childTnLst>
                                    <p:animMotion origin="layout" path="M 0 0 L 0 0.12592 " pathEditMode="relative" ptsTypes="AA">
                                      <p:cBhvr>
                                        <p:cTn id="11" dur="2000" fill="hold"/>
                                        <p:tgtEl>
                                          <p:spTgt spid="4"/>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grpId="2" nodeType="clickEffect">
                                  <p:stCondLst>
                                    <p:cond delay="0"/>
                                  </p:stCondLst>
                                  <p:childTnLst>
                                    <p:animMotion origin="layout" path="M -3.61111E-6 0.12593 L 0.00052 0.28357 " pathEditMode="relative" rAng="0" ptsTypes="AA">
                                      <p:cBhvr>
                                        <p:cTn id="15" dur="2000" fill="hold"/>
                                        <p:tgtEl>
                                          <p:spTgt spid="4"/>
                                        </p:tgtEl>
                                        <p:attrNameLst>
                                          <p:attrName>ppt_x</p:attrName>
                                          <p:attrName>ppt_y</p:attrName>
                                        </p:attrNameLst>
                                      </p:cBhvr>
                                      <p:rCtr x="0" y="79"/>
                                    </p:animMotion>
                                  </p:childTnLst>
                                </p:cTn>
                              </p:par>
                            </p:childTnLst>
                          </p:cTn>
                        </p:par>
                      </p:childTnLst>
                    </p:cTn>
                  </p:par>
                  <p:par>
                    <p:cTn id="16" fill="hold">
                      <p:stCondLst>
                        <p:cond delay="indefinite"/>
                      </p:stCondLst>
                      <p:childTnLst>
                        <p:par>
                          <p:cTn id="17" fill="hold">
                            <p:stCondLst>
                              <p:cond delay="0"/>
                            </p:stCondLst>
                            <p:childTnLst>
                              <p:par>
                                <p:cTn id="18" presetID="0" presetClass="path" presetSubtype="0" accel="50000" decel="50000" fill="hold" grpId="3" nodeType="clickEffect">
                                  <p:stCondLst>
                                    <p:cond delay="0"/>
                                  </p:stCondLst>
                                  <p:childTnLst>
                                    <p:animMotion origin="layout" path="M 0.00052 0.28356 L 0.00157 0.4199 " pathEditMode="relative" rAng="0" ptsTypes="AA">
                                      <p:cBhvr>
                                        <p:cTn id="19" dur="2000" fill="hold"/>
                                        <p:tgtEl>
                                          <p:spTgt spid="4"/>
                                        </p:tgtEl>
                                        <p:attrNameLst>
                                          <p:attrName>ppt_x</p:attrName>
                                          <p:attrName>ppt_y</p:attrName>
                                        </p:attrNameLst>
                                      </p:cBhvr>
                                      <p:rCtr x="1" y="68"/>
                                    </p:animMotion>
                                  </p:child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grpId="4" nodeType="clickEffect">
                                  <p:stCondLst>
                                    <p:cond delay="0"/>
                                  </p:stCondLst>
                                  <p:childTnLst>
                                    <p:animMotion origin="layout" path="M 0.00156 0.41991 L 0.00156 0.58796 " pathEditMode="relative" rAng="0" ptsTypes="AA">
                                      <p:cBhvr>
                                        <p:cTn id="23" dur="2000" fill="hold"/>
                                        <p:tgtEl>
                                          <p:spTgt spid="4"/>
                                        </p:tgtEl>
                                        <p:attrNameLst>
                                          <p:attrName>ppt_x</p:attrName>
                                          <p:attrName>ppt_y</p:attrName>
                                        </p:attrNameLst>
                                      </p:cBhvr>
                                      <p:rCtr x="0" y="84"/>
                                    </p:animMotion>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5" nodeType="clickEffect">
                                  <p:stCondLst>
                                    <p:cond delay="0"/>
                                  </p:stCondLst>
                                  <p:childTnLst>
                                    <p:animEffect transition="out" filter="fade">
                                      <p:cBhvr>
                                        <p:cTn id="27" dur="2000"/>
                                        <p:tgtEl>
                                          <p:spTgt spid="4"/>
                                        </p:tgtEl>
                                      </p:cBhvr>
                                    </p:animEffect>
                                    <p:set>
                                      <p:cBhvr>
                                        <p:cTn id="28"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4" grpId="4" animBg="1"/>
      <p:bldP spid="4" grpId="5"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1"/>
          <p:cNvSpPr>
            <a:spLocks noChangeArrowheads="1"/>
          </p:cNvSpPr>
          <p:nvPr/>
        </p:nvSpPr>
        <p:spPr bwMode="auto">
          <a:xfrm>
            <a:off x="2500298" y="214290"/>
            <a:ext cx="4672674" cy="930964"/>
          </a:xfrm>
          <a:prstGeom prst="rect">
            <a:avLst/>
          </a:prstGeom>
          <a:noFill/>
          <a:ln w="9525">
            <a:noFill/>
            <a:miter lim="800000"/>
            <a:headEnd/>
            <a:tailEnd/>
          </a:ln>
          <a:effectLst/>
        </p:spPr>
        <p:txBody>
          <a:bodyPr vert="horz" wrap="none" lIns="450708" tIns="152352" rIns="91440" bIns="3808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lang="es-EC" sz="3000" b="1" spc="300" dirty="0" smtClean="0">
                <a:solidFill>
                  <a:schemeClr val="accent1"/>
                </a:solidFill>
                <a:effectLst>
                  <a:outerShdw blurRad="38100" dist="38100" dir="2700000" algn="tl">
                    <a:srgbClr val="000000">
                      <a:alpha val="43137"/>
                    </a:srgbClr>
                  </a:outerShdw>
                </a:effectLst>
                <a:latin typeface="Franklin Gothic Book" pitchFamily="34" charset="0"/>
                <a:ea typeface="+mj-ea"/>
                <a:cs typeface="+mj-cs"/>
              </a:rPr>
              <a:t>COMPARACION FINAL</a:t>
            </a:r>
            <a:endParaRPr lang="es-CL" sz="3000" b="1" spc="300" dirty="0" smtClean="0">
              <a:solidFill>
                <a:schemeClr val="accent1"/>
              </a:solidFill>
              <a:effectLst>
                <a:outerShdw blurRad="38100" dist="38100" dir="2700000" algn="tl">
                  <a:srgbClr val="000000">
                    <a:alpha val="43137"/>
                  </a:srgbClr>
                </a:outerShdw>
              </a:effectLst>
              <a:latin typeface="Franklin Gothic Book" pitchFamily="34" charset="0"/>
              <a:ea typeface="+mj-ea"/>
              <a:cs typeface="+mj-cs"/>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CL"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3 Tabla"/>
          <p:cNvGraphicFramePr>
            <a:graphicFrameLocks noGrp="1"/>
          </p:cNvGraphicFramePr>
          <p:nvPr/>
        </p:nvGraphicFramePr>
        <p:xfrm>
          <a:off x="1500166" y="1357298"/>
          <a:ext cx="6643734" cy="5232180"/>
        </p:xfrm>
        <a:graphic>
          <a:graphicData uri="http://schemas.openxmlformats.org/drawingml/2006/table">
            <a:tbl>
              <a:tblPr/>
              <a:tblGrid>
                <a:gridCol w="496528"/>
                <a:gridCol w="1364516"/>
                <a:gridCol w="1949848"/>
                <a:gridCol w="2832842"/>
              </a:tblGrid>
              <a:tr h="226635">
                <a:tc gridSpan="4">
                  <a:txBody>
                    <a:bodyPr/>
                    <a:lstStyle/>
                    <a:p>
                      <a:pPr algn="ctr">
                        <a:spcAft>
                          <a:spcPts val="0"/>
                        </a:spcAft>
                      </a:pPr>
                      <a:r>
                        <a:rPr lang="es-ES" sz="1400" dirty="0">
                          <a:solidFill>
                            <a:srgbClr val="FFFFFF"/>
                          </a:solidFill>
                          <a:latin typeface="Calibri"/>
                          <a:ea typeface="Times New Roman"/>
                        </a:rPr>
                        <a:t>COMPARACION FINAL</a:t>
                      </a:r>
                      <a:endParaRPr lang="es-ES" sz="1400" dirty="0">
                        <a:latin typeface="Times New Roman"/>
                        <a:ea typeface="Times New Roman"/>
                      </a:endParaRPr>
                    </a:p>
                  </a:txBody>
                  <a:tcPr marL="42070" marR="420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53F"/>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226635">
                <a:tc>
                  <a:txBody>
                    <a:bodyPr/>
                    <a:lstStyle/>
                    <a:p>
                      <a:pPr algn="l">
                        <a:spcAft>
                          <a:spcPts val="0"/>
                        </a:spcAft>
                      </a:pPr>
                      <a:r>
                        <a:rPr lang="es-ES" sz="1400">
                          <a:solidFill>
                            <a:srgbClr val="000000"/>
                          </a:solidFill>
                          <a:latin typeface="Calibri"/>
                          <a:ea typeface="Times New Roman"/>
                        </a:rPr>
                        <a:t> </a:t>
                      </a:r>
                      <a:endParaRPr lang="es-ES" sz="1400">
                        <a:latin typeface="Times New Roman"/>
                        <a:ea typeface="Times New Roman"/>
                      </a:endParaRPr>
                    </a:p>
                  </a:txBody>
                  <a:tcPr marL="42070" marR="420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F253F"/>
                    </a:solidFill>
                  </a:tcPr>
                </a:tc>
                <a:tc>
                  <a:txBody>
                    <a:bodyPr/>
                    <a:lstStyle/>
                    <a:p>
                      <a:pPr algn="ctr">
                        <a:spcAft>
                          <a:spcPts val="0"/>
                        </a:spcAft>
                      </a:pPr>
                      <a:r>
                        <a:rPr lang="es-ES" sz="1600" b="1" dirty="0">
                          <a:solidFill>
                            <a:srgbClr val="000000"/>
                          </a:solidFill>
                          <a:latin typeface="Calibri"/>
                          <a:ea typeface="Times New Roman"/>
                        </a:rPr>
                        <a:t>TV Cable</a:t>
                      </a:r>
                      <a:endParaRPr lang="es-ES" sz="1600" dirty="0">
                        <a:latin typeface="Times New Roman"/>
                        <a:ea typeface="Times New Roman"/>
                      </a:endParaRPr>
                    </a:p>
                  </a:txBody>
                  <a:tcPr marL="42070" marR="420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a:spcAft>
                          <a:spcPts val="0"/>
                        </a:spcAft>
                      </a:pPr>
                      <a:r>
                        <a:rPr lang="es-ES" sz="1600" b="1" dirty="0">
                          <a:solidFill>
                            <a:srgbClr val="000000"/>
                          </a:solidFill>
                          <a:latin typeface="Calibri"/>
                          <a:ea typeface="Times New Roman"/>
                        </a:rPr>
                        <a:t>Telmex</a:t>
                      </a:r>
                      <a:endParaRPr lang="es-ES" sz="1600" dirty="0">
                        <a:latin typeface="Times New Roman"/>
                        <a:ea typeface="Times New Roman"/>
                      </a:endParaRPr>
                    </a:p>
                  </a:txBody>
                  <a:tcPr marL="42070" marR="420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a:txBody>
                    <a:bodyPr/>
                    <a:lstStyle/>
                    <a:p>
                      <a:pPr algn="ctr">
                        <a:spcAft>
                          <a:spcPts val="0"/>
                        </a:spcAft>
                      </a:pPr>
                      <a:r>
                        <a:rPr lang="es-ES" sz="1600" b="1" dirty="0">
                          <a:solidFill>
                            <a:srgbClr val="000000"/>
                          </a:solidFill>
                          <a:latin typeface="Calibri"/>
                          <a:ea typeface="Times New Roman"/>
                        </a:rPr>
                        <a:t>COMENTARIO</a:t>
                      </a:r>
                      <a:endParaRPr lang="es-ES" sz="1600" dirty="0">
                        <a:latin typeface="Times New Roman"/>
                        <a:ea typeface="Times New Roman"/>
                      </a:endParaRPr>
                    </a:p>
                  </a:txBody>
                  <a:tcPr marL="42070" marR="420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r>
              <a:tr h="1313574">
                <a:tc>
                  <a:txBody>
                    <a:bodyPr/>
                    <a:lstStyle/>
                    <a:p>
                      <a:pPr algn="ctr">
                        <a:spcAft>
                          <a:spcPts val="0"/>
                        </a:spcAft>
                      </a:pPr>
                      <a:r>
                        <a:rPr lang="es-ES" sz="1400" b="1" dirty="0">
                          <a:solidFill>
                            <a:srgbClr val="000000"/>
                          </a:solidFill>
                          <a:latin typeface="Calibri"/>
                          <a:ea typeface="Times New Roman"/>
                        </a:rPr>
                        <a:t>TECNICO</a:t>
                      </a:r>
                      <a:endParaRPr lang="es-ES" sz="1400" dirty="0">
                        <a:latin typeface="Times New Roman"/>
                        <a:ea typeface="Times New Roman"/>
                      </a:endParaRPr>
                    </a:p>
                  </a:txBody>
                  <a:tcPr marL="42070" marR="4207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8DB4E3"/>
                    </a:solidFill>
                  </a:tcPr>
                </a:tc>
                <a:tc>
                  <a:txBody>
                    <a:bodyPr/>
                    <a:lstStyle/>
                    <a:p>
                      <a:pPr algn="l">
                        <a:spcAft>
                          <a:spcPts val="0"/>
                        </a:spcAft>
                      </a:pPr>
                      <a:r>
                        <a:rPr lang="es-ES" sz="900" b="1">
                          <a:solidFill>
                            <a:srgbClr val="000000"/>
                          </a:solidFill>
                          <a:latin typeface="Calibri"/>
                          <a:ea typeface="Times New Roman"/>
                        </a:rPr>
                        <a:t> </a:t>
                      </a:r>
                      <a:endParaRPr lang="es-ES" sz="1100">
                        <a:latin typeface="Times New Roman"/>
                        <a:ea typeface="Times New Roman"/>
                      </a:endParaRPr>
                    </a:p>
                  </a:txBody>
                  <a:tcPr marL="42070" marR="42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l">
                        <a:spcAft>
                          <a:spcPts val="0"/>
                        </a:spcAft>
                      </a:pPr>
                      <a:endParaRPr lang="es-ES" sz="1100" dirty="0">
                        <a:latin typeface="Times New Roman"/>
                        <a:ea typeface="Times New Roman"/>
                      </a:endParaRPr>
                    </a:p>
                  </a:txBody>
                  <a:tcPr marL="42070" marR="42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s-ES" sz="1400" b="1" dirty="0">
                          <a:solidFill>
                            <a:srgbClr val="000000"/>
                          </a:solidFill>
                          <a:latin typeface="Calibri"/>
                          <a:ea typeface="Times New Roman"/>
                        </a:rPr>
                        <a:t>Los problemas técnicos por parte de </a:t>
                      </a:r>
                      <a:r>
                        <a:rPr lang="es-ES" sz="1400" b="1" dirty="0" err="1">
                          <a:solidFill>
                            <a:srgbClr val="000000"/>
                          </a:solidFill>
                          <a:latin typeface="Calibri"/>
                          <a:ea typeface="Times New Roman"/>
                        </a:rPr>
                        <a:t>Airspan</a:t>
                      </a:r>
                      <a:r>
                        <a:rPr lang="es-ES" sz="1400" b="1" dirty="0">
                          <a:solidFill>
                            <a:srgbClr val="000000"/>
                          </a:solidFill>
                          <a:latin typeface="Calibri"/>
                          <a:ea typeface="Times New Roman"/>
                        </a:rPr>
                        <a:t> mantienen ocupados a los Ingenieros de Tv Cable mientras que </a:t>
                      </a:r>
                      <a:r>
                        <a:rPr lang="es-ES" sz="1400" b="1" dirty="0" err="1">
                          <a:solidFill>
                            <a:srgbClr val="000000"/>
                          </a:solidFill>
                          <a:latin typeface="Calibri"/>
                          <a:ea typeface="Times New Roman"/>
                        </a:rPr>
                        <a:t>Alvarion</a:t>
                      </a:r>
                      <a:r>
                        <a:rPr lang="es-ES" sz="1400" b="1" dirty="0">
                          <a:solidFill>
                            <a:srgbClr val="000000"/>
                          </a:solidFill>
                          <a:latin typeface="Calibri"/>
                          <a:ea typeface="Times New Roman"/>
                        </a:rPr>
                        <a:t> domina el mercado en equipos </a:t>
                      </a:r>
                      <a:r>
                        <a:rPr lang="es-ES" sz="1400" b="1" dirty="0" err="1">
                          <a:solidFill>
                            <a:srgbClr val="000000"/>
                          </a:solidFill>
                          <a:latin typeface="Calibri"/>
                          <a:ea typeface="Times New Roman"/>
                        </a:rPr>
                        <a:t>WiMAX</a:t>
                      </a:r>
                      <a:r>
                        <a:rPr lang="es-ES" sz="1400" b="1" dirty="0">
                          <a:solidFill>
                            <a:srgbClr val="000000"/>
                          </a:solidFill>
                          <a:latin typeface="Calibri"/>
                          <a:ea typeface="Times New Roman"/>
                        </a:rPr>
                        <a:t> y serian utilizados en Telmex</a:t>
                      </a:r>
                      <a:endParaRPr lang="es-ES" sz="1400" dirty="0">
                        <a:latin typeface="Times New Roman"/>
                        <a:ea typeface="Times New Roman"/>
                      </a:endParaRPr>
                    </a:p>
                  </a:txBody>
                  <a:tcPr marL="42070" marR="420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149377">
                <a:tc>
                  <a:txBody>
                    <a:bodyPr/>
                    <a:lstStyle/>
                    <a:p>
                      <a:pPr algn="ctr">
                        <a:spcAft>
                          <a:spcPts val="0"/>
                        </a:spcAft>
                      </a:pPr>
                      <a:r>
                        <a:rPr lang="es-ES" sz="1400" b="1" dirty="0">
                          <a:solidFill>
                            <a:srgbClr val="000000"/>
                          </a:solidFill>
                          <a:latin typeface="Calibri"/>
                          <a:ea typeface="Times New Roman"/>
                        </a:rPr>
                        <a:t>ECONOMICO </a:t>
                      </a:r>
                      <a:endParaRPr lang="es-ES" sz="1400" dirty="0">
                        <a:latin typeface="Times New Roman"/>
                        <a:ea typeface="Times New Roman"/>
                      </a:endParaRPr>
                    </a:p>
                  </a:txBody>
                  <a:tcPr marL="42070" marR="4207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l">
                        <a:spcAft>
                          <a:spcPts val="0"/>
                        </a:spcAft>
                      </a:pPr>
                      <a:r>
                        <a:rPr lang="es-ES" sz="900" b="1">
                          <a:solidFill>
                            <a:srgbClr val="000000"/>
                          </a:solidFill>
                          <a:latin typeface="Calibri"/>
                          <a:ea typeface="Times New Roman"/>
                        </a:rPr>
                        <a:t> </a:t>
                      </a:r>
                      <a:endParaRPr lang="es-ES" sz="1100">
                        <a:latin typeface="Times New Roman"/>
                        <a:ea typeface="Times New Roman"/>
                      </a:endParaRPr>
                    </a:p>
                  </a:txBody>
                  <a:tcPr marL="42070" marR="42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l">
                        <a:spcAft>
                          <a:spcPts val="0"/>
                        </a:spcAft>
                      </a:pPr>
                      <a:endParaRPr lang="es-ES" sz="1100">
                        <a:latin typeface="Times New Roman"/>
                        <a:ea typeface="Times New Roman"/>
                      </a:endParaRPr>
                    </a:p>
                  </a:txBody>
                  <a:tcPr marL="42070" marR="42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s-ES" sz="1400" b="1" dirty="0">
                          <a:solidFill>
                            <a:srgbClr val="000000"/>
                          </a:solidFill>
                          <a:latin typeface="Calibri"/>
                          <a:ea typeface="Times New Roman"/>
                        </a:rPr>
                        <a:t>La sola presencia de la compañía mexicana en Ecuador hizo que TV Cable bajara sus tarifas con respecto a internet, telefonía y televisión pagada</a:t>
                      </a:r>
                      <a:endParaRPr lang="es-ES" sz="1400" dirty="0">
                        <a:latin typeface="Times New Roman"/>
                        <a:ea typeface="Times New Roman"/>
                      </a:endParaRPr>
                    </a:p>
                  </a:txBody>
                  <a:tcPr marL="42070" marR="420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149377">
                <a:tc>
                  <a:txBody>
                    <a:bodyPr/>
                    <a:lstStyle/>
                    <a:p>
                      <a:pPr algn="ctr">
                        <a:spcAft>
                          <a:spcPts val="0"/>
                        </a:spcAft>
                      </a:pPr>
                      <a:r>
                        <a:rPr lang="es-ES" sz="1400" b="1" dirty="0">
                          <a:solidFill>
                            <a:srgbClr val="000000"/>
                          </a:solidFill>
                          <a:latin typeface="Calibri"/>
                          <a:ea typeface="Times New Roman"/>
                        </a:rPr>
                        <a:t>MERCADO</a:t>
                      </a:r>
                      <a:endParaRPr lang="es-ES" sz="1400" dirty="0">
                        <a:latin typeface="Times New Roman"/>
                        <a:ea typeface="Times New Roman"/>
                      </a:endParaRPr>
                    </a:p>
                  </a:txBody>
                  <a:tcPr marL="42070" marR="4207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l">
                        <a:spcAft>
                          <a:spcPts val="0"/>
                        </a:spcAft>
                      </a:pPr>
                      <a:endParaRPr lang="es-ES" sz="1100">
                        <a:latin typeface="Times New Roman"/>
                        <a:ea typeface="Times New Roman"/>
                      </a:endParaRPr>
                    </a:p>
                  </a:txBody>
                  <a:tcPr marL="42070" marR="42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l">
                        <a:spcAft>
                          <a:spcPts val="0"/>
                        </a:spcAft>
                      </a:pPr>
                      <a:r>
                        <a:rPr lang="es-ES" sz="900" b="1">
                          <a:solidFill>
                            <a:srgbClr val="000000"/>
                          </a:solidFill>
                          <a:latin typeface="Calibri"/>
                          <a:ea typeface="Times New Roman"/>
                        </a:rPr>
                        <a:t> </a:t>
                      </a:r>
                      <a:endParaRPr lang="es-ES" sz="1100">
                        <a:latin typeface="Times New Roman"/>
                        <a:ea typeface="Times New Roman"/>
                      </a:endParaRPr>
                    </a:p>
                  </a:txBody>
                  <a:tcPr marL="42070" marR="42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s-ES" sz="1400" b="1" dirty="0">
                          <a:solidFill>
                            <a:srgbClr val="000000"/>
                          </a:solidFill>
                          <a:latin typeface="Calibri"/>
                          <a:ea typeface="Times New Roman"/>
                        </a:rPr>
                        <a:t>TV Cable posee un mercado ya definido Telmex tendrá que hacer una fuerte campaña publicitaria para poder quitarle suscriptores a TV Cable</a:t>
                      </a:r>
                      <a:endParaRPr lang="es-ES" sz="1400" dirty="0">
                        <a:latin typeface="Times New Roman"/>
                        <a:ea typeface="Times New Roman"/>
                      </a:endParaRPr>
                    </a:p>
                  </a:txBody>
                  <a:tcPr marL="42070" marR="420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149377">
                <a:tc>
                  <a:txBody>
                    <a:bodyPr/>
                    <a:lstStyle/>
                    <a:p>
                      <a:pPr algn="ctr">
                        <a:spcAft>
                          <a:spcPts val="0"/>
                        </a:spcAft>
                      </a:pPr>
                      <a:r>
                        <a:rPr lang="es-ES" sz="1400" b="1" dirty="0">
                          <a:solidFill>
                            <a:srgbClr val="000000"/>
                          </a:solidFill>
                          <a:latin typeface="Calibri"/>
                          <a:ea typeface="Times New Roman"/>
                        </a:rPr>
                        <a:t>PROYECCION</a:t>
                      </a:r>
                      <a:endParaRPr lang="es-ES" sz="1400" dirty="0">
                        <a:latin typeface="Times New Roman"/>
                        <a:ea typeface="Times New Roman"/>
                      </a:endParaRPr>
                    </a:p>
                  </a:txBody>
                  <a:tcPr marL="42070" marR="4207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l">
                        <a:spcAft>
                          <a:spcPts val="0"/>
                        </a:spcAft>
                      </a:pPr>
                      <a:endParaRPr lang="es-ES" sz="1100">
                        <a:latin typeface="Times New Roman"/>
                        <a:ea typeface="Times New Roman"/>
                      </a:endParaRPr>
                    </a:p>
                  </a:txBody>
                  <a:tcPr marL="42070" marR="42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l">
                        <a:spcAft>
                          <a:spcPts val="0"/>
                        </a:spcAft>
                      </a:pPr>
                      <a:endParaRPr lang="es-ES" sz="1100">
                        <a:latin typeface="Times New Roman"/>
                        <a:ea typeface="Times New Roman"/>
                      </a:endParaRPr>
                    </a:p>
                  </a:txBody>
                  <a:tcPr marL="42070" marR="420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spcAft>
                          <a:spcPts val="0"/>
                        </a:spcAft>
                      </a:pPr>
                      <a:r>
                        <a:rPr lang="es-ES" sz="1400" b="1" dirty="0">
                          <a:solidFill>
                            <a:srgbClr val="000000"/>
                          </a:solidFill>
                          <a:latin typeface="Calibri"/>
                          <a:ea typeface="Times New Roman"/>
                        </a:rPr>
                        <a:t>En ambos casos la proyección económica  es favorable y las dos empresas no tendrían problemas en recuperar su inversión inicial en un plazo de 5 años</a:t>
                      </a:r>
                      <a:endParaRPr lang="es-ES" sz="1400" dirty="0">
                        <a:latin typeface="Times New Roman"/>
                        <a:ea typeface="Times New Roman"/>
                      </a:endParaRPr>
                    </a:p>
                  </a:txBody>
                  <a:tcPr marL="42070" marR="4207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bl>
          </a:graphicData>
        </a:graphic>
      </p:graphicFrame>
      <p:pic>
        <p:nvPicPr>
          <p:cNvPr id="5" name="1 Imagen" descr="600px-Symbol_OK.svg.png"/>
          <p:cNvPicPr>
            <a:picLocks noChangeAspect="1"/>
          </p:cNvPicPr>
          <p:nvPr/>
        </p:nvPicPr>
        <p:blipFill>
          <a:blip r:embed="rId3" cstate="print"/>
          <a:srcRect/>
          <a:stretch>
            <a:fillRect/>
          </a:stretch>
        </p:blipFill>
        <p:spPr bwMode="auto">
          <a:xfrm>
            <a:off x="10715625" y="12325350"/>
            <a:ext cx="400050" cy="400050"/>
          </a:xfrm>
          <a:prstGeom prst="rect">
            <a:avLst/>
          </a:prstGeom>
          <a:noFill/>
          <a:ln w="9525">
            <a:noFill/>
            <a:miter lim="800000"/>
            <a:headEnd/>
            <a:tailEnd/>
          </a:ln>
        </p:spPr>
      </p:pic>
      <p:pic>
        <p:nvPicPr>
          <p:cNvPr id="6" name="2 Imagen" descr="600px-Symbol_OK.svg.png"/>
          <p:cNvPicPr>
            <a:picLocks noChangeAspect="1"/>
          </p:cNvPicPr>
          <p:nvPr/>
        </p:nvPicPr>
        <p:blipFill>
          <a:blip r:embed="rId3" cstate="print"/>
          <a:srcRect/>
          <a:stretch>
            <a:fillRect/>
          </a:stretch>
        </p:blipFill>
        <p:spPr bwMode="auto">
          <a:xfrm>
            <a:off x="10715625" y="13277850"/>
            <a:ext cx="400050" cy="400050"/>
          </a:xfrm>
          <a:prstGeom prst="rect">
            <a:avLst/>
          </a:prstGeom>
          <a:noFill/>
          <a:ln w="9525">
            <a:noFill/>
            <a:miter lim="800000"/>
            <a:headEnd/>
            <a:tailEnd/>
          </a:ln>
        </p:spPr>
      </p:pic>
      <p:pic>
        <p:nvPicPr>
          <p:cNvPr id="9" name="5 Imagen" descr="600px-Symbol_OK.svg.png"/>
          <p:cNvPicPr>
            <a:picLocks noChangeAspect="1"/>
          </p:cNvPicPr>
          <p:nvPr/>
        </p:nvPicPr>
        <p:blipFill>
          <a:blip r:embed="rId3" cstate="print"/>
          <a:srcRect/>
          <a:stretch>
            <a:fillRect/>
          </a:stretch>
        </p:blipFill>
        <p:spPr bwMode="auto">
          <a:xfrm>
            <a:off x="10734675" y="14963775"/>
            <a:ext cx="400050" cy="400050"/>
          </a:xfrm>
          <a:prstGeom prst="rect">
            <a:avLst/>
          </a:prstGeom>
          <a:noFill/>
          <a:ln w="9525">
            <a:noFill/>
            <a:miter lim="800000"/>
            <a:headEnd/>
            <a:tailEnd/>
          </a:ln>
        </p:spPr>
      </p:pic>
      <p:pic>
        <p:nvPicPr>
          <p:cNvPr id="10" name="1 Imagen" descr="600px-Symbol_OK.svg.png"/>
          <p:cNvPicPr>
            <a:picLocks noChangeAspect="1"/>
          </p:cNvPicPr>
          <p:nvPr/>
        </p:nvPicPr>
        <p:blipFill>
          <a:blip r:embed="rId4" cstate="print"/>
          <a:srcRect/>
          <a:stretch>
            <a:fillRect/>
          </a:stretch>
        </p:blipFill>
        <p:spPr bwMode="auto">
          <a:xfrm>
            <a:off x="3857620" y="1971662"/>
            <a:ext cx="1000132" cy="1000132"/>
          </a:xfrm>
          <a:prstGeom prst="rect">
            <a:avLst/>
          </a:prstGeom>
          <a:noFill/>
          <a:ln w="9525">
            <a:noFill/>
            <a:miter lim="800000"/>
            <a:headEnd/>
            <a:tailEnd/>
          </a:ln>
        </p:spPr>
      </p:pic>
      <p:pic>
        <p:nvPicPr>
          <p:cNvPr id="11" name="2 Imagen" descr="600px-Symbol_OK.svg.png"/>
          <p:cNvPicPr>
            <a:picLocks noChangeAspect="1"/>
          </p:cNvPicPr>
          <p:nvPr/>
        </p:nvPicPr>
        <p:blipFill>
          <a:blip r:embed="rId5" cstate="print"/>
          <a:srcRect/>
          <a:stretch>
            <a:fillRect/>
          </a:stretch>
        </p:blipFill>
        <p:spPr bwMode="auto">
          <a:xfrm>
            <a:off x="3857620" y="3271844"/>
            <a:ext cx="871536" cy="871536"/>
          </a:xfrm>
          <a:prstGeom prst="rect">
            <a:avLst/>
          </a:prstGeom>
          <a:noFill/>
          <a:ln w="9525">
            <a:noFill/>
            <a:miter lim="800000"/>
            <a:headEnd/>
            <a:tailEnd/>
          </a:ln>
        </p:spPr>
      </p:pic>
      <p:pic>
        <p:nvPicPr>
          <p:cNvPr id="12" name="3 Imagen" descr="600px-Symbol_OK.svg.png"/>
          <p:cNvPicPr>
            <a:picLocks noChangeAspect="1"/>
          </p:cNvPicPr>
          <p:nvPr/>
        </p:nvPicPr>
        <p:blipFill>
          <a:blip r:embed="rId4" cstate="print"/>
          <a:srcRect/>
          <a:stretch>
            <a:fillRect/>
          </a:stretch>
        </p:blipFill>
        <p:spPr bwMode="auto">
          <a:xfrm>
            <a:off x="2071670" y="4357694"/>
            <a:ext cx="1000132" cy="1000132"/>
          </a:xfrm>
          <a:prstGeom prst="rect">
            <a:avLst/>
          </a:prstGeom>
          <a:noFill/>
          <a:ln w="9525">
            <a:noFill/>
            <a:miter lim="800000"/>
            <a:headEnd/>
            <a:tailEnd/>
          </a:ln>
        </p:spPr>
      </p:pic>
      <p:pic>
        <p:nvPicPr>
          <p:cNvPr id="13" name="4 Imagen" descr="600px-Symbol_OK.svg.png"/>
          <p:cNvPicPr>
            <a:picLocks noChangeAspect="1"/>
          </p:cNvPicPr>
          <p:nvPr/>
        </p:nvPicPr>
        <p:blipFill>
          <a:blip r:embed="rId6" cstate="print"/>
          <a:srcRect/>
          <a:stretch>
            <a:fillRect/>
          </a:stretch>
        </p:blipFill>
        <p:spPr bwMode="auto">
          <a:xfrm>
            <a:off x="2071670" y="5643578"/>
            <a:ext cx="928694" cy="928694"/>
          </a:xfrm>
          <a:prstGeom prst="rect">
            <a:avLst/>
          </a:prstGeom>
          <a:noFill/>
          <a:ln w="9525">
            <a:noFill/>
            <a:miter lim="800000"/>
            <a:headEnd/>
            <a:tailEnd/>
          </a:ln>
        </p:spPr>
      </p:pic>
      <p:pic>
        <p:nvPicPr>
          <p:cNvPr id="14" name="5 Imagen" descr="600px-Symbol_OK.svg.png"/>
          <p:cNvPicPr>
            <a:picLocks noChangeAspect="1"/>
          </p:cNvPicPr>
          <p:nvPr/>
        </p:nvPicPr>
        <p:blipFill>
          <a:blip r:embed="rId7" cstate="print"/>
          <a:srcRect/>
          <a:stretch>
            <a:fillRect/>
          </a:stretch>
        </p:blipFill>
        <p:spPr bwMode="auto">
          <a:xfrm>
            <a:off x="3871902" y="5586422"/>
            <a:ext cx="985850" cy="98585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strVal val="#ppt_w*0.70"/>
                                          </p:val>
                                        </p:tav>
                                        <p:tav tm="100000">
                                          <p:val>
                                            <p:strVal val="#ppt_w"/>
                                          </p:val>
                                        </p:tav>
                                      </p:tavLst>
                                    </p:anim>
                                    <p:anim calcmode="lin" valueType="num">
                                      <p:cBhvr>
                                        <p:cTn id="15" dur="1000" fill="hold"/>
                                        <p:tgtEl>
                                          <p:spTgt spid="11"/>
                                        </p:tgtEl>
                                        <p:attrNameLst>
                                          <p:attrName>ppt_h</p:attrName>
                                        </p:attrNameLst>
                                      </p:cBhvr>
                                      <p:tavLst>
                                        <p:tav tm="0">
                                          <p:val>
                                            <p:strVal val="#ppt_h"/>
                                          </p:val>
                                        </p:tav>
                                        <p:tav tm="100000">
                                          <p:val>
                                            <p:strVal val="#ppt_h"/>
                                          </p:val>
                                        </p:tav>
                                      </p:tavLst>
                                    </p:anim>
                                    <p:animEffect transition="in" filter="fade">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strVal val="#ppt_w*0.70"/>
                                          </p:val>
                                        </p:tav>
                                        <p:tav tm="100000">
                                          <p:val>
                                            <p:strVal val="#ppt_w"/>
                                          </p:val>
                                        </p:tav>
                                      </p:tavLst>
                                    </p:anim>
                                    <p:anim calcmode="lin" valueType="num">
                                      <p:cBhvr>
                                        <p:cTn id="22" dur="1000" fill="hold"/>
                                        <p:tgtEl>
                                          <p:spTgt spid="12"/>
                                        </p:tgtEl>
                                        <p:attrNameLst>
                                          <p:attrName>ppt_h</p:attrName>
                                        </p:attrNameLst>
                                      </p:cBhvr>
                                      <p:tavLst>
                                        <p:tav tm="0">
                                          <p:val>
                                            <p:strVal val="#ppt_h"/>
                                          </p:val>
                                        </p:tav>
                                        <p:tav tm="100000">
                                          <p:val>
                                            <p:strVal val="#ppt_h"/>
                                          </p:val>
                                        </p:tav>
                                      </p:tavLst>
                                    </p:anim>
                                    <p:animEffect transition="in" filter="fade">
                                      <p:cBhvr>
                                        <p:cTn id="23" dur="1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1000" fill="hold"/>
                                        <p:tgtEl>
                                          <p:spTgt spid="13"/>
                                        </p:tgtEl>
                                        <p:attrNameLst>
                                          <p:attrName>ppt_w</p:attrName>
                                        </p:attrNameLst>
                                      </p:cBhvr>
                                      <p:tavLst>
                                        <p:tav tm="0">
                                          <p:val>
                                            <p:strVal val="#ppt_w*0.70"/>
                                          </p:val>
                                        </p:tav>
                                        <p:tav tm="100000">
                                          <p:val>
                                            <p:strVal val="#ppt_w"/>
                                          </p:val>
                                        </p:tav>
                                      </p:tavLst>
                                    </p:anim>
                                    <p:anim calcmode="lin" valueType="num">
                                      <p:cBhvr>
                                        <p:cTn id="29" dur="1000" fill="hold"/>
                                        <p:tgtEl>
                                          <p:spTgt spid="13"/>
                                        </p:tgtEl>
                                        <p:attrNameLst>
                                          <p:attrName>ppt_h</p:attrName>
                                        </p:attrNameLst>
                                      </p:cBhvr>
                                      <p:tavLst>
                                        <p:tav tm="0">
                                          <p:val>
                                            <p:strVal val="#ppt_h"/>
                                          </p:val>
                                        </p:tav>
                                        <p:tav tm="100000">
                                          <p:val>
                                            <p:strVal val="#ppt_h"/>
                                          </p:val>
                                        </p:tav>
                                      </p:tavLst>
                                    </p:anim>
                                    <p:animEffect transition="in" filter="fade">
                                      <p:cBhvr>
                                        <p:cTn id="30" dur="1000"/>
                                        <p:tgtEl>
                                          <p:spTgt spid="13"/>
                                        </p:tgtEl>
                                      </p:cBhvr>
                                    </p:animEffect>
                                  </p:childTnLst>
                                </p:cTn>
                              </p:par>
                              <p:par>
                                <p:cTn id="31" presetID="55"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strVal val="#ppt_w*0.70"/>
                                          </p:val>
                                        </p:tav>
                                        <p:tav tm="100000">
                                          <p:val>
                                            <p:strVal val="#ppt_w"/>
                                          </p:val>
                                        </p:tav>
                                      </p:tavLst>
                                    </p:anim>
                                    <p:anim calcmode="lin" valueType="num">
                                      <p:cBhvr>
                                        <p:cTn id="34" dur="1000" fill="hold"/>
                                        <p:tgtEl>
                                          <p:spTgt spid="14"/>
                                        </p:tgtEl>
                                        <p:attrNameLst>
                                          <p:attrName>ppt_h</p:attrName>
                                        </p:attrNameLst>
                                      </p:cBhvr>
                                      <p:tavLst>
                                        <p:tav tm="0">
                                          <p:val>
                                            <p:strVal val="#ppt_h"/>
                                          </p:val>
                                        </p:tav>
                                        <p:tav tm="100000">
                                          <p:val>
                                            <p:strVal val="#ppt_h"/>
                                          </p:val>
                                        </p:tav>
                                      </p:tavLst>
                                    </p:anim>
                                    <p:animEffect transition="in" filter="fade">
                                      <p:cBhvr>
                                        <p:cTn id="3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70775" cy="1143000"/>
          </a:xfrm>
        </p:spPr>
        <p:txBody>
          <a:bodyPr>
            <a:normAutofit fontScale="90000"/>
          </a:bodyPr>
          <a:lstStyle/>
          <a:p>
            <a:pPr fontAlgn="auto">
              <a:spcAft>
                <a:spcPts val="0"/>
              </a:spcAft>
              <a:defRPr/>
            </a:pPr>
            <a:r>
              <a:rPr lang="es-ES" sz="3300" b="1" spc="300" dirty="0" smtClean="0">
                <a:solidFill>
                  <a:schemeClr val="accent1"/>
                </a:solidFill>
                <a:effectLst>
                  <a:outerShdw blurRad="38100" dist="38100" dir="2700000" algn="tl">
                    <a:srgbClr val="000000">
                      <a:alpha val="43137"/>
                    </a:srgbClr>
                  </a:outerShdw>
                </a:effectLst>
                <a:latin typeface="Franklin Gothic Book" pitchFamily="34" charset="0"/>
              </a:rPr>
              <a:t>CONCLUSIONES</a:t>
            </a:r>
            <a:r>
              <a:rPr lang="es-ES" dirty="0" smtClean="0">
                <a:solidFill>
                  <a:schemeClr val="tx2">
                    <a:satMod val="200000"/>
                  </a:schemeClr>
                </a:solidFill>
              </a:rPr>
              <a:t/>
            </a:r>
            <a:br>
              <a:rPr lang="es-ES" dirty="0" smtClean="0">
                <a:solidFill>
                  <a:schemeClr val="tx2">
                    <a:satMod val="200000"/>
                  </a:schemeClr>
                </a:solidFill>
              </a:rPr>
            </a:br>
            <a:endParaRPr lang="es-ES" dirty="0">
              <a:solidFill>
                <a:schemeClr val="tx2">
                  <a:satMod val="200000"/>
                </a:schemeClr>
              </a:solidFill>
            </a:endParaRPr>
          </a:p>
        </p:txBody>
      </p:sp>
      <p:sp>
        <p:nvSpPr>
          <p:cNvPr id="55297" name="Rectangle 1"/>
          <p:cNvSpPr>
            <a:spLocks noChangeArrowheads="1"/>
          </p:cNvSpPr>
          <p:nvPr/>
        </p:nvSpPr>
        <p:spPr bwMode="auto">
          <a:xfrm>
            <a:off x="500034" y="1000108"/>
            <a:ext cx="8215370" cy="5047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s-EC" sz="1600" b="0" i="0" u="none" strike="noStrike" cap="none" normalizeH="0" baseline="0" dirty="0" smtClean="0">
                <a:ln>
                  <a:noFill/>
                </a:ln>
                <a:effectLst/>
                <a:latin typeface="Arial" pitchFamily="34" charset="0"/>
                <a:ea typeface="Calibri" pitchFamily="34" charset="0"/>
                <a:cs typeface="ArialMT"/>
              </a:rPr>
              <a:t>En la mayor parte de Latinoamérica, los sistemas </a:t>
            </a:r>
            <a:r>
              <a:rPr kumimoji="0" lang="es-EC" sz="1600" b="0" i="0" u="none" strike="noStrike" cap="none" normalizeH="0" baseline="0" dirty="0" err="1" smtClean="0">
                <a:ln>
                  <a:noFill/>
                </a:ln>
                <a:effectLst/>
                <a:latin typeface="Arial" pitchFamily="34" charset="0"/>
                <a:ea typeface="Calibri" pitchFamily="34" charset="0"/>
                <a:cs typeface="ArialMT"/>
              </a:rPr>
              <a:t>WiMAX</a:t>
            </a:r>
            <a:r>
              <a:rPr kumimoji="0" lang="es-EC" sz="1600" b="0" i="0" u="none" strike="noStrike" cap="none" normalizeH="0" baseline="0" dirty="0" smtClean="0">
                <a:ln>
                  <a:noFill/>
                </a:ln>
                <a:effectLst/>
                <a:latin typeface="Arial" pitchFamily="34" charset="0"/>
                <a:ea typeface="Calibri" pitchFamily="34" charset="0"/>
                <a:cs typeface="ArialMT"/>
              </a:rPr>
              <a:t>, están siendo elegidos para solucionar el problema de la última milla, el resultado de este trabajo así lo revela mostrando el porqué </a:t>
            </a:r>
            <a:r>
              <a:rPr kumimoji="0" lang="es-EC" sz="1600" b="0" i="0" u="none" strike="noStrike" cap="none" normalizeH="0" baseline="0" dirty="0" err="1" smtClean="0">
                <a:ln>
                  <a:noFill/>
                </a:ln>
                <a:effectLst/>
                <a:latin typeface="Arial" pitchFamily="34" charset="0"/>
                <a:ea typeface="Calibri" pitchFamily="34" charset="0"/>
                <a:cs typeface="ArialMT"/>
              </a:rPr>
              <a:t>WiMAX</a:t>
            </a:r>
            <a:r>
              <a:rPr kumimoji="0" lang="es-EC" sz="1600" b="0" i="0" u="none" strike="noStrike" cap="none" normalizeH="0" baseline="0" dirty="0" smtClean="0">
                <a:ln>
                  <a:noFill/>
                </a:ln>
                <a:effectLst/>
                <a:latin typeface="Arial" pitchFamily="34" charset="0"/>
                <a:ea typeface="Calibri" pitchFamily="34" charset="0"/>
                <a:cs typeface="ArialMT"/>
              </a:rPr>
              <a:t> se proyecta como un gran negocio para el futuro, lo cual es bueno ya que las distintas operadoras empezaran a competir por ese mercado tan potencial que se encuentra en la cuidad siendo el único beneficiario el usuario final, ya que los costos por estos servicios tienden a disminuir.</a:t>
            </a:r>
          </a:p>
          <a:p>
            <a:pPr marL="0" marR="0" lvl="0" indent="0" algn="just" defTabSz="914400" rtl="0" eaLnBrk="0" fontAlgn="base" latinLnBrk="0" hangingPunct="0">
              <a:lnSpc>
                <a:spcPct val="100000"/>
              </a:lnSpc>
              <a:spcBef>
                <a:spcPct val="0"/>
              </a:spcBef>
              <a:spcAft>
                <a:spcPct val="0"/>
              </a:spcAft>
              <a:buClrTx/>
              <a:buSzTx/>
              <a:buFontTx/>
              <a:buAutoNum type="arabicPeriod"/>
              <a:tabLst/>
            </a:pPr>
            <a:endParaRPr lang="es-EC" sz="1600" dirty="0" smtClean="0">
              <a:latin typeface="Arial" pitchFamily="34" charset="0"/>
              <a:ea typeface="Calibri" pitchFamily="34" charset="0"/>
              <a:cs typeface="ArialMT"/>
            </a:endParaRPr>
          </a:p>
          <a:p>
            <a:pPr marL="0" marR="0" lvl="0" indent="0" algn="just" defTabSz="914400" rtl="0" eaLnBrk="0" fontAlgn="base" latinLnBrk="0" hangingPunct="0">
              <a:lnSpc>
                <a:spcPct val="100000"/>
              </a:lnSpc>
              <a:spcBef>
                <a:spcPct val="0"/>
              </a:spcBef>
              <a:spcAft>
                <a:spcPct val="0"/>
              </a:spcAft>
              <a:buClrTx/>
              <a:buSzTx/>
              <a:buFontTx/>
              <a:buAutoNum type="arabicPeriod"/>
              <a:tabLst/>
            </a:pPr>
            <a:endParaRPr kumimoji="0" lang="es-EC" sz="1600" b="0" i="0" u="none" strike="noStrike" cap="none" normalizeH="0" baseline="0" dirty="0" smtClean="0">
              <a:ln>
                <a:noFill/>
              </a:ln>
              <a:effectLst/>
              <a:latin typeface="Arial" pitchFamily="34" charset="0"/>
              <a:ea typeface="Calibri" pitchFamily="34" charset="0"/>
              <a:cs typeface="ArialMT"/>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s-EC" sz="1600" b="0" i="0" u="none" strike="noStrike" cap="none" normalizeH="0" baseline="0" dirty="0" smtClean="0">
                <a:ln>
                  <a:noFill/>
                </a:ln>
                <a:effectLst/>
                <a:latin typeface="Arial" pitchFamily="34" charset="0"/>
                <a:ea typeface="Calibri" pitchFamily="34" charset="0"/>
                <a:cs typeface="ArialMT"/>
              </a:rPr>
              <a:t>Los problemas se comparten, mientras que en TVCABLE se tiene una red ya implementada y funcional existen conflictos con lo que se lidia todos los días para mantener a la red en condiciones óptimas para asegurar un servicio continuo, fiable y que cumpla con todas las normas de calidad de servicio, esta empresa por ahora no tiene mucho futuro sino resuelve sus problemas técnicos ya que su competidor es muy fuerte y tiene una vasta experiencia a niveles de primer mundo como ya se rebeló a lo largo de este documento, Telmex ya tiene un esquema establecido y que le garantiza una cobertura total el ejemplo más claro que pudimos encontrar está en Chile país en el cual la competidora mexicana ha cubierto un 98% de su población, si Telmex decide continuar con </a:t>
            </a:r>
            <a:r>
              <a:rPr kumimoji="0" lang="es-EC" sz="1600" b="0" i="0" u="none" strike="noStrike" cap="none" normalizeH="0" baseline="0" dirty="0" err="1" smtClean="0">
                <a:ln>
                  <a:noFill/>
                </a:ln>
                <a:effectLst/>
                <a:latin typeface="Arial" pitchFamily="34" charset="0"/>
                <a:ea typeface="Calibri" pitchFamily="34" charset="0"/>
                <a:cs typeface="ArialMT"/>
              </a:rPr>
              <a:t>WiMAX</a:t>
            </a:r>
            <a:r>
              <a:rPr kumimoji="0" lang="es-EC" sz="1600" b="0" i="0" u="none" strike="noStrike" cap="none" normalizeH="0" baseline="0" dirty="0" smtClean="0">
                <a:ln>
                  <a:noFill/>
                </a:ln>
                <a:effectLst/>
                <a:latin typeface="Arial" pitchFamily="34" charset="0"/>
                <a:ea typeface="Calibri" pitchFamily="34" charset="0"/>
                <a:cs typeface="ArialMT"/>
              </a:rPr>
              <a:t> como tecnología de ultima milla no tendría competidor alguno significativo que haga que su  mercado esté en peligro.</a:t>
            </a:r>
            <a:endParaRPr kumimoji="0" lang="es-ES"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spc="300" dirty="0" smtClean="0">
                <a:solidFill>
                  <a:schemeClr val="accent1"/>
                </a:solidFill>
                <a:effectLst>
                  <a:outerShdw blurRad="38100" dist="38100" dir="2700000" algn="tl">
                    <a:srgbClr val="000000">
                      <a:alpha val="43137"/>
                    </a:srgbClr>
                  </a:outerShdw>
                </a:effectLst>
              </a:rPr>
              <a:t>OBJETIVOS</a:t>
            </a:r>
            <a:endParaRPr lang="es-ES" b="1" spc="300" dirty="0">
              <a:solidFill>
                <a:schemeClr val="accent1"/>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457200" y="1243010"/>
            <a:ext cx="7901014" cy="4757758"/>
          </a:xfrm>
        </p:spPr>
        <p:txBody>
          <a:bodyPr/>
          <a:lstStyle/>
          <a:p>
            <a:pPr algn="just"/>
            <a:r>
              <a:rPr lang="es-ES" dirty="0" smtClean="0"/>
              <a:t>Evaluar dos casos puntuales existentes en la ciudad de Guayaquil.</a:t>
            </a:r>
          </a:p>
          <a:p>
            <a:pPr algn="just"/>
            <a:endParaRPr lang="es-ES" dirty="0" smtClean="0"/>
          </a:p>
          <a:p>
            <a:pPr algn="just"/>
            <a:r>
              <a:rPr lang="es-ES" sz="3200" dirty="0" smtClean="0"/>
              <a:t>Conocer si ésta tecnología cumple o no con todas las expectativas en términos económicos y  técnicos.</a:t>
            </a:r>
          </a:p>
          <a:p>
            <a:pPr algn="just"/>
            <a:endParaRPr lang="es-ES" sz="3200" dirty="0" smtClean="0"/>
          </a:p>
          <a:p>
            <a:pPr algn="just"/>
            <a:r>
              <a:rPr lang="es-ES" dirty="0" smtClean="0"/>
              <a:t>Comparar  la operación y rentabilidad entre Tv Cable y Telmex.</a:t>
            </a:r>
          </a:p>
          <a:p>
            <a:endParaRPr lang="es-E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42910" y="762886"/>
            <a:ext cx="8215370" cy="5016758"/>
          </a:xfrm>
          <a:prstGeom prst="rect">
            <a:avLst/>
          </a:prstGeom>
        </p:spPr>
        <p:txBody>
          <a:bodyPr wrap="square">
            <a:spAutoFit/>
          </a:bodyPr>
          <a:lstStyle/>
          <a:p>
            <a:pPr lvl="0" algn="just" eaLnBrk="0" hangingPunct="0">
              <a:buFont typeface="Arial" pitchFamily="34" charset="0"/>
              <a:buChar char="•"/>
            </a:pPr>
            <a:r>
              <a:rPr lang="es-EC" sz="2000" dirty="0" smtClean="0">
                <a:latin typeface="Arial" pitchFamily="34" charset="0"/>
                <a:ea typeface="Calibri" pitchFamily="34" charset="0"/>
                <a:cs typeface="ArialMT"/>
              </a:rPr>
              <a:t>Concluimos que </a:t>
            </a:r>
            <a:r>
              <a:rPr lang="es-EC" sz="2000" dirty="0" err="1" smtClean="0">
                <a:latin typeface="Arial" pitchFamily="34" charset="0"/>
                <a:ea typeface="Calibri" pitchFamily="34" charset="0"/>
                <a:cs typeface="ArialMT"/>
              </a:rPr>
              <a:t>WiMAX</a:t>
            </a:r>
            <a:r>
              <a:rPr lang="es-EC" sz="2000" dirty="0" smtClean="0">
                <a:latin typeface="Arial" pitchFamily="34" charset="0"/>
                <a:ea typeface="Calibri" pitchFamily="34" charset="0"/>
                <a:cs typeface="ArialMT"/>
              </a:rPr>
              <a:t> no cumple con todos los pronósticos técnicos con los que TVCABLE inicialmente pensó, pero el problema va mas por la parte de hardware, ya que el proveedor no cumple con las tendencias tecnológicas que esta tecnología demanda, habiendo limitantes en cuestión de ancho de banda y eficiencia si TVCABLE quiere seguir en la pelea por el liderazgo de la ultima milla debe solucionar los problemas técnicos o cambiar de proveedor lo más pronto posible antes de que su competidor desarrolle la red que en teoría cumpliría con las verdaderas expectativas que </a:t>
            </a:r>
            <a:r>
              <a:rPr lang="es-EC" sz="2000" dirty="0" err="1" smtClean="0">
                <a:latin typeface="Arial" pitchFamily="34" charset="0"/>
                <a:ea typeface="Calibri" pitchFamily="34" charset="0"/>
                <a:cs typeface="ArialMT"/>
              </a:rPr>
              <a:t>WiMAX</a:t>
            </a:r>
            <a:r>
              <a:rPr lang="es-EC" sz="2000" dirty="0" smtClean="0">
                <a:latin typeface="Arial" pitchFamily="34" charset="0"/>
                <a:ea typeface="Calibri" pitchFamily="34" charset="0"/>
                <a:cs typeface="ArialMT"/>
              </a:rPr>
              <a:t> posee.</a:t>
            </a:r>
          </a:p>
          <a:p>
            <a:pPr lvl="0" algn="just" eaLnBrk="0" hangingPunct="0">
              <a:buFont typeface="Arial" pitchFamily="34" charset="0"/>
              <a:buChar char="•"/>
            </a:pPr>
            <a:endParaRPr lang="es-EC" sz="2000" dirty="0" smtClean="0">
              <a:latin typeface="Arial" pitchFamily="34" charset="0"/>
              <a:ea typeface="Calibri" pitchFamily="34" charset="0"/>
              <a:cs typeface="ArialMT"/>
            </a:endParaRPr>
          </a:p>
          <a:p>
            <a:pPr lvl="0" algn="just" eaLnBrk="0" hangingPunct="0"/>
            <a:r>
              <a:rPr lang="es-EC" sz="2000" dirty="0" smtClean="0">
                <a:latin typeface="Arial" pitchFamily="34" charset="0"/>
                <a:ea typeface="Calibri" pitchFamily="34" charset="0"/>
                <a:cs typeface="ArialMT"/>
              </a:rPr>
              <a:t> </a:t>
            </a:r>
            <a:endParaRPr lang="es-ES" sz="2000" dirty="0" smtClean="0">
              <a:latin typeface="Arial" pitchFamily="34" charset="0"/>
              <a:cs typeface="Arial" pitchFamily="34" charset="0"/>
            </a:endParaRPr>
          </a:p>
          <a:p>
            <a:pPr lvl="0">
              <a:buFont typeface="Arial" pitchFamily="34" charset="0"/>
              <a:buChar char="•"/>
            </a:pPr>
            <a:r>
              <a:rPr lang="es-ES" sz="2000" dirty="0" smtClean="0"/>
              <a:t>Concluimos que la rentabilidad que tendría Telmex en el aspecto técnico sería la mejor, ya que  acapararía con el mercado dado a  su buena cobertura como principal  atractivo haciendo que los  clientes de sus competidores principales se vean tentados a cambiarse de operadora.</a:t>
            </a:r>
            <a:endParaRPr lang="es-ES" sz="2000" dirty="0"/>
          </a:p>
        </p:txBody>
      </p:sp>
      <p:sp>
        <p:nvSpPr>
          <p:cNvPr id="4" name="1 Título"/>
          <p:cNvSpPr>
            <a:spLocks noGrp="1"/>
          </p:cNvSpPr>
          <p:nvPr>
            <p:ph type="title"/>
          </p:nvPr>
        </p:nvSpPr>
        <p:spPr>
          <a:xfrm>
            <a:off x="457200" y="274638"/>
            <a:ext cx="7470775" cy="1143000"/>
          </a:xfrm>
        </p:spPr>
        <p:txBody>
          <a:bodyPr>
            <a:normAutofit fontScale="90000"/>
          </a:bodyPr>
          <a:lstStyle/>
          <a:p>
            <a:pPr fontAlgn="auto">
              <a:spcAft>
                <a:spcPts val="0"/>
              </a:spcAft>
              <a:defRPr/>
            </a:pPr>
            <a:r>
              <a:rPr lang="es-ES" sz="3300" b="1" spc="300" dirty="0" smtClean="0">
                <a:solidFill>
                  <a:schemeClr val="accent1"/>
                </a:solidFill>
                <a:effectLst>
                  <a:outerShdw blurRad="38100" dist="38100" dir="2700000" algn="tl">
                    <a:srgbClr val="000000">
                      <a:alpha val="43137"/>
                    </a:srgbClr>
                  </a:outerShdw>
                </a:effectLst>
                <a:latin typeface="Franklin Gothic Book" pitchFamily="34" charset="0"/>
              </a:rPr>
              <a:t>CONCLUSIONES</a:t>
            </a:r>
            <a:r>
              <a:rPr lang="es-ES" dirty="0" smtClean="0">
                <a:solidFill>
                  <a:schemeClr val="tx2">
                    <a:satMod val="200000"/>
                  </a:schemeClr>
                </a:solidFill>
              </a:rPr>
              <a:t/>
            </a:r>
            <a:br>
              <a:rPr lang="es-ES" dirty="0" smtClean="0">
                <a:solidFill>
                  <a:schemeClr val="tx2">
                    <a:satMod val="200000"/>
                  </a:schemeClr>
                </a:solidFill>
              </a:rPr>
            </a:br>
            <a:endParaRPr lang="es-ES" dirty="0">
              <a:solidFill>
                <a:schemeClr val="tx2">
                  <a:satMod val="200000"/>
                </a:schemeClr>
              </a:solidFill>
            </a:endParaRPr>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000" b="1" spc="300" dirty="0" smtClean="0">
                <a:solidFill>
                  <a:schemeClr val="accent1"/>
                </a:solidFill>
                <a:effectLst>
                  <a:outerShdw blurRad="38100" dist="38100" dir="2700000" algn="tl">
                    <a:srgbClr val="000000">
                      <a:alpha val="43137"/>
                    </a:srgbClr>
                  </a:outerShdw>
                </a:effectLst>
                <a:latin typeface="Franklin Gothic Book" pitchFamily="34" charset="0"/>
              </a:rPr>
              <a:t>RECOMENDACIONES</a:t>
            </a:r>
          </a:p>
        </p:txBody>
      </p:sp>
      <p:sp>
        <p:nvSpPr>
          <p:cNvPr id="91137" name="Rectangle 1"/>
          <p:cNvSpPr>
            <a:spLocks noChangeArrowheads="1"/>
          </p:cNvSpPr>
          <p:nvPr/>
        </p:nvSpPr>
        <p:spPr bwMode="auto">
          <a:xfrm rot="10800000" flipV="1">
            <a:off x="428596" y="675036"/>
            <a:ext cx="8143932"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s-EC" sz="2400" b="0" i="0" u="none" strike="noStrike" cap="none" normalizeH="0" baseline="0" dirty="0" smtClean="0">
                <a:ln>
                  <a:noFill/>
                </a:ln>
                <a:effectLst/>
                <a:latin typeface="Arial" pitchFamily="34" charset="0"/>
                <a:ea typeface="Calibri" pitchFamily="34" charset="0"/>
                <a:cs typeface="ArialMT"/>
              </a:rPr>
              <a:t>Antes de una elegir un proveedor se debe investigar y constatar si todo lo referente a rendimiento de esos equipos son los adecuados y convenientes para la necesidad que se tenga, a veces la solución más barata con el tiempo termina siendo la más cara.</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endParaRPr kumimoji="0" lang="es-ES" sz="24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s-EC" sz="2400" b="0" i="0" u="none" strike="noStrike" cap="none" normalizeH="0" baseline="0" dirty="0" smtClean="0">
                <a:ln>
                  <a:noFill/>
                </a:ln>
                <a:effectLst/>
                <a:latin typeface="Arial" pitchFamily="34" charset="0"/>
                <a:ea typeface="Calibri" pitchFamily="34" charset="0"/>
                <a:cs typeface="ArialMT"/>
              </a:rPr>
              <a:t>No se debe tomar a </a:t>
            </a:r>
            <a:r>
              <a:rPr kumimoji="0" lang="es-EC" sz="2400" b="0" i="0" u="none" strike="noStrike" cap="none" normalizeH="0" baseline="0" dirty="0" err="1" smtClean="0">
                <a:ln>
                  <a:noFill/>
                </a:ln>
                <a:effectLst/>
                <a:latin typeface="Arial" pitchFamily="34" charset="0"/>
                <a:ea typeface="Calibri" pitchFamily="34" charset="0"/>
                <a:cs typeface="ArialMT"/>
              </a:rPr>
              <a:t>WiMAX</a:t>
            </a:r>
            <a:r>
              <a:rPr kumimoji="0" lang="es-EC" sz="2400" b="0" i="0" u="none" strike="noStrike" cap="none" normalizeH="0" baseline="0" dirty="0" smtClean="0">
                <a:ln>
                  <a:noFill/>
                </a:ln>
                <a:effectLst/>
                <a:latin typeface="Arial" pitchFamily="34" charset="0"/>
                <a:ea typeface="Calibri" pitchFamily="34" charset="0"/>
                <a:cs typeface="ArialMT"/>
              </a:rPr>
              <a:t> como el sucesor de </a:t>
            </a:r>
            <a:r>
              <a:rPr kumimoji="0" lang="es-EC" sz="2400" b="0" i="0" u="none" strike="noStrike" cap="none" normalizeH="0" baseline="0" dirty="0" err="1" smtClean="0">
                <a:ln>
                  <a:noFill/>
                </a:ln>
                <a:effectLst/>
                <a:latin typeface="Arial" pitchFamily="34" charset="0"/>
                <a:ea typeface="Calibri" pitchFamily="34" charset="0"/>
                <a:cs typeface="ArialMT"/>
              </a:rPr>
              <a:t>WiFi</a:t>
            </a:r>
            <a:r>
              <a:rPr kumimoji="0" lang="es-EC" sz="2400" b="0" i="0" u="none" strike="noStrike" cap="none" normalizeH="0" baseline="0" dirty="0" smtClean="0">
                <a:ln>
                  <a:noFill/>
                </a:ln>
                <a:effectLst/>
                <a:latin typeface="Arial" pitchFamily="34" charset="0"/>
                <a:ea typeface="Calibri" pitchFamily="34" charset="0"/>
                <a:cs typeface="ArialMT"/>
              </a:rPr>
              <a:t>, todo lo contrario se lo debe tomar como un complemento a </a:t>
            </a:r>
            <a:r>
              <a:rPr kumimoji="0" lang="es-EC" sz="2400" b="0" i="0" u="none" strike="noStrike" cap="none" normalizeH="0" baseline="0" dirty="0" err="1" smtClean="0">
                <a:ln>
                  <a:noFill/>
                </a:ln>
                <a:effectLst/>
                <a:latin typeface="Arial" pitchFamily="34" charset="0"/>
                <a:ea typeface="Calibri" pitchFamily="34" charset="0"/>
                <a:cs typeface="ArialMT"/>
              </a:rPr>
              <a:t>WiFi</a:t>
            </a:r>
            <a:r>
              <a:rPr kumimoji="0" lang="es-EC" sz="2400" b="0" i="0" u="none" strike="noStrike" cap="none" normalizeH="0" baseline="0" dirty="0" smtClean="0">
                <a:ln>
                  <a:noFill/>
                </a:ln>
                <a:effectLst/>
                <a:latin typeface="Arial" pitchFamily="34" charset="0"/>
                <a:ea typeface="Calibri" pitchFamily="34" charset="0"/>
                <a:cs typeface="ArialMT"/>
              </a:rPr>
              <a:t> ya que estas dos tecnologías trabajan muy bien juntas, siempre y cuando se sepan explotar de la mejor manera, sus características las hacen ideales para solucionar problemas de ultima milla.</a:t>
            </a:r>
            <a:endParaRPr kumimoji="0" lang="es-ES" sz="24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a:xfrm>
            <a:off x="457200" y="274320"/>
            <a:ext cx="7470648" cy="1143000"/>
          </a:xfrm>
        </p:spPr>
        <p:txBody>
          <a:bodyPr/>
          <a:lstStyle/>
          <a:p>
            <a:r>
              <a:rPr lang="es-ES" sz="3000" b="1" spc="300" dirty="0" smtClean="0">
                <a:solidFill>
                  <a:schemeClr val="accent1"/>
                </a:solidFill>
                <a:effectLst>
                  <a:outerShdw blurRad="38100" dist="38100" dir="2700000" algn="tl">
                    <a:srgbClr val="000000">
                      <a:alpha val="43137"/>
                    </a:srgbClr>
                  </a:outerShdw>
                </a:effectLst>
                <a:latin typeface="Franklin Gothic Book" pitchFamily="34" charset="0"/>
              </a:rPr>
              <a:t>RECOMENDACIONES</a:t>
            </a:r>
          </a:p>
        </p:txBody>
      </p:sp>
      <p:sp>
        <p:nvSpPr>
          <p:cNvPr id="95233" name="Rectangle 1"/>
          <p:cNvSpPr>
            <a:spLocks noChangeArrowheads="1"/>
          </p:cNvSpPr>
          <p:nvPr/>
        </p:nvSpPr>
        <p:spPr bwMode="auto">
          <a:xfrm rot="10800000" flipV="1">
            <a:off x="500034" y="1214422"/>
            <a:ext cx="7786742" cy="36625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endParaRPr kumimoji="0" lang="es-ES" sz="18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s-EC" sz="2800" b="0" i="0" u="none" strike="noStrike" cap="none" normalizeH="0" baseline="0" dirty="0" err="1" smtClean="0">
                <a:ln>
                  <a:noFill/>
                </a:ln>
                <a:effectLst/>
                <a:latin typeface="Arial" pitchFamily="34" charset="0"/>
                <a:ea typeface="Calibri" pitchFamily="34" charset="0"/>
                <a:cs typeface="ArialMT" charset="0"/>
              </a:rPr>
              <a:t>WiMAX</a:t>
            </a:r>
            <a:r>
              <a:rPr kumimoji="0" lang="es-EC" sz="2800" b="0" i="0" u="none" strike="noStrike" cap="none" normalizeH="0" baseline="0" dirty="0" smtClean="0">
                <a:ln>
                  <a:noFill/>
                </a:ln>
                <a:effectLst/>
                <a:latin typeface="Arial" pitchFamily="34" charset="0"/>
                <a:ea typeface="Calibri" pitchFamily="34" charset="0"/>
                <a:cs typeface="ArialMT" charset="0"/>
              </a:rPr>
              <a:t> se destaca como una tecnología de gran proyección, principalmente por la versatilidad con la cual fue concebida por sus </a:t>
            </a:r>
            <a:r>
              <a:rPr kumimoji="0" lang="es-EC" sz="2800" b="0" i="0" u="none" strike="noStrike" cap="none" normalizeH="0" baseline="0" dirty="0" err="1" smtClean="0">
                <a:ln>
                  <a:noFill/>
                </a:ln>
                <a:effectLst/>
                <a:latin typeface="Arial" pitchFamily="34" charset="0"/>
                <a:ea typeface="Calibri" pitchFamily="34" charset="0"/>
                <a:cs typeface="ArialMT" charset="0"/>
              </a:rPr>
              <a:t>estandarizadores</a:t>
            </a:r>
            <a:r>
              <a:rPr kumimoji="0" lang="es-EC" sz="2800" b="0" i="0" u="none" strike="noStrike" cap="none" normalizeH="0" baseline="0" dirty="0" smtClean="0">
                <a:ln>
                  <a:noFill/>
                </a:ln>
                <a:effectLst/>
                <a:latin typeface="Arial" pitchFamily="34" charset="0"/>
                <a:ea typeface="Calibri" pitchFamily="34" charset="0"/>
                <a:cs typeface="ArialMT" charset="0"/>
              </a:rPr>
              <a:t>. Puede otorgar una alta capacidad de transferencia de datos, lo cual le permite competir de lleno con los accesos de Internet más usados como ADSL, cable o WLL.</a:t>
            </a:r>
            <a:endParaRPr kumimoji="0" lang="es-ES" sz="2800" b="0" i="0" u="none" strike="noStrike" cap="none" normalizeH="0" baseline="0" dirty="0" smtClean="0">
              <a:ln>
                <a:noFill/>
              </a:ln>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endParaRPr kumimoji="0" lang="es-ES" sz="1800" b="0" i="0" u="none" strike="noStrike" cap="none" normalizeH="0" baseline="0" dirty="0" smtClean="0">
              <a:ln>
                <a:noFill/>
              </a:ln>
              <a:effectLst/>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428596" y="357174"/>
            <a:ext cx="7467600" cy="1143000"/>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s-ES" sz="4600" b="1" spc="300" dirty="0" smtClean="0">
                <a:solidFill>
                  <a:schemeClr val="accent1"/>
                </a:solidFill>
                <a:effectLst>
                  <a:outerShdw blurRad="38100" dist="38100" dir="2700000" algn="tl">
                    <a:srgbClr val="000000">
                      <a:alpha val="43137"/>
                    </a:srgbClr>
                  </a:outerShdw>
                </a:effectLst>
                <a:latin typeface="+mj-lt"/>
                <a:ea typeface="+mj-ea"/>
                <a:cs typeface="+mj-cs"/>
              </a:rPr>
              <a:t>METODOLOGIA EMPLEADA</a:t>
            </a:r>
            <a:endParaRPr lang="es-ES" sz="4600" b="1" spc="300" dirty="0">
              <a:solidFill>
                <a:schemeClr val="accent1"/>
              </a:solidFill>
              <a:effectLst>
                <a:outerShdw blurRad="38100" dist="38100" dir="2700000" algn="tl">
                  <a:srgbClr val="000000">
                    <a:alpha val="43137"/>
                  </a:srgbClr>
                </a:outerShdw>
              </a:effectLst>
              <a:latin typeface="+mj-lt"/>
              <a:ea typeface="+mj-ea"/>
              <a:cs typeface="+mj-cs"/>
            </a:endParaRPr>
          </a:p>
        </p:txBody>
      </p:sp>
      <p:sp>
        <p:nvSpPr>
          <p:cNvPr id="5" name="2 Marcador de contenido"/>
          <p:cNvSpPr txBox="1">
            <a:spLocks/>
          </p:cNvSpPr>
          <p:nvPr/>
        </p:nvSpPr>
        <p:spPr bwMode="auto">
          <a:xfrm>
            <a:off x="357158" y="1643050"/>
            <a:ext cx="7901014" cy="4286280"/>
          </a:xfrm>
          <a:prstGeom prst="rect">
            <a:avLst/>
          </a:prstGeom>
          <a:noFill/>
          <a:ln w="9525">
            <a:noFill/>
            <a:miter lim="800000"/>
            <a:headEnd/>
            <a:tailEnd/>
          </a:ln>
        </p:spPr>
        <p:txBody>
          <a:bodyPr vert="horz" wrap="square" lIns="91440" tIns="0" rIns="45720" bIns="0" numCol="1" anchor="b" anchorCtr="0" compatLnSpc="1">
            <a:prstTxWarp prst="textNoShape">
              <a:avLst/>
            </a:prstTxWarp>
            <a:normAutofit fontScale="92500"/>
          </a:bodyPr>
          <a:lstStyle/>
          <a:p>
            <a:pPr marL="419100" marR="0" lvl="0" indent="-382588" algn="just" defTabSz="914400" eaLnBrk="1" latinLnBrk="0" hangingPunct="1">
              <a:lnSpc>
                <a:spcPct val="100000"/>
              </a:lnSpc>
              <a:spcBef>
                <a:spcPct val="20000"/>
              </a:spcBef>
              <a:buClr>
                <a:schemeClr val="accent1"/>
              </a:buClr>
              <a:buSzPct val="80000"/>
              <a:buFont typeface="Wingdings 2" pitchFamily="18" charset="2"/>
              <a:buChar char=""/>
              <a:tabLst/>
              <a:defRPr/>
            </a:pPr>
            <a:r>
              <a:rPr lang="es-ES" sz="3200" dirty="0" smtClean="0">
                <a:latin typeface="+mn-lt"/>
                <a:cs typeface="+mn-cs"/>
              </a:rPr>
              <a:t>Entrevistas enfocadas netamente al área técnica de </a:t>
            </a:r>
            <a:r>
              <a:rPr lang="es-ES" sz="3200" dirty="0" err="1" smtClean="0">
                <a:latin typeface="+mn-lt"/>
                <a:cs typeface="+mn-cs"/>
              </a:rPr>
              <a:t>WiMAX</a:t>
            </a:r>
            <a:r>
              <a:rPr lang="es-ES" sz="3200" dirty="0" smtClean="0">
                <a:latin typeface="+mn-lt"/>
                <a:cs typeface="+mn-cs"/>
              </a:rPr>
              <a:t>.</a:t>
            </a:r>
          </a:p>
          <a:p>
            <a:pPr marL="419100" marR="0" lvl="0" indent="-382588" algn="just" defTabSz="914400" eaLnBrk="1" latinLnBrk="0" hangingPunct="1">
              <a:lnSpc>
                <a:spcPct val="100000"/>
              </a:lnSpc>
              <a:spcBef>
                <a:spcPct val="20000"/>
              </a:spcBef>
              <a:buClr>
                <a:schemeClr val="accent1"/>
              </a:buClr>
              <a:buSzPct val="80000"/>
              <a:buFont typeface="Wingdings 2" pitchFamily="18" charset="2"/>
              <a:buChar char=""/>
              <a:tabLst/>
              <a:defRPr/>
            </a:pPr>
            <a:endParaRPr lang="es-ES" sz="3200" dirty="0" smtClean="0">
              <a:latin typeface="+mn-lt"/>
              <a:cs typeface="+mn-cs"/>
            </a:endParaRPr>
          </a:p>
          <a:p>
            <a:pPr marL="419100" indent="-382588" algn="just">
              <a:spcBef>
                <a:spcPct val="20000"/>
              </a:spcBef>
              <a:buClr>
                <a:schemeClr val="accent1"/>
              </a:buClr>
              <a:buSzPct val="80000"/>
              <a:buFont typeface="Wingdings 2" pitchFamily="18" charset="2"/>
              <a:buChar char=""/>
            </a:pPr>
            <a:r>
              <a:rPr lang="es-ES" sz="3200" dirty="0" smtClean="0">
                <a:latin typeface="+mn-lt"/>
                <a:cs typeface="+mn-cs"/>
              </a:rPr>
              <a:t>Recolectar toda la información posible acerca de su estándar, su arquitectura y su comportamiento en el mercado.</a:t>
            </a:r>
          </a:p>
          <a:p>
            <a:pPr marL="419100" indent="-382588" algn="just">
              <a:spcBef>
                <a:spcPct val="20000"/>
              </a:spcBef>
              <a:buClr>
                <a:schemeClr val="accent1"/>
              </a:buClr>
              <a:buSzPct val="80000"/>
              <a:buFont typeface="Wingdings 2" pitchFamily="18" charset="2"/>
              <a:buChar char=""/>
            </a:pPr>
            <a:endParaRPr lang="es-ES" sz="3200" dirty="0" smtClean="0">
              <a:latin typeface="+mn-lt"/>
              <a:cs typeface="+mn-cs"/>
            </a:endParaRPr>
          </a:p>
          <a:p>
            <a:pPr marL="419100" indent="-382588" algn="just">
              <a:spcBef>
                <a:spcPct val="20000"/>
              </a:spcBef>
              <a:buClr>
                <a:schemeClr val="accent1"/>
              </a:buClr>
              <a:buSzPct val="80000"/>
              <a:buFont typeface="Wingdings 2" pitchFamily="18" charset="2"/>
              <a:buChar char=""/>
            </a:pPr>
            <a:r>
              <a:rPr lang="es-ES" sz="3200" dirty="0" smtClean="0">
                <a:latin typeface="+mn-lt"/>
                <a:cs typeface="+mn-cs"/>
              </a:rPr>
              <a:t>Usar métodos de evaluación de proyectos.</a:t>
            </a:r>
          </a:p>
          <a:p>
            <a:pPr marL="0" marR="0" lvl="0" indent="0" algn="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defRPr/>
            </a:pPr>
            <a:endParaRPr kumimoji="0" lang="es-E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28596" y="1428736"/>
            <a:ext cx="8215370" cy="928694"/>
          </a:xfrm>
          <a:prstGeom prst="rect">
            <a:avLst/>
          </a:prstGeom>
          <a:noFill/>
          <a:ln w="57150">
            <a:noFill/>
            <a:miter lim="800000"/>
            <a:headEnd/>
            <a:tailEnd/>
          </a:ln>
        </p:spPr>
        <p:txBody>
          <a:bodyPr vert="horz" wrap="square" lIns="91440" tIns="45720" rIns="91440" bIns="45720" numCol="1" anchor="t" anchorCtr="0" compatLnSpc="1">
            <a:prstTxWarp prst="textNoShape">
              <a:avLst/>
            </a:prstTxWarp>
          </a:bodyPr>
          <a:lstStyle/>
          <a:p>
            <a:pPr marL="419100" marR="0" lvl="0" indent="-382588" algn="l" defTabSz="914400" rtl="0" eaLnBrk="1" fontAlgn="base" latinLnBrk="0" hangingPunct="1">
              <a:lnSpc>
                <a:spcPct val="100000"/>
              </a:lnSpc>
              <a:spcBef>
                <a:spcPct val="20000"/>
              </a:spcBef>
              <a:spcAft>
                <a:spcPct val="0"/>
              </a:spcAft>
              <a:buClr>
                <a:schemeClr val="accent1"/>
              </a:buClr>
              <a:buSzPct val="80000"/>
              <a:buFontTx/>
              <a:buChar char="•"/>
              <a:tabLst/>
              <a:defRPr/>
            </a:pPr>
            <a:r>
              <a:rPr lang="es-ES" sz="2400" dirty="0" smtClean="0">
                <a:latin typeface="+mn-lt"/>
                <a:cs typeface="+mn-cs"/>
              </a:rPr>
              <a:t>Algunos estándares pertenecientes a la familia IEEE 802.16</a:t>
            </a:r>
          </a:p>
          <a:p>
            <a:pPr marL="419100" marR="0" lvl="0" indent="-382588" algn="l" defTabSz="914400" rtl="0" eaLnBrk="1" fontAlgn="base" latinLnBrk="0" hangingPunct="1">
              <a:lnSpc>
                <a:spcPct val="100000"/>
              </a:lnSpc>
              <a:spcBef>
                <a:spcPct val="20000"/>
              </a:spcBef>
              <a:spcAft>
                <a:spcPct val="0"/>
              </a:spcAft>
              <a:buClr>
                <a:schemeClr val="accent1"/>
              </a:buClr>
              <a:buSzPct val="80000"/>
              <a:buFont typeface="Wingdings 2" pitchFamily="18" charset="2"/>
              <a:buChar char=""/>
              <a:tabLst/>
              <a:defRPr/>
            </a:pPr>
            <a:endParaRPr kumimoji="0" lang="en-US" sz="2000" b="0" i="1" u="none" strike="noStrike" kern="1200" cap="none" spc="0" normalizeH="0" baseline="0" noProof="0" dirty="0" smtClean="0">
              <a:ln>
                <a:noFill/>
              </a:ln>
              <a:solidFill>
                <a:schemeClr val="bg1"/>
              </a:solidFill>
              <a:effectLst/>
              <a:uLnTx/>
              <a:uFillTx/>
              <a:latin typeface="Trebuchet MS" pitchFamily="34" charset="0"/>
              <a:ea typeface="+mn-ea"/>
              <a:cs typeface="+mn-cs"/>
            </a:endParaRPr>
          </a:p>
        </p:txBody>
      </p:sp>
      <p:sp>
        <p:nvSpPr>
          <p:cNvPr id="6" name="1 Título"/>
          <p:cNvSpPr txBox="1">
            <a:spLocks/>
          </p:cNvSpPr>
          <p:nvPr/>
        </p:nvSpPr>
        <p:spPr bwMode="auto">
          <a:xfrm>
            <a:off x="571472" y="357174"/>
            <a:ext cx="7467600" cy="1143000"/>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s-ES" sz="4600" b="1" spc="300" dirty="0" smtClean="0">
                <a:solidFill>
                  <a:schemeClr val="accent1"/>
                </a:solidFill>
                <a:effectLst>
                  <a:outerShdw blurRad="38100" dist="38100" dir="2700000" algn="tl">
                    <a:srgbClr val="000000">
                      <a:alpha val="43137"/>
                    </a:srgbClr>
                  </a:outerShdw>
                </a:effectLst>
                <a:latin typeface="+mj-lt"/>
                <a:ea typeface="+mj-ea"/>
                <a:cs typeface="+mj-cs"/>
              </a:rPr>
              <a:t>ESTÁNDAR</a:t>
            </a:r>
            <a:endParaRPr lang="es-ES" sz="4600" b="1" spc="300" dirty="0">
              <a:solidFill>
                <a:schemeClr val="accent1"/>
              </a:solidFill>
              <a:effectLst>
                <a:outerShdw blurRad="38100" dist="38100" dir="2700000" algn="tl">
                  <a:srgbClr val="000000">
                    <a:alpha val="43137"/>
                  </a:srgbClr>
                </a:outerShdw>
              </a:effectLst>
              <a:latin typeface="+mj-lt"/>
              <a:ea typeface="+mj-ea"/>
              <a:cs typeface="+mj-cs"/>
            </a:endParaRPr>
          </a:p>
        </p:txBody>
      </p:sp>
      <p:graphicFrame>
        <p:nvGraphicFramePr>
          <p:cNvPr id="7" name="6 Tabla"/>
          <p:cNvGraphicFramePr>
            <a:graphicFrameLocks noGrp="1"/>
          </p:cNvGraphicFramePr>
          <p:nvPr/>
        </p:nvGraphicFramePr>
        <p:xfrm>
          <a:off x="1928794" y="2285992"/>
          <a:ext cx="5357852" cy="4201763"/>
        </p:xfrm>
        <a:graphic>
          <a:graphicData uri="http://schemas.openxmlformats.org/drawingml/2006/table">
            <a:tbl>
              <a:tblPr/>
              <a:tblGrid>
                <a:gridCol w="1339463"/>
                <a:gridCol w="1339463"/>
                <a:gridCol w="1339463"/>
                <a:gridCol w="1339463"/>
              </a:tblGrid>
              <a:tr h="132864">
                <a:tc>
                  <a:txBody>
                    <a:bodyPr/>
                    <a:lstStyle/>
                    <a:p>
                      <a:pPr algn="ctr" fontAlgn="ctr"/>
                      <a:r>
                        <a:rPr lang="es-ES" sz="800" b="0" i="0" u="none" strike="noStrike" dirty="0">
                          <a:solidFill>
                            <a:srgbClr val="FFFFFF"/>
                          </a:solidFill>
                          <a:latin typeface="Calibri"/>
                        </a:rPr>
                        <a:t> </a:t>
                      </a:r>
                    </a:p>
                  </a:txBody>
                  <a:tcPr marL="6762" marR="6762" marT="67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ctr" fontAlgn="ctr"/>
                      <a:r>
                        <a:rPr lang="es-ES" sz="1600" b="1" i="0" u="none" strike="noStrike" dirty="0">
                          <a:solidFill>
                            <a:srgbClr val="FFFFFF"/>
                          </a:solidFill>
                          <a:effectLst>
                            <a:outerShdw blurRad="38100" dist="38100" dir="2700000" algn="tl">
                              <a:srgbClr val="000000">
                                <a:alpha val="43137"/>
                              </a:srgbClr>
                            </a:outerShdw>
                          </a:effectLst>
                          <a:latin typeface="Calibri"/>
                        </a:rPr>
                        <a:t>802.16</a:t>
                      </a:r>
                    </a:p>
                  </a:txBody>
                  <a:tcPr marL="6762" marR="6762" marT="6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marL="0" algn="ctr" rtl="0" eaLnBrk="1" fontAlgn="ctr" latinLnBrk="0" hangingPunct="1"/>
                      <a:r>
                        <a:rPr kumimoji="0" lang="es-ES" sz="1600" b="1" i="0" u="none" strike="noStrike" kern="1200" dirty="0">
                          <a:solidFill>
                            <a:srgbClr val="FFFFFF"/>
                          </a:solidFill>
                          <a:effectLst>
                            <a:outerShdw blurRad="38100" dist="38100" dir="2700000" algn="tl">
                              <a:srgbClr val="000000">
                                <a:alpha val="43137"/>
                              </a:srgbClr>
                            </a:outerShdw>
                          </a:effectLst>
                          <a:latin typeface="Calibri"/>
                          <a:ea typeface="+mn-ea"/>
                          <a:cs typeface="+mn-cs"/>
                        </a:rPr>
                        <a:t>802.16a</a:t>
                      </a:r>
                    </a:p>
                  </a:txBody>
                  <a:tcPr marL="6762" marR="6762" marT="6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marL="0" algn="ctr" rtl="0" eaLnBrk="1" fontAlgn="ctr" latinLnBrk="0" hangingPunct="1"/>
                      <a:r>
                        <a:rPr kumimoji="0" lang="es-ES" sz="1600" b="1" i="0" u="none" strike="noStrike" kern="1200" dirty="0">
                          <a:solidFill>
                            <a:srgbClr val="FFFFFF"/>
                          </a:solidFill>
                          <a:effectLst>
                            <a:outerShdw blurRad="38100" dist="38100" dir="2700000" algn="tl">
                              <a:srgbClr val="000000">
                                <a:alpha val="43137"/>
                              </a:srgbClr>
                            </a:outerShdw>
                          </a:effectLst>
                          <a:latin typeface="Calibri"/>
                          <a:ea typeface="+mn-ea"/>
                          <a:cs typeface="+mn-cs"/>
                        </a:rPr>
                        <a:t>802.16e</a:t>
                      </a:r>
                    </a:p>
                  </a:txBody>
                  <a:tcPr marL="6762" marR="6762" marT="67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r>
              <a:tr h="224326">
                <a:tc>
                  <a:txBody>
                    <a:bodyPr/>
                    <a:lstStyle/>
                    <a:p>
                      <a:pPr algn="ctr" fontAlgn="ctr"/>
                      <a:r>
                        <a:rPr lang="es-ES" sz="1200" b="0" i="0" u="none" strike="noStrike" dirty="0">
                          <a:solidFill>
                            <a:schemeClr val="tx1"/>
                          </a:solidFill>
                          <a:latin typeface="Calibri"/>
                        </a:rPr>
                        <a:t>Espectro </a:t>
                      </a:r>
                    </a:p>
                  </a:txBody>
                  <a:tcPr marL="6762" marR="6762" marT="67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ctr" fontAlgn="ctr"/>
                      <a:r>
                        <a:rPr lang="es-ES" sz="1200" b="0" i="0" u="none" strike="noStrike" dirty="0">
                          <a:solidFill>
                            <a:schemeClr val="tx1"/>
                          </a:solidFill>
                          <a:latin typeface="Calibri"/>
                        </a:rPr>
                        <a:t>10 - 66 GHz</a:t>
                      </a:r>
                    </a:p>
                  </a:txBody>
                  <a:tcPr marL="6762" marR="6762" marT="6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chemeClr val="tx1"/>
                          </a:solidFill>
                          <a:latin typeface="Calibri"/>
                        </a:rPr>
                        <a:t>&lt; 11 GHz</a:t>
                      </a:r>
                    </a:p>
                  </a:txBody>
                  <a:tcPr marL="6762" marR="6762" marT="6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chemeClr val="tx1"/>
                          </a:solidFill>
                          <a:latin typeface="Calibri"/>
                        </a:rPr>
                        <a:t>&lt; 6 GHz</a:t>
                      </a:r>
                    </a:p>
                  </a:txBody>
                  <a:tcPr marL="6762" marR="6762" marT="67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8592">
                <a:tc>
                  <a:txBody>
                    <a:bodyPr/>
                    <a:lstStyle/>
                    <a:p>
                      <a:pPr algn="ctr" fontAlgn="ctr"/>
                      <a:r>
                        <a:rPr lang="es-ES" sz="1200" b="0" i="0" u="none" strike="noStrike">
                          <a:solidFill>
                            <a:schemeClr val="tx1"/>
                          </a:solidFill>
                          <a:latin typeface="Calibri"/>
                        </a:rPr>
                        <a:t>Funcionamiento </a:t>
                      </a:r>
                    </a:p>
                  </a:txBody>
                  <a:tcPr marL="6762" marR="6762" marT="67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ctr" fontAlgn="ctr"/>
                      <a:r>
                        <a:rPr lang="es-ES" sz="1200" b="0" i="0" u="none" strike="noStrike" dirty="0">
                          <a:solidFill>
                            <a:schemeClr val="tx1"/>
                          </a:solidFill>
                          <a:latin typeface="Calibri"/>
                        </a:rPr>
                        <a:t>Solo con visión directa </a:t>
                      </a:r>
                    </a:p>
                  </a:txBody>
                  <a:tcPr marL="6762" marR="6762" marT="6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chemeClr val="tx1"/>
                          </a:solidFill>
                          <a:latin typeface="Calibri"/>
                        </a:rPr>
                        <a:t>Sin visión directa (NLOS) </a:t>
                      </a:r>
                    </a:p>
                  </a:txBody>
                  <a:tcPr marL="6762" marR="6762" marT="6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chemeClr val="tx1"/>
                          </a:solidFill>
                          <a:latin typeface="Calibri"/>
                        </a:rPr>
                        <a:t>Sin visión directa (NLOS)</a:t>
                      </a:r>
                    </a:p>
                  </a:txBody>
                  <a:tcPr marL="6762" marR="6762" marT="67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1456">
                <a:tc>
                  <a:txBody>
                    <a:bodyPr/>
                    <a:lstStyle/>
                    <a:p>
                      <a:pPr algn="ctr" fontAlgn="ctr"/>
                      <a:r>
                        <a:rPr lang="es-ES" sz="1200" b="0" i="0" u="none" strike="noStrike">
                          <a:solidFill>
                            <a:schemeClr val="tx1"/>
                          </a:solidFill>
                          <a:latin typeface="Calibri"/>
                        </a:rPr>
                        <a:t>Tasa de bit </a:t>
                      </a:r>
                    </a:p>
                  </a:txBody>
                  <a:tcPr marL="6762" marR="6762" marT="67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ctr" fontAlgn="ctr"/>
                      <a:r>
                        <a:rPr lang="es-ES" sz="1200" b="0" i="0" u="none" strike="noStrike" dirty="0">
                          <a:solidFill>
                            <a:schemeClr val="tx1"/>
                          </a:solidFill>
                          <a:latin typeface="Calibri"/>
                        </a:rPr>
                        <a:t>32 - 134 </a:t>
                      </a:r>
                      <a:r>
                        <a:rPr lang="es-ES" sz="1200" b="0" i="0" u="none" strike="noStrike" dirty="0" err="1">
                          <a:solidFill>
                            <a:schemeClr val="tx1"/>
                          </a:solidFill>
                          <a:latin typeface="Calibri"/>
                        </a:rPr>
                        <a:t>Mbit</a:t>
                      </a:r>
                      <a:r>
                        <a:rPr lang="es-ES" sz="1200" b="0" i="0" u="none" strike="noStrike" dirty="0">
                          <a:solidFill>
                            <a:schemeClr val="tx1"/>
                          </a:solidFill>
                          <a:latin typeface="Calibri"/>
                        </a:rPr>
                        <a:t>/s con canales de 28 MHz </a:t>
                      </a:r>
                    </a:p>
                  </a:txBody>
                  <a:tcPr marL="6762" marR="6762" marT="6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chemeClr val="tx1"/>
                          </a:solidFill>
                          <a:latin typeface="Calibri"/>
                        </a:rPr>
                        <a:t>Hasta 75 </a:t>
                      </a:r>
                      <a:r>
                        <a:rPr lang="es-EC" sz="1200" b="0" i="0" u="none" strike="noStrike" dirty="0" err="1">
                          <a:solidFill>
                            <a:schemeClr val="tx1"/>
                          </a:solidFill>
                          <a:latin typeface="Calibri"/>
                        </a:rPr>
                        <a:t>Mbit</a:t>
                      </a:r>
                      <a:r>
                        <a:rPr lang="es-EC" sz="1200" b="0" i="0" u="none" strike="noStrike" dirty="0">
                          <a:solidFill>
                            <a:schemeClr val="tx1"/>
                          </a:solidFill>
                          <a:latin typeface="Calibri"/>
                        </a:rPr>
                        <a:t>/s con canales de 20 MHz </a:t>
                      </a:r>
                    </a:p>
                  </a:txBody>
                  <a:tcPr marL="6762" marR="6762" marT="6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chemeClr val="tx1"/>
                          </a:solidFill>
                          <a:latin typeface="Calibri"/>
                        </a:rPr>
                        <a:t>Hasta 15 Mbit/s con canales de 5 MHz</a:t>
                      </a:r>
                    </a:p>
                  </a:txBody>
                  <a:tcPr marL="6762" marR="6762" marT="67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97184">
                <a:tc>
                  <a:txBody>
                    <a:bodyPr/>
                    <a:lstStyle/>
                    <a:p>
                      <a:pPr algn="ctr" fontAlgn="ctr"/>
                      <a:r>
                        <a:rPr lang="es-ES" sz="1200" b="0" i="0" u="none" strike="noStrike">
                          <a:solidFill>
                            <a:schemeClr val="tx1"/>
                          </a:solidFill>
                          <a:latin typeface="Calibri"/>
                        </a:rPr>
                        <a:t>Modulación </a:t>
                      </a:r>
                    </a:p>
                  </a:txBody>
                  <a:tcPr marL="6762" marR="6762" marT="67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ctr" fontAlgn="ctr"/>
                      <a:r>
                        <a:rPr lang="es-EC" sz="1200" b="0" i="0" u="none" strike="noStrike" dirty="0">
                          <a:solidFill>
                            <a:schemeClr val="tx1"/>
                          </a:solidFill>
                          <a:latin typeface="Calibri"/>
                        </a:rPr>
                        <a:t>QPSK, 16QAM y 64 QAM </a:t>
                      </a:r>
                    </a:p>
                  </a:txBody>
                  <a:tcPr marL="6762" marR="6762" marT="6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chemeClr val="tx1"/>
                          </a:solidFill>
                          <a:latin typeface="Calibri"/>
                        </a:rPr>
                        <a:t>OFDM con 256 </a:t>
                      </a:r>
                      <a:r>
                        <a:rPr lang="es-EC" sz="1200" b="0" i="0" u="none" strike="noStrike" dirty="0" err="1">
                          <a:solidFill>
                            <a:schemeClr val="tx1"/>
                          </a:solidFill>
                          <a:latin typeface="Calibri"/>
                        </a:rPr>
                        <a:t>subportadoras</a:t>
                      </a:r>
                      <a:r>
                        <a:rPr lang="es-EC" sz="1200" b="0" i="0" u="none" strike="noStrike" dirty="0">
                          <a:solidFill>
                            <a:schemeClr val="tx1"/>
                          </a:solidFill>
                          <a:latin typeface="Calibri"/>
                        </a:rPr>
                        <a:t> QPSK, 16QAM, 64QAM </a:t>
                      </a:r>
                    </a:p>
                  </a:txBody>
                  <a:tcPr marL="6762" marR="6762" marT="6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chemeClr val="tx1"/>
                          </a:solidFill>
                          <a:latin typeface="Calibri"/>
                        </a:rPr>
                        <a:t>Igual que 802.16a</a:t>
                      </a:r>
                    </a:p>
                  </a:txBody>
                  <a:tcPr marL="6762" marR="6762" marT="67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728">
                <a:tc>
                  <a:txBody>
                    <a:bodyPr/>
                    <a:lstStyle/>
                    <a:p>
                      <a:pPr algn="ctr" fontAlgn="ctr"/>
                      <a:r>
                        <a:rPr lang="es-ES" sz="1200" b="0" i="0" u="none" strike="noStrike">
                          <a:solidFill>
                            <a:schemeClr val="tx1"/>
                          </a:solidFill>
                          <a:latin typeface="Calibri"/>
                        </a:rPr>
                        <a:t>Movilidad </a:t>
                      </a:r>
                    </a:p>
                  </a:txBody>
                  <a:tcPr marL="6762" marR="6762" marT="67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ctr" fontAlgn="ctr"/>
                      <a:r>
                        <a:rPr lang="es-ES" sz="1200" b="0" i="0" u="none" strike="noStrike">
                          <a:solidFill>
                            <a:schemeClr val="tx1"/>
                          </a:solidFill>
                          <a:latin typeface="Calibri"/>
                        </a:rPr>
                        <a:t>Sistema fijo </a:t>
                      </a:r>
                    </a:p>
                  </a:txBody>
                  <a:tcPr marL="6762" marR="6762" marT="6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chemeClr val="tx1"/>
                          </a:solidFill>
                          <a:latin typeface="Calibri"/>
                        </a:rPr>
                        <a:t>Sistema fijo </a:t>
                      </a:r>
                    </a:p>
                  </a:txBody>
                  <a:tcPr marL="6762" marR="6762" marT="6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chemeClr val="tx1"/>
                          </a:solidFill>
                          <a:latin typeface="Calibri"/>
                        </a:rPr>
                        <a:t>Movilidad pedestre</a:t>
                      </a:r>
                    </a:p>
                  </a:txBody>
                  <a:tcPr marL="6762" marR="6762" marT="67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30048">
                <a:tc>
                  <a:txBody>
                    <a:bodyPr/>
                    <a:lstStyle/>
                    <a:p>
                      <a:pPr algn="ctr" fontAlgn="ctr"/>
                      <a:r>
                        <a:rPr lang="es-ES" sz="1200" b="0" i="0" u="none" strike="noStrike">
                          <a:solidFill>
                            <a:schemeClr val="tx1"/>
                          </a:solidFill>
                          <a:latin typeface="Calibri"/>
                        </a:rPr>
                        <a:t>Anchos de banda </a:t>
                      </a:r>
                    </a:p>
                  </a:txBody>
                  <a:tcPr marL="6762" marR="6762" marT="67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ctr" fontAlgn="ctr"/>
                      <a:r>
                        <a:rPr lang="es-EC" sz="1200" b="0" i="0" u="none" strike="noStrike">
                          <a:solidFill>
                            <a:schemeClr val="tx1"/>
                          </a:solidFill>
                          <a:latin typeface="Calibri"/>
                        </a:rPr>
                        <a:t>20, 25 y 28 MHz </a:t>
                      </a:r>
                    </a:p>
                  </a:txBody>
                  <a:tcPr marL="6762" marR="6762" marT="6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chemeClr val="tx1"/>
                          </a:solidFill>
                          <a:latin typeface="Calibri"/>
                        </a:rPr>
                        <a:t>Seleccionables entre 1,25 y 20 MHz </a:t>
                      </a:r>
                    </a:p>
                  </a:txBody>
                  <a:tcPr marL="6762" marR="6762" marT="6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chemeClr val="tx1"/>
                          </a:solidFill>
                          <a:latin typeface="Calibri"/>
                        </a:rPr>
                        <a:t>Igual que 802.16a con los canales de subida para ahorrar potencia</a:t>
                      </a:r>
                    </a:p>
                  </a:txBody>
                  <a:tcPr marL="6762" marR="6762" marT="67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03827">
                <a:tc>
                  <a:txBody>
                    <a:bodyPr/>
                    <a:lstStyle/>
                    <a:p>
                      <a:pPr algn="ctr" fontAlgn="ctr"/>
                      <a:r>
                        <a:rPr lang="es-ES" sz="1200" b="0" i="0" u="none" strike="noStrike">
                          <a:solidFill>
                            <a:schemeClr val="tx1"/>
                          </a:solidFill>
                          <a:latin typeface="Calibri"/>
                        </a:rPr>
                        <a:t>Radio de celda típico </a:t>
                      </a:r>
                    </a:p>
                  </a:txBody>
                  <a:tcPr marL="6762" marR="6762" marT="676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75D"/>
                    </a:solidFill>
                  </a:tcPr>
                </a:tc>
                <a:tc>
                  <a:txBody>
                    <a:bodyPr/>
                    <a:lstStyle/>
                    <a:p>
                      <a:pPr algn="ctr" fontAlgn="ctr"/>
                      <a:r>
                        <a:rPr lang="es-ES" sz="1200" b="0" i="0" u="none" strike="noStrike">
                          <a:solidFill>
                            <a:schemeClr val="tx1"/>
                          </a:solidFill>
                          <a:latin typeface="Calibri"/>
                        </a:rPr>
                        <a:t>2 - 5 km aprox. </a:t>
                      </a:r>
                    </a:p>
                  </a:txBody>
                  <a:tcPr marL="6762" marR="6762" marT="6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chemeClr val="tx1"/>
                          </a:solidFill>
                          <a:latin typeface="Calibri"/>
                        </a:rPr>
                        <a:t>5 - 10 km aprox. (alcance máximo de unos 50 km) </a:t>
                      </a:r>
                    </a:p>
                  </a:txBody>
                  <a:tcPr marL="6762" marR="6762" marT="676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chemeClr val="tx1"/>
                          </a:solidFill>
                          <a:latin typeface="Calibri"/>
                        </a:rPr>
                        <a:t>2 - 5 km aprox.</a:t>
                      </a:r>
                    </a:p>
                  </a:txBody>
                  <a:tcPr marL="6762" marR="6762" marT="676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a:srcRect/>
          <a:stretch>
            <a:fillRect/>
          </a:stretch>
        </p:blipFill>
        <p:spPr bwMode="auto">
          <a:xfrm>
            <a:off x="1600211" y="1714488"/>
            <a:ext cx="6043623" cy="3636153"/>
          </a:xfrm>
          <a:prstGeom prst="rect">
            <a:avLst/>
          </a:prstGeom>
          <a:noFill/>
          <a:ln w="19050">
            <a:solidFill>
              <a:srgbClr val="0F243E"/>
            </a:solidFill>
            <a:miter lim="800000"/>
            <a:headEnd/>
            <a:tailEnd/>
          </a:ln>
        </p:spPr>
      </p:pic>
      <p:sp>
        <p:nvSpPr>
          <p:cNvPr id="5" name="1 Título"/>
          <p:cNvSpPr txBox="1">
            <a:spLocks/>
          </p:cNvSpPr>
          <p:nvPr/>
        </p:nvSpPr>
        <p:spPr bwMode="auto">
          <a:xfrm>
            <a:off x="571472" y="357174"/>
            <a:ext cx="7467600" cy="1143000"/>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s-ES" sz="4600" b="1" spc="300" dirty="0" smtClean="0">
                <a:solidFill>
                  <a:schemeClr val="accent1"/>
                </a:solidFill>
                <a:effectLst>
                  <a:outerShdw blurRad="38100" dist="38100" dir="2700000" algn="tl">
                    <a:srgbClr val="000000">
                      <a:alpha val="43137"/>
                    </a:srgbClr>
                  </a:outerShdw>
                </a:effectLst>
                <a:latin typeface="+mj-lt"/>
                <a:ea typeface="+mj-ea"/>
                <a:cs typeface="+mj-cs"/>
              </a:rPr>
              <a:t>ESTÁNDAR</a:t>
            </a:r>
            <a:endParaRPr lang="es-ES" sz="4600" b="1" spc="300" dirty="0">
              <a:solidFill>
                <a:schemeClr val="accent1"/>
              </a:solidFill>
              <a:effectLst>
                <a:outerShdw blurRad="38100" dist="38100" dir="2700000" algn="tl">
                  <a:srgbClr val="000000">
                    <a:alpha val="43137"/>
                  </a:srgbClr>
                </a:outerShdw>
              </a:effectLst>
              <a:latin typeface="+mj-lt"/>
              <a:ea typeface="+mj-ea"/>
              <a:cs typeface="+mj-cs"/>
            </a:endParaRP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57224" y="785794"/>
            <a:ext cx="7772400" cy="1058862"/>
          </a:xfrm>
        </p:spPr>
        <p:txBody>
          <a:bodyPr>
            <a:normAutofit fontScale="90000"/>
          </a:bodyPr>
          <a:lstStyle/>
          <a:p>
            <a:pPr lvl="1" algn="ctr" fontAlgn="auto">
              <a:spcBef>
                <a:spcPts val="0"/>
              </a:spcBef>
              <a:spcAft>
                <a:spcPts val="0"/>
              </a:spcAft>
              <a:defRPr/>
            </a:pPr>
            <a:r>
              <a:rPr lang="es-EC" sz="4400" b="1" kern="1200" spc="300" dirty="0" smtClean="0">
                <a:solidFill>
                  <a:schemeClr val="accent1"/>
                </a:solidFill>
                <a:effectLst>
                  <a:outerShdw blurRad="38100" dist="38100" dir="2700000" algn="tl">
                    <a:srgbClr val="000000">
                      <a:alpha val="43137"/>
                    </a:srgbClr>
                  </a:outerShdw>
                </a:effectLst>
                <a:latin typeface="+mj-lt"/>
                <a:ea typeface="+mj-ea"/>
                <a:cs typeface="+mj-cs"/>
              </a:rPr>
              <a:t>LA TECNOLOGIA </a:t>
            </a:r>
            <a:r>
              <a:rPr lang="es-EC" sz="4400" b="1" kern="1200" spc="300" dirty="0" err="1" smtClean="0">
                <a:solidFill>
                  <a:schemeClr val="accent1"/>
                </a:solidFill>
                <a:effectLst>
                  <a:outerShdw blurRad="38100" dist="38100" dir="2700000" algn="tl">
                    <a:srgbClr val="000000">
                      <a:alpha val="43137"/>
                    </a:srgbClr>
                  </a:outerShdw>
                </a:effectLst>
                <a:latin typeface="+mj-lt"/>
                <a:ea typeface="+mj-ea"/>
                <a:cs typeface="+mj-cs"/>
              </a:rPr>
              <a:t>WiMAX</a:t>
            </a:r>
            <a:r>
              <a:rPr lang="es-EC" sz="4400" b="1" kern="1200" spc="300" dirty="0" smtClean="0">
                <a:solidFill>
                  <a:schemeClr val="accent1"/>
                </a:solidFill>
                <a:effectLst>
                  <a:outerShdw blurRad="38100" dist="38100" dir="2700000" algn="tl">
                    <a:srgbClr val="000000">
                      <a:alpha val="43137"/>
                    </a:srgbClr>
                  </a:outerShdw>
                </a:effectLst>
                <a:latin typeface="+mj-lt"/>
                <a:ea typeface="+mj-ea"/>
                <a:cs typeface="+mj-cs"/>
              </a:rPr>
              <a:t> EN EL GRUPO TV CABLE</a:t>
            </a:r>
            <a:r>
              <a:rPr lang="es-ES" sz="4800" dirty="0" smtClean="0"/>
              <a:t/>
            </a:r>
            <a:br>
              <a:rPr lang="es-ES" sz="4800" dirty="0" smtClean="0"/>
            </a:br>
            <a:r>
              <a:rPr lang="es-ES" sz="2800" dirty="0">
                <a:solidFill>
                  <a:schemeClr val="accent4">
                    <a:lumMod val="75000"/>
                  </a:schemeClr>
                </a:solidFill>
              </a:rPr>
              <a:t/>
            </a:r>
            <a:br>
              <a:rPr lang="es-ES" sz="2800" dirty="0">
                <a:solidFill>
                  <a:schemeClr val="accent4">
                    <a:lumMod val="75000"/>
                  </a:schemeClr>
                </a:solidFill>
              </a:rPr>
            </a:br>
            <a:endParaRPr lang="es-ES" sz="2800" dirty="0">
              <a:solidFill>
                <a:schemeClr val="accent4">
                  <a:lumMod val="75000"/>
                </a:schemeClr>
              </a:solidFill>
            </a:endParaRPr>
          </a:p>
        </p:txBody>
      </p:sp>
      <p:pic>
        <p:nvPicPr>
          <p:cNvPr id="1028" name="Picture 4"/>
          <p:cNvPicPr>
            <a:picLocks noChangeAspect="1" noChangeArrowheads="1"/>
          </p:cNvPicPr>
          <p:nvPr/>
        </p:nvPicPr>
        <p:blipFill>
          <a:blip r:embed="rId3"/>
          <a:srcRect/>
          <a:stretch>
            <a:fillRect/>
          </a:stretch>
        </p:blipFill>
        <p:spPr bwMode="auto">
          <a:xfrm>
            <a:off x="2538413" y="3071813"/>
            <a:ext cx="4391025" cy="1071562"/>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2 CuadroTexto"/>
          <p:cNvSpPr txBox="1">
            <a:spLocks noChangeArrowheads="1"/>
          </p:cNvSpPr>
          <p:nvPr/>
        </p:nvSpPr>
        <p:spPr bwMode="auto">
          <a:xfrm>
            <a:off x="2214546" y="857232"/>
            <a:ext cx="4786313" cy="369887"/>
          </a:xfrm>
          <a:prstGeom prst="rect">
            <a:avLst/>
          </a:prstGeom>
          <a:noFill/>
          <a:ln w="9525">
            <a:noFill/>
            <a:miter lim="800000"/>
            <a:headEnd/>
            <a:tailEnd/>
          </a:ln>
        </p:spPr>
        <p:txBody>
          <a:bodyPr>
            <a:spAutoFit/>
          </a:bodyPr>
          <a:lstStyle/>
          <a:p>
            <a:endParaRPr lang="es-ES">
              <a:latin typeface="Corbel" pitchFamily="34" charset="0"/>
            </a:endParaRPr>
          </a:p>
        </p:txBody>
      </p:sp>
      <p:sp>
        <p:nvSpPr>
          <p:cNvPr id="4" name="1 Título"/>
          <p:cNvSpPr txBox="1">
            <a:spLocks/>
          </p:cNvSpPr>
          <p:nvPr/>
        </p:nvSpPr>
        <p:spPr>
          <a:xfrm>
            <a:off x="928688" y="642938"/>
            <a:ext cx="7772400" cy="914400"/>
          </a:xfrm>
          <a:prstGeom prst="rect">
            <a:avLst/>
          </a:prstGeom>
        </p:spPr>
        <p:txBody>
          <a:bodyPr/>
          <a:lstStyle/>
          <a:p>
            <a:pPr algn="ctr" fontAlgn="auto">
              <a:spcAft>
                <a:spcPts val="0"/>
              </a:spcAft>
              <a:defRPr/>
            </a:pPr>
            <a:r>
              <a:rPr lang="es-ES" sz="4000" b="1" spc="300" dirty="0">
                <a:solidFill>
                  <a:schemeClr val="accent1"/>
                </a:solidFill>
                <a:effectLst>
                  <a:outerShdw blurRad="38100" dist="38100" dir="2700000" algn="tl">
                    <a:srgbClr val="000000">
                      <a:alpha val="43137"/>
                    </a:srgbClr>
                  </a:outerShdw>
                </a:effectLst>
                <a:latin typeface="+mj-lt"/>
                <a:ea typeface="+mj-ea"/>
                <a:cs typeface="+mj-cs"/>
              </a:rPr>
              <a:t>ESTACIONES BASES</a:t>
            </a:r>
            <a:r>
              <a:rPr lang="es-ES" sz="4000" b="1" i="1" spc="-100" dirty="0">
                <a:solidFill>
                  <a:schemeClr val="tx2">
                    <a:satMod val="200000"/>
                  </a:schemeClr>
                </a:solidFill>
                <a:latin typeface="+mj-lt"/>
                <a:ea typeface="+mj-ea"/>
                <a:cs typeface="+mj-cs"/>
              </a:rPr>
              <a:t/>
            </a:r>
            <a:br>
              <a:rPr lang="es-ES" sz="4000" b="1" i="1" spc="-100" dirty="0">
                <a:solidFill>
                  <a:schemeClr val="tx2">
                    <a:satMod val="200000"/>
                  </a:schemeClr>
                </a:solidFill>
                <a:latin typeface="+mj-lt"/>
                <a:ea typeface="+mj-ea"/>
                <a:cs typeface="+mj-cs"/>
              </a:rPr>
            </a:br>
            <a:r>
              <a:rPr lang="es-ES" sz="4000" spc="-100" dirty="0">
                <a:solidFill>
                  <a:schemeClr val="tx2">
                    <a:satMod val="200000"/>
                  </a:schemeClr>
                </a:solidFill>
                <a:latin typeface="+mj-lt"/>
                <a:ea typeface="+mj-ea"/>
                <a:cs typeface="+mj-cs"/>
              </a:rPr>
              <a:t/>
            </a:r>
            <a:br>
              <a:rPr lang="es-ES" sz="4000" spc="-100" dirty="0">
                <a:solidFill>
                  <a:schemeClr val="tx2">
                    <a:satMod val="200000"/>
                  </a:schemeClr>
                </a:solidFill>
                <a:latin typeface="+mj-lt"/>
                <a:ea typeface="+mj-ea"/>
                <a:cs typeface="+mj-cs"/>
              </a:rPr>
            </a:br>
            <a:endParaRPr lang="es-ES" sz="4000" spc="-100" dirty="0">
              <a:solidFill>
                <a:schemeClr val="tx2">
                  <a:satMod val="200000"/>
                </a:schemeClr>
              </a:solidFill>
              <a:latin typeface="+mj-lt"/>
              <a:ea typeface="+mj-ea"/>
              <a:cs typeface="+mj-cs"/>
            </a:endParaRPr>
          </a:p>
        </p:txBody>
      </p:sp>
      <p:pic>
        <p:nvPicPr>
          <p:cNvPr id="14340" name="Picture 4"/>
          <p:cNvPicPr>
            <a:picLocks noChangeAspect="1" noChangeArrowheads="1"/>
          </p:cNvPicPr>
          <p:nvPr/>
        </p:nvPicPr>
        <p:blipFill>
          <a:blip r:embed="rId3"/>
          <a:srcRect/>
          <a:stretch>
            <a:fillRect/>
          </a:stretch>
        </p:blipFill>
        <p:spPr bwMode="auto">
          <a:xfrm>
            <a:off x="7396163" y="6430963"/>
            <a:ext cx="1747837" cy="427037"/>
          </a:xfrm>
          <a:prstGeom prst="rect">
            <a:avLst/>
          </a:prstGeom>
          <a:noFill/>
          <a:ln w="9525">
            <a:noFill/>
            <a:miter lim="800000"/>
            <a:headEnd/>
            <a:tailEnd/>
          </a:ln>
        </p:spPr>
      </p:pic>
      <p:sp>
        <p:nvSpPr>
          <p:cNvPr id="6" name="5 CuadroTexto"/>
          <p:cNvSpPr txBox="1">
            <a:spLocks noChangeArrowheads="1"/>
          </p:cNvSpPr>
          <p:nvPr/>
        </p:nvSpPr>
        <p:spPr bwMode="auto">
          <a:xfrm>
            <a:off x="1214414" y="2643182"/>
            <a:ext cx="4000528" cy="1200329"/>
          </a:xfrm>
          <a:prstGeom prst="rect">
            <a:avLst/>
          </a:prstGeom>
          <a:noFill/>
          <a:ln w="9525">
            <a:noFill/>
            <a:miter lim="800000"/>
            <a:headEnd/>
            <a:tailEnd/>
          </a:ln>
        </p:spPr>
        <p:txBody>
          <a:bodyPr wrap="square">
            <a:spAutoFit/>
          </a:bodyPr>
          <a:lstStyle/>
          <a:p>
            <a:pPr>
              <a:buFont typeface="Wingdings" pitchFamily="2" charset="2"/>
              <a:buChar char="Ø"/>
            </a:pPr>
            <a:r>
              <a:rPr lang="es-ES" sz="3200" b="1" dirty="0">
                <a:latin typeface="Corbel" pitchFamily="34" charset="0"/>
              </a:rPr>
              <a:t>CERRO JORDAN</a:t>
            </a:r>
            <a:endParaRPr lang="es-ES" sz="3200" dirty="0">
              <a:latin typeface="Corbel" pitchFamily="34" charset="0"/>
            </a:endParaRPr>
          </a:p>
          <a:p>
            <a:pPr>
              <a:buFont typeface="Wingdings" pitchFamily="2" charset="2"/>
              <a:buChar char="Ø"/>
            </a:pPr>
            <a:endParaRPr lang="es-ES" sz="4000" dirty="0">
              <a:latin typeface="Corbel" pitchFamily="34" charset="0"/>
            </a:endParaRPr>
          </a:p>
        </p:txBody>
      </p:sp>
      <p:grpSp>
        <p:nvGrpSpPr>
          <p:cNvPr id="2" name="6 Grupo"/>
          <p:cNvGrpSpPr>
            <a:grpSpLocks/>
          </p:cNvGrpSpPr>
          <p:nvPr/>
        </p:nvGrpSpPr>
        <p:grpSpPr bwMode="auto">
          <a:xfrm>
            <a:off x="5643570" y="2368569"/>
            <a:ext cx="3214687" cy="3846513"/>
            <a:chOff x="4963184" y="1319824"/>
            <a:chExt cx="3034654" cy="3704249"/>
          </a:xfrm>
        </p:grpSpPr>
        <p:pic>
          <p:nvPicPr>
            <p:cNvPr id="14356" name="Imagen 1" descr="180px-Dct700_settopbox"/>
            <p:cNvPicPr>
              <a:picLocks noChangeAspect="1" noChangeArrowheads="1"/>
            </p:cNvPicPr>
            <p:nvPr/>
          </p:nvPicPr>
          <p:blipFill>
            <a:blip r:embed="rId4"/>
            <a:srcRect/>
            <a:stretch>
              <a:fillRect/>
            </a:stretch>
          </p:blipFill>
          <p:spPr bwMode="auto">
            <a:xfrm>
              <a:off x="4963184" y="1319824"/>
              <a:ext cx="3034654" cy="2636732"/>
            </a:xfrm>
            <a:prstGeom prst="rect">
              <a:avLst/>
            </a:prstGeom>
            <a:noFill/>
            <a:ln w="9525">
              <a:noFill/>
              <a:miter lim="800000"/>
              <a:headEnd/>
              <a:tailEnd/>
            </a:ln>
          </p:spPr>
        </p:pic>
        <p:sp>
          <p:nvSpPr>
            <p:cNvPr id="14357" name="8 CuadroTexto"/>
            <p:cNvSpPr txBox="1">
              <a:spLocks noChangeArrowheads="1"/>
            </p:cNvSpPr>
            <p:nvPr/>
          </p:nvSpPr>
          <p:spPr bwMode="auto">
            <a:xfrm>
              <a:off x="5320374" y="4069966"/>
              <a:ext cx="2428892" cy="954107"/>
            </a:xfrm>
            <a:prstGeom prst="rect">
              <a:avLst/>
            </a:prstGeom>
            <a:noFill/>
            <a:ln w="9525">
              <a:noFill/>
              <a:miter lim="800000"/>
              <a:headEnd/>
              <a:tailEnd/>
            </a:ln>
          </p:spPr>
          <p:txBody>
            <a:bodyPr>
              <a:spAutoFit/>
            </a:bodyPr>
            <a:lstStyle/>
            <a:p>
              <a:pPr algn="ctr"/>
              <a:r>
                <a:rPr lang="es-EC" sz="2800" dirty="0">
                  <a:latin typeface="Corbel" pitchFamily="34" charset="0"/>
                </a:rPr>
                <a:t>Cerro Jordán vista superior </a:t>
              </a:r>
              <a:endParaRPr lang="es-ES" dirty="0">
                <a:latin typeface="Corbel" pitchFamily="34" charset="0"/>
              </a:endParaRPr>
            </a:p>
          </p:txBody>
        </p:sp>
      </p:grpSp>
      <p:grpSp>
        <p:nvGrpSpPr>
          <p:cNvPr id="3" name="9 Grupo"/>
          <p:cNvGrpSpPr>
            <a:grpSpLocks/>
          </p:cNvGrpSpPr>
          <p:nvPr/>
        </p:nvGrpSpPr>
        <p:grpSpPr bwMode="auto">
          <a:xfrm>
            <a:off x="5572132" y="2351109"/>
            <a:ext cx="3354387" cy="4078287"/>
            <a:chOff x="3428992" y="2502858"/>
            <a:chExt cx="3354399" cy="4078143"/>
          </a:xfrm>
        </p:grpSpPr>
        <p:pic>
          <p:nvPicPr>
            <p:cNvPr id="14354" name="Imagen 3" descr="180px-Sb5120"/>
            <p:cNvPicPr>
              <a:picLocks noChangeAspect="1" noChangeArrowheads="1"/>
            </p:cNvPicPr>
            <p:nvPr/>
          </p:nvPicPr>
          <p:blipFill>
            <a:blip r:embed="rId5"/>
            <a:srcRect/>
            <a:stretch>
              <a:fillRect/>
            </a:stretch>
          </p:blipFill>
          <p:spPr bwMode="auto">
            <a:xfrm>
              <a:off x="3428992" y="2502858"/>
              <a:ext cx="3354399" cy="2849072"/>
            </a:xfrm>
            <a:prstGeom prst="rect">
              <a:avLst/>
            </a:prstGeom>
            <a:noFill/>
            <a:ln w="9525">
              <a:noFill/>
              <a:miter lim="800000"/>
              <a:headEnd/>
              <a:tailEnd/>
            </a:ln>
          </p:spPr>
        </p:pic>
        <p:sp>
          <p:nvSpPr>
            <p:cNvPr id="14355" name="11 CuadroTexto"/>
            <p:cNvSpPr txBox="1">
              <a:spLocks noChangeArrowheads="1"/>
            </p:cNvSpPr>
            <p:nvPr/>
          </p:nvSpPr>
          <p:spPr bwMode="auto">
            <a:xfrm>
              <a:off x="3428992" y="5626894"/>
              <a:ext cx="3286148" cy="954107"/>
            </a:xfrm>
            <a:prstGeom prst="rect">
              <a:avLst/>
            </a:prstGeom>
            <a:noFill/>
            <a:ln w="9525">
              <a:noFill/>
              <a:miter lim="800000"/>
              <a:headEnd/>
              <a:tailEnd/>
            </a:ln>
          </p:spPr>
          <p:txBody>
            <a:bodyPr>
              <a:spAutoFit/>
            </a:bodyPr>
            <a:lstStyle/>
            <a:p>
              <a:pPr algn="ctr"/>
              <a:r>
                <a:rPr lang="es-EC" sz="2800">
                  <a:latin typeface="Corbel" pitchFamily="34" charset="0"/>
                </a:rPr>
                <a:t>Cerro Mapasingue vista superior </a:t>
              </a:r>
              <a:endParaRPr lang="es-ES">
                <a:latin typeface="Corbel" pitchFamily="34" charset="0"/>
              </a:endParaRPr>
            </a:p>
          </p:txBody>
        </p:sp>
      </p:grpSp>
      <p:grpSp>
        <p:nvGrpSpPr>
          <p:cNvPr id="5" name="12 Grupo"/>
          <p:cNvGrpSpPr>
            <a:grpSpLocks/>
          </p:cNvGrpSpPr>
          <p:nvPr/>
        </p:nvGrpSpPr>
        <p:grpSpPr bwMode="auto">
          <a:xfrm>
            <a:off x="5000661" y="2476520"/>
            <a:ext cx="4714875" cy="3810000"/>
            <a:chOff x="5929322" y="2791532"/>
            <a:chExt cx="2428892" cy="1764017"/>
          </a:xfrm>
        </p:grpSpPr>
        <p:pic>
          <p:nvPicPr>
            <p:cNvPr id="14352" name="Picture 4"/>
            <p:cNvPicPr>
              <a:picLocks noChangeAspect="1" noChangeArrowheads="1"/>
            </p:cNvPicPr>
            <p:nvPr/>
          </p:nvPicPr>
          <p:blipFill>
            <a:blip r:embed="rId6"/>
            <a:srcRect/>
            <a:stretch>
              <a:fillRect/>
            </a:stretch>
          </p:blipFill>
          <p:spPr bwMode="auto">
            <a:xfrm>
              <a:off x="6223735" y="2791532"/>
              <a:ext cx="1816487" cy="1223998"/>
            </a:xfrm>
            <a:prstGeom prst="rect">
              <a:avLst/>
            </a:prstGeom>
            <a:noFill/>
            <a:ln w="9525">
              <a:noFill/>
              <a:miter lim="800000"/>
              <a:headEnd/>
              <a:tailEnd/>
            </a:ln>
          </p:spPr>
        </p:pic>
        <p:sp>
          <p:nvSpPr>
            <p:cNvPr id="14353" name="14 CuadroTexto"/>
            <p:cNvSpPr txBox="1">
              <a:spLocks noChangeArrowheads="1"/>
            </p:cNvSpPr>
            <p:nvPr/>
          </p:nvSpPr>
          <p:spPr bwMode="auto">
            <a:xfrm>
              <a:off x="5929322" y="4313260"/>
              <a:ext cx="2428892" cy="242289"/>
            </a:xfrm>
            <a:prstGeom prst="rect">
              <a:avLst/>
            </a:prstGeom>
            <a:noFill/>
            <a:ln w="9525">
              <a:noFill/>
              <a:miter lim="800000"/>
              <a:headEnd/>
              <a:tailEnd/>
            </a:ln>
          </p:spPr>
          <p:txBody>
            <a:bodyPr>
              <a:spAutoFit/>
            </a:bodyPr>
            <a:lstStyle/>
            <a:p>
              <a:pPr algn="ctr"/>
              <a:r>
                <a:rPr lang="es-ES" sz="2800">
                  <a:latin typeface="Corbel" pitchFamily="34" charset="0"/>
                </a:rPr>
                <a:t>Edificio Forum</a:t>
              </a:r>
              <a:endParaRPr lang="es-ES">
                <a:latin typeface="Corbel" pitchFamily="34" charset="0"/>
              </a:endParaRPr>
            </a:p>
          </p:txBody>
        </p:sp>
      </p:grpSp>
      <p:sp>
        <p:nvSpPr>
          <p:cNvPr id="16" name="15 CuadroTexto"/>
          <p:cNvSpPr txBox="1">
            <a:spLocks noChangeArrowheads="1"/>
          </p:cNvSpPr>
          <p:nvPr/>
        </p:nvSpPr>
        <p:spPr bwMode="auto">
          <a:xfrm>
            <a:off x="1252538" y="3359150"/>
            <a:ext cx="5105400" cy="862013"/>
          </a:xfrm>
          <a:prstGeom prst="rect">
            <a:avLst/>
          </a:prstGeom>
          <a:noFill/>
          <a:ln w="9525">
            <a:noFill/>
            <a:miter lim="800000"/>
            <a:headEnd/>
            <a:tailEnd/>
          </a:ln>
        </p:spPr>
        <p:txBody>
          <a:bodyPr>
            <a:spAutoFit/>
          </a:bodyPr>
          <a:lstStyle/>
          <a:p>
            <a:pPr>
              <a:buFont typeface="Wingdings" pitchFamily="2" charset="2"/>
              <a:buChar char="Ø"/>
            </a:pPr>
            <a:r>
              <a:rPr lang="es-ES" sz="3200" b="1" dirty="0">
                <a:latin typeface="Corbel" pitchFamily="34" charset="0"/>
              </a:rPr>
              <a:t>CERRO MAPASINGUE</a:t>
            </a:r>
            <a:endParaRPr lang="es-ES" sz="3200" dirty="0">
              <a:latin typeface="Corbel" pitchFamily="34" charset="0"/>
            </a:endParaRPr>
          </a:p>
          <a:p>
            <a:pPr>
              <a:buFont typeface="Arial" charset="0"/>
              <a:buChar char="•"/>
            </a:pPr>
            <a:endParaRPr lang="es-ES" dirty="0">
              <a:latin typeface="Corbel" pitchFamily="34" charset="0"/>
            </a:endParaRPr>
          </a:p>
        </p:txBody>
      </p:sp>
      <p:sp>
        <p:nvSpPr>
          <p:cNvPr id="17" name="16 CuadroTexto"/>
          <p:cNvSpPr txBox="1">
            <a:spLocks noChangeArrowheads="1"/>
          </p:cNvSpPr>
          <p:nvPr/>
        </p:nvSpPr>
        <p:spPr bwMode="auto">
          <a:xfrm>
            <a:off x="1252538" y="4073525"/>
            <a:ext cx="3962400" cy="862013"/>
          </a:xfrm>
          <a:prstGeom prst="rect">
            <a:avLst/>
          </a:prstGeom>
          <a:noFill/>
          <a:ln w="9525">
            <a:noFill/>
            <a:miter lim="800000"/>
            <a:headEnd/>
            <a:tailEnd/>
          </a:ln>
        </p:spPr>
        <p:txBody>
          <a:bodyPr>
            <a:spAutoFit/>
          </a:bodyPr>
          <a:lstStyle/>
          <a:p>
            <a:pPr>
              <a:buFont typeface="Wingdings" pitchFamily="2" charset="2"/>
              <a:buChar char="Ø"/>
            </a:pPr>
            <a:r>
              <a:rPr lang="es-ES" sz="3200" b="1" dirty="0">
                <a:latin typeface="Corbel" pitchFamily="34" charset="0"/>
              </a:rPr>
              <a:t>EDIFICIO FORUM</a:t>
            </a:r>
          </a:p>
          <a:p>
            <a:endParaRPr lang="es-ES" dirty="0">
              <a:latin typeface="Corbel" pitchFamily="34" charset="0"/>
            </a:endParaRPr>
          </a:p>
        </p:txBody>
      </p:sp>
      <p:pic>
        <p:nvPicPr>
          <p:cNvPr id="45059" name="Picture 3" descr="COBERTURA"/>
          <p:cNvPicPr>
            <a:picLocks noChangeAspect="1" noChangeArrowheads="1"/>
          </p:cNvPicPr>
          <p:nvPr/>
        </p:nvPicPr>
        <p:blipFill>
          <a:blip r:embed="rId7"/>
          <a:srcRect/>
          <a:stretch>
            <a:fillRect/>
          </a:stretch>
        </p:blipFill>
        <p:spPr bwMode="auto">
          <a:xfrm>
            <a:off x="1714480" y="3214686"/>
            <a:ext cx="2357437" cy="2046288"/>
          </a:xfrm>
          <a:prstGeom prst="rect">
            <a:avLst/>
          </a:prstGeom>
          <a:noFill/>
          <a:ln w="9525">
            <a:noFill/>
            <a:miter lim="800000"/>
            <a:headEnd/>
            <a:tailEnd/>
          </a:ln>
        </p:spPr>
      </p:pic>
      <p:sp>
        <p:nvSpPr>
          <p:cNvPr id="21" name="20 CuadroTexto"/>
          <p:cNvSpPr txBox="1">
            <a:spLocks noChangeArrowheads="1"/>
          </p:cNvSpPr>
          <p:nvPr/>
        </p:nvSpPr>
        <p:spPr bwMode="auto">
          <a:xfrm>
            <a:off x="1252538" y="4781550"/>
            <a:ext cx="3962400" cy="862013"/>
          </a:xfrm>
          <a:prstGeom prst="rect">
            <a:avLst/>
          </a:prstGeom>
          <a:noFill/>
          <a:ln w="9525">
            <a:noFill/>
            <a:miter lim="800000"/>
            <a:headEnd/>
            <a:tailEnd/>
          </a:ln>
        </p:spPr>
        <p:txBody>
          <a:bodyPr>
            <a:spAutoFit/>
          </a:bodyPr>
          <a:lstStyle/>
          <a:p>
            <a:pPr>
              <a:buFont typeface="Wingdings" pitchFamily="2" charset="2"/>
              <a:buChar char="Ø"/>
            </a:pPr>
            <a:r>
              <a:rPr lang="es-ES" sz="3200" b="1" dirty="0">
                <a:latin typeface="Corbel" pitchFamily="34" charset="0"/>
              </a:rPr>
              <a:t>LOS ALMENDROS</a:t>
            </a:r>
          </a:p>
          <a:p>
            <a:endParaRPr lang="es-ES" dirty="0">
              <a:latin typeface="Corbel" pitchFamily="34" charset="0"/>
            </a:endParaRPr>
          </a:p>
        </p:txBody>
      </p:sp>
      <p:grpSp>
        <p:nvGrpSpPr>
          <p:cNvPr id="7" name="21 Grupo"/>
          <p:cNvGrpSpPr>
            <a:grpSpLocks/>
          </p:cNvGrpSpPr>
          <p:nvPr/>
        </p:nvGrpSpPr>
        <p:grpSpPr bwMode="auto">
          <a:xfrm>
            <a:off x="5357845" y="2619395"/>
            <a:ext cx="3786187" cy="3738563"/>
            <a:chOff x="5929322" y="2824613"/>
            <a:chExt cx="2428892" cy="1730936"/>
          </a:xfrm>
        </p:grpSpPr>
        <p:pic>
          <p:nvPicPr>
            <p:cNvPr id="14350" name="Picture 4"/>
            <p:cNvPicPr>
              <a:picLocks noChangeAspect="1" noChangeArrowheads="1"/>
            </p:cNvPicPr>
            <p:nvPr/>
          </p:nvPicPr>
          <p:blipFill>
            <a:blip r:embed="rId8"/>
            <a:srcRect/>
            <a:stretch>
              <a:fillRect/>
            </a:stretch>
          </p:blipFill>
          <p:spPr bwMode="auto">
            <a:xfrm>
              <a:off x="6223735" y="2824613"/>
              <a:ext cx="1816487" cy="1098660"/>
            </a:xfrm>
            <a:prstGeom prst="rect">
              <a:avLst/>
            </a:prstGeom>
            <a:noFill/>
            <a:ln w="9525">
              <a:noFill/>
              <a:miter lim="800000"/>
              <a:headEnd/>
              <a:tailEnd/>
            </a:ln>
          </p:spPr>
        </p:pic>
        <p:sp>
          <p:nvSpPr>
            <p:cNvPr id="14351" name="23 CuadroTexto"/>
            <p:cNvSpPr txBox="1">
              <a:spLocks noChangeArrowheads="1"/>
            </p:cNvSpPr>
            <p:nvPr/>
          </p:nvSpPr>
          <p:spPr bwMode="auto">
            <a:xfrm>
              <a:off x="5929322" y="4313260"/>
              <a:ext cx="2428892" cy="242289"/>
            </a:xfrm>
            <a:prstGeom prst="rect">
              <a:avLst/>
            </a:prstGeom>
            <a:noFill/>
            <a:ln w="9525">
              <a:noFill/>
              <a:miter lim="800000"/>
              <a:headEnd/>
              <a:tailEnd/>
            </a:ln>
          </p:spPr>
          <p:txBody>
            <a:bodyPr>
              <a:spAutoFit/>
            </a:bodyPr>
            <a:lstStyle/>
            <a:p>
              <a:pPr algn="ctr"/>
              <a:r>
                <a:rPr lang="es-ES" sz="2800">
                  <a:latin typeface="Corbel" pitchFamily="34" charset="0"/>
                </a:rPr>
                <a:t>Los Almendros</a:t>
              </a:r>
              <a:endParaRPr lang="es-ES">
                <a:latin typeface="Corbel" pitchFamily="34" charset="0"/>
              </a:endParaRP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5059"/>
                                        </p:tgtEl>
                                        <p:attrNameLst>
                                          <p:attrName>style.visibility</p:attrName>
                                        </p:attrNameLst>
                                      </p:cBhvr>
                                      <p:to>
                                        <p:strVal val="visible"/>
                                      </p:to>
                                    </p:set>
                                  </p:childTnLst>
                                  <p:subTnLst>
                                    <p:set>
                                      <p:cBhvr override="childStyle">
                                        <p:cTn dur="1" fill="hold" display="0" masterRel="nextClick" afterEffect="1"/>
                                        <p:tgtEl>
                                          <p:spTgt spid="45059"/>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iterate type="lt">
                                    <p:tmPct val="5000"/>
                                  </p:iterate>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 calcmode="lin" valueType="num">
                                      <p:cBhvr>
                                        <p:cTn id="15" dur="500" fill="hold"/>
                                        <p:tgtEl>
                                          <p:spTgt spid="16"/>
                                        </p:tgtEl>
                                        <p:attrNameLst>
                                          <p:attrName>style.rotation</p:attrName>
                                        </p:attrNameLst>
                                      </p:cBhvr>
                                      <p:tavLst>
                                        <p:tav tm="0">
                                          <p:val>
                                            <p:fltVal val="90"/>
                                          </p:val>
                                        </p:tav>
                                        <p:tav tm="100000">
                                          <p:val>
                                            <p:fltVal val="0"/>
                                          </p:val>
                                        </p:tav>
                                      </p:tavLst>
                                    </p:anim>
                                    <p:animEffect transition="in" filter="fade">
                                      <p:cBhvr>
                                        <p:cTn id="16" dur="500"/>
                                        <p:tgtEl>
                                          <p:spTgt spid="16"/>
                                        </p:tgtEl>
                                      </p:cBhvr>
                                    </p:animEffect>
                                  </p:childTnLst>
                                </p:cTn>
                              </p:par>
                              <p:par>
                                <p:cTn id="17" presetID="37"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900" decel="100000" fill="hold"/>
                                        <p:tgtEl>
                                          <p:spTgt spid="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iterate type="lt">
                                    <p:tmPct val="5000"/>
                                  </p:iterate>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 calcmode="lin" valueType="num">
                                      <p:cBhvr>
                                        <p:cTn id="29" dur="500" fill="hold"/>
                                        <p:tgtEl>
                                          <p:spTgt spid="17"/>
                                        </p:tgtEl>
                                        <p:attrNameLst>
                                          <p:attrName>style.rotation</p:attrName>
                                        </p:attrNameLst>
                                      </p:cBhvr>
                                      <p:tavLst>
                                        <p:tav tm="0">
                                          <p:val>
                                            <p:fltVal val="90"/>
                                          </p:val>
                                        </p:tav>
                                        <p:tav tm="100000">
                                          <p:val>
                                            <p:fltVal val="0"/>
                                          </p:val>
                                        </p:tav>
                                      </p:tavLst>
                                    </p:anim>
                                    <p:animEffect transition="in" filter="fade">
                                      <p:cBhvr>
                                        <p:cTn id="30" dur="500"/>
                                        <p:tgtEl>
                                          <p:spTgt spid="17"/>
                                        </p:tgtEl>
                                      </p:cBhvr>
                                    </p:animEffect>
                                  </p:childTnLst>
                                </p:cTn>
                              </p:par>
                              <p:par>
                                <p:cTn id="31" presetID="37"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900" decel="100000" fill="hold"/>
                                        <p:tgtEl>
                                          <p:spTgt spid="5"/>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iterate type="lt">
                                    <p:tmPct val="5000"/>
                                  </p:iterate>
                                  <p:childTnLst>
                                    <p:set>
                                      <p:cBhvr>
                                        <p:cTn id="40" dur="1" fill="hold">
                                          <p:stCondLst>
                                            <p:cond delay="0"/>
                                          </p:stCondLst>
                                        </p:cTn>
                                        <p:tgtEl>
                                          <p:spTgt spid="21"/>
                                        </p:tgtEl>
                                        <p:attrNameLst>
                                          <p:attrName>style.visibility</p:attrName>
                                        </p:attrNameLst>
                                      </p:cBhvr>
                                      <p:to>
                                        <p:strVal val="visible"/>
                                      </p:to>
                                    </p:set>
                                    <p:anim calcmode="lin" valueType="num">
                                      <p:cBhvr>
                                        <p:cTn id="41" dur="500" fill="hold"/>
                                        <p:tgtEl>
                                          <p:spTgt spid="21"/>
                                        </p:tgtEl>
                                        <p:attrNameLst>
                                          <p:attrName>ppt_w</p:attrName>
                                        </p:attrNameLst>
                                      </p:cBhvr>
                                      <p:tavLst>
                                        <p:tav tm="0">
                                          <p:val>
                                            <p:fltVal val="0"/>
                                          </p:val>
                                        </p:tav>
                                        <p:tav tm="100000">
                                          <p:val>
                                            <p:strVal val="#ppt_w"/>
                                          </p:val>
                                        </p:tav>
                                      </p:tavLst>
                                    </p:anim>
                                    <p:anim calcmode="lin" valueType="num">
                                      <p:cBhvr>
                                        <p:cTn id="42" dur="500" fill="hold"/>
                                        <p:tgtEl>
                                          <p:spTgt spid="21"/>
                                        </p:tgtEl>
                                        <p:attrNameLst>
                                          <p:attrName>ppt_h</p:attrName>
                                        </p:attrNameLst>
                                      </p:cBhvr>
                                      <p:tavLst>
                                        <p:tav tm="0">
                                          <p:val>
                                            <p:fltVal val="0"/>
                                          </p:val>
                                        </p:tav>
                                        <p:tav tm="100000">
                                          <p:val>
                                            <p:strVal val="#ppt_h"/>
                                          </p:val>
                                        </p:tav>
                                      </p:tavLst>
                                    </p:anim>
                                    <p:anim calcmode="lin" valueType="num">
                                      <p:cBhvr>
                                        <p:cTn id="43" dur="500" fill="hold"/>
                                        <p:tgtEl>
                                          <p:spTgt spid="21"/>
                                        </p:tgtEl>
                                        <p:attrNameLst>
                                          <p:attrName>style.rotation</p:attrName>
                                        </p:attrNameLst>
                                      </p:cBhvr>
                                      <p:tavLst>
                                        <p:tav tm="0">
                                          <p:val>
                                            <p:fltVal val="90"/>
                                          </p:val>
                                        </p:tav>
                                        <p:tav tm="100000">
                                          <p:val>
                                            <p:fltVal val="0"/>
                                          </p:val>
                                        </p:tav>
                                      </p:tavLst>
                                    </p:anim>
                                    <p:animEffect transition="in" filter="fade">
                                      <p:cBhvr>
                                        <p:cTn id="44" dur="500"/>
                                        <p:tgtEl>
                                          <p:spTgt spid="21"/>
                                        </p:tgtEl>
                                      </p:cBhvr>
                                    </p:animEffect>
                                  </p:childTnLst>
                                </p:cTn>
                              </p:par>
                              <p:par>
                                <p:cTn id="45" presetID="37"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900" decel="100000" fill="hold"/>
                                        <p:tgtEl>
                                          <p:spTgt spid="7"/>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58850" y="274638"/>
            <a:ext cx="7470775" cy="1143000"/>
          </a:xfrm>
        </p:spPr>
        <p:txBody>
          <a:bodyPr>
            <a:normAutofit/>
          </a:bodyPr>
          <a:lstStyle/>
          <a:p>
            <a:pPr algn="ctr" fontAlgn="auto">
              <a:spcAft>
                <a:spcPts val="0"/>
              </a:spcAft>
              <a:defRPr/>
            </a:pPr>
            <a:r>
              <a:rPr lang="es-ES" sz="4000" b="1" spc="300" dirty="0" smtClean="0">
                <a:solidFill>
                  <a:schemeClr val="accent1"/>
                </a:solidFill>
                <a:effectLst>
                  <a:outerShdw blurRad="38100" dist="38100" dir="2700000" algn="tl">
                    <a:srgbClr val="000000">
                      <a:alpha val="43137"/>
                    </a:srgbClr>
                  </a:outerShdw>
                </a:effectLst>
              </a:rPr>
              <a:t>ESTACIONES BASES</a:t>
            </a:r>
            <a:endParaRPr lang="es-ES" sz="4000" b="1" spc="300" dirty="0">
              <a:solidFill>
                <a:schemeClr val="accent1"/>
              </a:solidFill>
              <a:effectLst>
                <a:outerShdw blurRad="38100" dist="38100" dir="2700000" algn="tl">
                  <a:srgbClr val="000000">
                    <a:alpha val="43137"/>
                  </a:srgbClr>
                </a:outerShdw>
              </a:effectLst>
            </a:endParaRPr>
          </a:p>
        </p:txBody>
      </p:sp>
      <p:pic>
        <p:nvPicPr>
          <p:cNvPr id="46082" name="Picture 2"/>
          <p:cNvPicPr>
            <a:picLocks noChangeAspect="1" noChangeArrowheads="1"/>
          </p:cNvPicPr>
          <p:nvPr/>
        </p:nvPicPr>
        <p:blipFill>
          <a:blip r:embed="rId3"/>
          <a:srcRect/>
          <a:stretch>
            <a:fillRect/>
          </a:stretch>
        </p:blipFill>
        <p:spPr bwMode="auto">
          <a:xfrm>
            <a:off x="3071813" y="2286000"/>
            <a:ext cx="3721100" cy="1684338"/>
          </a:xfrm>
          <a:prstGeom prst="rect">
            <a:avLst/>
          </a:prstGeom>
          <a:noFill/>
          <a:ln w="12700">
            <a:noFill/>
            <a:miter lim="800000"/>
            <a:headEnd type="none" w="sm" len="sm"/>
            <a:tailEnd type="none" w="sm" len="sm"/>
          </a:ln>
        </p:spPr>
      </p:pic>
      <p:sp>
        <p:nvSpPr>
          <p:cNvPr id="8" name="7 Rectángulo"/>
          <p:cNvSpPr/>
          <p:nvPr/>
        </p:nvSpPr>
        <p:spPr>
          <a:xfrm>
            <a:off x="3000375" y="4538663"/>
            <a:ext cx="4500563" cy="461962"/>
          </a:xfrm>
          <a:prstGeom prst="rect">
            <a:avLst/>
          </a:prstGeom>
        </p:spPr>
        <p:txBody>
          <a:bodyPr>
            <a:spAutoFit/>
          </a:bodyPr>
          <a:lstStyle/>
          <a:p>
            <a:pPr fontAlgn="auto">
              <a:spcBef>
                <a:spcPts val="0"/>
              </a:spcBef>
              <a:spcAft>
                <a:spcPts val="0"/>
              </a:spcAft>
              <a:defRPr/>
            </a:pPr>
            <a:r>
              <a:rPr lang="es-EC" sz="2400" b="1" dirty="0" err="1">
                <a:solidFill>
                  <a:schemeClr val="tx2">
                    <a:lumMod val="75000"/>
                  </a:schemeClr>
                </a:solidFill>
                <a:latin typeface="+mn-lt"/>
                <a:cs typeface="+mn-cs"/>
              </a:rPr>
              <a:t>MacroMAX</a:t>
            </a:r>
            <a:r>
              <a:rPr lang="es-EC" sz="2400" b="1" dirty="0">
                <a:solidFill>
                  <a:schemeClr val="tx2">
                    <a:lumMod val="75000"/>
                  </a:schemeClr>
                </a:solidFill>
                <a:latin typeface="+mn-lt"/>
                <a:cs typeface="+mn-cs"/>
              </a:rPr>
              <a:t> Base </a:t>
            </a:r>
            <a:r>
              <a:rPr lang="es-EC" sz="2400" b="1" dirty="0" err="1">
                <a:solidFill>
                  <a:schemeClr val="tx2">
                    <a:lumMod val="75000"/>
                  </a:schemeClr>
                </a:solidFill>
                <a:latin typeface="+mn-lt"/>
                <a:cs typeface="+mn-cs"/>
              </a:rPr>
              <a:t>Station</a:t>
            </a:r>
            <a:r>
              <a:rPr lang="es-EC" sz="2400" b="1" dirty="0">
                <a:solidFill>
                  <a:schemeClr val="tx2">
                    <a:lumMod val="75000"/>
                  </a:schemeClr>
                </a:solidFill>
                <a:latin typeface="+mn-lt"/>
                <a:cs typeface="+mn-cs"/>
              </a:rPr>
              <a:t> </a:t>
            </a:r>
            <a:endParaRPr lang="es-ES" sz="2400" b="1" dirty="0">
              <a:solidFill>
                <a:schemeClr val="tx2">
                  <a:lumMod val="75000"/>
                </a:schemeClr>
              </a:solidFill>
              <a:latin typeface="+mn-lt"/>
              <a:cs typeface="+mn-cs"/>
            </a:endParaRPr>
          </a:p>
        </p:txBody>
      </p:sp>
      <p:grpSp>
        <p:nvGrpSpPr>
          <p:cNvPr id="3" name="23 Grupo"/>
          <p:cNvGrpSpPr>
            <a:grpSpLocks/>
          </p:cNvGrpSpPr>
          <p:nvPr/>
        </p:nvGrpSpPr>
        <p:grpSpPr bwMode="auto">
          <a:xfrm>
            <a:off x="3143250" y="1285875"/>
            <a:ext cx="3543300" cy="2819400"/>
            <a:chOff x="3214678" y="1538575"/>
            <a:chExt cx="3543300" cy="2819119"/>
          </a:xfrm>
        </p:grpSpPr>
        <p:pic>
          <p:nvPicPr>
            <p:cNvPr id="15370" name="Picture 4" descr="front panelwant"/>
            <p:cNvPicPr>
              <a:picLocks noChangeAspect="1" noChangeArrowheads="1"/>
            </p:cNvPicPr>
            <p:nvPr/>
          </p:nvPicPr>
          <p:blipFill>
            <a:blip r:embed="rId4"/>
            <a:srcRect l="3008" r="3760"/>
            <a:stretch>
              <a:fillRect/>
            </a:stretch>
          </p:blipFill>
          <p:spPr bwMode="auto">
            <a:xfrm>
              <a:off x="3214678" y="2836869"/>
              <a:ext cx="3543300" cy="1520825"/>
            </a:xfrm>
            <a:prstGeom prst="rect">
              <a:avLst/>
            </a:prstGeom>
            <a:noFill/>
            <a:ln w="9525">
              <a:noFill/>
              <a:miter lim="800000"/>
              <a:headEnd/>
              <a:tailEnd/>
            </a:ln>
          </p:spPr>
        </p:pic>
        <p:cxnSp>
          <p:nvCxnSpPr>
            <p:cNvPr id="10" name="9 Conector recto de flecha"/>
            <p:cNvCxnSpPr/>
            <p:nvPr/>
          </p:nvCxnSpPr>
          <p:spPr>
            <a:xfrm>
              <a:off x="5429241" y="2000492"/>
              <a:ext cx="1071562" cy="1000025"/>
            </a:xfrm>
            <a:prstGeom prst="straightConnector1">
              <a:avLst/>
            </a:prstGeom>
            <a:ln w="508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rot="10800000" flipV="1">
              <a:off x="3428991" y="1990968"/>
              <a:ext cx="1071562" cy="938118"/>
            </a:xfrm>
            <a:prstGeom prst="straightConnector1">
              <a:avLst/>
            </a:prstGeom>
            <a:ln w="508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786178" y="1538575"/>
              <a:ext cx="2786063" cy="461917"/>
            </a:xfrm>
            <a:prstGeom prst="rect">
              <a:avLst/>
            </a:prstGeom>
            <a:noFill/>
          </p:spPr>
          <p:txBody>
            <a:bodyPr>
              <a:spAutoFit/>
            </a:bodyPr>
            <a:lstStyle/>
            <a:p>
              <a:pPr fontAlgn="auto">
                <a:spcBef>
                  <a:spcPts val="0"/>
                </a:spcBef>
                <a:spcAft>
                  <a:spcPts val="0"/>
                </a:spcAft>
                <a:defRPr/>
              </a:pPr>
              <a:r>
                <a:rPr lang="es-ES" sz="2400" b="1" dirty="0">
                  <a:solidFill>
                    <a:schemeClr val="tx2">
                      <a:lumMod val="75000"/>
                    </a:schemeClr>
                  </a:solidFill>
                  <a:latin typeface="+mn-lt"/>
                  <a:cs typeface="+mn-cs"/>
                </a:rPr>
                <a:t>GUIAS DE ONDA</a:t>
              </a:r>
            </a:p>
          </p:txBody>
        </p:sp>
      </p:grpSp>
      <p:grpSp>
        <p:nvGrpSpPr>
          <p:cNvPr id="4" name="26 Grupo"/>
          <p:cNvGrpSpPr>
            <a:grpSpLocks/>
          </p:cNvGrpSpPr>
          <p:nvPr/>
        </p:nvGrpSpPr>
        <p:grpSpPr bwMode="auto">
          <a:xfrm>
            <a:off x="3714750" y="1785938"/>
            <a:ext cx="2481263" cy="2795587"/>
            <a:chOff x="3714744" y="1785926"/>
            <a:chExt cx="2481263" cy="2795588"/>
          </a:xfrm>
        </p:grpSpPr>
        <p:pic>
          <p:nvPicPr>
            <p:cNvPr id="15368" name="Picture 5"/>
            <p:cNvPicPr>
              <a:picLocks noChangeAspect="1" noChangeArrowheads="1"/>
            </p:cNvPicPr>
            <p:nvPr/>
          </p:nvPicPr>
          <p:blipFill>
            <a:blip r:embed="rId5"/>
            <a:srcRect/>
            <a:stretch>
              <a:fillRect/>
            </a:stretch>
          </p:blipFill>
          <p:spPr bwMode="auto">
            <a:xfrm>
              <a:off x="3714744" y="1857364"/>
              <a:ext cx="2481263" cy="2724150"/>
            </a:xfrm>
            <a:prstGeom prst="rect">
              <a:avLst/>
            </a:prstGeom>
            <a:noFill/>
            <a:ln w="9525">
              <a:noFill/>
              <a:miter lim="800000"/>
              <a:headEnd/>
              <a:tailEnd/>
            </a:ln>
          </p:spPr>
        </p:pic>
        <p:cxnSp>
          <p:nvCxnSpPr>
            <p:cNvPr id="26" name="25 Conector recto de flecha"/>
            <p:cNvCxnSpPr/>
            <p:nvPr/>
          </p:nvCxnSpPr>
          <p:spPr>
            <a:xfrm rot="5400000">
              <a:off x="4607713" y="1821645"/>
              <a:ext cx="571500" cy="50006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28" name="27 CuadroTexto"/>
          <p:cNvSpPr txBox="1"/>
          <p:nvPr/>
        </p:nvSpPr>
        <p:spPr>
          <a:xfrm>
            <a:off x="5286375" y="1357313"/>
            <a:ext cx="2786063" cy="461962"/>
          </a:xfrm>
          <a:prstGeom prst="rect">
            <a:avLst/>
          </a:prstGeom>
          <a:noFill/>
        </p:spPr>
        <p:txBody>
          <a:bodyPr>
            <a:spAutoFit/>
          </a:bodyPr>
          <a:lstStyle/>
          <a:p>
            <a:pPr fontAlgn="auto">
              <a:spcBef>
                <a:spcPts val="0"/>
              </a:spcBef>
              <a:spcAft>
                <a:spcPts val="0"/>
              </a:spcAft>
              <a:defRPr/>
            </a:pPr>
            <a:r>
              <a:rPr lang="es-ES" sz="2400" b="1" dirty="0">
                <a:solidFill>
                  <a:schemeClr val="tx2">
                    <a:lumMod val="75000"/>
                  </a:schemeClr>
                </a:solidFill>
                <a:latin typeface="+mn-lt"/>
                <a:cs typeface="+mn-cs"/>
              </a:rPr>
              <a:t>GUIA DE ONDA</a:t>
            </a:r>
          </a:p>
        </p:txBody>
      </p:sp>
      <p:pic>
        <p:nvPicPr>
          <p:cNvPr id="14" name="Picture 4"/>
          <p:cNvPicPr>
            <a:picLocks noChangeAspect="1" noChangeArrowheads="1"/>
          </p:cNvPicPr>
          <p:nvPr/>
        </p:nvPicPr>
        <p:blipFill>
          <a:blip r:embed="rId6"/>
          <a:srcRect/>
          <a:stretch>
            <a:fillRect/>
          </a:stretch>
        </p:blipFill>
        <p:spPr bwMode="auto">
          <a:xfrm>
            <a:off x="7396163" y="6430963"/>
            <a:ext cx="1747837" cy="427037"/>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1000"/>
                                        <p:tgtEl>
                                          <p:spTgt spid="46082"/>
                                        </p:tgtEl>
                                      </p:cBhvr>
                                    </p:animEffect>
                                    <p:anim calcmode="lin" valueType="num">
                                      <p:cBhvr>
                                        <p:cTn id="8" dur="1000" fill="hold"/>
                                        <p:tgtEl>
                                          <p:spTgt spid="46082"/>
                                        </p:tgtEl>
                                        <p:attrNameLst>
                                          <p:attrName>ppt_x</p:attrName>
                                        </p:attrNameLst>
                                      </p:cBhvr>
                                      <p:tavLst>
                                        <p:tav tm="0">
                                          <p:val>
                                            <p:strVal val="#ppt_x"/>
                                          </p:val>
                                        </p:tav>
                                        <p:tav tm="100000">
                                          <p:val>
                                            <p:strVal val="#ppt_x"/>
                                          </p:val>
                                        </p:tav>
                                      </p:tavLst>
                                    </p:anim>
                                    <p:anim calcmode="lin" valueType="num">
                                      <p:cBhvr>
                                        <p:cTn id="9" dur="1000" fill="hold"/>
                                        <p:tgtEl>
                                          <p:spTgt spid="46082"/>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46082"/>
                                        </p:tgtEl>
                                        <p:attrNameLst>
                                          <p:attrName>style.visibility</p:attrName>
                                        </p:attrNameLst>
                                      </p:cBhvr>
                                      <p:to>
                                        <p:strVal val="hidden"/>
                                      </p:to>
                                    </p:set>
                                  </p:subTnLst>
                                </p:cTn>
                              </p:par>
                              <p:par>
                                <p:cTn id="10" presetID="47"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par>
                                <p:cTn id="29" presetID="29"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1000" fill="hold"/>
                                        <p:tgtEl>
                                          <p:spTgt spid="28"/>
                                        </p:tgtEl>
                                        <p:attrNameLst>
                                          <p:attrName>ppt_x</p:attrName>
                                        </p:attrNameLst>
                                      </p:cBhvr>
                                      <p:tavLst>
                                        <p:tav tm="0">
                                          <p:val>
                                            <p:strVal val="#ppt_x-.2"/>
                                          </p:val>
                                        </p:tav>
                                        <p:tav tm="100000">
                                          <p:val>
                                            <p:strVal val="#ppt_x"/>
                                          </p:val>
                                        </p:tav>
                                      </p:tavLst>
                                    </p:anim>
                                    <p:anim calcmode="lin" valueType="num">
                                      <p:cBhvr>
                                        <p:cTn id="32"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33"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8" grpId="0"/>
    </p:bldLst>
  </p:timing>
</p:sld>
</file>

<file path=ppt/theme/theme1.xml><?xml version="1.0" encoding="utf-8"?>
<a:theme xmlns:a="http://schemas.openxmlformats.org/drawingml/2006/main" name="Técnico">
  <a:themeElements>
    <a:clrScheme name="Técnico">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3951</TotalTime>
  <Words>5545</Words>
  <Application>Microsoft Office PowerPoint</Application>
  <PresentationFormat>Presentación en pantalla (4:3)</PresentationFormat>
  <Paragraphs>952</Paragraphs>
  <Slides>32</Slides>
  <Notes>32</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32</vt:i4>
      </vt:variant>
    </vt:vector>
  </HeadingPairs>
  <TitlesOfParts>
    <vt:vector size="34" baseType="lpstr">
      <vt:lpstr>Técnico</vt:lpstr>
      <vt:lpstr>FreeHand.Doc</vt:lpstr>
      <vt:lpstr>“ANALISIS COMPARATIVO DE  LA OPERACION Y RENTABILIDAD DE LA TECNOLOGIA WIMAX EN GUAYAQUIL”    </vt:lpstr>
      <vt:lpstr>Diapositiva 2</vt:lpstr>
      <vt:lpstr>OBJETIVOS</vt:lpstr>
      <vt:lpstr>Diapositiva 4</vt:lpstr>
      <vt:lpstr>Diapositiva 5</vt:lpstr>
      <vt:lpstr>Diapositiva 6</vt:lpstr>
      <vt:lpstr>LA TECNOLOGIA WiMAX EN EL GRUPO TV CABLE  </vt:lpstr>
      <vt:lpstr>Diapositiva 8</vt:lpstr>
      <vt:lpstr>ESTACIONES BASES</vt:lpstr>
      <vt:lpstr>ESTACIONES BASES</vt:lpstr>
      <vt:lpstr>ESTACIONES BASES</vt:lpstr>
      <vt:lpstr>¿DE QUE MANERA LLEGA WiMAX A NUESTROS HOGARES? </vt:lpstr>
      <vt:lpstr>¿DE QUE MANERA LLEGA WiMAX A NUESTROS HOGARES? </vt:lpstr>
      <vt:lpstr>LA TECNOLOGIA WiMAX EN TELMEX</vt:lpstr>
      <vt:lpstr>TECNOLOGIA WiMAX PARA INTERNET Y VOZ</vt:lpstr>
      <vt:lpstr>ESTACIONES BASES</vt:lpstr>
      <vt:lpstr>Diapositiva 17</vt:lpstr>
      <vt:lpstr>Diapositiva 18</vt:lpstr>
      <vt:lpstr>COMPARACION TÉCNICA ENTRE TVCABLE Y TELMEX</vt:lpstr>
      <vt:lpstr>COMPARACION TÉCNICA ENTRE TVCABLE Y TELMEX</vt:lpstr>
      <vt:lpstr>Diapositiva 21</vt:lpstr>
      <vt:lpstr>COTIZACION RED WiMAX</vt:lpstr>
      <vt:lpstr>COTIZACION RED WiMAX</vt:lpstr>
      <vt:lpstr>ANALISIS FINANCIERO DE LA RED WiMAX PARA TV CABLE Y TELMEX </vt:lpstr>
      <vt:lpstr>ANALISIS FINANCIERO DE LA RED WiMAX PARA TV CABLE Y TELMEX </vt:lpstr>
      <vt:lpstr>ANALISIS FINANCIERO DE LA RED WiMAX PARA TV CABLE Y TELMEX </vt:lpstr>
      <vt:lpstr>VENTAJAS Y DESVENTAJAS</vt:lpstr>
      <vt:lpstr>Diapositiva 28</vt:lpstr>
      <vt:lpstr>CONCLUSIONES </vt:lpstr>
      <vt:lpstr>CONCLUSIONES </vt:lpstr>
      <vt:lpstr>RECOMENDACIONES</vt:lpstr>
      <vt:lpstr>RECOMENDACIONES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EVALUACION TECNICA SOBRE LA RENTABILIDAD DE WIMAX EN GUAYAQUIL </dc:title>
  <dc:creator>Valued Acer Customer</dc:creator>
  <cp:lastModifiedBy>Valued Acer Customer</cp:lastModifiedBy>
  <cp:revision>95</cp:revision>
  <dcterms:created xsi:type="dcterms:W3CDTF">2009-09-03T10:57:11Z</dcterms:created>
  <dcterms:modified xsi:type="dcterms:W3CDTF">2009-11-16T08:20:09Z</dcterms:modified>
  <cp:contentStatus/>
</cp:coreProperties>
</file>