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96" r:id="rId8"/>
    <p:sldId id="297" r:id="rId9"/>
    <p:sldId id="264" r:id="rId10"/>
    <p:sldId id="265" r:id="rId11"/>
    <p:sldId id="267" r:id="rId12"/>
    <p:sldId id="281" r:id="rId13"/>
    <p:sldId id="282" r:id="rId14"/>
    <p:sldId id="311" r:id="rId15"/>
    <p:sldId id="312" r:id="rId16"/>
    <p:sldId id="313" r:id="rId17"/>
    <p:sldId id="314" r:id="rId18"/>
    <p:sldId id="315" r:id="rId19"/>
    <p:sldId id="283" r:id="rId20"/>
    <p:sldId id="298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</p:sldIdLst>
  <p:sldSz cx="9144000" cy="6858000" type="screen4x3"/>
  <p:notesSz cx="6858000" cy="9144000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3399"/>
    <a:srgbClr val="CC99FF"/>
    <a:srgbClr val="CC66FF"/>
    <a:srgbClr val="0000FF"/>
    <a:srgbClr val="FF3300"/>
    <a:srgbClr val="FFFF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06/relationships/legacyDocTextInfo" Target="legacyDocTextInfo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AD05D-B0DA-4F50-9857-D7A814DC390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B721A-A703-4249-872F-A9DB1ECDED7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A022B-CE80-4310-9040-EEDC8B688BD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9F97285-2D19-4631-99C3-93B8D2A5CDC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D820D18-C47E-44B7-91F3-0D434AE49D3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EE3A0-976F-4F18-A545-19211990DCF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D41D6-D7C9-4B8D-A4EC-EC2466B6C81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6EC42-74C5-4220-8E90-7CE4D76E2C7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5F488-3F3E-47B4-90BF-41DAA7B77DE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64A9C-8962-472A-8534-948EE937125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83E14-A5E9-47DD-96FE-B8D32C82999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8D78B-FA71-4ADD-BA44-39831C2BE05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3CAF5-92E9-4179-B9F5-64675E469C8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FB0549-F6E6-4A5E-A6FE-31C49B6B17A9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imv.org/IIMV/miembros/imagenes/superecuador.gif&amp;imgrefurl=http://www.iimv.org/IIMV/miembros/ecuador.htm&amp;h=119&amp;w=91&amp;sz=2&amp;tbnid=l3n6gZsmKKwJ:&amp;tbnh=83&amp;tbnw=63&amp;hl=es&amp;start=5&amp;prev=/images%3Fq%3Dsuperintendencia%2Bde%2Bcompanias%2Bdel%2Becuador%26hl%3Des%26lr%3D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Gr_fico_de_Microsoft_Office_Excel1.xls"/><Relationship Id="rId5" Type="http://schemas.openxmlformats.org/officeDocument/2006/relationships/image" Target="../media/image3.jpeg"/><Relationship Id="rId4" Type="http://schemas.openxmlformats.org/officeDocument/2006/relationships/hyperlink" Target="http://images.google.com/imgres?imgurl=http://www.iimv.org/IIMV/miembros/imagenes/superecuador.gif&amp;imgrefurl=http://www.iimv.org/IIMV/miembros/ecuador.htm&amp;h=119&amp;w=91&amp;sz=2&amp;tbnid=l3n6gZsmKKwJ:&amp;tbnh=83&amp;tbnw=63&amp;hl=es&amp;start=5&amp;prev=/images%3Fq%3Dsuperintendencia%2Bde%2Bcompanias%2Bdel%2Becuador%26hl%3Des%26lr%3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imv.org/IIMV/miembros/imagenes/superecuador.gif&amp;imgrefurl=http://www.iimv.org/IIMV/miembros/ecuador.htm&amp;h=119&amp;w=91&amp;sz=2&amp;tbnid=l3n6gZsmKKwJ:&amp;tbnh=83&amp;tbnw=63&amp;hl=es&amp;start=5&amp;prev=/images%3Fq%3Dsuperintendencia%2Bde%2Bcompanias%2Bdel%2Becuador%26hl%3Des%26lr%3D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imv.org/IIMV/miembros/imagenes/superecuador.gif&amp;imgrefurl=http://www.iimv.org/IIMV/miembros/ecuador.htm&amp;h=119&amp;w=91&amp;sz=2&amp;tbnid=l3n6gZsmKKwJ:&amp;tbnh=83&amp;tbnw=63&amp;hl=es&amp;start=5&amp;prev=/images%3Fq%3Dsuperintendencia%2Bde%2Bcompanias%2Bdel%2Becuador%26hl%3Des%26lr%3D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imv.org/IIMV/miembros/imagenes/superecuador.gif&amp;imgrefurl=http://www.iimv.org/IIMV/miembros/ecuador.htm&amp;h=119&amp;w=91&amp;sz=2&amp;tbnid=l3n6gZsmKKwJ:&amp;tbnh=83&amp;tbnw=63&amp;hl=es&amp;start=5&amp;prev=/images%3Fq%3Dsuperintendencia%2Bde%2Bcompanias%2Bdel%2Becuador%26hl%3Des%26lr%3D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imv.org/IIMV/miembros/imagenes/superecuador.gif&amp;imgrefurl=http://www.iimv.org/IIMV/miembros/ecuador.htm&amp;h=119&amp;w=91&amp;sz=2&amp;tbnid=l3n6gZsmKKwJ:&amp;tbnh=83&amp;tbnw=63&amp;hl=es&amp;start=5&amp;prev=/images%3Fq%3Dsuperintendencia%2Bde%2Bcompanias%2Bdel%2Becuador%26hl%3Des%26lr%3D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imv.org/IIMV/miembros/imagenes/superecuador.gif&amp;imgrefurl=http://www.iimv.org/IIMV/miembros/ecuador.htm&amp;h=119&amp;w=91&amp;sz=2&amp;tbnid=l3n6gZsmKKwJ:&amp;tbnh=83&amp;tbnw=63&amp;hl=es&amp;start=5&amp;prev=/images%3Fq%3Dsuperintendencia%2Bde%2Bcompanias%2Bdel%2Becuador%26hl%3Des%26lr%3D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imv.org/IIMV/miembros/imagenes/superecuador.gif&amp;imgrefurl=http://www.iimv.org/IIMV/miembros/ecuador.htm&amp;h=119&amp;w=91&amp;sz=2&amp;tbnid=l3n6gZsmKKwJ:&amp;tbnh=83&amp;tbnw=63&amp;hl=es&amp;start=5&amp;prev=/images%3Fq%3Dsuperintendencia%2Bde%2Bcompanias%2Bdel%2Becuador%26hl%3Des%26lr%3D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imv.org/IIMV/miembros/imagenes/superecuador.gif&amp;imgrefurl=http://www.iimv.org/IIMV/miembros/ecuador.htm&amp;h=119&amp;w=91&amp;sz=2&amp;tbnid=l3n6gZsmKKwJ:&amp;tbnh=83&amp;tbnw=63&amp;hl=es&amp;start=5&amp;prev=/images%3Fq%3Dsuperintendencia%2Bde%2Bcompanias%2Bdel%2Becuador%26hl%3Des%26lr%3D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imv.org/IIMV/miembros/imagenes/superecuador.gif&amp;imgrefurl=http://www.iimv.org/IIMV/miembros/ecuador.htm&amp;h=119&amp;w=91&amp;sz=2&amp;tbnid=l3n6gZsmKKwJ:&amp;tbnh=83&amp;tbnw=63&amp;hl=es&amp;start=5&amp;prev=/images%3Fq%3Dsuperintendencia%2Bde%2Bcompanias%2Bdel%2Becuador%26hl%3Des%26lr%3D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imv.org/IIMV/miembros/imagenes/superecuador.gif&amp;imgrefurl=http://www.iimv.org/IIMV/miembros/ecuador.htm&amp;h=119&amp;w=91&amp;sz=2&amp;tbnid=l3n6gZsmKKwJ:&amp;tbnh=83&amp;tbnw=63&amp;hl=es&amp;start=5&amp;prev=/images%3Fq%3Dsuperintendencia%2Bde%2Bcompanias%2Bdel%2Becuador%26hl%3Des%26lr%3D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imv.org/IIMV/miembros/imagenes/superecuador.gif&amp;imgrefurl=http://www.iimv.org/IIMV/miembros/ecuador.htm&amp;h=119&amp;w=91&amp;sz=2&amp;tbnid=l3n6gZsmKKwJ:&amp;tbnh=83&amp;tbnw=63&amp;hl=es&amp;start=5&amp;prev=/images%3Fq%3Dsuperintendencia%2Bde%2Bcompanias%2Bdel%2Becuador%26hl%3Des%26lr%3D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imv.org/IIMV/miembros/imagenes/superecuador.gif&amp;imgrefurl=http://www.iimv.org/IIMV/miembros/ecuador.htm&amp;h=119&amp;w=91&amp;sz=2&amp;tbnid=l3n6gZsmKKwJ:&amp;tbnh=83&amp;tbnw=63&amp;hl=es&amp;start=5&amp;prev=/images%3Fq%3Dsuperintendencia%2Bde%2Bcompanias%2Bdel%2Becuador%26hl%3Des%26lr%3D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Hoja_de_c_lculo_de_Microsoft_Office_Excel_97-20032.xls"/><Relationship Id="rId5" Type="http://schemas.openxmlformats.org/officeDocument/2006/relationships/image" Target="../media/image3.jpeg"/><Relationship Id="rId4" Type="http://schemas.openxmlformats.org/officeDocument/2006/relationships/hyperlink" Target="http://images.google.com/imgres?imgurl=http://www.iimv.org/IIMV/miembros/imagenes/superecuador.gif&amp;imgrefurl=http://www.iimv.org/IIMV/miembros/ecuador.htm&amp;h=119&amp;w=91&amp;sz=2&amp;tbnid=l3n6gZsmKKwJ:&amp;tbnh=83&amp;tbnw=63&amp;hl=es&amp;start=5&amp;prev=/images%3Fq%3Dsuperintendencia%2Bde%2Bcompanias%2Bdel%2Becuador%26hl%3Des%26lr%3D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imv.org/IIMV/miembros/imagenes/superecuador.gif&amp;imgrefurl=http://www.iimv.org/IIMV/miembros/ecuador.htm&amp;h=119&amp;w=91&amp;sz=2&amp;tbnid=l3n6gZsmKKwJ:&amp;tbnh=83&amp;tbnw=63&amp;hl=es&amp;start=5&amp;prev=/images%3Fq%3Dsuperintendencia%2Bde%2Bcompanias%2Bdel%2Becuador%26hl%3Des%26lr%3D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imv.org/IIMV/miembros/imagenes/superecuador.gif&amp;imgrefurl=http://www.iimv.org/IIMV/miembros/ecuador.htm&amp;h=119&amp;w=91&amp;sz=2&amp;tbnid=l3n6gZsmKKwJ:&amp;tbnh=83&amp;tbnw=63&amp;hl=es&amp;start=5&amp;prev=/images%3Fq%3Dsuperintendencia%2Bde%2Bcompanias%2Bdel%2Becuador%26hl%3Des%26lr%3D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imv.org/IIMV/miembros/imagenes/superecuador.gif&amp;imgrefurl=http://www.iimv.org/IIMV/miembros/ecuador.htm&amp;h=119&amp;w=91&amp;sz=2&amp;tbnid=l3n6gZsmKKwJ:&amp;tbnh=83&amp;tbnw=63&amp;hl=es&amp;start=5&amp;prev=/images%3Fq%3Dsuperintendencia%2Bde%2Bcompanias%2Bdel%2Becuador%26hl%3Des%26lr%3D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imv.org/IIMV/miembros/imagenes/superecuador.gif&amp;imgrefurl=http://www.iimv.org/IIMV/miembros/ecuador.htm&amp;h=119&amp;w=91&amp;sz=2&amp;tbnid=l3n6gZsmKKwJ:&amp;tbnh=83&amp;tbnw=63&amp;hl=es&amp;start=5&amp;prev=/images%3Fq%3Dsuperintendencia%2Bde%2Bcompanias%2Bdel%2Becuador%26hl%3Des%26lr%3D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imv.org/IIMV/miembros/imagenes/superecuador.gif&amp;imgrefurl=http://www.iimv.org/IIMV/miembros/ecuador.htm&amp;h=119&amp;w=91&amp;sz=2&amp;tbnid=l3n6gZsmKKwJ:&amp;tbnh=83&amp;tbnw=63&amp;hl=es&amp;start=5&amp;prev=/images%3Fq%3Dsuperintendencia%2Bde%2Bcompanias%2Bdel%2Becuador%26hl%3Des%26lr%3D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imv.org/IIMV/miembros/imagenes/superecuador.gif&amp;imgrefurl=http://www.iimv.org/IIMV/miembros/ecuador.htm&amp;h=119&amp;w=91&amp;sz=2&amp;tbnid=l3n6gZsmKKwJ:&amp;tbnh=83&amp;tbnw=63&amp;hl=es&amp;start=5&amp;prev=/images%3Fq%3Dsuperintendencia%2Bde%2Bcompanias%2Bdel%2Becuador%26hl%3Des%26lr%3D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imv.org/IIMV/miembros/imagenes/superecuador.gif&amp;imgrefurl=http://www.iimv.org/IIMV/miembros/ecuador.htm&amp;h=119&amp;w=91&amp;sz=2&amp;tbnid=l3n6gZsmKKwJ:&amp;tbnh=83&amp;tbnw=63&amp;hl=es&amp;start=5&amp;prev=/images%3Fq%3Dsuperintendencia%2Bde%2Bcompanias%2Bdel%2Becuador%26hl%3Des%26lr%3D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imv.org/IIMV/miembros/imagenes/superecuador.gif&amp;imgrefurl=http://www.iimv.org/IIMV/miembros/ecuador.htm&amp;h=119&amp;w=91&amp;sz=2&amp;tbnid=l3n6gZsmKKwJ:&amp;tbnh=83&amp;tbnw=63&amp;hl=es&amp;start=5&amp;prev=/images%3Fq%3Dsuperintendencia%2Bde%2Bcompanias%2Bdel%2Becuador%26hl%3Des%26lr%3D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imv.org/IIMV/miembros/imagenes/superecuador.gif&amp;imgrefurl=http://www.iimv.org/IIMV/miembros/ecuador.htm&amp;h=119&amp;w=91&amp;sz=2&amp;tbnid=l3n6gZsmKKwJ:&amp;tbnh=83&amp;tbnw=63&amp;hl=es&amp;start=5&amp;prev=/images%3Fq%3Dsuperintendencia%2Bde%2Bcompanias%2Bdel%2Becuador%26hl%3Des%26lr%3D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hyperlink" Target="http://images.google.com/imgres?imgurl=http://www.benaim.org/leones%2520imagenes/Copy%2520of%2520mundo%2520latinoamerica.jpg&amp;imgrefurl=http://www.benaim.org/leones%2520imagenes/&amp;h=450&amp;w=450&amp;sz=31&amp;tbnid=HI_-Ox6YVz8J:&amp;tbnh=124&amp;tbnw=124&amp;hl=es&amp;start=1&amp;prev=/images%3Fq%3Dmundo%26hl%3Des%26lr%3D%26sa%3DN" TargetMode="Externa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imv.org/IIMV/miembros/imagenes/superecuador.gif&amp;imgrefurl=http://www.iimv.org/IIMV/miembros/ecuador.htm&amp;h=119&amp;w=91&amp;sz=2&amp;tbnid=l3n6gZsmKKwJ:&amp;tbnh=83&amp;tbnw=63&amp;hl=es&amp;start=5&amp;prev=/images%3Fq%3Dsuperintendencia%2Bde%2Bcompanias%2Bdel%2Becuador%26hl%3Des%26lr%3D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imv.org/IIMV/miembros/imagenes/superecuador.gif&amp;imgrefurl=http://www.iimv.org/IIMV/miembros/ecuador.htm&amp;h=119&amp;w=91&amp;sz=2&amp;tbnid=l3n6gZsmKKwJ:&amp;tbnh=83&amp;tbnw=63&amp;hl=es&amp;start=5&amp;prev=/images%3Fq%3Dsuperintendencia%2Bde%2Bcompanias%2Bdel%2Becuador%26hl%3Des%26lr%3D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imv.org/IIMV/miembros/imagenes/superecuador.gif&amp;imgrefurl=http://www.iimv.org/IIMV/miembros/ecuador.htm&amp;h=119&amp;w=91&amp;sz=2&amp;tbnid=l3n6gZsmKKwJ:&amp;tbnh=83&amp;tbnw=63&amp;hl=es&amp;start=5&amp;prev=/images%3Fq%3Dsuperintendencia%2Bde%2Bcompanias%2Bdel%2Becuador%26hl%3Des%26lr%3D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hyperlink" Target="http://images.google.com/imgres?imgurl=http://www.iimv.org/IIMV/miembros/imagenes/superecuador.gif&amp;imgrefurl=http://www.iimv.org/IIMV/miembros/ecuador.htm&amp;h=119&amp;w=91&amp;sz=2&amp;tbnid=l3n6gZsmKKwJ:&amp;tbnh=83&amp;tbnw=63&amp;hl=es&amp;start=5&amp;prev=/images%3Fq%3Dsuperintendencia%2Bde%2Bcompanias%2Bdel%2Becuador%26hl%3Des%26lr%3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imv.org/IIMV/miembros/imagenes/superecuador.gif&amp;imgrefurl=http://www.iimv.org/IIMV/miembros/ecuador.htm&amp;h=119&amp;w=91&amp;sz=2&amp;tbnid=l3n6gZsmKKwJ:&amp;tbnh=83&amp;tbnw=63&amp;hl=es&amp;start=5&amp;prev=/images%3Fq%3Dsuperintendencia%2Bde%2Bcompanias%2Bdel%2Becuador%26hl%3Des%26lr%3D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imv.org/IIMV/miembros/imagenes/superecuador.gif&amp;imgrefurl=http://www.iimv.org/IIMV/miembros/ecuador.htm&amp;h=119&amp;w=91&amp;sz=2&amp;tbnid=l3n6gZsmKKwJ:&amp;tbnh=83&amp;tbnw=63&amp;hl=es&amp;start=5&amp;prev=/images%3Fq%3Dsuperintendencia%2Bde%2Bcompanias%2Bdel%2Becuador%26hl%3Des%26lr%3D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imv.org/IIMV/miembros/imagenes/superecuador.gif&amp;imgrefurl=http://www.iimv.org/IIMV/miembros/ecuador.htm&amp;h=119&amp;w=91&amp;sz=2&amp;tbnid=l3n6gZsmKKwJ:&amp;tbnh=83&amp;tbnw=63&amp;hl=es&amp;start=5&amp;prev=/images%3Fq%3Dsuperintendencia%2Bde%2Bcompanias%2Bdel%2Becuador%26hl%3Des%26lr%3D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imv.org/IIMV/miembros/imagenes/superecuador.gif&amp;imgrefurl=http://www.iimv.org/IIMV/miembros/ecuador.htm&amp;h=119&amp;w=91&amp;sz=2&amp;tbnid=l3n6gZsmKKwJ:&amp;tbnh=83&amp;tbnw=63&amp;hl=es&amp;start=5&amp;prev=/images%3Fq%3Dsuperintendencia%2Bde%2Bcompanias%2Bdel%2Becuador%26hl%3Des%26lr%3D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 descr="Washington Dome"/>
          <p:cNvPicPr>
            <a:picLocks noChangeAspect="1" noChangeArrowheads="1"/>
          </p:cNvPicPr>
          <p:nvPr/>
        </p:nvPicPr>
        <p:blipFill>
          <a:blip r:embed="rId2"/>
          <a:srcRect r="1137" b="2272"/>
          <a:stretch>
            <a:fillRect/>
          </a:stretch>
        </p:blipFill>
        <p:spPr bwMode="auto">
          <a:xfrm>
            <a:off x="6877050" y="1268413"/>
            <a:ext cx="1992313" cy="2952750"/>
          </a:xfrm>
          <a:prstGeom prst="rect">
            <a:avLst/>
          </a:prstGeom>
          <a:noFill/>
        </p:spPr>
      </p:pic>
      <p:pic>
        <p:nvPicPr>
          <p:cNvPr id="3082" name="Picture 10" descr="superecuador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7050" y="765175"/>
            <a:ext cx="850900" cy="1120775"/>
          </a:xfrm>
          <a:prstGeom prst="rect">
            <a:avLst/>
          </a:prstGeom>
          <a:noFill/>
        </p:spPr>
      </p:pic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395288" y="692150"/>
            <a:ext cx="78486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539750" y="6308725"/>
            <a:ext cx="7920038" cy="73025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087" name="WordArt 15"/>
          <p:cNvSpPr>
            <a:spLocks noChangeArrowheads="1" noChangeShapeType="1" noTextEdit="1"/>
          </p:cNvSpPr>
          <p:nvPr/>
        </p:nvSpPr>
        <p:spPr bwMode="auto">
          <a:xfrm>
            <a:off x="684213" y="1412875"/>
            <a:ext cx="5903912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C" sz="20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00000">
                      <a:srgbClr val="005CBF"/>
                    </a:gs>
                  </a:gsLst>
                  <a:lin ang="2700000" scaled="1"/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SUSTENTACIÓN DE TESIS </a:t>
            </a:r>
          </a:p>
          <a:p>
            <a:r>
              <a:rPr lang="es-EC" sz="20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00000">
                      <a:srgbClr val="005CBF"/>
                    </a:gs>
                  </a:gsLst>
                  <a:lin ang="2700000" scaled="1"/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PRESENTADA POR:</a:t>
            </a:r>
            <a:endParaRPr lang="es-ES" sz="2000" b="1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03D4A8"/>
                  </a:gs>
                  <a:gs pos="100000">
                    <a:srgbClr val="005CBF"/>
                  </a:gs>
                </a:gsLst>
                <a:lin ang="2700000" scaled="1"/>
              </a:gra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611188" y="4581525"/>
            <a:ext cx="7777162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600">
                <a:solidFill>
                  <a:schemeClr val="accent2"/>
                </a:solidFill>
                <a:latin typeface="Bookman Old Style" pitchFamily="18" charset="0"/>
              </a:rPr>
              <a:t>ANA  MARIA HERRÁEZ PARRA</a:t>
            </a:r>
          </a:p>
          <a:p>
            <a:pPr algn="l">
              <a:spcBef>
                <a:spcPct val="50000"/>
              </a:spcBef>
            </a:pPr>
            <a:endParaRPr lang="es-ES" sz="3600">
              <a:solidFill>
                <a:srgbClr val="66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Washington Dome"/>
          <p:cNvPicPr>
            <a:picLocks noChangeAspect="1" noChangeArrowheads="1"/>
          </p:cNvPicPr>
          <p:nvPr/>
        </p:nvPicPr>
        <p:blipFill>
          <a:blip r:embed="rId3" cstate="print"/>
          <a:srcRect r="1137" b="2272"/>
          <a:stretch>
            <a:fillRect/>
          </a:stretch>
        </p:blipFill>
        <p:spPr bwMode="auto">
          <a:xfrm>
            <a:off x="539750" y="404813"/>
            <a:ext cx="679450" cy="1008062"/>
          </a:xfrm>
          <a:prstGeom prst="rect">
            <a:avLst/>
          </a:prstGeom>
          <a:noFill/>
        </p:spPr>
      </p:pic>
      <p:pic>
        <p:nvPicPr>
          <p:cNvPr id="26627" name="Picture 3" descr="superecuador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333375"/>
            <a:ext cx="519113" cy="684213"/>
          </a:xfrm>
          <a:prstGeom prst="rect">
            <a:avLst/>
          </a:prstGeom>
          <a:noFill/>
        </p:spPr>
      </p:pic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1547813" y="47625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1619250" y="981075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268538" y="549275"/>
            <a:ext cx="4824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b="1" i="1">
                <a:solidFill>
                  <a:srgbClr val="6666FF"/>
                </a:solidFill>
              </a:rPr>
              <a:t>MODELO SARBANES OXLEY ECUADOR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655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graphicFrame>
        <p:nvGraphicFramePr>
          <p:cNvPr id="26633" name="Object 9"/>
          <p:cNvGraphicFramePr>
            <a:graphicFrameLocks noChangeAspect="1"/>
          </p:cNvGraphicFramePr>
          <p:nvPr>
            <p:ph/>
          </p:nvPr>
        </p:nvGraphicFramePr>
        <p:xfrm>
          <a:off x="1619250" y="1196975"/>
          <a:ext cx="6408738" cy="5276850"/>
        </p:xfrm>
        <a:graphic>
          <a:graphicData uri="http://schemas.openxmlformats.org/presentationml/2006/ole">
            <p:oleObj spid="_x0000_s26633" name="Gráfico" r:id="rId6" imgW="4943475" imgH="5276850" progId="Excel.Chart.8">
              <p:embed/>
            </p:oleObj>
          </a:graphicData>
        </a:graphic>
      </p:graphicFrame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2484438" y="6021388"/>
            <a:ext cx="2303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2411413" y="6021388"/>
            <a:ext cx="4681537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2411413" y="5876925"/>
            <a:ext cx="2303462" cy="981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PROTEGER </a:t>
            </a:r>
          </a:p>
          <a:p>
            <a:r>
              <a:rPr lang="es-ES"/>
              <a:t>SUS VALORES </a:t>
            </a:r>
          </a:p>
          <a:p>
            <a:r>
              <a:rPr lang="es-ES"/>
              <a:t>EN ACCIONES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5076825" y="5876925"/>
            <a:ext cx="2736850" cy="981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NO INVERTIRÁN  </a:t>
            </a:r>
          </a:p>
          <a:p>
            <a:r>
              <a:rPr lang="es-ES"/>
              <a:t>EN EMPRESAS </a:t>
            </a:r>
          </a:p>
          <a:p>
            <a:r>
              <a:rPr lang="es-ES"/>
              <a:t>QUE</a:t>
            </a:r>
          </a:p>
          <a:p>
            <a:r>
              <a:rPr lang="es-ES"/>
              <a:t> NO APLIQUEN LA LEY.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1908175" y="2060575"/>
            <a:ext cx="18716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1800" b="1">
                <a:solidFill>
                  <a:srgbClr val="0000FF"/>
                </a:solidFill>
              </a:rPr>
              <a:t>Elaborado por Harris.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Washington Dome"/>
          <p:cNvPicPr>
            <a:picLocks noChangeAspect="1" noChangeArrowheads="1"/>
          </p:cNvPicPr>
          <p:nvPr/>
        </p:nvPicPr>
        <p:blipFill>
          <a:blip r:embed="rId2" cstate="print"/>
          <a:srcRect r="1137" b="2272"/>
          <a:stretch>
            <a:fillRect/>
          </a:stretch>
        </p:blipFill>
        <p:spPr bwMode="auto">
          <a:xfrm>
            <a:off x="539750" y="404813"/>
            <a:ext cx="679450" cy="1008062"/>
          </a:xfrm>
          <a:prstGeom prst="rect">
            <a:avLst/>
          </a:prstGeom>
          <a:noFill/>
        </p:spPr>
      </p:pic>
      <p:pic>
        <p:nvPicPr>
          <p:cNvPr id="28675" name="Picture 3" descr="superecuador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333375"/>
            <a:ext cx="519113" cy="684213"/>
          </a:xfrm>
          <a:prstGeom prst="rect">
            <a:avLst/>
          </a:prstGeom>
          <a:noFill/>
        </p:spPr>
      </p:pic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1547813" y="47625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1619250" y="981075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268538" y="549275"/>
            <a:ext cx="4824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b="1" i="1">
                <a:solidFill>
                  <a:srgbClr val="6666FF"/>
                </a:solidFill>
              </a:rPr>
              <a:t>MODELO SARBANES OXLEY ECUADOR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655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9600" cy="47418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s-EC" sz="2000" b="1"/>
          </a:p>
          <a:p>
            <a:pPr>
              <a:lnSpc>
                <a:spcPct val="80000"/>
              </a:lnSpc>
              <a:buFontTx/>
              <a:buNone/>
            </a:pPr>
            <a:endParaRPr lang="es-EC" sz="2000" b="1"/>
          </a:p>
          <a:p>
            <a:pPr>
              <a:lnSpc>
                <a:spcPct val="80000"/>
              </a:lnSpc>
              <a:buFontTx/>
              <a:buNone/>
            </a:pPr>
            <a:r>
              <a:rPr lang="es-EC" sz="2000" b="1"/>
              <a:t>TITULO I -  	Junta de vigilancia de las compañías de 			contabilidad pública.</a:t>
            </a:r>
            <a:r>
              <a:rPr lang="es-EC" sz="2000"/>
              <a:t> </a:t>
            </a:r>
            <a:r>
              <a:rPr lang="es-ES" sz="200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C" sz="2000" b="1"/>
              <a:t>TITULO II - 	Independencia del Auditor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C" sz="2000" b="1"/>
              <a:t>TITULO III - 	Responsabilidad de la compañía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000" b="1"/>
              <a:t>TITULO IV- 	Revelaciones financieras más amplias.</a:t>
            </a:r>
            <a:endParaRPr lang="es-ES" sz="2000"/>
          </a:p>
          <a:p>
            <a:pPr>
              <a:lnSpc>
                <a:spcPct val="80000"/>
              </a:lnSpc>
              <a:buFontTx/>
              <a:buNone/>
            </a:pPr>
            <a:r>
              <a:rPr lang="es-EC" sz="2000" b="1"/>
              <a:t>TITULO V- 	Conflictos de interés del analista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C" sz="2000" b="1"/>
              <a:t>TITULO VI- 	Recursos y autoridad de la comisión.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C" sz="2000" b="1"/>
              <a:t>TITULO VII- 	Estudios e Informes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000" b="1"/>
              <a:t>TITULO VIII - 	Responsabilidad de la compañía por fraude</a:t>
            </a:r>
            <a:r>
              <a:rPr lang="es-ES" sz="2000"/>
              <a:t> p</a:t>
            </a:r>
            <a:r>
              <a:rPr lang="es-ES" sz="2000" b="1"/>
              <a:t>enal</a:t>
            </a:r>
            <a:r>
              <a:rPr lang="es-ES" sz="20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000" b="1"/>
              <a:t>TITULO IX- 	Responsabilidad penal de empleados.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000" b="1"/>
              <a:t>TITULO X- 	Declaraciones juradas de impuestos de la 			compañía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C" sz="2000" b="1"/>
              <a:t>TITULO XI - 	Fraude y responsabilidad de la compañía</a:t>
            </a:r>
            <a:endParaRPr lang="es-ES" sz="2000"/>
          </a:p>
          <a:p>
            <a:pPr>
              <a:lnSpc>
                <a:spcPct val="80000"/>
              </a:lnSpc>
              <a:buFontTx/>
              <a:buNone/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C" sz="2000" b="1"/>
          </a:p>
          <a:p>
            <a:pPr>
              <a:lnSpc>
                <a:spcPct val="80000"/>
              </a:lnSpc>
              <a:buFontTx/>
              <a:buNone/>
            </a:pPr>
            <a:endParaRPr lang="es-ES" sz="2000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763713" y="1052513"/>
            <a:ext cx="568801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400" b="1">
                <a:solidFill>
                  <a:srgbClr val="0000CC"/>
                </a:solidFill>
              </a:rPr>
              <a:t>CONTENIDO </a:t>
            </a:r>
          </a:p>
          <a:p>
            <a:r>
              <a:rPr lang="es-ES" sz="2400" b="1">
                <a:solidFill>
                  <a:schemeClr val="accent2"/>
                </a:solidFill>
              </a:rPr>
              <a:t> </a:t>
            </a:r>
            <a:r>
              <a:rPr lang="es-ES" sz="2400" b="1">
                <a:solidFill>
                  <a:srgbClr val="0000CC"/>
                </a:solidFill>
              </a:rPr>
              <a:t>DE LA LEY SARBANES OXLEY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Washington Dome"/>
          <p:cNvPicPr>
            <a:picLocks noChangeAspect="1" noChangeArrowheads="1"/>
          </p:cNvPicPr>
          <p:nvPr/>
        </p:nvPicPr>
        <p:blipFill>
          <a:blip r:embed="rId2" cstate="print"/>
          <a:srcRect r="1137" b="2272"/>
          <a:stretch>
            <a:fillRect/>
          </a:stretch>
        </p:blipFill>
        <p:spPr bwMode="auto">
          <a:xfrm>
            <a:off x="539750" y="404813"/>
            <a:ext cx="679450" cy="1008062"/>
          </a:xfrm>
          <a:prstGeom prst="rect">
            <a:avLst/>
          </a:prstGeom>
          <a:noFill/>
        </p:spPr>
      </p:pic>
      <p:pic>
        <p:nvPicPr>
          <p:cNvPr id="43011" name="Picture 3" descr="superecuador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333375"/>
            <a:ext cx="519113" cy="684213"/>
          </a:xfrm>
          <a:prstGeom prst="rect">
            <a:avLst/>
          </a:prstGeom>
          <a:noFill/>
        </p:spPr>
      </p:pic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1547813" y="47625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1619250" y="981075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2268538" y="549275"/>
            <a:ext cx="4824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b="1" i="1">
                <a:solidFill>
                  <a:srgbClr val="6666FF"/>
                </a:solidFill>
              </a:rPr>
              <a:t>MODELO SARBANES OXLEY ECUADOR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655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5344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>
                <a:solidFill>
                  <a:schemeClr val="accent2"/>
                </a:solidFill>
              </a:rPr>
              <a:t>IMPLEMENTACIÓN DE UN MODELO DE LA LEY ESTADOUNIDENSE SARBANES OXLEY EN LA SUPERINTENDENCIA DE COMPAÑÍAS.</a:t>
            </a:r>
          </a:p>
        </p:txBody>
      </p:sp>
      <p:sp>
        <p:nvSpPr>
          <p:cNvPr id="43018" name="WordArt 10"/>
          <p:cNvSpPr>
            <a:spLocks noChangeArrowheads="1" noChangeShapeType="1" noTextEdit="1"/>
          </p:cNvSpPr>
          <p:nvPr/>
        </p:nvSpPr>
        <p:spPr bwMode="auto">
          <a:xfrm>
            <a:off x="1676400" y="1219200"/>
            <a:ext cx="59436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r>
              <a:rPr lang="es-E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CASO PRÁCTICO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Washington Dome"/>
          <p:cNvPicPr>
            <a:picLocks noChangeAspect="1" noChangeArrowheads="1"/>
          </p:cNvPicPr>
          <p:nvPr/>
        </p:nvPicPr>
        <p:blipFill>
          <a:blip r:embed="rId2" cstate="print"/>
          <a:srcRect r="1137" b="2272"/>
          <a:stretch>
            <a:fillRect/>
          </a:stretch>
        </p:blipFill>
        <p:spPr bwMode="auto">
          <a:xfrm>
            <a:off x="457200" y="228600"/>
            <a:ext cx="650875" cy="966788"/>
          </a:xfrm>
          <a:prstGeom prst="rect">
            <a:avLst/>
          </a:prstGeom>
          <a:noFill/>
        </p:spPr>
      </p:pic>
      <p:pic>
        <p:nvPicPr>
          <p:cNvPr id="44035" name="Picture 3" descr="superecuador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52400"/>
            <a:ext cx="519113" cy="684213"/>
          </a:xfrm>
          <a:prstGeom prst="rect">
            <a:avLst/>
          </a:prstGeom>
          <a:noFill/>
        </p:spPr>
      </p:pic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1524000" y="1524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1600200" y="6096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2362200" y="228600"/>
            <a:ext cx="4824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b="1" i="1">
                <a:solidFill>
                  <a:srgbClr val="6666FF"/>
                </a:solidFill>
              </a:rPr>
              <a:t>MODELO SARBANES OXLEY ECUADOR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655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4525963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s-EC" sz="2000" i="1">
                <a:solidFill>
                  <a:srgbClr val="0000FF"/>
                </a:solidFill>
                <a:cs typeface="Arial" charset="0"/>
              </a:rPr>
              <a:t>	Establecer mejores prácticas institucionales en el Ecuador a través de la intervención de la Superintendencia de Compañías, lo cual permitirá :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C" sz="2000">
                <a:solidFill>
                  <a:srgbClr val="0000FF"/>
                </a:solidFill>
                <a:cs typeface="Arial" charset="0"/>
              </a:rPr>
              <a:t>		</a:t>
            </a:r>
            <a:r>
              <a:rPr lang="es-EC" sz="1800">
                <a:solidFill>
                  <a:srgbClr val="0000FF"/>
                </a:solidFill>
                <a:cs typeface="Arial" charset="0"/>
              </a:rPr>
              <a:t>A) Llevar mejor control de la situación de las empresas que 	registran valores en la bolsa del Ecuador y de las empresas 	públicas expuestas (Empresas Públicas que brindan servicios)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C" sz="1800">
                <a:solidFill>
                  <a:srgbClr val="0000FF"/>
                </a:solidFill>
                <a:cs typeface="Arial" charset="0"/>
              </a:rPr>
              <a:t>		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C" sz="1800">
                <a:solidFill>
                  <a:srgbClr val="0000FF"/>
                </a:solidFill>
                <a:cs typeface="Arial" charset="0"/>
              </a:rPr>
              <a:t>		B) Disminuir en un alto porcentaje el nivel de corrupción hasta 	ahora 	existente en el país.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C" sz="1800">
                <a:solidFill>
                  <a:srgbClr val="0000FF"/>
                </a:solidFill>
                <a:cs typeface="Arial" charset="0"/>
              </a:rPr>
              <a:t>		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C" sz="1800">
                <a:solidFill>
                  <a:srgbClr val="0000FF"/>
                </a:solidFill>
                <a:cs typeface="Arial" charset="0"/>
              </a:rPr>
              <a:t>		C) Generar  mayores controles con el fin de  detectar a todo 	aquel 	que incurra en actos delictivos y fraudulentos , protegiendo 	tanto  	a los inversionistas  como a los accionistas ecuatorianos y 	extranjeros.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rgbClr val="0000FF"/>
                </a:solidFill>
                <a:cs typeface="Arial" charset="0"/>
              </a:rPr>
              <a:t>		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rgbClr val="0000FF"/>
                </a:solidFill>
                <a:cs typeface="Arial" charset="0"/>
              </a:rPr>
              <a:t>		D) Incentivar  y recobrar  la confianza a la inversión tanto  	nacional  como  extranjera en el Ecuador.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C" sz="1800">
                <a:solidFill>
                  <a:srgbClr val="0000FF"/>
                </a:solidFill>
                <a:cs typeface="Arial" charset="0"/>
              </a:rPr>
              <a:t>		</a:t>
            </a:r>
          </a:p>
          <a:p>
            <a:pPr algn="just">
              <a:lnSpc>
                <a:spcPct val="90000"/>
              </a:lnSpc>
            </a:pPr>
            <a:endParaRPr lang="en-US" sz="180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-838200" y="762000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OBJETIVO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Washington Dome"/>
          <p:cNvPicPr>
            <a:picLocks noChangeAspect="1" noChangeArrowheads="1"/>
          </p:cNvPicPr>
          <p:nvPr/>
        </p:nvPicPr>
        <p:blipFill>
          <a:blip r:embed="rId2" cstate="print"/>
          <a:srcRect r="1137" b="2272"/>
          <a:stretch>
            <a:fillRect/>
          </a:stretch>
        </p:blipFill>
        <p:spPr bwMode="auto">
          <a:xfrm>
            <a:off x="381000" y="228600"/>
            <a:ext cx="565150" cy="838200"/>
          </a:xfrm>
          <a:prstGeom prst="rect">
            <a:avLst/>
          </a:prstGeom>
          <a:noFill/>
        </p:spPr>
      </p:pic>
      <p:pic>
        <p:nvPicPr>
          <p:cNvPr id="81923" name="Picture 3" descr="superecuador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28600"/>
            <a:ext cx="519113" cy="684213"/>
          </a:xfrm>
          <a:prstGeom prst="rect">
            <a:avLst/>
          </a:prstGeom>
          <a:noFill/>
        </p:spPr>
      </p:pic>
      <p:sp>
        <p:nvSpPr>
          <p:cNvPr id="81924" name="Line 4"/>
          <p:cNvSpPr>
            <a:spLocks noChangeShapeType="1"/>
          </p:cNvSpPr>
          <p:nvPr/>
        </p:nvSpPr>
        <p:spPr bwMode="auto">
          <a:xfrm>
            <a:off x="1447800" y="2286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1925" name="Line 5"/>
          <p:cNvSpPr>
            <a:spLocks noChangeShapeType="1"/>
          </p:cNvSpPr>
          <p:nvPr/>
        </p:nvSpPr>
        <p:spPr bwMode="auto">
          <a:xfrm>
            <a:off x="1447800" y="6858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2209800" y="304800"/>
            <a:ext cx="4824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b="1" i="1">
                <a:solidFill>
                  <a:srgbClr val="6666FF"/>
                </a:solidFill>
              </a:rPr>
              <a:t>MODELO SARBANES OXLEY ECUADOR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655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sp>
        <p:nvSpPr>
          <p:cNvPr id="8192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C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/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1885950" y="-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81929" name="AutoShape 9"/>
          <p:cNvSpPr>
            <a:spLocks noRot="1" noChangeAspect="1" noMove="1" noResize="1" noChangeArrowheads="1"/>
          </p:cNvSpPr>
          <p:nvPr/>
        </p:nvSpPr>
        <p:spPr bwMode="auto">
          <a:xfrm>
            <a:off x="1885950" y="-942975"/>
            <a:ext cx="5372100" cy="8743950"/>
          </a:xfrm>
          <a:prstGeom prst="rect">
            <a:avLst/>
          </a:prstGeom>
          <a:noFill/>
        </p:spPr>
        <p:txBody>
          <a:bodyPr/>
          <a:lstStyle/>
          <a:p>
            <a:endParaRPr lang="es-ES"/>
          </a:p>
        </p:txBody>
      </p:sp>
      <p:sp>
        <p:nvSpPr>
          <p:cNvPr id="81956" name="WordArt 36"/>
          <p:cNvSpPr>
            <a:spLocks noChangeArrowheads="1" noChangeShapeType="1" noTextEdit="1"/>
          </p:cNvSpPr>
          <p:nvPr/>
        </p:nvSpPr>
        <p:spPr bwMode="auto">
          <a:xfrm>
            <a:off x="1676400" y="762000"/>
            <a:ext cx="54864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28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METODOLOGÍA A UTILIZAR</a:t>
            </a:r>
          </a:p>
        </p:txBody>
      </p:sp>
      <p:sp>
        <p:nvSpPr>
          <p:cNvPr id="81969" name="Text Box 49"/>
          <p:cNvSpPr txBox="1">
            <a:spLocks noChangeArrowheads="1"/>
          </p:cNvSpPr>
          <p:nvPr/>
        </p:nvSpPr>
        <p:spPr bwMode="auto">
          <a:xfrm>
            <a:off x="914400" y="3200400"/>
            <a:ext cx="1879600" cy="9159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FASE 1:</a:t>
            </a:r>
          </a:p>
          <a:p>
            <a:pPr eaLnBrk="0" hangingPunct="0"/>
            <a:r>
              <a:rPr lang="en-US" b="1">
                <a:latin typeface="Times New Roman" pitchFamily="18" charset="0"/>
              </a:rPr>
              <a:t>PLANIFICACIÓN</a:t>
            </a:r>
          </a:p>
        </p:txBody>
      </p:sp>
      <p:sp>
        <p:nvSpPr>
          <p:cNvPr id="81970" name="Text Box 50"/>
          <p:cNvSpPr txBox="1">
            <a:spLocks noChangeArrowheads="1"/>
          </p:cNvSpPr>
          <p:nvPr/>
        </p:nvSpPr>
        <p:spPr bwMode="auto">
          <a:xfrm>
            <a:off x="3733800" y="1295400"/>
            <a:ext cx="3124200" cy="5857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en-US">
                <a:latin typeface="Times New Roman" pitchFamily="18" charset="0"/>
              </a:rPr>
              <a:t>1.- Estudio Preliminar del Entorno Ecuatoriano.</a:t>
            </a:r>
          </a:p>
        </p:txBody>
      </p:sp>
      <p:sp>
        <p:nvSpPr>
          <p:cNvPr id="81971" name="Text Box 51"/>
          <p:cNvSpPr txBox="1">
            <a:spLocks noChangeArrowheads="1"/>
          </p:cNvSpPr>
          <p:nvPr/>
        </p:nvSpPr>
        <p:spPr bwMode="auto">
          <a:xfrm>
            <a:off x="3708400" y="2173288"/>
            <a:ext cx="3225800" cy="8001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en-US">
                <a:latin typeface="Times New Roman" pitchFamily="18" charset="0"/>
              </a:rPr>
              <a:t>2.- Definiciones importantes sobre la Ley Sarbanes Oxley y su relación con la situación ecuatoriana.</a:t>
            </a:r>
          </a:p>
        </p:txBody>
      </p:sp>
      <p:sp>
        <p:nvSpPr>
          <p:cNvPr id="81972" name="Text Box 52"/>
          <p:cNvSpPr txBox="1">
            <a:spLocks noChangeArrowheads="1"/>
          </p:cNvSpPr>
          <p:nvPr/>
        </p:nvSpPr>
        <p:spPr bwMode="auto">
          <a:xfrm>
            <a:off x="3708400" y="3430588"/>
            <a:ext cx="3225800" cy="685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n-US">
                <a:latin typeface="Times New Roman" pitchFamily="18" charset="0"/>
              </a:rPr>
              <a:t>3.- Establecimiento de las mejores prácticas de la Ley Sarbanes Oxley. </a:t>
            </a:r>
          </a:p>
          <a:p>
            <a:pPr algn="l" eaLnBrk="0" hangingPunct="0"/>
            <a:endParaRPr lang="en-US">
              <a:latin typeface="Times New Roman" pitchFamily="18" charset="0"/>
            </a:endParaRPr>
          </a:p>
          <a:p>
            <a:pPr algn="l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81973" name="Text Box 53"/>
          <p:cNvSpPr txBox="1">
            <a:spLocks noChangeArrowheads="1"/>
          </p:cNvSpPr>
          <p:nvPr/>
        </p:nvSpPr>
        <p:spPr bwMode="auto">
          <a:xfrm>
            <a:off x="3708400" y="4459288"/>
            <a:ext cx="3225800" cy="8747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en-US">
                <a:latin typeface="Times New Roman" pitchFamily="18" charset="0"/>
              </a:rPr>
              <a:t>4.- Determinación de las Empresas que estarán sujetas al modelo de la Ley Sarbanes Oxley en el Ecuador.</a:t>
            </a:r>
          </a:p>
        </p:txBody>
      </p:sp>
      <p:sp>
        <p:nvSpPr>
          <p:cNvPr id="81974" name="Text Box 54"/>
          <p:cNvSpPr txBox="1">
            <a:spLocks noChangeArrowheads="1"/>
          </p:cNvSpPr>
          <p:nvPr/>
        </p:nvSpPr>
        <p:spPr bwMode="auto">
          <a:xfrm>
            <a:off x="3708400" y="5602288"/>
            <a:ext cx="3302000" cy="5715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en-US">
                <a:latin typeface="Times New Roman" pitchFamily="18" charset="0"/>
              </a:rPr>
              <a:t>5.- Establecimiento del Plan de trabajo.</a:t>
            </a:r>
          </a:p>
        </p:txBody>
      </p:sp>
      <p:sp>
        <p:nvSpPr>
          <p:cNvPr id="81975" name="Line 55"/>
          <p:cNvSpPr>
            <a:spLocks noChangeShapeType="1"/>
          </p:cNvSpPr>
          <p:nvPr/>
        </p:nvSpPr>
        <p:spPr bwMode="auto">
          <a:xfrm>
            <a:off x="3124200" y="1447800"/>
            <a:ext cx="0" cy="441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1976" name="Line 56"/>
          <p:cNvSpPr>
            <a:spLocks noChangeShapeType="1"/>
          </p:cNvSpPr>
          <p:nvPr/>
        </p:nvSpPr>
        <p:spPr bwMode="auto">
          <a:xfrm>
            <a:off x="3124200" y="1447800"/>
            <a:ext cx="609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1977" name="Line 57"/>
          <p:cNvSpPr>
            <a:spLocks noChangeShapeType="1"/>
          </p:cNvSpPr>
          <p:nvPr/>
        </p:nvSpPr>
        <p:spPr bwMode="auto">
          <a:xfrm>
            <a:off x="3124200" y="2590800"/>
            <a:ext cx="5334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1978" name="Line 58"/>
          <p:cNvSpPr>
            <a:spLocks noChangeShapeType="1"/>
          </p:cNvSpPr>
          <p:nvPr/>
        </p:nvSpPr>
        <p:spPr bwMode="auto">
          <a:xfrm>
            <a:off x="3124200" y="3810000"/>
            <a:ext cx="609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1979" name="Line 59"/>
          <p:cNvSpPr>
            <a:spLocks noChangeShapeType="1"/>
          </p:cNvSpPr>
          <p:nvPr/>
        </p:nvSpPr>
        <p:spPr bwMode="auto">
          <a:xfrm>
            <a:off x="3124200" y="4876800"/>
            <a:ext cx="609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1980" name="Line 60"/>
          <p:cNvSpPr>
            <a:spLocks noChangeShapeType="1"/>
          </p:cNvSpPr>
          <p:nvPr/>
        </p:nvSpPr>
        <p:spPr bwMode="auto">
          <a:xfrm>
            <a:off x="3124200" y="5867400"/>
            <a:ext cx="5334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Washington Dome"/>
          <p:cNvPicPr>
            <a:picLocks noChangeAspect="1" noChangeArrowheads="1"/>
          </p:cNvPicPr>
          <p:nvPr/>
        </p:nvPicPr>
        <p:blipFill>
          <a:blip r:embed="rId2" cstate="print"/>
          <a:srcRect r="1137" b="2272"/>
          <a:stretch>
            <a:fillRect/>
          </a:stretch>
        </p:blipFill>
        <p:spPr bwMode="auto">
          <a:xfrm>
            <a:off x="381000" y="228600"/>
            <a:ext cx="565150" cy="838200"/>
          </a:xfrm>
          <a:prstGeom prst="rect">
            <a:avLst/>
          </a:prstGeom>
          <a:noFill/>
        </p:spPr>
      </p:pic>
      <p:pic>
        <p:nvPicPr>
          <p:cNvPr id="82947" name="Picture 3" descr="superecuador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28600"/>
            <a:ext cx="519113" cy="684213"/>
          </a:xfrm>
          <a:prstGeom prst="rect">
            <a:avLst/>
          </a:prstGeom>
          <a:noFill/>
        </p:spPr>
      </p:pic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1447800" y="2286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>
            <a:off x="1447800" y="6858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2209800" y="304800"/>
            <a:ext cx="4824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b="1" i="1">
                <a:solidFill>
                  <a:srgbClr val="6666FF"/>
                </a:solidFill>
              </a:rPr>
              <a:t>MODELO SARBANES OXLEY ECUADOR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655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sp>
        <p:nvSpPr>
          <p:cNvPr id="8295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C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/>
          </a:p>
        </p:txBody>
      </p:sp>
      <p:sp>
        <p:nvSpPr>
          <p:cNvPr id="82954" name="WordArt 10"/>
          <p:cNvSpPr>
            <a:spLocks noChangeArrowheads="1" noChangeShapeType="1" noTextEdit="1"/>
          </p:cNvSpPr>
          <p:nvPr/>
        </p:nvSpPr>
        <p:spPr bwMode="auto">
          <a:xfrm>
            <a:off x="1905000" y="762000"/>
            <a:ext cx="53244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28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METODOLOGÍA A UTILIZAR</a:t>
            </a:r>
          </a:p>
        </p:txBody>
      </p: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1219200" y="2514600"/>
            <a:ext cx="1863725" cy="1371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FASE 2</a:t>
            </a:r>
          </a:p>
          <a:p>
            <a:pPr eaLnBrk="0" hangingPunct="0"/>
            <a:endParaRPr lang="en-US" b="1">
              <a:solidFill>
                <a:schemeClr val="accent2"/>
              </a:solidFill>
              <a:latin typeface="Times New Roman" pitchFamily="18" charset="0"/>
            </a:endParaRPr>
          </a:p>
          <a:p>
            <a:pPr eaLnBrk="0" hangingPunct="0"/>
            <a:r>
              <a:rPr lang="en-US" b="1">
                <a:latin typeface="Times New Roman" pitchFamily="18" charset="0"/>
              </a:rPr>
              <a:t>PUESTA EN PRÁCTICA Y OPERACIÓN</a:t>
            </a:r>
          </a:p>
        </p:txBody>
      </p:sp>
      <p:sp>
        <p:nvSpPr>
          <p:cNvPr id="82956" name="AutoShape 12"/>
          <p:cNvSpPr>
            <a:spLocks noChangeArrowheads="1"/>
          </p:cNvSpPr>
          <p:nvPr/>
        </p:nvSpPr>
        <p:spPr bwMode="auto">
          <a:xfrm>
            <a:off x="3200400" y="2895600"/>
            <a:ext cx="1371600" cy="6096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5105400" y="1676400"/>
            <a:ext cx="2400300" cy="4587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latin typeface="Times New Roman" pitchFamily="18" charset="0"/>
              </a:rPr>
              <a:t>1.- Concientización</a:t>
            </a:r>
          </a:p>
        </p:txBody>
      </p:sp>
      <p:sp>
        <p:nvSpPr>
          <p:cNvPr id="82958" name="Text Box 14"/>
          <p:cNvSpPr txBox="1">
            <a:spLocks noChangeArrowheads="1"/>
          </p:cNvSpPr>
          <p:nvPr/>
        </p:nvSpPr>
        <p:spPr bwMode="auto">
          <a:xfrm>
            <a:off x="5105400" y="3200400"/>
            <a:ext cx="3352800" cy="1905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n-US">
                <a:latin typeface="Times New Roman" pitchFamily="18" charset="0"/>
              </a:rPr>
              <a:t>2.- Estructura y Responsabilidad</a:t>
            </a:r>
          </a:p>
          <a:p>
            <a:pPr algn="l" eaLnBrk="0" hangingPunct="0"/>
            <a:r>
              <a:rPr lang="en-US" b="1">
                <a:latin typeface="Times New Roman" pitchFamily="18" charset="0"/>
              </a:rPr>
              <a:t>FASES A SEGUIR:</a:t>
            </a:r>
          </a:p>
          <a:p>
            <a:pPr algn="l" eaLnBrk="0" hangingPunct="0">
              <a:buFont typeface="Times New Roman" pitchFamily="18" charset="0"/>
              <a:buChar char="A"/>
            </a:pPr>
            <a:r>
              <a:rPr lang="en-US">
                <a:latin typeface="Times New Roman" pitchFamily="18" charset="0"/>
              </a:rPr>
              <a:t> Establecimiento de la junta</a:t>
            </a:r>
          </a:p>
          <a:p>
            <a:pPr algn="l" eaLnBrk="0" hangingPunct="0">
              <a:buFont typeface="Times New Roman" pitchFamily="18" charset="0"/>
              <a:buChar char="B"/>
            </a:pPr>
            <a:r>
              <a:rPr lang="en-US">
                <a:latin typeface="Times New Roman" pitchFamily="18" charset="0"/>
              </a:rPr>
              <a:t> Establecimiento de los Comités </a:t>
            </a:r>
          </a:p>
          <a:p>
            <a:pPr algn="l" eaLnBrk="0" hangingPunct="0"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</a:rPr>
              <a:t>    de auditoria.                 </a:t>
            </a:r>
          </a:p>
          <a:p>
            <a:pPr algn="l" eaLnBrk="0" hangingPunct="0">
              <a:buFont typeface="Times New Roman" pitchFamily="18" charset="0"/>
              <a:buChar char="C"/>
            </a:pPr>
            <a:r>
              <a:rPr lang="en-US">
                <a:latin typeface="Times New Roman" pitchFamily="18" charset="0"/>
              </a:rPr>
              <a:t> Establecimiento de responsabilidad</a:t>
            </a:r>
          </a:p>
          <a:p>
            <a:pPr algn="l" eaLnBrk="0" hangingPunct="0"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</a:rPr>
              <a:t>    por los informes financieros.</a:t>
            </a:r>
          </a:p>
          <a:p>
            <a:pPr algn="l" eaLnBrk="0" hangingPunct="0"/>
            <a:r>
              <a:rPr lang="en-US" sz="900">
                <a:latin typeface="Times New Roman" pitchFamily="18" charset="0"/>
              </a:rPr>
              <a:t>      </a:t>
            </a:r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>
            <a:off x="4572000" y="1905000"/>
            <a:ext cx="0" cy="2743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2960" name="Line 16"/>
          <p:cNvSpPr>
            <a:spLocks noChangeShapeType="1"/>
          </p:cNvSpPr>
          <p:nvPr/>
        </p:nvSpPr>
        <p:spPr bwMode="auto">
          <a:xfrm>
            <a:off x="4572000" y="4648200"/>
            <a:ext cx="5334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2961" name="Line 17"/>
          <p:cNvSpPr>
            <a:spLocks noChangeShapeType="1"/>
          </p:cNvSpPr>
          <p:nvPr/>
        </p:nvSpPr>
        <p:spPr bwMode="auto">
          <a:xfrm>
            <a:off x="4572000" y="1905000"/>
            <a:ext cx="457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Washington Dome"/>
          <p:cNvPicPr>
            <a:picLocks noChangeAspect="1" noChangeArrowheads="1"/>
          </p:cNvPicPr>
          <p:nvPr/>
        </p:nvPicPr>
        <p:blipFill>
          <a:blip r:embed="rId2" cstate="print"/>
          <a:srcRect r="1137" b="2272"/>
          <a:stretch>
            <a:fillRect/>
          </a:stretch>
        </p:blipFill>
        <p:spPr bwMode="auto">
          <a:xfrm>
            <a:off x="381000" y="228600"/>
            <a:ext cx="565150" cy="838200"/>
          </a:xfrm>
          <a:prstGeom prst="rect">
            <a:avLst/>
          </a:prstGeom>
          <a:noFill/>
        </p:spPr>
      </p:pic>
      <p:pic>
        <p:nvPicPr>
          <p:cNvPr id="83971" name="Picture 3" descr="superecuador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28600"/>
            <a:ext cx="519113" cy="684213"/>
          </a:xfrm>
          <a:prstGeom prst="rect">
            <a:avLst/>
          </a:prstGeom>
          <a:noFill/>
        </p:spPr>
      </p:pic>
      <p:sp>
        <p:nvSpPr>
          <p:cNvPr id="83972" name="Line 4"/>
          <p:cNvSpPr>
            <a:spLocks noChangeShapeType="1"/>
          </p:cNvSpPr>
          <p:nvPr/>
        </p:nvSpPr>
        <p:spPr bwMode="auto">
          <a:xfrm>
            <a:off x="1447800" y="2286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3973" name="Line 5"/>
          <p:cNvSpPr>
            <a:spLocks noChangeShapeType="1"/>
          </p:cNvSpPr>
          <p:nvPr/>
        </p:nvSpPr>
        <p:spPr bwMode="auto">
          <a:xfrm>
            <a:off x="1447800" y="6858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209800" y="304800"/>
            <a:ext cx="4824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b="1" i="1">
                <a:solidFill>
                  <a:srgbClr val="6666FF"/>
                </a:solidFill>
              </a:rPr>
              <a:t>MODELO SARBANES OXLEY ECUADOR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655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sp>
        <p:nvSpPr>
          <p:cNvPr id="8397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C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/>
          </a:p>
        </p:txBody>
      </p:sp>
      <p:sp>
        <p:nvSpPr>
          <p:cNvPr id="83977" name="WordArt 9"/>
          <p:cNvSpPr>
            <a:spLocks noChangeArrowheads="1" noChangeShapeType="1" noTextEdit="1"/>
          </p:cNvSpPr>
          <p:nvPr/>
        </p:nvSpPr>
        <p:spPr bwMode="auto">
          <a:xfrm>
            <a:off x="1905000" y="762000"/>
            <a:ext cx="53244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28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METODOLOGÍA A UTILIZAR</a:t>
            </a:r>
          </a:p>
        </p:txBody>
      </p:sp>
      <p:sp>
        <p:nvSpPr>
          <p:cNvPr id="83985" name="Text Box 17"/>
          <p:cNvSpPr txBox="1">
            <a:spLocks noChangeArrowheads="1"/>
          </p:cNvSpPr>
          <p:nvPr/>
        </p:nvSpPr>
        <p:spPr bwMode="auto">
          <a:xfrm>
            <a:off x="5257800" y="3886200"/>
            <a:ext cx="3276600" cy="2514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es-ES" b="1">
                <a:latin typeface="Times New Roman" pitchFamily="18" charset="0"/>
              </a:rPr>
              <a:t>2.- Evaluación de los controles Internos.</a:t>
            </a:r>
          </a:p>
          <a:p>
            <a:pPr algn="just" eaLnBrk="0" hangingPunct="0">
              <a:buFont typeface="Symbol" pitchFamily="18" charset="2"/>
              <a:buChar char="·"/>
            </a:pPr>
            <a:r>
              <a:rPr lang="en-US">
                <a:latin typeface="Times New Roman" pitchFamily="18" charset="0"/>
              </a:rPr>
              <a:t>Establecimiento del  calendario de actividades.</a:t>
            </a:r>
          </a:p>
          <a:p>
            <a:pPr algn="l" eaLnBrk="0" hangingPunct="0">
              <a:buFont typeface="Symbol" pitchFamily="18" charset="2"/>
              <a:buChar char="·"/>
            </a:pPr>
            <a:r>
              <a:rPr lang="en-US">
                <a:latin typeface="Times New Roman" pitchFamily="18" charset="0"/>
              </a:rPr>
              <a:t>Completar Cuestionarios de Control Interno</a:t>
            </a:r>
          </a:p>
          <a:p>
            <a:pPr algn="l" eaLnBrk="0" hangingPunct="0">
              <a:buFont typeface="Symbol" pitchFamily="18" charset="2"/>
              <a:buChar char="·"/>
            </a:pPr>
            <a:r>
              <a:rPr lang="en-US">
                <a:latin typeface="Times New Roman" pitchFamily="18" charset="0"/>
              </a:rPr>
              <a:t>Completar matrices de control.</a:t>
            </a:r>
          </a:p>
          <a:p>
            <a:pPr algn="l" eaLnBrk="0" hangingPunct="0">
              <a:buFont typeface="Symbol" pitchFamily="18" charset="2"/>
              <a:buChar char="·"/>
            </a:pPr>
            <a:r>
              <a:rPr lang="en-US">
                <a:latin typeface="Times New Roman" pitchFamily="18" charset="0"/>
              </a:rPr>
              <a:t>Realizar las evaluaciones correspondientes.</a:t>
            </a:r>
          </a:p>
        </p:txBody>
      </p:sp>
      <p:sp>
        <p:nvSpPr>
          <p:cNvPr id="83986" name="Text Box 18"/>
          <p:cNvSpPr txBox="1">
            <a:spLocks noChangeArrowheads="1"/>
          </p:cNvSpPr>
          <p:nvPr/>
        </p:nvSpPr>
        <p:spPr bwMode="auto">
          <a:xfrm>
            <a:off x="5181600" y="1981200"/>
            <a:ext cx="3276600" cy="609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s-ES" b="1">
                <a:latin typeface="Times New Roman" pitchFamily="18" charset="0"/>
              </a:rPr>
              <a:t>1.- Evaluación de la gerencia de los controles Internos.</a:t>
            </a:r>
          </a:p>
          <a:p>
            <a:pPr algn="l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83987" name="Text Box 19"/>
          <p:cNvSpPr txBox="1">
            <a:spLocks noChangeArrowheads="1"/>
          </p:cNvSpPr>
          <p:nvPr/>
        </p:nvSpPr>
        <p:spPr bwMode="auto">
          <a:xfrm>
            <a:off x="1143000" y="2438400"/>
            <a:ext cx="1863725" cy="12192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s-ES" sz="1800" b="1">
                <a:solidFill>
                  <a:schemeClr val="accent2"/>
                </a:solidFill>
                <a:latin typeface="Times New Roman" pitchFamily="18" charset="0"/>
              </a:rPr>
              <a:t>FASE 3</a:t>
            </a:r>
          </a:p>
          <a:p>
            <a:pPr eaLnBrk="0" hangingPunct="0"/>
            <a:r>
              <a:rPr lang="en-US" b="1">
                <a:latin typeface="Times New Roman" pitchFamily="18" charset="0"/>
              </a:rPr>
              <a:t>VERIFICACIÓN Y ACCIÓN CORRECTIVA.</a:t>
            </a:r>
          </a:p>
        </p:txBody>
      </p:sp>
      <p:sp>
        <p:nvSpPr>
          <p:cNvPr id="83990" name="AutoShape 22"/>
          <p:cNvSpPr>
            <a:spLocks noChangeArrowheads="1"/>
          </p:cNvSpPr>
          <p:nvPr/>
        </p:nvSpPr>
        <p:spPr bwMode="auto">
          <a:xfrm>
            <a:off x="3124200" y="2743200"/>
            <a:ext cx="1676400" cy="685800"/>
          </a:xfrm>
          <a:prstGeom prst="rightArrow">
            <a:avLst>
              <a:gd name="adj1" fmla="val 50000"/>
              <a:gd name="adj2" fmla="val 61111"/>
            </a:avLst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3991" name="Line 23"/>
          <p:cNvSpPr>
            <a:spLocks noChangeShapeType="1"/>
          </p:cNvSpPr>
          <p:nvPr/>
        </p:nvSpPr>
        <p:spPr bwMode="auto">
          <a:xfrm>
            <a:off x="4800600" y="2133600"/>
            <a:ext cx="0" cy="2895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3992" name="Line 24"/>
          <p:cNvSpPr>
            <a:spLocks noChangeShapeType="1"/>
          </p:cNvSpPr>
          <p:nvPr/>
        </p:nvSpPr>
        <p:spPr bwMode="auto">
          <a:xfrm>
            <a:off x="4800600" y="2133600"/>
            <a:ext cx="304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3993" name="Line 25"/>
          <p:cNvSpPr>
            <a:spLocks noChangeShapeType="1"/>
          </p:cNvSpPr>
          <p:nvPr/>
        </p:nvSpPr>
        <p:spPr bwMode="auto">
          <a:xfrm>
            <a:off x="4800600" y="5029200"/>
            <a:ext cx="457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Washington Dome"/>
          <p:cNvPicPr>
            <a:picLocks noChangeAspect="1" noChangeArrowheads="1"/>
          </p:cNvPicPr>
          <p:nvPr/>
        </p:nvPicPr>
        <p:blipFill>
          <a:blip r:embed="rId2" cstate="print"/>
          <a:srcRect r="1137" b="2272"/>
          <a:stretch>
            <a:fillRect/>
          </a:stretch>
        </p:blipFill>
        <p:spPr bwMode="auto">
          <a:xfrm>
            <a:off x="381000" y="228600"/>
            <a:ext cx="565150" cy="838200"/>
          </a:xfrm>
          <a:prstGeom prst="rect">
            <a:avLst/>
          </a:prstGeom>
          <a:noFill/>
        </p:spPr>
      </p:pic>
      <p:pic>
        <p:nvPicPr>
          <p:cNvPr id="84995" name="Picture 3" descr="superecuador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28600"/>
            <a:ext cx="519113" cy="684213"/>
          </a:xfrm>
          <a:prstGeom prst="rect">
            <a:avLst/>
          </a:prstGeom>
          <a:noFill/>
        </p:spPr>
      </p:pic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1447800" y="2286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>
            <a:off x="1447800" y="6858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2209800" y="304800"/>
            <a:ext cx="4824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b="1" i="1">
                <a:solidFill>
                  <a:srgbClr val="6666FF"/>
                </a:solidFill>
              </a:rPr>
              <a:t>MODELO SARBANES OXLEY ECUADOR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655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sp>
        <p:nvSpPr>
          <p:cNvPr id="85000" name="Rectangle 8"/>
          <p:cNvSpPr>
            <a:spLocks noGrp="1" noChangeArrowheads="1"/>
          </p:cNvSpPr>
          <p:nvPr>
            <p:ph type="body" idx="1"/>
          </p:nvPr>
        </p:nvSpPr>
        <p:spPr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pPr algn="just"/>
            <a:endParaRPr lang="es-EC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/>
          </a:p>
        </p:txBody>
      </p:sp>
      <p:sp>
        <p:nvSpPr>
          <p:cNvPr id="85014" name="Text Box 22"/>
          <p:cNvSpPr txBox="1">
            <a:spLocks noChangeArrowheads="1"/>
          </p:cNvSpPr>
          <p:nvPr/>
        </p:nvSpPr>
        <p:spPr bwMode="auto">
          <a:xfrm>
            <a:off x="4876800" y="4419600"/>
            <a:ext cx="2895600" cy="1066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n-US">
                <a:latin typeface="Times New Roman" pitchFamily="18" charset="0"/>
              </a:rPr>
              <a:t>1.- Evaluación de Resultados de las pruebas y establecimiento del plan de acción.</a:t>
            </a:r>
          </a:p>
        </p:txBody>
      </p:sp>
      <p:sp>
        <p:nvSpPr>
          <p:cNvPr id="85018" name="Text Box 26"/>
          <p:cNvSpPr txBox="1">
            <a:spLocks noChangeArrowheads="1"/>
          </p:cNvSpPr>
          <p:nvPr/>
        </p:nvSpPr>
        <p:spPr bwMode="auto">
          <a:xfrm>
            <a:off x="1371600" y="1828800"/>
            <a:ext cx="2133600" cy="12192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FASE 4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REVISIÓN DE LA DIRECCIÓN (EMPRESAS)</a:t>
            </a:r>
          </a:p>
        </p:txBody>
      </p:sp>
      <p:sp>
        <p:nvSpPr>
          <p:cNvPr id="85019" name="Text Box 27"/>
          <p:cNvSpPr txBox="1">
            <a:spLocks noChangeArrowheads="1"/>
          </p:cNvSpPr>
          <p:nvPr/>
        </p:nvSpPr>
        <p:spPr bwMode="auto">
          <a:xfrm>
            <a:off x="4876800" y="1828800"/>
            <a:ext cx="3124200" cy="1066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n-US">
                <a:latin typeface="Times New Roman" pitchFamily="18" charset="0"/>
              </a:rPr>
              <a:t>1.- Evaluación de Resultados de las pruebas y establecimiento del plan de acción.</a:t>
            </a:r>
          </a:p>
        </p:txBody>
      </p:sp>
      <p:sp>
        <p:nvSpPr>
          <p:cNvPr id="85020" name="Text Box 28"/>
          <p:cNvSpPr txBox="1">
            <a:spLocks noChangeArrowheads="1"/>
          </p:cNvSpPr>
          <p:nvPr/>
        </p:nvSpPr>
        <p:spPr bwMode="auto">
          <a:xfrm>
            <a:off x="1219200" y="4419600"/>
            <a:ext cx="2286000" cy="1303338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>
                <a:latin typeface="Times New Roman" pitchFamily="18" charset="0"/>
              </a:rPr>
              <a:t>FASE 5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CONTROL POR PARTE DE LA SUPERINTENDENCIA DE COMPAÑÍAS</a:t>
            </a:r>
          </a:p>
        </p:txBody>
      </p:sp>
      <p:sp>
        <p:nvSpPr>
          <p:cNvPr id="85023" name="WordArt 31"/>
          <p:cNvSpPr>
            <a:spLocks noChangeArrowheads="1" noChangeShapeType="1" noTextEdit="1"/>
          </p:cNvSpPr>
          <p:nvPr/>
        </p:nvSpPr>
        <p:spPr bwMode="auto">
          <a:xfrm>
            <a:off x="1905000" y="762000"/>
            <a:ext cx="53244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28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METODOLOGÍA A UTILIZAR</a:t>
            </a:r>
          </a:p>
        </p:txBody>
      </p:sp>
      <p:sp>
        <p:nvSpPr>
          <p:cNvPr id="85024" name="AutoShape 32"/>
          <p:cNvSpPr>
            <a:spLocks noChangeArrowheads="1"/>
          </p:cNvSpPr>
          <p:nvPr/>
        </p:nvSpPr>
        <p:spPr bwMode="auto">
          <a:xfrm>
            <a:off x="3657600" y="2286000"/>
            <a:ext cx="838200" cy="609600"/>
          </a:xfrm>
          <a:prstGeom prst="rightArrow">
            <a:avLst>
              <a:gd name="adj1" fmla="val 50000"/>
              <a:gd name="adj2" fmla="val 34375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5025" name="AutoShape 33"/>
          <p:cNvSpPr>
            <a:spLocks noChangeArrowheads="1"/>
          </p:cNvSpPr>
          <p:nvPr/>
        </p:nvSpPr>
        <p:spPr bwMode="auto">
          <a:xfrm>
            <a:off x="3657600" y="4800600"/>
            <a:ext cx="990600" cy="609600"/>
          </a:xfrm>
          <a:prstGeom prst="rightArrow">
            <a:avLst>
              <a:gd name="adj1" fmla="val 50000"/>
              <a:gd name="adj2" fmla="val 40625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Washington Dome"/>
          <p:cNvPicPr>
            <a:picLocks noChangeAspect="1" noChangeArrowheads="1"/>
          </p:cNvPicPr>
          <p:nvPr/>
        </p:nvPicPr>
        <p:blipFill>
          <a:blip r:embed="rId2" cstate="print"/>
          <a:srcRect r="1137" b="2272"/>
          <a:stretch>
            <a:fillRect/>
          </a:stretch>
        </p:blipFill>
        <p:spPr bwMode="auto">
          <a:xfrm>
            <a:off x="381000" y="228600"/>
            <a:ext cx="565150" cy="838200"/>
          </a:xfrm>
          <a:prstGeom prst="rect">
            <a:avLst/>
          </a:prstGeom>
          <a:noFill/>
        </p:spPr>
      </p:pic>
      <p:pic>
        <p:nvPicPr>
          <p:cNvPr id="86019" name="Picture 3" descr="superecuador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28600"/>
            <a:ext cx="519113" cy="684213"/>
          </a:xfrm>
          <a:prstGeom prst="rect">
            <a:avLst/>
          </a:prstGeom>
          <a:noFill/>
        </p:spPr>
      </p:pic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1447800" y="2286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6021" name="Line 5"/>
          <p:cNvSpPr>
            <a:spLocks noChangeShapeType="1"/>
          </p:cNvSpPr>
          <p:nvPr/>
        </p:nvSpPr>
        <p:spPr bwMode="auto">
          <a:xfrm>
            <a:off x="1447800" y="6858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2209800" y="304800"/>
            <a:ext cx="4824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b="1" i="1">
                <a:solidFill>
                  <a:srgbClr val="6666FF"/>
                </a:solidFill>
              </a:rPr>
              <a:t>MODELO SARBANES OXLEY ECUADOR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655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sp>
        <p:nvSpPr>
          <p:cNvPr id="86024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C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/>
          </a:p>
        </p:txBody>
      </p:sp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4051300" y="4794250"/>
            <a:ext cx="1943100" cy="1371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n-US" sz="1200">
                <a:latin typeface="Times New Roman" pitchFamily="18" charset="0"/>
              </a:rPr>
              <a:t>1.-Responsabilidad de las Empresas sujetas al modelo Sarbanes Oxley  Ecuador.</a:t>
            </a:r>
          </a:p>
          <a:p>
            <a:pPr algn="l" eaLnBrk="0" hangingPunct="0"/>
            <a:r>
              <a:rPr lang="en-US" sz="1200">
                <a:latin typeface="Times New Roman" pitchFamily="18" charset="0"/>
              </a:rPr>
              <a:t>2.- Certificación  por parte de la Superintendencia de Compañías como órgano regulador.</a:t>
            </a:r>
          </a:p>
          <a:p>
            <a:pPr algn="l" eaLnBrk="0" hangingPunct="0"/>
            <a:endParaRPr lang="en-US" sz="900">
              <a:latin typeface="Times New Roman" pitchFamily="18" charset="0"/>
            </a:endParaRPr>
          </a:p>
          <a:p>
            <a:pPr algn="l" eaLnBrk="0" hangingPunct="0"/>
            <a:endParaRPr lang="en-US" sz="900">
              <a:latin typeface="Times New Roman" pitchFamily="18" charset="0"/>
            </a:endParaRPr>
          </a:p>
          <a:p>
            <a:pPr algn="l" eaLnBrk="0" hangingPunct="0"/>
            <a:endParaRPr lang="en-US" sz="900">
              <a:latin typeface="Times New Roman" pitchFamily="18" charset="0"/>
            </a:endParaRPr>
          </a:p>
          <a:p>
            <a:pPr algn="l" eaLnBrk="0" hangingPunct="0"/>
            <a:endParaRPr lang="en-US" sz="900">
              <a:latin typeface="Times New Roman" pitchFamily="18" charset="0"/>
            </a:endParaRPr>
          </a:p>
          <a:p>
            <a:pPr algn="l" eaLnBrk="0" hangingPunct="0"/>
            <a:endParaRPr lang="en-US" sz="900">
              <a:latin typeface="Times New Roman" pitchFamily="18" charset="0"/>
            </a:endParaRPr>
          </a:p>
          <a:p>
            <a:pPr algn="l" eaLnBrk="0" hangingPunct="0"/>
            <a:endParaRPr lang="en-US" sz="900">
              <a:latin typeface="Times New Roman" pitchFamily="18" charset="0"/>
            </a:endParaRPr>
          </a:p>
          <a:p>
            <a:pPr algn="l" eaLnBrk="0" hangingPunct="0"/>
            <a:endParaRPr lang="en-US" sz="900">
              <a:latin typeface="Times New Roman" pitchFamily="18" charset="0"/>
            </a:endParaRPr>
          </a:p>
          <a:p>
            <a:pPr algn="l" eaLnBrk="0" hangingPunct="0"/>
            <a:endParaRPr lang="en-US" sz="900">
              <a:latin typeface="Times New Roman" pitchFamily="18" charset="0"/>
            </a:endParaRPr>
          </a:p>
          <a:p>
            <a:pPr algn="l" eaLnBrk="0" hangingPunct="0"/>
            <a:endParaRPr lang="en-US" sz="900">
              <a:latin typeface="Times New Roman" pitchFamily="18" charset="0"/>
            </a:endParaRPr>
          </a:p>
          <a:p>
            <a:pPr algn="l" eaLnBrk="0" hangingPunct="0"/>
            <a:endParaRPr lang="en-US" sz="900">
              <a:latin typeface="Times New Roman" pitchFamily="18" charset="0"/>
            </a:endParaRPr>
          </a:p>
          <a:p>
            <a:pPr algn="l" eaLnBrk="0" hangingPunct="0"/>
            <a:endParaRPr lang="en-US" sz="900">
              <a:latin typeface="Times New Roman" pitchFamily="18" charset="0"/>
            </a:endParaRPr>
          </a:p>
          <a:p>
            <a:pPr algn="l" eaLnBrk="0" hangingPunct="0"/>
            <a:endParaRPr lang="en-US" sz="900">
              <a:latin typeface="Times New Roman" pitchFamily="18" charset="0"/>
            </a:endParaRPr>
          </a:p>
          <a:p>
            <a:pPr algn="l" eaLnBrk="0" hangingPunct="0"/>
            <a:endParaRPr lang="en-US" sz="900">
              <a:latin typeface="Times New Roman" pitchFamily="18" charset="0"/>
            </a:endParaRPr>
          </a:p>
          <a:p>
            <a:pPr algn="l" eaLnBrk="0" hangingPunct="0"/>
            <a:endParaRPr lang="en-US" sz="900">
              <a:latin typeface="Times New Roman" pitchFamily="18" charset="0"/>
            </a:endParaRPr>
          </a:p>
          <a:p>
            <a:pPr algn="l" eaLnBrk="0" hangingPunct="0"/>
            <a:endParaRPr lang="en-US" sz="900">
              <a:latin typeface="Times New Roman" pitchFamily="18" charset="0"/>
            </a:endParaRPr>
          </a:p>
          <a:p>
            <a:pPr algn="l" eaLnBrk="0" hangingPunct="0"/>
            <a:endParaRPr lang="en-US" sz="900">
              <a:latin typeface="Times New Roman" pitchFamily="18" charset="0"/>
            </a:endParaRPr>
          </a:p>
          <a:p>
            <a:pPr algn="l" eaLnBrk="0" hangingPunct="0"/>
            <a:endParaRPr lang="en-US" sz="900">
              <a:latin typeface="Times New Roman" pitchFamily="18" charset="0"/>
            </a:endParaRPr>
          </a:p>
          <a:p>
            <a:pPr algn="l" eaLnBrk="0" hangingPunct="0"/>
            <a:endParaRPr lang="en-US" sz="900">
              <a:latin typeface="Times New Roman" pitchFamily="18" charset="0"/>
            </a:endParaRPr>
          </a:p>
          <a:p>
            <a:pPr algn="l" eaLnBrk="0" hangingPunct="0"/>
            <a:endParaRPr lang="en-US" sz="900">
              <a:latin typeface="Times New Roman" pitchFamily="18" charset="0"/>
            </a:endParaRPr>
          </a:p>
          <a:p>
            <a:pPr algn="l" eaLnBrk="0" hangingPunct="0"/>
            <a:endParaRPr lang="en-US" sz="900">
              <a:latin typeface="Times New Roman" pitchFamily="18" charset="0"/>
            </a:endParaRPr>
          </a:p>
          <a:p>
            <a:pPr algn="l" eaLnBrk="0" hangingPunct="0"/>
            <a:endParaRPr lang="en-US" sz="900">
              <a:latin typeface="Times New Roman" pitchFamily="18" charset="0"/>
            </a:endParaRPr>
          </a:p>
          <a:p>
            <a:pPr algn="l" eaLnBrk="0" hangingPunct="0"/>
            <a:endParaRPr lang="en-US" sz="900">
              <a:latin typeface="Times New Roman" pitchFamily="18" charset="0"/>
            </a:endParaRPr>
          </a:p>
          <a:p>
            <a:pPr algn="l" eaLnBrk="0" hangingPunct="0"/>
            <a:endParaRPr lang="en-US" sz="900">
              <a:latin typeface="Times New Roman" pitchFamily="18" charset="0"/>
            </a:endParaRPr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1447800" y="2971800"/>
            <a:ext cx="17145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900" b="1">
                <a:latin typeface="Times New Roman" pitchFamily="18" charset="0"/>
              </a:rPr>
              <a:t>FASE 6</a:t>
            </a:r>
          </a:p>
          <a:p>
            <a:pPr eaLnBrk="0" hangingPunct="0"/>
            <a:r>
              <a:rPr lang="en-US" sz="900">
                <a:latin typeface="Times New Roman" pitchFamily="18" charset="0"/>
              </a:rPr>
              <a:t>SANCIONES Y MULTAS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Washington Dome"/>
          <p:cNvPicPr>
            <a:picLocks noChangeAspect="1" noChangeArrowheads="1"/>
          </p:cNvPicPr>
          <p:nvPr/>
        </p:nvPicPr>
        <p:blipFill>
          <a:blip r:embed="rId2" cstate="print"/>
          <a:srcRect r="1137" b="2272"/>
          <a:stretch>
            <a:fillRect/>
          </a:stretch>
        </p:blipFill>
        <p:spPr bwMode="auto">
          <a:xfrm>
            <a:off x="381000" y="228600"/>
            <a:ext cx="565150" cy="838200"/>
          </a:xfrm>
          <a:prstGeom prst="rect">
            <a:avLst/>
          </a:prstGeom>
          <a:noFill/>
        </p:spPr>
      </p:pic>
      <p:pic>
        <p:nvPicPr>
          <p:cNvPr id="45059" name="Picture 3" descr="superecuador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28600"/>
            <a:ext cx="519113" cy="684213"/>
          </a:xfrm>
          <a:prstGeom prst="rect">
            <a:avLst/>
          </a:prstGeom>
          <a:noFill/>
        </p:spPr>
      </p:pic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1447800" y="2286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1447800" y="6858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2209800" y="304800"/>
            <a:ext cx="4824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b="1" i="1">
                <a:solidFill>
                  <a:srgbClr val="6666FF"/>
                </a:solidFill>
              </a:rPr>
              <a:t>MODELO SARBANES OXLEY ECUADOR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655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sp>
        <p:nvSpPr>
          <p:cNvPr id="45064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C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/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762000" y="914400"/>
            <a:ext cx="76200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2400" b="1">
                <a:solidFill>
                  <a:schemeClr val="accent2"/>
                </a:solidFill>
              </a:rPr>
              <a:t>ESTUDIO PRELIMINAR DEL ENTORNO ECUATORIANO</a:t>
            </a:r>
          </a:p>
          <a:p>
            <a:pPr>
              <a:spcBef>
                <a:spcPct val="50000"/>
              </a:spcBef>
            </a:pP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838200" y="2057400"/>
            <a:ext cx="7467600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s-EC" sz="2000">
                <a:solidFill>
                  <a:srgbClr val="0000FF"/>
                </a:solidFill>
                <a:cs typeface="Arial" charset="0"/>
              </a:rPr>
              <a:t>Las principales organizaciones administrativas de control en el Ecuador son: 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s-EC" sz="2000">
                <a:solidFill>
                  <a:srgbClr val="0000FF"/>
                </a:solidFill>
                <a:cs typeface="Arial" charset="0"/>
              </a:rPr>
              <a:t> </a:t>
            </a:r>
          </a:p>
          <a:p>
            <a:pPr marL="342900" indent="-342900" algn="just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rgbClr val="0000FF"/>
                </a:solidFill>
                <a:cs typeface="Arial" charset="0"/>
              </a:rPr>
              <a:t>Banco Central del Ecuador</a:t>
            </a:r>
          </a:p>
          <a:p>
            <a:pPr marL="342900" indent="-342900" algn="just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rgbClr val="0000FF"/>
                </a:solidFill>
                <a:cs typeface="Arial" charset="0"/>
              </a:rPr>
              <a:t>Banco del Estado</a:t>
            </a:r>
          </a:p>
          <a:p>
            <a:pPr marL="342900" indent="-342900" algn="just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rgbClr val="0000FF"/>
                </a:solidFill>
                <a:cs typeface="Arial" charset="0"/>
              </a:rPr>
              <a:t>Contraloría General del Estado</a:t>
            </a:r>
          </a:p>
          <a:p>
            <a:pPr marL="342900" indent="-342900" algn="just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rgbClr val="0000FF"/>
                </a:solidFill>
                <a:cs typeface="Arial" charset="0"/>
              </a:rPr>
              <a:t>Superintendecia de Compañías</a:t>
            </a:r>
          </a:p>
          <a:p>
            <a:pPr marL="342900" indent="-342900" algn="just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rgbClr val="0000FF"/>
                </a:solidFill>
                <a:cs typeface="Arial" charset="0"/>
              </a:rPr>
              <a:t>Superintendencia de Bancos</a:t>
            </a:r>
          </a:p>
          <a:p>
            <a:pPr marL="342900" indent="-342900" algn="just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rgbClr val="0000FF"/>
                </a:solidFill>
                <a:cs typeface="Arial" charset="0"/>
              </a:rPr>
              <a:t>Procuradiría General del Estado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s-EC">
                <a:cs typeface="Arial" charset="0"/>
              </a:rPr>
              <a:t> </a:t>
            </a:r>
            <a:endParaRPr lang="es-EC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4" name="Group 16"/>
          <p:cNvGrpSpPr>
            <a:grpSpLocks/>
          </p:cNvGrpSpPr>
          <p:nvPr/>
        </p:nvGrpSpPr>
        <p:grpSpPr bwMode="auto">
          <a:xfrm>
            <a:off x="395288" y="692150"/>
            <a:ext cx="8316912" cy="5689600"/>
            <a:chOff x="249" y="436"/>
            <a:chExt cx="5239" cy="3584"/>
          </a:xfrm>
        </p:grpSpPr>
        <p:pic>
          <p:nvPicPr>
            <p:cNvPr id="2058" name="Picture 10" descr="Washington Dome"/>
            <p:cNvPicPr>
              <a:picLocks noChangeAspect="1" noChangeArrowheads="1"/>
            </p:cNvPicPr>
            <p:nvPr/>
          </p:nvPicPr>
          <p:blipFill>
            <a:blip r:embed="rId2"/>
            <a:srcRect r="1137" b="2272"/>
            <a:stretch>
              <a:fillRect/>
            </a:stretch>
          </p:blipFill>
          <p:spPr bwMode="auto">
            <a:xfrm>
              <a:off x="3651" y="799"/>
              <a:ext cx="1775" cy="2631"/>
            </a:xfrm>
            <a:prstGeom prst="rect">
              <a:avLst/>
            </a:prstGeom>
            <a:noFill/>
          </p:spPr>
        </p:pic>
        <p:pic>
          <p:nvPicPr>
            <p:cNvPr id="2057" name="Picture 9" descr="superecuador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51" y="482"/>
              <a:ext cx="758" cy="998"/>
            </a:xfrm>
            <a:prstGeom prst="rect">
              <a:avLst/>
            </a:prstGeom>
            <a:noFill/>
          </p:spPr>
        </p:pic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249" y="436"/>
              <a:ext cx="5057" cy="0"/>
            </a:xfrm>
            <a:prstGeom prst="line">
              <a:avLst/>
            </a:prstGeom>
            <a:noFill/>
            <a:ln w="76200" cmpd="tri">
              <a:solidFill>
                <a:srgbClr val="33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431" y="4020"/>
              <a:ext cx="5057" cy="0"/>
            </a:xfrm>
            <a:prstGeom prst="line">
              <a:avLst/>
            </a:prstGeom>
            <a:noFill/>
            <a:ln w="76200" cmpd="tri">
              <a:solidFill>
                <a:srgbClr val="33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0" y="2349500"/>
            <a:ext cx="5651500" cy="313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3200" b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chemeClr val="accent2"/>
                </a:solidFill>
              </a:rPr>
              <a:t>“ IMPLEMENTACIÓN DE UN MODELO DE LA LEY ESTADOUNIDENSE SARBANES OXLEY EN LA SUPERINTENDENCIA DE COMPAÑÍAS” </a:t>
            </a:r>
          </a:p>
          <a:p>
            <a:pPr>
              <a:spcBef>
                <a:spcPct val="50000"/>
              </a:spcBef>
            </a:pPr>
            <a:endParaRPr lang="es-ES" sz="2400"/>
          </a:p>
        </p:txBody>
      </p:sp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1187450" y="1052513"/>
            <a:ext cx="3240088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20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00000">
                      <a:srgbClr val="005CBF"/>
                    </a:gs>
                  </a:gsLst>
                  <a:lin ang="2700000" scaled="1"/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Washington Dome"/>
          <p:cNvPicPr>
            <a:picLocks noChangeAspect="1" noChangeArrowheads="1"/>
          </p:cNvPicPr>
          <p:nvPr/>
        </p:nvPicPr>
        <p:blipFill>
          <a:blip r:embed="rId2" cstate="print"/>
          <a:srcRect r="1137" b="2272"/>
          <a:stretch>
            <a:fillRect/>
          </a:stretch>
        </p:blipFill>
        <p:spPr bwMode="auto">
          <a:xfrm>
            <a:off x="381000" y="228600"/>
            <a:ext cx="565150" cy="838200"/>
          </a:xfrm>
          <a:prstGeom prst="rect">
            <a:avLst/>
          </a:prstGeom>
          <a:noFill/>
        </p:spPr>
      </p:pic>
      <p:pic>
        <p:nvPicPr>
          <p:cNvPr id="68611" name="Picture 3" descr="superecuador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28600"/>
            <a:ext cx="519113" cy="684213"/>
          </a:xfrm>
          <a:prstGeom prst="rect">
            <a:avLst/>
          </a:prstGeom>
          <a:noFill/>
        </p:spPr>
      </p:pic>
      <p:sp>
        <p:nvSpPr>
          <p:cNvPr id="68612" name="Line 4"/>
          <p:cNvSpPr>
            <a:spLocks noChangeShapeType="1"/>
          </p:cNvSpPr>
          <p:nvPr/>
        </p:nvSpPr>
        <p:spPr bwMode="auto">
          <a:xfrm>
            <a:off x="1447800" y="2286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1447800" y="6858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2209800" y="304800"/>
            <a:ext cx="4824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b="1" i="1">
                <a:solidFill>
                  <a:srgbClr val="6666FF"/>
                </a:solidFill>
              </a:rPr>
              <a:t>MODELO SARBANES OXLEY ECUADOR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655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sp>
        <p:nvSpPr>
          <p:cNvPr id="6861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C" sz="2000" i="1">
              <a:solidFill>
                <a:srgbClr val="0000FF"/>
              </a:solidFill>
              <a:cs typeface="Arial" charset="0"/>
            </a:endParaRPr>
          </a:p>
          <a:p>
            <a:endParaRPr lang="en-US" sz="2000" i="1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1676400" y="914400"/>
            <a:ext cx="63246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2400" b="1">
                <a:solidFill>
                  <a:schemeClr val="accent2"/>
                </a:solidFill>
              </a:rPr>
              <a:t>ESTUDIO PRELIMINAR DEL ENTORNO ECUATORIANO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990600" y="2514600"/>
            <a:ext cx="7467600" cy="303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s-EC">
              <a:cs typeface="Arial" charset="0"/>
            </a:endParaRPr>
          </a:p>
          <a:p>
            <a:pPr algn="just">
              <a:spcBef>
                <a:spcPct val="50000"/>
              </a:spcBef>
            </a:pPr>
            <a:r>
              <a:rPr lang="es-EC" sz="1800">
                <a:solidFill>
                  <a:srgbClr val="0000FF"/>
                </a:solidFill>
                <a:cs typeface="Arial" charset="0"/>
              </a:rPr>
              <a:t> 	“Las superintendencias serán organismos técnicos con autonomía administrativa, económica y financiera y personería jurídica de derecho público, encargados de controlar instituciones públicas y privadas, a fin de que las actividades económicas y los servicios que presten, se sujeten a la ley y atiendan al interés general.” (Constitución Política del Ecuador en el artículo 222 )</a:t>
            </a:r>
          </a:p>
          <a:p>
            <a:pPr algn="just">
              <a:spcBef>
                <a:spcPct val="50000"/>
              </a:spcBef>
            </a:pPr>
            <a:r>
              <a:rPr lang="en-US"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>
              <a:spcBef>
                <a:spcPct val="50000"/>
              </a:spcBef>
            </a:pPr>
            <a:endParaRPr lang="en-US" sz="2000" b="1"/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1219200" y="1981200"/>
            <a:ext cx="5486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000" b="1">
              <a:solidFill>
                <a:srgbClr val="0000FF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SUPERINTENDENCIA DE COMPAÑÍAS</a:t>
            </a:r>
          </a:p>
          <a:p>
            <a:pPr algn="l">
              <a:spcBef>
                <a:spcPct val="50000"/>
              </a:spcBef>
            </a:pPr>
            <a:endParaRPr lang="en-US" sz="20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Washington Dome"/>
          <p:cNvPicPr>
            <a:picLocks noChangeAspect="1" noChangeArrowheads="1"/>
          </p:cNvPicPr>
          <p:nvPr/>
        </p:nvPicPr>
        <p:blipFill>
          <a:blip r:embed="rId3" cstate="print"/>
          <a:srcRect r="1137" b="2272"/>
          <a:stretch>
            <a:fillRect/>
          </a:stretch>
        </p:blipFill>
        <p:spPr bwMode="auto">
          <a:xfrm>
            <a:off x="228600" y="0"/>
            <a:ext cx="307975" cy="457200"/>
          </a:xfrm>
          <a:prstGeom prst="rect">
            <a:avLst/>
          </a:prstGeom>
          <a:noFill/>
        </p:spPr>
      </p:pic>
      <p:pic>
        <p:nvPicPr>
          <p:cNvPr id="70659" name="Picture 3" descr="superecuador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47663" cy="457200"/>
          </a:xfrm>
          <a:prstGeom prst="rect">
            <a:avLst/>
          </a:prstGeom>
          <a:noFill/>
        </p:spPr>
      </p:pic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838200" y="0"/>
            <a:ext cx="8001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C" sz="1800" b="1">
                <a:solidFill>
                  <a:schemeClr val="accent2"/>
                </a:solidFill>
                <a:cs typeface="Arial" charset="0"/>
              </a:rPr>
              <a:t>DEFINICIONES  IMPORTANTES SOBRE  LA LEY SARBANES OXLEY (EEUU) Y  SU RELACIÒN  CON LA SITUACIÒN  ECUATORIANA.</a:t>
            </a:r>
            <a:endParaRPr lang="es-EC" sz="1800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endParaRPr lang="es-ES" sz="1800" b="1" i="1">
              <a:solidFill>
                <a:srgbClr val="6666FF"/>
              </a:solidFill>
            </a:endParaRP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655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sp>
        <p:nvSpPr>
          <p:cNvPr id="70664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C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/>
          </a:p>
        </p:txBody>
      </p:sp>
      <p:graphicFrame>
        <p:nvGraphicFramePr>
          <p:cNvPr id="70665" name="Object 9"/>
          <p:cNvGraphicFramePr>
            <a:graphicFrameLocks noChangeAspect="1"/>
          </p:cNvGraphicFramePr>
          <p:nvPr/>
        </p:nvGraphicFramePr>
        <p:xfrm>
          <a:off x="228600" y="685800"/>
          <a:ext cx="8458200" cy="5867400"/>
        </p:xfrm>
        <a:graphic>
          <a:graphicData uri="http://schemas.openxmlformats.org/presentationml/2006/ole">
            <p:oleObj spid="_x0000_s70665" name="Worksheet" r:id="rId6" imgW="8810854" imgH="716310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Washington Dome"/>
          <p:cNvPicPr>
            <a:picLocks noChangeAspect="1" noChangeArrowheads="1"/>
          </p:cNvPicPr>
          <p:nvPr/>
        </p:nvPicPr>
        <p:blipFill>
          <a:blip r:embed="rId2" cstate="print"/>
          <a:srcRect r="1137" b="2272"/>
          <a:stretch>
            <a:fillRect/>
          </a:stretch>
        </p:blipFill>
        <p:spPr bwMode="auto">
          <a:xfrm>
            <a:off x="381000" y="228600"/>
            <a:ext cx="565150" cy="838200"/>
          </a:xfrm>
          <a:prstGeom prst="rect">
            <a:avLst/>
          </a:prstGeom>
          <a:noFill/>
        </p:spPr>
      </p:pic>
      <p:pic>
        <p:nvPicPr>
          <p:cNvPr id="71683" name="Picture 3" descr="superecuador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28600"/>
            <a:ext cx="519113" cy="684213"/>
          </a:xfrm>
          <a:prstGeom prst="rect">
            <a:avLst/>
          </a:prstGeom>
          <a:noFill/>
        </p:spPr>
      </p:pic>
      <p:sp>
        <p:nvSpPr>
          <p:cNvPr id="71684" name="Line 4"/>
          <p:cNvSpPr>
            <a:spLocks noChangeShapeType="1"/>
          </p:cNvSpPr>
          <p:nvPr/>
        </p:nvSpPr>
        <p:spPr bwMode="auto">
          <a:xfrm>
            <a:off x="1447800" y="2286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1685" name="Line 5"/>
          <p:cNvSpPr>
            <a:spLocks noChangeShapeType="1"/>
          </p:cNvSpPr>
          <p:nvPr/>
        </p:nvSpPr>
        <p:spPr bwMode="auto">
          <a:xfrm>
            <a:off x="1447800" y="6858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2209800" y="304800"/>
            <a:ext cx="4824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b="1" i="1">
                <a:solidFill>
                  <a:srgbClr val="6666FF"/>
                </a:solidFill>
              </a:rPr>
              <a:t>MODELO SARBANES OXLEY ECUADOR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655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sp>
        <p:nvSpPr>
          <p:cNvPr id="7168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C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/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1295400" y="762000"/>
            <a:ext cx="662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  <a:cs typeface="Arial" charset="0"/>
              </a:rPr>
              <a:t>ESTABLECIMIENTO DE  LAS MEJORES PRÀCTICAS DE LA LEY SOX. </a:t>
            </a:r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990600" y="1676400"/>
            <a:ext cx="76200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C" sz="2000">
                <a:solidFill>
                  <a:srgbClr val="0000FF"/>
                </a:solidFill>
                <a:cs typeface="Arial" charset="0"/>
              </a:rPr>
              <a:t>Hemos seleccionado como mejores prácticas de la ley Sox  a las Secciones  siguientes: </a:t>
            </a:r>
            <a:endParaRPr lang="es-EC" sz="2000">
              <a:solidFill>
                <a:srgbClr val="0000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spcBef>
                <a:spcPct val="50000"/>
              </a:spcBef>
            </a:pPr>
            <a:r>
              <a:rPr lang="es-EC" sz="2000">
                <a:solidFill>
                  <a:srgbClr val="0000FF"/>
                </a:solidFill>
                <a:cs typeface="Arial" charset="0"/>
              </a:rPr>
              <a:t> </a:t>
            </a:r>
            <a:endParaRPr lang="es-EC" sz="2000">
              <a:solidFill>
                <a:srgbClr val="0000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cs typeface="Arial" charset="0"/>
              </a:rPr>
              <a:t>SEC. 101 	ESTABLECIMIENTO DE LA JUNTA</a:t>
            </a:r>
            <a:endParaRPr lang="en-US" sz="2000">
              <a:solidFill>
                <a:srgbClr val="0000FF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cs typeface="Arial" charset="0"/>
              </a:rPr>
              <a:t>SEC. 301 	COMITÈS DE AUDITORIA DE COMPAÑÍAS 			</a:t>
            </a:r>
          </a:p>
          <a:p>
            <a:pPr algn="just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cs typeface="Arial" charset="0"/>
              </a:rPr>
              <a:t>SEC. 302	RESPONSABILIDAD DE LAS COMPAÑÍAS POR 		LOS INFORMES FINANCIEROS.</a:t>
            </a:r>
            <a:endParaRPr lang="en-US" sz="2000">
              <a:solidFill>
                <a:srgbClr val="0000FF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cs typeface="Arial" charset="0"/>
              </a:rPr>
              <a:t>SEC. 404	EVALUACIÒN DE LA GERENCIA DE LOS 			CONTROLES INTERNOS.</a:t>
            </a:r>
            <a:endParaRPr lang="en-US" sz="200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endParaRPr lang="en-US" sz="20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Washington Dome"/>
          <p:cNvPicPr>
            <a:picLocks noChangeAspect="1" noChangeArrowheads="1"/>
          </p:cNvPicPr>
          <p:nvPr/>
        </p:nvPicPr>
        <p:blipFill>
          <a:blip r:embed="rId2" cstate="print"/>
          <a:srcRect r="1137" b="2272"/>
          <a:stretch>
            <a:fillRect/>
          </a:stretch>
        </p:blipFill>
        <p:spPr bwMode="auto">
          <a:xfrm>
            <a:off x="381000" y="228600"/>
            <a:ext cx="565150" cy="838200"/>
          </a:xfrm>
          <a:prstGeom prst="rect">
            <a:avLst/>
          </a:prstGeom>
          <a:noFill/>
        </p:spPr>
      </p:pic>
      <p:pic>
        <p:nvPicPr>
          <p:cNvPr id="72707" name="Picture 3" descr="superecuador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28600"/>
            <a:ext cx="519113" cy="684213"/>
          </a:xfrm>
          <a:prstGeom prst="rect">
            <a:avLst/>
          </a:prstGeom>
          <a:noFill/>
        </p:spPr>
      </p:pic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1447800" y="2286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>
            <a:off x="1447800" y="6858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2209800" y="304800"/>
            <a:ext cx="4824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b="1" i="1">
                <a:solidFill>
                  <a:srgbClr val="6666FF"/>
                </a:solidFill>
              </a:rPr>
              <a:t>MODELO SARBANES OXLEY ECUADOR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655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sp>
        <p:nvSpPr>
          <p:cNvPr id="7271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C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Washington Dome"/>
          <p:cNvPicPr>
            <a:picLocks noChangeAspect="1" noChangeArrowheads="1"/>
          </p:cNvPicPr>
          <p:nvPr/>
        </p:nvPicPr>
        <p:blipFill>
          <a:blip r:embed="rId2" cstate="print"/>
          <a:srcRect r="1137" b="2272"/>
          <a:stretch>
            <a:fillRect/>
          </a:stretch>
        </p:blipFill>
        <p:spPr bwMode="auto">
          <a:xfrm>
            <a:off x="381000" y="228600"/>
            <a:ext cx="565150" cy="838200"/>
          </a:xfrm>
          <a:prstGeom prst="rect">
            <a:avLst/>
          </a:prstGeom>
          <a:noFill/>
        </p:spPr>
      </p:pic>
      <p:pic>
        <p:nvPicPr>
          <p:cNvPr id="73731" name="Picture 3" descr="superecuador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28600"/>
            <a:ext cx="519113" cy="684213"/>
          </a:xfrm>
          <a:prstGeom prst="rect">
            <a:avLst/>
          </a:prstGeom>
          <a:noFill/>
        </p:spPr>
      </p:pic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1447800" y="2286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>
            <a:off x="1447800" y="6858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2209800" y="304800"/>
            <a:ext cx="4824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b="1" i="1">
                <a:solidFill>
                  <a:srgbClr val="6666FF"/>
                </a:solidFill>
              </a:rPr>
              <a:t>MODELO SARBANES OXLEY ECUADOR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655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C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Washington Dome"/>
          <p:cNvPicPr>
            <a:picLocks noChangeAspect="1" noChangeArrowheads="1"/>
          </p:cNvPicPr>
          <p:nvPr/>
        </p:nvPicPr>
        <p:blipFill>
          <a:blip r:embed="rId2" cstate="print"/>
          <a:srcRect r="1137" b="2272"/>
          <a:stretch>
            <a:fillRect/>
          </a:stretch>
        </p:blipFill>
        <p:spPr bwMode="auto">
          <a:xfrm>
            <a:off x="381000" y="228600"/>
            <a:ext cx="565150" cy="838200"/>
          </a:xfrm>
          <a:prstGeom prst="rect">
            <a:avLst/>
          </a:prstGeom>
          <a:noFill/>
        </p:spPr>
      </p:pic>
      <p:pic>
        <p:nvPicPr>
          <p:cNvPr id="74755" name="Picture 3" descr="superecuador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28600"/>
            <a:ext cx="519113" cy="684213"/>
          </a:xfrm>
          <a:prstGeom prst="rect">
            <a:avLst/>
          </a:prstGeom>
          <a:noFill/>
        </p:spPr>
      </p:pic>
      <p:sp>
        <p:nvSpPr>
          <p:cNvPr id="74756" name="Line 4"/>
          <p:cNvSpPr>
            <a:spLocks noChangeShapeType="1"/>
          </p:cNvSpPr>
          <p:nvPr/>
        </p:nvSpPr>
        <p:spPr bwMode="auto">
          <a:xfrm>
            <a:off x="1447800" y="2286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>
            <a:off x="1447800" y="6858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2209800" y="304800"/>
            <a:ext cx="4824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b="1" i="1">
                <a:solidFill>
                  <a:srgbClr val="6666FF"/>
                </a:solidFill>
              </a:rPr>
              <a:t>MODELO SARBANES OXLEY ECUADOR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655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sp>
        <p:nvSpPr>
          <p:cNvPr id="7476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C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Washington Dome"/>
          <p:cNvPicPr>
            <a:picLocks noChangeAspect="1" noChangeArrowheads="1"/>
          </p:cNvPicPr>
          <p:nvPr/>
        </p:nvPicPr>
        <p:blipFill>
          <a:blip r:embed="rId2" cstate="print"/>
          <a:srcRect r="1137" b="2272"/>
          <a:stretch>
            <a:fillRect/>
          </a:stretch>
        </p:blipFill>
        <p:spPr bwMode="auto">
          <a:xfrm>
            <a:off x="381000" y="228600"/>
            <a:ext cx="565150" cy="838200"/>
          </a:xfrm>
          <a:prstGeom prst="rect">
            <a:avLst/>
          </a:prstGeom>
          <a:noFill/>
        </p:spPr>
      </p:pic>
      <p:pic>
        <p:nvPicPr>
          <p:cNvPr id="75779" name="Picture 3" descr="superecuador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28600"/>
            <a:ext cx="519113" cy="684213"/>
          </a:xfrm>
          <a:prstGeom prst="rect">
            <a:avLst/>
          </a:prstGeom>
          <a:noFill/>
        </p:spPr>
      </p:pic>
      <p:sp>
        <p:nvSpPr>
          <p:cNvPr id="75780" name="Line 4"/>
          <p:cNvSpPr>
            <a:spLocks noChangeShapeType="1"/>
          </p:cNvSpPr>
          <p:nvPr/>
        </p:nvSpPr>
        <p:spPr bwMode="auto">
          <a:xfrm>
            <a:off x="1447800" y="2286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5781" name="Line 5"/>
          <p:cNvSpPr>
            <a:spLocks noChangeShapeType="1"/>
          </p:cNvSpPr>
          <p:nvPr/>
        </p:nvSpPr>
        <p:spPr bwMode="auto">
          <a:xfrm>
            <a:off x="1447800" y="6858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2209800" y="304800"/>
            <a:ext cx="4824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b="1" i="1">
                <a:solidFill>
                  <a:srgbClr val="6666FF"/>
                </a:solidFill>
              </a:rPr>
              <a:t>MODELO SARBANES OXLEY ECUADOR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655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sp>
        <p:nvSpPr>
          <p:cNvPr id="75784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C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Washington Dome"/>
          <p:cNvPicPr>
            <a:picLocks noChangeAspect="1" noChangeArrowheads="1"/>
          </p:cNvPicPr>
          <p:nvPr/>
        </p:nvPicPr>
        <p:blipFill>
          <a:blip r:embed="rId2" cstate="print"/>
          <a:srcRect r="1137" b="2272"/>
          <a:stretch>
            <a:fillRect/>
          </a:stretch>
        </p:blipFill>
        <p:spPr bwMode="auto">
          <a:xfrm>
            <a:off x="381000" y="228600"/>
            <a:ext cx="565150" cy="838200"/>
          </a:xfrm>
          <a:prstGeom prst="rect">
            <a:avLst/>
          </a:prstGeom>
          <a:noFill/>
        </p:spPr>
      </p:pic>
      <p:pic>
        <p:nvPicPr>
          <p:cNvPr id="76803" name="Picture 3" descr="superecuador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28600"/>
            <a:ext cx="519113" cy="684213"/>
          </a:xfrm>
          <a:prstGeom prst="rect">
            <a:avLst/>
          </a:prstGeom>
          <a:noFill/>
        </p:spPr>
      </p:pic>
      <p:sp>
        <p:nvSpPr>
          <p:cNvPr id="76804" name="Line 4"/>
          <p:cNvSpPr>
            <a:spLocks noChangeShapeType="1"/>
          </p:cNvSpPr>
          <p:nvPr/>
        </p:nvSpPr>
        <p:spPr bwMode="auto">
          <a:xfrm>
            <a:off x="1447800" y="2286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1447800" y="6858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2209800" y="304800"/>
            <a:ext cx="4824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b="1" i="1">
                <a:solidFill>
                  <a:srgbClr val="6666FF"/>
                </a:solidFill>
              </a:rPr>
              <a:t>MODELO SARBANES OXLEY ECUADOR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655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sp>
        <p:nvSpPr>
          <p:cNvPr id="7680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C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Washington Dome"/>
          <p:cNvPicPr>
            <a:picLocks noChangeAspect="1" noChangeArrowheads="1"/>
          </p:cNvPicPr>
          <p:nvPr/>
        </p:nvPicPr>
        <p:blipFill>
          <a:blip r:embed="rId2" cstate="print"/>
          <a:srcRect r="1137" b="2272"/>
          <a:stretch>
            <a:fillRect/>
          </a:stretch>
        </p:blipFill>
        <p:spPr bwMode="auto">
          <a:xfrm>
            <a:off x="381000" y="228600"/>
            <a:ext cx="565150" cy="838200"/>
          </a:xfrm>
          <a:prstGeom prst="rect">
            <a:avLst/>
          </a:prstGeom>
          <a:noFill/>
        </p:spPr>
      </p:pic>
      <p:pic>
        <p:nvPicPr>
          <p:cNvPr id="77827" name="Picture 3" descr="superecuador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28600"/>
            <a:ext cx="519113" cy="684213"/>
          </a:xfrm>
          <a:prstGeom prst="rect">
            <a:avLst/>
          </a:prstGeom>
          <a:noFill/>
        </p:spPr>
      </p:pic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1447800" y="2286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>
            <a:off x="1447800" y="6858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2209800" y="304800"/>
            <a:ext cx="4824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b="1" i="1">
                <a:solidFill>
                  <a:srgbClr val="6666FF"/>
                </a:solidFill>
              </a:rPr>
              <a:t>MODELO SARBANES OXLEY ECUADOR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655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sp>
        <p:nvSpPr>
          <p:cNvPr id="7783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C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Washington Dome"/>
          <p:cNvPicPr>
            <a:picLocks noChangeAspect="1" noChangeArrowheads="1"/>
          </p:cNvPicPr>
          <p:nvPr/>
        </p:nvPicPr>
        <p:blipFill>
          <a:blip r:embed="rId2" cstate="print"/>
          <a:srcRect r="1137" b="2272"/>
          <a:stretch>
            <a:fillRect/>
          </a:stretch>
        </p:blipFill>
        <p:spPr bwMode="auto">
          <a:xfrm>
            <a:off x="381000" y="228600"/>
            <a:ext cx="565150" cy="838200"/>
          </a:xfrm>
          <a:prstGeom prst="rect">
            <a:avLst/>
          </a:prstGeom>
          <a:noFill/>
        </p:spPr>
      </p:pic>
      <p:pic>
        <p:nvPicPr>
          <p:cNvPr id="78851" name="Picture 3" descr="superecuador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28600"/>
            <a:ext cx="519113" cy="684213"/>
          </a:xfrm>
          <a:prstGeom prst="rect">
            <a:avLst/>
          </a:prstGeom>
          <a:noFill/>
        </p:spPr>
      </p:pic>
      <p:sp>
        <p:nvSpPr>
          <p:cNvPr id="78852" name="Line 4"/>
          <p:cNvSpPr>
            <a:spLocks noChangeShapeType="1"/>
          </p:cNvSpPr>
          <p:nvPr/>
        </p:nvSpPr>
        <p:spPr bwMode="auto">
          <a:xfrm>
            <a:off x="1447800" y="2286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auto">
          <a:xfrm>
            <a:off x="1447800" y="6858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2209800" y="304800"/>
            <a:ext cx="4824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b="1" i="1">
                <a:solidFill>
                  <a:srgbClr val="6666FF"/>
                </a:solidFill>
              </a:rPr>
              <a:t>MODELO SARBANES OXLEY ECUADOR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655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sp>
        <p:nvSpPr>
          <p:cNvPr id="7885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C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8" name="Rectangle 48"/>
          <p:cNvSpPr>
            <a:spLocks noChangeArrowheads="1"/>
          </p:cNvSpPr>
          <p:nvPr/>
        </p:nvSpPr>
        <p:spPr bwMode="auto">
          <a:xfrm>
            <a:off x="7164388" y="3789363"/>
            <a:ext cx="1619250" cy="1150937"/>
          </a:xfrm>
          <a:prstGeom prst="rect">
            <a:avLst/>
          </a:prstGeom>
          <a:solidFill>
            <a:srgbClr val="CCEC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69" name="Rectangle 49"/>
          <p:cNvSpPr>
            <a:spLocks noChangeArrowheads="1"/>
          </p:cNvSpPr>
          <p:nvPr/>
        </p:nvSpPr>
        <p:spPr bwMode="auto">
          <a:xfrm>
            <a:off x="7019925" y="1989138"/>
            <a:ext cx="1800225" cy="1150937"/>
          </a:xfrm>
          <a:prstGeom prst="rect">
            <a:avLst/>
          </a:prstGeom>
          <a:solidFill>
            <a:srgbClr val="CCEC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67" name="Rectangle 47"/>
          <p:cNvSpPr>
            <a:spLocks noChangeArrowheads="1"/>
          </p:cNvSpPr>
          <p:nvPr/>
        </p:nvSpPr>
        <p:spPr bwMode="auto">
          <a:xfrm>
            <a:off x="0" y="4437063"/>
            <a:ext cx="1727200" cy="1584325"/>
          </a:xfrm>
          <a:prstGeom prst="rect">
            <a:avLst/>
          </a:prstGeom>
          <a:solidFill>
            <a:srgbClr val="CCEC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66" name="Rectangle 46"/>
          <p:cNvSpPr>
            <a:spLocks noChangeArrowheads="1"/>
          </p:cNvSpPr>
          <p:nvPr/>
        </p:nvSpPr>
        <p:spPr bwMode="auto">
          <a:xfrm>
            <a:off x="323850" y="2133600"/>
            <a:ext cx="1727200" cy="1150938"/>
          </a:xfrm>
          <a:prstGeom prst="rect">
            <a:avLst/>
          </a:prstGeom>
          <a:solidFill>
            <a:srgbClr val="CCEC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pic>
        <p:nvPicPr>
          <p:cNvPr id="5125" name="Picture 5" descr="Washington Dome"/>
          <p:cNvPicPr>
            <a:picLocks noChangeAspect="1" noChangeArrowheads="1"/>
          </p:cNvPicPr>
          <p:nvPr/>
        </p:nvPicPr>
        <p:blipFill>
          <a:blip r:embed="rId2" cstate="print"/>
          <a:srcRect r="1137" b="2272"/>
          <a:stretch>
            <a:fillRect/>
          </a:stretch>
        </p:blipFill>
        <p:spPr bwMode="auto">
          <a:xfrm>
            <a:off x="539750" y="404813"/>
            <a:ext cx="679450" cy="1008062"/>
          </a:xfrm>
          <a:prstGeom prst="rect">
            <a:avLst/>
          </a:prstGeom>
          <a:noFill/>
        </p:spPr>
      </p:pic>
      <p:pic>
        <p:nvPicPr>
          <p:cNvPr id="5126" name="Picture 6" descr="superecuador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333375"/>
            <a:ext cx="519113" cy="684213"/>
          </a:xfrm>
          <a:prstGeom prst="rect">
            <a:avLst/>
          </a:prstGeom>
          <a:noFill/>
        </p:spPr>
      </p:pic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1547813" y="47625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619250" y="981075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2268538" y="549275"/>
            <a:ext cx="4824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b="1" i="1">
                <a:solidFill>
                  <a:srgbClr val="6666FF"/>
                </a:solidFill>
              </a:rPr>
              <a:t>MODELO SARBANES OXLEY ECUADOR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900113" y="2276475"/>
            <a:ext cx="655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pic>
        <p:nvPicPr>
          <p:cNvPr id="5149" name="Picture 29" descr="Copy%2520of%2520mundo%2520latinoamerica">
            <a:hlinkClick r:id="rId5"/>
          </p:cNvPr>
          <p:cNvPicPr>
            <a:picLocks noChangeAspect="1" noChangeArrowheads="1"/>
          </p:cNvPicPr>
          <p:nvPr>
            <p:ph/>
          </p:nvPr>
        </p:nvPicPr>
        <p:blipFill>
          <a:blip r:embed="rId6"/>
          <a:srcRect/>
          <a:stretch>
            <a:fillRect/>
          </a:stretch>
        </p:blipFill>
        <p:spPr>
          <a:xfrm>
            <a:off x="2627313" y="2133600"/>
            <a:ext cx="3816350" cy="3816350"/>
          </a:xfrm>
          <a:ln/>
        </p:spPr>
      </p:pic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2268538" y="1412875"/>
            <a:ext cx="4751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CRISIS MUNDIAL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323850" y="2276475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/>
              <a:t>Desconfianza a la Inversión</a:t>
            </a:r>
          </a:p>
        </p:txBody>
      </p:sp>
      <p:sp>
        <p:nvSpPr>
          <p:cNvPr id="5154" name="AutoShape 34"/>
          <p:cNvSpPr>
            <a:spLocks noChangeArrowheads="1"/>
          </p:cNvSpPr>
          <p:nvPr/>
        </p:nvSpPr>
        <p:spPr bwMode="auto">
          <a:xfrm rot="-1085007">
            <a:off x="6084888" y="2492375"/>
            <a:ext cx="1079500" cy="649288"/>
          </a:xfrm>
          <a:prstGeom prst="rightArrow">
            <a:avLst>
              <a:gd name="adj1" fmla="val 50000"/>
              <a:gd name="adj2" fmla="val 41565"/>
            </a:avLst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55" name="AutoShape 35"/>
          <p:cNvSpPr>
            <a:spLocks noChangeArrowheads="1"/>
          </p:cNvSpPr>
          <p:nvPr/>
        </p:nvSpPr>
        <p:spPr bwMode="auto">
          <a:xfrm rot="-302547">
            <a:off x="6300788" y="4235450"/>
            <a:ext cx="935037" cy="655638"/>
          </a:xfrm>
          <a:prstGeom prst="rightArrow">
            <a:avLst>
              <a:gd name="adj1" fmla="val 50000"/>
              <a:gd name="adj2" fmla="val 35654"/>
            </a:avLst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56" name="AutoShape 36"/>
          <p:cNvSpPr>
            <a:spLocks noChangeArrowheads="1"/>
          </p:cNvSpPr>
          <p:nvPr/>
        </p:nvSpPr>
        <p:spPr bwMode="auto">
          <a:xfrm rot="1222990">
            <a:off x="2195513" y="2420938"/>
            <a:ext cx="865187" cy="792162"/>
          </a:xfrm>
          <a:prstGeom prst="leftArrow">
            <a:avLst>
              <a:gd name="adj1" fmla="val 50000"/>
              <a:gd name="adj2" fmla="val 27305"/>
            </a:avLst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6948488" y="2133600"/>
            <a:ext cx="19446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/>
              <a:t>Incertidumbre e Inestabilidad económica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7524750" y="4005263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7451725" y="3933825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7092950" y="3933825"/>
            <a:ext cx="1763713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/>
              <a:t>Altas Pérdidas Monetarias</a:t>
            </a:r>
          </a:p>
          <a:p>
            <a:pPr algn="l">
              <a:spcBef>
                <a:spcPct val="50000"/>
              </a:spcBef>
            </a:pPr>
            <a:endParaRPr lang="es-ES" sz="1800" b="1"/>
          </a:p>
        </p:txBody>
      </p:sp>
      <p:sp>
        <p:nvSpPr>
          <p:cNvPr id="5161" name="AutoShape 41"/>
          <p:cNvSpPr>
            <a:spLocks noChangeArrowheads="1"/>
          </p:cNvSpPr>
          <p:nvPr/>
        </p:nvSpPr>
        <p:spPr bwMode="auto">
          <a:xfrm rot="-743972">
            <a:off x="1692275" y="4581525"/>
            <a:ext cx="1081088" cy="647700"/>
          </a:xfrm>
          <a:prstGeom prst="leftArrow">
            <a:avLst>
              <a:gd name="adj1" fmla="val 50000"/>
              <a:gd name="adj2" fmla="val 41728"/>
            </a:avLst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250825" y="4292600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539750" y="4508500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sp>
        <p:nvSpPr>
          <p:cNvPr id="5164" name="Rectangle 44"/>
          <p:cNvSpPr>
            <a:spLocks noChangeArrowheads="1"/>
          </p:cNvSpPr>
          <p:nvPr/>
        </p:nvSpPr>
        <p:spPr bwMode="auto">
          <a:xfrm>
            <a:off x="3203575" y="3644900"/>
            <a:ext cx="2333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800" b="1" u="sng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FRAUDE </a:t>
            </a:r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0" y="4437063"/>
            <a:ext cx="18351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/>
              <a:t>Daños y perjuicios a accionistas, inversionistas,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Washington Dome"/>
          <p:cNvPicPr>
            <a:picLocks noChangeAspect="1" noChangeArrowheads="1"/>
          </p:cNvPicPr>
          <p:nvPr/>
        </p:nvPicPr>
        <p:blipFill>
          <a:blip r:embed="rId2" cstate="print"/>
          <a:srcRect r="1137" b="2272"/>
          <a:stretch>
            <a:fillRect/>
          </a:stretch>
        </p:blipFill>
        <p:spPr bwMode="auto">
          <a:xfrm>
            <a:off x="381000" y="228600"/>
            <a:ext cx="565150" cy="838200"/>
          </a:xfrm>
          <a:prstGeom prst="rect">
            <a:avLst/>
          </a:prstGeom>
          <a:noFill/>
        </p:spPr>
      </p:pic>
      <p:pic>
        <p:nvPicPr>
          <p:cNvPr id="79875" name="Picture 3" descr="superecuador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28600"/>
            <a:ext cx="519113" cy="684213"/>
          </a:xfrm>
          <a:prstGeom prst="rect">
            <a:avLst/>
          </a:prstGeom>
          <a:noFill/>
        </p:spPr>
      </p:pic>
      <p:sp>
        <p:nvSpPr>
          <p:cNvPr id="79876" name="Line 4"/>
          <p:cNvSpPr>
            <a:spLocks noChangeShapeType="1"/>
          </p:cNvSpPr>
          <p:nvPr/>
        </p:nvSpPr>
        <p:spPr bwMode="auto">
          <a:xfrm>
            <a:off x="1447800" y="2286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>
            <a:off x="1447800" y="6858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2209800" y="304800"/>
            <a:ext cx="4824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b="1" i="1">
                <a:solidFill>
                  <a:srgbClr val="6666FF"/>
                </a:solidFill>
              </a:rPr>
              <a:t>MODELO SARBANES OXLEY ECUADOR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655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sp>
        <p:nvSpPr>
          <p:cNvPr id="7988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C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Washington Dome"/>
          <p:cNvPicPr>
            <a:picLocks noChangeAspect="1" noChangeArrowheads="1"/>
          </p:cNvPicPr>
          <p:nvPr/>
        </p:nvPicPr>
        <p:blipFill>
          <a:blip r:embed="rId2" cstate="print"/>
          <a:srcRect r="1137" b="2272"/>
          <a:stretch>
            <a:fillRect/>
          </a:stretch>
        </p:blipFill>
        <p:spPr bwMode="auto">
          <a:xfrm>
            <a:off x="381000" y="228600"/>
            <a:ext cx="565150" cy="838200"/>
          </a:xfrm>
          <a:prstGeom prst="rect">
            <a:avLst/>
          </a:prstGeom>
          <a:noFill/>
        </p:spPr>
      </p:pic>
      <p:pic>
        <p:nvPicPr>
          <p:cNvPr id="80899" name="Picture 3" descr="superecuador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28600"/>
            <a:ext cx="519113" cy="684213"/>
          </a:xfrm>
          <a:prstGeom prst="rect">
            <a:avLst/>
          </a:prstGeom>
          <a:noFill/>
        </p:spPr>
      </p:pic>
      <p:sp>
        <p:nvSpPr>
          <p:cNvPr id="80900" name="Line 4"/>
          <p:cNvSpPr>
            <a:spLocks noChangeShapeType="1"/>
          </p:cNvSpPr>
          <p:nvPr/>
        </p:nvSpPr>
        <p:spPr bwMode="auto">
          <a:xfrm>
            <a:off x="1447800" y="2286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>
            <a:off x="1447800" y="68580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2209800" y="304800"/>
            <a:ext cx="4824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b="1" i="1">
                <a:solidFill>
                  <a:srgbClr val="6666FF"/>
                </a:solidFill>
              </a:rPr>
              <a:t>MODELO SARBANES OXLEY ECUADOR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655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sp>
        <p:nvSpPr>
          <p:cNvPr id="80904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C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Washington Dome"/>
          <p:cNvPicPr>
            <a:picLocks noChangeAspect="1" noChangeArrowheads="1"/>
          </p:cNvPicPr>
          <p:nvPr/>
        </p:nvPicPr>
        <p:blipFill>
          <a:blip r:embed="rId2" cstate="print"/>
          <a:srcRect r="1137" b="2272"/>
          <a:stretch>
            <a:fillRect/>
          </a:stretch>
        </p:blipFill>
        <p:spPr bwMode="auto">
          <a:xfrm>
            <a:off x="539750" y="404813"/>
            <a:ext cx="679450" cy="1008062"/>
          </a:xfrm>
          <a:prstGeom prst="rect">
            <a:avLst/>
          </a:prstGeom>
          <a:noFill/>
        </p:spPr>
      </p:pic>
      <p:pic>
        <p:nvPicPr>
          <p:cNvPr id="20483" name="Picture 3" descr="superecuador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333375"/>
            <a:ext cx="519113" cy="684213"/>
          </a:xfrm>
          <a:prstGeom prst="rect">
            <a:avLst/>
          </a:prstGeom>
          <a:noFill/>
        </p:spPr>
      </p:pic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547813" y="47625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1619250" y="981075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268538" y="549275"/>
            <a:ext cx="4824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b="1" i="1">
                <a:solidFill>
                  <a:srgbClr val="6666FF"/>
                </a:solidFill>
              </a:rPr>
              <a:t>MODELO SARBANES OXLEY ECUADOR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655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graphicFrame>
        <p:nvGraphicFramePr>
          <p:cNvPr id="20709" name="Group 229"/>
          <p:cNvGraphicFramePr>
            <a:graphicFrameLocks noGrp="1"/>
          </p:cNvGraphicFramePr>
          <p:nvPr>
            <p:ph sz="half" idx="2"/>
          </p:nvPr>
        </p:nvGraphicFramePr>
        <p:xfrm>
          <a:off x="2555875" y="1484313"/>
          <a:ext cx="5976938" cy="4693287"/>
        </p:xfrm>
        <a:graphic>
          <a:graphicData uri="http://schemas.openxmlformats.org/drawingml/2006/table">
            <a:tbl>
              <a:tblPr/>
              <a:tblGrid>
                <a:gridCol w="2917825"/>
                <a:gridCol w="1298575"/>
                <a:gridCol w="1760538"/>
              </a:tblGrid>
              <a:tr h="665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Compañía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Fecha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Activos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(miles de millones)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ENRON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Dic. 2001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$63.4</a:t>
                      </a:r>
                      <a:endParaRPr kumimoji="0" lang="es-P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Texaco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Abr. 1987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$35.9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Financial Corp. of Amer.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Set. 1988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$33.9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Global Crossing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Ene. 2002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$25.5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Pacific Gas &amp; Electric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Abr. 2001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$21.5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MCORP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Mar. 1989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$20.2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Kmart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Ene. 2002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$17.0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First Executive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May. 1991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$15.1</a:t>
                      </a:r>
                      <a:endParaRPr kumimoji="0" lang="es-P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Gibraltar Financial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Feb. 1990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$15.0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Finova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Mar. 2001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$14.0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704" name="Text Box 224"/>
          <p:cNvSpPr txBox="1">
            <a:spLocks noChangeArrowheads="1"/>
          </p:cNvSpPr>
          <p:nvPr/>
        </p:nvSpPr>
        <p:spPr bwMode="auto">
          <a:xfrm>
            <a:off x="1835150" y="6308725"/>
            <a:ext cx="568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/>
              <a:t>Fuente: The Washington Post. Edición digital.</a:t>
            </a:r>
            <a:endParaRPr lang="es-ES" sz="1800"/>
          </a:p>
        </p:txBody>
      </p:sp>
      <p:sp>
        <p:nvSpPr>
          <p:cNvPr id="20707" name="Text Box 227"/>
          <p:cNvSpPr txBox="1">
            <a:spLocks noChangeArrowheads="1"/>
          </p:cNvSpPr>
          <p:nvPr/>
        </p:nvSpPr>
        <p:spPr bwMode="auto">
          <a:xfrm>
            <a:off x="0" y="1773238"/>
            <a:ext cx="248443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>
              <a:solidFill>
                <a:srgbClr val="0000CC"/>
              </a:solidFill>
            </a:endParaRPr>
          </a:p>
          <a:p>
            <a:pPr>
              <a:spcBef>
                <a:spcPct val="50000"/>
              </a:spcBef>
            </a:pPr>
            <a:endParaRPr lang="es-ES" sz="2400" b="1">
              <a:solidFill>
                <a:srgbClr val="0000CC"/>
              </a:solidFill>
            </a:endParaRPr>
          </a:p>
          <a:p>
            <a:pPr>
              <a:spcBef>
                <a:spcPct val="50000"/>
              </a:spcBef>
            </a:pPr>
            <a:r>
              <a:rPr lang="es-ES" sz="2400" b="1">
                <a:solidFill>
                  <a:srgbClr val="0000CC"/>
                </a:solidFill>
              </a:rPr>
              <a:t>PRINCIPALES CASOS DE FRAUDES EN LOS E.E.U.U.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23" name="Diagram 19"/>
          <p:cNvGraphicFramePr>
            <a:graphicFrameLocks/>
          </p:cNvGraphicFramePr>
          <p:nvPr>
            <p:ph/>
          </p:nvPr>
        </p:nvGraphicFramePr>
        <p:xfrm>
          <a:off x="-2700338" y="203200"/>
          <a:ext cx="14328776" cy="7689850"/>
        </p:xfrm>
        <a:graphic>
          <a:graphicData uri="http://schemas.openxmlformats.org/drawingml/2006/compatibility">
            <com:legacyDrawing xmlns:com="http://schemas.openxmlformats.org/drawingml/2006/compatibility" spid="_x0000_s21523"/>
          </a:graphicData>
        </a:graphic>
      </p:graphicFrame>
      <p:sp>
        <p:nvSpPr>
          <p:cNvPr id="21584" name="Oval 80"/>
          <p:cNvSpPr>
            <a:spLocks noChangeArrowheads="1"/>
          </p:cNvSpPr>
          <p:nvPr/>
        </p:nvSpPr>
        <p:spPr bwMode="auto">
          <a:xfrm>
            <a:off x="6588125" y="3284538"/>
            <a:ext cx="2555875" cy="2376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1583" name="Oval 79"/>
          <p:cNvSpPr>
            <a:spLocks noChangeArrowheads="1"/>
          </p:cNvSpPr>
          <p:nvPr/>
        </p:nvSpPr>
        <p:spPr bwMode="auto">
          <a:xfrm>
            <a:off x="0" y="3284538"/>
            <a:ext cx="2411413" cy="2376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pic>
        <p:nvPicPr>
          <p:cNvPr id="21506" name="Picture 2" descr="Washington Dome"/>
          <p:cNvPicPr>
            <a:picLocks noChangeAspect="1" noChangeArrowheads="1"/>
          </p:cNvPicPr>
          <p:nvPr/>
        </p:nvPicPr>
        <p:blipFill>
          <a:blip r:embed="rId3" cstate="print"/>
          <a:srcRect r="1137" b="2272"/>
          <a:stretch>
            <a:fillRect/>
          </a:stretch>
        </p:blipFill>
        <p:spPr bwMode="auto">
          <a:xfrm>
            <a:off x="539750" y="404813"/>
            <a:ext cx="679450" cy="1008062"/>
          </a:xfrm>
          <a:prstGeom prst="rect">
            <a:avLst/>
          </a:prstGeom>
          <a:noFill/>
        </p:spPr>
      </p:pic>
      <p:pic>
        <p:nvPicPr>
          <p:cNvPr id="21507" name="Picture 3" descr="superecuador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333375"/>
            <a:ext cx="519113" cy="684213"/>
          </a:xfrm>
          <a:prstGeom prst="rect">
            <a:avLst/>
          </a:prstGeom>
          <a:noFill/>
        </p:spPr>
      </p:pic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1547813" y="47625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1619250" y="981075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268538" y="549275"/>
            <a:ext cx="4824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b="1" i="1">
                <a:solidFill>
                  <a:srgbClr val="6666FF"/>
                </a:solidFill>
              </a:rPr>
              <a:t>MODELO SARBANES OXLEY ECUADOR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655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2987675" y="3284538"/>
            <a:ext cx="309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 i="1">
                <a:solidFill>
                  <a:schemeClr val="accent2"/>
                </a:solidFill>
              </a:rPr>
              <a:t>CASO ENRON</a:t>
            </a:r>
          </a:p>
        </p:txBody>
      </p:sp>
      <p:sp>
        <p:nvSpPr>
          <p:cNvPr id="21549" name="Text Box 45"/>
          <p:cNvSpPr txBox="1">
            <a:spLocks noChangeArrowheads="1"/>
          </p:cNvSpPr>
          <p:nvPr/>
        </p:nvSpPr>
        <p:spPr bwMode="auto">
          <a:xfrm>
            <a:off x="3492500" y="1052513"/>
            <a:ext cx="23764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>
                <a:solidFill>
                  <a:srgbClr val="0000CC"/>
                </a:solidFill>
              </a:rPr>
              <a:t>FIRMA DE AUDITORIA INVOLUCRADA</a:t>
            </a:r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5364163" y="2133600"/>
            <a:ext cx="22320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>
                <a:solidFill>
                  <a:srgbClr val="0000CC"/>
                </a:solidFill>
              </a:rPr>
              <a:t>ALTOS EMPRESARIOS INVOLUCRADOS</a:t>
            </a:r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1187450" y="1989138"/>
            <a:ext cx="208756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>
                <a:solidFill>
                  <a:srgbClr val="0000CC"/>
                </a:solidFill>
              </a:rPr>
              <a:t>MALAS PRACTICAS DE ETICA Y MORAL</a:t>
            </a:r>
          </a:p>
        </p:txBody>
      </p:sp>
      <p:sp>
        <p:nvSpPr>
          <p:cNvPr id="21556" name="Text Box 52"/>
          <p:cNvSpPr txBox="1">
            <a:spLocks noChangeArrowheads="1"/>
          </p:cNvSpPr>
          <p:nvPr/>
        </p:nvSpPr>
        <p:spPr bwMode="auto">
          <a:xfrm>
            <a:off x="0" y="3500438"/>
            <a:ext cx="244951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>
                <a:solidFill>
                  <a:srgbClr val="0000CC"/>
                </a:solidFill>
              </a:rPr>
              <a:t>FALTA DE NORMATIVA QUE CASTIGUE SEVERAMENTE A IMPLICADOS EN  FRAUDES</a:t>
            </a:r>
          </a:p>
        </p:txBody>
      </p:sp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2411413" y="4941888"/>
            <a:ext cx="1223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sp>
        <p:nvSpPr>
          <p:cNvPr id="21559" name="Text Box 55"/>
          <p:cNvSpPr txBox="1">
            <a:spLocks noChangeArrowheads="1"/>
          </p:cNvSpPr>
          <p:nvPr/>
        </p:nvSpPr>
        <p:spPr bwMode="auto">
          <a:xfrm>
            <a:off x="3276600" y="3716338"/>
            <a:ext cx="2808288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b="1">
              <a:solidFill>
                <a:srgbClr val="0000CC"/>
              </a:solidFill>
            </a:endParaRPr>
          </a:p>
          <a:p>
            <a:pPr algn="l">
              <a:spcBef>
                <a:spcPct val="50000"/>
              </a:spcBef>
            </a:pPr>
            <a:endParaRPr lang="es-ES" b="1">
              <a:solidFill>
                <a:srgbClr val="0000CC"/>
              </a:solidFill>
            </a:endParaRPr>
          </a:p>
          <a:p>
            <a:pPr algn="l">
              <a:spcBef>
                <a:spcPct val="50000"/>
              </a:spcBef>
            </a:pPr>
            <a:endParaRPr lang="es-ES" b="1">
              <a:solidFill>
                <a:srgbClr val="0000CC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FF3300"/>
                </a:solidFill>
              </a:rPr>
              <a:t>SE DETERMINÓ</a:t>
            </a:r>
            <a:r>
              <a:rPr lang="es-ES" b="1"/>
              <a:t>:</a:t>
            </a:r>
            <a:r>
              <a:rPr lang="es-ES" b="1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21561" name="Text Box 57"/>
          <p:cNvSpPr txBox="1">
            <a:spLocks noChangeArrowheads="1"/>
          </p:cNvSpPr>
          <p:nvPr/>
        </p:nvSpPr>
        <p:spPr bwMode="auto">
          <a:xfrm>
            <a:off x="6696075" y="3644900"/>
            <a:ext cx="24479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>
                <a:solidFill>
                  <a:srgbClr val="0000CC"/>
                </a:solidFill>
              </a:rPr>
              <a:t>FALTA DE CONTROL PROCEDIMIENTOS DE LAS EMPRESAS POR PARTE DE LA GERENCIA</a:t>
            </a:r>
          </a:p>
        </p:txBody>
      </p:sp>
      <p:sp>
        <p:nvSpPr>
          <p:cNvPr id="21563" name="WordArt 59"/>
          <p:cNvSpPr>
            <a:spLocks noChangeArrowheads="1" noChangeShapeType="1" noTextEdit="1"/>
          </p:cNvSpPr>
          <p:nvPr/>
        </p:nvSpPr>
        <p:spPr bwMode="auto">
          <a:xfrm>
            <a:off x="827088" y="5949950"/>
            <a:ext cx="7920037" cy="692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C" sz="20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NACIMIENTO DE LA LEY SARBANES OXLEY</a:t>
            </a:r>
            <a:endParaRPr lang="es-ES" sz="20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1581" name="Line 77"/>
          <p:cNvSpPr>
            <a:spLocks noChangeShapeType="1"/>
          </p:cNvSpPr>
          <p:nvPr/>
        </p:nvSpPr>
        <p:spPr bwMode="auto">
          <a:xfrm>
            <a:off x="4500563" y="5300663"/>
            <a:ext cx="0" cy="3603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Washington Dome"/>
          <p:cNvPicPr>
            <a:picLocks noChangeAspect="1" noChangeArrowheads="1"/>
          </p:cNvPicPr>
          <p:nvPr/>
        </p:nvPicPr>
        <p:blipFill>
          <a:blip r:embed="rId2" cstate="print"/>
          <a:srcRect r="1137" b="2272"/>
          <a:stretch>
            <a:fillRect/>
          </a:stretch>
        </p:blipFill>
        <p:spPr bwMode="auto">
          <a:xfrm>
            <a:off x="539750" y="404813"/>
            <a:ext cx="679450" cy="1008062"/>
          </a:xfrm>
          <a:prstGeom prst="rect">
            <a:avLst/>
          </a:prstGeom>
          <a:noFill/>
        </p:spPr>
      </p:pic>
      <p:pic>
        <p:nvPicPr>
          <p:cNvPr id="22531" name="Picture 3" descr="superecuador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333375"/>
            <a:ext cx="519113" cy="684213"/>
          </a:xfrm>
          <a:prstGeom prst="rect">
            <a:avLst/>
          </a:prstGeom>
          <a:noFill/>
        </p:spPr>
      </p:pic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1547813" y="47625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1619250" y="981075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268538" y="549275"/>
            <a:ext cx="4824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b="1" i="1">
                <a:solidFill>
                  <a:srgbClr val="6666FF"/>
                </a:solidFill>
              </a:rPr>
              <a:t>MODELO SARBANES OXLEY ECUADOR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655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547813" y="1196975"/>
            <a:ext cx="66246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600" b="1">
                <a:solidFill>
                  <a:srgbClr val="0000CC"/>
                </a:solidFill>
                <a:latin typeface="Arial Black" pitchFamily="34" charset="0"/>
              </a:rPr>
              <a:t>LEY SARBANES OXLEY</a:t>
            </a:r>
            <a:r>
              <a:rPr lang="es-ES" sz="4000" b="1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95288" y="2205038"/>
            <a:ext cx="8459787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s-EC" sz="2000">
                <a:solidFill>
                  <a:schemeClr val="accent2"/>
                </a:solidFill>
              </a:rPr>
              <a:t> Aprobada por el congreso de los Estados Unidos y por el Presidente Bush, en el año 2002.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endParaRPr lang="es-EC" sz="2000">
              <a:solidFill>
                <a:schemeClr val="accent2"/>
              </a:solidFill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s-EC" sz="2000">
                <a:solidFill>
                  <a:schemeClr val="accent2"/>
                </a:solidFill>
              </a:rPr>
              <a:t> Incorpora reformas importantes en las áreas financiera y contable de las compañías que cotizan valores en los Estados Unidos y busca ofrecer una mayor protección para el inversionista. 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endParaRPr lang="es-EC" sz="2000">
              <a:solidFill>
                <a:schemeClr val="accent2"/>
              </a:solidFill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s-EC" sz="2000">
                <a:solidFill>
                  <a:schemeClr val="accent2"/>
                </a:solidFill>
              </a:rPr>
              <a:t>La Ley Sarbanex Oxley , es calificada como la  “Ley  de transparencia y control”. ( Legislación más importante )</a:t>
            </a:r>
            <a:endParaRPr lang="es-ES" sz="20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Washington Dome"/>
          <p:cNvPicPr>
            <a:picLocks noChangeAspect="1" noChangeArrowheads="1"/>
          </p:cNvPicPr>
          <p:nvPr/>
        </p:nvPicPr>
        <p:blipFill>
          <a:blip r:embed="rId2" cstate="print"/>
          <a:srcRect r="1137" b="2272"/>
          <a:stretch>
            <a:fillRect/>
          </a:stretch>
        </p:blipFill>
        <p:spPr bwMode="auto">
          <a:xfrm>
            <a:off x="539750" y="404813"/>
            <a:ext cx="679450" cy="1008062"/>
          </a:xfrm>
          <a:prstGeom prst="rect">
            <a:avLst/>
          </a:prstGeom>
          <a:noFill/>
        </p:spPr>
      </p:pic>
      <p:pic>
        <p:nvPicPr>
          <p:cNvPr id="63491" name="Picture 3" descr="superecuador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333375"/>
            <a:ext cx="519113" cy="684213"/>
          </a:xfrm>
          <a:prstGeom prst="rect">
            <a:avLst/>
          </a:prstGeom>
          <a:noFill/>
        </p:spPr>
      </p:pic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1547813" y="47625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1619250" y="981075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2268538" y="549275"/>
            <a:ext cx="4824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b="1" i="1">
                <a:solidFill>
                  <a:srgbClr val="6666FF"/>
                </a:solidFill>
              </a:rPr>
              <a:t>MODELO SARBANES OXLEY ECUADOR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655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395288" y="2205038"/>
            <a:ext cx="8459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endParaRPr lang="en-US" sz="2000">
              <a:solidFill>
                <a:schemeClr val="accent2"/>
              </a:solidFill>
            </a:endParaRP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468313" y="2060575"/>
            <a:ext cx="8208962" cy="535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C" sz="3200">
                <a:solidFill>
                  <a:schemeClr val="accent2"/>
                </a:solidFill>
              </a:rPr>
              <a:t>Reestablecer la confianza a la inversión a través de la protección de los inversionistas.</a:t>
            </a:r>
            <a:r>
              <a:rPr lang="es-EC" sz="2800">
                <a:solidFill>
                  <a:schemeClr val="accent2"/>
                </a:solidFill>
              </a:rPr>
              <a:t>  </a:t>
            </a:r>
          </a:p>
          <a:p>
            <a:pPr algn="l">
              <a:spcBef>
                <a:spcPct val="50000"/>
              </a:spcBef>
            </a:pPr>
            <a:r>
              <a:rPr lang="es-EC" sz="3600" b="1">
                <a:solidFill>
                  <a:srgbClr val="0000CC"/>
                </a:solidFill>
                <a:latin typeface="Arial Black" pitchFamily="34" charset="0"/>
              </a:rPr>
              <a:t>Para ello mejorará: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s-EC" sz="2400">
                <a:solidFill>
                  <a:schemeClr val="accent2"/>
                </a:solidFill>
              </a:rPr>
              <a:t> La exactitud y fiabilidad de los procesos corporativos.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s-EC" sz="2400">
                <a:solidFill>
                  <a:schemeClr val="accent2"/>
                </a:solidFill>
              </a:rPr>
              <a:t> Las penas por incumplimiento de Leyes , reglamentos y normas..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s-EC" sz="2400">
                <a:solidFill>
                  <a:schemeClr val="accent2"/>
                </a:solidFill>
              </a:rPr>
              <a:t> Los controles sobre las actividades de las empresas emisoras de valores.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endParaRPr lang="es-EC" sz="2400">
              <a:solidFill>
                <a:schemeClr val="accent2"/>
              </a:solidFill>
            </a:endParaRPr>
          </a:p>
          <a:p>
            <a:pPr algn="l">
              <a:spcBef>
                <a:spcPct val="50000"/>
              </a:spcBef>
            </a:pPr>
            <a:endParaRPr lang="es-ES" sz="2400">
              <a:solidFill>
                <a:schemeClr val="accent2"/>
              </a:solidFill>
            </a:endParaRP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1763713" y="1268413"/>
            <a:ext cx="5113337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600" b="1">
                <a:solidFill>
                  <a:srgbClr val="0000CC"/>
                </a:solidFill>
                <a:latin typeface="Arial Black" pitchFamily="34" charset="0"/>
              </a:rPr>
              <a:t>OBJETIVO:</a:t>
            </a:r>
          </a:p>
          <a:p>
            <a:pPr>
              <a:spcBef>
                <a:spcPct val="50000"/>
              </a:spcBef>
            </a:pPr>
            <a:endParaRPr lang="es-ES" sz="36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Washington Dome"/>
          <p:cNvPicPr>
            <a:picLocks noChangeAspect="1" noChangeArrowheads="1"/>
          </p:cNvPicPr>
          <p:nvPr/>
        </p:nvPicPr>
        <p:blipFill>
          <a:blip r:embed="rId2" cstate="print"/>
          <a:srcRect r="1137" b="2272"/>
          <a:stretch>
            <a:fillRect/>
          </a:stretch>
        </p:blipFill>
        <p:spPr bwMode="auto">
          <a:xfrm>
            <a:off x="539750" y="404813"/>
            <a:ext cx="679450" cy="1008062"/>
          </a:xfrm>
          <a:prstGeom prst="rect">
            <a:avLst/>
          </a:prstGeom>
          <a:noFill/>
        </p:spPr>
      </p:pic>
      <p:pic>
        <p:nvPicPr>
          <p:cNvPr id="64515" name="Picture 3" descr="superecuador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333375"/>
            <a:ext cx="519113" cy="684213"/>
          </a:xfrm>
          <a:prstGeom prst="rect">
            <a:avLst/>
          </a:prstGeom>
          <a:noFill/>
        </p:spPr>
      </p:pic>
      <p:sp>
        <p:nvSpPr>
          <p:cNvPr id="64516" name="Line 4"/>
          <p:cNvSpPr>
            <a:spLocks noChangeShapeType="1"/>
          </p:cNvSpPr>
          <p:nvPr/>
        </p:nvSpPr>
        <p:spPr bwMode="auto">
          <a:xfrm>
            <a:off x="1547813" y="47625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>
            <a:off x="1619250" y="981075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2268538" y="549275"/>
            <a:ext cx="4824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b="1" i="1">
                <a:solidFill>
                  <a:srgbClr val="6666FF"/>
                </a:solidFill>
              </a:rPr>
              <a:t>MODELO SARBANES OXLEY ECUADOR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655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1116013" y="1412875"/>
            <a:ext cx="6985000" cy="298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3600" b="1">
              <a:solidFill>
                <a:srgbClr val="0000CC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endParaRPr lang="es-ES" sz="3600" b="1">
              <a:solidFill>
                <a:srgbClr val="0000CC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r>
              <a:rPr lang="es-ES" sz="4000" b="1">
                <a:solidFill>
                  <a:srgbClr val="0000CC"/>
                </a:solidFill>
                <a:latin typeface="Arial Black" pitchFamily="34" charset="0"/>
              </a:rPr>
              <a:t>BENEFICIOS</a:t>
            </a:r>
            <a:r>
              <a:rPr lang="es-ES" sz="400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es-ES" sz="4000" b="1">
                <a:solidFill>
                  <a:srgbClr val="0000CC"/>
                </a:solidFill>
                <a:latin typeface="Arial Black" pitchFamily="34" charset="0"/>
              </a:rPr>
              <a:t>DE LA LEY SARBANES OXLEY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Washington Dome"/>
          <p:cNvPicPr>
            <a:picLocks noChangeAspect="1" noChangeArrowheads="1"/>
          </p:cNvPicPr>
          <p:nvPr/>
        </p:nvPicPr>
        <p:blipFill>
          <a:blip r:embed="rId2" cstate="print"/>
          <a:srcRect r="1137" b="2272"/>
          <a:stretch>
            <a:fillRect/>
          </a:stretch>
        </p:blipFill>
        <p:spPr bwMode="auto">
          <a:xfrm>
            <a:off x="539750" y="404813"/>
            <a:ext cx="679450" cy="1008062"/>
          </a:xfrm>
          <a:prstGeom prst="rect">
            <a:avLst/>
          </a:prstGeom>
          <a:noFill/>
        </p:spPr>
      </p:pic>
      <p:pic>
        <p:nvPicPr>
          <p:cNvPr id="25603" name="Picture 3" descr="superecuador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333375"/>
            <a:ext cx="519113" cy="684213"/>
          </a:xfrm>
          <a:prstGeom prst="rect">
            <a:avLst/>
          </a:prstGeom>
          <a:noFill/>
        </p:spPr>
      </p:pic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1547813" y="476250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1619250" y="981075"/>
            <a:ext cx="6985000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268538" y="549275"/>
            <a:ext cx="4824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b="1" i="1">
                <a:solidFill>
                  <a:srgbClr val="6666FF"/>
                </a:solidFill>
              </a:rPr>
              <a:t>MODELO SARBANES OXLEY ECUADOR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655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/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755650" y="1341438"/>
            <a:ext cx="8388350" cy="5516562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s-EC">
                <a:solidFill>
                  <a:srgbClr val="0000FF"/>
                </a:solidFill>
              </a:rPr>
              <a:t> “</a:t>
            </a:r>
            <a:r>
              <a:rPr lang="es-EC" sz="2800">
                <a:solidFill>
                  <a:srgbClr val="0000FF"/>
                </a:solidFill>
              </a:rPr>
              <a:t>La Ley Sarbanes-Oxley es una oportunidad para que las empresas adopten las mejores prácticas corporativas y estén a la vanguardia   en la gestión de negocios”. </a:t>
            </a:r>
            <a:r>
              <a:rPr lang="es-ES" sz="2800">
                <a:solidFill>
                  <a:srgbClr val="0000FF"/>
                </a:solidFill>
              </a:rPr>
              <a:t>Stephen Cooper </a:t>
            </a:r>
            <a:r>
              <a:rPr lang="es-EC" sz="2800">
                <a:solidFill>
                  <a:srgbClr val="0000FF"/>
                </a:solidFill>
              </a:rPr>
              <a:t>R</a:t>
            </a:r>
            <a:r>
              <a:rPr lang="es-ES" sz="2800" b="1">
                <a:solidFill>
                  <a:srgbClr val="0000FF"/>
                </a:solidFill>
              </a:rPr>
              <a:t>eorganizador de Enron.</a:t>
            </a:r>
          </a:p>
          <a:p>
            <a:pPr>
              <a:spcBef>
                <a:spcPct val="50000"/>
              </a:spcBef>
              <a:buFontTx/>
              <a:buNone/>
            </a:pPr>
            <a:endParaRPr lang="es-ES" sz="2800" b="1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r>
              <a:rPr lang="es-ES" sz="2800">
                <a:solidFill>
                  <a:srgbClr val="0000FF"/>
                </a:solidFill>
              </a:rPr>
              <a:t>Los partidarios dicen que los inversionistas están recuperando la fe en los mercados y ven la ley Sarbanes-Oxley como un factor clave en el proceso </a:t>
            </a:r>
          </a:p>
          <a:p>
            <a:endParaRPr lang="es-ES" sz="28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3399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3399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875</Words>
  <Application>Microsoft PowerPoint</Application>
  <PresentationFormat>Presentación en pantalla (4:3)</PresentationFormat>
  <Paragraphs>236</Paragraphs>
  <Slides>31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31</vt:i4>
      </vt:variant>
    </vt:vector>
  </HeadingPairs>
  <TitlesOfParts>
    <vt:vector size="40" baseType="lpstr">
      <vt:lpstr>Arial</vt:lpstr>
      <vt:lpstr>Bookman Old Style</vt:lpstr>
      <vt:lpstr>Arial Unicode MS</vt:lpstr>
      <vt:lpstr>Arial Black</vt:lpstr>
      <vt:lpstr>Times New Roman</vt:lpstr>
      <vt:lpstr>Symbol</vt:lpstr>
      <vt:lpstr>Diseño predeterminado</vt:lpstr>
      <vt:lpstr>Gráfico de Microsoft Excel</vt:lpstr>
      <vt:lpstr>Microsoft Excel Worksheet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</vt:vector>
  </TitlesOfParts>
  <Company>A&amp;M Producciones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AnaMaría &amp; DavidCarrión</dc:creator>
  <cp:lastModifiedBy>silgivar</cp:lastModifiedBy>
  <cp:revision>90</cp:revision>
  <dcterms:created xsi:type="dcterms:W3CDTF">2005-06-17T23:07:34Z</dcterms:created>
  <dcterms:modified xsi:type="dcterms:W3CDTF">2010-06-23T19:03:56Z</dcterms:modified>
</cp:coreProperties>
</file>