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notesMasterIdLst>
    <p:notesMasterId r:id="rId45"/>
  </p:notesMasterIdLst>
  <p:sldIdLst>
    <p:sldId id="282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57" r:id="rId17"/>
    <p:sldId id="258" r:id="rId18"/>
    <p:sldId id="271" r:id="rId19"/>
    <p:sldId id="269" r:id="rId20"/>
    <p:sldId id="267" r:id="rId21"/>
    <p:sldId id="268" r:id="rId22"/>
    <p:sldId id="291" r:id="rId23"/>
    <p:sldId id="292" r:id="rId24"/>
    <p:sldId id="261" r:id="rId25"/>
    <p:sldId id="262" r:id="rId26"/>
    <p:sldId id="265" r:id="rId27"/>
    <p:sldId id="293" r:id="rId28"/>
    <p:sldId id="294" r:id="rId29"/>
    <p:sldId id="295" r:id="rId30"/>
    <p:sldId id="296" r:id="rId31"/>
    <p:sldId id="272" r:id="rId32"/>
    <p:sldId id="312" r:id="rId33"/>
    <p:sldId id="313" r:id="rId34"/>
    <p:sldId id="314" r:id="rId35"/>
    <p:sldId id="315" r:id="rId36"/>
    <p:sldId id="316" r:id="rId37"/>
    <p:sldId id="325" r:id="rId38"/>
    <p:sldId id="319" r:id="rId39"/>
    <p:sldId id="320" r:id="rId40"/>
    <p:sldId id="321" r:id="rId41"/>
    <p:sldId id="322" r:id="rId42"/>
    <p:sldId id="323" r:id="rId43"/>
    <p:sldId id="324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>
        <p:scale>
          <a:sx n="66" d="100"/>
          <a:sy n="66" d="100"/>
        </p:scale>
        <p:origin x="-56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OUTPU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Pentium4\Escritorio\OUTPU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Pentium4\Escritorio\OUTPUT2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Pentium4\Escritorio\OUTPUT4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Pentium4\Escritorio\OUTPUT3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CONTROL TRIBUTARIO</a:t>
            </a:r>
          </a:p>
        </c:rich>
      </c:tx>
      <c:layout>
        <c:manualLayout>
          <c:xMode val="edge"/>
          <c:yMode val="edge"/>
          <c:x val="0.32992198891805391"/>
          <c:y val="1.336061162670452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2802687858462136"/>
          <c:y val="0.12135317942281022"/>
          <c:w val="0.82999781277340889"/>
          <c:h val="0.69222528298514174"/>
        </c:manualLayout>
      </c:layout>
      <c:bar3DChart>
        <c:barDir val="col"/>
        <c:grouping val="clustered"/>
        <c:ser>
          <c:idx val="0"/>
          <c:order val="0"/>
          <c:tx>
            <c:strRef>
              <c:f>Sheet!$A$1</c:f>
              <c:strCache>
                <c:ptCount val="1"/>
                <c:pt idx="0">
                  <c:v>CONTROL TRIBUTARIO</c:v>
                </c:pt>
              </c:strCache>
            </c:strRef>
          </c:tx>
          <c:cat>
            <c:strRef>
              <c:f>Sheet!$B$3:$B$6</c:f>
              <c:strCache>
                <c:ptCount val="4"/>
                <c:pt idx="0">
                  <c:v>MUY MALO</c:v>
                </c:pt>
                <c:pt idx="1">
                  <c:v>REGULAR</c:v>
                </c:pt>
                <c:pt idx="2">
                  <c:v>BUENO</c:v>
                </c:pt>
                <c:pt idx="3">
                  <c:v>MUY BUENO</c:v>
                </c:pt>
              </c:strCache>
            </c:strRef>
          </c:cat>
          <c:val>
            <c:numRef>
              <c:f>Sheet!$D$3:$D$6</c:f>
              <c:numCache>
                <c:formatCode>0.00%</c:formatCode>
                <c:ptCount val="4"/>
                <c:pt idx="0">
                  <c:v>9.0909090909091411E-2</c:v>
                </c:pt>
                <c:pt idx="1">
                  <c:v>0.11363636363636362</c:v>
                </c:pt>
                <c:pt idx="2">
                  <c:v>0.59090909090909383</c:v>
                </c:pt>
                <c:pt idx="3">
                  <c:v>0.2045454545454557</c:v>
                </c:pt>
              </c:numCache>
            </c:numRef>
          </c:val>
        </c:ser>
        <c:shape val="cylinder"/>
        <c:axId val="72040832"/>
        <c:axId val="72043520"/>
        <c:axId val="0"/>
      </c:bar3DChart>
      <c:catAx>
        <c:axId val="72040832"/>
        <c:scaling>
          <c:orientation val="minMax"/>
        </c:scaling>
        <c:axPos val="b"/>
        <c:tickLblPos val="nextTo"/>
        <c:crossAx val="72043520"/>
        <c:crosses val="autoZero"/>
        <c:auto val="1"/>
        <c:lblAlgn val="ctr"/>
        <c:lblOffset val="100"/>
      </c:catAx>
      <c:valAx>
        <c:axId val="72043520"/>
        <c:scaling>
          <c:orientation val="minMax"/>
        </c:scaling>
        <c:axPos val="l"/>
        <c:majorGridlines/>
        <c:numFmt formatCode="0.00%" sourceLinked="1"/>
        <c:tickLblPos val="nextTo"/>
        <c:crossAx val="72040832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Contribuyentes Especiales</a:t>
            </a:r>
          </a:p>
        </c:rich>
      </c:tx>
      <c:layout/>
    </c:title>
    <c:view3D>
      <c:depthPercent val="100"/>
      <c:rAngAx val="1"/>
    </c:view3D>
    <c:plotArea>
      <c:layout/>
      <c:bar3DChart>
        <c:barDir val="bar"/>
        <c:grouping val="clustered"/>
        <c:ser>
          <c:idx val="1"/>
          <c:order val="1"/>
          <c:tx>
            <c:strRef>
              <c:f>Sheet!$B$2</c:f>
            </c:strRef>
          </c:tx>
          <c:cat>
            <c:multiLvlStrRef>
              <c:f>Sheet!$A$3:$A$6</c:f>
            </c:multiLvlStrRef>
          </c:cat>
          <c:val>
            <c:numRef>
              <c:f>Sheet!$B$3:$B$6</c:f>
            </c:numRef>
          </c:val>
        </c:ser>
        <c:ser>
          <c:idx val="2"/>
          <c:order val="2"/>
          <c:cat>
            <c:multiLvlStrRef>
              <c:f>[OUTPUT.xls]Sheet!$B$3:$B$6</c:f>
            </c:multiLvlStrRef>
          </c:cat>
          <c:val>
            <c:numRef>
              <c:f>[OUTPUT.xls]Sheet!$C$3:$C$6</c:f>
            </c:numRef>
          </c:val>
        </c:ser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2,7%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21,6%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67,6%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8,1%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[OUTPUT.xls]Sheet!$B$3:$B$6</c:f>
              <c:strCache>
                <c:ptCount val="4"/>
                <c:pt idx="0">
                  <c:v>malo</c:v>
                </c:pt>
                <c:pt idx="1">
                  <c:v>regular</c:v>
                </c:pt>
                <c:pt idx="2">
                  <c:v>bueno</c:v>
                </c:pt>
                <c:pt idx="3">
                  <c:v>muy bueno</c:v>
                </c:pt>
              </c:strCache>
            </c:strRef>
          </c:cat>
          <c:val>
            <c:numRef>
              <c:f>[OUTPUT.xls]Sheet!$C$3:$C$6</c:f>
              <c:numCache>
                <c:formatCode>#,##0</c:formatCode>
                <c:ptCount val="4"/>
                <c:pt idx="0">
                  <c:v>1</c:v>
                </c:pt>
                <c:pt idx="1">
                  <c:v>8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shape val="cylinder"/>
        <c:axId val="50948352"/>
        <c:axId val="50970624"/>
        <c:axId val="0"/>
      </c:bar3DChart>
      <c:catAx>
        <c:axId val="50948352"/>
        <c:scaling>
          <c:orientation val="minMax"/>
        </c:scaling>
        <c:axPos val="l"/>
        <c:numFmt formatCode="#,##0.00" sourceLinked="1"/>
        <c:majorTickMark val="none"/>
        <c:tickLblPos val="nextTo"/>
        <c:crossAx val="50970624"/>
        <c:crosses val="autoZero"/>
        <c:auto val="1"/>
        <c:lblAlgn val="ctr"/>
        <c:lblOffset val="100"/>
      </c:catAx>
      <c:valAx>
        <c:axId val="50970624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5094835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5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Empresas privadas</a:t>
            </a:r>
          </a:p>
        </c:rich>
      </c:tx>
      <c:layout/>
    </c:title>
    <c:view3D>
      <c:depthPercent val="100"/>
      <c:rAngAx val="1"/>
    </c:view3D>
    <c:plotArea>
      <c:layout/>
      <c:bar3DChart>
        <c:barDir val="bar"/>
        <c:grouping val="clustered"/>
        <c:ser>
          <c:idx val="1"/>
          <c:order val="1"/>
          <c:cat>
            <c:multiLvlStrRef>
              <c:f>Sheet!$B$3:$B$7</c:f>
            </c:multiLvlStrRef>
          </c:cat>
          <c:val>
            <c:numRef>
              <c:f>Sheet!$C$3:$C$7</c:f>
            </c:numRef>
          </c:val>
        </c:ser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2,9%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56,2%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[OUTPUT2.xls]Sheet!$B$3:$B$7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[OUTPUT2.xls]Sheet!$C$3:$C$7</c:f>
              <c:numCache>
                <c:formatCode>#,##0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21</c:v>
                </c:pt>
                <c:pt idx="3">
                  <c:v>59</c:v>
                </c:pt>
                <c:pt idx="4">
                  <c:v>20</c:v>
                </c:pt>
              </c:numCache>
            </c:numRef>
          </c:val>
        </c:ser>
        <c:shape val="cylinder"/>
        <c:axId val="51135232"/>
        <c:axId val="51136768"/>
        <c:axId val="0"/>
      </c:bar3DChart>
      <c:catAx>
        <c:axId val="51135232"/>
        <c:scaling>
          <c:orientation val="minMax"/>
        </c:scaling>
        <c:axPos val="l"/>
        <c:numFmt formatCode="#,##0.00" sourceLinked="1"/>
        <c:majorTickMark val="none"/>
        <c:tickLblPos val="nextTo"/>
        <c:crossAx val="51136768"/>
        <c:crosses val="autoZero"/>
        <c:auto val="1"/>
        <c:lblAlgn val="ctr"/>
        <c:lblOffset val="100"/>
      </c:catAx>
      <c:valAx>
        <c:axId val="51136768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51135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6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Persona Natural No obligado a llevar contabilidad</a:t>
            </a:r>
          </a:p>
        </c:rich>
      </c:tx>
      <c:layout>
        <c:manualLayout>
          <c:xMode val="edge"/>
          <c:yMode val="edge"/>
          <c:x val="9.4520778652668738E-2"/>
          <c:y val="1.8045091732101889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3,4%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27,21%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52,5%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15,3%</a:t>
                    </a:r>
                  </a:p>
                </c:rich>
              </c:tx>
              <c:showVal val="1"/>
            </c:dLbl>
            <c:numFmt formatCode="0.00%" sourceLinked="0"/>
            <c:showVal val="1"/>
          </c:dLbls>
          <c:cat>
            <c:strRef>
              <c:f>Sheet!$B$3:$B$7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Sheet!$C$3:$C$7</c:f>
              <c:numCache>
                <c:formatCode>#,##0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16</c:v>
                </c:pt>
                <c:pt idx="3">
                  <c:v>31</c:v>
                </c:pt>
                <c:pt idx="4">
                  <c:v>9</c:v>
                </c:pt>
              </c:numCache>
            </c:numRef>
          </c:val>
        </c:ser>
        <c:shape val="cylinder"/>
        <c:axId val="78002816"/>
        <c:axId val="78016896"/>
        <c:axId val="0"/>
      </c:bar3DChart>
      <c:catAx>
        <c:axId val="78002816"/>
        <c:scaling>
          <c:orientation val="minMax"/>
        </c:scaling>
        <c:axPos val="l"/>
        <c:majorTickMark val="none"/>
        <c:tickLblPos val="nextTo"/>
        <c:crossAx val="78016896"/>
        <c:crosses val="autoZero"/>
        <c:auto val="1"/>
        <c:lblAlgn val="ctr"/>
        <c:lblOffset val="100"/>
      </c:catAx>
      <c:valAx>
        <c:axId val="78016896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78002816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6"/>
  <c:chart>
    <c:title>
      <c:tx>
        <c:rich>
          <a:bodyPr/>
          <a:lstStyle/>
          <a:p>
            <a:pPr>
              <a:defRPr/>
            </a:pPr>
            <a:r>
              <a:rPr lang="es-ES" sz="1400" dirty="0"/>
              <a:t>Personas Naturales Obligadas a llevar contabilidad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048264171425321"/>
          <c:y val="0.10312610665216752"/>
          <c:w val="0.73774678694929285"/>
          <c:h val="0.80098900629327685"/>
        </c:manualLayout>
      </c:layout>
      <c:bar3DChart>
        <c:barDir val="bar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21,4%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59,5%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14,3%</a:t>
                    </a:r>
                  </a:p>
                </c:rich>
              </c:tx>
              <c:showVal val="1"/>
            </c:dLbl>
            <c:numFmt formatCode="0.00%" sourceLinked="0"/>
            <c:showVal val="1"/>
          </c:dLbls>
          <c:cat>
            <c:strRef>
              <c:f>Sheet!$B$3:$B$7</c:f>
              <c:strCache>
                <c:ptCount val="5"/>
                <c:pt idx="0">
                  <c:v>muy malo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Sheet!$C$3:$C$7</c:f>
              <c:numCache>
                <c:formatCode>#,##0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25</c:v>
                </c:pt>
                <c:pt idx="4">
                  <c:v>6</c:v>
                </c:pt>
              </c:numCache>
            </c:numRef>
          </c:val>
        </c:ser>
        <c:shape val="cylinder"/>
        <c:axId val="78037376"/>
        <c:axId val="78038912"/>
        <c:axId val="0"/>
      </c:bar3DChart>
      <c:catAx>
        <c:axId val="78037376"/>
        <c:scaling>
          <c:orientation val="minMax"/>
        </c:scaling>
        <c:axPos val="l"/>
        <c:numFmt formatCode="#,##0.00" sourceLinked="1"/>
        <c:majorTickMark val="none"/>
        <c:tickLblPos val="nextTo"/>
        <c:crossAx val="78038912"/>
        <c:crosses val="autoZero"/>
        <c:auto val="1"/>
        <c:lblAlgn val="ctr"/>
        <c:lblOffset val="100"/>
      </c:catAx>
      <c:valAx>
        <c:axId val="78038912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7803737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5107225846188306"/>
          <c:y val="4.5877815096149244E-2"/>
          <c:w val="0.60701689195208053"/>
          <c:h val="0.83791516939118871"/>
        </c:manualLayout>
      </c:layout>
      <c:bar3DChart>
        <c:barDir val="bar"/>
        <c:grouping val="clustered"/>
        <c:ser>
          <c:idx val="0"/>
          <c:order val="0"/>
          <c:cat>
            <c:strRef>
              <c:f>Hoja1!$A$3:$A$8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 temor de prision</c:v>
                </c:pt>
                <c:pt idx="5">
                  <c:v> ética</c:v>
                </c:pt>
              </c:strCache>
            </c:strRef>
          </c:cat>
          <c:val>
            <c:numRef>
              <c:f>Hoja1!$B$3:$B$8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cat>
            <c:strRef>
              <c:f>Hoja1!$A$3:$A$8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 temor de prision</c:v>
                </c:pt>
                <c:pt idx="5">
                  <c:v> ética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dLbls>
            <c:delete val="1"/>
          </c:dLbls>
          <c:cat>
            <c:strRef>
              <c:f>Hoja1!$A$3:$A$8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 temor de prision</c:v>
                </c:pt>
                <c:pt idx="5">
                  <c:v> ética</c:v>
                </c:pt>
              </c:strCache>
            </c:strRef>
          </c:cat>
          <c:val>
            <c:numRef>
              <c:f>Hoja1!$D$3:$D$8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dLbls>
            <c:dLbl>
              <c:idx val="0"/>
              <c:layout>
                <c:manualLayout>
                  <c:x val="0.40888602704443133"/>
                  <c:y val="8.2962382298870138E-2"/>
                </c:manualLayout>
              </c:layout>
              <c:showVal val="1"/>
            </c:dLbl>
            <c:dLbl>
              <c:idx val="1"/>
              <c:layout>
                <c:manualLayout>
                  <c:x val="0.24080639537399287"/>
                  <c:y val="4.7407075599354219E-2"/>
                </c:manualLayout>
              </c:layout>
              <c:showVal val="1"/>
            </c:dLbl>
            <c:dLbl>
              <c:idx val="2"/>
              <c:layout>
                <c:manualLayout>
                  <c:x val="0.15353427892972674"/>
                  <c:y val="1.1851768899838591E-2"/>
                </c:manualLayout>
              </c:layout>
              <c:showVal val="1"/>
            </c:dLbl>
            <c:dLbl>
              <c:idx val="3"/>
              <c:layout>
                <c:manualLayout>
                  <c:x val="0.16484733106139154"/>
                  <c:y val="2.9629422249596388E-2"/>
                </c:manualLayout>
              </c:layout>
              <c:showVal val="1"/>
            </c:dLbl>
            <c:dLbl>
              <c:idx val="4"/>
              <c:layout>
                <c:manualLayout>
                  <c:x val="1.1313052131664079E-2"/>
                  <c:y val="2.0549513270699881E-2"/>
                </c:manualLayout>
              </c:layout>
              <c:showVal val="1"/>
            </c:dLbl>
            <c:dLbl>
              <c:idx val="5"/>
              <c:layout>
                <c:manualLayout>
                  <c:x val="0.20686723897900053"/>
                  <c:y val="1.7777653349757845E-2"/>
                </c:manualLayout>
              </c:layout>
              <c:showVal val="1"/>
            </c:dLbl>
            <c:showVal val="1"/>
          </c:dLbls>
          <c:cat>
            <c:strRef>
              <c:f>Hoja1!$A$3:$A$8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 temor de prision</c:v>
                </c:pt>
                <c:pt idx="5">
                  <c:v> ética</c:v>
                </c:pt>
              </c:strCache>
            </c:strRef>
          </c:cat>
          <c:val>
            <c:numRef>
              <c:f>Hoja1!$E$3:$E$8</c:f>
              <c:numCache>
                <c:formatCode>0.00%</c:formatCode>
                <c:ptCount val="6"/>
                <c:pt idx="0">
                  <c:v>0.34328358208955312</c:v>
                </c:pt>
                <c:pt idx="1">
                  <c:v>0.20895522388059748</c:v>
                </c:pt>
                <c:pt idx="2">
                  <c:v>0.13432835820895517</c:v>
                </c:pt>
                <c:pt idx="3">
                  <c:v>0.13432835820895517</c:v>
                </c:pt>
                <c:pt idx="4">
                  <c:v>1.4925373134328361E-2</c:v>
                </c:pt>
                <c:pt idx="5">
                  <c:v>0.16417910447761189</c:v>
                </c:pt>
              </c:numCache>
            </c:numRef>
          </c:val>
        </c:ser>
        <c:dLbls>
          <c:showVal val="1"/>
        </c:dLbls>
        <c:gapWidth val="75"/>
        <c:shape val="cylinder"/>
        <c:axId val="51423872"/>
        <c:axId val="51446144"/>
        <c:axId val="0"/>
      </c:bar3DChart>
      <c:catAx>
        <c:axId val="51423872"/>
        <c:scaling>
          <c:orientation val="minMax"/>
        </c:scaling>
        <c:axPos val="l"/>
        <c:majorTickMark val="none"/>
        <c:tickLblPos val="nextTo"/>
        <c:crossAx val="51446144"/>
        <c:crosses val="autoZero"/>
        <c:auto val="1"/>
        <c:lblAlgn val="ctr"/>
        <c:lblOffset val="100"/>
      </c:catAx>
      <c:valAx>
        <c:axId val="51446144"/>
        <c:scaling>
          <c:orientation val="minMax"/>
        </c:scaling>
        <c:axPos val="b"/>
        <c:numFmt formatCode="General" sourceLinked="1"/>
        <c:majorTickMark val="none"/>
        <c:tickLblPos val="nextTo"/>
        <c:crossAx val="51423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Hoja1!$A$25:$A$30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Hoja1!$B$25:$B$30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cat>
            <c:strRef>
              <c:f>Hoja1!$A$25:$A$30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Hoja1!$C$25:$C$30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38,42%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24,74%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7,89%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2,11%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15,79%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Hoja1!$A$25:$A$30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Hoja1!$D$25:$D$30</c:f>
              <c:numCache>
                <c:formatCode>General</c:formatCode>
                <c:ptCount val="6"/>
                <c:pt idx="0">
                  <c:v>73</c:v>
                </c:pt>
                <c:pt idx="1">
                  <c:v>47</c:v>
                </c:pt>
                <c:pt idx="2">
                  <c:v>21</c:v>
                </c:pt>
                <c:pt idx="3">
                  <c:v>15</c:v>
                </c:pt>
                <c:pt idx="4">
                  <c:v>4</c:v>
                </c:pt>
                <c:pt idx="5">
                  <c:v>30</c:v>
                </c:pt>
              </c:numCache>
            </c:numRef>
          </c:val>
        </c:ser>
        <c:dLbls>
          <c:showVal val="1"/>
        </c:dLbls>
        <c:shape val="cylinder"/>
        <c:axId val="51493504"/>
        <c:axId val="51507584"/>
        <c:axId val="0"/>
      </c:bar3DChart>
      <c:catAx>
        <c:axId val="51493504"/>
        <c:scaling>
          <c:orientation val="minMax"/>
        </c:scaling>
        <c:axPos val="l"/>
        <c:majorTickMark val="none"/>
        <c:tickLblPos val="nextTo"/>
        <c:crossAx val="51507584"/>
        <c:crosses val="autoZero"/>
        <c:auto val="1"/>
        <c:lblAlgn val="ctr"/>
        <c:lblOffset val="100"/>
      </c:catAx>
      <c:valAx>
        <c:axId val="515075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14935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4614860058380581"/>
          <c:y val="4.5197740112994364E-2"/>
          <c:w val="0.62124622856722345"/>
          <c:h val="0.84031785221762534"/>
        </c:manualLayout>
      </c:layout>
      <c:bar3DChart>
        <c:barDir val="bar"/>
        <c:grouping val="clustered"/>
        <c:ser>
          <c:idx val="0"/>
          <c:order val="0"/>
          <c:cat>
            <c:strRef>
              <c:f>Hoja1!$A$44:$A$49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Hoja1!$B$44:$B$49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cat>
            <c:strRef>
              <c:f>Hoja1!$A$44:$A$49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Hoja1!$C$44:$C$49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36,62%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26,76%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8,45%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9,86%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2,82%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15,49%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Hoja1!$A$44:$A$49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Hoja1!$D$44:$D$49</c:f>
              <c:numCache>
                <c:formatCode>General</c:formatCode>
                <c:ptCount val="6"/>
                <c:pt idx="0">
                  <c:v>26</c:v>
                </c:pt>
                <c:pt idx="1">
                  <c:v>19</c:v>
                </c:pt>
                <c:pt idx="2">
                  <c:v>6</c:v>
                </c:pt>
                <c:pt idx="3">
                  <c:v>7</c:v>
                </c:pt>
                <c:pt idx="4">
                  <c:v>2</c:v>
                </c:pt>
                <c:pt idx="5">
                  <c:v>11</c:v>
                </c:pt>
              </c:numCache>
            </c:numRef>
          </c:val>
        </c:ser>
        <c:shape val="cylinder"/>
        <c:axId val="51570560"/>
        <c:axId val="51572096"/>
        <c:axId val="0"/>
      </c:bar3DChart>
      <c:catAx>
        <c:axId val="51570560"/>
        <c:scaling>
          <c:orientation val="minMax"/>
        </c:scaling>
        <c:axPos val="l"/>
        <c:majorTickMark val="none"/>
        <c:tickLblPos val="nextTo"/>
        <c:crossAx val="51572096"/>
        <c:crosses val="autoZero"/>
        <c:auto val="1"/>
        <c:lblAlgn val="ctr"/>
        <c:lblOffset val="100"/>
      </c:catAx>
      <c:valAx>
        <c:axId val="5157209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51570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Hoja1!$A$58:$A$63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Hoja1!$B$58:$B$63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cat>
            <c:strRef>
              <c:f>Hoja1!$A$58:$A$63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Hoja1!$C$58:$C$63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34,95%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21,6%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11,65%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11,65%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6666666666666701E-2"/>
                  <c:y val="3.955366029676166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1,94%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18,45%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Hoja1!$A$58:$A$63</c:f>
              <c:strCache>
                <c:ptCount val="6"/>
                <c:pt idx="0">
                  <c:v>contribuir a mejorar el pais</c:v>
                </c:pt>
                <c:pt idx="1">
                  <c:v>obligación como ciudadano</c:v>
                </c:pt>
                <c:pt idx="2">
                  <c:v>pagos multas e intereses</c:v>
                </c:pt>
                <c:pt idx="3">
                  <c:v>evitar clausura de local</c:v>
                </c:pt>
                <c:pt idx="4">
                  <c:v>temor de prision</c:v>
                </c:pt>
                <c:pt idx="5">
                  <c:v> ética</c:v>
                </c:pt>
              </c:strCache>
            </c:strRef>
          </c:cat>
          <c:val>
            <c:numRef>
              <c:f>Hoja1!$D$58:$D$63</c:f>
              <c:numCache>
                <c:formatCode>General</c:formatCode>
                <c:ptCount val="6"/>
                <c:pt idx="0">
                  <c:v>36</c:v>
                </c:pt>
                <c:pt idx="1">
                  <c:v>22</c:v>
                </c:pt>
                <c:pt idx="2">
                  <c:v>12</c:v>
                </c:pt>
                <c:pt idx="3">
                  <c:v>12</c:v>
                </c:pt>
                <c:pt idx="4">
                  <c:v>2</c:v>
                </c:pt>
                <c:pt idx="5">
                  <c:v>19</c:v>
                </c:pt>
              </c:numCache>
            </c:numRef>
          </c:val>
        </c:ser>
        <c:shape val="cylinder"/>
        <c:axId val="51618944"/>
        <c:axId val="51620480"/>
        <c:axId val="0"/>
      </c:bar3DChart>
      <c:catAx>
        <c:axId val="51618944"/>
        <c:scaling>
          <c:orientation val="minMax"/>
        </c:scaling>
        <c:axPos val="l"/>
        <c:majorTickMark val="none"/>
        <c:tickLblPos val="nextTo"/>
        <c:crossAx val="51620480"/>
        <c:crosses val="autoZero"/>
        <c:auto val="1"/>
        <c:lblAlgn val="ctr"/>
        <c:lblOffset val="100"/>
      </c:catAx>
      <c:valAx>
        <c:axId val="516204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51618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BDF6D-0715-4B43-A71F-CEF69B65EC87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7E77B2-8529-46CE-8CBD-628803408C7A}">
      <dgm:prSet phldrT="[Texto]" custT="1"/>
      <dgm:spPr>
        <a:noFill/>
      </dgm:spPr>
      <dgm:t>
        <a:bodyPr/>
        <a:lstStyle/>
        <a:p>
          <a:r>
            <a:rPr lang="es-ES" sz="3600" b="1" dirty="0" smtClean="0"/>
            <a:t>GENERAL</a:t>
          </a:r>
          <a:endParaRPr lang="es-ES" sz="5500" dirty="0"/>
        </a:p>
      </dgm:t>
    </dgm:pt>
    <dgm:pt modelId="{9D278AA8-CE1B-447A-800F-B81788840723}" type="parTrans" cxnId="{34954666-E6D6-4481-8E7C-E8931523AC80}">
      <dgm:prSet/>
      <dgm:spPr/>
      <dgm:t>
        <a:bodyPr/>
        <a:lstStyle/>
        <a:p>
          <a:endParaRPr lang="es-ES"/>
        </a:p>
      </dgm:t>
    </dgm:pt>
    <dgm:pt modelId="{EE355CFB-68CD-43C4-9F86-F2687687D8C6}" type="sibTrans" cxnId="{34954666-E6D6-4481-8E7C-E8931523AC80}">
      <dgm:prSet/>
      <dgm:spPr/>
      <dgm:t>
        <a:bodyPr/>
        <a:lstStyle/>
        <a:p>
          <a:endParaRPr lang="es-ES"/>
        </a:p>
      </dgm:t>
    </dgm:pt>
    <dgm:pt modelId="{730D424C-478D-4639-90D3-D8C074917FC4}">
      <dgm:prSet phldrT="[Texto]" custT="1"/>
      <dgm:spPr>
        <a:noFill/>
      </dgm:spPr>
      <dgm:t>
        <a:bodyPr/>
        <a:lstStyle/>
        <a:p>
          <a:r>
            <a:rPr lang="es-ES" sz="3200" b="1" dirty="0" smtClean="0"/>
            <a:t>ESPECÍFICOS</a:t>
          </a:r>
          <a:endParaRPr lang="es-ES" sz="4000" dirty="0"/>
        </a:p>
      </dgm:t>
    </dgm:pt>
    <dgm:pt modelId="{6F9572D3-C1D1-403C-9142-C857D5526FEC}" type="parTrans" cxnId="{4B4D0504-48BE-4CC5-91B4-24CA69BC0073}">
      <dgm:prSet/>
      <dgm:spPr/>
      <dgm:t>
        <a:bodyPr/>
        <a:lstStyle/>
        <a:p>
          <a:endParaRPr lang="es-ES"/>
        </a:p>
      </dgm:t>
    </dgm:pt>
    <dgm:pt modelId="{1DD16431-C1E4-43A9-99D0-7BA73CF1270E}" type="sibTrans" cxnId="{4B4D0504-48BE-4CC5-91B4-24CA69BC0073}">
      <dgm:prSet/>
      <dgm:spPr/>
      <dgm:t>
        <a:bodyPr/>
        <a:lstStyle/>
        <a:p>
          <a:endParaRPr lang="es-ES"/>
        </a:p>
      </dgm:t>
    </dgm:pt>
    <dgm:pt modelId="{2B4B4D77-3AA7-4A77-AC7A-59A100AA55DE}">
      <dgm:prSet phldrT="[Texto]" custT="1"/>
      <dgm:spPr/>
      <dgm:t>
        <a:bodyPr/>
        <a:lstStyle/>
        <a:p>
          <a:pPr marL="354013" indent="-354013" algn="just"/>
          <a:r>
            <a:rPr lang="es-ES" sz="1900" dirty="0" smtClean="0"/>
            <a:t>*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	</a:t>
          </a:r>
          <a:r>
            <a:rPr lang="es-ES" sz="1700" dirty="0" smtClean="0">
              <a:effectLst/>
              <a:latin typeface="Arial" pitchFamily="34" charset="0"/>
              <a:cs typeface="Arial" pitchFamily="34" charset="0"/>
            </a:rPr>
            <a:t>Determinar como los contribuyentes perciben el control tributario por parte del SRI</a:t>
          </a:r>
          <a:endParaRPr lang="es-ES" sz="1700" dirty="0">
            <a:effectLst/>
            <a:latin typeface="Arial" pitchFamily="34" charset="0"/>
            <a:cs typeface="Arial" pitchFamily="34" charset="0"/>
          </a:endParaRPr>
        </a:p>
      </dgm:t>
    </dgm:pt>
    <dgm:pt modelId="{97D0A10E-221B-4AC5-B8C4-4767D8928A46}" type="parTrans" cxnId="{5434D4DC-DB36-4383-AB77-E123D903E067}">
      <dgm:prSet/>
      <dgm:spPr/>
      <dgm:t>
        <a:bodyPr/>
        <a:lstStyle/>
        <a:p>
          <a:endParaRPr lang="es-ES"/>
        </a:p>
      </dgm:t>
    </dgm:pt>
    <dgm:pt modelId="{07B51B0C-702F-4223-9BA3-ABDC919CABD9}" type="sibTrans" cxnId="{5434D4DC-DB36-4383-AB77-E123D903E067}">
      <dgm:prSet/>
      <dgm:spPr/>
      <dgm:t>
        <a:bodyPr/>
        <a:lstStyle/>
        <a:p>
          <a:endParaRPr lang="es-ES"/>
        </a:p>
      </dgm:t>
    </dgm:pt>
    <dgm:pt modelId="{5CB3AD76-9CEB-45BF-AF52-8F5984685510}">
      <dgm:prSet custT="1"/>
      <dgm:spPr/>
      <dgm:t>
        <a:bodyPr/>
        <a:lstStyle/>
        <a:p>
          <a:pPr marL="354013" indent="-354013" algn="just"/>
          <a:r>
            <a:rPr lang="es-ES" sz="1700" dirty="0" smtClean="0">
              <a:effectLst/>
              <a:latin typeface="Arial" pitchFamily="34" charset="0"/>
              <a:cs typeface="Arial" pitchFamily="34" charset="0"/>
            </a:rPr>
            <a:t>*	Identificar los motivos de atraso de los contribuyentes en la declaración de impuestos.</a:t>
          </a:r>
          <a:endParaRPr lang="es-EC" sz="1700" dirty="0">
            <a:effectLst/>
            <a:latin typeface="Arial" pitchFamily="34" charset="0"/>
            <a:cs typeface="Arial" pitchFamily="34" charset="0"/>
          </a:endParaRPr>
        </a:p>
      </dgm:t>
    </dgm:pt>
    <dgm:pt modelId="{7E352430-90DD-4B5C-8A9F-9DCBC6D295E9}" type="parTrans" cxnId="{482259E0-18E6-4265-8043-F84C9F87AFEE}">
      <dgm:prSet/>
      <dgm:spPr/>
      <dgm:t>
        <a:bodyPr/>
        <a:lstStyle/>
        <a:p>
          <a:endParaRPr lang="es-ES"/>
        </a:p>
      </dgm:t>
    </dgm:pt>
    <dgm:pt modelId="{95D558BF-22D2-4533-A834-D828C17D8BAB}" type="sibTrans" cxnId="{482259E0-18E6-4265-8043-F84C9F87AFEE}">
      <dgm:prSet/>
      <dgm:spPr/>
      <dgm:t>
        <a:bodyPr/>
        <a:lstStyle/>
        <a:p>
          <a:endParaRPr lang="es-ES"/>
        </a:p>
      </dgm:t>
    </dgm:pt>
    <dgm:pt modelId="{A12D274D-172D-4B8B-9685-1D5344973BE6}">
      <dgm:prSet custT="1"/>
      <dgm:spPr/>
      <dgm:t>
        <a:bodyPr/>
        <a:lstStyle/>
        <a:p>
          <a:pPr marL="354013" indent="-354013" algn="just"/>
          <a:r>
            <a:rPr lang="es-ES" sz="1700" dirty="0" smtClean="0">
              <a:effectLst/>
              <a:latin typeface="Arial" pitchFamily="34" charset="0"/>
              <a:cs typeface="Arial" pitchFamily="34" charset="0"/>
            </a:rPr>
            <a:t>* 	Identificar las falencias percibidas por los contribuyentes que posee la Administración Tributaria tales como los trámites, la información, y una asesoría tributaria.</a:t>
          </a:r>
          <a:endParaRPr lang="es-EC" sz="1700" dirty="0">
            <a:effectLst/>
            <a:latin typeface="Arial" pitchFamily="34" charset="0"/>
            <a:cs typeface="Arial" pitchFamily="34" charset="0"/>
          </a:endParaRPr>
        </a:p>
      </dgm:t>
    </dgm:pt>
    <dgm:pt modelId="{33A7DEC3-7C9D-4A6E-BAF8-5265FC436BD2}" type="parTrans" cxnId="{B8320C92-4F8D-40D1-B680-0C80C2D15C86}">
      <dgm:prSet/>
      <dgm:spPr/>
      <dgm:t>
        <a:bodyPr/>
        <a:lstStyle/>
        <a:p>
          <a:endParaRPr lang="es-ES"/>
        </a:p>
      </dgm:t>
    </dgm:pt>
    <dgm:pt modelId="{8981515F-C9D6-4656-913D-EE171F65A72B}" type="sibTrans" cxnId="{B8320C92-4F8D-40D1-B680-0C80C2D15C86}">
      <dgm:prSet/>
      <dgm:spPr/>
      <dgm:t>
        <a:bodyPr/>
        <a:lstStyle/>
        <a:p>
          <a:endParaRPr lang="es-ES"/>
        </a:p>
      </dgm:t>
    </dgm:pt>
    <dgm:pt modelId="{1AE14ABF-7570-4AA9-94B1-4C9F088E130D}">
      <dgm:prSet custT="1"/>
      <dgm:spPr/>
      <dgm:t>
        <a:bodyPr/>
        <a:lstStyle/>
        <a:p>
          <a:pPr marL="354013" indent="-354013" algn="just"/>
          <a:r>
            <a:rPr lang="es-ES" sz="1700" dirty="0" smtClean="0">
              <a:effectLst/>
              <a:latin typeface="Arial" pitchFamily="34" charset="0"/>
              <a:cs typeface="Arial" pitchFamily="34" charset="0"/>
            </a:rPr>
            <a:t>*	Saber  si los contribuyentes conocen de sus derechos y obligaciones</a:t>
          </a:r>
          <a:endParaRPr lang="es-EC" sz="1700" dirty="0">
            <a:effectLst/>
            <a:latin typeface="Arial" pitchFamily="34" charset="0"/>
            <a:cs typeface="Arial" pitchFamily="34" charset="0"/>
          </a:endParaRPr>
        </a:p>
      </dgm:t>
    </dgm:pt>
    <dgm:pt modelId="{73298402-0AF2-4E01-8B74-B27C8213B1AD}" type="parTrans" cxnId="{B6AFAD34-BD7C-479E-8BE0-DBC522EC9084}">
      <dgm:prSet/>
      <dgm:spPr/>
      <dgm:t>
        <a:bodyPr/>
        <a:lstStyle/>
        <a:p>
          <a:endParaRPr lang="es-ES"/>
        </a:p>
      </dgm:t>
    </dgm:pt>
    <dgm:pt modelId="{7971C161-AA1C-4353-8242-1ED4CAA2A32D}" type="sibTrans" cxnId="{B6AFAD34-BD7C-479E-8BE0-DBC522EC9084}">
      <dgm:prSet/>
      <dgm:spPr/>
      <dgm:t>
        <a:bodyPr/>
        <a:lstStyle/>
        <a:p>
          <a:endParaRPr lang="es-ES"/>
        </a:p>
      </dgm:t>
    </dgm:pt>
    <dgm:pt modelId="{EE027606-8C10-4E2C-A78A-9E4310161D46}">
      <dgm:prSet custT="1"/>
      <dgm:spPr/>
      <dgm:t>
        <a:bodyPr/>
        <a:lstStyle/>
        <a:p>
          <a:pPr marL="354013" indent="-354013" algn="just"/>
          <a:r>
            <a:rPr lang="es-ES" sz="1700" dirty="0" smtClean="0">
              <a:effectLst/>
              <a:latin typeface="Arial" pitchFamily="34" charset="0"/>
              <a:cs typeface="Arial" pitchFamily="34" charset="0"/>
            </a:rPr>
            <a:t>*	Medir en que porcentaje el SRI incentiva la cultura tributaria dentro del país</a:t>
          </a:r>
          <a:r>
            <a:rPr lang="es-ES" sz="1700" dirty="0" smtClean="0">
              <a:latin typeface="Arial" pitchFamily="34" charset="0"/>
              <a:cs typeface="Arial" pitchFamily="34" charset="0"/>
            </a:rPr>
            <a:t>.</a:t>
          </a:r>
          <a:endParaRPr lang="es-EC" sz="1700" dirty="0">
            <a:latin typeface="Arial" pitchFamily="34" charset="0"/>
            <a:cs typeface="Arial" pitchFamily="34" charset="0"/>
          </a:endParaRPr>
        </a:p>
      </dgm:t>
    </dgm:pt>
    <dgm:pt modelId="{CE544863-DEB8-49D5-AF5B-4958A3D6B75B}" type="parTrans" cxnId="{1A7B8879-10C4-41BB-9E14-FA458B8B3993}">
      <dgm:prSet/>
      <dgm:spPr/>
      <dgm:t>
        <a:bodyPr/>
        <a:lstStyle/>
        <a:p>
          <a:endParaRPr lang="es-ES"/>
        </a:p>
      </dgm:t>
    </dgm:pt>
    <dgm:pt modelId="{DD6C12C4-0DFA-4CB2-A27C-FAE51DDF978D}" type="sibTrans" cxnId="{1A7B8879-10C4-41BB-9E14-FA458B8B3993}">
      <dgm:prSet/>
      <dgm:spPr/>
      <dgm:t>
        <a:bodyPr/>
        <a:lstStyle/>
        <a:p>
          <a:endParaRPr lang="es-ES"/>
        </a:p>
      </dgm:t>
    </dgm:pt>
    <dgm:pt modelId="{72B04BC8-A4AA-4ED7-A901-3D2677CB196A}">
      <dgm:prSet phldrT="[Texto]" custT="1"/>
      <dgm:spPr>
        <a:noFill/>
      </dgm:spPr>
      <dgm:t>
        <a:bodyPr/>
        <a:lstStyle/>
        <a:p>
          <a:pPr algn="just"/>
          <a:endParaRPr lang="es-ES" sz="1800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Describir los motivos que influyen en los contribuyentes para que cumpla en sus obligaciones tributarias.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89AF1D49-0400-4DBE-9BD1-B3E3EB0DA277}" type="sibTrans" cxnId="{D016CF2A-57F0-4CCD-A037-64196FA58DB0}">
      <dgm:prSet/>
      <dgm:spPr/>
      <dgm:t>
        <a:bodyPr/>
        <a:lstStyle/>
        <a:p>
          <a:endParaRPr lang="es-ES"/>
        </a:p>
      </dgm:t>
    </dgm:pt>
    <dgm:pt modelId="{48591172-7E6F-4B2E-9CCE-443AA0BA3726}" type="parTrans" cxnId="{D016CF2A-57F0-4CCD-A037-64196FA58DB0}">
      <dgm:prSet/>
      <dgm:spPr/>
      <dgm:t>
        <a:bodyPr/>
        <a:lstStyle/>
        <a:p>
          <a:endParaRPr lang="es-ES"/>
        </a:p>
      </dgm:t>
    </dgm:pt>
    <dgm:pt modelId="{3F8740D5-DB97-4816-BDED-B36E9EE2F755}" type="pres">
      <dgm:prSet presAssocID="{8BCBDF6D-0715-4B43-A71F-CEF69B65EC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48E520-4496-4ED2-B09D-BD7C0F4DABA2}" type="pres">
      <dgm:prSet presAssocID="{DC7E77B2-8529-46CE-8CBD-628803408C7A}" presName="compositeNode" presStyleCnt="0">
        <dgm:presLayoutVars>
          <dgm:bulletEnabled val="1"/>
        </dgm:presLayoutVars>
      </dgm:prSet>
      <dgm:spPr/>
    </dgm:pt>
    <dgm:pt modelId="{6AA2AA2E-CC72-420C-9881-3003EEB011A1}" type="pres">
      <dgm:prSet presAssocID="{DC7E77B2-8529-46CE-8CBD-628803408C7A}" presName="bgRect" presStyleLbl="node1" presStyleIdx="0" presStyleCnt="2" custScaleX="82787" custScaleY="59172" custLinFactNeighborX="-117" custLinFactNeighborY="-354"/>
      <dgm:spPr/>
      <dgm:t>
        <a:bodyPr/>
        <a:lstStyle/>
        <a:p>
          <a:endParaRPr lang="es-ES"/>
        </a:p>
      </dgm:t>
    </dgm:pt>
    <dgm:pt modelId="{EE1630C8-977E-4DA8-A50E-CF20DA72B6EC}" type="pres">
      <dgm:prSet presAssocID="{DC7E77B2-8529-46CE-8CBD-628803408C7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5A75F4-33ED-46BE-8248-370ED8DC7D82}" type="pres">
      <dgm:prSet presAssocID="{DC7E77B2-8529-46CE-8CBD-628803408C7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40AF8-D5D8-4F63-AAC3-290DCF0CA47B}" type="pres">
      <dgm:prSet presAssocID="{EE355CFB-68CD-43C4-9F86-F2687687D8C6}" presName="hSp" presStyleCnt="0"/>
      <dgm:spPr/>
    </dgm:pt>
    <dgm:pt modelId="{588A91DE-F9D3-42B0-B20C-86483DB79ADE}" type="pres">
      <dgm:prSet presAssocID="{EE355CFB-68CD-43C4-9F86-F2687687D8C6}" presName="vProcSp" presStyleCnt="0"/>
      <dgm:spPr/>
    </dgm:pt>
    <dgm:pt modelId="{575661E6-83EF-409C-860F-C0DE44853A78}" type="pres">
      <dgm:prSet presAssocID="{EE355CFB-68CD-43C4-9F86-F2687687D8C6}" presName="vSp1" presStyleCnt="0"/>
      <dgm:spPr/>
    </dgm:pt>
    <dgm:pt modelId="{88A019D7-10BB-4E2E-B41E-42AD40822BB4}" type="pres">
      <dgm:prSet presAssocID="{EE355CFB-68CD-43C4-9F86-F2687687D8C6}" presName="simulatedConn" presStyleLbl="solidFgAcc1" presStyleIdx="0" presStyleCnt="1" custLinFactY="-182352" custLinFactNeighborX="-19738" custLinFactNeighborY="-200000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2B4DD22C-2008-4ACF-B4F1-4C8ACA347A41}" type="pres">
      <dgm:prSet presAssocID="{EE355CFB-68CD-43C4-9F86-F2687687D8C6}" presName="vSp2" presStyleCnt="0"/>
      <dgm:spPr/>
    </dgm:pt>
    <dgm:pt modelId="{C3466E25-2387-43AC-9C46-199DDE9A51F0}" type="pres">
      <dgm:prSet presAssocID="{EE355CFB-68CD-43C4-9F86-F2687687D8C6}" presName="sibTrans" presStyleCnt="0"/>
      <dgm:spPr/>
    </dgm:pt>
    <dgm:pt modelId="{A375DFAE-F422-49FF-8B03-6252B61871B6}" type="pres">
      <dgm:prSet presAssocID="{730D424C-478D-4639-90D3-D8C074917FC4}" presName="compositeNode" presStyleCnt="0">
        <dgm:presLayoutVars>
          <dgm:bulletEnabled val="1"/>
        </dgm:presLayoutVars>
      </dgm:prSet>
      <dgm:spPr/>
    </dgm:pt>
    <dgm:pt modelId="{76EEB158-AAC7-4166-A7BC-8D8E015BBE80}" type="pres">
      <dgm:prSet presAssocID="{730D424C-478D-4639-90D3-D8C074917FC4}" presName="bgRect" presStyleLbl="node1" presStyleIdx="1" presStyleCnt="2" custScaleY="95555"/>
      <dgm:spPr/>
      <dgm:t>
        <a:bodyPr/>
        <a:lstStyle/>
        <a:p>
          <a:endParaRPr lang="es-ES"/>
        </a:p>
      </dgm:t>
    </dgm:pt>
    <dgm:pt modelId="{4D0ECCEB-940B-4E0D-A045-6332886F4C46}" type="pres">
      <dgm:prSet presAssocID="{730D424C-478D-4639-90D3-D8C074917FC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72832-7EFE-4B91-87F7-2EEDDAB4B885}" type="pres">
      <dgm:prSet presAssocID="{730D424C-478D-4639-90D3-D8C074917FC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9F3AD7-EF8B-4053-A155-869C7142B945}" type="presOf" srcId="{2B4B4D77-3AA7-4A77-AC7A-59A100AA55DE}" destId="{9CC72832-7EFE-4B91-87F7-2EEDDAB4B885}" srcOrd="0" destOrd="0" presId="urn:microsoft.com/office/officeart/2005/8/layout/hProcess7"/>
    <dgm:cxn modelId="{2C864773-D215-4053-8258-F60D1F3CF7D1}" type="presOf" srcId="{5CB3AD76-9CEB-45BF-AF52-8F5984685510}" destId="{9CC72832-7EFE-4B91-87F7-2EEDDAB4B885}" srcOrd="0" destOrd="1" presId="urn:microsoft.com/office/officeart/2005/8/layout/hProcess7"/>
    <dgm:cxn modelId="{46355EBD-E242-45A4-8CF8-D275EDF59EDF}" type="presOf" srcId="{72B04BC8-A4AA-4ED7-A901-3D2677CB196A}" destId="{675A75F4-33ED-46BE-8248-370ED8DC7D82}" srcOrd="0" destOrd="0" presId="urn:microsoft.com/office/officeart/2005/8/layout/hProcess7"/>
    <dgm:cxn modelId="{482259E0-18E6-4265-8043-F84C9F87AFEE}" srcId="{730D424C-478D-4639-90D3-D8C074917FC4}" destId="{5CB3AD76-9CEB-45BF-AF52-8F5984685510}" srcOrd="1" destOrd="0" parTransId="{7E352430-90DD-4B5C-8A9F-9DCBC6D295E9}" sibTransId="{95D558BF-22D2-4533-A834-D828C17D8BAB}"/>
    <dgm:cxn modelId="{86703DC8-8E69-4A10-8717-006FBB5380E6}" type="presOf" srcId="{EE027606-8C10-4E2C-A78A-9E4310161D46}" destId="{9CC72832-7EFE-4B91-87F7-2EEDDAB4B885}" srcOrd="0" destOrd="4" presId="urn:microsoft.com/office/officeart/2005/8/layout/hProcess7"/>
    <dgm:cxn modelId="{B8320C92-4F8D-40D1-B680-0C80C2D15C86}" srcId="{730D424C-478D-4639-90D3-D8C074917FC4}" destId="{A12D274D-172D-4B8B-9685-1D5344973BE6}" srcOrd="2" destOrd="0" parTransId="{33A7DEC3-7C9D-4A6E-BAF8-5265FC436BD2}" sibTransId="{8981515F-C9D6-4656-913D-EE171F65A72B}"/>
    <dgm:cxn modelId="{1A7B8879-10C4-41BB-9E14-FA458B8B3993}" srcId="{730D424C-478D-4639-90D3-D8C074917FC4}" destId="{EE027606-8C10-4E2C-A78A-9E4310161D46}" srcOrd="4" destOrd="0" parTransId="{CE544863-DEB8-49D5-AF5B-4958A3D6B75B}" sibTransId="{DD6C12C4-0DFA-4CB2-A27C-FAE51DDF978D}"/>
    <dgm:cxn modelId="{34954666-E6D6-4481-8E7C-E8931523AC80}" srcId="{8BCBDF6D-0715-4B43-A71F-CEF69B65EC87}" destId="{DC7E77B2-8529-46CE-8CBD-628803408C7A}" srcOrd="0" destOrd="0" parTransId="{9D278AA8-CE1B-447A-800F-B81788840723}" sibTransId="{EE355CFB-68CD-43C4-9F86-F2687687D8C6}"/>
    <dgm:cxn modelId="{B6AFAD34-BD7C-479E-8BE0-DBC522EC9084}" srcId="{730D424C-478D-4639-90D3-D8C074917FC4}" destId="{1AE14ABF-7570-4AA9-94B1-4C9F088E130D}" srcOrd="3" destOrd="0" parTransId="{73298402-0AF2-4E01-8B74-B27C8213B1AD}" sibTransId="{7971C161-AA1C-4353-8242-1ED4CAA2A32D}"/>
    <dgm:cxn modelId="{D016CF2A-57F0-4CCD-A037-64196FA58DB0}" srcId="{DC7E77B2-8529-46CE-8CBD-628803408C7A}" destId="{72B04BC8-A4AA-4ED7-A901-3D2677CB196A}" srcOrd="0" destOrd="0" parTransId="{48591172-7E6F-4B2E-9CCE-443AA0BA3726}" sibTransId="{89AF1D49-0400-4DBE-9BD1-B3E3EB0DA277}"/>
    <dgm:cxn modelId="{4B4D0504-48BE-4CC5-91B4-24CA69BC0073}" srcId="{8BCBDF6D-0715-4B43-A71F-CEF69B65EC87}" destId="{730D424C-478D-4639-90D3-D8C074917FC4}" srcOrd="1" destOrd="0" parTransId="{6F9572D3-C1D1-403C-9142-C857D5526FEC}" sibTransId="{1DD16431-C1E4-43A9-99D0-7BA73CF1270E}"/>
    <dgm:cxn modelId="{B08BA4EB-779C-4EC5-AD9C-C3DC2E06CCFE}" type="presOf" srcId="{DC7E77B2-8529-46CE-8CBD-628803408C7A}" destId="{6AA2AA2E-CC72-420C-9881-3003EEB011A1}" srcOrd="0" destOrd="0" presId="urn:microsoft.com/office/officeart/2005/8/layout/hProcess7"/>
    <dgm:cxn modelId="{FA28C4BA-B08B-4B39-88B9-ECC685AF16F6}" type="presOf" srcId="{A12D274D-172D-4B8B-9685-1D5344973BE6}" destId="{9CC72832-7EFE-4B91-87F7-2EEDDAB4B885}" srcOrd="0" destOrd="2" presId="urn:microsoft.com/office/officeart/2005/8/layout/hProcess7"/>
    <dgm:cxn modelId="{DF30AE7E-CADA-432B-812F-172847146112}" type="presOf" srcId="{730D424C-478D-4639-90D3-D8C074917FC4}" destId="{4D0ECCEB-940B-4E0D-A045-6332886F4C46}" srcOrd="1" destOrd="0" presId="urn:microsoft.com/office/officeart/2005/8/layout/hProcess7"/>
    <dgm:cxn modelId="{5434D4DC-DB36-4383-AB77-E123D903E067}" srcId="{730D424C-478D-4639-90D3-D8C074917FC4}" destId="{2B4B4D77-3AA7-4A77-AC7A-59A100AA55DE}" srcOrd="0" destOrd="0" parTransId="{97D0A10E-221B-4AC5-B8C4-4767D8928A46}" sibTransId="{07B51B0C-702F-4223-9BA3-ABDC919CABD9}"/>
    <dgm:cxn modelId="{8D0F907E-7C09-43B6-BF0E-1A85108BF9B7}" type="presOf" srcId="{730D424C-478D-4639-90D3-D8C074917FC4}" destId="{76EEB158-AAC7-4166-A7BC-8D8E015BBE80}" srcOrd="0" destOrd="0" presId="urn:microsoft.com/office/officeart/2005/8/layout/hProcess7"/>
    <dgm:cxn modelId="{B13666FF-9757-415F-986D-5A80D00B1A87}" type="presOf" srcId="{8BCBDF6D-0715-4B43-A71F-CEF69B65EC87}" destId="{3F8740D5-DB97-4816-BDED-B36E9EE2F755}" srcOrd="0" destOrd="0" presId="urn:microsoft.com/office/officeart/2005/8/layout/hProcess7"/>
    <dgm:cxn modelId="{D0F7F099-F40D-40E6-9210-4EE302EA17AF}" type="presOf" srcId="{DC7E77B2-8529-46CE-8CBD-628803408C7A}" destId="{EE1630C8-977E-4DA8-A50E-CF20DA72B6EC}" srcOrd="1" destOrd="0" presId="urn:microsoft.com/office/officeart/2005/8/layout/hProcess7"/>
    <dgm:cxn modelId="{17395A29-E203-4C1B-9489-C4648ACACAB4}" type="presOf" srcId="{1AE14ABF-7570-4AA9-94B1-4C9F088E130D}" destId="{9CC72832-7EFE-4B91-87F7-2EEDDAB4B885}" srcOrd="0" destOrd="3" presId="urn:microsoft.com/office/officeart/2005/8/layout/hProcess7"/>
    <dgm:cxn modelId="{98A179AE-0977-4518-B605-287BB8BD4684}" type="presParOf" srcId="{3F8740D5-DB97-4816-BDED-B36E9EE2F755}" destId="{AB48E520-4496-4ED2-B09D-BD7C0F4DABA2}" srcOrd="0" destOrd="0" presId="urn:microsoft.com/office/officeart/2005/8/layout/hProcess7"/>
    <dgm:cxn modelId="{937CD4CE-7C64-4EB6-808C-5DEC06A9C4BC}" type="presParOf" srcId="{AB48E520-4496-4ED2-B09D-BD7C0F4DABA2}" destId="{6AA2AA2E-CC72-420C-9881-3003EEB011A1}" srcOrd="0" destOrd="0" presId="urn:microsoft.com/office/officeart/2005/8/layout/hProcess7"/>
    <dgm:cxn modelId="{9110A22B-FD67-4951-A47F-DE301164A502}" type="presParOf" srcId="{AB48E520-4496-4ED2-B09D-BD7C0F4DABA2}" destId="{EE1630C8-977E-4DA8-A50E-CF20DA72B6EC}" srcOrd="1" destOrd="0" presId="urn:microsoft.com/office/officeart/2005/8/layout/hProcess7"/>
    <dgm:cxn modelId="{CA6DF6FB-B78D-4731-9EE9-F3E2ABE474D8}" type="presParOf" srcId="{AB48E520-4496-4ED2-B09D-BD7C0F4DABA2}" destId="{675A75F4-33ED-46BE-8248-370ED8DC7D82}" srcOrd="2" destOrd="0" presId="urn:microsoft.com/office/officeart/2005/8/layout/hProcess7"/>
    <dgm:cxn modelId="{666D1392-D876-4316-BD52-935ED41D7122}" type="presParOf" srcId="{3F8740D5-DB97-4816-BDED-B36E9EE2F755}" destId="{24F40AF8-D5D8-4F63-AAC3-290DCF0CA47B}" srcOrd="1" destOrd="0" presId="urn:microsoft.com/office/officeart/2005/8/layout/hProcess7"/>
    <dgm:cxn modelId="{F14717EE-6445-4B71-8C2F-D7523F99F8AC}" type="presParOf" srcId="{3F8740D5-DB97-4816-BDED-B36E9EE2F755}" destId="{588A91DE-F9D3-42B0-B20C-86483DB79ADE}" srcOrd="2" destOrd="0" presId="urn:microsoft.com/office/officeart/2005/8/layout/hProcess7"/>
    <dgm:cxn modelId="{2E1C302A-42B3-45FE-ADB2-F632F4064FDF}" type="presParOf" srcId="{588A91DE-F9D3-42B0-B20C-86483DB79ADE}" destId="{575661E6-83EF-409C-860F-C0DE44853A78}" srcOrd="0" destOrd="0" presId="urn:microsoft.com/office/officeart/2005/8/layout/hProcess7"/>
    <dgm:cxn modelId="{0BE3CBFE-DED9-4CB6-A19E-15A5B144CCC2}" type="presParOf" srcId="{588A91DE-F9D3-42B0-B20C-86483DB79ADE}" destId="{88A019D7-10BB-4E2E-B41E-42AD40822BB4}" srcOrd="1" destOrd="0" presId="urn:microsoft.com/office/officeart/2005/8/layout/hProcess7"/>
    <dgm:cxn modelId="{6CE3972B-B6A9-40AF-AEA0-1E9C79562D3A}" type="presParOf" srcId="{588A91DE-F9D3-42B0-B20C-86483DB79ADE}" destId="{2B4DD22C-2008-4ACF-B4F1-4C8ACA347A41}" srcOrd="2" destOrd="0" presId="urn:microsoft.com/office/officeart/2005/8/layout/hProcess7"/>
    <dgm:cxn modelId="{5A5558BA-AFE1-450C-B933-F990548323BE}" type="presParOf" srcId="{3F8740D5-DB97-4816-BDED-B36E9EE2F755}" destId="{C3466E25-2387-43AC-9C46-199DDE9A51F0}" srcOrd="3" destOrd="0" presId="urn:microsoft.com/office/officeart/2005/8/layout/hProcess7"/>
    <dgm:cxn modelId="{E870C6A9-6D8E-4E1A-B676-E520E9077392}" type="presParOf" srcId="{3F8740D5-DB97-4816-BDED-B36E9EE2F755}" destId="{A375DFAE-F422-49FF-8B03-6252B61871B6}" srcOrd="4" destOrd="0" presId="urn:microsoft.com/office/officeart/2005/8/layout/hProcess7"/>
    <dgm:cxn modelId="{593C1C06-EB78-4E19-8053-32ECF93846A5}" type="presParOf" srcId="{A375DFAE-F422-49FF-8B03-6252B61871B6}" destId="{76EEB158-AAC7-4166-A7BC-8D8E015BBE80}" srcOrd="0" destOrd="0" presId="urn:microsoft.com/office/officeart/2005/8/layout/hProcess7"/>
    <dgm:cxn modelId="{0B061598-3D7F-4DBC-A633-0D316BDF3E19}" type="presParOf" srcId="{A375DFAE-F422-49FF-8B03-6252B61871B6}" destId="{4D0ECCEB-940B-4E0D-A045-6332886F4C46}" srcOrd="1" destOrd="0" presId="urn:microsoft.com/office/officeart/2005/8/layout/hProcess7"/>
    <dgm:cxn modelId="{09705895-39E2-4C4E-8F26-3E41C97EE88B}" type="presParOf" srcId="{A375DFAE-F422-49FF-8B03-6252B61871B6}" destId="{9CC72832-7EFE-4B91-87F7-2EEDDAB4B88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2AA2E-CC72-420C-9881-3003EEB011A1}">
      <dsp:nvSpPr>
        <dsp:cNvPr id="0" name=""/>
        <dsp:cNvSpPr/>
      </dsp:nvSpPr>
      <dsp:spPr>
        <a:xfrm>
          <a:off x="0" y="357216"/>
          <a:ext cx="3868317" cy="3317855"/>
        </a:xfrm>
        <a:prstGeom prst="roundRect">
          <a:avLst>
            <a:gd name="adj" fmla="val 5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GENERAL</a:t>
          </a:r>
          <a:endParaRPr lang="es-ES" sz="5500" kern="1200" dirty="0"/>
        </a:p>
      </dsp:txBody>
      <dsp:txXfrm rot="16200000">
        <a:off x="-973488" y="1330704"/>
        <a:ext cx="2720641" cy="773663"/>
      </dsp:txXfrm>
    </dsp:sp>
    <dsp:sp modelId="{675A75F4-33ED-46BE-8248-370ED8DC7D82}">
      <dsp:nvSpPr>
        <dsp:cNvPr id="0" name=""/>
        <dsp:cNvSpPr/>
      </dsp:nvSpPr>
      <dsp:spPr>
        <a:xfrm>
          <a:off x="831974" y="357216"/>
          <a:ext cx="2881896" cy="3317855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itchFamily="34" charset="0"/>
            <a:cs typeface="Arial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Describir los motivos que influyen en los contribuyentes para que cumpla en sus obligaciones tributarias.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831974" y="357216"/>
        <a:ext cx="2881896" cy="3317855"/>
      </dsp:txXfrm>
    </dsp:sp>
    <dsp:sp modelId="{76EEB158-AAC7-4166-A7BC-8D8E015BBE80}">
      <dsp:nvSpPr>
        <dsp:cNvPr id="0" name=""/>
        <dsp:cNvSpPr/>
      </dsp:nvSpPr>
      <dsp:spPr>
        <a:xfrm>
          <a:off x="4037324" y="377065"/>
          <a:ext cx="4672614" cy="5357899"/>
        </a:xfrm>
        <a:prstGeom prst="roundRect">
          <a:avLst>
            <a:gd name="adj" fmla="val 5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ESPECÍFICOS</a:t>
          </a:r>
          <a:endParaRPr lang="es-ES" sz="4000" kern="1200" dirty="0"/>
        </a:p>
      </dsp:txBody>
      <dsp:txXfrm rot="16200000">
        <a:off x="2307846" y="2106542"/>
        <a:ext cx="4393477" cy="934522"/>
      </dsp:txXfrm>
    </dsp:sp>
    <dsp:sp modelId="{88A019D7-10BB-4E2E-B41E-42AD40822BB4}">
      <dsp:nvSpPr>
        <dsp:cNvPr id="0" name=""/>
        <dsp:cNvSpPr/>
      </dsp:nvSpPr>
      <dsp:spPr>
        <a:xfrm rot="5400000">
          <a:off x="3510297" y="2561933"/>
          <a:ext cx="824095" cy="700892"/>
        </a:xfrm>
        <a:prstGeom prst="flowChartExtract">
          <a:avLst/>
        </a:prstGeom>
        <a:noFill/>
        <a:ln w="100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C72832-7EFE-4B91-87F7-2EEDDAB4B885}">
      <dsp:nvSpPr>
        <dsp:cNvPr id="0" name=""/>
        <dsp:cNvSpPr/>
      </dsp:nvSpPr>
      <dsp:spPr>
        <a:xfrm>
          <a:off x="4971847" y="377065"/>
          <a:ext cx="3481097" cy="5357899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354013" lvl="0" indent="-354013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*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s-ES" sz="1700" kern="1200" dirty="0" smtClean="0">
              <a:effectLst/>
              <a:latin typeface="Arial" pitchFamily="34" charset="0"/>
              <a:cs typeface="Arial" pitchFamily="34" charset="0"/>
            </a:rPr>
            <a:t>Determinar como los contribuyentes perciben el control tributario por parte del SRI</a:t>
          </a:r>
          <a:endParaRPr lang="es-ES" sz="1700" kern="1200" dirty="0">
            <a:effectLst/>
            <a:latin typeface="Arial" pitchFamily="34" charset="0"/>
            <a:cs typeface="Arial" pitchFamily="34" charset="0"/>
          </a:endParaRPr>
        </a:p>
        <a:p>
          <a:pPr marL="354013" lvl="0" indent="-354013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/>
              <a:latin typeface="Arial" pitchFamily="34" charset="0"/>
              <a:cs typeface="Arial" pitchFamily="34" charset="0"/>
            </a:rPr>
            <a:t>*	Identificar los motivos de atraso de los contribuyentes en la declaración de impuestos.</a:t>
          </a:r>
          <a:endParaRPr lang="es-EC" sz="1700" kern="1200" dirty="0">
            <a:effectLst/>
            <a:latin typeface="Arial" pitchFamily="34" charset="0"/>
            <a:cs typeface="Arial" pitchFamily="34" charset="0"/>
          </a:endParaRPr>
        </a:p>
        <a:p>
          <a:pPr marL="354013" lvl="0" indent="-354013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/>
              <a:latin typeface="Arial" pitchFamily="34" charset="0"/>
              <a:cs typeface="Arial" pitchFamily="34" charset="0"/>
            </a:rPr>
            <a:t>* 	Identificar las falencias percibidas por los contribuyentes que posee la Administración Tributaria tales como los trámites, la información, y una asesoría tributaria.</a:t>
          </a:r>
          <a:endParaRPr lang="es-EC" sz="1700" kern="1200" dirty="0">
            <a:effectLst/>
            <a:latin typeface="Arial" pitchFamily="34" charset="0"/>
            <a:cs typeface="Arial" pitchFamily="34" charset="0"/>
          </a:endParaRPr>
        </a:p>
        <a:p>
          <a:pPr marL="354013" lvl="0" indent="-354013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/>
              <a:latin typeface="Arial" pitchFamily="34" charset="0"/>
              <a:cs typeface="Arial" pitchFamily="34" charset="0"/>
            </a:rPr>
            <a:t>*	Saber  si los contribuyentes conocen de sus derechos y obligaciones</a:t>
          </a:r>
          <a:endParaRPr lang="es-EC" sz="1700" kern="1200" dirty="0">
            <a:effectLst/>
            <a:latin typeface="Arial" pitchFamily="34" charset="0"/>
            <a:cs typeface="Arial" pitchFamily="34" charset="0"/>
          </a:endParaRPr>
        </a:p>
        <a:p>
          <a:pPr marL="354013" lvl="0" indent="-354013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/>
              <a:latin typeface="Arial" pitchFamily="34" charset="0"/>
              <a:cs typeface="Arial" pitchFamily="34" charset="0"/>
            </a:rPr>
            <a:t>*	Medir en que porcentaje el SRI incentiva la cultura tributaria dentro del país</a:t>
          </a:r>
          <a:r>
            <a:rPr lang="es-ES" sz="1700" kern="1200" dirty="0" smtClean="0">
              <a:latin typeface="Arial" pitchFamily="34" charset="0"/>
              <a:cs typeface="Arial" pitchFamily="34" charset="0"/>
            </a:rPr>
            <a:t>.</a:t>
          </a:r>
          <a:endParaRPr lang="es-EC" sz="1700" kern="1200" dirty="0">
            <a:latin typeface="Arial" pitchFamily="34" charset="0"/>
            <a:cs typeface="Arial" pitchFamily="34" charset="0"/>
          </a:endParaRPr>
        </a:p>
      </dsp:txBody>
      <dsp:txXfrm>
        <a:off x="4971847" y="377065"/>
        <a:ext cx="3481097" cy="535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0.04167</cdr:x>
      <cdr:y>0.91331</cdr:y>
    </cdr:from>
    <cdr:to>
      <cdr:x>0.55417</cdr:x>
      <cdr:y>0.98142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90500" y="2809876"/>
          <a:ext cx="23431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0.03542</cdr:x>
      <cdr:y>0.93189</cdr:y>
    </cdr:from>
    <cdr:to>
      <cdr:x>0.5</cdr:x>
      <cdr:y>0.99071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61925" y="2867026"/>
          <a:ext cx="21240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</a:t>
          </a:r>
          <a:r>
            <a:rPr lang="es-ES" sz="1100" baseline="0"/>
            <a:t> Los Autores</a:t>
          </a:r>
          <a:endParaRPr lang="es-E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0.03636</cdr:x>
      <cdr:y>0.92351</cdr:y>
    </cdr:from>
    <cdr:to>
      <cdr:x>0.41414</cdr:x>
      <cdr:y>0.98867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1450" y="3105151"/>
          <a:ext cx="17811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</a:t>
          </a:r>
          <a:r>
            <a:rPr lang="es-ES" sz="1100" baseline="0"/>
            <a:t> Los Autores</a:t>
          </a:r>
          <a:endParaRPr lang="es-E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0.0375</cdr:x>
      <cdr:y>0.93403</cdr:y>
    </cdr:from>
    <cdr:to>
      <cdr:x>0.40208</cdr:x>
      <cdr:y>0.98611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1450" y="2562225"/>
          <a:ext cx="16668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</a:t>
          </a:r>
          <a:r>
            <a:rPr lang="es-ES" sz="1100" baseline="0"/>
            <a:t> Los Autores</a:t>
          </a:r>
          <a:endParaRPr lang="es-ES" sz="1100"/>
        </a:p>
      </cdr:txBody>
    </cdr:sp>
  </cdr:relSizeAnchor>
  <cdr:relSizeAnchor xmlns:cdr="http://schemas.openxmlformats.org/drawingml/2006/chartDrawing">
    <cdr:from>
      <cdr:x>0.0375</cdr:x>
      <cdr:y>0.93403</cdr:y>
    </cdr:from>
    <cdr:to>
      <cdr:x>0.40208</cdr:x>
      <cdr:y>0.98611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71450" y="2562225"/>
          <a:ext cx="16668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</a:t>
          </a:r>
          <a:r>
            <a:rPr lang="es-ES" sz="1100" baseline="0"/>
            <a:t> Los Autores</a:t>
          </a:r>
          <a:endParaRPr lang="es-E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</cdr:x>
      <cdr:y>0.93016</cdr:y>
    </cdr:from>
    <cdr:to>
      <cdr:x>0.50625</cdr:x>
      <cdr:y>0.98413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8600" y="2790825"/>
          <a:ext cx="20859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 Los Autores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0.03542</cdr:x>
      <cdr:y>0.91935</cdr:y>
    </cdr:from>
    <cdr:to>
      <cdr:x>0.55</cdr:x>
      <cdr:y>0.99677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61925" y="2714625"/>
          <a:ext cx="23526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</a:t>
          </a:r>
          <a:r>
            <a:rPr lang="es-ES" sz="1100" baseline="0"/>
            <a:t> Los Autores</a:t>
          </a:r>
          <a:endParaRPr lang="es-E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0.07292</cdr:x>
      <cdr:y>0.94792</cdr:y>
    </cdr:from>
    <cdr:to>
      <cdr:x>0.58333</cdr:x>
      <cdr:y>0.98958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3375" y="2600325"/>
          <a:ext cx="2333625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/>
            <a:t>Elaboración: Los Autores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0.01042</cdr:x>
      <cdr:y>0.9375</cdr:y>
    </cdr:from>
    <cdr:to>
      <cdr:x>0.5421</cdr:x>
      <cdr:y>0.9838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7625" y="2571750"/>
          <a:ext cx="2430859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/>
            <a:t>Elaboración: Los Autores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0.02083</cdr:x>
      <cdr:y>0.95065</cdr:y>
    </cdr:from>
    <cdr:to>
      <cdr:x>0.61344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250" y="2647950"/>
          <a:ext cx="2709395" cy="135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/>
            <a:t>Elaboración: Los Autores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0.02083</cdr:x>
      <cdr:y>0.93207</cdr:y>
    </cdr:from>
    <cdr:to>
      <cdr:x>0.65048</cdr:x>
      <cdr:y>0.98382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250" y="2743289"/>
          <a:ext cx="2878732" cy="152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 dirty="0"/>
            <a:t>Elaboración: Los Autores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9BD4-AD8B-4EFE-8A69-A2729AEAB756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7365-FE21-4C6C-90EA-1D22644E6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68A67D-4AC8-4EE0-A7DF-BE8F069F995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0535-EC17-439E-B96F-F08D31D1B66A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65900DFF-E4E3-4793-9844-E6AF05FE9F98}" type="datetimeFigureOut">
              <a:rPr lang="es-ES" smtClean="0"/>
              <a:pPr/>
              <a:t>02/05/2010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E7C66114-601D-4D66-B645-948EDDEE5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Hoja_de_c_lculo_de_Microsoft_Office_Excel5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500990" cy="1752600"/>
          </a:xfrm>
        </p:spPr>
        <p:txBody>
          <a:bodyPr>
            <a:noAutofit/>
          </a:bodyPr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“PERFIL SOCIOECONÓMICO DEL CONTRIBUYENTE DE GUAYAQUIL </a:t>
            </a:r>
            <a:br>
              <a:rPr lang="es-E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SUJETO AL CONTROL DEL SERVICIO DE RENTAS INTERNAS EN SUS OBLIGACIONES TRIBUTARIAS”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DEBERES FORMALES DE LA ADMINISTRACIÓN TRIBUTARIA </a:t>
            </a:r>
            <a:r>
              <a:rPr lang="es-ES" sz="1800" b="1" dirty="0" smtClean="0"/>
              <a:t>ART 103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600200"/>
            <a:ext cx="8715375" cy="4829175"/>
          </a:xfrm>
        </p:spPr>
        <p:txBody>
          <a:bodyPr>
            <a:normAutofit fontScale="92500" lnSpcReduction="20000"/>
          </a:bodyPr>
          <a:lstStyle/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s-EC" dirty="0" smtClean="0"/>
              <a:t>Recibir toda petición o reclamo, inclusive el de pago indebido, que presenten los contribuyentes, </a:t>
            </a:r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endParaRPr lang="es-EC" dirty="0" smtClean="0"/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s-EC" dirty="0" smtClean="0"/>
              <a:t>Recibir, investigar y tramitar las denuncias que se les presenten sobre fraudes tributarios o infracciones de leyes impositivas de su jurisdicción;</a:t>
            </a:r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endParaRPr lang="es-EC" dirty="0" smtClean="0"/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s-EC" dirty="0" smtClean="0"/>
              <a:t>Notificar los actos y las resoluciones que expida, en el tiempo y con las formalidades establecidas en la ley, </a:t>
            </a:r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endParaRPr lang="es-EC" dirty="0" smtClean="0"/>
          </a:p>
          <a:p>
            <a:pPr marL="87313" indent="-87313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s-EC" dirty="0" smtClean="0"/>
              <a:t>Acatar y hacer cumplir por los funcionarios respectivos, los decretos, autos y sentencias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s-ES" sz="3600" b="1" smtClean="0"/>
              <a:t>NOTIFICACIÓN</a:t>
            </a:r>
            <a:r>
              <a:rPr lang="es-ES" sz="1200" b="1" smtClean="0"/>
              <a:t> ART 105</a:t>
            </a:r>
            <a:endParaRPr lang="es-ES" sz="3600" smtClean="0"/>
          </a:p>
        </p:txBody>
      </p:sp>
      <p:sp>
        <p:nvSpPr>
          <p:cNvPr id="27651" name="3 Marcador de contenido"/>
          <p:cNvSpPr>
            <a:spLocks noGrp="1"/>
          </p:cNvSpPr>
          <p:nvPr>
            <p:ph sz="quarter" idx="2"/>
          </p:nvPr>
        </p:nvSpPr>
        <p:spPr>
          <a:xfrm>
            <a:off x="0" y="3857625"/>
            <a:ext cx="9144000" cy="10715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C" sz="1800" smtClean="0"/>
              <a:t>La notificación se hará por el funcionario o empleado a quien la ley, el reglamento o el propio órgano de la administración designe. El notificador dejará constancia, bajo su responsabilidad personal y pecuniaria, del lugar, día, hora y forma de notificación.</a:t>
            </a:r>
          </a:p>
        </p:txBody>
      </p:sp>
      <p:sp>
        <p:nvSpPr>
          <p:cNvPr id="12" name="3 Marcador de contenido"/>
          <p:cNvSpPr>
            <a:spLocks noGrp="1"/>
          </p:cNvSpPr>
          <p:nvPr>
            <p:ph sz="quarter" idx="4"/>
          </p:nvPr>
        </p:nvSpPr>
        <p:spPr>
          <a:xfrm>
            <a:off x="214313" y="5429250"/>
            <a:ext cx="8715375" cy="1336675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1"/>
              </a:buClr>
              <a:buFont typeface="Wingdings"/>
              <a:buChar char=""/>
              <a:defRPr/>
            </a:pPr>
            <a:r>
              <a:rPr lang="es-EC" sz="1800" dirty="0" smtClean="0"/>
              <a:t>En persona;</a:t>
            </a:r>
          </a:p>
          <a:p>
            <a:pPr marL="320040" indent="-320040" fontAlgn="auto">
              <a:spcAft>
                <a:spcPts val="0"/>
              </a:spcAft>
              <a:buClr>
                <a:schemeClr val="accent1"/>
              </a:buClr>
              <a:buFont typeface="Wingdings"/>
              <a:buChar char=""/>
              <a:defRPr/>
            </a:pPr>
            <a:r>
              <a:rPr lang="es-EC" sz="1800" dirty="0" smtClean="0"/>
              <a:t>Por boleta;</a:t>
            </a:r>
          </a:p>
          <a:p>
            <a:pPr marL="320040" indent="-320040" fontAlgn="auto">
              <a:spcAft>
                <a:spcPts val="0"/>
              </a:spcAft>
              <a:buClr>
                <a:schemeClr val="accent1"/>
              </a:buClr>
              <a:buFont typeface="Wingdings"/>
              <a:buChar char=""/>
              <a:defRPr/>
            </a:pPr>
            <a:r>
              <a:rPr lang="es-EC" sz="1800" dirty="0" smtClean="0"/>
              <a:t>Por correo certificado o por servicios de mensajería;</a:t>
            </a:r>
          </a:p>
          <a:p>
            <a:pPr marL="320040" indent="-320040" fontAlgn="auto">
              <a:spcAft>
                <a:spcPts val="0"/>
              </a:spcAft>
              <a:buClr>
                <a:schemeClr val="accent1"/>
              </a:buClr>
              <a:buFont typeface="Wingdings"/>
              <a:buChar char=""/>
              <a:defRPr/>
            </a:pPr>
            <a:r>
              <a:rPr lang="es-EC" sz="1800" dirty="0" smtClean="0"/>
              <a:t>Por la prensa</a:t>
            </a:r>
            <a:endParaRPr lang="es-ES" sz="1800" dirty="0" smtClean="0"/>
          </a:p>
        </p:txBody>
      </p:sp>
      <p:sp>
        <p:nvSpPr>
          <p:cNvPr id="27653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285750" y="1643063"/>
            <a:ext cx="2778125" cy="569912"/>
          </a:xfrm>
        </p:spPr>
        <p:txBody>
          <a:bodyPr/>
          <a:lstStyle/>
          <a:p>
            <a:r>
              <a:rPr lang="es-ES" smtClean="0"/>
              <a:t>DEFINICIÓN</a:t>
            </a:r>
          </a:p>
        </p:txBody>
      </p:sp>
      <p:sp>
        <p:nvSpPr>
          <p:cNvPr id="11" name="2 Marcador de texto"/>
          <p:cNvSpPr>
            <a:spLocks noGrp="1"/>
          </p:cNvSpPr>
          <p:nvPr>
            <p:ph type="body" sz="quarter" idx="3"/>
          </p:nvPr>
        </p:nvSpPr>
        <p:spPr>
          <a:xfrm>
            <a:off x="214313" y="4786313"/>
            <a:ext cx="3706812" cy="5699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FORMAS DE NOTIFICACIÓN</a:t>
            </a:r>
            <a:endParaRPr lang="es-ES" dirty="0"/>
          </a:p>
        </p:txBody>
      </p:sp>
      <p:sp>
        <p:nvSpPr>
          <p:cNvPr id="2765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2286000"/>
            <a:ext cx="8858250" cy="13573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s-EC" sz="1800" smtClean="0"/>
              <a:t>Notificación es el acto por el cual se hace saber a una persona natural o jurídica el contenido de un acto o resolución administrativa, o el requerimiento de un funcionario competente de la administración en orden al cumplimiento de deberes formales.</a:t>
            </a:r>
            <a:endParaRPr lang="es-ES" sz="1200" smtClean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85750" y="3286125"/>
            <a:ext cx="2778125" cy="5699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2000" b="1" dirty="0">
                <a:solidFill>
                  <a:srgbClr val="FFFFFF"/>
                </a:solidFill>
                <a:latin typeface="+mn-lt"/>
              </a:rPr>
              <a:t>NOTIFICADORES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z="3600" b="1" smtClean="0"/>
              <a:t>LA ELUSIÓN Vs. EVASIÓN FISCAL</a:t>
            </a:r>
            <a:endParaRPr lang="es-ES" sz="3600" smtClean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285720" y="4643446"/>
            <a:ext cx="8643998" cy="107156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s-ES" b="1" i="1" dirty="0" smtClean="0"/>
              <a:t>La evasión impositiva</a:t>
            </a:r>
            <a:r>
              <a:rPr lang="es-ES" b="1" dirty="0" smtClean="0"/>
              <a:t> </a:t>
            </a:r>
            <a:r>
              <a:rPr lang="es-ES_tradnl" dirty="0" smtClean="0"/>
              <a:t>consiste en disminuir la actividad al control fiscal y, por tanto, no pagar impuesto. Intenta reducir los costos tributarios, utilizando para ello medios ilícitos y prohibidos por las leyes</a:t>
            </a:r>
            <a:endParaRPr kumimoji="0" lang="es-EC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285750" y="1214422"/>
            <a:ext cx="2778125" cy="569912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319088" marR="0" lvl="0" indent="-319088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s-ES" sz="2000" b="1" dirty="0" smtClean="0">
                <a:solidFill>
                  <a:srgbClr val="FFFFFF"/>
                </a:solidFill>
                <a:latin typeface="+mn-lt"/>
              </a:rPr>
              <a:t>ELUSIÓN FISCAL</a:t>
            </a:r>
            <a:endParaRPr lang="es-ES" sz="2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 bwMode="auto">
          <a:xfrm>
            <a:off x="285750" y="1928802"/>
            <a:ext cx="864396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ES" b="1" i="1" dirty="0"/>
              <a:t>La elusión del pago </a:t>
            </a:r>
            <a:r>
              <a:rPr lang="es-ES" dirty="0"/>
              <a:t>de un impuesto por un individuo, consiste en </a:t>
            </a:r>
            <a:r>
              <a:rPr lang="es-ES" dirty="0" smtClean="0"/>
              <a:t>la modificación de su </a:t>
            </a:r>
            <a:r>
              <a:rPr lang="es-ES" dirty="0"/>
              <a:t>comportamiento de manera que se reduzca o elimine su deuda tributaria. La elusión es una </a:t>
            </a:r>
            <a:r>
              <a:rPr lang="es-ES_tradnl" dirty="0"/>
              <a:t>figura perfectamente legal por lo que no puede existir sanción alguna hacia el contribuyente.</a:t>
            </a:r>
            <a:endParaRPr lang="es-ES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85720" y="3786190"/>
            <a:ext cx="2778125" cy="5699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EVASIÓN FISCAL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/>
              <a:t>FACTORES QUE INFLUYEN EN EL INCUMPLIMIENTO DE LOS IMPUESTOS</a:t>
            </a:r>
            <a:endParaRPr lang="es-ES" sz="3600" b="1" dirty="0"/>
          </a:p>
        </p:txBody>
      </p:sp>
      <p:sp>
        <p:nvSpPr>
          <p:cNvPr id="29699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lvl="1" algn="just"/>
            <a:endParaRPr lang="es-ES" dirty="0" smtClean="0"/>
          </a:p>
          <a:p>
            <a:pPr lvl="1" algn="just"/>
            <a:r>
              <a:rPr lang="es-ES" dirty="0" smtClean="0"/>
              <a:t>La complejidad de las normas tributarias,</a:t>
            </a:r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Dificultad de la comprensión y la aceptación de impuestos, </a:t>
            </a:r>
          </a:p>
          <a:p>
            <a:pPr lvl="1" algn="just">
              <a:buNone/>
            </a:pPr>
            <a:endParaRPr lang="es-ES" dirty="0" smtClean="0"/>
          </a:p>
          <a:p>
            <a:pPr lvl="1" algn="just"/>
            <a:r>
              <a:rPr lang="es-ES" dirty="0" smtClean="0"/>
              <a:t>El repudio del pago de sus obligaciones principales.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53414" cy="3000396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atin typeface="Calisto MT" pitchFamily="18" charset="0"/>
              </a:rPr>
              <a:t>Análisis </a:t>
            </a:r>
            <a:br>
              <a:rPr lang="es-ES" sz="4800" b="1" dirty="0" smtClean="0">
                <a:latin typeface="Calisto MT" pitchFamily="18" charset="0"/>
              </a:rPr>
            </a:br>
            <a:r>
              <a:rPr lang="es-ES" sz="4800" b="1" dirty="0" smtClean="0">
                <a:latin typeface="Calisto MT" pitchFamily="18" charset="0"/>
              </a:rPr>
              <a:t/>
            </a:r>
            <a:br>
              <a:rPr lang="es-ES" sz="4800" b="1" dirty="0" smtClean="0">
                <a:latin typeface="Calisto MT" pitchFamily="18" charset="0"/>
              </a:rPr>
            </a:br>
            <a:r>
              <a:rPr lang="es-ES" sz="4800" b="1" dirty="0" smtClean="0">
                <a:latin typeface="Calisto MT" pitchFamily="18" charset="0"/>
              </a:rPr>
              <a:t>descriptivo</a:t>
            </a:r>
            <a:endParaRPr lang="es-MX" sz="4800" b="1" dirty="0">
              <a:latin typeface="Calisto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POBLACIÓN OBJETIVO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es-ES" sz="2400" dirty="0" smtClean="0"/>
              <a:t>Contribuyentes </a:t>
            </a:r>
            <a:r>
              <a:rPr lang="es-ES" sz="2400" dirty="0"/>
              <a:t>de la ciudad de Guayaquil </a:t>
            </a:r>
            <a:r>
              <a:rPr lang="es-ES" sz="2400" dirty="0" smtClean="0"/>
              <a:t>notificados desde Enero/2009 - Agosto/2009 </a:t>
            </a:r>
          </a:p>
          <a:p>
            <a:pPr algn="just">
              <a:buClr>
                <a:schemeClr val="accent1"/>
              </a:buClr>
            </a:pPr>
            <a:r>
              <a:rPr lang="es-ES" sz="2400" dirty="0" smtClean="0"/>
              <a:t>61959 notificaciones</a:t>
            </a:r>
          </a:p>
          <a:p>
            <a:pPr algn="just"/>
            <a:endParaRPr lang="es-ES" sz="2400" dirty="0" smtClean="0"/>
          </a:p>
          <a:p>
            <a:pPr algn="just">
              <a:buClr>
                <a:schemeClr val="accent1"/>
              </a:buClr>
            </a:pPr>
            <a:r>
              <a:rPr lang="es-ES" sz="2400" dirty="0" smtClean="0"/>
              <a:t>Por los siguientes motivos: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100" dirty="0" smtClean="0"/>
              <a:t>Incumplimiento </a:t>
            </a:r>
            <a:r>
              <a:rPr lang="es-ES" sz="2100" dirty="0"/>
              <a:t>en la declaración y pago de </a:t>
            </a:r>
            <a:r>
              <a:rPr lang="es-ES" sz="2100" dirty="0" smtClean="0"/>
              <a:t>impuesto,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100" dirty="0" smtClean="0"/>
              <a:t>Inconsistencia </a:t>
            </a:r>
            <a:r>
              <a:rPr lang="es-ES" sz="2100" dirty="0"/>
              <a:t>en la información presentada de acuerdo con el cruce de información que realiza el SRI o </a:t>
            </a:r>
            <a:endParaRPr lang="es-ES" sz="21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s-ES" sz="2100" dirty="0" smtClean="0"/>
              <a:t>Requerimiento </a:t>
            </a:r>
            <a:r>
              <a:rPr lang="es-ES" sz="2100" dirty="0"/>
              <a:t>de alguna información </a:t>
            </a:r>
            <a:r>
              <a:rPr lang="es-ES" sz="2100" dirty="0" smtClean="0"/>
              <a:t>adicional.</a:t>
            </a:r>
          </a:p>
          <a:p>
            <a:pPr algn="just"/>
            <a:endParaRPr lang="es-ES" sz="20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MUESTRA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r>
              <a:rPr lang="es-ES" sz="2000" dirty="0" smtClean="0"/>
              <a:t>N</a:t>
            </a:r>
            <a:r>
              <a:rPr lang="es-ES" sz="2000" dirty="0"/>
              <a:t>: </a:t>
            </a:r>
            <a:r>
              <a:rPr lang="es-ES" sz="2000" dirty="0" smtClean="0"/>
              <a:t>61959 notificaciones emitidas a contribuyentes</a:t>
            </a:r>
            <a:endParaRPr lang="es-ES" sz="2000" dirty="0"/>
          </a:p>
          <a:p>
            <a:r>
              <a:rPr lang="es-ES" sz="2000" dirty="0" smtClean="0"/>
              <a:t>       : </a:t>
            </a:r>
            <a:r>
              <a:rPr lang="es-ES" sz="2000" dirty="0"/>
              <a:t>1.96</a:t>
            </a:r>
            <a:r>
              <a:rPr lang="es-ES" sz="2000" baseline="30000" dirty="0"/>
              <a:t>2</a:t>
            </a:r>
            <a:r>
              <a:rPr lang="es-ES" sz="2000" dirty="0"/>
              <a:t> (con nivel de confianza del 95%)</a:t>
            </a:r>
          </a:p>
          <a:p>
            <a:r>
              <a:rPr lang="es-ES" sz="2000" dirty="0"/>
              <a:t>P = proporción esperada (en este caso 80%)</a:t>
            </a:r>
          </a:p>
          <a:p>
            <a:r>
              <a:rPr lang="es-ES" sz="2000" dirty="0"/>
              <a:t>q = 1 – p (en este caso 1- 0.80= 20%)</a:t>
            </a:r>
          </a:p>
          <a:p>
            <a:r>
              <a:rPr lang="es-ES" sz="2000" dirty="0"/>
              <a:t>d = </a:t>
            </a:r>
            <a:r>
              <a:rPr lang="es-ES" sz="2000" dirty="0" smtClean="0"/>
              <a:t>5%</a:t>
            </a:r>
            <a:endParaRPr lang="es-ES" sz="2000" dirty="0"/>
          </a:p>
          <a:p>
            <a:pPr>
              <a:buNone/>
            </a:pPr>
            <a:endParaRPr lang="es-E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857364"/>
            <a:ext cx="2977116" cy="8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28" y="3581404"/>
            <a:ext cx="342900" cy="4191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143116"/>
            <a:ext cx="696521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ph sz="quarter" idx="1"/>
          </p:nvPr>
        </p:nvGraphicFramePr>
        <p:xfrm>
          <a:off x="214282" y="1571612"/>
          <a:ext cx="8229600" cy="474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28662" y="285728"/>
            <a:ext cx="714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3600" b="1" dirty="0" smtClean="0"/>
              <a:t>ENCUESTA PILOTO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00100" y="2000240"/>
          <a:ext cx="7156450" cy="4030662"/>
        </p:xfrm>
        <a:graphic>
          <a:graphicData uri="http://schemas.openxmlformats.org/presentationml/2006/ole">
            <p:oleObj spid="_x0000_s41986" name="Hoja de cálculo" r:id="rId3" imgW="4533900" imgH="2552700" progId="Excel.Sheet.12">
              <p:embed/>
            </p:oleObj>
          </a:graphicData>
        </a:graphic>
      </p:graphicFrame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200" b="1" dirty="0" smtClean="0"/>
              <a:t>INCUMPLIMIENTO DE LOS CONTRIBUYENTES EN EL PAGO DE SUS IMPUESTOS</a:t>
            </a:r>
            <a:endParaRPr lang="es-E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194444" cy="8429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PERFIL SOCIOECONÓMICO</a:t>
            </a:r>
            <a:endParaRPr lang="es-E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14313" y="1928813"/>
          <a:ext cx="8715375" cy="4572000"/>
        </p:xfrm>
        <a:graphic>
          <a:graphicData uri="http://schemas.openxmlformats.org/presentationml/2006/ole">
            <p:oleObj spid="_x0000_s39939" name="Worksheet" r:id="rId3" imgW="9058275" imgH="3219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504351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es-ES" dirty="0" smtClean="0"/>
              <a:t>En el siguiente estudio se buscó identificar y analizar por tipo de contribuyente los motivos y situaciones que hacen que este incumpla con sus obligaciones tributarias determinando sugerencias al SRI para disminuir el incumplimiento tributario para cada tipo de contribuyente y el Perfil de los contribuyentes que cumplen e incumplen con sus obligaciones al Fisco. </a:t>
            </a:r>
          </a:p>
          <a:p>
            <a:pPr algn="just"/>
            <a:endParaRPr lang="es-ES" dirty="0" smtClean="0"/>
          </a:p>
          <a:p>
            <a:pPr algn="just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63538" y="2000251"/>
          <a:ext cx="8494742" cy="4429145"/>
        </p:xfrm>
        <a:graphic>
          <a:graphicData uri="http://schemas.openxmlformats.org/presentationml/2006/ole">
            <p:oleObj spid="_x0000_s40963" name="Worksheet" r:id="rId3" imgW="9163050" imgH="3486150" progId="Excel.Sheet.8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1538" y="157161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CONTRIBUYENTES QUE INCUMPLEN EN SU DECLARACION DE IMPUESTOS</a:t>
            </a:r>
            <a:endParaRPr lang="es-ES_tradnl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14414" y="214290"/>
            <a:ext cx="7194444" cy="8429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PERFIL SOCIOECONÓMICO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1352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PERCEPCIÓN DEL CONTROL TRIBUTARIO</a:t>
            </a:r>
            <a:endParaRPr lang="es-ES_tradnl" sz="3200" b="1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sz="quarter" idx="1"/>
          </p:nvPr>
        </p:nvGraphicFramePr>
        <p:xfrm>
          <a:off x="142844" y="2071678"/>
          <a:ext cx="4194207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/>
          <p:cNvGraphicFramePr/>
          <p:nvPr/>
        </p:nvGraphicFramePr>
        <p:xfrm>
          <a:off x="4572000" y="2071678"/>
          <a:ext cx="428628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PERCEPCIÓN DEL CONTROL TRIBUTARIO</a:t>
            </a:r>
            <a:endParaRPr lang="es-ES_tradnl" sz="3200" b="1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4572000" y="1857364"/>
          <a:ext cx="435768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142844" y="1857364"/>
          <a:ext cx="435768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14375" y="1571625"/>
          <a:ext cx="7724775" cy="4935538"/>
        </p:xfrm>
        <a:graphic>
          <a:graphicData uri="http://schemas.openxmlformats.org/presentationml/2006/ole">
            <p:oleObj spid="_x0000_s18435" name="Hoja de cálculo" r:id="rId3" imgW="4533900" imgH="3619500" progId="Excel.Sheet.12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85786" y="285728"/>
            <a:ext cx="76438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INFLUENCIAS DE LOS CONTRIBUYENTES EN EL PAGO DE SUS IMPUESTOS</a:t>
            </a:r>
            <a:endParaRPr lang="es-ES_trad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10606"/>
          <a:stretch>
            <a:fillRect/>
          </a:stretch>
        </p:blipFill>
        <p:spPr bwMode="auto">
          <a:xfrm>
            <a:off x="571472" y="1928802"/>
            <a:ext cx="8143932" cy="421484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571480"/>
            <a:ext cx="76438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¿EL SRI INCENTIVA LA CULTURA TRIBUTARIA?</a:t>
            </a:r>
            <a:endParaRPr lang="es-ES_trad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00063" y="1584325"/>
          <a:ext cx="8072465" cy="4773633"/>
        </p:xfrm>
        <a:graphic>
          <a:graphicData uri="http://schemas.openxmlformats.org/presentationml/2006/ole">
            <p:oleObj spid="_x0000_s21506" name="Hoja de cálculo" r:id="rId3" imgW="5286375" imgH="3790950" progId="Excel.Sheet.12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85786" y="500042"/>
            <a:ext cx="7358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MOTIVOS DE RETRASO DE LOS CONTRIBUYENTES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Factores influyentes para el pago de impuestos</a:t>
            </a:r>
            <a:endParaRPr lang="es-ES_tradnl" sz="2800" b="1" dirty="0"/>
          </a:p>
        </p:txBody>
      </p:sp>
      <p:graphicFrame>
        <p:nvGraphicFramePr>
          <p:cNvPr id="11" name="1 Gráfico"/>
          <p:cNvGraphicFramePr/>
          <p:nvPr/>
        </p:nvGraphicFramePr>
        <p:xfrm>
          <a:off x="642910" y="2143116"/>
          <a:ext cx="78581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2143108" y="1714488"/>
            <a:ext cx="5072098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 smtClean="0">
                <a:latin typeface="Arial Black" pitchFamily="34" charset="0"/>
              </a:rPr>
              <a:t>Contribuyente Especial</a:t>
            </a:r>
            <a:endParaRPr lang="es-ES_tradnl" sz="1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Factores influyentes para el pago de impuestos</a:t>
            </a:r>
            <a:endParaRPr lang="es-ES_tradnl" sz="2800" b="1" dirty="0"/>
          </a:p>
        </p:txBody>
      </p:sp>
      <p:graphicFrame>
        <p:nvGraphicFramePr>
          <p:cNvPr id="6" name="2 Gráfico"/>
          <p:cNvGraphicFramePr>
            <a:graphicFrameLocks noGrp="1"/>
          </p:cNvGraphicFramePr>
          <p:nvPr>
            <p:ph sz="quarter" idx="1"/>
          </p:nvPr>
        </p:nvGraphicFramePr>
        <p:xfrm>
          <a:off x="785786" y="2071678"/>
          <a:ext cx="7766075" cy="425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2143108" y="1714488"/>
            <a:ext cx="507209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 smtClean="0">
                <a:latin typeface="Arial Black" pitchFamily="34" charset="0"/>
              </a:rPr>
              <a:t>Empresas Privadas</a:t>
            </a:r>
            <a:endParaRPr lang="es-ES_tradnl" sz="1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Factores influyentes para el pago de impuestos</a:t>
            </a:r>
            <a:endParaRPr lang="es-ES_tradnl" sz="2800" b="1" dirty="0"/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sz="quarter" idx="1"/>
          </p:nvPr>
        </p:nvGraphicFramePr>
        <p:xfrm>
          <a:off x="500034" y="2143116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571472" y="1643050"/>
            <a:ext cx="8001056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 smtClean="0"/>
              <a:t>Personas Naturales Obligadas a llevar contabilidad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Factores influyentes para el pago de impuestos</a:t>
            </a:r>
            <a:endParaRPr lang="es-ES_tradnl" sz="2800" b="1" dirty="0"/>
          </a:p>
        </p:txBody>
      </p:sp>
      <p:graphicFrame>
        <p:nvGraphicFramePr>
          <p:cNvPr id="6" name="4 Gráfico"/>
          <p:cNvGraphicFramePr/>
          <p:nvPr/>
        </p:nvGraphicFramePr>
        <p:xfrm>
          <a:off x="571472" y="2428868"/>
          <a:ext cx="7929618" cy="41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CuadroTexto"/>
          <p:cNvSpPr txBox="1">
            <a:spLocks noGrp="1"/>
          </p:cNvSpPr>
          <p:nvPr>
            <p:ph sz="quarter" idx="1"/>
          </p:nvPr>
        </p:nvSpPr>
        <p:spPr>
          <a:xfrm>
            <a:off x="714348" y="1785926"/>
            <a:ext cx="77153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 smtClean="0"/>
              <a:t>Personas Naturales NO Obligadas a llevar contabilidad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s-EC" sz="3600" b="1" smtClean="0"/>
              <a:t>OBJETIVOS </a:t>
            </a:r>
          </a:p>
        </p:txBody>
      </p:sp>
      <p:sp>
        <p:nvSpPr>
          <p:cNvPr id="21507" name="4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MX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214422"/>
          <a:ext cx="871540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071538" y="1785926"/>
          <a:ext cx="6786563" cy="4367212"/>
        </p:xfrm>
        <a:graphic>
          <a:graphicData uri="http://schemas.openxmlformats.org/presentationml/2006/ole">
            <p:oleObj spid="_x0000_s83969" name="Hoja de cálculo" r:id="rId3" imgW="5448300" imgH="4162425" progId="Excel.Sheet.12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71472" y="142852"/>
            <a:ext cx="79296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SERVICIOS QUE DEBE MEJORAR LA ADMINISTRACION TRIBUTARIA</a:t>
            </a:r>
            <a:endParaRPr lang="es-ES_trad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53414" cy="3000396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atin typeface="Calisto MT" pitchFamily="18" charset="0"/>
              </a:rPr>
              <a:t>Análisis </a:t>
            </a:r>
            <a:br>
              <a:rPr lang="es-ES" sz="4800" b="1" dirty="0" smtClean="0">
                <a:latin typeface="Calisto MT" pitchFamily="18" charset="0"/>
              </a:rPr>
            </a:br>
            <a:r>
              <a:rPr lang="es-ES" sz="4800" b="1" dirty="0" smtClean="0">
                <a:latin typeface="Calisto MT" pitchFamily="18" charset="0"/>
              </a:rPr>
              <a:t/>
            </a:r>
            <a:br>
              <a:rPr lang="es-ES" sz="4800" b="1" dirty="0" smtClean="0">
                <a:latin typeface="Calisto MT" pitchFamily="18" charset="0"/>
              </a:rPr>
            </a:br>
            <a:r>
              <a:rPr lang="es-ES" sz="4800" b="1" dirty="0" smtClean="0">
                <a:latin typeface="Calisto MT" pitchFamily="18" charset="0"/>
              </a:rPr>
              <a:t>ESTADÍSTICO</a:t>
            </a:r>
            <a:endParaRPr lang="es-MX" sz="4800" b="1" dirty="0">
              <a:latin typeface="Calisto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/>
              <a:t>MÉTODO REGRESIÓN LOGÍSTICA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>
                <a:schemeClr val="accent1"/>
              </a:buClr>
            </a:pPr>
            <a:r>
              <a:rPr lang="es-ES" dirty="0" smtClean="0"/>
              <a:t>La variable dependiente del análisis es si el contribuyente ha incumplido en los últimos 3 años, como tiene sólo dos respuestas lógicas SI y NO, tiene características binarias correspondiente a dos únicos valores (ausencia o presencia de la característica),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1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1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1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Incumplimiento de Obligaciones Tributarias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FT: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Falta de Tiempo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FL: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Falta de </a:t>
            </a:r>
            <a:r>
              <a:rPr lang="es-ES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Liquidez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Desconocimiento de sus obligaciones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FMP: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Falta de </a:t>
            </a:r>
            <a:r>
              <a:rPr lang="es-ES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Medios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Pago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 INC: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Información incompleta en sus declaraciones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s-ES" sz="1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571876"/>
            <a:ext cx="5643602" cy="56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COEFICIENTES DE  </a:t>
            </a:r>
            <a:r>
              <a:rPr lang="es-ES" sz="4000" b="1" dirty="0" smtClean="0">
                <a:sym typeface="Symbol"/>
              </a:rPr>
              <a:t></a:t>
            </a:r>
            <a:endParaRPr lang="es-ES" sz="4000" b="1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428728" y="1714488"/>
          <a:ext cx="6786610" cy="4553710"/>
        </p:xfrm>
        <a:graphic>
          <a:graphicData uri="http://schemas.openxmlformats.org/presentationml/2006/ole">
            <p:oleObj spid="_x0000_s96258" name="Worksheet" r:id="rId3" imgW="3676802" imgH="24670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857224" y="3643314"/>
          <a:ext cx="7143800" cy="2500329"/>
        </p:xfrm>
        <a:graphic>
          <a:graphicData uri="http://schemas.openxmlformats.org/presentationml/2006/ole">
            <p:oleObj spid="_x0000_s97282" name="Worksheet" r:id="rId3" imgW="3857549" imgH="1333500" progId="Excel.Sheet.8">
              <p:embed/>
            </p:oleObj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229600" cy="416877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buClr>
                <a:schemeClr val="accent1"/>
              </a:buClr>
            </a:pPr>
            <a:r>
              <a:rPr lang="es-ES" dirty="0" smtClean="0"/>
              <a:t>Para ver el impacto que tienen las variables en la probabilidad de incumplimiento se analizan los Odds ratio de cada variable independiente por tipo de contribuyente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/>
              <a:t>PROBABILIDAD DE INCUMPLIMIENTO DE PAGO DE IMPUESTOS</a:t>
            </a:r>
            <a:endParaRPr lang="es-ES" sz="3200" b="1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758950" y="1643063"/>
          <a:ext cx="5411788" cy="714375"/>
        </p:xfrm>
        <a:graphic>
          <a:graphicData uri="http://schemas.openxmlformats.org/presentationml/2006/ole">
            <p:oleObj spid="_x0000_s98306" r:id="rId3" imgW="3174840" imgH="419040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85786" y="2786064"/>
          <a:ext cx="7643866" cy="3071828"/>
        </p:xfrm>
        <a:graphic>
          <a:graphicData uri="http://schemas.openxmlformats.org/presentationml/2006/ole">
            <p:oleObj spid="_x0000_s98307" name="Hoja de cálculo" r:id="rId4" imgW="5019751" imgH="174315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643042" y="1857364"/>
          <a:ext cx="5429288" cy="4271366"/>
        </p:xfrm>
        <a:graphic>
          <a:graphicData uri="http://schemas.openxmlformats.org/presentationml/2006/ole">
            <p:oleObj spid="_x0000_s103426" name="Hoja de cálculo" r:id="rId3" imgW="2495702" imgH="2314651" progId="Excel.Sheet.12">
              <p:embed/>
            </p:oleObj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/>
              <a:t>PROBABILIDAD DE INCUMPLIMIENTO DE PAGO DE IMPUESTOS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/>
            <a:r>
              <a:rPr lang="es-ES" sz="4000" b="1" dirty="0" smtClean="0"/>
              <a:t>CONCLUSIÓN 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229600" cy="4668839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1"/>
              </a:buClr>
            </a:pPr>
            <a:r>
              <a:rPr lang="es-ES" dirty="0" smtClean="0"/>
              <a:t>Por medio del Estadístico T se llega a la conclusión de que las sociedades Privadas y Personas Naturales NO Obligadas a llevar Contabilidad se comportan de manera similar en cuanto al incumplimiento de sus obligaciones tributarias.</a:t>
            </a:r>
          </a:p>
          <a:p>
            <a:pPr algn="just">
              <a:buClr>
                <a:schemeClr val="accent1"/>
              </a:buClr>
              <a:buNone/>
            </a:pPr>
            <a:endParaRPr lang="es-ES" dirty="0" smtClean="0"/>
          </a:p>
          <a:p>
            <a:pPr lvl="0" algn="just">
              <a:buClr>
                <a:schemeClr val="accent1"/>
              </a:buClr>
            </a:pPr>
            <a:r>
              <a:rPr lang="es-ES" dirty="0" smtClean="0"/>
              <a:t>En promedio el 45% de los contribuyentes encuestados en la ciudad de Guayaquil han incumplido en el pago de sus impuestos en los últimos 3 años, lo cual se considera como un nivel de incumplimiento alto para la Administración Tributaria.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/>
            <a:r>
              <a:rPr lang="es-ES" sz="4000" b="1" dirty="0" smtClean="0"/>
              <a:t>CONCLUSIÓN 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Clr>
                <a:schemeClr val="accent1"/>
              </a:buClr>
            </a:pPr>
            <a:r>
              <a:rPr lang="es-ES" dirty="0" smtClean="0"/>
              <a:t>De los contribuyentes que han incumplido en sus obligaciones tributarias el 30.6% se retrasa eventualmente en las declaraciones y pago de sus impuestos.</a:t>
            </a:r>
          </a:p>
          <a:p>
            <a:pPr algn="just">
              <a:buClr>
                <a:schemeClr val="accent1"/>
              </a:buClr>
              <a:buNone/>
            </a:pPr>
            <a:r>
              <a:rPr lang="es-ES" dirty="0" smtClean="0"/>
              <a:t> </a:t>
            </a:r>
          </a:p>
          <a:p>
            <a:pPr lvl="0" algn="just">
              <a:buClr>
                <a:schemeClr val="accent1"/>
              </a:buClr>
            </a:pPr>
            <a:r>
              <a:rPr lang="es-ES" dirty="0" smtClean="0"/>
              <a:t>El lapso en que los contribuyentes comparecen ante la Administración Tributaria una vez que han sido notificados por parte del departamento de Gestión Tributaria es de menos 1 semana. </a:t>
            </a:r>
          </a:p>
          <a:p>
            <a:pPr algn="just">
              <a:buClr>
                <a:schemeClr val="accent1"/>
              </a:buClr>
              <a:buNone/>
            </a:pPr>
            <a:endParaRPr lang="es-ES" dirty="0" smtClean="0"/>
          </a:p>
          <a:p>
            <a:pPr lvl="0" algn="just">
              <a:buClr>
                <a:schemeClr val="accent1"/>
              </a:buClr>
            </a:pPr>
            <a:r>
              <a:rPr lang="es-ES" dirty="0" smtClean="0"/>
              <a:t>Todos los tipos de contribuyentes encuestados en la ciudad de Guayaquil alegan a la falta de tiempo como una causa para el incumplimiento de sus declaraciones de impuestos.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/>
            <a:r>
              <a:rPr lang="es-ES" sz="4000" b="1" dirty="0" smtClean="0"/>
              <a:t>RECOMENDACIONES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chemeClr val="accent1"/>
              </a:buClr>
            </a:pPr>
            <a:r>
              <a:rPr lang="es-ES" dirty="0" smtClean="0"/>
              <a:t>Se puede plantear a la Administración Tributaria que extienda los plazos de las declaraciones, principalmente las del Impuesto al Valor Agregado realizadas mensualmente, por ejemplo cada 2 meses se realizarán las declaraciones de IVA.</a:t>
            </a:r>
          </a:p>
          <a:p>
            <a:pPr lvl="0" algn="just">
              <a:buClr>
                <a:schemeClr val="accent1"/>
              </a:buClr>
              <a:buNone/>
            </a:pPr>
            <a:endParaRPr lang="es-ES" dirty="0" smtClean="0"/>
          </a:p>
          <a:p>
            <a:pPr algn="just">
              <a:buClr>
                <a:schemeClr val="accent1"/>
              </a:buClr>
            </a:pPr>
            <a:r>
              <a:rPr lang="es-ES" dirty="0" smtClean="0"/>
              <a:t>Es importante que las nuevas medidas de fiscalización no aumenten el costo de cumplimiento de los contribuyentes.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28687"/>
          </a:xfrm>
        </p:spPr>
        <p:txBody>
          <a:bodyPr/>
          <a:lstStyle/>
          <a:p>
            <a:r>
              <a:rPr lang="es-EC" sz="3600" b="1" dirty="0" smtClean="0"/>
              <a:t>HIPÓTESIS NULA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1857388"/>
          </a:xfrm>
        </p:spPr>
        <p:txBody>
          <a:bodyPr anchor="ctr"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endParaRPr lang="es-EC" dirty="0" smtClean="0"/>
          </a:p>
          <a:p>
            <a:pPr algn="ctr">
              <a:buFont typeface="Wingdings" pitchFamily="2" charset="2"/>
              <a:buNone/>
            </a:pPr>
            <a:r>
              <a:rPr lang="es-ES" i="1" dirty="0" smtClean="0"/>
              <a:t>“Las Personas Naturales No Obligadas a Llevar Contabilidad tienen un comportamiento similar en sus obligaciones tributarias que las Sociedades Privadas”</a:t>
            </a:r>
            <a:endParaRPr lang="es-EC" dirty="0" smtClean="0"/>
          </a:p>
          <a:p>
            <a:endParaRPr lang="es-EC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7158" y="4071942"/>
            <a:ext cx="8229600" cy="9286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HIPÓTESIS ALTERNATIVA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2910" y="4786322"/>
            <a:ext cx="8229600" cy="1857388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s-EC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defTabSz="912813">
              <a:buFont typeface="Wingdings" pitchFamily="2" charset="2"/>
              <a:buNone/>
            </a:pPr>
            <a:r>
              <a:rPr lang="es-ES" sz="3200" i="1" dirty="0" smtClean="0"/>
              <a:t>“Las Personas Naturales No Obligadas a llevar Contabilidad son los contribuyentes más cumplidos en sus obligaciones tributarias que las Sociedades Privadas”</a:t>
            </a:r>
            <a:endParaRPr lang="es-EC" sz="3200" dirty="0" smtClean="0"/>
          </a:p>
          <a:p>
            <a:pPr defTabSz="912813"/>
            <a:endParaRPr lang="es-EC" sz="32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s-EC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/>
            <a:r>
              <a:rPr lang="es-ES" sz="4000" b="1" dirty="0" smtClean="0"/>
              <a:t>RECOMENDACIONES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es-ES" dirty="0" smtClean="0"/>
              <a:t>Para reducir la evasión fiscal se debería intensificar la fiscalización y perfeccionar el criterio de selección de los contribuyentes a auditar.</a:t>
            </a:r>
          </a:p>
          <a:p>
            <a:pPr algn="just">
              <a:buClr>
                <a:schemeClr val="accent1"/>
              </a:buClr>
              <a:buNone/>
            </a:pPr>
            <a:endParaRPr lang="es-ES" dirty="0" smtClean="0"/>
          </a:p>
          <a:p>
            <a:pPr algn="just">
              <a:buClr>
                <a:schemeClr val="accent1"/>
              </a:buClr>
            </a:pPr>
            <a:r>
              <a:rPr lang="es-ES" dirty="0" smtClean="0"/>
              <a:t>También se deberá conocer el comportamiento de los contribuyentes para ayudar a  diseñar mejores planes de fiscalización, debido a que la evasión también depende del tipo de sector en el que se encuentra el contribuyente.</a:t>
            </a:r>
          </a:p>
          <a:p>
            <a:pPr algn="just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/>
              <a:t>RECOMENDACIONES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>
                <a:schemeClr val="accent1"/>
              </a:buClr>
            </a:pPr>
            <a:r>
              <a:rPr lang="es-ES" sz="3100" dirty="0" smtClean="0"/>
              <a:t>Realizar estudios comparativos con las principales ciudades del Ecuador, para analizar los diferentes motivos de incumplimiento que influyen por tipo de contribuyente dependiendo del lugar donde  desarrollen sus actividades.</a:t>
            </a:r>
          </a:p>
          <a:p>
            <a:pPr lvl="0" algn="just">
              <a:buClr>
                <a:schemeClr val="accent1"/>
              </a:buClr>
            </a:pPr>
            <a:endParaRPr lang="es-ES" sz="3100" dirty="0" smtClean="0"/>
          </a:p>
          <a:p>
            <a:pPr lvl="0" algn="just">
              <a:buClr>
                <a:schemeClr val="accent1"/>
              </a:buClr>
            </a:pPr>
            <a:r>
              <a:rPr lang="es-ES" sz="3100" dirty="0" smtClean="0"/>
              <a:t>Realizar cursos de capacitación en los canales de televisión para que las personas interesadas en aprender aspectos tributarios de forma gratuita puedan adquirir los libros y seguir los capítulos mostrados en la televisión.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5400" b="1" dirty="0" smtClean="0"/>
          </a:p>
          <a:p>
            <a:pPr algn="ctr">
              <a:buNone/>
            </a:pPr>
            <a:endParaRPr lang="es-ES" sz="5400" b="1" dirty="0" smtClean="0"/>
          </a:p>
          <a:p>
            <a:pPr algn="ctr">
              <a:buNone/>
            </a:pPr>
            <a:r>
              <a:rPr lang="es-ES" sz="8000" b="1" dirty="0" smtClean="0">
                <a:latin typeface="Arial" pitchFamily="34" charset="0"/>
                <a:cs typeface="Arial" pitchFamily="34" charset="0"/>
              </a:rPr>
              <a:t>GRACIAS </a:t>
            </a:r>
            <a:endParaRPr lang="es-ES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339166" cy="2286016"/>
          </a:xfrm>
        </p:spPr>
        <p:txBody>
          <a:bodyPr/>
          <a:lstStyle/>
          <a:p>
            <a:pPr algn="ctr"/>
            <a:r>
              <a:rPr lang="es-ES" sz="4800" dirty="0" smtClean="0">
                <a:latin typeface="Calisto MT" pitchFamily="18" charset="0"/>
              </a:rPr>
              <a:t>Referencias </a:t>
            </a:r>
            <a:br>
              <a:rPr lang="es-ES" sz="4800" dirty="0" smtClean="0">
                <a:latin typeface="Calisto MT" pitchFamily="18" charset="0"/>
              </a:rPr>
            </a:br>
            <a:r>
              <a:rPr lang="es-ES" sz="4800" dirty="0" smtClean="0">
                <a:latin typeface="Calisto MT" pitchFamily="18" charset="0"/>
              </a:rPr>
              <a:t/>
            </a:r>
            <a:br>
              <a:rPr lang="es-ES" sz="4800" dirty="0" smtClean="0">
                <a:latin typeface="Calisto MT" pitchFamily="18" charset="0"/>
              </a:rPr>
            </a:br>
            <a:r>
              <a:rPr lang="es-ES" sz="4800" dirty="0" smtClean="0">
                <a:latin typeface="Calisto MT" pitchFamily="18" charset="0"/>
              </a:rPr>
              <a:t>bibliográficas</a:t>
            </a:r>
            <a:endParaRPr lang="es-MX" sz="4800" dirty="0">
              <a:latin typeface="Calisto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algn="just"/>
            <a:endParaRPr lang="es-ES" sz="2400" dirty="0" smtClean="0"/>
          </a:p>
          <a:p>
            <a:pPr algn="just">
              <a:buClr>
                <a:schemeClr val="accent1"/>
              </a:buClr>
            </a:pPr>
            <a:endParaRPr lang="es-ES" sz="2400" dirty="0" smtClean="0"/>
          </a:p>
          <a:p>
            <a:pPr algn="just">
              <a:buClr>
                <a:schemeClr val="accent1"/>
              </a:buClr>
            </a:pPr>
            <a:r>
              <a:rPr lang="es-ES" sz="2400" dirty="0" smtClean="0"/>
              <a:t>“Moralidad y Contribuyentes: Un análisis exploratorio del caso ecuatoriano”; Ing. </a:t>
            </a:r>
            <a:r>
              <a:rPr lang="es-ES" sz="2400" dirty="0" err="1" smtClean="0"/>
              <a:t>Mumán</a:t>
            </a:r>
            <a:r>
              <a:rPr lang="es-ES" sz="2400" dirty="0" smtClean="0"/>
              <a:t> Rojas Dávila, 2008</a:t>
            </a:r>
          </a:p>
          <a:p>
            <a:pPr algn="just">
              <a:buClr>
                <a:schemeClr val="accent1"/>
              </a:buClr>
            </a:pPr>
            <a:endParaRPr lang="es-ES" sz="2400" baseline="30000" dirty="0" smtClean="0"/>
          </a:p>
          <a:p>
            <a:pPr algn="just">
              <a:buClr>
                <a:schemeClr val="accent1"/>
              </a:buClr>
            </a:pPr>
            <a:endParaRPr lang="es-MX" sz="2400" dirty="0" smtClean="0"/>
          </a:p>
          <a:p>
            <a:pPr algn="just">
              <a:buClr>
                <a:schemeClr val="accent1"/>
              </a:buClr>
            </a:pPr>
            <a:endParaRPr lang="es-MX" sz="2400" dirty="0" smtClean="0"/>
          </a:p>
          <a:p>
            <a:pPr>
              <a:buClr>
                <a:schemeClr val="accent1"/>
              </a:buClr>
            </a:pPr>
            <a:r>
              <a:rPr lang="es-MX" sz="2400" dirty="0" smtClean="0"/>
              <a:t>“Programa Nacional de Educación Fiscal. PNEF. Secretaria Federal de Ingresos , SRF, Brasil”; Mara Lucia </a:t>
            </a:r>
            <a:r>
              <a:rPr lang="es-MX" sz="2400" dirty="0" err="1" smtClean="0"/>
              <a:t>Monteiro</a:t>
            </a:r>
            <a:r>
              <a:rPr lang="es-MX" sz="2400" dirty="0" smtClean="0"/>
              <a:t>. 2005</a:t>
            </a:r>
          </a:p>
          <a:p>
            <a:pPr algn="just"/>
            <a:endParaRPr lang="es-ES" sz="24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6715172" cy="1828800"/>
          </a:xfrm>
        </p:spPr>
        <p:txBody>
          <a:bodyPr/>
          <a:lstStyle/>
          <a:p>
            <a:r>
              <a:rPr lang="es-ES" sz="4800" b="1" dirty="0" smtClean="0">
                <a:latin typeface="Calisto MT" pitchFamily="18" charset="0"/>
              </a:rPr>
              <a:t>P a r t e    l e g a l</a:t>
            </a:r>
            <a:endParaRPr lang="es-MX" sz="4800" b="1" dirty="0">
              <a:latin typeface="Calisto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es-EC" sz="3600" b="1" smtClean="0"/>
              <a:t>CONTRIBUYENTE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5072063"/>
          </a:xfrm>
        </p:spPr>
        <p:txBody>
          <a:bodyPr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Es </a:t>
            </a:r>
            <a:r>
              <a:rPr lang="es-ES" dirty="0"/>
              <a:t>toda persona física o natural y jurídica </a:t>
            </a:r>
            <a:r>
              <a:rPr lang="es-ES" dirty="0" smtClean="0"/>
              <a:t>obligada </a:t>
            </a:r>
            <a:r>
              <a:rPr lang="es-ES" dirty="0"/>
              <a:t>a cumplir </a:t>
            </a:r>
            <a:r>
              <a:rPr lang="es-ES" dirty="0" smtClean="0"/>
              <a:t>los </a:t>
            </a:r>
            <a:r>
              <a:rPr lang="es-ES" dirty="0"/>
              <a:t>deberes formales según lo </a:t>
            </a:r>
            <a:r>
              <a:rPr lang="es-ES" dirty="0" smtClean="0"/>
              <a:t>establece </a:t>
            </a:r>
            <a:r>
              <a:rPr lang="es-ES" dirty="0"/>
              <a:t>las leyes tributarias del </a:t>
            </a:r>
            <a:r>
              <a:rPr lang="es-ES" dirty="0" smtClean="0"/>
              <a:t>país.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ES" b="1" dirty="0" smtClean="0"/>
              <a:t>PAPEL DEL CONTRIBUYENTE EN LA SOCIEDAD</a:t>
            </a:r>
            <a:endParaRPr lang="es-ES" dirty="0" smtClean="0"/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Cumplir los deberes y obligaciones tributarias para que ésta, a través del fisco, se beneficie de los servicios públicos del país.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s-EC" dirty="0" smtClean="0"/>
              <a:t>Se puede clasificar a los contribuyentes como:</a:t>
            </a:r>
            <a:endParaRPr lang="es-E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s-EC" dirty="0" smtClean="0"/>
              <a:t>Personas Naturales Obligadas a llevar  Contabilidad</a:t>
            </a:r>
            <a:endParaRPr lang="es-EC" i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s-EC" dirty="0" smtClean="0"/>
              <a:t>Personas Naturales No Obligadas a llevar Contabilidad</a:t>
            </a:r>
            <a:endParaRPr lang="es-EC" i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s-EC" dirty="0" smtClean="0"/>
              <a:t>Sociedades Privadas</a:t>
            </a:r>
            <a:endParaRPr lang="es-EC" i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s-EC" dirty="0" smtClean="0"/>
              <a:t>Sociedades Públicas</a:t>
            </a:r>
            <a:endParaRPr lang="es-EC" i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s-ES" dirty="0" smtClean="0"/>
              <a:t>Contribuyentes Especiales </a:t>
            </a:r>
            <a:endParaRPr lang="es-EC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57200" y="214313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sz="3600" b="1" smtClean="0"/>
              <a:t>DEBERES FORMALES DEL CONTRIBUYENTE </a:t>
            </a:r>
            <a:r>
              <a:rPr lang="es-ES" sz="1600" b="1" smtClean="0"/>
              <a:t>ART 96</a:t>
            </a:r>
            <a:endParaRPr lang="es-ES" sz="3600" b="1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143500"/>
          </a:xfrm>
        </p:spPr>
        <p:txBody>
          <a:bodyPr>
            <a:normAutofit fontScale="92500" lnSpcReduction="10000"/>
          </a:bodyPr>
          <a:lstStyle/>
          <a:p>
            <a:pPr marL="879475" lvl="1" indent="-514350">
              <a:buFont typeface="Tw Cen MT" pitchFamily="34" charset="0"/>
              <a:buAutoNum type="alphaLcParenR"/>
            </a:pPr>
            <a:r>
              <a:rPr lang="es-EC" sz="2800" dirty="0" smtClean="0"/>
              <a:t>Inscribirse en los registros pertinentes;</a:t>
            </a:r>
          </a:p>
          <a:p>
            <a:pPr marL="879475" lvl="1" indent="-514350">
              <a:buFont typeface="Tw Cen MT" pitchFamily="34" charset="0"/>
              <a:buAutoNum type="alphaLcParenR"/>
            </a:pPr>
            <a:r>
              <a:rPr lang="es-EC" sz="2800" dirty="0" smtClean="0"/>
              <a:t>Solicitar los permisos previos que fueren del caso;</a:t>
            </a:r>
          </a:p>
          <a:p>
            <a:pPr marL="879475" lvl="1" indent="-514350">
              <a:buFont typeface="Tw Cen MT" pitchFamily="34" charset="0"/>
              <a:buAutoNum type="alphaLcParenR"/>
            </a:pPr>
            <a:r>
              <a:rPr lang="es-EC" sz="2800" dirty="0" smtClean="0"/>
              <a:t>Llevar los libros y registros contables relacionados con la correspondiente actividad económica, y conservar tales libros y registros;</a:t>
            </a:r>
          </a:p>
          <a:p>
            <a:pPr marL="879475" lvl="1" indent="-514350">
              <a:buFont typeface="Tw Cen MT" pitchFamily="34" charset="0"/>
              <a:buAutoNum type="alphaLcParenR"/>
            </a:pPr>
            <a:r>
              <a:rPr lang="es-EC" sz="2800" dirty="0" smtClean="0"/>
              <a:t>Presentar las declaraciones que correspondan; y, </a:t>
            </a:r>
          </a:p>
          <a:p>
            <a:pPr marL="879475" lvl="1" indent="-514350">
              <a:buFont typeface="Tw Cen MT" pitchFamily="34" charset="0"/>
              <a:buAutoNum type="alphaLcParenR"/>
            </a:pPr>
            <a:r>
              <a:rPr lang="es-EC" sz="2800" dirty="0" smtClean="0"/>
              <a:t>Cumplir con los deberes específicos.</a:t>
            </a:r>
          </a:p>
          <a:p>
            <a:pPr marL="879475" lvl="1" indent="-514350">
              <a:buNone/>
            </a:pPr>
            <a:endParaRPr lang="es-EC" sz="2800" dirty="0" smtClean="0"/>
          </a:p>
          <a:p>
            <a:pPr marL="174625" indent="-174625"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800" dirty="0" smtClean="0"/>
              <a:t>Exhibir a los funcionarios respectivos, las declaraciones, informes, libros,</a:t>
            </a:r>
          </a:p>
          <a:p>
            <a:pPr marL="174625" indent="-174625"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800" dirty="0" smtClean="0"/>
              <a:t>Concurrir a las oficinas de la administración tributaria, cuando su presencia sea requerida por autoridad competente.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ent presentation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01159442</Template>
  <TotalTime>942</TotalTime>
  <Words>1459</Words>
  <Application>Microsoft Office PowerPoint</Application>
  <PresentationFormat>Presentación en pantalla (4:3)</PresentationFormat>
  <Paragraphs>223</Paragraphs>
  <Slides>42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Default Design</vt:lpstr>
      <vt:lpstr>Student presentation</vt:lpstr>
      <vt:lpstr>Hoja de cálculo</vt:lpstr>
      <vt:lpstr>Worksheet</vt:lpstr>
      <vt:lpstr>Hoja de cálculo de Microsoft Office Excel</vt:lpstr>
      <vt:lpstr>Diapositiva 1</vt:lpstr>
      <vt:lpstr>RESUMEN </vt:lpstr>
      <vt:lpstr>OBJETIVOS </vt:lpstr>
      <vt:lpstr>HIPÓTESIS NULA</vt:lpstr>
      <vt:lpstr>Referencias   bibliográficas</vt:lpstr>
      <vt:lpstr>Diapositiva 6</vt:lpstr>
      <vt:lpstr>P a r t e    l e g a l</vt:lpstr>
      <vt:lpstr>CONTRIBUYENTE</vt:lpstr>
      <vt:lpstr>DEBERES FORMALES DEL CONTRIBUYENTE ART 96</vt:lpstr>
      <vt:lpstr>DEBERES FORMALES DE LA ADMINISTRACIÓN TRIBUTARIA ART 103</vt:lpstr>
      <vt:lpstr>NOTIFICACIÓN ART 105</vt:lpstr>
      <vt:lpstr>LA ELUSIÓN Vs. EVASIÓN FISCAL</vt:lpstr>
      <vt:lpstr>FACTORES QUE INFLUYEN EN EL INCUMPLIMIENTO DE LOS IMPUESTOS</vt:lpstr>
      <vt:lpstr>Análisis   descriptivo</vt:lpstr>
      <vt:lpstr>POBLACIÓN OBJETIVO</vt:lpstr>
      <vt:lpstr>MUESTRA</vt:lpstr>
      <vt:lpstr>Diapositiva 17</vt:lpstr>
      <vt:lpstr>INCUMPLIMIENTO DE LOS CONTRIBUYENTES EN EL PAGO DE SUS IMPUESTOS</vt:lpstr>
      <vt:lpstr>PERFIL SOCIOECONÓMICO</vt:lpstr>
      <vt:lpstr>Diapositiva 20</vt:lpstr>
      <vt:lpstr>PERCEPCIÓN DEL CONTROL TRIBUTARIO</vt:lpstr>
      <vt:lpstr>PERCEPCIÓN DEL CONTROL TRIBUTARIO</vt:lpstr>
      <vt:lpstr>Diapositiva 23</vt:lpstr>
      <vt:lpstr>Diapositiva 24</vt:lpstr>
      <vt:lpstr>Diapositiva 25</vt:lpstr>
      <vt:lpstr>Factores influyentes para el pago de impuestos</vt:lpstr>
      <vt:lpstr>Factores influyentes para el pago de impuestos</vt:lpstr>
      <vt:lpstr>Factores influyentes para el pago de impuestos</vt:lpstr>
      <vt:lpstr>Factores influyentes para el pago de impuestos</vt:lpstr>
      <vt:lpstr>Diapositiva 30</vt:lpstr>
      <vt:lpstr>Análisis   ESTADÍSTICO</vt:lpstr>
      <vt:lpstr>MÉTODO REGRESIÓN LOGÍSTICA</vt:lpstr>
      <vt:lpstr>COEFICIENTES DE  </vt:lpstr>
      <vt:lpstr>Diapositiva 34</vt:lpstr>
      <vt:lpstr>PROBABILIDAD DE INCUMPLIMIENTO DE PAGO DE IMPUESTOS</vt:lpstr>
      <vt:lpstr>PROBABILIDAD DE INCUMPLIMIENTO DE PAGO DE IMPUESTOS</vt:lpstr>
      <vt:lpstr>CONCLUSIÓN </vt:lpstr>
      <vt:lpstr>CONCLUSIÓN </vt:lpstr>
      <vt:lpstr>RECOMENDACIONES</vt:lpstr>
      <vt:lpstr>RECOMENDACIONES</vt:lpstr>
      <vt:lpstr>RECOMENDACIONES</vt:lpstr>
      <vt:lpstr>Diapositiva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celf1</dc:creator>
  <cp:lastModifiedBy>Wilmer</cp:lastModifiedBy>
  <cp:revision>99</cp:revision>
  <dcterms:created xsi:type="dcterms:W3CDTF">2010-01-08T14:15:26Z</dcterms:created>
  <dcterms:modified xsi:type="dcterms:W3CDTF">2010-05-02T18:45:56Z</dcterms:modified>
</cp:coreProperties>
</file>