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71"/>
  </p:notesMasterIdLst>
  <p:handoutMasterIdLst>
    <p:handoutMasterId r:id="rId72"/>
  </p:handoutMasterIdLst>
  <p:sldIdLst>
    <p:sldId id="256" r:id="rId2"/>
    <p:sldId id="257" r:id="rId3"/>
    <p:sldId id="258" r:id="rId4"/>
    <p:sldId id="261" r:id="rId5"/>
    <p:sldId id="263" r:id="rId6"/>
    <p:sldId id="264" r:id="rId7"/>
    <p:sldId id="266" r:id="rId8"/>
    <p:sldId id="267" r:id="rId9"/>
    <p:sldId id="268" r:id="rId10"/>
    <p:sldId id="269" r:id="rId11"/>
    <p:sldId id="270" r:id="rId12"/>
    <p:sldId id="271" r:id="rId13"/>
    <p:sldId id="272" r:id="rId14"/>
    <p:sldId id="327" r:id="rId15"/>
    <p:sldId id="273" r:id="rId16"/>
    <p:sldId id="274" r:id="rId17"/>
    <p:sldId id="275" r:id="rId18"/>
    <p:sldId id="276" r:id="rId19"/>
    <p:sldId id="328" r:id="rId20"/>
    <p:sldId id="277" r:id="rId21"/>
    <p:sldId id="282" r:id="rId22"/>
    <p:sldId id="283" r:id="rId23"/>
    <p:sldId id="284" r:id="rId24"/>
    <p:sldId id="285" r:id="rId25"/>
    <p:sldId id="287" r:id="rId26"/>
    <p:sldId id="288" r:id="rId27"/>
    <p:sldId id="289" r:id="rId28"/>
    <p:sldId id="290" r:id="rId29"/>
    <p:sldId id="291" r:id="rId30"/>
    <p:sldId id="292" r:id="rId31"/>
    <p:sldId id="293" r:id="rId32"/>
    <p:sldId id="294" r:id="rId33"/>
    <p:sldId id="295" r:id="rId34"/>
    <p:sldId id="296" r:id="rId35"/>
    <p:sldId id="329"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30" r:id="rId50"/>
    <p:sldId id="310" r:id="rId51"/>
    <p:sldId id="311" r:id="rId52"/>
    <p:sldId id="335" r:id="rId53"/>
    <p:sldId id="336" r:id="rId54"/>
    <p:sldId id="337" r:id="rId55"/>
    <p:sldId id="338" r:id="rId56"/>
    <p:sldId id="339" r:id="rId57"/>
    <p:sldId id="340" r:id="rId58"/>
    <p:sldId id="341" r:id="rId59"/>
    <p:sldId id="342" r:id="rId60"/>
    <p:sldId id="343" r:id="rId61"/>
    <p:sldId id="344" r:id="rId62"/>
    <p:sldId id="345" r:id="rId63"/>
    <p:sldId id="346" r:id="rId64"/>
    <p:sldId id="347" r:id="rId65"/>
    <p:sldId id="348" r:id="rId66"/>
    <p:sldId id="349" r:id="rId67"/>
    <p:sldId id="350" r:id="rId68"/>
    <p:sldId id="351" r:id="rId69"/>
    <p:sldId id="352" r:id="rId70"/>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s-ES"/>
              <a:t>Prevenciones en la Puesta a Tierra en Instalaciones Industriales</a:t>
            </a: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E2B3503-AEED-422E-9F33-2A525D218327}" type="datetimeFigureOut">
              <a:rPr lang="es-ES"/>
              <a:pPr>
                <a:defRPr/>
              </a:pPr>
              <a:t>24/06/2010</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fi-FI"/>
              <a:t>Jorge Portilla y Kelvin Alvarez</a:t>
            </a: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B28798D-6DC4-47BA-9FA9-93D8DCE8D82A}" type="slidenum">
              <a:rPr lang="es-ES"/>
              <a:pPr>
                <a:defRPr/>
              </a:pPr>
              <a:t>‹Nº›</a:t>
            </a:fld>
            <a:endParaRPr lang="es-E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s-ES"/>
              <a:t>Prevenciones en la Puesta a Tierra en Instalaciones Industriales</a:t>
            </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8F808BD-5662-4A42-B223-93325FA678DB}" type="datetimeFigureOut">
              <a:rPr lang="es-ES"/>
              <a:pPr>
                <a:defRPr/>
              </a:pPr>
              <a:t>24/06/2010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fi-FI"/>
              <a:t>Jorge Portilla y Kelvin Alvarez</a:t>
            </a: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0E916D0-2ECE-4B07-B5FF-A6C69D7A37AF}" type="slidenum">
              <a:rPr lang="es-ES"/>
              <a:pPr>
                <a:defRPr/>
              </a:pPr>
              <a:t>‹Nº›</a:t>
            </a:fld>
            <a:endParaRPr lang="es-E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98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08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Rectángulo"/>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Rectángulo"/>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Rectángulo"/>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9 Rectángulo"/>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1" name="10 Rectángulo redondeado"/>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11 Rectángulo redondeado"/>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12 Rectángulo"/>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13 Rectángulo"/>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14 Rectángulo"/>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15 Rectángulo"/>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17" name="27 Marcador de fecha"/>
          <p:cNvSpPr>
            <a:spLocks noGrp="1"/>
          </p:cNvSpPr>
          <p:nvPr>
            <p:ph type="dt" sz="half" idx="10"/>
          </p:nvPr>
        </p:nvSpPr>
        <p:spPr>
          <a:xfrm>
            <a:off x="6705600" y="4206875"/>
            <a:ext cx="960438" cy="457200"/>
          </a:xfrm>
        </p:spPr>
        <p:txBody>
          <a:bodyPr/>
          <a:lstStyle>
            <a:lvl1pPr>
              <a:defRPr/>
            </a:lvl1pPr>
          </a:lstStyle>
          <a:p>
            <a:pPr>
              <a:defRPr/>
            </a:pPr>
            <a:fld id="{71D6EBDE-8BB7-41A7-8F46-F3337F52E692}" type="datetime1">
              <a:rPr lang="es-EC"/>
              <a:pPr>
                <a:defRPr/>
              </a:pPr>
              <a:t>24/06/2010</a:t>
            </a:fld>
            <a:endParaRPr lang="es-EC"/>
          </a:p>
        </p:txBody>
      </p:sp>
      <p:sp>
        <p:nvSpPr>
          <p:cNvPr id="18" name="16 Marcador de pie de página"/>
          <p:cNvSpPr>
            <a:spLocks noGrp="1"/>
          </p:cNvSpPr>
          <p:nvPr>
            <p:ph type="ftr" sz="quarter" idx="11"/>
          </p:nvPr>
        </p:nvSpPr>
        <p:spPr>
          <a:xfrm>
            <a:off x="5410200" y="4205288"/>
            <a:ext cx="1295400" cy="457200"/>
          </a:xfrm>
        </p:spPr>
        <p:txBody>
          <a:bodyPr/>
          <a:lstStyle>
            <a:lvl1pPr>
              <a:defRPr/>
            </a:lvl1pPr>
          </a:lstStyle>
          <a:p>
            <a:pPr>
              <a:defRPr/>
            </a:pPr>
            <a:endParaRPr lang="es-EC"/>
          </a:p>
        </p:txBody>
      </p:sp>
      <p:sp>
        <p:nvSpPr>
          <p:cNvPr id="19" name="28 Marcador de número de diapositiva"/>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37BE632D-F360-4CB2-AEC4-1D49FC8A4887}" type="slidenum">
              <a:rPr lang="es-EC"/>
              <a:pPr>
                <a:defRPr/>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D52EA781-9B33-4D9A-B2DD-12D275EA83CA}" type="datetime1">
              <a:rPr lang="es-EC"/>
              <a:pPr>
                <a:defRPr/>
              </a:pPr>
              <a:t>24/06/2010</a:t>
            </a:fld>
            <a:endParaRPr lang="es-EC"/>
          </a:p>
        </p:txBody>
      </p:sp>
      <p:sp>
        <p:nvSpPr>
          <p:cNvPr id="5" name="2 Marcador de pie de página"/>
          <p:cNvSpPr>
            <a:spLocks noGrp="1"/>
          </p:cNvSpPr>
          <p:nvPr>
            <p:ph type="ftr" sz="quarter" idx="11"/>
          </p:nvPr>
        </p:nvSpPr>
        <p:spPr/>
        <p:txBody>
          <a:bodyPr/>
          <a:lstStyle>
            <a:lvl1pPr>
              <a:defRPr/>
            </a:lvl1pPr>
          </a:lstStyle>
          <a:p>
            <a:pPr>
              <a:defRPr/>
            </a:pPr>
            <a:endParaRPr lang="es-EC"/>
          </a:p>
        </p:txBody>
      </p:sp>
      <p:sp>
        <p:nvSpPr>
          <p:cNvPr id="6" name="22 Marcador de número de diapositiva"/>
          <p:cNvSpPr>
            <a:spLocks noGrp="1"/>
          </p:cNvSpPr>
          <p:nvPr>
            <p:ph type="sldNum" sz="quarter" idx="12"/>
          </p:nvPr>
        </p:nvSpPr>
        <p:spPr/>
        <p:txBody>
          <a:bodyPr/>
          <a:lstStyle>
            <a:lvl1pPr>
              <a:defRPr/>
            </a:lvl1pPr>
          </a:lstStyle>
          <a:p>
            <a:pPr>
              <a:defRPr/>
            </a:pPr>
            <a:fld id="{1465FF2E-1039-423D-8F04-5D52591A9D31}" type="slidenum">
              <a:rPr lang="es-EC"/>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B74A4F2C-AB0B-4594-9BC5-48163587C34B}" type="datetime1">
              <a:rPr lang="es-EC"/>
              <a:pPr>
                <a:defRPr/>
              </a:pPr>
              <a:t>24/06/2010</a:t>
            </a:fld>
            <a:endParaRPr lang="es-EC"/>
          </a:p>
        </p:txBody>
      </p:sp>
      <p:sp>
        <p:nvSpPr>
          <p:cNvPr id="5" name="2 Marcador de pie de página"/>
          <p:cNvSpPr>
            <a:spLocks noGrp="1"/>
          </p:cNvSpPr>
          <p:nvPr>
            <p:ph type="ftr" sz="quarter" idx="11"/>
          </p:nvPr>
        </p:nvSpPr>
        <p:spPr/>
        <p:txBody>
          <a:bodyPr/>
          <a:lstStyle>
            <a:lvl1pPr>
              <a:defRPr/>
            </a:lvl1pPr>
          </a:lstStyle>
          <a:p>
            <a:pPr>
              <a:defRPr/>
            </a:pPr>
            <a:endParaRPr lang="es-EC"/>
          </a:p>
        </p:txBody>
      </p:sp>
      <p:sp>
        <p:nvSpPr>
          <p:cNvPr id="6" name="22 Marcador de número de diapositiva"/>
          <p:cNvSpPr>
            <a:spLocks noGrp="1"/>
          </p:cNvSpPr>
          <p:nvPr>
            <p:ph type="sldNum" sz="quarter" idx="12"/>
          </p:nvPr>
        </p:nvSpPr>
        <p:spPr/>
        <p:txBody>
          <a:bodyPr/>
          <a:lstStyle>
            <a:lvl1pPr>
              <a:defRPr/>
            </a:lvl1pPr>
          </a:lstStyle>
          <a:p>
            <a:pPr>
              <a:defRPr/>
            </a:pPr>
            <a:fld id="{E6905D2F-B8F0-47D2-9C6C-D3F3314A2000}" type="slidenum">
              <a:rPr lang="es-EC"/>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CuadroTexto"/>
          <p:cNvSpPr txBox="1"/>
          <p:nvPr userDrawn="1"/>
        </p:nvSpPr>
        <p:spPr>
          <a:xfrm>
            <a:off x="4214813" y="0"/>
            <a:ext cx="4867275" cy="276225"/>
          </a:xfrm>
          <a:prstGeom prst="rect">
            <a:avLst/>
          </a:prstGeom>
          <a:noFill/>
        </p:spPr>
        <p:txBody>
          <a:bodyPr wrap="none">
            <a:spAutoFit/>
          </a:bodyPr>
          <a:lstStyle/>
          <a:p>
            <a:pPr>
              <a:defRPr/>
            </a:pPr>
            <a:r>
              <a:rPr lang="en-US" sz="1200" b="1" i="1" dirty="0" err="1">
                <a:solidFill>
                  <a:schemeClr val="bg1">
                    <a:lumMod val="65000"/>
                  </a:schemeClr>
                </a:solidFill>
              </a:rPr>
              <a:t>Prevenciones</a:t>
            </a:r>
            <a:r>
              <a:rPr lang="en-US" sz="1200" b="1" i="1" dirty="0">
                <a:solidFill>
                  <a:schemeClr val="bg1">
                    <a:lumMod val="65000"/>
                  </a:schemeClr>
                </a:solidFill>
              </a:rPr>
              <a:t> en la </a:t>
            </a:r>
            <a:r>
              <a:rPr lang="en-US" sz="1200" b="1" i="1" dirty="0" err="1">
                <a:solidFill>
                  <a:schemeClr val="bg1">
                    <a:lumMod val="65000"/>
                  </a:schemeClr>
                </a:solidFill>
              </a:rPr>
              <a:t>Puesta</a:t>
            </a:r>
            <a:r>
              <a:rPr lang="en-US" sz="1200" b="1" i="1" dirty="0">
                <a:solidFill>
                  <a:schemeClr val="bg1">
                    <a:lumMod val="65000"/>
                  </a:schemeClr>
                </a:solidFill>
              </a:rPr>
              <a:t> a Tierra en </a:t>
            </a:r>
            <a:r>
              <a:rPr lang="en-US" sz="1200" b="1" i="1" dirty="0" err="1">
                <a:solidFill>
                  <a:schemeClr val="bg1">
                    <a:lumMod val="65000"/>
                  </a:schemeClr>
                </a:solidFill>
              </a:rPr>
              <a:t>Instalaciones</a:t>
            </a:r>
            <a:r>
              <a:rPr lang="en-US" sz="1200" b="1" i="1" dirty="0">
                <a:solidFill>
                  <a:schemeClr val="bg1">
                    <a:lumMod val="65000"/>
                  </a:schemeClr>
                </a:solidFill>
              </a:rPr>
              <a:t> </a:t>
            </a:r>
            <a:r>
              <a:rPr lang="en-US" sz="1200" b="1" i="1" dirty="0" err="1">
                <a:solidFill>
                  <a:schemeClr val="bg1">
                    <a:lumMod val="65000"/>
                  </a:schemeClr>
                </a:solidFill>
              </a:rPr>
              <a:t>Industriales</a:t>
            </a:r>
            <a:endParaRPr lang="es-EC" sz="1200" b="1" i="1" dirty="0">
              <a:solidFill>
                <a:schemeClr val="bg1">
                  <a:lumMod val="65000"/>
                </a:schemeClr>
              </a:solidFill>
            </a:endParaRPr>
          </a:p>
        </p:txBody>
      </p:sp>
      <p:sp>
        <p:nvSpPr>
          <p:cNvPr id="5" name="4 CuadroTexto"/>
          <p:cNvSpPr txBox="1"/>
          <p:nvPr userDrawn="1"/>
        </p:nvSpPr>
        <p:spPr>
          <a:xfrm>
            <a:off x="6715125" y="6581775"/>
            <a:ext cx="2384425" cy="276225"/>
          </a:xfrm>
          <a:prstGeom prst="rect">
            <a:avLst/>
          </a:prstGeom>
          <a:noFill/>
        </p:spPr>
        <p:txBody>
          <a:bodyPr wrap="none">
            <a:spAutoFit/>
          </a:bodyPr>
          <a:lstStyle/>
          <a:p>
            <a:pPr>
              <a:defRPr/>
            </a:pPr>
            <a:r>
              <a:rPr lang="en-US" sz="1200" b="1" i="1" dirty="0">
                <a:solidFill>
                  <a:schemeClr val="bg1">
                    <a:lumMod val="65000"/>
                  </a:schemeClr>
                </a:solidFill>
              </a:rPr>
              <a:t>Kelvin Alvarez – Jorge </a:t>
            </a:r>
            <a:r>
              <a:rPr lang="en-US" sz="1200" b="1" i="1" dirty="0" err="1">
                <a:solidFill>
                  <a:schemeClr val="bg1">
                    <a:lumMod val="65000"/>
                  </a:schemeClr>
                </a:solidFill>
              </a:rPr>
              <a:t>Portilla</a:t>
            </a:r>
            <a:endParaRPr lang="es-EC" sz="1200" b="1" i="1" dirty="0">
              <a:solidFill>
                <a:schemeClr val="bg1">
                  <a:lumMod val="65000"/>
                </a:schemeClr>
              </a:solidFill>
            </a:endParaRPr>
          </a:p>
        </p:txBody>
      </p:sp>
      <p:sp>
        <p:nvSpPr>
          <p:cNvPr id="2" name="1 Título"/>
          <p:cNvSpPr>
            <a:spLocks noGrp="1"/>
          </p:cNvSpPr>
          <p:nvPr>
            <p:ph type="title"/>
          </p:nvPr>
        </p:nvSpPr>
        <p:spPr/>
        <p:txBody>
          <a:bodyPr/>
          <a:lstStyle>
            <a:lvl1pPr>
              <a:defRPr>
                <a:solidFill>
                  <a:schemeClr val="accent6">
                    <a:lumMod val="75000"/>
                  </a:schemeClr>
                </a:solidFill>
              </a:defRPr>
            </a:lvl1pPr>
          </a:lstStyle>
          <a:p>
            <a:r>
              <a:rPr lang="es-ES" dirty="0" smtClean="0"/>
              <a:t>Haga clic para modificar el estilo de título del patrón</a:t>
            </a:r>
            <a:endParaRPr lang="en-US" dirty="0"/>
          </a:p>
        </p:txBody>
      </p:sp>
      <p:sp>
        <p:nvSpPr>
          <p:cNvPr id="3" name="2 Marcador de contenido"/>
          <p:cNvSpPr>
            <a:spLocks noGrp="1"/>
          </p:cNvSpPr>
          <p:nvPr>
            <p:ph idx="1"/>
          </p:nvPr>
        </p:nvSpPr>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6" name="3 Marcador de fecha"/>
          <p:cNvSpPr>
            <a:spLocks noGrp="1"/>
          </p:cNvSpPr>
          <p:nvPr>
            <p:ph type="dt" sz="half" idx="10"/>
          </p:nvPr>
        </p:nvSpPr>
        <p:spPr/>
        <p:txBody>
          <a:bodyPr/>
          <a:lstStyle>
            <a:lvl1pPr>
              <a:defRPr/>
            </a:lvl1pPr>
          </a:lstStyle>
          <a:p>
            <a:pPr>
              <a:defRPr/>
            </a:pPr>
            <a:fld id="{0106B4A3-4212-4E39-93DE-E053E8F69C28}" type="datetimeFigureOut">
              <a:rPr lang="en-US"/>
              <a:pPr>
                <a:defRPr/>
              </a:pPr>
              <a:t>6/24/2010</a:t>
            </a:fld>
            <a:endParaRPr lang="en-US"/>
          </a:p>
        </p:txBody>
      </p:sp>
      <p:sp>
        <p:nvSpPr>
          <p:cNvPr id="7" name="4 Marcador de pie de página"/>
          <p:cNvSpPr>
            <a:spLocks noGrp="1"/>
          </p:cNvSpPr>
          <p:nvPr>
            <p:ph type="ftr" sz="quarter" idx="11"/>
          </p:nvPr>
        </p:nvSpPr>
        <p:spPr/>
        <p:txBody>
          <a:bodyPr/>
          <a:lstStyle>
            <a:lvl1pPr>
              <a:defRPr/>
            </a:lvl1pPr>
          </a:lstStyle>
          <a:p>
            <a:pPr>
              <a:defRPr/>
            </a:pPr>
            <a:endParaRPr lang="en-US"/>
          </a:p>
        </p:txBody>
      </p:sp>
      <p:sp>
        <p:nvSpPr>
          <p:cNvPr id="8" name="5 Marcador de número de diapositiva"/>
          <p:cNvSpPr>
            <a:spLocks noGrp="1"/>
          </p:cNvSpPr>
          <p:nvPr>
            <p:ph type="sldNum" sz="quarter" idx="12"/>
          </p:nvPr>
        </p:nvSpPr>
        <p:spPr/>
        <p:txBody>
          <a:bodyPr/>
          <a:lstStyle>
            <a:lvl1pPr>
              <a:defRPr/>
            </a:lvl1pPr>
          </a:lstStyle>
          <a:p>
            <a:pPr>
              <a:defRPr/>
            </a:pPr>
            <a:fld id="{57B81BA8-B980-4F65-8C3C-7CD494849C00}"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CuadroTexto"/>
          <p:cNvSpPr txBox="1"/>
          <p:nvPr userDrawn="1"/>
        </p:nvSpPr>
        <p:spPr>
          <a:xfrm>
            <a:off x="4214813" y="0"/>
            <a:ext cx="4808537" cy="276225"/>
          </a:xfrm>
          <a:prstGeom prst="rect">
            <a:avLst/>
          </a:prstGeom>
          <a:noFill/>
        </p:spPr>
        <p:txBody>
          <a:bodyPr wrap="none">
            <a:spAutoFit/>
          </a:bodyPr>
          <a:lstStyle/>
          <a:p>
            <a:pPr>
              <a:defRPr/>
            </a:pPr>
            <a:r>
              <a:rPr lang="en-US" sz="1200" b="1" i="1" dirty="0" err="1">
                <a:solidFill>
                  <a:schemeClr val="bg1">
                    <a:lumMod val="65000"/>
                  </a:schemeClr>
                </a:solidFill>
              </a:rPr>
              <a:t>Prevenciones</a:t>
            </a:r>
            <a:r>
              <a:rPr lang="en-US" sz="1200" b="1" i="1" dirty="0">
                <a:solidFill>
                  <a:schemeClr val="bg1">
                    <a:lumMod val="65000"/>
                  </a:schemeClr>
                </a:solidFill>
              </a:rPr>
              <a:t> en la </a:t>
            </a:r>
            <a:r>
              <a:rPr lang="en-US" sz="1200" b="1" i="1" dirty="0" err="1">
                <a:solidFill>
                  <a:schemeClr val="bg1">
                    <a:lumMod val="65000"/>
                  </a:schemeClr>
                </a:solidFill>
              </a:rPr>
              <a:t>Puesta</a:t>
            </a:r>
            <a:r>
              <a:rPr lang="en-US" sz="1200" b="1" i="1" dirty="0">
                <a:solidFill>
                  <a:schemeClr val="bg1">
                    <a:lumMod val="65000"/>
                  </a:schemeClr>
                </a:solidFill>
              </a:rPr>
              <a:t> a </a:t>
            </a:r>
            <a:r>
              <a:rPr lang="en-US" sz="1200" b="1" i="1" dirty="0" err="1">
                <a:solidFill>
                  <a:schemeClr val="bg1">
                    <a:lumMod val="65000"/>
                  </a:schemeClr>
                </a:solidFill>
              </a:rPr>
              <a:t>Tiera</a:t>
            </a:r>
            <a:r>
              <a:rPr lang="en-US" sz="1200" b="1" i="1" dirty="0">
                <a:solidFill>
                  <a:schemeClr val="bg1">
                    <a:lumMod val="65000"/>
                  </a:schemeClr>
                </a:solidFill>
              </a:rPr>
              <a:t> en </a:t>
            </a:r>
            <a:r>
              <a:rPr lang="en-US" sz="1200" b="1" i="1" dirty="0" err="1">
                <a:solidFill>
                  <a:schemeClr val="bg1">
                    <a:lumMod val="65000"/>
                  </a:schemeClr>
                </a:solidFill>
              </a:rPr>
              <a:t>Instalaciones</a:t>
            </a:r>
            <a:r>
              <a:rPr lang="en-US" sz="1200" b="1" i="1" dirty="0">
                <a:solidFill>
                  <a:schemeClr val="bg1">
                    <a:lumMod val="65000"/>
                  </a:schemeClr>
                </a:solidFill>
              </a:rPr>
              <a:t> </a:t>
            </a:r>
            <a:r>
              <a:rPr lang="en-US" sz="1200" b="1" i="1" dirty="0" err="1">
                <a:solidFill>
                  <a:schemeClr val="bg1">
                    <a:lumMod val="65000"/>
                  </a:schemeClr>
                </a:solidFill>
              </a:rPr>
              <a:t>Industriales</a:t>
            </a:r>
            <a:endParaRPr lang="es-EC" sz="1200" b="1" i="1" dirty="0">
              <a:solidFill>
                <a:schemeClr val="bg1">
                  <a:lumMod val="65000"/>
                </a:schemeClr>
              </a:solidFill>
            </a:endParaRPr>
          </a:p>
        </p:txBody>
      </p:sp>
      <p:sp>
        <p:nvSpPr>
          <p:cNvPr id="5" name="4 CuadroTexto"/>
          <p:cNvSpPr txBox="1"/>
          <p:nvPr userDrawn="1"/>
        </p:nvSpPr>
        <p:spPr>
          <a:xfrm>
            <a:off x="6715125" y="6581775"/>
            <a:ext cx="2384425" cy="276225"/>
          </a:xfrm>
          <a:prstGeom prst="rect">
            <a:avLst/>
          </a:prstGeom>
          <a:noFill/>
        </p:spPr>
        <p:txBody>
          <a:bodyPr wrap="none">
            <a:spAutoFit/>
          </a:bodyPr>
          <a:lstStyle/>
          <a:p>
            <a:pPr>
              <a:defRPr/>
            </a:pPr>
            <a:r>
              <a:rPr lang="en-US" sz="1200" b="1" i="1" dirty="0">
                <a:solidFill>
                  <a:schemeClr val="bg1">
                    <a:lumMod val="65000"/>
                  </a:schemeClr>
                </a:solidFill>
              </a:rPr>
              <a:t>Kelvin Alvarez – Jorge </a:t>
            </a:r>
            <a:r>
              <a:rPr lang="en-US" sz="1200" b="1" i="1" dirty="0" err="1">
                <a:solidFill>
                  <a:schemeClr val="bg1">
                    <a:lumMod val="65000"/>
                  </a:schemeClr>
                </a:solidFill>
              </a:rPr>
              <a:t>Portilla</a:t>
            </a:r>
            <a:endParaRPr lang="es-EC" sz="1200" b="1" i="1" dirty="0">
              <a:solidFill>
                <a:schemeClr val="bg1">
                  <a:lumMod val="65000"/>
                </a:schemeClr>
              </a:solidFill>
            </a:endParaRPr>
          </a:p>
        </p:txBody>
      </p:sp>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lstStyle>
          <a:p>
            <a:pPr>
              <a:defRPr/>
            </a:pPr>
            <a:fld id="{11C880EE-20EE-4C87-9F42-BDDB2EFA2E2B}" type="datetime1">
              <a:rPr lang="es-EC"/>
              <a:pPr>
                <a:defRPr/>
              </a:pPr>
              <a:t>24/06/2010</a:t>
            </a:fld>
            <a:endParaRPr lang="es-EC"/>
          </a:p>
        </p:txBody>
      </p:sp>
      <p:sp>
        <p:nvSpPr>
          <p:cNvPr id="7" name="4 Marcador de pie de página"/>
          <p:cNvSpPr>
            <a:spLocks noGrp="1"/>
          </p:cNvSpPr>
          <p:nvPr>
            <p:ph type="ftr" sz="quarter" idx="11"/>
          </p:nvPr>
        </p:nvSpPr>
        <p:spPr/>
        <p:txBody>
          <a:bodyPr/>
          <a:lstStyle>
            <a:lvl1pPr>
              <a:defRPr/>
            </a:lvl1pPr>
          </a:lstStyle>
          <a:p>
            <a:pPr>
              <a:defRPr/>
            </a:pPr>
            <a:endParaRPr lang="es-EC"/>
          </a:p>
        </p:txBody>
      </p:sp>
      <p:sp>
        <p:nvSpPr>
          <p:cNvPr id="8" name="5 Marcador de número de diapositiva"/>
          <p:cNvSpPr>
            <a:spLocks noGrp="1"/>
          </p:cNvSpPr>
          <p:nvPr>
            <p:ph type="sldNum" sz="quarter" idx="12"/>
          </p:nvPr>
        </p:nvSpPr>
        <p:spPr/>
        <p:txBody>
          <a:bodyPr/>
          <a:lstStyle>
            <a:lvl1pPr>
              <a:defRPr/>
            </a:lvl1pPr>
          </a:lstStyle>
          <a:p>
            <a:pPr>
              <a:defRPr/>
            </a:pPr>
            <a:fld id="{F77A4091-D1E9-48B4-9E40-B6C49D35DCC8}" type="slidenum">
              <a:rPr lang="es-EC"/>
              <a:pPr>
                <a:defRPr/>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CuadroTexto"/>
          <p:cNvSpPr txBox="1"/>
          <p:nvPr userDrawn="1"/>
        </p:nvSpPr>
        <p:spPr>
          <a:xfrm>
            <a:off x="4214813" y="0"/>
            <a:ext cx="4808537" cy="276225"/>
          </a:xfrm>
          <a:prstGeom prst="rect">
            <a:avLst/>
          </a:prstGeom>
          <a:noFill/>
        </p:spPr>
        <p:txBody>
          <a:bodyPr wrap="none">
            <a:spAutoFit/>
          </a:bodyPr>
          <a:lstStyle/>
          <a:p>
            <a:pPr>
              <a:defRPr/>
            </a:pPr>
            <a:r>
              <a:rPr lang="en-US" sz="1200" b="1" i="1" dirty="0" err="1">
                <a:solidFill>
                  <a:schemeClr val="bg1">
                    <a:lumMod val="65000"/>
                  </a:schemeClr>
                </a:solidFill>
              </a:rPr>
              <a:t>Prevenciones</a:t>
            </a:r>
            <a:r>
              <a:rPr lang="en-US" sz="1200" b="1" i="1" dirty="0">
                <a:solidFill>
                  <a:schemeClr val="bg1">
                    <a:lumMod val="65000"/>
                  </a:schemeClr>
                </a:solidFill>
              </a:rPr>
              <a:t> en la </a:t>
            </a:r>
            <a:r>
              <a:rPr lang="en-US" sz="1200" b="1" i="1" dirty="0" err="1">
                <a:solidFill>
                  <a:schemeClr val="bg1">
                    <a:lumMod val="65000"/>
                  </a:schemeClr>
                </a:solidFill>
              </a:rPr>
              <a:t>Puesta</a:t>
            </a:r>
            <a:r>
              <a:rPr lang="en-US" sz="1200" b="1" i="1" dirty="0">
                <a:solidFill>
                  <a:schemeClr val="bg1">
                    <a:lumMod val="65000"/>
                  </a:schemeClr>
                </a:solidFill>
              </a:rPr>
              <a:t> a </a:t>
            </a:r>
            <a:r>
              <a:rPr lang="en-US" sz="1200" b="1" i="1" dirty="0" err="1">
                <a:solidFill>
                  <a:schemeClr val="bg1">
                    <a:lumMod val="65000"/>
                  </a:schemeClr>
                </a:solidFill>
              </a:rPr>
              <a:t>Tiera</a:t>
            </a:r>
            <a:r>
              <a:rPr lang="en-US" sz="1200" b="1" i="1" dirty="0">
                <a:solidFill>
                  <a:schemeClr val="bg1">
                    <a:lumMod val="65000"/>
                  </a:schemeClr>
                </a:solidFill>
              </a:rPr>
              <a:t> en </a:t>
            </a:r>
            <a:r>
              <a:rPr lang="en-US" sz="1200" b="1" i="1" dirty="0" err="1">
                <a:solidFill>
                  <a:schemeClr val="bg1">
                    <a:lumMod val="65000"/>
                  </a:schemeClr>
                </a:solidFill>
              </a:rPr>
              <a:t>Instalaciones</a:t>
            </a:r>
            <a:r>
              <a:rPr lang="en-US" sz="1200" b="1" i="1" dirty="0">
                <a:solidFill>
                  <a:schemeClr val="bg1">
                    <a:lumMod val="65000"/>
                  </a:schemeClr>
                </a:solidFill>
              </a:rPr>
              <a:t> </a:t>
            </a:r>
            <a:r>
              <a:rPr lang="en-US" sz="1200" b="1" i="1" dirty="0" err="1">
                <a:solidFill>
                  <a:schemeClr val="bg1">
                    <a:lumMod val="65000"/>
                  </a:schemeClr>
                </a:solidFill>
              </a:rPr>
              <a:t>Industriales</a:t>
            </a:r>
            <a:endParaRPr lang="es-EC" sz="1200" b="1" i="1" dirty="0">
              <a:solidFill>
                <a:schemeClr val="bg1">
                  <a:lumMod val="65000"/>
                </a:schemeClr>
              </a:solidFill>
            </a:endParaRPr>
          </a:p>
        </p:txBody>
      </p:sp>
      <p:sp>
        <p:nvSpPr>
          <p:cNvPr id="6" name="5 CuadroTexto"/>
          <p:cNvSpPr txBox="1"/>
          <p:nvPr userDrawn="1"/>
        </p:nvSpPr>
        <p:spPr>
          <a:xfrm>
            <a:off x="6715125" y="6581775"/>
            <a:ext cx="2384425" cy="276225"/>
          </a:xfrm>
          <a:prstGeom prst="rect">
            <a:avLst/>
          </a:prstGeom>
          <a:noFill/>
        </p:spPr>
        <p:txBody>
          <a:bodyPr wrap="none">
            <a:spAutoFit/>
          </a:bodyPr>
          <a:lstStyle/>
          <a:p>
            <a:pPr>
              <a:defRPr/>
            </a:pPr>
            <a:r>
              <a:rPr lang="en-US" sz="1200" b="1" i="1" dirty="0">
                <a:solidFill>
                  <a:schemeClr val="bg1">
                    <a:lumMod val="65000"/>
                  </a:schemeClr>
                </a:solidFill>
              </a:rPr>
              <a:t>Kelvin Alvarez – Jorge </a:t>
            </a:r>
            <a:r>
              <a:rPr lang="en-US" sz="1200" b="1" i="1" dirty="0" err="1">
                <a:solidFill>
                  <a:schemeClr val="bg1">
                    <a:lumMod val="65000"/>
                  </a:schemeClr>
                </a:solidFill>
              </a:rPr>
              <a:t>Portilla</a:t>
            </a:r>
            <a:endParaRPr lang="es-EC" sz="1200" b="1" i="1" dirty="0">
              <a:solidFill>
                <a:schemeClr val="bg1">
                  <a:lumMod val="65000"/>
                </a:schemeClr>
              </a:solidFill>
            </a:endParaRPr>
          </a:p>
        </p:txBody>
      </p:sp>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4 Marcador de fecha"/>
          <p:cNvSpPr>
            <a:spLocks noGrp="1"/>
          </p:cNvSpPr>
          <p:nvPr>
            <p:ph type="dt" sz="half" idx="10"/>
          </p:nvPr>
        </p:nvSpPr>
        <p:spPr/>
        <p:txBody>
          <a:bodyPr/>
          <a:lstStyle>
            <a:lvl1pPr>
              <a:defRPr/>
            </a:lvl1pPr>
          </a:lstStyle>
          <a:p>
            <a:pPr>
              <a:defRPr/>
            </a:pPr>
            <a:fld id="{1FC21C72-9900-43BC-A322-1F3D644DB6E0}" type="datetime1">
              <a:rPr lang="es-EC"/>
              <a:pPr>
                <a:defRPr/>
              </a:pPr>
              <a:t>24/06/2010</a:t>
            </a:fld>
            <a:endParaRPr lang="es-EC"/>
          </a:p>
        </p:txBody>
      </p:sp>
      <p:sp>
        <p:nvSpPr>
          <p:cNvPr id="8" name="5 Marcador de pie de página"/>
          <p:cNvSpPr>
            <a:spLocks noGrp="1"/>
          </p:cNvSpPr>
          <p:nvPr>
            <p:ph type="ftr" sz="quarter" idx="11"/>
          </p:nvPr>
        </p:nvSpPr>
        <p:spPr/>
        <p:txBody>
          <a:bodyPr/>
          <a:lstStyle>
            <a:lvl1pPr>
              <a:defRPr/>
            </a:lvl1pPr>
          </a:lstStyle>
          <a:p>
            <a:pPr>
              <a:defRPr/>
            </a:pPr>
            <a:endParaRPr lang="es-EC"/>
          </a:p>
        </p:txBody>
      </p:sp>
      <p:sp>
        <p:nvSpPr>
          <p:cNvPr id="9" name="6 Marcador de número de diapositiva"/>
          <p:cNvSpPr>
            <a:spLocks noGrp="1"/>
          </p:cNvSpPr>
          <p:nvPr>
            <p:ph type="sldNum" sz="quarter" idx="12"/>
          </p:nvPr>
        </p:nvSpPr>
        <p:spPr/>
        <p:txBody>
          <a:bodyPr/>
          <a:lstStyle>
            <a:lvl1pPr>
              <a:defRPr/>
            </a:lvl1pPr>
          </a:lstStyle>
          <a:p>
            <a:pPr>
              <a:defRPr/>
            </a:pPr>
            <a:fld id="{8738B7BF-CF29-4CEE-9E27-F643A63D754B}" type="slidenum">
              <a:rPr lang="es-EC"/>
              <a:pPr>
                <a:defRPr/>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lstStyle>
            <a:lvl1pPr>
              <a:defRPr sz="4000" b="0" i="0" cap="none"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25 Marcador de fecha"/>
          <p:cNvSpPr>
            <a:spLocks noGrp="1"/>
          </p:cNvSpPr>
          <p:nvPr>
            <p:ph type="dt" sz="half" idx="10"/>
          </p:nvPr>
        </p:nvSpPr>
        <p:spPr/>
        <p:txBody>
          <a:bodyPr rtlCol="0"/>
          <a:lstStyle>
            <a:lvl1pPr>
              <a:defRPr/>
            </a:lvl1pPr>
          </a:lstStyle>
          <a:p>
            <a:pPr>
              <a:defRPr/>
            </a:pPr>
            <a:fld id="{001455DB-6049-4076-A18C-81DFE4894F5C}" type="datetime1">
              <a:rPr lang="es-EC"/>
              <a:pPr>
                <a:defRPr/>
              </a:pPr>
              <a:t>24/06/2010</a:t>
            </a:fld>
            <a:endParaRPr lang="es-EC"/>
          </a:p>
        </p:txBody>
      </p:sp>
      <p:sp>
        <p:nvSpPr>
          <p:cNvPr id="8" name="26 Marcador de número de diapositiva"/>
          <p:cNvSpPr>
            <a:spLocks noGrp="1"/>
          </p:cNvSpPr>
          <p:nvPr>
            <p:ph type="sldNum" sz="quarter" idx="11"/>
          </p:nvPr>
        </p:nvSpPr>
        <p:spPr/>
        <p:txBody>
          <a:bodyPr rtlCol="0"/>
          <a:lstStyle>
            <a:lvl1pPr>
              <a:defRPr/>
            </a:lvl1pPr>
          </a:lstStyle>
          <a:p>
            <a:pPr>
              <a:defRPr/>
            </a:pPr>
            <a:fld id="{E8B4FB5D-9B17-4998-8CA7-35D2A7D288F6}" type="slidenum">
              <a:rPr lang="es-EC"/>
              <a:pPr>
                <a:defRPr/>
              </a:pPr>
              <a:t>‹Nº›</a:t>
            </a:fld>
            <a:endParaRPr lang="es-EC"/>
          </a:p>
        </p:txBody>
      </p:sp>
      <p:sp>
        <p:nvSpPr>
          <p:cNvPr id="9" name="27 Marcador de pie de página"/>
          <p:cNvSpPr>
            <a:spLocks noGrp="1"/>
          </p:cNvSpPr>
          <p:nvPr>
            <p:ph type="ftr" sz="quarter" idx="12"/>
          </p:nvPr>
        </p:nvSpPr>
        <p:spPr/>
        <p:txBody>
          <a:bodyPr rtlCol="0"/>
          <a:lstStyle>
            <a:lvl1pPr>
              <a:defRPr/>
            </a:lvl1pPr>
          </a:lstStyle>
          <a:p>
            <a:pPr>
              <a:defRPr/>
            </a:pPr>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lstStyle>
            <a:lvl1pPr>
              <a:defRPr sz="4000">
                <a:solidFill>
                  <a:schemeClr val="tx2"/>
                </a:solidFill>
              </a:defRPr>
            </a:lvl1pPr>
          </a:lstStyle>
          <a:p>
            <a:r>
              <a:rPr lang="es-ES" smtClean="0"/>
              <a:t>Haga clic para modificar el estilo de título del patrón</a:t>
            </a:r>
            <a:endParaRPr lang="en-US"/>
          </a:p>
        </p:txBody>
      </p:sp>
      <p:sp>
        <p:nvSpPr>
          <p:cNvPr id="3" name="2 Marcador de fecha"/>
          <p:cNvSpPr>
            <a:spLocks noGrp="1"/>
          </p:cNvSpPr>
          <p:nvPr>
            <p:ph type="dt" sz="half" idx="10"/>
          </p:nvPr>
        </p:nvSpPr>
        <p:spPr>
          <a:xfrm>
            <a:off x="6583363" y="612775"/>
            <a:ext cx="957262" cy="457200"/>
          </a:xfrm>
        </p:spPr>
        <p:txBody>
          <a:bodyPr/>
          <a:lstStyle>
            <a:lvl1pPr>
              <a:defRPr/>
            </a:lvl1pPr>
          </a:lstStyle>
          <a:p>
            <a:pPr>
              <a:defRPr/>
            </a:pPr>
            <a:fld id="{E597C4AC-0026-404A-9D79-EDE8AF014388}" type="datetime1">
              <a:rPr lang="es-EC"/>
              <a:pPr>
                <a:defRPr/>
              </a:pPr>
              <a:t>24/06/2010</a:t>
            </a:fld>
            <a:endParaRPr lang="es-EC"/>
          </a:p>
        </p:txBody>
      </p:sp>
      <p:sp>
        <p:nvSpPr>
          <p:cNvPr id="4" name="3 Marcador de pie de página"/>
          <p:cNvSpPr>
            <a:spLocks noGrp="1"/>
          </p:cNvSpPr>
          <p:nvPr>
            <p:ph type="ftr" sz="quarter" idx="11"/>
          </p:nvPr>
        </p:nvSpPr>
        <p:spPr/>
        <p:txBody>
          <a:bodyPr/>
          <a:lstStyle>
            <a:lvl1pPr>
              <a:defRPr/>
            </a:lvl1pPr>
          </a:lstStyle>
          <a:p>
            <a:pPr>
              <a:defRPr/>
            </a:pPr>
            <a:endParaRPr lang="es-EC"/>
          </a:p>
        </p:txBody>
      </p:sp>
      <p:sp>
        <p:nvSpPr>
          <p:cNvPr id="5" name="4 Marcador de número de diapositiva"/>
          <p:cNvSpPr>
            <a:spLocks noGrp="1"/>
          </p:cNvSpPr>
          <p:nvPr>
            <p:ph type="sldNum" sz="quarter" idx="12"/>
          </p:nvPr>
        </p:nvSpPr>
        <p:spPr/>
        <p:txBody>
          <a:bodyPr/>
          <a:lstStyle>
            <a:lvl1pPr>
              <a:defRPr/>
            </a:lvl1pPr>
          </a:lstStyle>
          <a:p>
            <a:pPr>
              <a:defRPr/>
            </a:pPr>
            <a:fld id="{6BE1F019-BE8F-4886-9ECE-A8616CC53EC6}" type="slidenum">
              <a:rPr lang="es-EC"/>
              <a:pPr>
                <a:defRPr/>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1C6A9ED6-FF0E-4993-8900-7E255B8BAD5C}" type="datetime1">
              <a:rPr lang="es-EC"/>
              <a:pPr>
                <a:defRPr/>
              </a:pPr>
              <a:t>24/06/2010</a:t>
            </a:fld>
            <a:endParaRPr lang="es-EC"/>
          </a:p>
        </p:txBody>
      </p:sp>
      <p:sp>
        <p:nvSpPr>
          <p:cNvPr id="3" name="2 Marcador de pie de página"/>
          <p:cNvSpPr>
            <a:spLocks noGrp="1"/>
          </p:cNvSpPr>
          <p:nvPr>
            <p:ph type="ftr" sz="quarter" idx="11"/>
          </p:nvPr>
        </p:nvSpPr>
        <p:spPr/>
        <p:txBody>
          <a:bodyPr/>
          <a:lstStyle>
            <a:lvl1pPr>
              <a:defRPr/>
            </a:lvl1pPr>
          </a:lstStyle>
          <a:p>
            <a:pPr>
              <a:defRPr/>
            </a:pPr>
            <a:endParaRPr lang="es-EC"/>
          </a:p>
        </p:txBody>
      </p:sp>
      <p:sp>
        <p:nvSpPr>
          <p:cNvPr id="4" name="22 Marcador de número de diapositiva"/>
          <p:cNvSpPr>
            <a:spLocks noGrp="1"/>
          </p:cNvSpPr>
          <p:nvPr>
            <p:ph type="sldNum" sz="quarter" idx="12"/>
          </p:nvPr>
        </p:nvSpPr>
        <p:spPr/>
        <p:txBody>
          <a:bodyPr/>
          <a:lstStyle>
            <a:lvl1pPr>
              <a:defRPr/>
            </a:lvl1pPr>
          </a:lstStyle>
          <a:p>
            <a:pPr>
              <a:defRPr/>
            </a:pPr>
            <a:fld id="{A216CB80-1E40-42BE-8EA9-BF3BBBD2376A}" type="slidenum">
              <a:rPr lang="es-EC"/>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60C22AD8-96CA-4076-B5BB-C5144966AD70}" type="datetime1">
              <a:rPr lang="es-EC"/>
              <a:pPr>
                <a:defRPr/>
              </a:pPr>
              <a:t>24/06/2010</a:t>
            </a:fld>
            <a:endParaRPr lang="es-EC"/>
          </a:p>
        </p:txBody>
      </p:sp>
      <p:sp>
        <p:nvSpPr>
          <p:cNvPr id="6" name="2 Marcador de pie de página"/>
          <p:cNvSpPr>
            <a:spLocks noGrp="1"/>
          </p:cNvSpPr>
          <p:nvPr>
            <p:ph type="ftr" sz="quarter" idx="11"/>
          </p:nvPr>
        </p:nvSpPr>
        <p:spPr/>
        <p:txBody>
          <a:bodyPr/>
          <a:lstStyle>
            <a:lvl1pPr>
              <a:defRPr/>
            </a:lvl1pPr>
          </a:lstStyle>
          <a:p>
            <a:pPr>
              <a:defRPr/>
            </a:pPr>
            <a:endParaRPr lang="es-EC"/>
          </a:p>
        </p:txBody>
      </p:sp>
      <p:sp>
        <p:nvSpPr>
          <p:cNvPr id="7" name="22 Marcador de número de diapositiva"/>
          <p:cNvSpPr>
            <a:spLocks noGrp="1"/>
          </p:cNvSpPr>
          <p:nvPr>
            <p:ph type="sldNum" sz="quarter" idx="12"/>
          </p:nvPr>
        </p:nvSpPr>
        <p:spPr/>
        <p:txBody>
          <a:bodyPr/>
          <a:lstStyle>
            <a:lvl1pPr>
              <a:defRPr/>
            </a:lvl1pPr>
          </a:lstStyle>
          <a:p>
            <a:pPr>
              <a:defRPr/>
            </a:pPr>
            <a:fld id="{293366A4-4C09-4D75-9391-55B64CAF9C37}" type="slidenum">
              <a:rPr lang="es-EC"/>
              <a:pPr>
                <a:defRPr/>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5" name="13 Marcador de fecha"/>
          <p:cNvSpPr>
            <a:spLocks noGrp="1"/>
          </p:cNvSpPr>
          <p:nvPr>
            <p:ph type="dt" sz="half" idx="10"/>
          </p:nvPr>
        </p:nvSpPr>
        <p:spPr/>
        <p:txBody>
          <a:bodyPr/>
          <a:lstStyle>
            <a:lvl1pPr>
              <a:defRPr/>
            </a:lvl1pPr>
          </a:lstStyle>
          <a:p>
            <a:pPr>
              <a:defRPr/>
            </a:pPr>
            <a:fld id="{181E7645-6479-4E8C-A3CC-B6C43F3C23E2}" type="datetime1">
              <a:rPr lang="es-EC"/>
              <a:pPr>
                <a:defRPr/>
              </a:pPr>
              <a:t>24/06/2010</a:t>
            </a:fld>
            <a:endParaRPr lang="es-EC"/>
          </a:p>
        </p:txBody>
      </p:sp>
      <p:sp>
        <p:nvSpPr>
          <p:cNvPr id="6" name="2 Marcador de pie de página"/>
          <p:cNvSpPr>
            <a:spLocks noGrp="1"/>
          </p:cNvSpPr>
          <p:nvPr>
            <p:ph type="ftr" sz="quarter" idx="11"/>
          </p:nvPr>
        </p:nvSpPr>
        <p:spPr/>
        <p:txBody>
          <a:bodyPr/>
          <a:lstStyle>
            <a:lvl1pPr>
              <a:defRPr/>
            </a:lvl1pPr>
          </a:lstStyle>
          <a:p>
            <a:pPr>
              <a:defRPr/>
            </a:pPr>
            <a:endParaRPr lang="es-EC"/>
          </a:p>
        </p:txBody>
      </p:sp>
      <p:sp>
        <p:nvSpPr>
          <p:cNvPr id="7" name="22 Marcador de número de diapositiva"/>
          <p:cNvSpPr>
            <a:spLocks noGrp="1"/>
          </p:cNvSpPr>
          <p:nvPr>
            <p:ph type="sldNum" sz="quarter" idx="12"/>
          </p:nvPr>
        </p:nvSpPr>
        <p:spPr/>
        <p:txBody>
          <a:bodyPr/>
          <a:lstStyle>
            <a:lvl1pPr>
              <a:defRPr/>
            </a:lvl1pPr>
          </a:lstStyle>
          <a:p>
            <a:pPr>
              <a:defRPr/>
            </a:pPr>
            <a:fld id="{B49355C3-0B22-4131-BF22-8AE004B00C08}" type="slidenum">
              <a:rPr lang="es-EC"/>
              <a:pPr>
                <a:defRPr/>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9" name="28 Rectángulo"/>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29 Rectángulo"/>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30 Rectángulo"/>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31 Rectángulo"/>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32 Rectángulo redondeado"/>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4" name="33 Rectángulo redondeado"/>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34 Rectángulo"/>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35 Rectángulo"/>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36 Rectángulo"/>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37 Rectángulo"/>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38 Rectángulo"/>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39 Rectángulo"/>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63" name="21 Marcador de título"/>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2064" name="12 Marcador de texto"/>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fld id="{E620EADD-129E-40D0-B800-837166D6F566}" type="datetime1">
              <a:rPr lang="es-EC"/>
              <a:pPr>
                <a:defRPr/>
              </a:pPr>
              <a:t>24/06/2010</a:t>
            </a:fld>
            <a:endParaRPr lang="es-EC"/>
          </a:p>
        </p:txBody>
      </p:sp>
      <p:sp>
        <p:nvSpPr>
          <p:cNvPr id="3" name="2 Marcador de pie de página"/>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endParaRPr lang="es-EC"/>
          </a:p>
        </p:txBody>
      </p:sp>
      <p:sp>
        <p:nvSpPr>
          <p:cNvPr id="23" name="22 Marcador de número de diapositiva"/>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a:solidFill>
                  <a:srgbClr val="FFFFFF"/>
                </a:solidFill>
              </a:defRPr>
            </a:lvl1pPr>
          </a:lstStyle>
          <a:p>
            <a:pPr>
              <a:defRPr/>
            </a:pPr>
            <a:fld id="{4ED33002-BEDA-4683-81B7-7CFEADE3511A}" type="slidenum">
              <a:rPr lang="es-EC"/>
              <a:pPr>
                <a:defRPr/>
              </a:pPr>
              <a:t>‹Nº›</a:t>
            </a:fld>
            <a:endParaRPr lang="es-EC"/>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88" r:id="rId7"/>
    <p:sldLayoutId id="2147483789" r:id="rId8"/>
    <p:sldLayoutId id="2147483790" r:id="rId9"/>
    <p:sldLayoutId id="2147483791" r:id="rId10"/>
    <p:sldLayoutId id="2147483792"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71500" y="714375"/>
            <a:ext cx="7858125" cy="6062663"/>
          </a:xfrm>
          <a:prstGeom prst="rect">
            <a:avLst/>
          </a:prstGeom>
        </p:spPr>
        <p:txBody>
          <a:bodyPr>
            <a:spAutoFit/>
          </a:bodyPr>
          <a:lstStyle/>
          <a:p>
            <a:pPr algn="ctr">
              <a:defRPr/>
            </a:pPr>
            <a:r>
              <a:rPr lang="es-EC" sz="2400" b="1" dirty="0">
                <a:solidFill>
                  <a:schemeClr val="accent6">
                    <a:lumMod val="60000"/>
                    <a:lumOff val="40000"/>
                  </a:schemeClr>
                </a:solidFill>
                <a:latin typeface="Arial" pitchFamily="34" charset="0"/>
                <a:cs typeface="Arial" pitchFamily="34" charset="0"/>
              </a:rPr>
              <a:t>ESCUELA SUPERIOR POLITÉCNICA DEL LITORAL</a:t>
            </a:r>
          </a:p>
          <a:p>
            <a:pPr algn="ctr">
              <a:defRPr/>
            </a:pPr>
            <a:endParaRPr lang="es-EC" sz="2400" b="1" dirty="0">
              <a:solidFill>
                <a:schemeClr val="accent6">
                  <a:lumMod val="60000"/>
                  <a:lumOff val="40000"/>
                </a:schemeClr>
              </a:solidFill>
              <a:latin typeface="Arial" pitchFamily="34" charset="0"/>
              <a:cs typeface="Arial" pitchFamily="34" charset="0"/>
            </a:endParaRPr>
          </a:p>
          <a:p>
            <a:pPr algn="ctr">
              <a:defRPr/>
            </a:pPr>
            <a:r>
              <a:rPr lang="es-EC" sz="2400" b="1" dirty="0">
                <a:solidFill>
                  <a:schemeClr val="accent6">
                    <a:lumMod val="60000"/>
                    <a:lumOff val="40000"/>
                  </a:schemeClr>
                </a:solidFill>
                <a:latin typeface="Arial" pitchFamily="34" charset="0"/>
                <a:cs typeface="Arial" pitchFamily="34" charset="0"/>
              </a:rPr>
              <a:t> </a:t>
            </a:r>
            <a:r>
              <a:rPr lang="es-EC" sz="2000" b="1" dirty="0">
                <a:solidFill>
                  <a:schemeClr val="accent6">
                    <a:lumMod val="60000"/>
                    <a:lumOff val="40000"/>
                  </a:schemeClr>
                </a:solidFill>
                <a:latin typeface="Arial" pitchFamily="34" charset="0"/>
                <a:cs typeface="Arial" pitchFamily="34" charset="0"/>
              </a:rPr>
              <a:t>FACULTAD DE INGENIERÍA EN ELECTRICIDAD Y COMPUTACIÓN</a:t>
            </a:r>
            <a:r>
              <a:rPr lang="es-EC" sz="2400" dirty="0">
                <a:solidFill>
                  <a:schemeClr val="accent6">
                    <a:lumMod val="60000"/>
                    <a:lumOff val="40000"/>
                  </a:schemeClr>
                </a:solidFill>
                <a:latin typeface="Arial" pitchFamily="34" charset="0"/>
                <a:cs typeface="Arial" pitchFamily="34" charset="0"/>
              </a:rPr>
              <a:t/>
            </a:r>
            <a:br>
              <a:rPr lang="es-EC" sz="2400" dirty="0">
                <a:solidFill>
                  <a:schemeClr val="accent6">
                    <a:lumMod val="60000"/>
                    <a:lumOff val="40000"/>
                  </a:schemeClr>
                </a:solidFill>
                <a:latin typeface="Arial" pitchFamily="34" charset="0"/>
                <a:cs typeface="Arial" pitchFamily="34" charset="0"/>
              </a:rPr>
            </a:br>
            <a:r>
              <a:rPr lang="es-EC" sz="2400" dirty="0">
                <a:solidFill>
                  <a:schemeClr val="accent6">
                    <a:lumMod val="60000"/>
                    <a:lumOff val="40000"/>
                  </a:schemeClr>
                </a:solidFill>
                <a:latin typeface="Arial" pitchFamily="34" charset="0"/>
                <a:cs typeface="Arial" pitchFamily="34" charset="0"/>
              </a:rPr>
              <a:t> </a:t>
            </a:r>
            <a:r>
              <a:rPr lang="es-EC" dirty="0">
                <a:solidFill>
                  <a:schemeClr val="accent6">
                    <a:lumMod val="60000"/>
                    <a:lumOff val="40000"/>
                  </a:schemeClr>
                </a:solidFill>
                <a:latin typeface="Arial" pitchFamily="34" charset="0"/>
                <a:cs typeface="Arial" pitchFamily="34" charset="0"/>
              </a:rPr>
              <a:t/>
            </a:r>
            <a:br>
              <a:rPr lang="es-EC" dirty="0">
                <a:solidFill>
                  <a:schemeClr val="accent6">
                    <a:lumMod val="60000"/>
                    <a:lumOff val="40000"/>
                  </a:schemeClr>
                </a:solidFill>
                <a:latin typeface="Arial" pitchFamily="34" charset="0"/>
                <a:cs typeface="Arial" pitchFamily="34" charset="0"/>
              </a:rPr>
            </a:br>
            <a:r>
              <a:rPr lang="es-EC" sz="2000" dirty="0">
                <a:solidFill>
                  <a:schemeClr val="accent6">
                    <a:lumMod val="60000"/>
                    <a:lumOff val="40000"/>
                  </a:schemeClr>
                </a:solidFill>
                <a:latin typeface="Arial" pitchFamily="34" charset="0"/>
                <a:cs typeface="Arial" pitchFamily="34" charset="0"/>
              </a:rPr>
              <a:t>INFORME DE MATERIA DE GRADUACIÓN</a:t>
            </a:r>
            <a:r>
              <a:rPr lang="es-EC" dirty="0">
                <a:solidFill>
                  <a:schemeClr val="accent6">
                    <a:lumMod val="60000"/>
                    <a:lumOff val="40000"/>
                  </a:schemeClr>
                </a:solidFill>
                <a:latin typeface="Arial" pitchFamily="34" charset="0"/>
                <a:cs typeface="Arial" pitchFamily="34" charset="0"/>
              </a:rPr>
              <a:t/>
            </a:r>
            <a:br>
              <a:rPr lang="es-EC" dirty="0">
                <a:solidFill>
                  <a:schemeClr val="accent6">
                    <a:lumMod val="60000"/>
                    <a:lumOff val="40000"/>
                  </a:schemeClr>
                </a:solidFill>
                <a:latin typeface="Arial" pitchFamily="34" charset="0"/>
                <a:cs typeface="Arial" pitchFamily="34" charset="0"/>
              </a:rPr>
            </a:br>
            <a:r>
              <a:rPr lang="es-EC" dirty="0">
                <a:solidFill>
                  <a:schemeClr val="accent6">
                    <a:lumMod val="60000"/>
                    <a:lumOff val="40000"/>
                  </a:schemeClr>
                </a:solidFill>
                <a:latin typeface="Arial" pitchFamily="34" charset="0"/>
                <a:cs typeface="Arial" pitchFamily="34" charset="0"/>
              </a:rPr>
              <a:t/>
            </a:r>
            <a:br>
              <a:rPr lang="es-EC" dirty="0">
                <a:solidFill>
                  <a:schemeClr val="accent6">
                    <a:lumMod val="60000"/>
                    <a:lumOff val="40000"/>
                  </a:schemeClr>
                </a:solidFill>
                <a:latin typeface="Arial" pitchFamily="34" charset="0"/>
                <a:cs typeface="Arial" pitchFamily="34" charset="0"/>
              </a:rPr>
            </a:br>
            <a:r>
              <a:rPr lang="es-EC" dirty="0">
                <a:solidFill>
                  <a:schemeClr val="accent6">
                    <a:lumMod val="60000"/>
                    <a:lumOff val="40000"/>
                  </a:schemeClr>
                </a:solidFill>
                <a:latin typeface="Arial" pitchFamily="34" charset="0"/>
                <a:cs typeface="Arial" pitchFamily="34" charset="0"/>
              </a:rPr>
              <a:t>“PREVENCIONES  EN LA PUESTA  A TIERRA  EN INSTALACIONES INDUSTRIALES” </a:t>
            </a:r>
            <a:r>
              <a:rPr lang="es-EC" dirty="0">
                <a:latin typeface="Arial" pitchFamily="34" charset="0"/>
                <a:cs typeface="Arial" pitchFamily="34" charset="0"/>
              </a:rPr>
              <a:t/>
            </a:r>
            <a:br>
              <a:rPr lang="es-EC" dirty="0">
                <a:latin typeface="Arial" pitchFamily="34" charset="0"/>
                <a:cs typeface="Arial" pitchFamily="34" charset="0"/>
              </a:rPr>
            </a:br>
            <a:r>
              <a:rPr lang="es-EC" dirty="0">
                <a:latin typeface="Arial" pitchFamily="34" charset="0"/>
                <a:cs typeface="Arial" pitchFamily="34" charset="0"/>
              </a:rPr>
              <a:t> </a:t>
            </a:r>
            <a:br>
              <a:rPr lang="es-EC" dirty="0">
                <a:latin typeface="Arial" pitchFamily="34" charset="0"/>
                <a:cs typeface="Arial" pitchFamily="34" charset="0"/>
              </a:rPr>
            </a:br>
            <a:endParaRPr lang="es-EC" dirty="0">
              <a:latin typeface="Arial" pitchFamily="34" charset="0"/>
              <a:cs typeface="Arial" pitchFamily="34" charset="0"/>
            </a:endParaRPr>
          </a:p>
          <a:p>
            <a:pPr algn="ctr">
              <a:defRPr/>
            </a:pPr>
            <a:r>
              <a:rPr lang="es-EC" b="1" dirty="0">
                <a:solidFill>
                  <a:schemeClr val="accent6">
                    <a:lumMod val="75000"/>
                  </a:schemeClr>
                </a:solidFill>
                <a:latin typeface="Arial" pitchFamily="34" charset="0"/>
                <a:cs typeface="Arial" pitchFamily="34" charset="0"/>
              </a:rPr>
              <a:t>Presentado por: </a:t>
            </a:r>
          </a:p>
          <a:p>
            <a:pPr algn="ctr">
              <a:defRPr/>
            </a:pPr>
            <a:r>
              <a:rPr lang="es-EC" dirty="0">
                <a:solidFill>
                  <a:schemeClr val="accent6">
                    <a:lumMod val="75000"/>
                  </a:schemeClr>
                </a:solidFill>
                <a:latin typeface="Arial" pitchFamily="34" charset="0"/>
                <a:cs typeface="Arial" pitchFamily="34" charset="0"/>
              </a:rPr>
              <a:t/>
            </a:r>
            <a:br>
              <a:rPr lang="es-EC" dirty="0">
                <a:solidFill>
                  <a:schemeClr val="accent6">
                    <a:lumMod val="75000"/>
                  </a:schemeClr>
                </a:solidFill>
                <a:latin typeface="Arial" pitchFamily="34" charset="0"/>
                <a:cs typeface="Arial" pitchFamily="34" charset="0"/>
              </a:rPr>
            </a:br>
            <a:r>
              <a:rPr lang="es-EC" b="1" dirty="0">
                <a:solidFill>
                  <a:schemeClr val="accent6">
                    <a:lumMod val="75000"/>
                  </a:schemeClr>
                </a:solidFill>
                <a:latin typeface="Arial" pitchFamily="34" charset="0"/>
                <a:cs typeface="Arial" pitchFamily="34" charset="0"/>
              </a:rPr>
              <a:t>Portilla Muñoz Jorge Andrés</a:t>
            </a:r>
            <a:r>
              <a:rPr lang="es-EC" dirty="0">
                <a:solidFill>
                  <a:schemeClr val="accent6">
                    <a:lumMod val="75000"/>
                  </a:schemeClr>
                </a:solidFill>
                <a:latin typeface="Arial" pitchFamily="34" charset="0"/>
                <a:cs typeface="Arial" pitchFamily="34" charset="0"/>
              </a:rPr>
              <a:t/>
            </a:r>
            <a:br>
              <a:rPr lang="es-EC" dirty="0">
                <a:solidFill>
                  <a:schemeClr val="accent6">
                    <a:lumMod val="75000"/>
                  </a:schemeClr>
                </a:solidFill>
                <a:latin typeface="Arial" pitchFamily="34" charset="0"/>
                <a:cs typeface="Arial" pitchFamily="34" charset="0"/>
              </a:rPr>
            </a:br>
            <a:r>
              <a:rPr lang="es-EC" b="1" dirty="0">
                <a:solidFill>
                  <a:schemeClr val="accent6">
                    <a:lumMod val="75000"/>
                  </a:schemeClr>
                </a:solidFill>
                <a:latin typeface="Arial" pitchFamily="34" charset="0"/>
                <a:cs typeface="Arial" pitchFamily="34" charset="0"/>
              </a:rPr>
              <a:t>Álvarez Olarte Kelvin Paul </a:t>
            </a:r>
            <a:r>
              <a:rPr lang="es-EC" dirty="0">
                <a:solidFill>
                  <a:schemeClr val="accent6">
                    <a:lumMod val="75000"/>
                  </a:schemeClr>
                </a:solidFill>
                <a:latin typeface="Arial" pitchFamily="34" charset="0"/>
                <a:cs typeface="Arial" pitchFamily="34" charset="0"/>
              </a:rPr>
              <a:t/>
            </a:r>
            <a:br>
              <a:rPr lang="es-EC" dirty="0">
                <a:solidFill>
                  <a:schemeClr val="accent6">
                    <a:lumMod val="75000"/>
                  </a:schemeClr>
                </a:solidFill>
                <a:latin typeface="Arial" pitchFamily="34" charset="0"/>
                <a:cs typeface="Arial" pitchFamily="34" charset="0"/>
              </a:rPr>
            </a:br>
            <a:r>
              <a:rPr lang="es-EC" dirty="0">
                <a:solidFill>
                  <a:schemeClr val="accent6">
                    <a:lumMod val="75000"/>
                  </a:schemeClr>
                </a:solidFill>
                <a:latin typeface="Arial" pitchFamily="34" charset="0"/>
                <a:cs typeface="Arial" pitchFamily="34" charset="0"/>
              </a:rPr>
              <a:t> </a:t>
            </a:r>
            <a:br>
              <a:rPr lang="es-EC" dirty="0">
                <a:solidFill>
                  <a:schemeClr val="accent6">
                    <a:lumMod val="75000"/>
                  </a:schemeClr>
                </a:solidFill>
                <a:latin typeface="Arial" pitchFamily="34" charset="0"/>
                <a:cs typeface="Arial" pitchFamily="34" charset="0"/>
              </a:rPr>
            </a:br>
            <a:r>
              <a:rPr lang="es-EC" b="1" dirty="0">
                <a:solidFill>
                  <a:schemeClr val="accent6">
                    <a:lumMod val="75000"/>
                  </a:schemeClr>
                </a:solidFill>
                <a:latin typeface="Arial" pitchFamily="34" charset="0"/>
                <a:cs typeface="Arial" pitchFamily="34" charset="0"/>
              </a:rPr>
              <a:t>GUAYAQUIL – ECUADOR </a:t>
            </a:r>
            <a:r>
              <a:rPr lang="es-EC" dirty="0">
                <a:solidFill>
                  <a:schemeClr val="accent6">
                    <a:lumMod val="75000"/>
                  </a:schemeClr>
                </a:solidFill>
                <a:latin typeface="Arial" pitchFamily="34" charset="0"/>
                <a:cs typeface="Arial" pitchFamily="34" charset="0"/>
              </a:rPr>
              <a:t/>
            </a:r>
            <a:br>
              <a:rPr lang="es-EC" dirty="0">
                <a:solidFill>
                  <a:schemeClr val="accent6">
                    <a:lumMod val="75000"/>
                  </a:schemeClr>
                </a:solidFill>
                <a:latin typeface="Arial" pitchFamily="34" charset="0"/>
                <a:cs typeface="Arial" pitchFamily="34" charset="0"/>
              </a:rPr>
            </a:br>
            <a:r>
              <a:rPr lang="es-EC" dirty="0">
                <a:solidFill>
                  <a:schemeClr val="accent6">
                    <a:lumMod val="75000"/>
                  </a:schemeClr>
                </a:solidFill>
                <a:latin typeface="Arial" pitchFamily="34" charset="0"/>
                <a:cs typeface="Arial" pitchFamily="34" charset="0"/>
              </a:rPr>
              <a:t> 2010</a:t>
            </a:r>
            <a:r>
              <a:rPr lang="es-EC" dirty="0">
                <a:latin typeface="Arial" pitchFamily="34" charset="0"/>
                <a:cs typeface="Arial" pitchFamily="34" charset="0"/>
              </a:rPr>
              <a:t/>
            </a:r>
            <a:br>
              <a:rPr lang="es-EC" dirty="0">
                <a:latin typeface="Arial" pitchFamily="34" charset="0"/>
                <a:cs typeface="Arial" pitchFamily="34" charset="0"/>
              </a:rPr>
            </a:br>
            <a:r>
              <a:rPr lang="es-EC" dirty="0"/>
              <a:t/>
            </a:r>
            <a:br>
              <a:rPr lang="es-EC" dirty="0"/>
            </a:b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85813" y="217488"/>
            <a:ext cx="7715250" cy="3140075"/>
          </a:xfrm>
          <a:prstGeom prst="rect">
            <a:avLst/>
          </a:prstGeom>
          <a:noFill/>
          <a:ln w="9525">
            <a:noFill/>
            <a:miter lim="800000"/>
            <a:headEnd/>
            <a:tailEnd/>
          </a:ln>
        </p:spPr>
        <p:txBody>
          <a:bodyPr anchor="ctr">
            <a:spAutoFit/>
          </a:bodyPr>
          <a:lstStyle/>
          <a:p>
            <a:pPr algn="ctr">
              <a:defRPr/>
            </a:pPr>
            <a:endParaRPr lang="es-EC" b="1" dirty="0">
              <a:solidFill>
                <a:schemeClr val="accent6">
                  <a:lumMod val="75000"/>
                </a:schemeClr>
              </a:solidFill>
              <a:cs typeface="Times New Roman" pitchFamily="18" charset="0"/>
            </a:endParaRPr>
          </a:p>
          <a:p>
            <a:pPr algn="ctr">
              <a:defRPr/>
            </a:pPr>
            <a:endParaRPr lang="es-EC" b="1" dirty="0">
              <a:solidFill>
                <a:schemeClr val="accent6">
                  <a:lumMod val="75000"/>
                </a:schemeClr>
              </a:solidFill>
              <a:cs typeface="Times New Roman" pitchFamily="18" charset="0"/>
            </a:endParaRPr>
          </a:p>
          <a:p>
            <a:pPr algn="ctr">
              <a:defRPr/>
            </a:pPr>
            <a:r>
              <a:rPr lang="es-EC" b="1" dirty="0">
                <a:solidFill>
                  <a:schemeClr val="accent6">
                    <a:lumMod val="75000"/>
                  </a:schemeClr>
                </a:solidFill>
                <a:cs typeface="Times New Roman" pitchFamily="18" charset="0"/>
              </a:rPr>
              <a:t>TEORÍA  DE LOS SISTEMAS DE PUESTA  A TIERRA</a:t>
            </a:r>
          </a:p>
          <a:p>
            <a:pPr>
              <a:defRPr/>
            </a:pPr>
            <a:endParaRPr lang="es-EC" dirty="0">
              <a:solidFill>
                <a:schemeClr val="accent6">
                  <a:lumMod val="75000"/>
                </a:schemeClr>
              </a:solidFill>
            </a:endParaRPr>
          </a:p>
          <a:p>
            <a:pPr eaLnBrk="0" hangingPunct="0">
              <a:buFontTx/>
              <a:buAutoNum type="arabicPeriod"/>
              <a:defRPr/>
            </a:pPr>
            <a:endParaRPr lang="es-EC" b="1" dirty="0">
              <a:solidFill>
                <a:schemeClr val="accent6">
                  <a:lumMod val="75000"/>
                </a:schemeClr>
              </a:solidFill>
              <a:cs typeface="Times New Roman" pitchFamily="18" charset="0"/>
            </a:endParaRPr>
          </a:p>
          <a:p>
            <a:pPr eaLnBrk="0" hangingPunct="0">
              <a:buFontTx/>
              <a:buAutoNum type="arabicPeriod"/>
              <a:defRPr/>
            </a:pPr>
            <a:endParaRPr lang="es-EC" b="1" dirty="0">
              <a:solidFill>
                <a:schemeClr val="accent6">
                  <a:lumMod val="75000"/>
                </a:schemeClr>
              </a:solidFill>
              <a:cs typeface="Times New Roman" pitchFamily="18" charset="0"/>
            </a:endParaRPr>
          </a:p>
          <a:p>
            <a:pPr eaLnBrk="0" hangingPunct="0">
              <a:buFontTx/>
              <a:buAutoNum type="arabicPeriod"/>
              <a:defRPr/>
            </a:pPr>
            <a:endParaRPr lang="es-EC" b="1" dirty="0">
              <a:solidFill>
                <a:schemeClr val="accent6">
                  <a:lumMod val="75000"/>
                </a:schemeClr>
              </a:solidFill>
              <a:cs typeface="Times New Roman" pitchFamily="18" charset="0"/>
            </a:endParaRPr>
          </a:p>
          <a:p>
            <a:pPr eaLnBrk="0" hangingPunct="0">
              <a:lnSpc>
                <a:spcPct val="150000"/>
              </a:lnSpc>
              <a:defRPr/>
            </a:pPr>
            <a:r>
              <a:rPr lang="es-EC" b="1" dirty="0">
                <a:solidFill>
                  <a:schemeClr val="accent6">
                    <a:lumMod val="75000"/>
                  </a:schemeClr>
                </a:solidFill>
                <a:cs typeface="Times New Roman" pitchFamily="18" charset="0"/>
              </a:rPr>
              <a:t>d. Sistemas trifásicos conectados en Delta:</a:t>
            </a:r>
            <a:r>
              <a:rPr lang="es-EC" dirty="0">
                <a:solidFill>
                  <a:schemeClr val="accent6">
                    <a:lumMod val="75000"/>
                  </a:schemeClr>
                </a:solidFill>
                <a:cs typeface="Times New Roman" pitchFamily="18" charset="0"/>
              </a:rPr>
              <a:t>   </a:t>
            </a:r>
            <a:r>
              <a:rPr lang="es-ES" dirty="0">
                <a:solidFill>
                  <a:schemeClr val="accent6">
                    <a:lumMod val="75000"/>
                  </a:schemeClr>
                </a:solidFill>
                <a:ea typeface="Calibri" pitchFamily="34" charset="0"/>
                <a:cs typeface="Arial" charset="0"/>
              </a:rPr>
              <a:t>El conductor en la derivación central de cualquiera de los tres devanados de la fuente. </a:t>
            </a:r>
            <a:r>
              <a:rPr lang="es-ES" dirty="0">
                <a:solidFill>
                  <a:schemeClr val="accent6">
                    <a:lumMod val="75000"/>
                  </a:schemeClr>
                </a:solidFill>
                <a:cs typeface="Times New Roman" pitchFamily="18" charset="0"/>
              </a:rPr>
              <a:t> </a:t>
            </a:r>
            <a:endParaRPr lang="es-EC" dirty="0">
              <a:solidFill>
                <a:schemeClr val="accent6">
                  <a:lumMod val="75000"/>
                </a:schemeClr>
              </a:solidFill>
            </a:endParaRPr>
          </a:p>
          <a:p>
            <a:pPr eaLnBrk="0" hangingPunct="0">
              <a:defRPr/>
            </a:pPr>
            <a:endParaRPr lang="es-EC" dirty="0">
              <a:solidFill>
                <a:schemeClr val="accent6">
                  <a:lumMod val="75000"/>
                </a:schemeClr>
              </a:solidFill>
            </a:endParaRPr>
          </a:p>
        </p:txBody>
      </p:sp>
      <p:pic>
        <p:nvPicPr>
          <p:cNvPr id="18435" name="Picture 1"/>
          <p:cNvPicPr>
            <a:picLocks noChangeAspect="1" noChangeArrowheads="1"/>
          </p:cNvPicPr>
          <p:nvPr/>
        </p:nvPicPr>
        <p:blipFill>
          <a:blip r:embed="rId2"/>
          <a:srcRect/>
          <a:stretch>
            <a:fillRect/>
          </a:stretch>
        </p:blipFill>
        <p:spPr bwMode="auto">
          <a:xfrm>
            <a:off x="2690813" y="3295650"/>
            <a:ext cx="3381375" cy="1704975"/>
          </a:xfrm>
          <a:prstGeom prst="rect">
            <a:avLst/>
          </a:prstGeom>
          <a:noFill/>
          <a:ln w="9525">
            <a:noFill/>
            <a:miter lim="800000"/>
            <a:headEnd/>
            <a:tailEnd/>
          </a:ln>
        </p:spPr>
      </p:pic>
      <p:sp>
        <p:nvSpPr>
          <p:cNvPr id="18436" name="6 Rectángulo"/>
          <p:cNvSpPr>
            <a:spLocks noChangeArrowheads="1"/>
          </p:cNvSpPr>
          <p:nvPr/>
        </p:nvSpPr>
        <p:spPr bwMode="auto">
          <a:xfrm>
            <a:off x="2143125" y="5153025"/>
            <a:ext cx="4572000" cy="276225"/>
          </a:xfrm>
          <a:prstGeom prst="rect">
            <a:avLst/>
          </a:prstGeom>
          <a:noFill/>
          <a:ln w="9525">
            <a:noFill/>
            <a:miter lim="800000"/>
            <a:headEnd/>
            <a:tailEnd/>
          </a:ln>
        </p:spPr>
        <p:txBody>
          <a:bodyPr>
            <a:spAutoFit/>
          </a:bodyPr>
          <a:lstStyle/>
          <a:p>
            <a:pPr algn="ctr"/>
            <a:r>
              <a:rPr lang="es-ES" sz="1200" b="1">
                <a:solidFill>
                  <a:srgbClr val="4F81BD"/>
                </a:solidFill>
                <a:ea typeface="Calibri" pitchFamily="34" charset="0"/>
                <a:cs typeface="Times New Roman" pitchFamily="18" charset="0"/>
              </a:rPr>
              <a:t> Conexión en sistema: trifásico conectado en delta</a:t>
            </a:r>
            <a:endParaRPr lang="es-EC" sz="120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es-ES" sz="1200">
                <a:ea typeface="Times New Roman" pitchFamily="18" charset="0"/>
                <a:cs typeface="Arial" charset="0"/>
              </a:rPr>
              <a:t> </a:t>
            </a:r>
            <a:endParaRPr lang="es-EC" sz="1200">
              <a:ea typeface="Times New Roman" pitchFamily="18" charset="0"/>
              <a:cs typeface="Arial" charset="0"/>
            </a:endParaRPr>
          </a:p>
          <a:p>
            <a:pPr eaLnBrk="0" hangingPunct="0"/>
            <a:endParaRPr lang="es-EC">
              <a:ea typeface="Times New Roman" pitchFamily="18" charset="0"/>
              <a:cs typeface="Arial" charset="0"/>
            </a:endParaRPr>
          </a:p>
        </p:txBody>
      </p:sp>
      <p:sp>
        <p:nvSpPr>
          <p:cNvPr id="19459" name="Rectangle 3"/>
          <p:cNvSpPr>
            <a:spLocks noChangeArrowheads="1"/>
          </p:cNvSpPr>
          <p:nvPr/>
        </p:nvSpPr>
        <p:spPr bwMode="auto">
          <a:xfrm>
            <a:off x="928688" y="560388"/>
            <a:ext cx="7429500" cy="4940300"/>
          </a:xfrm>
          <a:prstGeom prst="rect">
            <a:avLst/>
          </a:prstGeom>
          <a:noFill/>
          <a:ln w="9525">
            <a:noFill/>
            <a:miter lim="800000"/>
            <a:headEnd/>
            <a:tailEnd/>
          </a:ln>
        </p:spPr>
        <p:txBody>
          <a:bodyPr anchor="ctr">
            <a:spAutoFit/>
          </a:bodyPr>
          <a:lstStyle/>
          <a:p>
            <a:pPr algn="ctr">
              <a:defRPr/>
            </a:pPr>
            <a:endParaRPr lang="es-EC" b="1" dirty="0">
              <a:solidFill>
                <a:schemeClr val="accent6">
                  <a:lumMod val="75000"/>
                </a:schemeClr>
              </a:solidFill>
              <a:cs typeface="Times New Roman" pitchFamily="18" charset="0"/>
            </a:endParaRPr>
          </a:p>
          <a:p>
            <a:pPr algn="ctr">
              <a:defRPr/>
            </a:pPr>
            <a:r>
              <a:rPr lang="es-EC" b="1" dirty="0">
                <a:solidFill>
                  <a:schemeClr val="accent6">
                    <a:lumMod val="75000"/>
                  </a:schemeClr>
                </a:solidFill>
                <a:cs typeface="Times New Roman" pitchFamily="18" charset="0"/>
              </a:rPr>
              <a:t>TEORÍA  DE LOS SISTEMAS DE PUESTA  A TIERRA</a:t>
            </a:r>
          </a:p>
          <a:p>
            <a:pPr algn="just">
              <a:defRPr/>
            </a:pPr>
            <a:endParaRPr lang="es-ES" b="1" dirty="0">
              <a:solidFill>
                <a:schemeClr val="accent6">
                  <a:lumMod val="75000"/>
                </a:schemeClr>
              </a:solidFill>
              <a:cs typeface="Times New Roman" pitchFamily="18" charset="0"/>
            </a:endParaRPr>
          </a:p>
          <a:p>
            <a:pPr algn="just" eaLnBrk="0" hangingPunct="0">
              <a:defRPr/>
            </a:pPr>
            <a:endParaRPr lang="es-ES" dirty="0">
              <a:solidFill>
                <a:schemeClr val="accent6">
                  <a:lumMod val="75000"/>
                </a:schemeClr>
              </a:solidFill>
              <a:ea typeface="Calibri" pitchFamily="34" charset="0"/>
              <a:cs typeface="Calibri" pitchFamily="34" charset="0"/>
            </a:endParaRPr>
          </a:p>
          <a:p>
            <a:pPr algn="just" eaLnBrk="0" hangingPunct="0">
              <a:lnSpc>
                <a:spcPct val="150000"/>
              </a:lnSpc>
              <a:defRPr/>
            </a:pPr>
            <a:r>
              <a:rPr lang="es-ES" dirty="0">
                <a:solidFill>
                  <a:schemeClr val="accent6">
                    <a:lumMod val="75000"/>
                  </a:schemeClr>
                </a:solidFill>
                <a:ea typeface="Calibri" pitchFamily="34" charset="0"/>
                <a:cs typeface="Calibri" pitchFamily="34" charset="0"/>
              </a:rPr>
              <a:t>El calibre del conductor de puesta a tierra del sistema puede ser dimensionado según el calibre de los conductores de alimentación del sistema eléctrico. La tabla 250-66 del NEC (Anexo A) muestra los valores correspondientes.</a:t>
            </a:r>
          </a:p>
          <a:p>
            <a:pPr algn="just" eaLnBrk="0" hangingPunct="0">
              <a:lnSpc>
                <a:spcPct val="150000"/>
              </a:lnSpc>
              <a:defRPr/>
            </a:pPr>
            <a:endParaRPr lang="es-EC" dirty="0">
              <a:solidFill>
                <a:schemeClr val="accent6">
                  <a:lumMod val="75000"/>
                </a:schemeClr>
              </a:solidFill>
              <a:cs typeface="Times New Roman" pitchFamily="18" charset="0"/>
            </a:endParaRPr>
          </a:p>
          <a:p>
            <a:pPr algn="just" eaLnBrk="0" hangingPunct="0">
              <a:lnSpc>
                <a:spcPct val="150000"/>
              </a:lnSpc>
              <a:defRPr/>
            </a:pPr>
            <a:endParaRPr lang="es-EC" dirty="0">
              <a:solidFill>
                <a:schemeClr val="accent6">
                  <a:lumMod val="75000"/>
                </a:schemeClr>
              </a:solidFill>
              <a:cs typeface="Times New Roman" pitchFamily="18" charset="0"/>
            </a:endParaRPr>
          </a:p>
          <a:p>
            <a:pPr algn="just" eaLnBrk="0" hangingPunct="0">
              <a:lnSpc>
                <a:spcPct val="150000"/>
              </a:lnSpc>
              <a:defRPr/>
            </a:pPr>
            <a:r>
              <a:rPr lang="es-ES" dirty="0">
                <a:solidFill>
                  <a:schemeClr val="accent6">
                    <a:lumMod val="75000"/>
                  </a:schemeClr>
                </a:solidFill>
                <a:ea typeface="Calibri" pitchFamily="34" charset="0"/>
                <a:cs typeface="Calibri" pitchFamily="34" charset="0"/>
              </a:rPr>
              <a:t>Cuando la alimentación principal no esté conformada por un conductor por fase, sino que hay más de un conductor en paralelo por fase; se hace el cálculo sobre la sección de los conductores en paralelo.</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714375" y="495300"/>
            <a:ext cx="7643813" cy="2862263"/>
          </a:xfrm>
          <a:prstGeom prst="rect">
            <a:avLst/>
          </a:prstGeom>
          <a:noFill/>
          <a:ln w="9525">
            <a:noFill/>
            <a:miter lim="800000"/>
            <a:headEnd/>
            <a:tailEnd/>
          </a:ln>
        </p:spPr>
        <p:txBody>
          <a:bodyPr anchor="ctr">
            <a:spAutoFit/>
          </a:bodyPr>
          <a:lstStyle/>
          <a:p>
            <a:pPr algn="ctr">
              <a:defRPr/>
            </a:pPr>
            <a:endParaRPr lang="es-EC" b="1" dirty="0">
              <a:solidFill>
                <a:schemeClr val="accent6">
                  <a:lumMod val="75000"/>
                </a:schemeClr>
              </a:solidFill>
              <a:cs typeface="Times New Roman" pitchFamily="18" charset="0"/>
            </a:endParaRPr>
          </a:p>
          <a:p>
            <a:pPr algn="ctr">
              <a:defRPr/>
            </a:pPr>
            <a:r>
              <a:rPr lang="es-EC" b="1" dirty="0">
                <a:solidFill>
                  <a:schemeClr val="accent6">
                    <a:lumMod val="75000"/>
                  </a:schemeClr>
                </a:solidFill>
                <a:cs typeface="Times New Roman" pitchFamily="18" charset="0"/>
              </a:rPr>
              <a:t>TEORÍA  DE LOS SISTEMAS DE PUESTA  A TIERRA</a:t>
            </a:r>
          </a:p>
          <a:p>
            <a:pPr algn="just">
              <a:defRPr/>
            </a:pPr>
            <a:endParaRPr lang="es-EC" b="1" dirty="0">
              <a:solidFill>
                <a:schemeClr val="accent6">
                  <a:lumMod val="75000"/>
                </a:schemeClr>
              </a:solidFill>
              <a:cs typeface="Times New Roman" pitchFamily="18" charset="0"/>
            </a:endParaRPr>
          </a:p>
          <a:p>
            <a:pPr algn="just">
              <a:defRPr/>
            </a:pPr>
            <a:endParaRPr lang="es-EC" b="1" dirty="0">
              <a:solidFill>
                <a:schemeClr val="accent6">
                  <a:lumMod val="75000"/>
                </a:schemeClr>
              </a:solidFill>
              <a:cs typeface="Times New Roman" pitchFamily="18" charset="0"/>
            </a:endParaRPr>
          </a:p>
          <a:p>
            <a:pPr algn="just">
              <a:defRPr/>
            </a:pPr>
            <a:endParaRPr lang="es-EC" b="1" dirty="0">
              <a:solidFill>
                <a:schemeClr val="accent6">
                  <a:lumMod val="75000"/>
                </a:schemeClr>
              </a:solidFill>
              <a:cs typeface="Times New Roman" pitchFamily="18" charset="0"/>
            </a:endParaRPr>
          </a:p>
          <a:p>
            <a:pPr algn="just">
              <a:defRPr/>
            </a:pPr>
            <a:r>
              <a:rPr lang="es-EC" b="1" dirty="0">
                <a:solidFill>
                  <a:schemeClr val="accent6">
                    <a:lumMod val="75000"/>
                  </a:schemeClr>
                </a:solidFill>
                <a:cs typeface="Times New Roman" pitchFamily="18" charset="0"/>
              </a:rPr>
              <a:t>Puesta a tierra de equipos electrónicos</a:t>
            </a:r>
          </a:p>
          <a:p>
            <a:pPr lvl="2" algn="just">
              <a:defRPr/>
            </a:pPr>
            <a:endParaRPr lang="es-EC" dirty="0">
              <a:solidFill>
                <a:schemeClr val="accent6">
                  <a:lumMod val="75000"/>
                </a:schemeClr>
              </a:solidFill>
            </a:endParaRPr>
          </a:p>
          <a:p>
            <a:pPr algn="just" eaLnBrk="0" hangingPunct="0">
              <a:defRPr/>
            </a:pPr>
            <a:r>
              <a:rPr lang="es-ES" dirty="0">
                <a:solidFill>
                  <a:schemeClr val="accent6">
                    <a:lumMod val="75000"/>
                  </a:schemeClr>
                </a:solidFill>
                <a:ea typeface="Calibri" pitchFamily="34" charset="0"/>
                <a:cs typeface="Arial" charset="0"/>
              </a:rPr>
              <a:t>El esquema convencional para equipos electrónicos se muestra en la siguiente figura.</a:t>
            </a:r>
            <a:endParaRPr lang="es-EC" dirty="0">
              <a:solidFill>
                <a:schemeClr val="accent6">
                  <a:lumMod val="75000"/>
                </a:schemeClr>
              </a:solidFill>
            </a:endParaRPr>
          </a:p>
          <a:p>
            <a:pPr algn="just" eaLnBrk="0" hangingPunct="0">
              <a:defRPr/>
            </a:pPr>
            <a:endParaRPr lang="es-EC" dirty="0">
              <a:solidFill>
                <a:schemeClr val="accent6">
                  <a:lumMod val="75000"/>
                </a:schemeClr>
              </a:solidFill>
            </a:endParaRPr>
          </a:p>
        </p:txBody>
      </p:sp>
      <p:pic>
        <p:nvPicPr>
          <p:cNvPr id="20483" name="Imagen 13"/>
          <p:cNvPicPr>
            <a:picLocks noChangeAspect="1" noChangeArrowheads="1"/>
          </p:cNvPicPr>
          <p:nvPr/>
        </p:nvPicPr>
        <p:blipFill>
          <a:blip r:embed="rId3"/>
          <a:srcRect/>
          <a:stretch>
            <a:fillRect/>
          </a:stretch>
        </p:blipFill>
        <p:spPr bwMode="auto">
          <a:xfrm>
            <a:off x="2422525" y="2928938"/>
            <a:ext cx="4006850" cy="1857375"/>
          </a:xfrm>
          <a:prstGeom prst="rect">
            <a:avLst/>
          </a:prstGeom>
          <a:noFill/>
          <a:ln w="9525">
            <a:noFill/>
            <a:miter lim="800000"/>
            <a:headEnd/>
            <a:tailEnd/>
          </a:ln>
        </p:spPr>
      </p:pic>
      <p:sp>
        <p:nvSpPr>
          <p:cNvPr id="20484" name="Rectangle 3"/>
          <p:cNvSpPr>
            <a:spLocks noChangeArrowheads="1"/>
          </p:cNvSpPr>
          <p:nvPr/>
        </p:nvSpPr>
        <p:spPr bwMode="auto">
          <a:xfrm>
            <a:off x="714375" y="5143500"/>
            <a:ext cx="7643813" cy="1477963"/>
          </a:xfrm>
          <a:prstGeom prst="rect">
            <a:avLst/>
          </a:prstGeom>
          <a:noFill/>
          <a:ln w="9525">
            <a:noFill/>
            <a:miter lim="800000"/>
            <a:headEnd/>
            <a:tailEnd/>
          </a:ln>
        </p:spPr>
        <p:txBody>
          <a:bodyPr anchor="ctr">
            <a:spAutoFit/>
          </a:bodyPr>
          <a:lstStyle/>
          <a:p>
            <a:pPr algn="just" eaLnBrk="0" hangingPunct="0">
              <a:defRPr/>
            </a:pPr>
            <a:r>
              <a:rPr lang="es-ES" dirty="0">
                <a:solidFill>
                  <a:schemeClr val="accent6">
                    <a:lumMod val="75000"/>
                  </a:schemeClr>
                </a:solidFill>
                <a:ea typeface="Calibri" pitchFamily="34" charset="0"/>
                <a:cs typeface="Arial" charset="0"/>
              </a:rPr>
              <a:t>Este esquema encuentra su uso en las instalaciones de computadores personales (PCs)  donde únicamente existe alumbrado y algún otro equipo eléctrico, tal como en los pequeños comercios o en las viviendas. </a:t>
            </a:r>
          </a:p>
          <a:p>
            <a:pPr algn="just" eaLnBrk="0" hangingPunct="0">
              <a:defRPr/>
            </a:pPr>
            <a:endParaRPr lang="es-EC" dirty="0">
              <a:solidFill>
                <a:schemeClr val="accent6">
                  <a:lumMod val="75000"/>
                </a:schemeClr>
              </a:solidFill>
              <a:ea typeface="Calibri" pitchFamily="34" charset="0"/>
              <a:cs typeface="Arial" charset="0"/>
            </a:endParaRPr>
          </a:p>
          <a:p>
            <a:pPr algn="just" eaLnBrk="0" hangingPunct="0">
              <a:defRPr/>
            </a:pPr>
            <a:r>
              <a:rPr lang="es-ES" dirty="0">
                <a:solidFill>
                  <a:schemeClr val="accent6">
                    <a:lumMod val="75000"/>
                  </a:schemeClr>
                </a:solidFill>
                <a:ea typeface="Calibri" pitchFamily="34" charset="0"/>
                <a:cs typeface="Arial" charset="0"/>
              </a:rPr>
              <a:t> </a:t>
            </a:r>
          </a:p>
        </p:txBody>
      </p:sp>
      <p:sp>
        <p:nvSpPr>
          <p:cNvPr id="20485" name="6 Rectángulo"/>
          <p:cNvSpPr>
            <a:spLocks noChangeArrowheads="1"/>
          </p:cNvSpPr>
          <p:nvPr/>
        </p:nvSpPr>
        <p:spPr bwMode="auto">
          <a:xfrm>
            <a:off x="2143125" y="4795838"/>
            <a:ext cx="4572000" cy="276225"/>
          </a:xfrm>
          <a:prstGeom prst="rect">
            <a:avLst/>
          </a:prstGeom>
          <a:noFill/>
          <a:ln w="9525">
            <a:noFill/>
            <a:miter lim="800000"/>
            <a:headEnd/>
            <a:tailEnd/>
          </a:ln>
        </p:spPr>
        <p:txBody>
          <a:bodyPr>
            <a:spAutoFit/>
          </a:bodyPr>
          <a:lstStyle/>
          <a:p>
            <a:pPr algn="ctr"/>
            <a:r>
              <a:rPr lang="es-ES" sz="1200" b="1">
                <a:solidFill>
                  <a:srgbClr val="4F81BD"/>
                </a:solidFill>
                <a:ea typeface="Calibri" pitchFamily="34" charset="0"/>
                <a:cs typeface="Times New Roman" pitchFamily="18" charset="0"/>
              </a:rPr>
              <a:t>Sistema convencional – no aislado</a:t>
            </a:r>
            <a:endParaRPr lang="es-EC" sz="1200">
              <a:ea typeface="Calibri" pitchFamily="34" charset="0"/>
              <a:cs typeface="Times New Roman" pitchFamily="18" charset="0"/>
            </a:endParaRPr>
          </a:p>
        </p:txBody>
      </p:sp>
    </p:spTree>
  </p:cSld>
  <p:clrMapOvr>
    <a:masterClrMapping/>
  </p:clrMapOvr>
  <p:transition>
    <p:fade/>
    <p:sndAc>
      <p:stSnd>
        <p:snd r:embed="rId2" name="arrow.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n 15"/>
          <p:cNvPicPr>
            <a:picLocks noChangeAspect="1" noChangeArrowheads="1"/>
          </p:cNvPicPr>
          <p:nvPr/>
        </p:nvPicPr>
        <p:blipFill>
          <a:blip r:embed="rId2"/>
          <a:srcRect/>
          <a:stretch>
            <a:fillRect/>
          </a:stretch>
        </p:blipFill>
        <p:spPr bwMode="auto">
          <a:xfrm>
            <a:off x="2428875" y="3622675"/>
            <a:ext cx="4214813" cy="2238375"/>
          </a:xfrm>
          <a:prstGeom prst="rect">
            <a:avLst/>
          </a:prstGeom>
          <a:noFill/>
          <a:ln w="9525">
            <a:noFill/>
            <a:miter lim="800000"/>
            <a:headEnd/>
            <a:tailEnd/>
          </a:ln>
        </p:spPr>
      </p:pic>
      <p:sp>
        <p:nvSpPr>
          <p:cNvPr id="21507"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21508" name="Rectangle 4"/>
          <p:cNvSpPr>
            <a:spLocks noChangeArrowheads="1"/>
          </p:cNvSpPr>
          <p:nvPr/>
        </p:nvSpPr>
        <p:spPr bwMode="auto">
          <a:xfrm>
            <a:off x="3357563" y="5880100"/>
            <a:ext cx="2286000" cy="692150"/>
          </a:xfrm>
          <a:prstGeom prst="rect">
            <a:avLst/>
          </a:prstGeom>
          <a:noFill/>
          <a:ln w="9525">
            <a:noFill/>
            <a:miter lim="800000"/>
            <a:headEnd/>
            <a:tailEnd/>
          </a:ln>
        </p:spPr>
        <p:txBody>
          <a:bodyPr anchor="ctr">
            <a:spAutoFit/>
          </a:bodyPr>
          <a:lstStyle/>
          <a:p>
            <a:endParaRPr lang="es-ES" sz="900" b="1">
              <a:solidFill>
                <a:srgbClr val="4F81BD"/>
              </a:solidFill>
              <a:ea typeface="Calibri" pitchFamily="34" charset="0"/>
              <a:cs typeface="Times New Roman" pitchFamily="18" charset="0"/>
            </a:endParaRPr>
          </a:p>
          <a:p>
            <a:pPr algn="ctr"/>
            <a:r>
              <a:rPr lang="es-ES" sz="1200" b="1">
                <a:solidFill>
                  <a:srgbClr val="4F81BD"/>
                </a:solidFill>
                <a:ea typeface="Calibri" pitchFamily="34" charset="0"/>
                <a:cs typeface="Times New Roman" pitchFamily="18" charset="0"/>
              </a:rPr>
              <a:t>Sistema de tierra aislada</a:t>
            </a:r>
            <a:endParaRPr lang="es-EC" sz="1200">
              <a:ea typeface="Calibri" pitchFamily="34" charset="0"/>
              <a:cs typeface="Times New Roman" pitchFamily="18" charset="0"/>
            </a:endParaRPr>
          </a:p>
          <a:p>
            <a:pPr eaLnBrk="0" hangingPunct="0"/>
            <a:endParaRPr lang="es-EC">
              <a:ea typeface="Calibri" pitchFamily="34" charset="0"/>
              <a:cs typeface="Times New Roman" pitchFamily="18" charset="0"/>
            </a:endParaRPr>
          </a:p>
        </p:txBody>
      </p:sp>
      <p:sp>
        <p:nvSpPr>
          <p:cNvPr id="21509" name="7 Rectángulo"/>
          <p:cNvSpPr>
            <a:spLocks noChangeArrowheads="1"/>
          </p:cNvSpPr>
          <p:nvPr/>
        </p:nvSpPr>
        <p:spPr bwMode="auto">
          <a:xfrm>
            <a:off x="857250" y="825500"/>
            <a:ext cx="7072313" cy="2586038"/>
          </a:xfrm>
          <a:prstGeom prst="rect">
            <a:avLst/>
          </a:prstGeom>
          <a:noFill/>
          <a:ln w="9525">
            <a:noFill/>
            <a:miter lim="800000"/>
            <a:headEnd/>
            <a:tailEnd/>
          </a:ln>
        </p:spPr>
        <p:txBody>
          <a:bodyPr>
            <a:spAutoFit/>
          </a:bodyPr>
          <a:lstStyle/>
          <a:p>
            <a:pPr algn="ctr" eaLnBrk="0" hangingPunct="0">
              <a:lnSpc>
                <a:spcPct val="150000"/>
              </a:lnSpc>
              <a:defRPr/>
            </a:pPr>
            <a:r>
              <a:rPr lang="es-EC" b="1" dirty="0">
                <a:solidFill>
                  <a:schemeClr val="accent6">
                    <a:lumMod val="75000"/>
                  </a:schemeClr>
                </a:solidFill>
                <a:cs typeface="Times New Roman" pitchFamily="18" charset="0"/>
              </a:rPr>
              <a:t>TEORÍA  DE LOS SISTEMAS DE PUESTA  A TIERRA</a:t>
            </a:r>
          </a:p>
          <a:p>
            <a:pPr algn="ctr" eaLnBrk="0" hangingPunct="0">
              <a:lnSpc>
                <a:spcPct val="150000"/>
              </a:lnSpc>
              <a:defRPr/>
            </a:pPr>
            <a:endParaRPr lang="es-EC" b="1" dirty="0">
              <a:solidFill>
                <a:schemeClr val="accent6">
                  <a:lumMod val="75000"/>
                </a:schemeClr>
              </a:solidFill>
              <a:cs typeface="Times New Roman" pitchFamily="18" charset="0"/>
            </a:endParaRPr>
          </a:p>
          <a:p>
            <a:pPr algn="just" eaLnBrk="0" hangingPunct="0">
              <a:lnSpc>
                <a:spcPct val="150000"/>
              </a:lnSpc>
              <a:defRPr/>
            </a:pPr>
            <a:r>
              <a:rPr lang="es-ES" dirty="0">
                <a:solidFill>
                  <a:schemeClr val="accent6">
                    <a:lumMod val="75000"/>
                  </a:schemeClr>
                </a:solidFill>
                <a:ea typeface="Calibri" pitchFamily="34" charset="0"/>
                <a:cs typeface="Arial" charset="0"/>
              </a:rPr>
              <a:t>Existe  también el esquema de puesta a tierra aislada que consiste en que el terminal de puesta a tierra del tomacorriente que alimentará a equipos electrónicos vaya aislado hasta el punto de conexión con la puesta a tierra del sistema eléctrico.</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2"/>
          <a:srcRect/>
          <a:stretch>
            <a:fillRect/>
          </a:stretch>
        </p:blipFill>
        <p:spPr bwMode="auto">
          <a:xfrm>
            <a:off x="2071688" y="3071813"/>
            <a:ext cx="4770437" cy="3143250"/>
          </a:xfrm>
          <a:prstGeom prst="rect">
            <a:avLst/>
          </a:prstGeom>
          <a:noFill/>
          <a:ln w="9525">
            <a:noFill/>
            <a:miter lim="800000"/>
            <a:headEnd/>
            <a:tailEnd/>
          </a:ln>
        </p:spPr>
      </p:pic>
      <p:sp>
        <p:nvSpPr>
          <p:cNvPr id="22531" name="4 Rectángulo"/>
          <p:cNvSpPr>
            <a:spLocks noChangeArrowheads="1"/>
          </p:cNvSpPr>
          <p:nvPr/>
        </p:nvSpPr>
        <p:spPr bwMode="auto">
          <a:xfrm>
            <a:off x="2214563" y="6296025"/>
            <a:ext cx="4572000" cy="276225"/>
          </a:xfrm>
          <a:prstGeom prst="rect">
            <a:avLst/>
          </a:prstGeom>
          <a:noFill/>
          <a:ln w="9525">
            <a:noFill/>
            <a:miter lim="800000"/>
            <a:headEnd/>
            <a:tailEnd/>
          </a:ln>
        </p:spPr>
        <p:txBody>
          <a:bodyPr>
            <a:spAutoFit/>
          </a:bodyPr>
          <a:lstStyle/>
          <a:p>
            <a:pPr algn="ctr"/>
            <a:r>
              <a:rPr lang="es-ES" sz="1200" b="1">
                <a:solidFill>
                  <a:srgbClr val="4F81BD"/>
                </a:solidFill>
                <a:ea typeface="Calibri" pitchFamily="34" charset="0"/>
                <a:cs typeface="Times New Roman" pitchFamily="18" charset="0"/>
              </a:rPr>
              <a:t>Conexión de tomacorrientes de tierra aislada</a:t>
            </a:r>
            <a:endParaRPr lang="es-EC" sz="1200">
              <a:ea typeface="Calibri" pitchFamily="34" charset="0"/>
              <a:cs typeface="Times New Roman" pitchFamily="18" charset="0"/>
            </a:endParaRPr>
          </a:p>
        </p:txBody>
      </p:sp>
      <p:sp>
        <p:nvSpPr>
          <p:cNvPr id="22532" name="Rectangle 5"/>
          <p:cNvSpPr>
            <a:spLocks noChangeArrowheads="1"/>
          </p:cNvSpPr>
          <p:nvPr/>
        </p:nvSpPr>
        <p:spPr bwMode="auto">
          <a:xfrm>
            <a:off x="928688" y="-71438"/>
            <a:ext cx="7643812" cy="3000376"/>
          </a:xfrm>
          <a:prstGeom prst="rect">
            <a:avLst/>
          </a:prstGeom>
          <a:noFill/>
          <a:ln w="9525">
            <a:noFill/>
            <a:miter lim="800000"/>
            <a:headEnd/>
            <a:tailEnd/>
          </a:ln>
        </p:spPr>
        <p:txBody>
          <a:bodyPr anchor="ctr">
            <a:spAutoFit/>
          </a:bodyPr>
          <a:lstStyle/>
          <a:p>
            <a:pPr algn="just" eaLnBrk="0" hangingPunct="0">
              <a:lnSpc>
                <a:spcPct val="150000"/>
              </a:lnSpc>
              <a:defRPr/>
            </a:pPr>
            <a:endParaRPr lang="es-ES" dirty="0">
              <a:solidFill>
                <a:schemeClr val="accent6">
                  <a:lumMod val="75000"/>
                </a:schemeClr>
              </a:solidFill>
              <a:ea typeface="Calibri" pitchFamily="34" charset="0"/>
              <a:cs typeface="Arial" charset="0"/>
            </a:endParaRPr>
          </a:p>
          <a:p>
            <a:pPr algn="just" eaLnBrk="0" hangingPunct="0">
              <a:lnSpc>
                <a:spcPct val="150000"/>
              </a:lnSpc>
              <a:defRPr/>
            </a:pPr>
            <a:endParaRPr lang="es-ES" dirty="0">
              <a:solidFill>
                <a:schemeClr val="accent6">
                  <a:lumMod val="75000"/>
                </a:schemeClr>
              </a:solidFill>
              <a:ea typeface="Calibri" pitchFamily="34" charset="0"/>
              <a:cs typeface="Arial" charset="0"/>
            </a:endParaRPr>
          </a:p>
          <a:p>
            <a:pPr algn="ctr" eaLnBrk="0" hangingPunct="0">
              <a:lnSpc>
                <a:spcPct val="150000"/>
              </a:lnSpc>
              <a:defRPr/>
            </a:pPr>
            <a:r>
              <a:rPr lang="es-EC" b="1" dirty="0">
                <a:solidFill>
                  <a:schemeClr val="accent6">
                    <a:lumMod val="75000"/>
                  </a:schemeClr>
                </a:solidFill>
                <a:ea typeface="Calibri" pitchFamily="34" charset="0"/>
                <a:cs typeface="Times New Roman" pitchFamily="18" charset="0"/>
              </a:rPr>
              <a:t>TEORÍA  DE LOS SISTEMAS DE PUESTA  A TIERRA</a:t>
            </a:r>
          </a:p>
          <a:p>
            <a:pPr algn="ctr" eaLnBrk="0" hangingPunct="0">
              <a:lnSpc>
                <a:spcPct val="150000"/>
              </a:lnSpc>
              <a:defRPr/>
            </a:pPr>
            <a:endParaRPr lang="es-ES" dirty="0">
              <a:solidFill>
                <a:schemeClr val="accent6">
                  <a:lumMod val="75000"/>
                </a:schemeClr>
              </a:solidFill>
              <a:ea typeface="Calibri" pitchFamily="34" charset="0"/>
              <a:cs typeface="Arial" charset="0"/>
            </a:endParaRPr>
          </a:p>
          <a:p>
            <a:pPr algn="just" eaLnBrk="0" hangingPunct="0">
              <a:lnSpc>
                <a:spcPct val="150000"/>
              </a:lnSpc>
              <a:defRPr/>
            </a:pPr>
            <a:r>
              <a:rPr lang="es-ES" dirty="0">
                <a:solidFill>
                  <a:schemeClr val="accent6">
                    <a:lumMod val="75000"/>
                  </a:schemeClr>
                </a:solidFill>
                <a:ea typeface="Calibri" pitchFamily="34" charset="0"/>
                <a:cs typeface="Arial" charset="0"/>
              </a:rPr>
              <a:t>Así se ayuda a reducir el ruido de modo común, que es cualquier señal indeseable que es común a todos los conductores del circuito simultáneamente con respecto a</a:t>
            </a:r>
            <a:r>
              <a:rPr lang="es-ES" dirty="0">
                <a:solidFill>
                  <a:schemeClr val="accent6">
                    <a:lumMod val="75000"/>
                  </a:schemeClr>
                </a:solidFill>
                <a:latin typeface="Bookman Old Style" pitchFamily="18" charset="0"/>
                <a:ea typeface="Calibri" pitchFamily="34" charset="0"/>
                <a:cs typeface="Times New Roman" pitchFamily="18" charset="0"/>
              </a:rPr>
              <a:t> </a:t>
            </a:r>
            <a:r>
              <a:rPr lang="es-ES" dirty="0">
                <a:solidFill>
                  <a:schemeClr val="accent6">
                    <a:lumMod val="75000"/>
                  </a:schemeClr>
                </a:solidFill>
                <a:ea typeface="Calibri" pitchFamily="34" charset="0"/>
                <a:cs typeface="Arial" charset="0"/>
              </a:rPr>
              <a:t>tierra. </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714375" y="708025"/>
            <a:ext cx="7643813" cy="5078413"/>
          </a:xfrm>
          <a:prstGeom prst="rect">
            <a:avLst/>
          </a:prstGeom>
          <a:noFill/>
          <a:ln w="9525">
            <a:noFill/>
            <a:miter lim="800000"/>
            <a:headEnd/>
            <a:tailEnd/>
          </a:ln>
        </p:spPr>
        <p:txBody>
          <a:bodyPr anchor="ctr">
            <a:spAutoFit/>
          </a:bodyPr>
          <a:lstStyle/>
          <a:p>
            <a:pPr algn="ctr">
              <a:lnSpc>
                <a:spcPct val="150000"/>
              </a:lnSpc>
              <a:tabLst>
                <a:tab pos="457200" algn="l"/>
              </a:tabLst>
              <a:defRPr/>
            </a:pPr>
            <a:r>
              <a:rPr lang="es-EC" b="1" dirty="0">
                <a:solidFill>
                  <a:schemeClr val="accent6">
                    <a:lumMod val="75000"/>
                  </a:schemeClr>
                </a:solidFill>
                <a:cs typeface="Times New Roman" pitchFamily="18" charset="0"/>
              </a:rPr>
              <a:t>MARCO LEGAL: REGLAMENTOS Y NORMATIVAS APLICADAS A      </a:t>
            </a:r>
          </a:p>
          <a:p>
            <a:pPr algn="ctr">
              <a:lnSpc>
                <a:spcPct val="150000"/>
              </a:lnSpc>
              <a:tabLst>
                <a:tab pos="457200" algn="l"/>
              </a:tabLst>
              <a:defRPr/>
            </a:pPr>
            <a:r>
              <a:rPr lang="es-EC" b="1" dirty="0">
                <a:solidFill>
                  <a:schemeClr val="accent6">
                    <a:lumMod val="75000"/>
                  </a:schemeClr>
                </a:solidFill>
                <a:cs typeface="Times New Roman" pitchFamily="18" charset="0"/>
              </a:rPr>
              <a:t>    LOS SISTEMAS DE PUESTA A TIERA</a:t>
            </a:r>
          </a:p>
          <a:p>
            <a:pPr algn="just">
              <a:lnSpc>
                <a:spcPct val="150000"/>
              </a:lnSpc>
              <a:tabLst>
                <a:tab pos="457200" algn="l"/>
              </a:tabLst>
              <a:defRPr/>
            </a:pPr>
            <a:endParaRPr lang="es-EC" dirty="0">
              <a:solidFill>
                <a:schemeClr val="accent6">
                  <a:lumMod val="75000"/>
                </a:schemeClr>
              </a:solidFill>
            </a:endParaRPr>
          </a:p>
          <a:p>
            <a:pPr algn="just" eaLnBrk="0" hangingPunct="0">
              <a:lnSpc>
                <a:spcPct val="150000"/>
              </a:lnSpc>
              <a:tabLst>
                <a:tab pos="457200" algn="l"/>
              </a:tabLst>
              <a:defRPr/>
            </a:pPr>
            <a:endParaRPr lang="es-EC" dirty="0">
              <a:solidFill>
                <a:schemeClr val="accent6">
                  <a:lumMod val="75000"/>
                </a:schemeClr>
              </a:solidFill>
            </a:endParaRPr>
          </a:p>
          <a:p>
            <a:pPr algn="just" eaLnBrk="0" hangingPunct="0">
              <a:lnSpc>
                <a:spcPct val="150000"/>
              </a:lnSpc>
              <a:tabLst>
                <a:tab pos="457200" algn="l"/>
              </a:tabLst>
              <a:defRPr/>
            </a:pPr>
            <a:r>
              <a:rPr lang="es-EC" b="1" dirty="0">
                <a:solidFill>
                  <a:schemeClr val="accent6">
                    <a:lumMod val="75000"/>
                  </a:schemeClr>
                </a:solidFill>
                <a:cs typeface="Times New Roman" pitchFamily="18" charset="0"/>
              </a:rPr>
              <a:t>Aplicación del </a:t>
            </a:r>
            <a:r>
              <a:rPr lang="es-ES" b="1" dirty="0">
                <a:solidFill>
                  <a:schemeClr val="accent6">
                    <a:lumMod val="75000"/>
                  </a:schemeClr>
                </a:solidFill>
                <a:cs typeface="Times New Roman" pitchFamily="18" charset="0"/>
              </a:rPr>
              <a:t>código eléctrico nacional (</a:t>
            </a:r>
            <a:r>
              <a:rPr lang="es-EC" b="1" dirty="0">
                <a:solidFill>
                  <a:schemeClr val="accent6">
                    <a:lumMod val="75000"/>
                  </a:schemeClr>
                </a:solidFill>
                <a:cs typeface="Times New Roman" pitchFamily="18" charset="0"/>
              </a:rPr>
              <a:t>NEC)</a:t>
            </a:r>
          </a:p>
          <a:p>
            <a:pPr algn="just" eaLnBrk="0" hangingPunct="0">
              <a:lnSpc>
                <a:spcPct val="150000"/>
              </a:lnSpc>
              <a:tabLst>
                <a:tab pos="457200" algn="l"/>
              </a:tabLst>
              <a:defRPr/>
            </a:pPr>
            <a:endParaRPr lang="es-EC" dirty="0">
              <a:solidFill>
                <a:schemeClr val="accent6">
                  <a:lumMod val="75000"/>
                </a:schemeClr>
              </a:solidFill>
            </a:endParaRPr>
          </a:p>
          <a:p>
            <a:pPr algn="just" eaLnBrk="0" hangingPunct="0">
              <a:lnSpc>
                <a:spcPct val="150000"/>
              </a:lnSpc>
              <a:tabLst>
                <a:tab pos="457200" algn="l"/>
              </a:tabLst>
              <a:defRPr/>
            </a:pPr>
            <a:r>
              <a:rPr lang="es-EC" dirty="0">
                <a:solidFill>
                  <a:schemeClr val="accent6">
                    <a:lumMod val="75000"/>
                  </a:schemeClr>
                </a:solidFill>
                <a:cs typeface="Times New Roman" pitchFamily="18" charset="0"/>
              </a:rPr>
              <a:t>110.9.- Rango de interrupción.</a:t>
            </a:r>
            <a:endParaRPr lang="es-EC" dirty="0">
              <a:solidFill>
                <a:schemeClr val="accent6">
                  <a:lumMod val="75000"/>
                </a:schemeClr>
              </a:solidFill>
            </a:endParaRPr>
          </a:p>
          <a:p>
            <a:pPr algn="just" eaLnBrk="0" hangingPunct="0">
              <a:lnSpc>
                <a:spcPct val="150000"/>
              </a:lnSpc>
              <a:tabLst>
                <a:tab pos="457200" algn="l"/>
              </a:tabLst>
              <a:defRPr/>
            </a:pPr>
            <a:r>
              <a:rPr lang="es-EC" dirty="0">
                <a:solidFill>
                  <a:schemeClr val="accent6">
                    <a:lumMod val="75000"/>
                  </a:schemeClr>
                </a:solidFill>
                <a:cs typeface="Times New Roman" pitchFamily="18" charset="0"/>
              </a:rPr>
              <a:t>250.4(A)(2).- Conectando los equipos eléctricos a tierra.</a:t>
            </a:r>
            <a:endParaRPr lang="es-EC" dirty="0">
              <a:solidFill>
                <a:schemeClr val="accent6">
                  <a:lumMod val="75000"/>
                </a:schemeClr>
              </a:solidFill>
            </a:endParaRPr>
          </a:p>
          <a:p>
            <a:pPr algn="just" eaLnBrk="0" hangingPunct="0">
              <a:lnSpc>
                <a:spcPct val="150000"/>
              </a:lnSpc>
              <a:tabLst>
                <a:tab pos="457200" algn="l"/>
              </a:tabLst>
              <a:defRPr/>
            </a:pPr>
            <a:r>
              <a:rPr lang="es-EC" dirty="0">
                <a:solidFill>
                  <a:schemeClr val="accent6">
                    <a:lumMod val="75000"/>
                  </a:schemeClr>
                </a:solidFill>
                <a:cs typeface="Times New Roman" pitchFamily="18" charset="0"/>
              </a:rPr>
              <a:t>250.30(A)(1).- Puesta a tierra de sistemas derivados de corriente alterna.</a:t>
            </a:r>
            <a:endParaRPr lang="es-EC" dirty="0">
              <a:solidFill>
                <a:schemeClr val="accent6">
                  <a:lumMod val="75000"/>
                </a:schemeClr>
              </a:solidFill>
            </a:endParaRPr>
          </a:p>
          <a:p>
            <a:pPr algn="just" eaLnBrk="0" hangingPunct="0">
              <a:lnSpc>
                <a:spcPct val="150000"/>
              </a:lnSpc>
              <a:tabLst>
                <a:tab pos="457200" algn="l"/>
              </a:tabLst>
              <a:defRPr/>
            </a:pPr>
            <a:r>
              <a:rPr lang="es-EC" dirty="0">
                <a:solidFill>
                  <a:schemeClr val="accent6">
                    <a:lumMod val="75000"/>
                  </a:schemeClr>
                </a:solidFill>
                <a:cs typeface="Times New Roman" pitchFamily="18" charset="0"/>
              </a:rPr>
              <a:t>250.50.- Sistema de electrodos de puesta a tierra.</a:t>
            </a:r>
            <a:endParaRPr lang="es-EC" dirty="0">
              <a:solidFill>
                <a:schemeClr val="accent6">
                  <a:lumMod val="75000"/>
                </a:schemeClr>
              </a:solidFill>
            </a:endParaRPr>
          </a:p>
          <a:p>
            <a:pPr algn="just" eaLnBrk="0" hangingPunct="0">
              <a:lnSpc>
                <a:spcPct val="150000"/>
              </a:lnSpc>
              <a:tabLst>
                <a:tab pos="457200" algn="l"/>
              </a:tabLst>
              <a:defRPr/>
            </a:pPr>
            <a:r>
              <a:rPr lang="es-EC" dirty="0">
                <a:solidFill>
                  <a:schemeClr val="accent6">
                    <a:lumMod val="75000"/>
                  </a:schemeClr>
                </a:solidFill>
                <a:cs typeface="Times New Roman" pitchFamily="18" charset="0"/>
              </a:rPr>
              <a:t>250.66.- Calibre del conductor a la varilla de tierra.</a:t>
            </a:r>
            <a:endParaRPr lang="es-EC" dirty="0">
              <a:solidFill>
                <a:schemeClr val="accent6">
                  <a:lumMod val="75000"/>
                </a:schemeClr>
              </a:solidFill>
            </a:endParaRPr>
          </a:p>
          <a:p>
            <a:pPr algn="just" eaLnBrk="0" hangingPunct="0">
              <a:lnSpc>
                <a:spcPct val="150000"/>
              </a:lnSpc>
              <a:tabLst>
                <a:tab pos="457200" algn="l"/>
              </a:tabLst>
              <a:defRPr/>
            </a:pPr>
            <a:r>
              <a:rPr lang="es-EC" dirty="0">
                <a:solidFill>
                  <a:schemeClr val="accent6">
                    <a:lumMod val="75000"/>
                  </a:schemeClr>
                </a:solidFill>
                <a:cs typeface="Times New Roman" pitchFamily="18" charset="0"/>
              </a:rPr>
              <a:t>250.80.- Electro canales  y  tableros de servicio.</a:t>
            </a:r>
            <a:endParaRPr lang="es-EC"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714375" y="538163"/>
            <a:ext cx="7643813" cy="6462712"/>
          </a:xfrm>
          <a:prstGeom prst="rect">
            <a:avLst/>
          </a:prstGeom>
          <a:noFill/>
          <a:ln w="9525">
            <a:noFill/>
            <a:miter lim="800000"/>
            <a:headEnd/>
            <a:tailEnd/>
          </a:ln>
        </p:spPr>
        <p:txBody>
          <a:bodyPr anchor="ctr">
            <a:spAutoFit/>
          </a:bodyPr>
          <a:lstStyle/>
          <a:p>
            <a:pPr algn="ctr">
              <a:tabLst>
                <a:tab pos="457200" algn="l"/>
              </a:tabLst>
              <a:defRPr/>
            </a:pPr>
            <a:r>
              <a:rPr lang="es-EC" b="1" dirty="0">
                <a:solidFill>
                  <a:schemeClr val="accent6">
                    <a:lumMod val="75000"/>
                  </a:schemeClr>
                </a:solidFill>
                <a:cs typeface="Times New Roman" pitchFamily="18" charset="0"/>
              </a:rPr>
              <a:t>MARCO LEGAL: REGLAMENTOS Y NORMATIVAS APLICADAS A      </a:t>
            </a:r>
          </a:p>
          <a:p>
            <a:pPr algn="ctr">
              <a:tabLst>
                <a:tab pos="457200" algn="l"/>
              </a:tabLst>
              <a:defRPr/>
            </a:pPr>
            <a:r>
              <a:rPr lang="es-EC" b="1" dirty="0">
                <a:solidFill>
                  <a:schemeClr val="accent6">
                    <a:lumMod val="75000"/>
                  </a:schemeClr>
                </a:solidFill>
                <a:cs typeface="Times New Roman" pitchFamily="18" charset="0"/>
              </a:rPr>
              <a:t>    LOS SISTEMAS DE PUESTA A TIERA</a:t>
            </a:r>
          </a:p>
          <a:p>
            <a:pPr algn="just">
              <a:tabLst>
                <a:tab pos="457200" algn="l"/>
              </a:tabLst>
              <a:defRPr/>
            </a:pPr>
            <a:endParaRPr lang="es-ES" b="1" dirty="0">
              <a:solidFill>
                <a:schemeClr val="accent6">
                  <a:lumMod val="75000"/>
                </a:schemeClr>
              </a:solidFill>
              <a:cs typeface="Times New Roman" pitchFamily="18" charset="0"/>
            </a:endParaRPr>
          </a:p>
          <a:p>
            <a:pPr algn="just">
              <a:tabLst>
                <a:tab pos="457200" algn="l"/>
              </a:tabLst>
              <a:defRPr/>
            </a:pPr>
            <a:endParaRPr lang="es-ES" b="1" dirty="0">
              <a:solidFill>
                <a:schemeClr val="accent6">
                  <a:lumMod val="75000"/>
                </a:schemeClr>
              </a:solidFill>
              <a:cs typeface="Times New Roman" pitchFamily="18" charset="0"/>
            </a:endParaRPr>
          </a:p>
          <a:p>
            <a:pPr algn="just">
              <a:tabLst>
                <a:tab pos="457200" algn="l"/>
              </a:tabLst>
              <a:defRPr/>
            </a:pPr>
            <a:r>
              <a:rPr lang="es-ES" b="1" dirty="0">
                <a:solidFill>
                  <a:schemeClr val="accent6">
                    <a:lumMod val="75000"/>
                  </a:schemeClr>
                </a:solidFill>
                <a:cs typeface="Times New Roman" pitchFamily="18" charset="0"/>
              </a:rPr>
              <a:t>Norma NOM-001</a:t>
            </a:r>
          </a:p>
          <a:p>
            <a:pPr algn="just" eaLnBrk="0" hangingPunct="0">
              <a:lnSpc>
                <a:spcPct val="150000"/>
              </a:lnSpc>
              <a:tabLst>
                <a:tab pos="457200" algn="l"/>
              </a:tabLst>
              <a:defRPr/>
            </a:pPr>
            <a:r>
              <a:rPr lang="es-EC" dirty="0">
                <a:solidFill>
                  <a:schemeClr val="accent6">
                    <a:lumMod val="75000"/>
                  </a:schemeClr>
                </a:solidFill>
                <a:cs typeface="Times New Roman" pitchFamily="18" charset="0"/>
              </a:rPr>
              <a:t>250-32.- Carcasas y canalizaciones de la acometida. </a:t>
            </a:r>
            <a:endParaRPr lang="es-EC" dirty="0">
              <a:solidFill>
                <a:schemeClr val="accent6">
                  <a:lumMod val="75000"/>
                </a:schemeClr>
              </a:solidFill>
            </a:endParaRPr>
          </a:p>
          <a:p>
            <a:pPr algn="just" eaLnBrk="0" hangingPunct="0">
              <a:lnSpc>
                <a:spcPct val="150000"/>
              </a:lnSpc>
              <a:tabLst>
                <a:tab pos="457200" algn="l"/>
              </a:tabLst>
              <a:defRPr/>
            </a:pPr>
            <a:r>
              <a:rPr lang="es-EC" dirty="0">
                <a:solidFill>
                  <a:schemeClr val="accent6">
                    <a:lumMod val="75000"/>
                  </a:schemeClr>
                </a:solidFill>
                <a:cs typeface="Times New Roman" pitchFamily="18" charset="0"/>
              </a:rPr>
              <a:t>250-43(a).- Armazones y estructuras de tableros de distribución.</a:t>
            </a:r>
            <a:r>
              <a:rPr lang="es-ES" dirty="0">
                <a:solidFill>
                  <a:schemeClr val="accent6">
                    <a:lumMod val="75000"/>
                  </a:schemeClr>
                </a:solidFill>
                <a:ea typeface="Calibri" pitchFamily="34" charset="0"/>
                <a:cs typeface="Times New Roman" pitchFamily="18" charset="0"/>
              </a:rPr>
              <a:t> </a:t>
            </a:r>
            <a:endParaRPr lang="es-EC" dirty="0">
              <a:solidFill>
                <a:schemeClr val="accent6">
                  <a:lumMod val="75000"/>
                </a:schemeClr>
              </a:solidFill>
            </a:endParaRPr>
          </a:p>
          <a:p>
            <a:pPr algn="just" eaLnBrk="0" hangingPunct="0">
              <a:lnSpc>
                <a:spcPct val="150000"/>
              </a:lnSpc>
              <a:tabLst>
                <a:tab pos="457200" algn="l"/>
              </a:tabLst>
              <a:defRPr/>
            </a:pPr>
            <a:r>
              <a:rPr lang="es-EC" dirty="0">
                <a:solidFill>
                  <a:schemeClr val="accent6">
                    <a:lumMod val="75000"/>
                  </a:schemeClr>
                </a:solidFill>
                <a:cs typeface="Times New Roman" pitchFamily="18" charset="0"/>
              </a:rPr>
              <a:t>250-71(b).- Puente de unión con otros sistemas.</a:t>
            </a:r>
            <a:r>
              <a:rPr lang="es-ES" dirty="0">
                <a:solidFill>
                  <a:schemeClr val="accent6">
                    <a:lumMod val="75000"/>
                  </a:schemeClr>
                </a:solidFill>
                <a:ea typeface="Calibri" pitchFamily="34" charset="0"/>
                <a:cs typeface="Calibri" pitchFamily="34" charset="0"/>
              </a:rPr>
              <a:t> </a:t>
            </a:r>
            <a:endParaRPr lang="es-EC" dirty="0">
              <a:solidFill>
                <a:schemeClr val="accent6">
                  <a:lumMod val="75000"/>
                </a:schemeClr>
              </a:solidFill>
            </a:endParaRPr>
          </a:p>
          <a:p>
            <a:pPr algn="just" eaLnBrk="0" hangingPunct="0">
              <a:lnSpc>
                <a:spcPct val="150000"/>
              </a:lnSpc>
              <a:tabLst>
                <a:tab pos="457200" algn="l"/>
              </a:tabLst>
              <a:defRPr/>
            </a:pPr>
            <a:r>
              <a:rPr lang="es-EC" dirty="0">
                <a:solidFill>
                  <a:schemeClr val="accent6">
                    <a:lumMod val="75000"/>
                  </a:schemeClr>
                </a:solidFill>
                <a:cs typeface="Times New Roman" pitchFamily="18" charset="0"/>
              </a:rPr>
              <a:t>250-81.- Sistema de electrodos de puesta a tierra.</a:t>
            </a:r>
            <a:r>
              <a:rPr lang="es-ES" dirty="0">
                <a:solidFill>
                  <a:schemeClr val="accent6">
                    <a:lumMod val="75000"/>
                  </a:schemeClr>
                </a:solidFill>
                <a:ea typeface="Calibri" pitchFamily="34" charset="0"/>
                <a:cs typeface="Calibri" pitchFamily="34" charset="0"/>
              </a:rPr>
              <a:t> </a:t>
            </a:r>
            <a:endParaRPr lang="es-EC" dirty="0">
              <a:solidFill>
                <a:schemeClr val="accent6">
                  <a:lumMod val="75000"/>
                </a:schemeClr>
              </a:solidFill>
            </a:endParaRPr>
          </a:p>
          <a:p>
            <a:pPr algn="just" eaLnBrk="0" hangingPunct="0">
              <a:lnSpc>
                <a:spcPct val="150000"/>
              </a:lnSpc>
              <a:tabLst>
                <a:tab pos="457200" algn="l"/>
              </a:tabLst>
              <a:defRPr/>
            </a:pPr>
            <a:r>
              <a:rPr lang="es-EC" dirty="0">
                <a:solidFill>
                  <a:schemeClr val="accent6">
                    <a:lumMod val="75000"/>
                  </a:schemeClr>
                </a:solidFill>
                <a:cs typeface="Times New Roman" pitchFamily="18" charset="0"/>
              </a:rPr>
              <a:t>250-91(a).- Conductor del electrodo de puesta a tierra.</a:t>
            </a:r>
            <a:r>
              <a:rPr lang="es-ES" dirty="0">
                <a:solidFill>
                  <a:schemeClr val="accent6">
                    <a:lumMod val="75000"/>
                  </a:schemeClr>
                </a:solidFill>
                <a:ea typeface="Calibri" pitchFamily="34" charset="0"/>
                <a:cs typeface="Calibri" pitchFamily="34" charset="0"/>
              </a:rPr>
              <a:t> </a:t>
            </a:r>
          </a:p>
          <a:p>
            <a:pPr algn="just" eaLnBrk="0" hangingPunct="0">
              <a:tabLst>
                <a:tab pos="457200" algn="l"/>
              </a:tabLst>
              <a:defRPr/>
            </a:pPr>
            <a:endParaRPr lang="en-US" b="1" dirty="0">
              <a:solidFill>
                <a:schemeClr val="accent6">
                  <a:lumMod val="75000"/>
                </a:schemeClr>
              </a:solidFill>
              <a:cs typeface="Times New Roman" pitchFamily="18" charset="0"/>
            </a:endParaRPr>
          </a:p>
          <a:p>
            <a:pPr algn="just" eaLnBrk="0" hangingPunct="0">
              <a:tabLst>
                <a:tab pos="457200" algn="l"/>
              </a:tabLst>
              <a:defRPr/>
            </a:pPr>
            <a:r>
              <a:rPr lang="en-US" b="1" dirty="0" err="1">
                <a:solidFill>
                  <a:schemeClr val="accent6">
                    <a:lumMod val="75000"/>
                  </a:schemeClr>
                </a:solidFill>
                <a:cs typeface="Times New Roman" pitchFamily="18" charset="0"/>
              </a:rPr>
              <a:t>Otras</a:t>
            </a:r>
            <a:r>
              <a:rPr lang="en-US" b="1" dirty="0">
                <a:solidFill>
                  <a:schemeClr val="accent6">
                    <a:lumMod val="75000"/>
                  </a:schemeClr>
                </a:solidFill>
                <a:cs typeface="Times New Roman" pitchFamily="18" charset="0"/>
              </a:rPr>
              <a:t> </a:t>
            </a:r>
            <a:r>
              <a:rPr lang="en-US" b="1" dirty="0" err="1">
                <a:solidFill>
                  <a:schemeClr val="accent6">
                    <a:lumMod val="75000"/>
                  </a:schemeClr>
                </a:solidFill>
                <a:cs typeface="Times New Roman" pitchFamily="18" charset="0"/>
              </a:rPr>
              <a:t>normas</a:t>
            </a:r>
            <a:r>
              <a:rPr lang="en-US" b="1" dirty="0">
                <a:solidFill>
                  <a:schemeClr val="accent6">
                    <a:lumMod val="75000"/>
                  </a:schemeClr>
                </a:solidFill>
                <a:cs typeface="Times New Roman" pitchFamily="18" charset="0"/>
              </a:rPr>
              <a:t> </a:t>
            </a:r>
            <a:r>
              <a:rPr lang="en-US" b="1" dirty="0" err="1">
                <a:solidFill>
                  <a:schemeClr val="accent6">
                    <a:lumMod val="75000"/>
                  </a:schemeClr>
                </a:solidFill>
                <a:cs typeface="Times New Roman" pitchFamily="18" charset="0"/>
              </a:rPr>
              <a:t>internacionales</a:t>
            </a:r>
            <a:endParaRPr lang="en-US" b="1" dirty="0">
              <a:solidFill>
                <a:schemeClr val="accent6">
                  <a:lumMod val="75000"/>
                </a:schemeClr>
              </a:solidFill>
              <a:cs typeface="Times New Roman" pitchFamily="18" charset="0"/>
            </a:endParaRPr>
          </a:p>
          <a:p>
            <a:pPr algn="just" eaLnBrk="0" hangingPunct="0">
              <a:tabLst>
                <a:tab pos="457200" algn="l"/>
              </a:tabLst>
              <a:defRPr/>
            </a:pPr>
            <a:endParaRPr lang="es-EC" dirty="0">
              <a:solidFill>
                <a:schemeClr val="accent6">
                  <a:lumMod val="75000"/>
                </a:schemeClr>
              </a:solidFill>
            </a:endParaRPr>
          </a:p>
          <a:p>
            <a:pPr algn="just" eaLnBrk="0" hangingPunct="0">
              <a:tabLst>
                <a:tab pos="457200" algn="l"/>
              </a:tabLst>
              <a:defRPr/>
            </a:pPr>
            <a:r>
              <a:rPr lang="en-US" b="1" dirty="0">
                <a:solidFill>
                  <a:schemeClr val="accent6">
                    <a:lumMod val="75000"/>
                  </a:schemeClr>
                </a:solidFill>
                <a:cs typeface="Times New Roman" pitchFamily="18" charset="0"/>
              </a:rPr>
              <a:t>IEEE Std 141-1993 Recommended Practice for Electric Power Distribution for Industrial Plants.</a:t>
            </a:r>
            <a:endParaRPr lang="es-EC" dirty="0">
              <a:solidFill>
                <a:schemeClr val="accent6">
                  <a:lumMod val="75000"/>
                </a:schemeClr>
              </a:solidFill>
            </a:endParaRPr>
          </a:p>
          <a:p>
            <a:pPr algn="just" eaLnBrk="0" hangingPunct="0">
              <a:lnSpc>
                <a:spcPct val="150000"/>
              </a:lnSpc>
              <a:tabLst>
                <a:tab pos="457200" algn="l"/>
              </a:tabLst>
              <a:defRPr/>
            </a:pPr>
            <a:r>
              <a:rPr lang="es-EC" dirty="0">
                <a:solidFill>
                  <a:schemeClr val="accent6">
                    <a:lumMod val="75000"/>
                  </a:schemeClr>
                </a:solidFill>
                <a:cs typeface="Times New Roman" pitchFamily="18" charset="0"/>
              </a:rPr>
              <a:t>5.8.3.1.- Protección de sobre intensidad de fase.</a:t>
            </a:r>
            <a:endParaRPr lang="es-EC" dirty="0">
              <a:solidFill>
                <a:schemeClr val="accent6">
                  <a:lumMod val="75000"/>
                </a:schemeClr>
              </a:solidFill>
            </a:endParaRPr>
          </a:p>
          <a:p>
            <a:pPr algn="just" eaLnBrk="0" hangingPunct="0">
              <a:lnSpc>
                <a:spcPct val="150000"/>
              </a:lnSpc>
              <a:tabLst>
                <a:tab pos="457200" algn="l"/>
              </a:tabLst>
              <a:defRPr/>
            </a:pPr>
            <a:r>
              <a:rPr lang="es-EC" dirty="0">
                <a:solidFill>
                  <a:schemeClr val="accent6">
                    <a:lumMod val="75000"/>
                  </a:schemeClr>
                </a:solidFill>
                <a:cs typeface="Times New Roman" pitchFamily="18" charset="0"/>
              </a:rPr>
              <a:t>7.3.1.- Puesta a tierra de equipos de cómputo.</a:t>
            </a:r>
            <a:endParaRPr lang="es-EC" dirty="0">
              <a:solidFill>
                <a:schemeClr val="accent6">
                  <a:lumMod val="75000"/>
                </a:schemeClr>
              </a:solidFill>
            </a:endParaRPr>
          </a:p>
          <a:p>
            <a:pPr algn="just" eaLnBrk="0" hangingPunct="0">
              <a:lnSpc>
                <a:spcPct val="150000"/>
              </a:lnSpc>
              <a:tabLst>
                <a:tab pos="457200" algn="l"/>
              </a:tabLst>
              <a:defRPr/>
            </a:pPr>
            <a:r>
              <a:rPr lang="en-US" dirty="0">
                <a:solidFill>
                  <a:schemeClr val="accent6">
                    <a:lumMod val="75000"/>
                  </a:schemeClr>
                </a:solidFill>
                <a:cs typeface="Times New Roman" pitchFamily="18" charset="0"/>
              </a:rPr>
              <a:t>7.5.2.- </a:t>
            </a:r>
            <a:r>
              <a:rPr lang="es-ES" dirty="0">
                <a:solidFill>
                  <a:schemeClr val="accent6">
                    <a:lumMod val="75000"/>
                  </a:schemeClr>
                </a:solidFill>
                <a:cs typeface="Times New Roman" pitchFamily="18" charset="0"/>
              </a:rPr>
              <a:t>Valores aceptables recomendados.</a:t>
            </a:r>
          </a:p>
          <a:p>
            <a:pPr algn="just" eaLnBrk="0" hangingPunct="0">
              <a:tabLst>
                <a:tab pos="457200" algn="l"/>
              </a:tabLst>
              <a:defRPr/>
            </a:pPr>
            <a:endParaRPr lang="es-EC"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4 Rectángulo"/>
          <p:cNvSpPr>
            <a:spLocks noChangeArrowheads="1"/>
          </p:cNvSpPr>
          <p:nvPr/>
        </p:nvSpPr>
        <p:spPr bwMode="auto">
          <a:xfrm>
            <a:off x="928688" y="714375"/>
            <a:ext cx="7358062" cy="6324600"/>
          </a:xfrm>
          <a:prstGeom prst="rect">
            <a:avLst/>
          </a:prstGeom>
          <a:noFill/>
          <a:ln w="9525">
            <a:noFill/>
            <a:miter lim="800000"/>
            <a:headEnd/>
            <a:tailEnd/>
          </a:ln>
        </p:spPr>
        <p:txBody>
          <a:bodyPr>
            <a:spAutoFit/>
          </a:bodyPr>
          <a:lstStyle/>
          <a:p>
            <a:pPr algn="ctr">
              <a:lnSpc>
                <a:spcPct val="150000"/>
              </a:lnSpc>
              <a:tabLst>
                <a:tab pos="457200" algn="l"/>
              </a:tabLst>
              <a:defRPr/>
            </a:pPr>
            <a:r>
              <a:rPr lang="es-EC" b="1" dirty="0">
                <a:solidFill>
                  <a:schemeClr val="accent6">
                    <a:lumMod val="75000"/>
                  </a:schemeClr>
                </a:solidFill>
                <a:cs typeface="Times New Roman" pitchFamily="18" charset="0"/>
              </a:rPr>
              <a:t>MARCO LEGAL: REGLAMENTOS Y NORMATIVAS APLICADAS A      </a:t>
            </a:r>
          </a:p>
          <a:p>
            <a:pPr algn="ctr">
              <a:lnSpc>
                <a:spcPct val="150000"/>
              </a:lnSpc>
              <a:tabLst>
                <a:tab pos="457200" algn="l"/>
              </a:tabLst>
              <a:defRPr/>
            </a:pPr>
            <a:r>
              <a:rPr lang="es-EC" b="1" dirty="0">
                <a:solidFill>
                  <a:schemeClr val="accent6">
                    <a:lumMod val="75000"/>
                  </a:schemeClr>
                </a:solidFill>
                <a:cs typeface="Times New Roman" pitchFamily="18" charset="0"/>
              </a:rPr>
              <a:t>    LOS SISTEMAS DE PUESTA A TIERA</a:t>
            </a:r>
          </a:p>
          <a:p>
            <a:pPr algn="just" eaLnBrk="0" hangingPunct="0">
              <a:lnSpc>
                <a:spcPct val="150000"/>
              </a:lnSpc>
              <a:tabLst>
                <a:tab pos="457200" algn="l"/>
              </a:tabLst>
              <a:defRPr/>
            </a:pPr>
            <a:endParaRPr lang="en-US" b="1" dirty="0">
              <a:solidFill>
                <a:schemeClr val="accent6">
                  <a:lumMod val="75000"/>
                </a:schemeClr>
              </a:solidFill>
              <a:cs typeface="Times New Roman" pitchFamily="18" charset="0"/>
            </a:endParaRPr>
          </a:p>
          <a:p>
            <a:pPr algn="just" eaLnBrk="0" hangingPunct="0">
              <a:lnSpc>
                <a:spcPct val="150000"/>
              </a:lnSpc>
              <a:tabLst>
                <a:tab pos="457200" algn="l"/>
              </a:tabLst>
              <a:defRPr/>
            </a:pPr>
            <a:r>
              <a:rPr lang="en-US" b="1" dirty="0">
                <a:solidFill>
                  <a:schemeClr val="accent6">
                    <a:lumMod val="75000"/>
                  </a:schemeClr>
                </a:solidFill>
                <a:cs typeface="Times New Roman" pitchFamily="18" charset="0"/>
              </a:rPr>
              <a:t>IEEE Std 142-1991 Recommended Practice for Grounding of Industrial and Commercial Power Systems.</a:t>
            </a:r>
            <a:endParaRPr lang="es-EC" dirty="0">
              <a:solidFill>
                <a:schemeClr val="accent6">
                  <a:lumMod val="75000"/>
                </a:schemeClr>
              </a:solidFill>
            </a:endParaRPr>
          </a:p>
          <a:p>
            <a:pPr algn="just" eaLnBrk="0" hangingPunct="0">
              <a:lnSpc>
                <a:spcPct val="150000"/>
              </a:lnSpc>
              <a:tabLst>
                <a:tab pos="457200" algn="l"/>
              </a:tabLst>
              <a:defRPr/>
            </a:pPr>
            <a:r>
              <a:rPr lang="en-US" dirty="0">
                <a:solidFill>
                  <a:schemeClr val="accent6">
                    <a:lumMod val="75000"/>
                  </a:schemeClr>
                </a:solidFill>
                <a:cs typeface="Times New Roman" pitchFamily="18" charset="0"/>
              </a:rPr>
              <a:t>5.5.1. - </a:t>
            </a:r>
            <a:r>
              <a:rPr lang="es-ES" dirty="0">
                <a:solidFill>
                  <a:schemeClr val="accent6">
                    <a:lumMod val="75000"/>
                  </a:schemeClr>
                </a:solidFill>
                <a:cs typeface="Times New Roman" pitchFamily="18" charset="0"/>
              </a:rPr>
              <a:t>Conexión mono punto.</a:t>
            </a:r>
          </a:p>
          <a:p>
            <a:pPr algn="just" eaLnBrk="0" hangingPunct="0">
              <a:lnSpc>
                <a:spcPct val="150000"/>
              </a:lnSpc>
              <a:tabLst>
                <a:tab pos="457200" algn="l"/>
              </a:tabLst>
              <a:defRPr/>
            </a:pPr>
            <a:endParaRPr lang="es-ES" dirty="0">
              <a:solidFill>
                <a:schemeClr val="accent6">
                  <a:lumMod val="75000"/>
                </a:schemeClr>
              </a:solidFill>
              <a:cs typeface="Times New Roman" pitchFamily="18" charset="0"/>
            </a:endParaRPr>
          </a:p>
          <a:p>
            <a:pPr>
              <a:lnSpc>
                <a:spcPct val="150000"/>
              </a:lnSpc>
              <a:tabLst>
                <a:tab pos="457200" algn="l"/>
              </a:tabLst>
              <a:defRPr/>
            </a:pPr>
            <a:r>
              <a:rPr lang="en-US" b="1" dirty="0">
                <a:solidFill>
                  <a:schemeClr val="accent6">
                    <a:lumMod val="75000"/>
                  </a:schemeClr>
                </a:solidFill>
                <a:cs typeface="Times New Roman" pitchFamily="18" charset="0"/>
              </a:rPr>
              <a:t>IEEE Std 1100-2005 Recommended Practice for Powering and Grounding Electronic Equipment</a:t>
            </a:r>
            <a:endParaRPr lang="es-EC" dirty="0">
              <a:solidFill>
                <a:schemeClr val="accent6">
                  <a:lumMod val="75000"/>
                </a:schemeClr>
              </a:solidFill>
            </a:endParaRPr>
          </a:p>
          <a:p>
            <a:pPr eaLnBrk="0" hangingPunct="0">
              <a:lnSpc>
                <a:spcPct val="150000"/>
              </a:lnSpc>
              <a:tabLst>
                <a:tab pos="457200" algn="l"/>
              </a:tabLst>
              <a:defRPr/>
            </a:pPr>
            <a:r>
              <a:rPr lang="es-ES" dirty="0">
                <a:solidFill>
                  <a:schemeClr val="accent6">
                    <a:lumMod val="75000"/>
                  </a:schemeClr>
                </a:solidFill>
                <a:cs typeface="Times New Roman" pitchFamily="18" charset="0"/>
              </a:rPr>
              <a:t>8.5.- Consideraciones de puesta a </a:t>
            </a:r>
            <a:r>
              <a:rPr lang="es-EC" dirty="0">
                <a:solidFill>
                  <a:schemeClr val="accent6">
                    <a:lumMod val="75000"/>
                  </a:schemeClr>
                </a:solidFill>
                <a:cs typeface="Times New Roman" pitchFamily="18" charset="0"/>
              </a:rPr>
              <a:t>tierra.</a:t>
            </a:r>
          </a:p>
          <a:p>
            <a:pPr eaLnBrk="0" hangingPunct="0">
              <a:lnSpc>
                <a:spcPct val="150000"/>
              </a:lnSpc>
              <a:tabLst>
                <a:tab pos="457200" algn="l"/>
              </a:tabLst>
              <a:defRPr/>
            </a:pPr>
            <a:endParaRPr lang="es-EC" dirty="0">
              <a:solidFill>
                <a:schemeClr val="accent6">
                  <a:lumMod val="75000"/>
                </a:schemeClr>
              </a:solidFill>
            </a:endParaRPr>
          </a:p>
          <a:p>
            <a:pPr eaLnBrk="0" hangingPunct="0">
              <a:lnSpc>
                <a:spcPct val="150000"/>
              </a:lnSpc>
              <a:tabLst>
                <a:tab pos="457200" algn="l"/>
              </a:tabLst>
              <a:defRPr/>
            </a:pPr>
            <a:r>
              <a:rPr lang="es-ES" b="1" dirty="0">
                <a:solidFill>
                  <a:schemeClr val="accent6">
                    <a:lumMod val="75000"/>
                  </a:schemeClr>
                </a:solidFill>
                <a:cs typeface="Times New Roman" pitchFamily="18" charset="0"/>
              </a:rPr>
              <a:t>IEEE </a:t>
            </a:r>
            <a:r>
              <a:rPr lang="es-ES" b="1" dirty="0" err="1">
                <a:solidFill>
                  <a:schemeClr val="accent6">
                    <a:lumMod val="75000"/>
                  </a:schemeClr>
                </a:solidFill>
                <a:cs typeface="Times New Roman" pitchFamily="18" charset="0"/>
              </a:rPr>
              <a:t>Std</a:t>
            </a:r>
            <a:r>
              <a:rPr lang="es-ES" b="1" dirty="0">
                <a:solidFill>
                  <a:schemeClr val="accent6">
                    <a:lumMod val="75000"/>
                  </a:schemeClr>
                </a:solidFill>
                <a:cs typeface="Times New Roman" pitchFamily="18" charset="0"/>
              </a:rPr>
              <a:t> 80-2000 Guide </a:t>
            </a:r>
            <a:r>
              <a:rPr lang="es-ES" b="1" dirty="0" err="1">
                <a:solidFill>
                  <a:schemeClr val="accent6">
                    <a:lumMod val="75000"/>
                  </a:schemeClr>
                </a:solidFill>
                <a:cs typeface="Times New Roman" pitchFamily="18" charset="0"/>
              </a:rPr>
              <a:t>for</a:t>
            </a:r>
            <a:r>
              <a:rPr lang="es-ES" b="1" dirty="0">
                <a:solidFill>
                  <a:schemeClr val="accent6">
                    <a:lumMod val="75000"/>
                  </a:schemeClr>
                </a:solidFill>
                <a:cs typeface="Times New Roman" pitchFamily="18" charset="0"/>
              </a:rPr>
              <a:t> Safety in AC </a:t>
            </a:r>
            <a:r>
              <a:rPr lang="es-ES" b="1" dirty="0" err="1">
                <a:solidFill>
                  <a:schemeClr val="accent6">
                    <a:lumMod val="75000"/>
                  </a:schemeClr>
                </a:solidFill>
                <a:cs typeface="Times New Roman" pitchFamily="18" charset="0"/>
              </a:rPr>
              <a:t>Substation</a:t>
            </a:r>
            <a:r>
              <a:rPr lang="es-ES" b="1" dirty="0">
                <a:solidFill>
                  <a:schemeClr val="accent6">
                    <a:lumMod val="75000"/>
                  </a:schemeClr>
                </a:solidFill>
                <a:cs typeface="Times New Roman" pitchFamily="18" charset="0"/>
              </a:rPr>
              <a:t> </a:t>
            </a:r>
            <a:r>
              <a:rPr lang="es-ES" b="1" dirty="0" err="1">
                <a:solidFill>
                  <a:schemeClr val="accent6">
                    <a:lumMod val="75000"/>
                  </a:schemeClr>
                </a:solidFill>
                <a:cs typeface="Times New Roman" pitchFamily="18" charset="0"/>
              </a:rPr>
              <a:t>Grounding</a:t>
            </a:r>
            <a:r>
              <a:rPr lang="es-ES" b="1" dirty="0">
                <a:solidFill>
                  <a:schemeClr val="accent6">
                    <a:lumMod val="75000"/>
                  </a:schemeClr>
                </a:solidFill>
                <a:cs typeface="Times New Roman" pitchFamily="18" charset="0"/>
              </a:rPr>
              <a:t> </a:t>
            </a:r>
            <a:endParaRPr lang="es-EC" dirty="0">
              <a:solidFill>
                <a:schemeClr val="accent6">
                  <a:lumMod val="75000"/>
                </a:schemeClr>
              </a:solidFill>
            </a:endParaRPr>
          </a:p>
          <a:p>
            <a:pPr eaLnBrk="0" hangingPunct="0">
              <a:lnSpc>
                <a:spcPct val="150000"/>
              </a:lnSpc>
              <a:tabLst>
                <a:tab pos="457200" algn="l"/>
              </a:tabLst>
              <a:defRPr/>
            </a:pPr>
            <a:r>
              <a:rPr lang="es-EC" dirty="0">
                <a:solidFill>
                  <a:schemeClr val="accent6">
                    <a:lumMod val="75000"/>
                  </a:schemeClr>
                </a:solidFill>
                <a:cs typeface="Times New Roman" pitchFamily="18" charset="0"/>
              </a:rPr>
              <a:t>10.4.- Puesta a tierra de tableros.</a:t>
            </a:r>
          </a:p>
          <a:p>
            <a:pPr algn="just" eaLnBrk="0" hangingPunct="0">
              <a:lnSpc>
                <a:spcPct val="150000"/>
              </a:lnSpc>
              <a:tabLst>
                <a:tab pos="457200" algn="l"/>
              </a:tabLst>
              <a:defRPr/>
            </a:pPr>
            <a:endParaRPr lang="es-EC" dirty="0">
              <a:solidFill>
                <a:schemeClr val="accent6">
                  <a:lumMod val="75000"/>
                </a:schemeClr>
              </a:solidFill>
            </a:endParaRPr>
          </a:p>
          <a:p>
            <a:pPr algn="just" eaLnBrk="0" hangingPunct="0">
              <a:lnSpc>
                <a:spcPct val="150000"/>
              </a:lnSpc>
              <a:tabLst>
                <a:tab pos="457200" algn="l"/>
              </a:tabLst>
              <a:defRPr/>
            </a:pP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714375" y="1000125"/>
            <a:ext cx="7643813" cy="2308225"/>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ANÁLISIS DE SISTEMAS DE PUESTA A TIERRA: </a:t>
            </a:r>
          </a:p>
          <a:p>
            <a:pPr algn="ctr">
              <a:defRPr/>
            </a:pPr>
            <a:r>
              <a:rPr lang="es-EC" b="1" dirty="0">
                <a:solidFill>
                  <a:schemeClr val="accent6">
                    <a:lumMod val="75000"/>
                  </a:schemeClr>
                </a:solidFill>
                <a:cs typeface="Times New Roman" pitchFamily="18" charset="0"/>
              </a:rPr>
              <a:t>PLANTA  FLEISCHMANN – ECUADOR</a:t>
            </a:r>
          </a:p>
          <a:p>
            <a:pPr>
              <a:defRPr/>
            </a:pPr>
            <a:endParaRPr lang="es-EC" dirty="0">
              <a:solidFill>
                <a:schemeClr val="accent6">
                  <a:lumMod val="75000"/>
                </a:schemeClr>
              </a:solidFill>
            </a:endParaRPr>
          </a:p>
          <a:p>
            <a:pPr eaLnBrk="0" hangingPunct="0">
              <a:defRPr/>
            </a:pPr>
            <a:endParaRPr lang="es-EC" b="1" dirty="0">
              <a:solidFill>
                <a:schemeClr val="accent6">
                  <a:lumMod val="75000"/>
                </a:schemeClr>
              </a:solidFill>
              <a:cs typeface="Times New Roman" pitchFamily="18" charset="0"/>
            </a:endParaRPr>
          </a:p>
          <a:p>
            <a:pPr eaLnBrk="0" hangingPunct="0">
              <a:defRPr/>
            </a:pPr>
            <a:endParaRPr lang="es-EC" b="1" dirty="0">
              <a:solidFill>
                <a:schemeClr val="accent6">
                  <a:lumMod val="75000"/>
                </a:schemeClr>
              </a:solidFill>
              <a:cs typeface="Times New Roman" pitchFamily="18" charset="0"/>
            </a:endParaRPr>
          </a:p>
          <a:p>
            <a:pPr eaLnBrk="0" hangingPunct="0">
              <a:defRPr/>
            </a:pPr>
            <a:endParaRPr lang="es-EC" b="1" dirty="0">
              <a:solidFill>
                <a:schemeClr val="accent6">
                  <a:lumMod val="75000"/>
                </a:schemeClr>
              </a:solidFill>
              <a:cs typeface="Times New Roman" pitchFamily="18" charset="0"/>
            </a:endParaRPr>
          </a:p>
          <a:p>
            <a:pPr algn="ctr" eaLnBrk="0" hangingPunct="0">
              <a:defRPr/>
            </a:pPr>
            <a:r>
              <a:rPr lang="es-EC" b="1" dirty="0">
                <a:solidFill>
                  <a:schemeClr val="accent6">
                    <a:lumMod val="75000"/>
                  </a:schemeClr>
                </a:solidFill>
                <a:cs typeface="Times New Roman" pitchFamily="18" charset="0"/>
              </a:rPr>
              <a:t>Diagrama unifilar y análisis de cortocircuito</a:t>
            </a:r>
            <a:endParaRPr lang="es-EC" dirty="0">
              <a:solidFill>
                <a:schemeClr val="accent6">
                  <a:lumMod val="75000"/>
                </a:schemeClr>
              </a:solidFill>
            </a:endParaRPr>
          </a:p>
          <a:p>
            <a:pPr eaLnBrk="0" hangingPunct="0">
              <a:defRPr/>
            </a:pPr>
            <a:endParaRPr lang="es-EC"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214438" y="1285875"/>
          <a:ext cx="6429375" cy="5286375"/>
        </p:xfrm>
        <a:graphic>
          <a:graphicData uri="http://schemas.openxmlformats.org/presentationml/2006/ole">
            <p:oleObj spid="_x0000_s1026" name="Visio" r:id="rId3" imgW="10320528" imgH="7427976" progId="Visio.Drawing.11">
              <p:embed/>
            </p:oleObj>
          </a:graphicData>
        </a:graphic>
      </p:graphicFrame>
      <p:sp>
        <p:nvSpPr>
          <p:cNvPr id="1027" name="5 Rectángulo"/>
          <p:cNvSpPr>
            <a:spLocks noChangeArrowheads="1"/>
          </p:cNvSpPr>
          <p:nvPr/>
        </p:nvSpPr>
        <p:spPr bwMode="auto">
          <a:xfrm>
            <a:off x="1500188" y="568325"/>
            <a:ext cx="5715000" cy="646113"/>
          </a:xfrm>
          <a:prstGeom prst="rect">
            <a:avLst/>
          </a:prstGeom>
          <a:noFill/>
          <a:ln w="9525">
            <a:noFill/>
            <a:miter lim="800000"/>
            <a:headEnd/>
            <a:tailEnd/>
          </a:ln>
        </p:spPr>
        <p:txBody>
          <a:bodyPr>
            <a:spAutoFit/>
          </a:bodyPr>
          <a:lstStyle/>
          <a:p>
            <a:pPr algn="ctr">
              <a:defRPr/>
            </a:pPr>
            <a:r>
              <a:rPr lang="es-EC" b="1" dirty="0">
                <a:solidFill>
                  <a:schemeClr val="accent6">
                    <a:lumMod val="75000"/>
                  </a:schemeClr>
                </a:solidFill>
                <a:cs typeface="Times New Roman" pitchFamily="18" charset="0"/>
              </a:rPr>
              <a:t>ANÁLISIS DE SISTEMAS DE PUESTA A TIERRA: PLANTA  FLEISCHMANN – ECUADOR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642938" y="708025"/>
            <a:ext cx="7715250" cy="5078413"/>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INTRODUCCIÓN</a:t>
            </a:r>
          </a:p>
          <a:p>
            <a:pPr algn="just" eaLnBrk="0" hangingPunct="0">
              <a:defRPr/>
            </a:pPr>
            <a:endParaRPr lang="es-ES" dirty="0">
              <a:solidFill>
                <a:schemeClr val="accent6">
                  <a:lumMod val="75000"/>
                </a:schemeClr>
              </a:solidFill>
              <a:ea typeface="Calibri" pitchFamily="34" charset="0"/>
              <a:cs typeface="Arial" charset="0"/>
            </a:endParaRPr>
          </a:p>
          <a:p>
            <a:pPr algn="just" eaLnBrk="0" hangingPunct="0">
              <a:defRPr/>
            </a:pPr>
            <a:endParaRPr lang="es-ES" dirty="0">
              <a:solidFill>
                <a:schemeClr val="accent6">
                  <a:lumMod val="75000"/>
                </a:schemeClr>
              </a:solidFill>
              <a:ea typeface="Calibri" pitchFamily="34" charset="0"/>
              <a:cs typeface="Arial" charset="0"/>
            </a:endParaRPr>
          </a:p>
          <a:p>
            <a:pPr algn="just" eaLnBrk="0" hangingPunct="0">
              <a:lnSpc>
                <a:spcPct val="150000"/>
              </a:lnSpc>
              <a:defRPr/>
            </a:pPr>
            <a:r>
              <a:rPr lang="es-ES" dirty="0">
                <a:solidFill>
                  <a:schemeClr val="accent6">
                    <a:lumMod val="75000"/>
                  </a:schemeClr>
                </a:solidFill>
                <a:ea typeface="Calibri" pitchFamily="34" charset="0"/>
                <a:cs typeface="Arial" charset="0"/>
              </a:rPr>
              <a:t>La razón principal de la existencia de un sistema de puesta a tierra es la protección de las personas respecto a choques eléctricos producidos por contactos indirectos en una situación de falla.</a:t>
            </a:r>
          </a:p>
          <a:p>
            <a:pPr algn="just" eaLnBrk="0" hangingPunct="0">
              <a:lnSpc>
                <a:spcPct val="150000"/>
              </a:lnSpc>
              <a:defRPr/>
            </a:pPr>
            <a:endParaRPr lang="es-ES" dirty="0">
              <a:solidFill>
                <a:schemeClr val="accent6">
                  <a:lumMod val="75000"/>
                </a:schemeClr>
              </a:solidFill>
            </a:endParaRPr>
          </a:p>
          <a:p>
            <a:pPr algn="just" eaLnBrk="0" hangingPunct="0">
              <a:lnSpc>
                <a:spcPct val="150000"/>
              </a:lnSpc>
              <a:defRPr/>
            </a:pPr>
            <a:endParaRPr lang="es-ES" dirty="0">
              <a:solidFill>
                <a:schemeClr val="accent6">
                  <a:lumMod val="75000"/>
                </a:schemeClr>
              </a:solidFill>
            </a:endParaRPr>
          </a:p>
          <a:p>
            <a:pPr algn="just" eaLnBrk="0" hangingPunct="0">
              <a:lnSpc>
                <a:spcPct val="150000"/>
              </a:lnSpc>
              <a:defRPr/>
            </a:pPr>
            <a:r>
              <a:rPr lang="es-ES" dirty="0">
                <a:solidFill>
                  <a:schemeClr val="accent6">
                    <a:lumMod val="75000"/>
                  </a:schemeClr>
                </a:solidFill>
                <a:ea typeface="Calibri" pitchFamily="34" charset="0"/>
                <a:cs typeface="Calibri" pitchFamily="34" charset="0"/>
              </a:rPr>
              <a:t>El uso de sistemas eléctricos conectados a un sistema de puesta a tierra generalmente lleva asociada la presencia de altas corrientes como consecuencia de fallas a tierra. </a:t>
            </a:r>
          </a:p>
          <a:p>
            <a:pPr algn="just" eaLnBrk="0" hangingPunct="0">
              <a:defRPr/>
            </a:pPr>
            <a:endParaRPr lang="es-ES" dirty="0"/>
          </a:p>
          <a:p>
            <a:pPr algn="just" eaLnBrk="0" hangingPunct="0">
              <a:defRPr/>
            </a:pPr>
            <a:endParaRPr lang="es-ES" dirty="0"/>
          </a:p>
          <a:p>
            <a:pPr algn="just" eaLnBrk="0" hangingPunct="0">
              <a:defRPr/>
            </a:pP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4143375" y="3857625"/>
            <a:ext cx="1704975" cy="476250"/>
          </a:xfrm>
          <a:prstGeom prst="rect">
            <a:avLst/>
          </a:prstGeom>
          <a:solidFill>
            <a:srgbClr val="FFFFFF"/>
          </a:solidFill>
          <a:ln w="9525">
            <a:noFill/>
            <a:miter lim="800000"/>
            <a:headEnd/>
            <a:tailEnd/>
          </a:ln>
        </p:spPr>
        <p:txBody>
          <a:bodyPr/>
          <a:lstStyle/>
          <a:p>
            <a:endParaRPr lang="es-ES">
              <a:latin typeface="Calibri" pitchFamily="34" charset="0"/>
            </a:endParaRPr>
          </a:p>
        </p:txBody>
      </p:sp>
      <p:sp>
        <p:nvSpPr>
          <p:cNvPr id="27651" name="Text Box 1"/>
          <p:cNvSpPr txBox="1">
            <a:spLocks noChangeArrowheads="1"/>
          </p:cNvSpPr>
          <p:nvPr/>
        </p:nvSpPr>
        <p:spPr bwMode="auto">
          <a:xfrm>
            <a:off x="1071563" y="2786063"/>
            <a:ext cx="1704975" cy="476250"/>
          </a:xfrm>
          <a:prstGeom prst="rect">
            <a:avLst/>
          </a:prstGeom>
          <a:solidFill>
            <a:srgbClr val="FFFFFF"/>
          </a:solidFill>
          <a:ln w="9525">
            <a:noFill/>
            <a:miter lim="800000"/>
            <a:headEnd/>
            <a:tailEnd/>
          </a:ln>
        </p:spPr>
        <p:txBody>
          <a:bodyPr/>
          <a:lstStyle/>
          <a:p>
            <a:endParaRPr lang="es-ES">
              <a:latin typeface="Calibri" pitchFamily="34" charset="0"/>
            </a:endParaRPr>
          </a:p>
        </p:txBody>
      </p:sp>
      <p:sp>
        <p:nvSpPr>
          <p:cNvPr id="27652" name="Rectangle 8"/>
          <p:cNvSpPr>
            <a:spLocks noChangeArrowheads="1"/>
          </p:cNvSpPr>
          <p:nvPr/>
        </p:nvSpPr>
        <p:spPr bwMode="auto">
          <a:xfrm>
            <a:off x="571500" y="509588"/>
            <a:ext cx="7643813" cy="3968750"/>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ANÁLISIS DE SISTEMAS DE PUESTA A TIERRA: </a:t>
            </a:r>
          </a:p>
          <a:p>
            <a:pPr algn="ctr">
              <a:defRPr/>
            </a:pPr>
            <a:r>
              <a:rPr lang="es-EC" b="1" dirty="0">
                <a:solidFill>
                  <a:schemeClr val="accent6">
                    <a:lumMod val="75000"/>
                  </a:schemeClr>
                </a:solidFill>
                <a:cs typeface="Times New Roman" pitchFamily="18" charset="0"/>
              </a:rPr>
              <a:t>PLANTA  FLEISCHMANN – ECUADOR</a:t>
            </a:r>
          </a:p>
          <a:p>
            <a:pPr>
              <a:defRPr/>
            </a:pPr>
            <a:endParaRPr lang="es-EC" b="1" dirty="0">
              <a:solidFill>
                <a:schemeClr val="accent6">
                  <a:lumMod val="75000"/>
                </a:schemeClr>
              </a:solidFill>
              <a:cs typeface="Times New Roman" pitchFamily="18" charset="0"/>
            </a:endParaRPr>
          </a:p>
          <a:p>
            <a:pPr>
              <a:defRPr/>
            </a:pPr>
            <a:endParaRPr lang="es-EC" b="1" dirty="0">
              <a:solidFill>
                <a:schemeClr val="accent6">
                  <a:lumMod val="75000"/>
                </a:schemeClr>
              </a:solidFill>
              <a:cs typeface="Times New Roman" pitchFamily="18" charset="0"/>
            </a:endParaRPr>
          </a:p>
          <a:p>
            <a:pPr>
              <a:defRPr/>
            </a:pPr>
            <a:endParaRPr lang="es-EC" b="1" dirty="0">
              <a:solidFill>
                <a:schemeClr val="accent6">
                  <a:lumMod val="75000"/>
                </a:schemeClr>
              </a:solidFill>
              <a:cs typeface="Times New Roman" pitchFamily="18" charset="0"/>
            </a:endParaRPr>
          </a:p>
          <a:p>
            <a:pPr>
              <a:defRPr/>
            </a:pPr>
            <a:endParaRPr lang="es-EC" b="1" dirty="0">
              <a:solidFill>
                <a:schemeClr val="accent6">
                  <a:lumMod val="75000"/>
                </a:schemeClr>
              </a:solidFill>
              <a:cs typeface="Times New Roman" pitchFamily="18" charset="0"/>
            </a:endParaRPr>
          </a:p>
          <a:p>
            <a:pPr>
              <a:defRPr/>
            </a:pPr>
            <a:r>
              <a:rPr lang="es-EC" b="1" dirty="0">
                <a:solidFill>
                  <a:schemeClr val="accent6">
                    <a:lumMod val="75000"/>
                  </a:schemeClr>
                </a:solidFill>
                <a:cs typeface="Times New Roman" pitchFamily="18" charset="0"/>
              </a:rPr>
              <a:t>Calculo de cortocircuito monofásico (falla a tierra) utilizando método punto a punto</a:t>
            </a:r>
          </a:p>
          <a:p>
            <a:pPr>
              <a:defRPr/>
            </a:pPr>
            <a:endParaRPr lang="es-EC" dirty="0">
              <a:solidFill>
                <a:schemeClr val="accent6">
                  <a:lumMod val="75000"/>
                </a:schemeClr>
              </a:solidFill>
            </a:endParaRPr>
          </a:p>
          <a:p>
            <a:pPr eaLnBrk="0" hangingPunct="0">
              <a:defRPr/>
            </a:pPr>
            <a:r>
              <a:rPr lang="es-EC" b="1" dirty="0">
                <a:solidFill>
                  <a:schemeClr val="accent6">
                    <a:lumMod val="75000"/>
                  </a:schemeClr>
                </a:solidFill>
                <a:cs typeface="Times New Roman" pitchFamily="18" charset="0"/>
              </a:rPr>
              <a:t>Datos del transformador:</a:t>
            </a:r>
          </a:p>
          <a:p>
            <a:pPr eaLnBrk="0" hangingPunct="0">
              <a:defRPr/>
            </a:pPr>
            <a:endParaRPr lang="es-EC" dirty="0">
              <a:solidFill>
                <a:schemeClr val="accent6">
                  <a:lumMod val="75000"/>
                </a:schemeClr>
              </a:solidFill>
            </a:endParaRPr>
          </a:p>
          <a:p>
            <a:pPr eaLnBrk="0" hangingPunct="0">
              <a:defRPr/>
            </a:pPr>
            <a:r>
              <a:rPr lang="es-EC" b="1" dirty="0">
                <a:solidFill>
                  <a:schemeClr val="accent6">
                    <a:lumMod val="75000"/>
                  </a:schemeClr>
                </a:solidFill>
                <a:cs typeface="Times New Roman" pitchFamily="18" charset="0"/>
              </a:rPr>
              <a:t>Potencia = </a:t>
            </a:r>
            <a:r>
              <a:rPr lang="es-EC" dirty="0">
                <a:solidFill>
                  <a:schemeClr val="accent6">
                    <a:lumMod val="75000"/>
                  </a:schemeClr>
                </a:solidFill>
                <a:cs typeface="Times New Roman" pitchFamily="18" charset="0"/>
              </a:rPr>
              <a:t>500KVA</a:t>
            </a:r>
          </a:p>
          <a:p>
            <a:pPr eaLnBrk="0" hangingPunct="0">
              <a:defRPr/>
            </a:pPr>
            <a:endParaRPr lang="es-EC" dirty="0">
              <a:solidFill>
                <a:schemeClr val="accent6">
                  <a:lumMod val="75000"/>
                </a:schemeClr>
              </a:solidFill>
            </a:endParaRPr>
          </a:p>
          <a:p>
            <a:pPr eaLnBrk="0" hangingPunct="0">
              <a:defRPr/>
            </a:pPr>
            <a:endParaRPr lang="es-EC" dirty="0">
              <a:solidFill>
                <a:schemeClr val="accent6">
                  <a:lumMod val="75000"/>
                </a:schemeClr>
              </a:solidFill>
            </a:endParaRPr>
          </a:p>
        </p:txBody>
      </p:sp>
      <p:sp>
        <p:nvSpPr>
          <p:cNvPr id="27653" name="Rectangle 10"/>
          <p:cNvSpPr>
            <a:spLocks noChangeArrowheads="1"/>
          </p:cNvSpPr>
          <p:nvPr/>
        </p:nvSpPr>
        <p:spPr bwMode="auto">
          <a:xfrm>
            <a:off x="4572000" y="647700"/>
            <a:ext cx="0" cy="0"/>
          </a:xfrm>
          <a:prstGeom prst="rect">
            <a:avLst/>
          </a:prstGeom>
          <a:solidFill>
            <a:schemeClr val="accent1"/>
          </a:solidFill>
          <a:ln w="9525">
            <a:solidFill>
              <a:schemeClr val="tx1"/>
            </a:solidFill>
            <a:miter lim="800000"/>
            <a:headEnd/>
            <a:tailEnd/>
          </a:ln>
        </p:spPr>
        <p:txBody>
          <a:bodyPr/>
          <a:lstStyle/>
          <a:p>
            <a:endParaRPr lang="es-ES">
              <a:latin typeface="Calibri" pitchFamily="34" charset="0"/>
            </a:endParaRPr>
          </a:p>
        </p:txBody>
      </p:sp>
      <p:sp>
        <p:nvSpPr>
          <p:cNvPr id="27654" name="Rectangle 11"/>
          <p:cNvSpPr>
            <a:spLocks noChangeArrowheads="1"/>
          </p:cNvSpPr>
          <p:nvPr/>
        </p:nvSpPr>
        <p:spPr bwMode="auto">
          <a:xfrm>
            <a:off x="4572000" y="1019175"/>
            <a:ext cx="0" cy="0"/>
          </a:xfrm>
          <a:prstGeom prst="rect">
            <a:avLst/>
          </a:prstGeom>
          <a:solidFill>
            <a:schemeClr val="accent1"/>
          </a:solidFill>
          <a:ln w="9525">
            <a:solidFill>
              <a:schemeClr val="tx1"/>
            </a:solidFill>
            <a:miter lim="800000"/>
            <a:headEnd/>
            <a:tailEnd/>
          </a:ln>
        </p:spPr>
        <p:txBody>
          <a:bodyPr/>
          <a:lstStyle/>
          <a:p>
            <a:endParaRPr lang="es-ES">
              <a:latin typeface="Calibri" pitchFamily="34" charset="0"/>
            </a:endParaRPr>
          </a:p>
        </p:txBody>
      </p:sp>
      <p:sp>
        <p:nvSpPr>
          <p:cNvPr id="27655" name="Rectangle 12"/>
          <p:cNvSpPr>
            <a:spLocks noChangeArrowheads="1"/>
          </p:cNvSpPr>
          <p:nvPr/>
        </p:nvSpPr>
        <p:spPr bwMode="auto">
          <a:xfrm>
            <a:off x="4572000" y="1209675"/>
            <a:ext cx="0" cy="0"/>
          </a:xfrm>
          <a:prstGeom prst="rect">
            <a:avLst/>
          </a:prstGeom>
          <a:solidFill>
            <a:schemeClr val="accent1"/>
          </a:solidFill>
          <a:ln w="9525">
            <a:solidFill>
              <a:schemeClr val="tx1"/>
            </a:solidFill>
            <a:miter lim="800000"/>
            <a:headEnd/>
            <a:tailEnd/>
          </a:ln>
        </p:spPr>
        <p:txBody>
          <a:bodyPr/>
          <a:lstStyle/>
          <a:p>
            <a:endParaRPr lang="es-ES">
              <a:latin typeface="Calibri" pitchFamily="34" charset="0"/>
            </a:endParaRPr>
          </a:p>
        </p:txBody>
      </p:sp>
      <p:sp>
        <p:nvSpPr>
          <p:cNvPr id="27656" name="Rectangle 13"/>
          <p:cNvSpPr>
            <a:spLocks noChangeArrowheads="1"/>
          </p:cNvSpPr>
          <p:nvPr/>
        </p:nvSpPr>
        <p:spPr bwMode="auto">
          <a:xfrm>
            <a:off x="0" y="1552575"/>
            <a:ext cx="9144000" cy="0"/>
          </a:xfrm>
          <a:prstGeom prst="rect">
            <a:avLst/>
          </a:prstGeom>
          <a:noFill/>
          <a:ln w="9525">
            <a:noFill/>
            <a:miter lim="800000"/>
            <a:headEnd/>
            <a:tailEnd/>
          </a:ln>
        </p:spPr>
        <p:txBody>
          <a:bodyPr wrap="none" anchor="ctr">
            <a:spAutoFit/>
          </a:bodyPr>
          <a:lstStyle/>
          <a:p>
            <a:endParaRPr lang="es-ES"/>
          </a:p>
        </p:txBody>
      </p:sp>
      <p:pic>
        <p:nvPicPr>
          <p:cNvPr id="27657"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42938" y="4086225"/>
            <a:ext cx="1143000" cy="271463"/>
          </a:xfrm>
          <a:prstGeom prst="rect">
            <a:avLst/>
          </a:prstGeom>
          <a:noFill/>
          <a:ln w="9525">
            <a:noFill/>
            <a:miter lim="800000"/>
            <a:headEnd/>
            <a:tailEnd/>
          </a:ln>
        </p:spPr>
      </p:pic>
      <p:sp>
        <p:nvSpPr>
          <p:cNvPr id="27658" name="17 Rectángulo"/>
          <p:cNvSpPr>
            <a:spLocks noChangeArrowheads="1"/>
          </p:cNvSpPr>
          <p:nvPr/>
        </p:nvSpPr>
        <p:spPr bwMode="auto">
          <a:xfrm>
            <a:off x="571500" y="4416425"/>
            <a:ext cx="2755900" cy="369888"/>
          </a:xfrm>
          <a:prstGeom prst="rect">
            <a:avLst/>
          </a:prstGeom>
          <a:noFill/>
          <a:ln w="9525">
            <a:noFill/>
            <a:miter lim="800000"/>
            <a:headEnd/>
            <a:tailEnd/>
          </a:ln>
        </p:spPr>
        <p:txBody>
          <a:bodyPr wrap="none">
            <a:spAutoFit/>
          </a:bodyPr>
          <a:lstStyle/>
          <a:p>
            <a:pPr algn="just">
              <a:tabLst>
                <a:tab pos="695325" algn="l"/>
              </a:tabLst>
              <a:defRPr/>
            </a:pPr>
            <a:r>
              <a:rPr lang="es-EC" b="1" dirty="0">
                <a:solidFill>
                  <a:schemeClr val="accent6">
                    <a:lumMod val="75000"/>
                  </a:schemeClr>
                </a:solidFill>
                <a:cs typeface="Times New Roman" pitchFamily="18" charset="0"/>
              </a:rPr>
              <a:t>%Z transformador =</a:t>
            </a:r>
            <a:r>
              <a:rPr lang="es-EC" dirty="0">
                <a:solidFill>
                  <a:schemeClr val="accent6">
                    <a:lumMod val="75000"/>
                  </a:schemeClr>
                </a:solidFill>
                <a:cs typeface="Times New Roman" pitchFamily="18" charset="0"/>
              </a:rPr>
              <a:t> 4.4</a:t>
            </a:r>
            <a:endParaRPr lang="es-EC"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1571625" y="2068513"/>
            <a:ext cx="6000750" cy="646112"/>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Tabla de corrientes de corto circuito monofásico</a:t>
            </a:r>
            <a:endParaRPr lang="es-EC" dirty="0">
              <a:solidFill>
                <a:schemeClr val="accent6">
                  <a:lumMod val="75000"/>
                </a:schemeClr>
              </a:solidFill>
            </a:endParaRPr>
          </a:p>
          <a:p>
            <a:pPr algn="ctr" eaLnBrk="0" hangingPunct="0">
              <a:defRPr/>
            </a:pPr>
            <a:r>
              <a:rPr lang="es-ES" b="1" dirty="0">
                <a:solidFill>
                  <a:schemeClr val="accent6">
                    <a:lumMod val="75000"/>
                  </a:schemeClr>
                </a:solidFill>
                <a:latin typeface="Bookman Old Style" pitchFamily="18" charset="0"/>
                <a:cs typeface="Times New Roman" pitchFamily="18" charset="0"/>
              </a:rPr>
              <a:t> </a:t>
            </a:r>
            <a:endParaRPr lang="es-ES" dirty="0">
              <a:solidFill>
                <a:schemeClr val="accent6">
                  <a:lumMod val="75000"/>
                </a:schemeClr>
              </a:solidFill>
            </a:endParaRPr>
          </a:p>
        </p:txBody>
      </p:sp>
      <p:graphicFrame>
        <p:nvGraphicFramePr>
          <p:cNvPr id="6" name="5 Tabla"/>
          <p:cNvGraphicFramePr>
            <a:graphicFrameLocks noGrp="1"/>
          </p:cNvGraphicFramePr>
          <p:nvPr/>
        </p:nvGraphicFramePr>
        <p:xfrm>
          <a:off x="857250" y="2714625"/>
          <a:ext cx="7429500" cy="1674813"/>
        </p:xfrm>
        <a:graphic>
          <a:graphicData uri="http://schemas.openxmlformats.org/drawingml/2006/table">
            <a:tbl>
              <a:tblPr/>
              <a:tblGrid>
                <a:gridCol w="1214446"/>
                <a:gridCol w="1000132"/>
                <a:gridCol w="1000132"/>
                <a:gridCol w="928694"/>
                <a:gridCol w="1071570"/>
                <a:gridCol w="1143008"/>
                <a:gridCol w="1071570"/>
              </a:tblGrid>
              <a:tr h="376335">
                <a:tc gridSpan="7">
                  <a:txBody>
                    <a:bodyPr/>
                    <a:lstStyle/>
                    <a:p>
                      <a:pPr algn="ctr">
                        <a:lnSpc>
                          <a:spcPct val="200000"/>
                        </a:lnSpc>
                        <a:spcAft>
                          <a:spcPts val="0"/>
                        </a:spcAft>
                      </a:pPr>
                      <a:r>
                        <a:rPr lang="es-EC" sz="1100" dirty="0">
                          <a:solidFill>
                            <a:schemeClr val="accent6">
                              <a:lumMod val="75000"/>
                            </a:schemeClr>
                          </a:solidFill>
                          <a:latin typeface="Calibri"/>
                          <a:ea typeface="Times New Roman"/>
                          <a:cs typeface="Times New Roman"/>
                        </a:rPr>
                        <a:t>Áreas</a:t>
                      </a:r>
                      <a:endParaRPr lang="es-ES" sz="1100" dirty="0">
                        <a:solidFill>
                          <a:schemeClr val="accent6">
                            <a:lumMod val="75000"/>
                          </a:schemeClr>
                        </a:solidFill>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6DDE8"/>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49178">
                <a:tc rowSpan="2">
                  <a:txBody>
                    <a:bodyPr/>
                    <a:lstStyle/>
                    <a:p>
                      <a:pPr algn="ctr">
                        <a:lnSpc>
                          <a:spcPct val="115000"/>
                        </a:lnSpc>
                        <a:spcAft>
                          <a:spcPts val="0"/>
                        </a:spcAft>
                      </a:pPr>
                      <a:r>
                        <a:rPr lang="es-EC" sz="1100">
                          <a:solidFill>
                            <a:schemeClr val="accent6">
                              <a:lumMod val="75000"/>
                            </a:schemeClr>
                          </a:solidFill>
                          <a:latin typeface="Calibri"/>
                          <a:ea typeface="Times New Roman"/>
                          <a:cs typeface="Times New Roman"/>
                        </a:rPr>
                        <a:t>Corrientes de corto circuito monofásicas L - N (A)</a:t>
                      </a:r>
                      <a:endParaRPr lang="es-ES" sz="1100">
                        <a:solidFill>
                          <a:schemeClr val="accent6">
                            <a:lumMod val="75000"/>
                          </a:schemeClr>
                        </a:solidFill>
                        <a:latin typeface="Calibri"/>
                        <a:ea typeface="Calibri"/>
                        <a:cs typeface="Times New Roman"/>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chemeClr val="accent6">
                              <a:lumMod val="75000"/>
                            </a:schemeClr>
                          </a:solidFill>
                          <a:latin typeface="Calibri"/>
                          <a:ea typeface="Times New Roman"/>
                          <a:cs typeface="Times New Roman"/>
                        </a:rPr>
                        <a:t>Secundario del transformador</a:t>
                      </a:r>
                      <a:endParaRPr lang="es-ES" sz="1100">
                        <a:solidFill>
                          <a:schemeClr val="accent6">
                            <a:lumMod val="75000"/>
                          </a:schemeClr>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chemeClr val="accent6">
                              <a:lumMod val="75000"/>
                            </a:schemeClr>
                          </a:solidFill>
                          <a:latin typeface="Calibri"/>
                          <a:ea typeface="Times New Roman"/>
                          <a:cs typeface="Times New Roman"/>
                        </a:rPr>
                        <a:t>Barras de 600 A</a:t>
                      </a:r>
                      <a:endParaRPr lang="es-ES" sz="1100">
                        <a:solidFill>
                          <a:schemeClr val="accent6">
                            <a:lumMod val="75000"/>
                          </a:schemeClr>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chemeClr val="accent6">
                              <a:lumMod val="75000"/>
                            </a:schemeClr>
                          </a:solidFill>
                          <a:latin typeface="Calibri"/>
                          <a:ea typeface="Times New Roman"/>
                          <a:cs typeface="Times New Roman"/>
                        </a:rPr>
                        <a:t>Producción</a:t>
                      </a:r>
                      <a:endParaRPr lang="es-ES" sz="1100">
                        <a:solidFill>
                          <a:schemeClr val="accent6">
                            <a:lumMod val="75000"/>
                          </a:schemeClr>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chemeClr val="accent6">
                              <a:lumMod val="75000"/>
                            </a:schemeClr>
                          </a:solidFill>
                          <a:latin typeface="Calibri"/>
                          <a:ea typeface="Times New Roman"/>
                          <a:cs typeface="Times New Roman"/>
                        </a:rPr>
                        <a:t>Panel sur</a:t>
                      </a:r>
                      <a:endParaRPr lang="es-ES" sz="1100">
                        <a:solidFill>
                          <a:schemeClr val="accent6">
                            <a:lumMod val="75000"/>
                          </a:schemeClr>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chemeClr val="accent6">
                              <a:lumMod val="75000"/>
                            </a:schemeClr>
                          </a:solidFill>
                          <a:latin typeface="Calibri"/>
                          <a:ea typeface="Times New Roman"/>
                          <a:cs typeface="Times New Roman"/>
                        </a:rPr>
                        <a:t>Bomba contra incendio 50 HP</a:t>
                      </a:r>
                      <a:endParaRPr lang="es-ES" sz="1100">
                        <a:solidFill>
                          <a:schemeClr val="accent6">
                            <a:lumMod val="75000"/>
                          </a:schemeClr>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chemeClr val="accent6">
                              <a:lumMod val="75000"/>
                            </a:schemeClr>
                          </a:solidFill>
                          <a:latin typeface="Calibri"/>
                          <a:ea typeface="Times New Roman"/>
                          <a:cs typeface="Times New Roman"/>
                        </a:rPr>
                        <a:t>Oficinas</a:t>
                      </a:r>
                      <a:endParaRPr lang="es-ES" sz="1100">
                        <a:solidFill>
                          <a:schemeClr val="accent6">
                            <a:lumMod val="75000"/>
                          </a:schemeClr>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178">
                <a:tc vMerge="1">
                  <a:txBody>
                    <a:bodyPr/>
                    <a:lstStyle/>
                    <a:p>
                      <a:endParaRPr lang="es-ES"/>
                    </a:p>
                  </a:txBody>
                  <a:tcPr/>
                </a:tc>
                <a:tc>
                  <a:txBody>
                    <a:bodyPr/>
                    <a:lstStyle/>
                    <a:p>
                      <a:pPr algn="ctr">
                        <a:lnSpc>
                          <a:spcPct val="115000"/>
                        </a:lnSpc>
                        <a:spcAft>
                          <a:spcPts val="0"/>
                        </a:spcAft>
                      </a:pPr>
                      <a:r>
                        <a:rPr lang="es-EC" sz="1100">
                          <a:solidFill>
                            <a:schemeClr val="accent6">
                              <a:lumMod val="75000"/>
                            </a:schemeClr>
                          </a:solidFill>
                          <a:latin typeface="Calibri"/>
                          <a:ea typeface="Times New Roman"/>
                          <a:cs typeface="Times New Roman"/>
                        </a:rPr>
                        <a:t>51644.60</a:t>
                      </a:r>
                      <a:endParaRPr lang="es-ES" sz="1100">
                        <a:solidFill>
                          <a:schemeClr val="accent6">
                            <a:lumMod val="75000"/>
                          </a:schemeClr>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chemeClr val="accent6">
                              <a:lumMod val="75000"/>
                            </a:schemeClr>
                          </a:solidFill>
                          <a:latin typeface="Calibri"/>
                          <a:ea typeface="Times New Roman"/>
                          <a:cs typeface="Times New Roman"/>
                        </a:rPr>
                        <a:t>20657.84</a:t>
                      </a:r>
                      <a:endParaRPr lang="es-ES" sz="1100">
                        <a:solidFill>
                          <a:schemeClr val="accent6">
                            <a:lumMod val="75000"/>
                          </a:schemeClr>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chemeClr val="accent6">
                              <a:lumMod val="75000"/>
                            </a:schemeClr>
                          </a:solidFill>
                          <a:latin typeface="Calibri"/>
                          <a:ea typeface="Times New Roman"/>
                          <a:cs typeface="Times New Roman"/>
                        </a:rPr>
                        <a:t>2499.59</a:t>
                      </a:r>
                      <a:endParaRPr lang="es-ES" sz="1100">
                        <a:solidFill>
                          <a:schemeClr val="accent6">
                            <a:lumMod val="75000"/>
                          </a:schemeClr>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solidFill>
                            <a:schemeClr val="accent6">
                              <a:lumMod val="75000"/>
                            </a:schemeClr>
                          </a:solidFill>
                          <a:latin typeface="Calibri"/>
                          <a:ea typeface="Times New Roman"/>
                          <a:cs typeface="Times New Roman"/>
                        </a:rPr>
                        <a:t>4854.59</a:t>
                      </a:r>
                      <a:endParaRPr lang="es-ES" sz="1100" dirty="0">
                        <a:solidFill>
                          <a:schemeClr val="accent6">
                            <a:lumMod val="75000"/>
                          </a:schemeClr>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chemeClr val="accent6">
                              <a:lumMod val="75000"/>
                            </a:schemeClr>
                          </a:solidFill>
                          <a:latin typeface="Calibri"/>
                          <a:ea typeface="Times New Roman"/>
                          <a:cs typeface="Times New Roman"/>
                        </a:rPr>
                        <a:t>482.53</a:t>
                      </a:r>
                      <a:endParaRPr lang="es-ES" sz="1100">
                        <a:solidFill>
                          <a:schemeClr val="accent6">
                            <a:lumMod val="75000"/>
                          </a:schemeClr>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solidFill>
                            <a:schemeClr val="accent6">
                              <a:lumMod val="75000"/>
                            </a:schemeClr>
                          </a:solidFill>
                          <a:latin typeface="Calibri"/>
                          <a:ea typeface="Times New Roman"/>
                          <a:cs typeface="Times New Roman"/>
                        </a:rPr>
                        <a:t>2915.67</a:t>
                      </a:r>
                      <a:endParaRPr lang="es-ES" sz="1100" dirty="0">
                        <a:solidFill>
                          <a:schemeClr val="accent6">
                            <a:lumMod val="75000"/>
                          </a:schemeClr>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28702" name="6 Rectángulo"/>
          <p:cNvSpPr>
            <a:spLocks noChangeArrowheads="1"/>
          </p:cNvSpPr>
          <p:nvPr/>
        </p:nvSpPr>
        <p:spPr bwMode="auto">
          <a:xfrm>
            <a:off x="1643063" y="782638"/>
            <a:ext cx="5929312" cy="646112"/>
          </a:xfrm>
          <a:prstGeom prst="rect">
            <a:avLst/>
          </a:prstGeom>
          <a:noFill/>
          <a:ln w="9525">
            <a:noFill/>
            <a:miter lim="800000"/>
            <a:headEnd/>
            <a:tailEnd/>
          </a:ln>
        </p:spPr>
        <p:txBody>
          <a:bodyPr>
            <a:spAutoFit/>
          </a:bodyPr>
          <a:lstStyle/>
          <a:p>
            <a:pPr algn="ctr">
              <a:defRPr/>
            </a:pPr>
            <a:r>
              <a:rPr lang="es-EC" b="1" dirty="0">
                <a:solidFill>
                  <a:schemeClr val="accent6">
                    <a:lumMod val="75000"/>
                  </a:schemeClr>
                </a:solidFill>
                <a:cs typeface="Times New Roman" pitchFamily="18" charset="0"/>
              </a:rPr>
              <a:t>ANÁLISIS DE SISTEMAS DE PUESTA A TIERRA: </a:t>
            </a:r>
          </a:p>
          <a:p>
            <a:pPr algn="ctr">
              <a:defRPr/>
            </a:pPr>
            <a:r>
              <a:rPr lang="es-EC" b="1" dirty="0">
                <a:solidFill>
                  <a:schemeClr val="accent6">
                    <a:lumMod val="75000"/>
                  </a:schemeClr>
                </a:solidFill>
                <a:cs typeface="Times New Roman" pitchFamily="18" charset="0"/>
              </a:rPr>
              <a:t>PLANTA  FLEISCHMANN – ECUADOR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714375" y="857250"/>
            <a:ext cx="7643813" cy="4246563"/>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ANÁLISIS DE SISTEMAS DE PUESTA A TIERRA: </a:t>
            </a:r>
          </a:p>
          <a:p>
            <a:pPr algn="ctr">
              <a:defRPr/>
            </a:pPr>
            <a:r>
              <a:rPr lang="es-EC" b="1" dirty="0">
                <a:solidFill>
                  <a:schemeClr val="accent6">
                    <a:lumMod val="75000"/>
                  </a:schemeClr>
                </a:solidFill>
                <a:cs typeface="Times New Roman" pitchFamily="18" charset="0"/>
              </a:rPr>
              <a:t>PLANTA  FLEISCHMANN – ECUADOR</a:t>
            </a:r>
          </a:p>
          <a:p>
            <a:pPr algn="just">
              <a:defRPr/>
            </a:pPr>
            <a:r>
              <a:rPr lang="es-EC" b="1" dirty="0">
                <a:solidFill>
                  <a:schemeClr val="accent6">
                    <a:lumMod val="75000"/>
                  </a:schemeClr>
                </a:solidFill>
                <a:latin typeface="Bookman Old Style" pitchFamily="18" charset="0"/>
                <a:cs typeface="Times New Roman" pitchFamily="18" charset="0"/>
              </a:rPr>
              <a:t>  </a:t>
            </a:r>
            <a:endParaRPr lang="es-EC" b="1" dirty="0">
              <a:solidFill>
                <a:schemeClr val="accent6">
                  <a:lumMod val="75000"/>
                </a:schemeClr>
              </a:solidFill>
              <a:cs typeface="Times New Roman" pitchFamily="18" charset="0"/>
            </a:endParaRPr>
          </a:p>
          <a:p>
            <a:pPr algn="just">
              <a:defRPr/>
            </a:pPr>
            <a:endParaRPr lang="es-EC" b="1" dirty="0">
              <a:solidFill>
                <a:schemeClr val="accent6">
                  <a:lumMod val="75000"/>
                </a:schemeClr>
              </a:solidFill>
              <a:cs typeface="Times New Roman" pitchFamily="18" charset="0"/>
            </a:endParaRPr>
          </a:p>
          <a:p>
            <a:pPr algn="just">
              <a:defRPr/>
            </a:pPr>
            <a:endParaRPr lang="es-EC" b="1" dirty="0">
              <a:solidFill>
                <a:schemeClr val="accent6">
                  <a:lumMod val="75000"/>
                </a:schemeClr>
              </a:solidFill>
              <a:cs typeface="Times New Roman" pitchFamily="18" charset="0"/>
            </a:endParaRPr>
          </a:p>
          <a:p>
            <a:pPr algn="just">
              <a:defRPr/>
            </a:pPr>
            <a:r>
              <a:rPr lang="es-EC" b="1" dirty="0">
                <a:solidFill>
                  <a:schemeClr val="accent6">
                    <a:lumMod val="75000"/>
                  </a:schemeClr>
                </a:solidFill>
                <a:cs typeface="Times New Roman" pitchFamily="18" charset="0"/>
              </a:rPr>
              <a:t>Reconocimiento del sistema de puesta a tierra existente</a:t>
            </a:r>
          </a:p>
          <a:p>
            <a:pPr algn="just">
              <a:defRPr/>
            </a:pPr>
            <a:endParaRPr lang="es-EC" dirty="0">
              <a:solidFill>
                <a:schemeClr val="accent6">
                  <a:lumMod val="75000"/>
                </a:schemeClr>
              </a:solidFill>
            </a:endParaRPr>
          </a:p>
          <a:p>
            <a:pPr algn="just">
              <a:defRPr/>
            </a:pPr>
            <a:endParaRPr lang="es-EC" dirty="0">
              <a:solidFill>
                <a:schemeClr val="accent6">
                  <a:lumMod val="75000"/>
                </a:schemeClr>
              </a:solidFill>
            </a:endParaRPr>
          </a:p>
          <a:p>
            <a:pPr algn="just">
              <a:defRPr/>
            </a:pPr>
            <a:endParaRPr lang="es-EC" dirty="0">
              <a:solidFill>
                <a:schemeClr val="accent6">
                  <a:lumMod val="75000"/>
                </a:schemeClr>
              </a:solidFill>
            </a:endParaRPr>
          </a:p>
          <a:p>
            <a:pPr algn="just" eaLnBrk="0" hangingPunct="0">
              <a:lnSpc>
                <a:spcPct val="150000"/>
              </a:lnSpc>
              <a:defRPr/>
            </a:pPr>
            <a:r>
              <a:rPr lang="es-ES" dirty="0">
                <a:solidFill>
                  <a:schemeClr val="accent6">
                    <a:lumMod val="75000"/>
                  </a:schemeClr>
                </a:solidFill>
                <a:ea typeface="Calibri" pitchFamily="34" charset="0"/>
                <a:cs typeface="Arial" charset="0"/>
              </a:rPr>
              <a:t>La planta de </a:t>
            </a:r>
            <a:r>
              <a:rPr lang="es-ES" dirty="0" err="1">
                <a:solidFill>
                  <a:schemeClr val="accent6">
                    <a:lumMod val="75000"/>
                  </a:schemeClr>
                </a:solidFill>
                <a:ea typeface="Calibri" pitchFamily="34" charset="0"/>
                <a:cs typeface="Arial" charset="0"/>
              </a:rPr>
              <a:t>Fleischmann</a:t>
            </a:r>
            <a:r>
              <a:rPr lang="es-ES" dirty="0">
                <a:solidFill>
                  <a:schemeClr val="accent6">
                    <a:lumMod val="75000"/>
                  </a:schemeClr>
                </a:solidFill>
                <a:ea typeface="Calibri" pitchFamily="34" charset="0"/>
                <a:cs typeface="Arial" charset="0"/>
              </a:rPr>
              <a:t>-Ecuador, ubicada en Durán, cuenta actualmente con un sistema de puesta a tierra compuesto por un electrodo en el cuarto de transformadores y un grupo de electrodos en el área de oficina. </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5"/>
          <p:cNvGrpSpPr>
            <a:grpSpLocks/>
          </p:cNvGrpSpPr>
          <p:nvPr/>
        </p:nvGrpSpPr>
        <p:grpSpPr bwMode="auto">
          <a:xfrm>
            <a:off x="571500" y="3286125"/>
            <a:ext cx="4071938" cy="2786063"/>
            <a:chOff x="2932" y="4356"/>
            <a:chExt cx="7200" cy="3840"/>
          </a:xfrm>
        </p:grpSpPr>
        <p:pic>
          <p:nvPicPr>
            <p:cNvPr id="30728" name="Imagen 6"/>
            <p:cNvPicPr>
              <a:picLocks noChangeAspect="1" noChangeArrowheads="1"/>
            </p:cNvPicPr>
            <p:nvPr/>
          </p:nvPicPr>
          <p:blipFill>
            <a:blip r:embed="rId2"/>
            <a:srcRect/>
            <a:stretch>
              <a:fillRect/>
            </a:stretch>
          </p:blipFill>
          <p:spPr bwMode="auto">
            <a:xfrm>
              <a:off x="2932" y="4356"/>
              <a:ext cx="7200" cy="3840"/>
            </a:xfrm>
            <a:prstGeom prst="rect">
              <a:avLst/>
            </a:prstGeom>
            <a:noFill/>
            <a:ln w="9525">
              <a:noFill/>
              <a:miter lim="800000"/>
              <a:headEnd/>
              <a:tailEnd/>
            </a:ln>
          </p:spPr>
        </p:pic>
        <p:grpSp>
          <p:nvGrpSpPr>
            <p:cNvPr id="30729" name="Group 6"/>
            <p:cNvGrpSpPr>
              <a:grpSpLocks/>
            </p:cNvGrpSpPr>
            <p:nvPr/>
          </p:nvGrpSpPr>
          <p:grpSpPr bwMode="auto">
            <a:xfrm>
              <a:off x="6288" y="5283"/>
              <a:ext cx="2202" cy="2205"/>
              <a:chOff x="6288" y="5088"/>
              <a:chExt cx="2202" cy="2205"/>
            </a:xfrm>
          </p:grpSpPr>
          <p:cxnSp>
            <p:nvCxnSpPr>
              <p:cNvPr id="30730" name="AutoShape 9"/>
              <p:cNvCxnSpPr>
                <a:cxnSpLocks noChangeShapeType="1"/>
              </p:cNvCxnSpPr>
              <p:nvPr/>
            </p:nvCxnSpPr>
            <p:spPr bwMode="auto">
              <a:xfrm flipH="1">
                <a:off x="6288" y="5088"/>
                <a:ext cx="2202" cy="753"/>
              </a:xfrm>
              <a:prstGeom prst="straightConnector1">
                <a:avLst/>
              </a:prstGeom>
              <a:noFill/>
              <a:ln w="12700">
                <a:solidFill>
                  <a:srgbClr val="FF0000"/>
                </a:solidFill>
                <a:round/>
                <a:headEnd/>
                <a:tailEnd type="triangle" w="lg" len="lg"/>
              </a:ln>
            </p:spPr>
          </p:cxnSp>
          <p:cxnSp>
            <p:nvCxnSpPr>
              <p:cNvPr id="30731" name="AutoShape 8"/>
              <p:cNvCxnSpPr>
                <a:cxnSpLocks noChangeShapeType="1"/>
              </p:cNvCxnSpPr>
              <p:nvPr/>
            </p:nvCxnSpPr>
            <p:spPr bwMode="auto">
              <a:xfrm flipH="1">
                <a:off x="7395" y="6966"/>
                <a:ext cx="690" cy="15"/>
              </a:xfrm>
              <a:prstGeom prst="straightConnector1">
                <a:avLst/>
              </a:prstGeom>
              <a:noFill/>
              <a:ln w="15875">
                <a:solidFill>
                  <a:srgbClr val="FF0000"/>
                </a:solidFill>
                <a:round/>
                <a:headEnd/>
                <a:tailEnd/>
              </a:ln>
            </p:spPr>
          </p:cxnSp>
          <p:cxnSp>
            <p:nvCxnSpPr>
              <p:cNvPr id="30732" name="AutoShape 7"/>
              <p:cNvCxnSpPr>
                <a:cxnSpLocks noChangeShapeType="1"/>
              </p:cNvCxnSpPr>
              <p:nvPr/>
            </p:nvCxnSpPr>
            <p:spPr bwMode="auto">
              <a:xfrm flipH="1">
                <a:off x="7140" y="6978"/>
                <a:ext cx="255" cy="315"/>
              </a:xfrm>
              <a:prstGeom prst="straightConnector1">
                <a:avLst/>
              </a:prstGeom>
              <a:noFill/>
              <a:ln w="12700">
                <a:solidFill>
                  <a:srgbClr val="FF0000"/>
                </a:solidFill>
                <a:round/>
                <a:headEnd/>
                <a:tailEnd type="triangle" w="lg" len="lg"/>
              </a:ln>
            </p:spPr>
          </p:cxnSp>
        </p:grpSp>
      </p:grpSp>
      <p:grpSp>
        <p:nvGrpSpPr>
          <p:cNvPr id="30723" name="Group 1"/>
          <p:cNvGrpSpPr>
            <a:grpSpLocks/>
          </p:cNvGrpSpPr>
          <p:nvPr/>
        </p:nvGrpSpPr>
        <p:grpSpPr bwMode="auto">
          <a:xfrm>
            <a:off x="4786313" y="3286125"/>
            <a:ext cx="3929062" cy="2643188"/>
            <a:chOff x="2896" y="8853"/>
            <a:chExt cx="7020" cy="3990"/>
          </a:xfrm>
        </p:grpSpPr>
        <p:pic>
          <p:nvPicPr>
            <p:cNvPr id="30725" name="Imagen 7"/>
            <p:cNvPicPr>
              <a:picLocks noChangeAspect="1" noChangeArrowheads="1"/>
            </p:cNvPicPr>
            <p:nvPr/>
          </p:nvPicPr>
          <p:blipFill>
            <a:blip r:embed="rId3"/>
            <a:srcRect/>
            <a:stretch>
              <a:fillRect/>
            </a:stretch>
          </p:blipFill>
          <p:spPr bwMode="auto">
            <a:xfrm>
              <a:off x="2896" y="8853"/>
              <a:ext cx="7020" cy="3990"/>
            </a:xfrm>
            <a:prstGeom prst="rect">
              <a:avLst/>
            </a:prstGeom>
            <a:noFill/>
            <a:ln w="9525">
              <a:noFill/>
              <a:miter lim="800000"/>
              <a:headEnd/>
              <a:tailEnd/>
            </a:ln>
          </p:spPr>
        </p:pic>
        <p:cxnSp>
          <p:nvCxnSpPr>
            <p:cNvPr id="30726" name="AutoShape 3"/>
            <p:cNvCxnSpPr>
              <a:cxnSpLocks noChangeShapeType="1"/>
            </p:cNvCxnSpPr>
            <p:nvPr/>
          </p:nvCxnSpPr>
          <p:spPr bwMode="auto">
            <a:xfrm flipH="1">
              <a:off x="7320" y="10620"/>
              <a:ext cx="1290" cy="0"/>
            </a:xfrm>
            <a:prstGeom prst="straightConnector1">
              <a:avLst/>
            </a:prstGeom>
            <a:noFill/>
            <a:ln w="19050">
              <a:solidFill>
                <a:srgbClr val="FF0000"/>
              </a:solidFill>
              <a:round/>
              <a:headEnd/>
              <a:tailEnd/>
            </a:ln>
          </p:spPr>
        </p:cxnSp>
        <p:cxnSp>
          <p:nvCxnSpPr>
            <p:cNvPr id="30727" name="AutoShape 2"/>
            <p:cNvCxnSpPr>
              <a:cxnSpLocks noChangeShapeType="1"/>
            </p:cNvCxnSpPr>
            <p:nvPr/>
          </p:nvCxnSpPr>
          <p:spPr bwMode="auto">
            <a:xfrm flipH="1">
              <a:off x="6168" y="10635"/>
              <a:ext cx="1155" cy="765"/>
            </a:xfrm>
            <a:prstGeom prst="straightConnector1">
              <a:avLst/>
            </a:prstGeom>
            <a:noFill/>
            <a:ln w="19050">
              <a:solidFill>
                <a:srgbClr val="FF0000"/>
              </a:solidFill>
              <a:round/>
              <a:headEnd/>
              <a:tailEnd type="triangle" w="lg" len="lg"/>
            </a:ln>
          </p:spPr>
        </p:cxnSp>
      </p:grpSp>
      <p:sp>
        <p:nvSpPr>
          <p:cNvPr id="30724" name="Rectangle 11"/>
          <p:cNvSpPr>
            <a:spLocks noChangeArrowheads="1"/>
          </p:cNvSpPr>
          <p:nvPr/>
        </p:nvSpPr>
        <p:spPr bwMode="auto">
          <a:xfrm>
            <a:off x="714375" y="700088"/>
            <a:ext cx="7643813" cy="2586037"/>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ANÁLISIS DE SISTEMAS DE PUESTA A TIERRA: </a:t>
            </a:r>
          </a:p>
          <a:p>
            <a:pPr algn="ctr">
              <a:defRPr/>
            </a:pPr>
            <a:r>
              <a:rPr lang="es-EC" b="1" dirty="0">
                <a:solidFill>
                  <a:schemeClr val="accent6">
                    <a:lumMod val="75000"/>
                  </a:schemeClr>
                </a:solidFill>
                <a:cs typeface="Times New Roman" pitchFamily="18" charset="0"/>
              </a:rPr>
              <a:t>PLANTA  FLEISCHMANN – ECUADOR</a:t>
            </a:r>
          </a:p>
          <a:p>
            <a:pPr algn="just">
              <a:defRPr/>
            </a:pPr>
            <a:endParaRPr lang="es-ES" dirty="0">
              <a:solidFill>
                <a:schemeClr val="accent6">
                  <a:lumMod val="75000"/>
                </a:schemeClr>
              </a:solidFill>
              <a:ea typeface="Calibri" pitchFamily="34" charset="0"/>
              <a:cs typeface="Arial" charset="0"/>
            </a:endParaRPr>
          </a:p>
          <a:p>
            <a:pPr algn="just">
              <a:defRPr/>
            </a:pPr>
            <a:endParaRPr lang="es-ES" dirty="0">
              <a:solidFill>
                <a:schemeClr val="accent6">
                  <a:lumMod val="75000"/>
                </a:schemeClr>
              </a:solidFill>
              <a:ea typeface="Calibri" pitchFamily="34" charset="0"/>
              <a:cs typeface="Arial" charset="0"/>
            </a:endParaRPr>
          </a:p>
          <a:p>
            <a:pPr algn="just">
              <a:defRPr/>
            </a:pPr>
            <a:endParaRPr lang="es-ES" dirty="0">
              <a:solidFill>
                <a:schemeClr val="accent6">
                  <a:lumMod val="75000"/>
                </a:schemeClr>
              </a:solidFill>
              <a:ea typeface="Calibri" pitchFamily="34" charset="0"/>
              <a:cs typeface="Arial" charset="0"/>
            </a:endParaRPr>
          </a:p>
          <a:p>
            <a:pPr algn="just">
              <a:lnSpc>
                <a:spcPct val="150000"/>
              </a:lnSpc>
              <a:defRPr/>
            </a:pPr>
            <a:r>
              <a:rPr lang="es-ES" dirty="0">
                <a:solidFill>
                  <a:schemeClr val="accent6">
                    <a:lumMod val="75000"/>
                  </a:schemeClr>
                </a:solidFill>
                <a:ea typeface="Calibri" pitchFamily="34" charset="0"/>
                <a:cs typeface="Arial" charset="0"/>
              </a:rPr>
              <a:t>En las siguientes imágenes se puede observar la situación física del electrodo en el cuarto de transformadores.</a:t>
            </a:r>
            <a:endParaRPr lang="es-EC" dirty="0">
              <a:solidFill>
                <a:schemeClr val="accent6">
                  <a:lumMod val="75000"/>
                </a:schemeClr>
              </a:solidFill>
            </a:endParaRPr>
          </a:p>
          <a:p>
            <a:pPr algn="just" eaLnBrk="0" hangingPunct="0">
              <a:defRPr/>
            </a:pPr>
            <a:endParaRPr lang="es-EC"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571500" y="696913"/>
            <a:ext cx="7643813" cy="2446337"/>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ANÁLISIS DE SISTEMAS DE PUESTA A TIERRA: </a:t>
            </a:r>
          </a:p>
          <a:p>
            <a:pPr algn="ctr">
              <a:defRPr/>
            </a:pPr>
            <a:r>
              <a:rPr lang="es-EC" b="1" dirty="0">
                <a:solidFill>
                  <a:schemeClr val="accent6">
                    <a:lumMod val="75000"/>
                  </a:schemeClr>
                </a:solidFill>
                <a:cs typeface="Times New Roman" pitchFamily="18" charset="0"/>
              </a:rPr>
              <a:t>PLANTA  FLEISCHMANN – ECUADOR</a:t>
            </a:r>
          </a:p>
          <a:p>
            <a:pPr algn="just">
              <a:defRPr/>
            </a:pPr>
            <a:endParaRPr lang="es-ES" dirty="0">
              <a:solidFill>
                <a:schemeClr val="accent6">
                  <a:lumMod val="75000"/>
                </a:schemeClr>
              </a:solidFill>
              <a:ea typeface="Calibri" pitchFamily="34" charset="0"/>
              <a:cs typeface="Arial" charset="0"/>
            </a:endParaRPr>
          </a:p>
          <a:p>
            <a:pPr algn="just">
              <a:lnSpc>
                <a:spcPct val="150000"/>
              </a:lnSpc>
              <a:defRPr/>
            </a:pPr>
            <a:r>
              <a:rPr lang="es-ES" dirty="0">
                <a:solidFill>
                  <a:schemeClr val="accent6">
                    <a:lumMod val="75000"/>
                  </a:schemeClr>
                </a:solidFill>
                <a:ea typeface="Calibri" pitchFamily="34" charset="0"/>
                <a:cs typeface="Arial" charset="0"/>
              </a:rPr>
              <a:t>En la siguiente imagen se muestra la barra a la cual está conectado el electrodo y se hace la toma de tierra para el transformador y la celda de media tensión.</a:t>
            </a:r>
            <a:endParaRPr lang="es-EC" dirty="0">
              <a:solidFill>
                <a:schemeClr val="accent6">
                  <a:lumMod val="75000"/>
                </a:schemeClr>
              </a:solidFill>
            </a:endParaRPr>
          </a:p>
          <a:p>
            <a:pPr algn="just" eaLnBrk="0" hangingPunct="0">
              <a:defRPr/>
            </a:pPr>
            <a:endParaRPr lang="es-EC" dirty="0">
              <a:solidFill>
                <a:schemeClr val="accent6">
                  <a:lumMod val="75000"/>
                </a:schemeClr>
              </a:solidFill>
            </a:endParaRPr>
          </a:p>
        </p:txBody>
      </p:sp>
      <p:grpSp>
        <p:nvGrpSpPr>
          <p:cNvPr id="31747" name="Group 1"/>
          <p:cNvGrpSpPr>
            <a:grpSpLocks/>
          </p:cNvGrpSpPr>
          <p:nvPr/>
        </p:nvGrpSpPr>
        <p:grpSpPr bwMode="auto">
          <a:xfrm>
            <a:off x="2357438" y="3214688"/>
            <a:ext cx="5076825" cy="3286125"/>
            <a:chOff x="2385" y="3916"/>
            <a:chExt cx="7995" cy="5610"/>
          </a:xfrm>
        </p:grpSpPr>
        <p:pic>
          <p:nvPicPr>
            <p:cNvPr id="31748" name="Picture 4"/>
            <p:cNvPicPr>
              <a:picLocks noChangeAspect="1" noChangeArrowheads="1"/>
            </p:cNvPicPr>
            <p:nvPr/>
          </p:nvPicPr>
          <p:blipFill>
            <a:blip r:embed="rId2"/>
            <a:srcRect/>
            <a:stretch>
              <a:fillRect/>
            </a:stretch>
          </p:blipFill>
          <p:spPr bwMode="auto">
            <a:xfrm>
              <a:off x="2385" y="3916"/>
              <a:ext cx="7995" cy="5610"/>
            </a:xfrm>
            <a:prstGeom prst="rect">
              <a:avLst/>
            </a:prstGeom>
            <a:noFill/>
            <a:ln w="9525">
              <a:noFill/>
              <a:miter lim="800000"/>
              <a:headEnd/>
              <a:tailEnd/>
            </a:ln>
          </p:spPr>
        </p:pic>
        <p:cxnSp>
          <p:nvCxnSpPr>
            <p:cNvPr id="31749" name="AutoShape 3"/>
            <p:cNvCxnSpPr>
              <a:cxnSpLocks noChangeShapeType="1"/>
            </p:cNvCxnSpPr>
            <p:nvPr/>
          </p:nvCxnSpPr>
          <p:spPr bwMode="auto">
            <a:xfrm flipH="1">
              <a:off x="5958" y="6424"/>
              <a:ext cx="2112" cy="1"/>
            </a:xfrm>
            <a:prstGeom prst="straightConnector1">
              <a:avLst/>
            </a:prstGeom>
            <a:noFill/>
            <a:ln w="19050">
              <a:solidFill>
                <a:srgbClr val="FF0000"/>
              </a:solidFill>
              <a:round/>
              <a:headEnd/>
              <a:tailEnd/>
            </a:ln>
          </p:spPr>
        </p:cxnSp>
        <p:cxnSp>
          <p:nvCxnSpPr>
            <p:cNvPr id="31750" name="AutoShape 2"/>
            <p:cNvCxnSpPr>
              <a:cxnSpLocks noChangeShapeType="1"/>
            </p:cNvCxnSpPr>
            <p:nvPr/>
          </p:nvCxnSpPr>
          <p:spPr bwMode="auto">
            <a:xfrm flipH="1">
              <a:off x="5373" y="6439"/>
              <a:ext cx="600" cy="360"/>
            </a:xfrm>
            <a:prstGeom prst="straightConnector1">
              <a:avLst/>
            </a:prstGeom>
            <a:noFill/>
            <a:ln w="19050">
              <a:solidFill>
                <a:srgbClr val="FF0000"/>
              </a:solidFill>
              <a:round/>
              <a:headEnd/>
              <a:tailEnd type="triangle" w="lg" len="lg"/>
            </a:ln>
          </p:spPr>
        </p:cxn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ChangeArrowheads="1"/>
          </p:cNvSpPr>
          <p:nvPr/>
        </p:nvSpPr>
        <p:spPr bwMode="auto">
          <a:xfrm>
            <a:off x="785813" y="806450"/>
            <a:ext cx="7643812" cy="1979613"/>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ANÁLISIS DE SISTEMAS DE PUESTA A TIERRA: </a:t>
            </a:r>
          </a:p>
          <a:p>
            <a:pPr algn="ctr">
              <a:defRPr/>
            </a:pPr>
            <a:r>
              <a:rPr lang="es-EC" b="1" dirty="0">
                <a:solidFill>
                  <a:schemeClr val="accent6">
                    <a:lumMod val="75000"/>
                  </a:schemeClr>
                </a:solidFill>
                <a:cs typeface="Times New Roman" pitchFamily="18" charset="0"/>
              </a:rPr>
              <a:t>PLANTA  FLEISCHMANN – ECUADOR</a:t>
            </a:r>
          </a:p>
          <a:p>
            <a:pPr algn="just">
              <a:defRPr/>
            </a:pPr>
            <a:endParaRPr lang="es-ES" dirty="0">
              <a:solidFill>
                <a:schemeClr val="accent6">
                  <a:lumMod val="75000"/>
                </a:schemeClr>
              </a:solidFill>
              <a:ea typeface="Calibri" pitchFamily="34" charset="0"/>
              <a:cs typeface="Arial" charset="0"/>
            </a:endParaRPr>
          </a:p>
          <a:p>
            <a:pPr algn="just">
              <a:defRPr/>
            </a:pPr>
            <a:endParaRPr lang="es-ES" dirty="0">
              <a:solidFill>
                <a:schemeClr val="accent6">
                  <a:lumMod val="75000"/>
                </a:schemeClr>
              </a:solidFill>
              <a:ea typeface="Calibri" pitchFamily="34" charset="0"/>
              <a:cs typeface="Arial" charset="0"/>
            </a:endParaRPr>
          </a:p>
          <a:p>
            <a:pPr algn="just">
              <a:lnSpc>
                <a:spcPct val="150000"/>
              </a:lnSpc>
              <a:defRPr/>
            </a:pPr>
            <a:r>
              <a:rPr lang="es-ES" dirty="0">
                <a:solidFill>
                  <a:schemeClr val="accent6">
                    <a:lumMod val="75000"/>
                  </a:schemeClr>
                </a:solidFill>
                <a:ea typeface="Calibri" pitchFamily="34" charset="0"/>
                <a:cs typeface="Arial" charset="0"/>
              </a:rPr>
              <a:t>En los exteriores del área de oficinas se encuentran tres electrodos de puesta a tierra conectados en forma triangular.</a:t>
            </a:r>
            <a:endParaRPr lang="es-EC" dirty="0">
              <a:solidFill>
                <a:schemeClr val="accent6">
                  <a:lumMod val="75000"/>
                </a:schemeClr>
              </a:solidFill>
            </a:endParaRPr>
          </a:p>
        </p:txBody>
      </p:sp>
      <p:grpSp>
        <p:nvGrpSpPr>
          <p:cNvPr id="32771" name="Group 1"/>
          <p:cNvGrpSpPr>
            <a:grpSpLocks/>
          </p:cNvGrpSpPr>
          <p:nvPr/>
        </p:nvGrpSpPr>
        <p:grpSpPr bwMode="auto">
          <a:xfrm>
            <a:off x="2428875" y="3090863"/>
            <a:ext cx="4667250" cy="2838450"/>
            <a:chOff x="2730" y="8369"/>
            <a:chExt cx="7350" cy="4470"/>
          </a:xfrm>
        </p:grpSpPr>
        <p:pic>
          <p:nvPicPr>
            <p:cNvPr id="32773" name="Imagen 8"/>
            <p:cNvPicPr>
              <a:picLocks noChangeAspect="1" noChangeArrowheads="1"/>
            </p:cNvPicPr>
            <p:nvPr/>
          </p:nvPicPr>
          <p:blipFill>
            <a:blip r:embed="rId2"/>
            <a:srcRect/>
            <a:stretch>
              <a:fillRect/>
            </a:stretch>
          </p:blipFill>
          <p:spPr bwMode="auto">
            <a:xfrm>
              <a:off x="2730" y="8369"/>
              <a:ext cx="7350" cy="4470"/>
            </a:xfrm>
            <a:prstGeom prst="rect">
              <a:avLst/>
            </a:prstGeom>
            <a:noFill/>
            <a:ln w="9525">
              <a:noFill/>
              <a:miter lim="800000"/>
              <a:headEnd/>
              <a:tailEnd/>
            </a:ln>
          </p:spPr>
        </p:pic>
        <p:grpSp>
          <p:nvGrpSpPr>
            <p:cNvPr id="32774" name="Group 2"/>
            <p:cNvGrpSpPr>
              <a:grpSpLocks/>
            </p:cNvGrpSpPr>
            <p:nvPr/>
          </p:nvGrpSpPr>
          <p:grpSpPr bwMode="auto">
            <a:xfrm>
              <a:off x="4935" y="9255"/>
              <a:ext cx="3903" cy="2307"/>
              <a:chOff x="4575" y="9246"/>
              <a:chExt cx="3903" cy="2307"/>
            </a:xfrm>
          </p:grpSpPr>
          <p:cxnSp>
            <p:nvCxnSpPr>
              <p:cNvPr id="32775" name="AutoShape 6"/>
              <p:cNvCxnSpPr>
                <a:cxnSpLocks noChangeShapeType="1"/>
              </p:cNvCxnSpPr>
              <p:nvPr/>
            </p:nvCxnSpPr>
            <p:spPr bwMode="auto">
              <a:xfrm flipH="1">
                <a:off x="4680" y="9246"/>
                <a:ext cx="3783" cy="585"/>
              </a:xfrm>
              <a:prstGeom prst="straightConnector1">
                <a:avLst/>
              </a:prstGeom>
              <a:noFill/>
              <a:ln w="12700">
                <a:solidFill>
                  <a:srgbClr val="FF0000"/>
                </a:solidFill>
                <a:round/>
                <a:headEnd/>
                <a:tailEnd type="triangle" w="lg" len="lg"/>
              </a:ln>
            </p:spPr>
          </p:cxnSp>
          <p:cxnSp>
            <p:nvCxnSpPr>
              <p:cNvPr id="32776" name="AutoShape 5"/>
              <p:cNvCxnSpPr>
                <a:cxnSpLocks noChangeShapeType="1"/>
              </p:cNvCxnSpPr>
              <p:nvPr/>
            </p:nvCxnSpPr>
            <p:spPr bwMode="auto">
              <a:xfrm flipH="1">
                <a:off x="7428" y="9324"/>
                <a:ext cx="1035" cy="510"/>
              </a:xfrm>
              <a:prstGeom prst="straightConnector1">
                <a:avLst/>
              </a:prstGeom>
              <a:noFill/>
              <a:ln w="12700">
                <a:solidFill>
                  <a:srgbClr val="FF0000"/>
                </a:solidFill>
                <a:round/>
                <a:headEnd/>
                <a:tailEnd/>
              </a:ln>
            </p:spPr>
          </p:cxnSp>
          <p:cxnSp>
            <p:nvCxnSpPr>
              <p:cNvPr id="32777" name="AutoShape 4"/>
              <p:cNvCxnSpPr>
                <a:cxnSpLocks noChangeShapeType="1"/>
              </p:cNvCxnSpPr>
              <p:nvPr/>
            </p:nvCxnSpPr>
            <p:spPr bwMode="auto">
              <a:xfrm flipH="1">
                <a:off x="4575" y="9834"/>
                <a:ext cx="2853" cy="1719"/>
              </a:xfrm>
              <a:prstGeom prst="straightConnector1">
                <a:avLst/>
              </a:prstGeom>
              <a:noFill/>
              <a:ln w="12700">
                <a:solidFill>
                  <a:srgbClr val="FF0000"/>
                </a:solidFill>
                <a:round/>
                <a:headEnd/>
                <a:tailEnd type="triangle" w="lg" len="lg"/>
              </a:ln>
            </p:spPr>
          </p:cxnSp>
          <p:cxnSp>
            <p:nvCxnSpPr>
              <p:cNvPr id="32778" name="AutoShape 3"/>
              <p:cNvCxnSpPr>
                <a:cxnSpLocks noChangeShapeType="1"/>
              </p:cNvCxnSpPr>
              <p:nvPr/>
            </p:nvCxnSpPr>
            <p:spPr bwMode="auto">
              <a:xfrm flipH="1">
                <a:off x="7413" y="9471"/>
                <a:ext cx="1065" cy="1095"/>
              </a:xfrm>
              <a:prstGeom prst="straightConnector1">
                <a:avLst/>
              </a:prstGeom>
              <a:noFill/>
              <a:ln w="12700">
                <a:solidFill>
                  <a:srgbClr val="FF0000"/>
                </a:solidFill>
                <a:round/>
                <a:headEnd/>
                <a:tailEnd type="triangle" w="lg" len="lg"/>
              </a:ln>
            </p:spPr>
          </p:cxnSp>
        </p:grpSp>
      </p:grpSp>
      <p:sp>
        <p:nvSpPr>
          <p:cNvPr id="32772" name="Rectangle 9"/>
          <p:cNvSpPr>
            <a:spLocks noChangeArrowheads="1"/>
          </p:cNvSpPr>
          <p:nvPr/>
        </p:nvSpPr>
        <p:spPr bwMode="auto">
          <a:xfrm>
            <a:off x="1535113" y="5938838"/>
            <a:ext cx="5622925" cy="276225"/>
          </a:xfrm>
          <a:prstGeom prst="rect">
            <a:avLst/>
          </a:prstGeom>
          <a:noFill/>
          <a:ln w="9525">
            <a:noFill/>
            <a:miter lim="800000"/>
            <a:headEnd/>
            <a:tailEnd/>
          </a:ln>
        </p:spPr>
        <p:txBody>
          <a:bodyPr wrap="none" anchor="ctr">
            <a:spAutoFit/>
          </a:bodyPr>
          <a:lstStyle/>
          <a:p>
            <a:pPr algn="ctr"/>
            <a:r>
              <a:rPr lang="es-ES" sz="1200" b="1">
                <a:solidFill>
                  <a:srgbClr val="4F81BD"/>
                </a:solidFill>
                <a:ea typeface="Calibri" pitchFamily="34" charset="0"/>
                <a:cs typeface="Times New Roman" pitchFamily="18" charset="0"/>
              </a:rPr>
              <a:t> Sistema de</a:t>
            </a:r>
            <a:r>
              <a:rPr lang="es-ES" sz="1200">
                <a:ea typeface="Calibri" pitchFamily="34" charset="0"/>
                <a:cs typeface="Times New Roman" pitchFamily="18" charset="0"/>
              </a:rPr>
              <a:t> </a:t>
            </a:r>
            <a:r>
              <a:rPr lang="es-ES" sz="1200" b="1">
                <a:solidFill>
                  <a:srgbClr val="4F81BD"/>
                </a:solidFill>
                <a:ea typeface="Calibri" pitchFamily="34" charset="0"/>
                <a:cs typeface="Times New Roman" pitchFamily="18" charset="0"/>
              </a:rPr>
              <a:t>puesta a tierra para equipos de cómputo – exteriores oficinas</a:t>
            </a:r>
            <a:r>
              <a:rPr lang="es-EC" sz="1200" b="1">
                <a:solidFill>
                  <a:srgbClr val="4F81BD"/>
                </a:solidFill>
                <a:ea typeface="Calibri" pitchFamily="34" charset="0"/>
                <a:cs typeface="Times New Roman" pitchFamily="18"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571500" y="522288"/>
            <a:ext cx="7643813" cy="3692525"/>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ANÁLISIS DE SISTEMAS DE PUESTA A TIERRA: </a:t>
            </a:r>
          </a:p>
          <a:p>
            <a:pPr algn="ctr">
              <a:defRPr/>
            </a:pPr>
            <a:r>
              <a:rPr lang="es-EC" b="1" dirty="0">
                <a:solidFill>
                  <a:schemeClr val="accent6">
                    <a:lumMod val="75000"/>
                  </a:schemeClr>
                </a:solidFill>
                <a:cs typeface="Times New Roman" pitchFamily="18" charset="0"/>
              </a:rPr>
              <a:t>PLANTA  FLEISCHMANN – ECUADOR</a:t>
            </a:r>
          </a:p>
          <a:p>
            <a:pPr algn="just">
              <a:defRPr/>
            </a:pPr>
            <a:endParaRPr lang="es-EC" b="1" dirty="0">
              <a:solidFill>
                <a:schemeClr val="accent6">
                  <a:lumMod val="75000"/>
                </a:schemeClr>
              </a:solidFill>
              <a:cs typeface="Times New Roman" pitchFamily="18" charset="0"/>
            </a:endParaRPr>
          </a:p>
          <a:p>
            <a:pPr algn="just">
              <a:defRPr/>
            </a:pPr>
            <a:endParaRPr lang="es-EC" b="1" dirty="0">
              <a:solidFill>
                <a:schemeClr val="accent6">
                  <a:lumMod val="75000"/>
                </a:schemeClr>
              </a:solidFill>
              <a:cs typeface="Times New Roman" pitchFamily="18" charset="0"/>
            </a:endParaRPr>
          </a:p>
          <a:p>
            <a:pPr algn="just">
              <a:defRPr/>
            </a:pPr>
            <a:r>
              <a:rPr lang="es-EC" b="1" dirty="0">
                <a:solidFill>
                  <a:schemeClr val="accent6">
                    <a:lumMod val="75000"/>
                  </a:schemeClr>
                </a:solidFill>
                <a:cs typeface="Times New Roman" pitchFamily="18" charset="0"/>
              </a:rPr>
              <a:t>Medición actual del sistema</a:t>
            </a:r>
            <a:endParaRPr lang="es-EC" dirty="0">
              <a:solidFill>
                <a:schemeClr val="accent6">
                  <a:lumMod val="75000"/>
                </a:schemeClr>
              </a:solidFill>
            </a:endParaRPr>
          </a:p>
          <a:p>
            <a:pPr algn="just" eaLnBrk="0" hangingPunct="0">
              <a:defRPr/>
            </a:pPr>
            <a:endParaRPr lang="es-EC" dirty="0">
              <a:solidFill>
                <a:schemeClr val="accent6">
                  <a:lumMod val="75000"/>
                </a:schemeClr>
              </a:solidFill>
            </a:endParaRPr>
          </a:p>
          <a:p>
            <a:pPr algn="just" eaLnBrk="0" hangingPunct="0">
              <a:defRPr/>
            </a:pPr>
            <a:r>
              <a:rPr lang="es-ES" dirty="0">
                <a:solidFill>
                  <a:schemeClr val="accent6">
                    <a:lumMod val="75000"/>
                  </a:schemeClr>
                </a:solidFill>
                <a:ea typeface="Calibri" pitchFamily="34" charset="0"/>
                <a:cs typeface="Arial" charset="0"/>
              </a:rPr>
              <a:t>Para realizar la medición del sistema de puesta a tierra existente se utilizó el método de la Caída de Potencial o del 62%.</a:t>
            </a:r>
          </a:p>
          <a:p>
            <a:pPr algn="just" eaLnBrk="0" hangingPunct="0">
              <a:defRPr/>
            </a:pPr>
            <a:endParaRPr lang="es-EC" dirty="0">
              <a:solidFill>
                <a:schemeClr val="accent6">
                  <a:lumMod val="75000"/>
                </a:schemeClr>
              </a:solidFill>
            </a:endParaRPr>
          </a:p>
          <a:p>
            <a:pPr algn="just" eaLnBrk="0" hangingPunct="0">
              <a:defRPr/>
            </a:pPr>
            <a:r>
              <a:rPr lang="es-ES" dirty="0">
                <a:solidFill>
                  <a:schemeClr val="accent6">
                    <a:lumMod val="75000"/>
                  </a:schemeClr>
                </a:solidFill>
                <a:ea typeface="Calibri" pitchFamily="34" charset="0"/>
                <a:cs typeface="Calibri" pitchFamily="34" charset="0"/>
              </a:rPr>
              <a:t>El equipo de medición utilizado es el </a:t>
            </a:r>
            <a:r>
              <a:rPr lang="es-ES" dirty="0" err="1">
                <a:solidFill>
                  <a:schemeClr val="accent6">
                    <a:lumMod val="75000"/>
                  </a:schemeClr>
                </a:solidFill>
                <a:ea typeface="Calibri" pitchFamily="34" charset="0"/>
                <a:cs typeface="Calibri" pitchFamily="34" charset="0"/>
              </a:rPr>
              <a:t>telurómetro</a:t>
            </a:r>
            <a:r>
              <a:rPr lang="es-ES" dirty="0">
                <a:solidFill>
                  <a:schemeClr val="accent6">
                    <a:lumMod val="75000"/>
                  </a:schemeClr>
                </a:solidFill>
                <a:ea typeface="Calibri" pitchFamily="34" charset="0"/>
                <a:cs typeface="Calibri" pitchFamily="34" charset="0"/>
              </a:rPr>
              <a:t> modelo 4610 de la marca AEMC Instruments y el procedimiento seguido fue el sugerido en el manual del mencionado equipo.</a:t>
            </a:r>
            <a:endParaRPr lang="es-EC" dirty="0">
              <a:solidFill>
                <a:schemeClr val="accent6">
                  <a:lumMod val="75000"/>
                </a:schemeClr>
              </a:solidFill>
            </a:endParaRPr>
          </a:p>
          <a:p>
            <a:pPr algn="just" eaLnBrk="0" hangingPunct="0">
              <a:defRPr/>
            </a:pPr>
            <a:endParaRPr lang="es-EC" dirty="0">
              <a:solidFill>
                <a:schemeClr val="accent6">
                  <a:lumMod val="75000"/>
                </a:schemeClr>
              </a:solidFill>
            </a:endParaRPr>
          </a:p>
        </p:txBody>
      </p:sp>
      <p:pic>
        <p:nvPicPr>
          <p:cNvPr id="33795" name="Imagen 6" descr="26092009(027)"/>
          <p:cNvPicPr>
            <a:picLocks noChangeAspect="1" noChangeArrowheads="1"/>
          </p:cNvPicPr>
          <p:nvPr/>
        </p:nvPicPr>
        <p:blipFill>
          <a:blip r:embed="rId2"/>
          <a:srcRect/>
          <a:stretch>
            <a:fillRect/>
          </a:stretch>
        </p:blipFill>
        <p:spPr bwMode="auto">
          <a:xfrm>
            <a:off x="2786063" y="4143375"/>
            <a:ext cx="3108325" cy="2071688"/>
          </a:xfrm>
          <a:prstGeom prst="rect">
            <a:avLst/>
          </a:prstGeom>
          <a:noFill/>
          <a:ln w="9525">
            <a:noFill/>
            <a:miter lim="800000"/>
            <a:headEnd/>
            <a:tailEnd/>
          </a:ln>
        </p:spPr>
      </p:pic>
      <p:sp>
        <p:nvSpPr>
          <p:cNvPr id="33796" name="Rectangle 3"/>
          <p:cNvSpPr>
            <a:spLocks noChangeArrowheads="1"/>
          </p:cNvSpPr>
          <p:nvPr/>
        </p:nvSpPr>
        <p:spPr bwMode="auto">
          <a:xfrm>
            <a:off x="3048000" y="6262688"/>
            <a:ext cx="2524125" cy="277812"/>
          </a:xfrm>
          <a:prstGeom prst="rect">
            <a:avLst/>
          </a:prstGeom>
          <a:noFill/>
          <a:ln w="9525">
            <a:noFill/>
            <a:miter lim="800000"/>
            <a:headEnd/>
            <a:tailEnd/>
          </a:ln>
        </p:spPr>
        <p:txBody>
          <a:bodyPr wrap="none" anchor="ctr">
            <a:spAutoFit/>
          </a:bodyPr>
          <a:lstStyle/>
          <a:p>
            <a:pPr algn="ctr"/>
            <a:r>
              <a:rPr lang="es-ES" sz="1200" b="1">
                <a:solidFill>
                  <a:srgbClr val="4F81BD"/>
                </a:solidFill>
                <a:ea typeface="Calibri" pitchFamily="34" charset="0"/>
                <a:cs typeface="Times New Roman" pitchFamily="18" charset="0"/>
              </a:rPr>
              <a:t>Equipo de medición AEMC 4610</a:t>
            </a:r>
            <a:endParaRPr lang="es-ES" sz="120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751013" y="5000625"/>
          <a:ext cx="5607050" cy="1428750"/>
        </p:xfrm>
        <a:graphic>
          <a:graphicData uri="http://schemas.openxmlformats.org/drawingml/2006/table">
            <a:tbl>
              <a:tblPr/>
              <a:tblGrid>
                <a:gridCol w="1868463"/>
                <a:gridCol w="1869123"/>
                <a:gridCol w="1869783"/>
              </a:tblGrid>
              <a:tr h="714380">
                <a:tc>
                  <a:txBody>
                    <a:bodyPr/>
                    <a:lstStyle/>
                    <a:p>
                      <a:pPr algn="ctr">
                        <a:lnSpc>
                          <a:spcPct val="200000"/>
                        </a:lnSpc>
                        <a:spcAft>
                          <a:spcPts val="0"/>
                        </a:spcAft>
                      </a:pPr>
                      <a:r>
                        <a:rPr lang="es-EC" sz="1800" dirty="0">
                          <a:solidFill>
                            <a:schemeClr val="accent6">
                              <a:lumMod val="75000"/>
                            </a:schemeClr>
                          </a:solidFill>
                          <a:latin typeface="Arial" pitchFamily="34" charset="0"/>
                          <a:ea typeface="Times New Roman"/>
                          <a:cs typeface="Arial" pitchFamily="34" charset="0"/>
                        </a:rPr>
                        <a:t>R</a:t>
                      </a:r>
                      <a:r>
                        <a:rPr lang="es-EC" sz="1800" baseline="-25000" dirty="0">
                          <a:solidFill>
                            <a:schemeClr val="accent6">
                              <a:lumMod val="75000"/>
                            </a:schemeClr>
                          </a:solidFill>
                          <a:latin typeface="Arial" pitchFamily="34" charset="0"/>
                          <a:ea typeface="Times New Roman"/>
                          <a:cs typeface="Arial" pitchFamily="34" charset="0"/>
                        </a:rPr>
                        <a:t>62%</a:t>
                      </a:r>
                      <a:endParaRPr lang="es-EC" sz="1800" dirty="0">
                        <a:solidFill>
                          <a:schemeClr val="accent6">
                            <a:lumMod val="75000"/>
                          </a:schemeClr>
                        </a:solidFill>
                        <a:latin typeface="Arial" pitchFamily="34" charset="0"/>
                        <a:ea typeface="Calibri"/>
                        <a:cs typeface="Arial" pitchFamily="34" charset="0"/>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200000"/>
                        </a:lnSpc>
                        <a:spcAft>
                          <a:spcPts val="0"/>
                        </a:spcAft>
                      </a:pPr>
                      <a:r>
                        <a:rPr lang="es-EC" sz="1800" dirty="0">
                          <a:solidFill>
                            <a:schemeClr val="accent6">
                              <a:lumMod val="75000"/>
                            </a:schemeClr>
                          </a:solidFill>
                          <a:latin typeface="Arial" pitchFamily="34" charset="0"/>
                          <a:ea typeface="Times New Roman"/>
                          <a:cs typeface="Arial" pitchFamily="34" charset="0"/>
                        </a:rPr>
                        <a:t>R</a:t>
                      </a:r>
                      <a:r>
                        <a:rPr lang="es-EC" sz="1800" baseline="-25000" dirty="0">
                          <a:solidFill>
                            <a:schemeClr val="accent6">
                              <a:lumMod val="75000"/>
                            </a:schemeClr>
                          </a:solidFill>
                          <a:latin typeface="Arial" pitchFamily="34" charset="0"/>
                          <a:ea typeface="Times New Roman"/>
                          <a:cs typeface="Arial" pitchFamily="34" charset="0"/>
                        </a:rPr>
                        <a:t>52%</a:t>
                      </a:r>
                      <a:endParaRPr lang="es-EC" sz="1800" dirty="0">
                        <a:solidFill>
                          <a:schemeClr val="accent6">
                            <a:lumMod val="75000"/>
                          </a:schemeClr>
                        </a:solidFill>
                        <a:latin typeface="Arial" pitchFamily="34" charset="0"/>
                        <a:ea typeface="Calibri"/>
                        <a:cs typeface="Arial" pitchFamily="34" charset="0"/>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200000"/>
                        </a:lnSpc>
                        <a:spcAft>
                          <a:spcPts val="0"/>
                        </a:spcAft>
                      </a:pPr>
                      <a:r>
                        <a:rPr lang="es-EC" sz="1800" dirty="0">
                          <a:solidFill>
                            <a:schemeClr val="accent6">
                              <a:lumMod val="75000"/>
                            </a:schemeClr>
                          </a:solidFill>
                          <a:latin typeface="Arial" pitchFamily="34" charset="0"/>
                          <a:ea typeface="Times New Roman"/>
                          <a:cs typeface="Arial" pitchFamily="34" charset="0"/>
                        </a:rPr>
                        <a:t>R</a:t>
                      </a:r>
                      <a:r>
                        <a:rPr lang="es-EC" sz="1800" baseline="-25000" dirty="0">
                          <a:solidFill>
                            <a:schemeClr val="accent6">
                              <a:lumMod val="75000"/>
                            </a:schemeClr>
                          </a:solidFill>
                          <a:latin typeface="Arial" pitchFamily="34" charset="0"/>
                          <a:ea typeface="Times New Roman"/>
                          <a:cs typeface="Arial" pitchFamily="34" charset="0"/>
                        </a:rPr>
                        <a:t>72%</a:t>
                      </a:r>
                      <a:endParaRPr lang="es-EC" sz="1800" dirty="0">
                        <a:solidFill>
                          <a:schemeClr val="accent6">
                            <a:lumMod val="75000"/>
                          </a:schemeClr>
                        </a:solidFill>
                        <a:latin typeface="Arial" pitchFamily="34" charset="0"/>
                        <a:ea typeface="Calibri"/>
                        <a:cs typeface="Arial" pitchFamily="34" charset="0"/>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714380">
                <a:tc>
                  <a:txBody>
                    <a:bodyPr/>
                    <a:lstStyle/>
                    <a:p>
                      <a:pPr algn="ctr">
                        <a:lnSpc>
                          <a:spcPct val="200000"/>
                        </a:lnSpc>
                        <a:spcAft>
                          <a:spcPts val="0"/>
                        </a:spcAft>
                      </a:pPr>
                      <a:r>
                        <a:rPr lang="es-EC" sz="1800" dirty="0">
                          <a:solidFill>
                            <a:schemeClr val="accent6">
                              <a:lumMod val="75000"/>
                            </a:schemeClr>
                          </a:solidFill>
                          <a:latin typeface="Arial" pitchFamily="34" charset="0"/>
                          <a:ea typeface="Times New Roman"/>
                          <a:cs typeface="Arial" pitchFamily="34" charset="0"/>
                        </a:rPr>
                        <a:t>1.9 Ω</a:t>
                      </a:r>
                      <a:endParaRPr lang="es-EC" sz="1800" dirty="0">
                        <a:solidFill>
                          <a:schemeClr val="accent6">
                            <a:lumMod val="75000"/>
                          </a:schemeClr>
                        </a:solidFill>
                        <a:latin typeface="Arial" pitchFamily="34" charset="0"/>
                        <a:ea typeface="Calibri"/>
                        <a:cs typeface="Arial" pitchFamily="34" charset="0"/>
                      </a:endParaRPr>
                    </a:p>
                  </a:txBody>
                  <a:tcPr marL="68580" marR="6858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lnSpc>
                          <a:spcPct val="200000"/>
                        </a:lnSpc>
                        <a:spcAft>
                          <a:spcPts val="0"/>
                        </a:spcAft>
                      </a:pPr>
                      <a:r>
                        <a:rPr lang="es-EC" sz="1800" dirty="0">
                          <a:solidFill>
                            <a:schemeClr val="accent6">
                              <a:lumMod val="75000"/>
                            </a:schemeClr>
                          </a:solidFill>
                          <a:latin typeface="Arial" pitchFamily="34" charset="0"/>
                          <a:ea typeface="Times New Roman"/>
                          <a:cs typeface="Arial" pitchFamily="34" charset="0"/>
                        </a:rPr>
                        <a:t>1.89 Ω</a:t>
                      </a:r>
                      <a:endParaRPr lang="es-EC" sz="1800" dirty="0">
                        <a:solidFill>
                          <a:schemeClr val="accent6">
                            <a:lumMod val="75000"/>
                          </a:schemeClr>
                        </a:solidFill>
                        <a:latin typeface="Arial" pitchFamily="34" charset="0"/>
                        <a:ea typeface="Calibri"/>
                        <a:cs typeface="Arial" pitchFamily="34" charset="0"/>
                      </a:endParaRPr>
                    </a:p>
                  </a:txBody>
                  <a:tcPr marL="68580" marR="6858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lnSpc>
                          <a:spcPct val="200000"/>
                        </a:lnSpc>
                        <a:spcAft>
                          <a:spcPts val="0"/>
                        </a:spcAft>
                      </a:pPr>
                      <a:r>
                        <a:rPr lang="es-EC" sz="1800" dirty="0">
                          <a:solidFill>
                            <a:schemeClr val="accent6">
                              <a:lumMod val="75000"/>
                            </a:schemeClr>
                          </a:solidFill>
                          <a:latin typeface="Arial" pitchFamily="34" charset="0"/>
                          <a:ea typeface="Times New Roman"/>
                          <a:cs typeface="Arial" pitchFamily="34" charset="0"/>
                        </a:rPr>
                        <a:t>1.9 Ω</a:t>
                      </a:r>
                      <a:endParaRPr lang="es-EC" sz="1800" dirty="0">
                        <a:solidFill>
                          <a:schemeClr val="accent6">
                            <a:lumMod val="75000"/>
                          </a:schemeClr>
                        </a:solidFill>
                        <a:latin typeface="Arial" pitchFamily="34" charset="0"/>
                        <a:ea typeface="Calibri"/>
                        <a:cs typeface="Arial" pitchFamily="34" charset="0"/>
                      </a:endParaRPr>
                    </a:p>
                  </a:txBody>
                  <a:tcPr marL="68580" marR="6858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bl>
          </a:graphicData>
        </a:graphic>
      </p:graphicFrame>
      <p:sp>
        <p:nvSpPr>
          <p:cNvPr id="34828" name="Rectangle 1"/>
          <p:cNvSpPr>
            <a:spLocks noChangeArrowheads="1"/>
          </p:cNvSpPr>
          <p:nvPr/>
        </p:nvSpPr>
        <p:spPr bwMode="auto">
          <a:xfrm>
            <a:off x="928688" y="547688"/>
            <a:ext cx="7643812" cy="4524375"/>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ANÁLISIS DE SISTEMAS DE PUESTA A TIERRA: </a:t>
            </a:r>
          </a:p>
          <a:p>
            <a:pPr algn="ctr">
              <a:defRPr/>
            </a:pPr>
            <a:r>
              <a:rPr lang="es-EC" b="1" dirty="0">
                <a:solidFill>
                  <a:schemeClr val="accent6">
                    <a:lumMod val="75000"/>
                  </a:schemeClr>
                </a:solidFill>
                <a:cs typeface="Times New Roman" pitchFamily="18" charset="0"/>
              </a:rPr>
              <a:t>PLANTA  FLEISCHMANN – ECUADOR</a:t>
            </a:r>
          </a:p>
          <a:p>
            <a:pPr algn="just">
              <a:defRPr/>
            </a:pPr>
            <a:endParaRPr lang="es-EC" b="1" dirty="0">
              <a:solidFill>
                <a:schemeClr val="accent6">
                  <a:lumMod val="75000"/>
                </a:schemeClr>
              </a:solidFill>
              <a:cs typeface="Times New Roman" pitchFamily="18" charset="0"/>
            </a:endParaRPr>
          </a:p>
          <a:p>
            <a:pPr algn="just">
              <a:defRPr/>
            </a:pPr>
            <a:endParaRPr lang="es-EC" b="1" dirty="0">
              <a:solidFill>
                <a:schemeClr val="accent6">
                  <a:lumMod val="75000"/>
                </a:schemeClr>
              </a:solidFill>
              <a:cs typeface="Times New Roman" pitchFamily="18" charset="0"/>
            </a:endParaRPr>
          </a:p>
          <a:p>
            <a:pPr algn="just">
              <a:defRPr/>
            </a:pPr>
            <a:r>
              <a:rPr lang="es-EC" b="1" dirty="0">
                <a:solidFill>
                  <a:schemeClr val="accent6">
                    <a:lumMod val="75000"/>
                  </a:schemeClr>
                </a:solidFill>
                <a:cs typeface="Times New Roman" pitchFamily="18" charset="0"/>
              </a:rPr>
              <a:t>Resultados obtenidos</a:t>
            </a:r>
          </a:p>
          <a:p>
            <a:pPr algn="just" eaLnBrk="0" hangingPunct="0">
              <a:defRPr/>
            </a:pPr>
            <a:endParaRPr lang="es-EC" dirty="0">
              <a:solidFill>
                <a:schemeClr val="accent6">
                  <a:lumMod val="75000"/>
                </a:schemeClr>
              </a:solidFill>
            </a:endParaRPr>
          </a:p>
          <a:p>
            <a:pPr algn="just" eaLnBrk="0" hangingPunct="0">
              <a:defRPr/>
            </a:pPr>
            <a:r>
              <a:rPr lang="es-EC" b="1" dirty="0">
                <a:solidFill>
                  <a:schemeClr val="accent6">
                    <a:lumMod val="75000"/>
                  </a:schemeClr>
                </a:solidFill>
                <a:cs typeface="Times New Roman" pitchFamily="18" charset="0"/>
              </a:rPr>
              <a:t>Medición en Cuarto de Transformadores</a:t>
            </a:r>
          </a:p>
          <a:p>
            <a:pPr algn="just" eaLnBrk="0" hangingPunct="0">
              <a:defRPr/>
            </a:pPr>
            <a:endParaRPr lang="es-EC" dirty="0">
              <a:solidFill>
                <a:schemeClr val="accent6">
                  <a:lumMod val="75000"/>
                </a:schemeClr>
              </a:solidFill>
            </a:endParaRPr>
          </a:p>
          <a:p>
            <a:pPr algn="just" eaLnBrk="0" hangingPunct="0">
              <a:defRPr/>
            </a:pPr>
            <a:r>
              <a:rPr lang="es-ES" dirty="0">
                <a:solidFill>
                  <a:schemeClr val="accent6">
                    <a:lumMod val="75000"/>
                  </a:schemeClr>
                </a:solidFill>
                <a:ea typeface="Calibri" pitchFamily="34" charset="0"/>
                <a:cs typeface="Arial" charset="0"/>
              </a:rPr>
              <a:t>Distancia al electrodo de corriente (distancia “a”) </a:t>
            </a:r>
            <a:endParaRPr lang="es-EC" dirty="0">
              <a:solidFill>
                <a:schemeClr val="accent6">
                  <a:lumMod val="75000"/>
                </a:schemeClr>
              </a:solidFill>
            </a:endParaRPr>
          </a:p>
          <a:p>
            <a:pPr algn="just" eaLnBrk="0" hangingPunct="0">
              <a:defRPr/>
            </a:pPr>
            <a:endParaRPr lang="es-ES" b="1" dirty="0">
              <a:solidFill>
                <a:schemeClr val="accent6">
                  <a:lumMod val="75000"/>
                </a:schemeClr>
              </a:solidFill>
              <a:latin typeface="Bookman Old Style" pitchFamily="18" charset="0"/>
              <a:cs typeface="Times New Roman" pitchFamily="18" charset="0"/>
            </a:endParaRPr>
          </a:p>
          <a:p>
            <a:pPr algn="ctr" eaLnBrk="0" hangingPunct="0">
              <a:defRPr/>
            </a:pPr>
            <a:r>
              <a:rPr lang="es-ES" b="1" dirty="0">
                <a:solidFill>
                  <a:schemeClr val="accent6">
                    <a:lumMod val="75000"/>
                  </a:schemeClr>
                </a:solidFill>
                <a:latin typeface="Bookman Old Style" pitchFamily="18" charset="0"/>
                <a:cs typeface="Times New Roman" pitchFamily="18" charset="0"/>
              </a:rPr>
              <a:t>a</a:t>
            </a:r>
            <a:r>
              <a:rPr lang="es-ES" baseline="-30000" dirty="0">
                <a:solidFill>
                  <a:schemeClr val="accent6">
                    <a:lumMod val="75000"/>
                  </a:schemeClr>
                </a:solidFill>
                <a:latin typeface="Bookman Old Style" pitchFamily="18" charset="0"/>
                <a:cs typeface="Times New Roman" pitchFamily="18" charset="0"/>
              </a:rPr>
              <a:t> </a:t>
            </a:r>
            <a:r>
              <a:rPr lang="es-ES" dirty="0">
                <a:solidFill>
                  <a:schemeClr val="accent6">
                    <a:lumMod val="75000"/>
                  </a:schemeClr>
                </a:solidFill>
                <a:latin typeface="Bookman Old Style" pitchFamily="18" charset="0"/>
                <a:cs typeface="Times New Roman" pitchFamily="18" charset="0"/>
              </a:rPr>
              <a:t>= </a:t>
            </a:r>
            <a:r>
              <a:rPr lang="es-ES" dirty="0">
                <a:solidFill>
                  <a:schemeClr val="accent6">
                    <a:lumMod val="75000"/>
                  </a:schemeClr>
                </a:solidFill>
                <a:ea typeface="Calibri" pitchFamily="34" charset="0"/>
                <a:cs typeface="Calibri" pitchFamily="34" charset="0"/>
              </a:rPr>
              <a:t>36 m.</a:t>
            </a:r>
          </a:p>
          <a:p>
            <a:pPr algn="just" eaLnBrk="0" hangingPunct="0">
              <a:defRPr/>
            </a:pPr>
            <a:endParaRPr lang="es-EC" dirty="0">
              <a:solidFill>
                <a:schemeClr val="accent6">
                  <a:lumMod val="75000"/>
                </a:schemeClr>
              </a:solidFill>
            </a:endParaRPr>
          </a:p>
          <a:p>
            <a:pPr algn="just" eaLnBrk="0" hangingPunct="0">
              <a:defRPr/>
            </a:pPr>
            <a:r>
              <a:rPr lang="es-ES" dirty="0">
                <a:solidFill>
                  <a:schemeClr val="accent6">
                    <a:lumMod val="75000"/>
                  </a:schemeClr>
                </a:solidFill>
                <a:ea typeface="Calibri" pitchFamily="34" charset="0"/>
                <a:cs typeface="Calibri" pitchFamily="34" charset="0"/>
              </a:rPr>
              <a:t>Distancia al electrodo de potencial (aproximadamente 62% de “a”)</a:t>
            </a:r>
          </a:p>
          <a:p>
            <a:pPr algn="just" eaLnBrk="0" hangingPunct="0">
              <a:defRPr/>
            </a:pPr>
            <a:r>
              <a:rPr lang="es-ES" dirty="0">
                <a:solidFill>
                  <a:schemeClr val="accent6">
                    <a:lumMod val="75000"/>
                  </a:schemeClr>
                </a:solidFill>
                <a:ea typeface="Calibri" pitchFamily="34" charset="0"/>
                <a:cs typeface="Calibri" pitchFamily="34" charset="0"/>
              </a:rPr>
              <a:t> </a:t>
            </a:r>
            <a:endParaRPr lang="es-EC" dirty="0">
              <a:solidFill>
                <a:schemeClr val="accent6">
                  <a:lumMod val="75000"/>
                </a:schemeClr>
              </a:solidFill>
            </a:endParaRPr>
          </a:p>
          <a:p>
            <a:pPr algn="ctr" eaLnBrk="0" hangingPunct="0">
              <a:defRPr/>
            </a:pPr>
            <a:r>
              <a:rPr lang="es-ES" b="1" dirty="0">
                <a:solidFill>
                  <a:schemeClr val="accent6">
                    <a:lumMod val="75000"/>
                  </a:schemeClr>
                </a:solidFill>
                <a:latin typeface="Bookman Old Style" pitchFamily="18" charset="0"/>
                <a:cs typeface="Times New Roman" pitchFamily="18" charset="0"/>
              </a:rPr>
              <a:t>62% de a</a:t>
            </a:r>
            <a:r>
              <a:rPr lang="es-ES" dirty="0">
                <a:solidFill>
                  <a:schemeClr val="accent6">
                    <a:lumMod val="75000"/>
                  </a:schemeClr>
                </a:solidFill>
                <a:latin typeface="Bookman Old Style" pitchFamily="18" charset="0"/>
                <a:cs typeface="Times New Roman" pitchFamily="18" charset="0"/>
              </a:rPr>
              <a:t> </a:t>
            </a:r>
            <a:r>
              <a:rPr lang="es-ES" dirty="0">
                <a:solidFill>
                  <a:schemeClr val="accent6">
                    <a:lumMod val="75000"/>
                  </a:schemeClr>
                </a:solidFill>
                <a:ea typeface="Calibri" pitchFamily="34" charset="0"/>
                <a:cs typeface="Calibri" pitchFamily="34" charset="0"/>
              </a:rPr>
              <a:t>= 21.8 m.</a:t>
            </a:r>
            <a:endParaRPr lang="es-EC" dirty="0">
              <a:solidFill>
                <a:schemeClr val="accent6">
                  <a:lumMod val="75000"/>
                </a:schemeClr>
              </a:solidFill>
            </a:endParaRPr>
          </a:p>
          <a:p>
            <a:pPr algn="just" eaLnBrk="0" hangingPunct="0">
              <a:defRPr/>
            </a:pPr>
            <a:endParaRPr lang="es-EC"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857375" y="5006975"/>
          <a:ext cx="5489575" cy="1493838"/>
        </p:xfrm>
        <a:graphic>
          <a:graphicData uri="http://schemas.openxmlformats.org/drawingml/2006/table">
            <a:tbl>
              <a:tblPr/>
              <a:tblGrid>
                <a:gridCol w="1829435"/>
                <a:gridCol w="1829435"/>
                <a:gridCol w="1830070"/>
              </a:tblGrid>
              <a:tr h="747209">
                <a:tc>
                  <a:txBody>
                    <a:bodyPr/>
                    <a:lstStyle/>
                    <a:p>
                      <a:pPr algn="ctr">
                        <a:lnSpc>
                          <a:spcPct val="200000"/>
                        </a:lnSpc>
                        <a:spcAft>
                          <a:spcPts val="0"/>
                        </a:spcAft>
                      </a:pPr>
                      <a:r>
                        <a:rPr lang="es-ES" sz="1800" dirty="0">
                          <a:solidFill>
                            <a:schemeClr val="accent6">
                              <a:lumMod val="75000"/>
                            </a:schemeClr>
                          </a:solidFill>
                          <a:latin typeface="Arial"/>
                          <a:ea typeface="Calibri"/>
                          <a:cs typeface="Times New Roman"/>
                        </a:rPr>
                        <a:t>R</a:t>
                      </a:r>
                      <a:r>
                        <a:rPr lang="es-ES" sz="1300" dirty="0">
                          <a:solidFill>
                            <a:schemeClr val="accent6">
                              <a:lumMod val="75000"/>
                            </a:schemeClr>
                          </a:solidFill>
                          <a:latin typeface="Arial"/>
                          <a:ea typeface="Calibri"/>
                          <a:cs typeface="Times New Roman"/>
                        </a:rPr>
                        <a:t>62%</a:t>
                      </a:r>
                      <a:endParaRPr lang="es-EC" sz="1300" dirty="0">
                        <a:solidFill>
                          <a:schemeClr val="accent6">
                            <a:lumMod val="75000"/>
                          </a:schemeClr>
                        </a:solidFill>
                        <a:latin typeface="Calibri"/>
                        <a:ea typeface="Calibri"/>
                        <a:cs typeface="Times New Roman"/>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200000"/>
                        </a:lnSpc>
                        <a:spcAft>
                          <a:spcPts val="0"/>
                        </a:spcAft>
                      </a:pPr>
                      <a:r>
                        <a:rPr lang="es-ES" sz="1800" dirty="0">
                          <a:solidFill>
                            <a:schemeClr val="accent6">
                              <a:lumMod val="75000"/>
                            </a:schemeClr>
                          </a:solidFill>
                          <a:latin typeface="Arial"/>
                          <a:ea typeface="Calibri"/>
                          <a:cs typeface="Times New Roman"/>
                        </a:rPr>
                        <a:t>R</a:t>
                      </a:r>
                      <a:r>
                        <a:rPr lang="es-ES" sz="1300" dirty="0">
                          <a:solidFill>
                            <a:schemeClr val="accent6">
                              <a:lumMod val="75000"/>
                            </a:schemeClr>
                          </a:solidFill>
                          <a:latin typeface="Arial"/>
                          <a:ea typeface="Calibri"/>
                          <a:cs typeface="Times New Roman"/>
                        </a:rPr>
                        <a:t>52%</a:t>
                      </a:r>
                      <a:endParaRPr lang="es-EC" sz="1300" dirty="0">
                        <a:solidFill>
                          <a:schemeClr val="accent6">
                            <a:lumMod val="75000"/>
                          </a:schemeClr>
                        </a:solidFill>
                        <a:latin typeface="Calibri"/>
                        <a:ea typeface="Calibri"/>
                        <a:cs typeface="Times New Roman"/>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200000"/>
                        </a:lnSpc>
                        <a:spcAft>
                          <a:spcPts val="0"/>
                        </a:spcAft>
                      </a:pPr>
                      <a:r>
                        <a:rPr lang="es-ES" sz="1800" dirty="0">
                          <a:solidFill>
                            <a:schemeClr val="accent6">
                              <a:lumMod val="75000"/>
                            </a:schemeClr>
                          </a:solidFill>
                          <a:latin typeface="Arial"/>
                          <a:ea typeface="Calibri"/>
                          <a:cs typeface="Times New Roman"/>
                        </a:rPr>
                        <a:t>R</a:t>
                      </a:r>
                      <a:r>
                        <a:rPr lang="es-ES" sz="1300" dirty="0">
                          <a:solidFill>
                            <a:schemeClr val="accent6">
                              <a:lumMod val="75000"/>
                            </a:schemeClr>
                          </a:solidFill>
                          <a:latin typeface="Arial"/>
                          <a:ea typeface="Calibri"/>
                          <a:cs typeface="Times New Roman"/>
                        </a:rPr>
                        <a:t>72%</a:t>
                      </a:r>
                      <a:endParaRPr lang="es-EC" sz="1300" dirty="0">
                        <a:solidFill>
                          <a:schemeClr val="accent6">
                            <a:lumMod val="75000"/>
                          </a:schemeClr>
                        </a:solidFill>
                        <a:latin typeface="Calibri"/>
                        <a:ea typeface="Calibri"/>
                        <a:cs typeface="Times New Roman"/>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747209">
                <a:tc>
                  <a:txBody>
                    <a:bodyPr/>
                    <a:lstStyle/>
                    <a:p>
                      <a:pPr algn="ctr">
                        <a:lnSpc>
                          <a:spcPct val="200000"/>
                        </a:lnSpc>
                        <a:spcAft>
                          <a:spcPts val="0"/>
                        </a:spcAft>
                      </a:pPr>
                      <a:r>
                        <a:rPr lang="es-ES" sz="1800">
                          <a:solidFill>
                            <a:schemeClr val="accent6">
                              <a:lumMod val="75000"/>
                            </a:schemeClr>
                          </a:solidFill>
                          <a:latin typeface="Arial"/>
                          <a:ea typeface="Calibri"/>
                          <a:cs typeface="Times New Roman"/>
                        </a:rPr>
                        <a:t>1.92 Ω</a:t>
                      </a:r>
                      <a:endParaRPr lang="es-EC" sz="1800">
                        <a:solidFill>
                          <a:schemeClr val="accent6">
                            <a:lumMod val="75000"/>
                          </a:schemeClr>
                        </a:solidFill>
                        <a:latin typeface="Calibri"/>
                        <a:ea typeface="Calibri"/>
                        <a:cs typeface="Times New Roman"/>
                      </a:endParaRPr>
                    </a:p>
                  </a:txBody>
                  <a:tcPr marL="68580" marR="6858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lnSpc>
                          <a:spcPct val="200000"/>
                        </a:lnSpc>
                        <a:spcAft>
                          <a:spcPts val="0"/>
                        </a:spcAft>
                      </a:pPr>
                      <a:r>
                        <a:rPr lang="es-ES" sz="1800" dirty="0">
                          <a:solidFill>
                            <a:schemeClr val="accent6">
                              <a:lumMod val="75000"/>
                            </a:schemeClr>
                          </a:solidFill>
                          <a:latin typeface="Arial"/>
                          <a:ea typeface="Calibri"/>
                          <a:cs typeface="Times New Roman"/>
                        </a:rPr>
                        <a:t>1.92 Ω</a:t>
                      </a:r>
                      <a:endParaRPr lang="es-EC" sz="1800" dirty="0">
                        <a:solidFill>
                          <a:schemeClr val="accent6">
                            <a:lumMod val="75000"/>
                          </a:schemeClr>
                        </a:solidFill>
                        <a:latin typeface="Calibri"/>
                        <a:ea typeface="Calibri"/>
                        <a:cs typeface="Times New Roman"/>
                      </a:endParaRPr>
                    </a:p>
                  </a:txBody>
                  <a:tcPr marL="68580" marR="6858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lnSpc>
                          <a:spcPct val="200000"/>
                        </a:lnSpc>
                        <a:spcAft>
                          <a:spcPts val="0"/>
                        </a:spcAft>
                      </a:pPr>
                      <a:r>
                        <a:rPr lang="es-ES" sz="1800" dirty="0">
                          <a:solidFill>
                            <a:schemeClr val="accent6">
                              <a:lumMod val="75000"/>
                            </a:schemeClr>
                          </a:solidFill>
                          <a:latin typeface="Arial"/>
                          <a:ea typeface="Calibri"/>
                          <a:cs typeface="Times New Roman"/>
                        </a:rPr>
                        <a:t>1.92 Ω</a:t>
                      </a:r>
                      <a:endParaRPr lang="es-EC" sz="1800" dirty="0">
                        <a:solidFill>
                          <a:schemeClr val="accent6">
                            <a:lumMod val="75000"/>
                          </a:schemeClr>
                        </a:solidFill>
                        <a:latin typeface="Calibri"/>
                        <a:ea typeface="Calibri"/>
                        <a:cs typeface="Times New Roman"/>
                      </a:endParaRPr>
                    </a:p>
                  </a:txBody>
                  <a:tcPr marL="68580" marR="6858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bl>
          </a:graphicData>
        </a:graphic>
      </p:graphicFrame>
      <p:sp>
        <p:nvSpPr>
          <p:cNvPr id="35852" name="Rectangle 1"/>
          <p:cNvSpPr>
            <a:spLocks noChangeArrowheads="1"/>
          </p:cNvSpPr>
          <p:nvPr/>
        </p:nvSpPr>
        <p:spPr bwMode="auto">
          <a:xfrm>
            <a:off x="1000125" y="619125"/>
            <a:ext cx="7643813" cy="4524375"/>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ANÁLISIS DE SISTEMAS DE PUESTA A TIERRA: </a:t>
            </a:r>
          </a:p>
          <a:p>
            <a:pPr algn="ctr">
              <a:defRPr/>
            </a:pPr>
            <a:r>
              <a:rPr lang="es-EC" b="1" dirty="0">
                <a:solidFill>
                  <a:schemeClr val="accent6">
                    <a:lumMod val="75000"/>
                  </a:schemeClr>
                </a:solidFill>
                <a:cs typeface="Times New Roman" pitchFamily="18" charset="0"/>
              </a:rPr>
              <a:t>PLANTA  FLEISCHMANN – ECUADOR</a:t>
            </a:r>
          </a:p>
          <a:p>
            <a:pPr>
              <a:defRPr/>
            </a:pPr>
            <a:endParaRPr lang="es-EC" b="1" dirty="0">
              <a:solidFill>
                <a:schemeClr val="accent6">
                  <a:lumMod val="75000"/>
                </a:schemeClr>
              </a:solidFill>
              <a:cs typeface="Times New Roman" pitchFamily="18" charset="0"/>
            </a:endParaRPr>
          </a:p>
          <a:p>
            <a:pPr>
              <a:defRPr/>
            </a:pPr>
            <a:endParaRPr lang="es-EC" b="1" dirty="0">
              <a:solidFill>
                <a:schemeClr val="accent6">
                  <a:lumMod val="75000"/>
                </a:schemeClr>
              </a:solidFill>
              <a:cs typeface="Times New Roman" pitchFamily="18" charset="0"/>
            </a:endParaRPr>
          </a:p>
          <a:p>
            <a:pPr>
              <a:defRPr/>
            </a:pPr>
            <a:r>
              <a:rPr lang="es-EC" b="1" dirty="0">
                <a:solidFill>
                  <a:schemeClr val="accent6">
                    <a:lumMod val="75000"/>
                  </a:schemeClr>
                </a:solidFill>
                <a:cs typeface="Times New Roman" pitchFamily="18" charset="0"/>
              </a:rPr>
              <a:t>Resultados obtenidos</a:t>
            </a:r>
          </a:p>
          <a:p>
            <a:pPr>
              <a:defRPr/>
            </a:pPr>
            <a:endParaRPr lang="es-EC" b="1" dirty="0">
              <a:solidFill>
                <a:schemeClr val="accent6">
                  <a:lumMod val="75000"/>
                </a:schemeClr>
              </a:solidFill>
              <a:cs typeface="Times New Roman" pitchFamily="18" charset="0"/>
            </a:endParaRPr>
          </a:p>
          <a:p>
            <a:pPr>
              <a:defRPr/>
            </a:pPr>
            <a:r>
              <a:rPr lang="es-EC" b="1" dirty="0">
                <a:solidFill>
                  <a:schemeClr val="accent6">
                    <a:lumMod val="75000"/>
                  </a:schemeClr>
                </a:solidFill>
                <a:cs typeface="Times New Roman" pitchFamily="18" charset="0"/>
              </a:rPr>
              <a:t>Medición en Exteriores de Oficinas </a:t>
            </a:r>
          </a:p>
          <a:p>
            <a:pPr>
              <a:defRPr/>
            </a:pPr>
            <a:r>
              <a:rPr lang="es-EC" b="1" dirty="0">
                <a:solidFill>
                  <a:schemeClr val="accent6">
                    <a:lumMod val="75000"/>
                  </a:schemeClr>
                </a:solidFill>
                <a:cs typeface="Times New Roman" pitchFamily="18" charset="0"/>
              </a:rPr>
              <a:t> </a:t>
            </a:r>
            <a:endParaRPr lang="es-EC" dirty="0">
              <a:solidFill>
                <a:schemeClr val="accent6">
                  <a:lumMod val="75000"/>
                </a:schemeClr>
              </a:solidFill>
            </a:endParaRPr>
          </a:p>
          <a:p>
            <a:pPr eaLnBrk="0" hangingPunct="0">
              <a:defRPr/>
            </a:pPr>
            <a:r>
              <a:rPr lang="es-ES" dirty="0">
                <a:solidFill>
                  <a:schemeClr val="accent6">
                    <a:lumMod val="75000"/>
                  </a:schemeClr>
                </a:solidFill>
                <a:ea typeface="Calibri" pitchFamily="34" charset="0"/>
                <a:cs typeface="Arial" charset="0"/>
              </a:rPr>
              <a:t>Distancia al electrodo de corriente (distancia “a”)</a:t>
            </a:r>
          </a:p>
          <a:p>
            <a:pPr eaLnBrk="0" hangingPunct="0">
              <a:defRPr/>
            </a:pPr>
            <a:r>
              <a:rPr lang="es-ES" dirty="0">
                <a:solidFill>
                  <a:schemeClr val="accent6">
                    <a:lumMod val="75000"/>
                  </a:schemeClr>
                </a:solidFill>
                <a:ea typeface="Calibri" pitchFamily="34" charset="0"/>
                <a:cs typeface="Arial" charset="0"/>
              </a:rPr>
              <a:t> </a:t>
            </a:r>
            <a:endParaRPr lang="es-EC" dirty="0">
              <a:solidFill>
                <a:schemeClr val="accent6">
                  <a:lumMod val="75000"/>
                </a:schemeClr>
              </a:solidFill>
            </a:endParaRPr>
          </a:p>
          <a:p>
            <a:pPr algn="ctr" eaLnBrk="0" hangingPunct="0">
              <a:defRPr/>
            </a:pPr>
            <a:r>
              <a:rPr lang="es-ES" b="1" dirty="0">
                <a:solidFill>
                  <a:schemeClr val="accent6">
                    <a:lumMod val="75000"/>
                  </a:schemeClr>
                </a:solidFill>
                <a:latin typeface="Bookman Old Style" pitchFamily="18" charset="0"/>
                <a:cs typeface="Times New Roman" pitchFamily="18" charset="0"/>
              </a:rPr>
              <a:t>a</a:t>
            </a:r>
            <a:r>
              <a:rPr lang="es-ES" baseline="-30000" dirty="0">
                <a:solidFill>
                  <a:schemeClr val="accent6">
                    <a:lumMod val="75000"/>
                  </a:schemeClr>
                </a:solidFill>
                <a:latin typeface="Bookman Old Style" pitchFamily="18" charset="0"/>
                <a:cs typeface="Times New Roman" pitchFamily="18" charset="0"/>
              </a:rPr>
              <a:t> </a:t>
            </a:r>
            <a:r>
              <a:rPr lang="es-ES" dirty="0">
                <a:solidFill>
                  <a:schemeClr val="accent6">
                    <a:lumMod val="75000"/>
                  </a:schemeClr>
                </a:solidFill>
                <a:latin typeface="Bookman Old Style" pitchFamily="18" charset="0"/>
                <a:cs typeface="Times New Roman" pitchFamily="18" charset="0"/>
              </a:rPr>
              <a:t>= </a:t>
            </a:r>
            <a:r>
              <a:rPr lang="es-ES" dirty="0">
                <a:solidFill>
                  <a:schemeClr val="accent6">
                    <a:lumMod val="75000"/>
                  </a:schemeClr>
                </a:solidFill>
                <a:ea typeface="Calibri" pitchFamily="34" charset="0"/>
                <a:cs typeface="Calibri" pitchFamily="34" charset="0"/>
              </a:rPr>
              <a:t>42 m.</a:t>
            </a:r>
          </a:p>
          <a:p>
            <a:pPr eaLnBrk="0" hangingPunct="0">
              <a:defRPr/>
            </a:pPr>
            <a:endParaRPr lang="es-EC" dirty="0">
              <a:solidFill>
                <a:schemeClr val="accent6">
                  <a:lumMod val="75000"/>
                </a:schemeClr>
              </a:solidFill>
            </a:endParaRPr>
          </a:p>
          <a:p>
            <a:pPr eaLnBrk="0" hangingPunct="0">
              <a:defRPr/>
            </a:pPr>
            <a:r>
              <a:rPr lang="es-ES" dirty="0">
                <a:solidFill>
                  <a:schemeClr val="accent6">
                    <a:lumMod val="75000"/>
                  </a:schemeClr>
                </a:solidFill>
                <a:ea typeface="Calibri" pitchFamily="34" charset="0"/>
                <a:cs typeface="Calibri" pitchFamily="34" charset="0"/>
              </a:rPr>
              <a:t>Distancia al electrodo de potencial (62% de “a”)</a:t>
            </a:r>
          </a:p>
          <a:p>
            <a:pPr eaLnBrk="0" hangingPunct="0">
              <a:defRPr/>
            </a:pPr>
            <a:r>
              <a:rPr lang="es-ES" dirty="0">
                <a:solidFill>
                  <a:schemeClr val="accent6">
                    <a:lumMod val="75000"/>
                  </a:schemeClr>
                </a:solidFill>
                <a:ea typeface="Calibri" pitchFamily="34" charset="0"/>
                <a:cs typeface="Calibri" pitchFamily="34" charset="0"/>
              </a:rPr>
              <a:t> </a:t>
            </a:r>
            <a:endParaRPr lang="es-EC" dirty="0">
              <a:solidFill>
                <a:schemeClr val="accent6">
                  <a:lumMod val="75000"/>
                </a:schemeClr>
              </a:solidFill>
            </a:endParaRPr>
          </a:p>
          <a:p>
            <a:pPr algn="ctr" eaLnBrk="0" hangingPunct="0">
              <a:defRPr/>
            </a:pPr>
            <a:r>
              <a:rPr lang="es-ES" b="1" dirty="0">
                <a:solidFill>
                  <a:schemeClr val="accent6">
                    <a:lumMod val="75000"/>
                  </a:schemeClr>
                </a:solidFill>
                <a:latin typeface="Bookman Old Style" pitchFamily="18" charset="0"/>
                <a:cs typeface="Times New Roman" pitchFamily="18" charset="0"/>
              </a:rPr>
              <a:t>62% de a</a:t>
            </a:r>
            <a:r>
              <a:rPr lang="es-ES" dirty="0">
                <a:solidFill>
                  <a:schemeClr val="accent6">
                    <a:lumMod val="75000"/>
                  </a:schemeClr>
                </a:solidFill>
                <a:latin typeface="Bookman Old Style" pitchFamily="18" charset="0"/>
                <a:cs typeface="Times New Roman" pitchFamily="18" charset="0"/>
              </a:rPr>
              <a:t> </a:t>
            </a:r>
            <a:r>
              <a:rPr lang="es-ES" dirty="0">
                <a:solidFill>
                  <a:schemeClr val="accent6">
                    <a:lumMod val="75000"/>
                  </a:schemeClr>
                </a:solidFill>
                <a:ea typeface="Calibri" pitchFamily="34" charset="0"/>
                <a:cs typeface="Calibri" pitchFamily="34" charset="0"/>
              </a:rPr>
              <a:t>= 26m.</a:t>
            </a:r>
            <a:endParaRPr lang="es-EC" dirty="0">
              <a:solidFill>
                <a:schemeClr val="accent6">
                  <a:lumMod val="75000"/>
                </a:schemeClr>
              </a:solidFill>
            </a:endParaRPr>
          </a:p>
          <a:p>
            <a:pPr eaLnBrk="0" hangingPunct="0">
              <a:defRPr/>
            </a:pPr>
            <a:endParaRPr lang="es-EC"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642938" y="663575"/>
            <a:ext cx="7643812" cy="5908675"/>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ANÁLISIS DE SISTEMAS DE PUESTA A TIERRA: </a:t>
            </a:r>
          </a:p>
          <a:p>
            <a:pPr algn="ctr">
              <a:defRPr/>
            </a:pPr>
            <a:r>
              <a:rPr lang="es-EC" b="1" dirty="0">
                <a:solidFill>
                  <a:schemeClr val="accent6">
                    <a:lumMod val="75000"/>
                  </a:schemeClr>
                </a:solidFill>
                <a:cs typeface="Times New Roman" pitchFamily="18" charset="0"/>
              </a:rPr>
              <a:t>PLANTA  FLEISCHMANN – ECUADOR</a:t>
            </a:r>
          </a:p>
          <a:p>
            <a:pPr algn="just">
              <a:defRPr/>
            </a:pPr>
            <a:endParaRPr lang="es-EC" b="1" dirty="0">
              <a:solidFill>
                <a:schemeClr val="accent6">
                  <a:lumMod val="75000"/>
                </a:schemeClr>
              </a:solidFill>
              <a:cs typeface="Times New Roman" pitchFamily="18" charset="0"/>
            </a:endParaRPr>
          </a:p>
          <a:p>
            <a:pPr algn="just">
              <a:defRPr/>
            </a:pPr>
            <a:endParaRPr lang="es-EC" b="1" dirty="0">
              <a:solidFill>
                <a:schemeClr val="accent6">
                  <a:lumMod val="75000"/>
                </a:schemeClr>
              </a:solidFill>
              <a:cs typeface="Times New Roman" pitchFamily="18" charset="0"/>
            </a:endParaRPr>
          </a:p>
          <a:p>
            <a:pPr algn="just">
              <a:defRPr/>
            </a:pPr>
            <a:r>
              <a:rPr lang="es-EC" b="1" dirty="0">
                <a:solidFill>
                  <a:schemeClr val="accent6">
                    <a:lumMod val="75000"/>
                  </a:schemeClr>
                </a:solidFill>
                <a:cs typeface="Times New Roman" pitchFamily="18" charset="0"/>
              </a:rPr>
              <a:t>Verificación del cumplimiento de normas</a:t>
            </a:r>
          </a:p>
          <a:p>
            <a:pPr algn="just">
              <a:defRPr/>
            </a:pPr>
            <a:endParaRPr lang="es-EC" dirty="0">
              <a:solidFill>
                <a:schemeClr val="accent6">
                  <a:lumMod val="75000"/>
                </a:schemeClr>
              </a:solidFill>
            </a:endParaRPr>
          </a:p>
          <a:p>
            <a:pPr algn="just" eaLnBrk="0" hangingPunct="0">
              <a:buFont typeface="Wingdings" pitchFamily="2" charset="2"/>
              <a:buChar char="Ø"/>
              <a:defRPr/>
            </a:pPr>
            <a:r>
              <a:rPr lang="es-EC" b="1" dirty="0">
                <a:solidFill>
                  <a:schemeClr val="accent6">
                    <a:lumMod val="75000"/>
                  </a:schemeClr>
                </a:solidFill>
                <a:cs typeface="Times New Roman" pitchFamily="18" charset="0"/>
              </a:rPr>
              <a:t> Dispositivos de protección contra cortocircuitos y rangos de interrupción.</a:t>
            </a:r>
          </a:p>
          <a:p>
            <a:pPr algn="just" eaLnBrk="0" hangingPunct="0">
              <a:defRPr/>
            </a:pPr>
            <a:endParaRPr lang="es-EC" dirty="0">
              <a:solidFill>
                <a:schemeClr val="accent6">
                  <a:lumMod val="75000"/>
                </a:schemeClr>
              </a:solidFill>
            </a:endParaRPr>
          </a:p>
          <a:p>
            <a:pPr algn="just" eaLnBrk="0" hangingPunct="0">
              <a:defRPr/>
            </a:pPr>
            <a:r>
              <a:rPr lang="es-EC" b="1" dirty="0">
                <a:solidFill>
                  <a:schemeClr val="accent6">
                    <a:lumMod val="75000"/>
                  </a:schemeClr>
                </a:solidFill>
                <a:cs typeface="Times New Roman" pitchFamily="18" charset="0"/>
              </a:rPr>
              <a:t>NEC 110.9.- Rango de interrupción. </a:t>
            </a:r>
            <a:r>
              <a:rPr lang="es-EC" dirty="0">
                <a:solidFill>
                  <a:schemeClr val="accent6">
                    <a:lumMod val="75000"/>
                  </a:schemeClr>
                </a:solidFill>
                <a:cs typeface="Times New Roman" pitchFamily="18" charset="0"/>
              </a:rPr>
              <a:t>	</a:t>
            </a:r>
            <a:endParaRPr lang="es-EC" dirty="0">
              <a:solidFill>
                <a:schemeClr val="accent6">
                  <a:lumMod val="75000"/>
                </a:schemeClr>
              </a:solidFill>
            </a:endParaRPr>
          </a:p>
          <a:p>
            <a:pPr algn="just" eaLnBrk="0" hangingPunct="0">
              <a:defRPr/>
            </a:pPr>
            <a:r>
              <a:rPr lang="es-EC" b="1" dirty="0">
                <a:solidFill>
                  <a:schemeClr val="accent6">
                    <a:lumMod val="75000"/>
                  </a:schemeClr>
                </a:solidFill>
                <a:cs typeface="Times New Roman" pitchFamily="18" charset="0"/>
              </a:rPr>
              <a:t>IEEE </a:t>
            </a:r>
            <a:r>
              <a:rPr lang="es-EC" b="1" dirty="0" err="1">
                <a:solidFill>
                  <a:schemeClr val="accent6">
                    <a:lumMod val="75000"/>
                  </a:schemeClr>
                </a:solidFill>
                <a:cs typeface="Times New Roman" pitchFamily="18" charset="0"/>
              </a:rPr>
              <a:t>Std</a:t>
            </a:r>
            <a:r>
              <a:rPr lang="es-EC" b="1" dirty="0">
                <a:solidFill>
                  <a:schemeClr val="accent6">
                    <a:lumMod val="75000"/>
                  </a:schemeClr>
                </a:solidFill>
                <a:cs typeface="Times New Roman" pitchFamily="18" charset="0"/>
              </a:rPr>
              <a:t> 141-1993 </a:t>
            </a:r>
            <a:r>
              <a:rPr lang="es-EC" b="1" dirty="0" err="1">
                <a:solidFill>
                  <a:schemeClr val="accent6">
                    <a:lumMod val="75000"/>
                  </a:schemeClr>
                </a:solidFill>
                <a:cs typeface="Times New Roman" pitchFamily="18" charset="0"/>
              </a:rPr>
              <a:t>Recommended</a:t>
            </a:r>
            <a:r>
              <a:rPr lang="es-EC" b="1" dirty="0">
                <a:solidFill>
                  <a:schemeClr val="accent6">
                    <a:lumMod val="75000"/>
                  </a:schemeClr>
                </a:solidFill>
                <a:cs typeface="Times New Roman" pitchFamily="18" charset="0"/>
              </a:rPr>
              <a:t> </a:t>
            </a:r>
            <a:r>
              <a:rPr lang="es-EC" b="1" dirty="0" err="1">
                <a:solidFill>
                  <a:schemeClr val="accent6">
                    <a:lumMod val="75000"/>
                  </a:schemeClr>
                </a:solidFill>
                <a:cs typeface="Times New Roman" pitchFamily="18" charset="0"/>
              </a:rPr>
              <a:t>Practice</a:t>
            </a:r>
            <a:r>
              <a:rPr lang="es-EC" b="1" dirty="0">
                <a:solidFill>
                  <a:schemeClr val="accent6">
                    <a:lumMod val="75000"/>
                  </a:schemeClr>
                </a:solidFill>
                <a:cs typeface="Times New Roman" pitchFamily="18" charset="0"/>
              </a:rPr>
              <a:t> </a:t>
            </a:r>
            <a:r>
              <a:rPr lang="es-EC" b="1" dirty="0" err="1">
                <a:solidFill>
                  <a:schemeClr val="accent6">
                    <a:lumMod val="75000"/>
                  </a:schemeClr>
                </a:solidFill>
                <a:cs typeface="Times New Roman" pitchFamily="18" charset="0"/>
              </a:rPr>
              <a:t>for</a:t>
            </a:r>
            <a:r>
              <a:rPr lang="es-EC" b="1" dirty="0">
                <a:solidFill>
                  <a:schemeClr val="accent6">
                    <a:lumMod val="75000"/>
                  </a:schemeClr>
                </a:solidFill>
                <a:cs typeface="Times New Roman" pitchFamily="18" charset="0"/>
              </a:rPr>
              <a:t> Electric </a:t>
            </a:r>
            <a:r>
              <a:rPr lang="es-EC" b="1" dirty="0" err="1">
                <a:solidFill>
                  <a:schemeClr val="accent6">
                    <a:lumMod val="75000"/>
                  </a:schemeClr>
                </a:solidFill>
                <a:cs typeface="Times New Roman" pitchFamily="18" charset="0"/>
              </a:rPr>
              <a:t>Power</a:t>
            </a:r>
            <a:r>
              <a:rPr lang="es-EC" b="1" dirty="0">
                <a:solidFill>
                  <a:schemeClr val="accent6">
                    <a:lumMod val="75000"/>
                  </a:schemeClr>
                </a:solidFill>
                <a:cs typeface="Times New Roman" pitchFamily="18" charset="0"/>
              </a:rPr>
              <a:t> </a:t>
            </a:r>
            <a:r>
              <a:rPr lang="es-EC" b="1" dirty="0" err="1">
                <a:solidFill>
                  <a:schemeClr val="accent6">
                    <a:lumMod val="75000"/>
                  </a:schemeClr>
                </a:solidFill>
                <a:cs typeface="Times New Roman" pitchFamily="18" charset="0"/>
              </a:rPr>
              <a:t>Distribution</a:t>
            </a:r>
            <a:r>
              <a:rPr lang="es-EC" b="1" dirty="0">
                <a:solidFill>
                  <a:schemeClr val="accent6">
                    <a:lumMod val="75000"/>
                  </a:schemeClr>
                </a:solidFill>
                <a:cs typeface="Times New Roman" pitchFamily="18" charset="0"/>
              </a:rPr>
              <a:t> </a:t>
            </a:r>
            <a:r>
              <a:rPr lang="es-EC" b="1" dirty="0" err="1">
                <a:solidFill>
                  <a:schemeClr val="accent6">
                    <a:lumMod val="75000"/>
                  </a:schemeClr>
                </a:solidFill>
                <a:cs typeface="Times New Roman" pitchFamily="18" charset="0"/>
              </a:rPr>
              <a:t>for</a:t>
            </a:r>
            <a:r>
              <a:rPr lang="es-EC" b="1" dirty="0">
                <a:solidFill>
                  <a:schemeClr val="accent6">
                    <a:lumMod val="75000"/>
                  </a:schemeClr>
                </a:solidFill>
                <a:cs typeface="Times New Roman" pitchFamily="18" charset="0"/>
              </a:rPr>
              <a:t> Industrial </a:t>
            </a:r>
            <a:r>
              <a:rPr lang="es-EC" b="1" dirty="0" err="1">
                <a:solidFill>
                  <a:schemeClr val="accent6">
                    <a:lumMod val="75000"/>
                  </a:schemeClr>
                </a:solidFill>
                <a:cs typeface="Times New Roman" pitchFamily="18" charset="0"/>
              </a:rPr>
              <a:t>Plants</a:t>
            </a:r>
            <a:r>
              <a:rPr lang="es-EC" b="1" dirty="0">
                <a:solidFill>
                  <a:schemeClr val="accent6">
                    <a:lumMod val="75000"/>
                  </a:schemeClr>
                </a:solidFill>
                <a:cs typeface="Times New Roman" pitchFamily="18" charset="0"/>
              </a:rPr>
              <a:t>. - </a:t>
            </a:r>
            <a:r>
              <a:rPr lang="es-ES" b="1" dirty="0">
                <a:solidFill>
                  <a:schemeClr val="accent6">
                    <a:lumMod val="75000"/>
                  </a:schemeClr>
                </a:solidFill>
                <a:cs typeface="Times New Roman" pitchFamily="18" charset="0"/>
              </a:rPr>
              <a:t>5.8.3.1 Protección de sobre intensidad de fase.</a:t>
            </a:r>
          </a:p>
          <a:p>
            <a:pPr algn="just" eaLnBrk="0" hangingPunct="0">
              <a:defRPr/>
            </a:pPr>
            <a:endParaRPr lang="es-EC" dirty="0">
              <a:solidFill>
                <a:schemeClr val="accent6">
                  <a:lumMod val="75000"/>
                </a:schemeClr>
              </a:solidFill>
            </a:endParaRPr>
          </a:p>
          <a:p>
            <a:pPr algn="just" eaLnBrk="0" hangingPunct="0">
              <a:defRPr/>
            </a:pPr>
            <a:r>
              <a:rPr lang="es-ES" dirty="0">
                <a:solidFill>
                  <a:schemeClr val="accent6">
                    <a:lumMod val="75000"/>
                  </a:schemeClr>
                </a:solidFill>
                <a:ea typeface="Calibri" pitchFamily="34" charset="0"/>
                <a:cs typeface="Arial" charset="0"/>
              </a:rPr>
              <a:t>Las normas antes mencionadas requieren parámetros que </a:t>
            </a:r>
            <a:r>
              <a:rPr lang="es-ES" b="1" dirty="0">
                <a:solidFill>
                  <a:schemeClr val="accent6">
                    <a:lumMod val="75000"/>
                  </a:schemeClr>
                </a:solidFill>
                <a:ea typeface="Calibri" pitchFamily="34" charset="0"/>
                <a:cs typeface="Arial" charset="0"/>
              </a:rPr>
              <a:t>sí se cumplen</a:t>
            </a:r>
            <a:r>
              <a:rPr lang="es-ES" dirty="0">
                <a:solidFill>
                  <a:schemeClr val="accent6">
                    <a:lumMod val="75000"/>
                  </a:schemeClr>
                </a:solidFill>
                <a:ea typeface="Calibri" pitchFamily="34" charset="0"/>
                <a:cs typeface="Arial" charset="0"/>
              </a:rPr>
              <a:t> en la instalación inspeccionada, ya que los disyuntores estaban correctamente dimensionados para la carga que alimentaban. Además cumplen con la capacidad de manejo de la corriente de falla dado que, según el análisis de cortocircuito la mayor corriente esperada es de alrededor de 20 </a:t>
            </a:r>
            <a:r>
              <a:rPr lang="es-ES" dirty="0" err="1">
                <a:solidFill>
                  <a:schemeClr val="accent6">
                    <a:lumMod val="75000"/>
                  </a:schemeClr>
                </a:solidFill>
                <a:ea typeface="Calibri" pitchFamily="34" charset="0"/>
                <a:cs typeface="Arial" charset="0"/>
              </a:rPr>
              <a:t>kA</a:t>
            </a:r>
            <a:r>
              <a:rPr lang="es-ES" dirty="0">
                <a:solidFill>
                  <a:schemeClr val="accent6">
                    <a:lumMod val="75000"/>
                  </a:schemeClr>
                </a:solidFill>
                <a:ea typeface="Calibri" pitchFamily="34" charset="0"/>
                <a:cs typeface="Arial" charset="0"/>
              </a:rPr>
              <a:t> y los disyuntores instalados manejan</a:t>
            </a:r>
            <a:r>
              <a:rPr lang="es-ES" dirty="0">
                <a:solidFill>
                  <a:schemeClr val="accent6">
                    <a:lumMod val="75000"/>
                  </a:schemeClr>
                </a:solidFill>
                <a:latin typeface="Bookman Old Style" pitchFamily="18" charset="0"/>
                <a:cs typeface="Times New Roman" pitchFamily="18" charset="0"/>
              </a:rPr>
              <a:t> </a:t>
            </a:r>
            <a:r>
              <a:rPr lang="es-ES" dirty="0">
                <a:solidFill>
                  <a:schemeClr val="accent6">
                    <a:lumMod val="75000"/>
                  </a:schemeClr>
                </a:solidFill>
                <a:ea typeface="Calibri" pitchFamily="34" charset="0"/>
                <a:cs typeface="Calibri" pitchFamily="34" charset="0"/>
              </a:rPr>
              <a:t>hasta 63 </a:t>
            </a:r>
            <a:r>
              <a:rPr lang="es-ES" dirty="0" err="1">
                <a:solidFill>
                  <a:schemeClr val="accent6">
                    <a:lumMod val="75000"/>
                  </a:schemeClr>
                </a:solidFill>
                <a:ea typeface="Calibri" pitchFamily="34" charset="0"/>
                <a:cs typeface="Calibri" pitchFamily="34" charset="0"/>
              </a:rPr>
              <a:t>kA</a:t>
            </a:r>
            <a:r>
              <a:rPr lang="es-ES" dirty="0">
                <a:solidFill>
                  <a:schemeClr val="accent6">
                    <a:lumMod val="75000"/>
                  </a:schemeClr>
                </a:solidFill>
                <a:ea typeface="Calibri" pitchFamily="34" charset="0"/>
                <a:cs typeface="Calibri" pitchFamily="34" charset="0"/>
              </a:rPr>
              <a:t> en caso de falla. </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642938" y="427038"/>
            <a:ext cx="7643812" cy="5216525"/>
          </a:xfrm>
          <a:prstGeom prst="rect">
            <a:avLst/>
          </a:prstGeom>
          <a:noFill/>
          <a:ln w="9525">
            <a:noFill/>
            <a:miter lim="800000"/>
            <a:headEnd/>
            <a:tailEnd/>
          </a:ln>
        </p:spPr>
        <p:txBody>
          <a:bodyPr anchor="ctr">
            <a:spAutoFit/>
          </a:bodyPr>
          <a:lstStyle/>
          <a:p>
            <a:pPr algn="just">
              <a:defRPr/>
            </a:pPr>
            <a:endParaRPr lang="es-ES" dirty="0">
              <a:ea typeface="Calibri" pitchFamily="34" charset="0"/>
              <a:cs typeface="Arial" charset="0"/>
            </a:endParaRPr>
          </a:p>
          <a:p>
            <a:pPr algn="ctr">
              <a:defRPr/>
            </a:pPr>
            <a:r>
              <a:rPr lang="es-EC" b="1" dirty="0">
                <a:solidFill>
                  <a:schemeClr val="accent6">
                    <a:lumMod val="75000"/>
                  </a:schemeClr>
                </a:solidFill>
                <a:ea typeface="Calibri" pitchFamily="34" charset="0"/>
                <a:cs typeface="Times New Roman" pitchFamily="18" charset="0"/>
              </a:rPr>
              <a:t>INTRODUCCIÓN</a:t>
            </a:r>
          </a:p>
          <a:p>
            <a:pPr algn="just">
              <a:defRPr/>
            </a:pPr>
            <a:endParaRPr lang="es-ES" dirty="0">
              <a:solidFill>
                <a:schemeClr val="accent6">
                  <a:lumMod val="75000"/>
                </a:schemeClr>
              </a:solidFill>
              <a:ea typeface="Calibri" pitchFamily="34" charset="0"/>
              <a:cs typeface="Arial" charset="0"/>
            </a:endParaRPr>
          </a:p>
          <a:p>
            <a:pPr algn="just">
              <a:defRPr/>
            </a:pPr>
            <a:r>
              <a:rPr lang="es-ES" b="1" dirty="0">
                <a:solidFill>
                  <a:schemeClr val="accent6">
                    <a:lumMod val="75000"/>
                  </a:schemeClr>
                </a:solidFill>
                <a:ea typeface="Calibri" pitchFamily="34" charset="0"/>
                <a:cs typeface="Arial" charset="0"/>
              </a:rPr>
              <a:t>Objetivos:</a:t>
            </a:r>
          </a:p>
          <a:p>
            <a:pPr algn="just">
              <a:defRPr/>
            </a:pPr>
            <a:endParaRPr lang="es-ES" dirty="0">
              <a:solidFill>
                <a:schemeClr val="accent6">
                  <a:lumMod val="75000"/>
                </a:schemeClr>
              </a:solidFill>
              <a:ea typeface="Calibri" pitchFamily="34" charset="0"/>
              <a:cs typeface="Arial" charset="0"/>
            </a:endParaRPr>
          </a:p>
          <a:p>
            <a:pPr algn="just">
              <a:lnSpc>
                <a:spcPct val="150000"/>
              </a:lnSpc>
              <a:buFont typeface="Wingdings" pitchFamily="2" charset="2"/>
              <a:buChar char="Ø"/>
              <a:defRPr/>
            </a:pPr>
            <a:r>
              <a:rPr lang="es-ES" dirty="0">
                <a:solidFill>
                  <a:schemeClr val="accent6">
                    <a:lumMod val="75000"/>
                  </a:schemeClr>
                </a:solidFill>
                <a:ea typeface="Calibri" pitchFamily="34" charset="0"/>
                <a:cs typeface="Arial" charset="0"/>
              </a:rPr>
              <a:t> Realizar una evaluación de riesgos sustentada por una inspección a las instalaciones de una planta real.</a:t>
            </a:r>
          </a:p>
          <a:p>
            <a:pPr algn="just">
              <a:lnSpc>
                <a:spcPct val="150000"/>
              </a:lnSpc>
              <a:buFont typeface="Wingdings" pitchFamily="2" charset="2"/>
              <a:buChar char="Ø"/>
              <a:defRPr/>
            </a:pPr>
            <a:endParaRPr lang="es-ES" dirty="0">
              <a:solidFill>
                <a:schemeClr val="accent6">
                  <a:lumMod val="75000"/>
                </a:schemeClr>
              </a:solidFill>
              <a:ea typeface="Calibri" pitchFamily="34" charset="0"/>
              <a:cs typeface="Arial" charset="0"/>
            </a:endParaRPr>
          </a:p>
          <a:p>
            <a:pPr algn="just">
              <a:lnSpc>
                <a:spcPct val="150000"/>
              </a:lnSpc>
              <a:buFont typeface="Wingdings" pitchFamily="2" charset="2"/>
              <a:buChar char="Ø"/>
              <a:defRPr/>
            </a:pPr>
            <a:r>
              <a:rPr lang="es-ES" dirty="0">
                <a:solidFill>
                  <a:schemeClr val="accent6">
                    <a:lumMod val="75000"/>
                  </a:schemeClr>
                </a:solidFill>
                <a:ea typeface="Calibri" pitchFamily="34" charset="0"/>
                <a:cs typeface="Arial" charset="0"/>
              </a:rPr>
              <a:t> Conseguir que, con la ayuda de la normativa aplicable, se puedan sugerir prevenciones en el sistema de puesta a tierra.</a:t>
            </a:r>
          </a:p>
          <a:p>
            <a:pPr algn="just">
              <a:lnSpc>
                <a:spcPct val="150000"/>
              </a:lnSpc>
              <a:buFont typeface="Wingdings" pitchFamily="2" charset="2"/>
              <a:buChar char="Ø"/>
              <a:defRPr/>
            </a:pPr>
            <a:endParaRPr lang="es-ES" dirty="0">
              <a:solidFill>
                <a:schemeClr val="accent6">
                  <a:lumMod val="75000"/>
                </a:schemeClr>
              </a:solidFill>
              <a:ea typeface="Calibri" pitchFamily="34" charset="0"/>
              <a:cs typeface="Arial" charset="0"/>
            </a:endParaRPr>
          </a:p>
          <a:p>
            <a:pPr algn="just">
              <a:lnSpc>
                <a:spcPct val="150000"/>
              </a:lnSpc>
              <a:buFont typeface="Wingdings" pitchFamily="2" charset="2"/>
              <a:buChar char="Ø"/>
              <a:defRPr/>
            </a:pPr>
            <a:r>
              <a:rPr lang="es-ES" dirty="0">
                <a:solidFill>
                  <a:schemeClr val="accent6">
                    <a:lumMod val="75000"/>
                  </a:schemeClr>
                </a:solidFill>
                <a:ea typeface="Calibri" pitchFamily="34" charset="0"/>
                <a:cs typeface="Arial" charset="0"/>
              </a:rPr>
              <a:t> Abarcar, en nuestro análisis de riesgos, otros tipos de factores de riesgo que no sean de carácter eléctrico, y sin embargo puedan afectar a quienes realizan labores relacionadas a los sistemas de puesta a tierra.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642938" y="741363"/>
            <a:ext cx="7643812" cy="4473575"/>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ANÁLISIS DE SISTEMAS DE PUESTA A TIERRA: </a:t>
            </a:r>
          </a:p>
          <a:p>
            <a:pPr algn="ctr">
              <a:defRPr/>
            </a:pPr>
            <a:r>
              <a:rPr lang="es-EC" b="1" dirty="0">
                <a:solidFill>
                  <a:schemeClr val="accent6">
                    <a:lumMod val="75000"/>
                  </a:schemeClr>
                </a:solidFill>
                <a:cs typeface="Times New Roman" pitchFamily="18" charset="0"/>
              </a:rPr>
              <a:t>PLANTA  FLEISCHMANN – ECUADOR</a:t>
            </a:r>
          </a:p>
          <a:p>
            <a:pPr algn="just">
              <a:defRPr/>
            </a:pPr>
            <a:endParaRPr lang="es-ES" b="1" dirty="0">
              <a:solidFill>
                <a:schemeClr val="accent6">
                  <a:lumMod val="75000"/>
                </a:schemeClr>
              </a:solidFill>
              <a:cs typeface="Times New Roman" pitchFamily="18" charset="0"/>
            </a:endParaRPr>
          </a:p>
          <a:p>
            <a:pPr algn="just">
              <a:buFont typeface="Wingdings" pitchFamily="2" charset="2"/>
              <a:buChar char="Ø"/>
              <a:defRPr/>
            </a:pPr>
            <a:endParaRPr lang="es-ES" b="1" dirty="0">
              <a:solidFill>
                <a:schemeClr val="accent6">
                  <a:lumMod val="75000"/>
                </a:schemeClr>
              </a:solidFill>
              <a:cs typeface="Times New Roman" pitchFamily="18" charset="0"/>
            </a:endParaRPr>
          </a:p>
          <a:p>
            <a:pPr algn="just">
              <a:buFont typeface="Wingdings" pitchFamily="2" charset="2"/>
              <a:buChar char="Ø"/>
              <a:defRPr/>
            </a:pPr>
            <a:r>
              <a:rPr lang="es-ES" b="1" dirty="0">
                <a:solidFill>
                  <a:schemeClr val="accent6">
                    <a:lumMod val="75000"/>
                  </a:schemeClr>
                </a:solidFill>
                <a:cs typeface="Times New Roman" pitchFamily="18" charset="0"/>
              </a:rPr>
              <a:t>Valores de Resistencia de Puesta a Tierra</a:t>
            </a:r>
          </a:p>
          <a:p>
            <a:pPr algn="just">
              <a:buFontTx/>
              <a:buChar char="•"/>
              <a:defRPr/>
            </a:pPr>
            <a:endParaRPr lang="es-EC" dirty="0">
              <a:solidFill>
                <a:schemeClr val="accent6">
                  <a:lumMod val="75000"/>
                </a:schemeClr>
              </a:solidFill>
            </a:endParaRPr>
          </a:p>
          <a:p>
            <a:pPr algn="just" eaLnBrk="0" hangingPunct="0">
              <a:defRPr/>
            </a:pPr>
            <a:r>
              <a:rPr lang="en-US" b="1" dirty="0">
                <a:solidFill>
                  <a:schemeClr val="accent6">
                    <a:lumMod val="75000"/>
                  </a:schemeClr>
                </a:solidFill>
                <a:cs typeface="Times New Roman" pitchFamily="18" charset="0"/>
              </a:rPr>
              <a:t>IEEE Std 141-1993 Recommended Practice for Electric Power Distribution for Industrial Plants.- </a:t>
            </a:r>
            <a:r>
              <a:rPr lang="es-EC" b="1" dirty="0">
                <a:solidFill>
                  <a:schemeClr val="accent6">
                    <a:lumMod val="75000"/>
                  </a:schemeClr>
                </a:solidFill>
                <a:cs typeface="Times New Roman" pitchFamily="18" charset="0"/>
              </a:rPr>
              <a:t>7.5.2 Valores aceptables recomendados.</a:t>
            </a:r>
          </a:p>
          <a:p>
            <a:pPr algn="just" eaLnBrk="0" hangingPunct="0">
              <a:defRPr/>
            </a:pPr>
            <a:endParaRPr lang="es-EC" dirty="0">
              <a:solidFill>
                <a:schemeClr val="accent6">
                  <a:lumMod val="75000"/>
                </a:schemeClr>
              </a:solidFill>
            </a:endParaRPr>
          </a:p>
          <a:p>
            <a:pPr algn="just" eaLnBrk="0" hangingPunct="0">
              <a:lnSpc>
                <a:spcPct val="150000"/>
              </a:lnSpc>
              <a:defRPr/>
            </a:pPr>
            <a:r>
              <a:rPr lang="es-ES" dirty="0">
                <a:solidFill>
                  <a:schemeClr val="accent6">
                    <a:lumMod val="75000"/>
                  </a:schemeClr>
                </a:solidFill>
                <a:ea typeface="Calibri" pitchFamily="34" charset="0"/>
                <a:cs typeface="Arial" charset="0"/>
              </a:rPr>
              <a:t>Según la norma citada, las tomas de puesta a tierra </a:t>
            </a:r>
            <a:r>
              <a:rPr lang="es-ES" b="1" dirty="0">
                <a:solidFill>
                  <a:schemeClr val="accent6">
                    <a:lumMod val="75000"/>
                  </a:schemeClr>
                </a:solidFill>
                <a:ea typeface="Calibri" pitchFamily="34" charset="0"/>
                <a:cs typeface="Arial" charset="0"/>
              </a:rPr>
              <a:t>si cumplen</a:t>
            </a:r>
            <a:r>
              <a:rPr lang="es-ES" dirty="0">
                <a:solidFill>
                  <a:schemeClr val="accent6">
                    <a:lumMod val="75000"/>
                  </a:schemeClr>
                </a:solidFill>
                <a:ea typeface="Calibri" pitchFamily="34" charset="0"/>
                <a:cs typeface="Arial" charset="0"/>
              </a:rPr>
              <a:t> con los requerimientos tanto del NEC como de la IEEE al contar con valores menores a los 2Ω como se pudo observar en las tablas de resultados de las mediciones.</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571500" y="592138"/>
            <a:ext cx="7643813" cy="5908675"/>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ANÁLISIS DE SISTEMAS DE PUESTA A TIERRA: </a:t>
            </a:r>
          </a:p>
          <a:p>
            <a:pPr algn="ctr">
              <a:defRPr/>
            </a:pPr>
            <a:r>
              <a:rPr lang="es-EC" b="1" dirty="0">
                <a:solidFill>
                  <a:schemeClr val="accent6">
                    <a:lumMod val="75000"/>
                  </a:schemeClr>
                </a:solidFill>
                <a:cs typeface="Times New Roman" pitchFamily="18" charset="0"/>
              </a:rPr>
              <a:t>PLANTA  FLEISCHMANN – ECUADOR</a:t>
            </a:r>
          </a:p>
          <a:p>
            <a:pPr algn="just">
              <a:defRPr/>
            </a:pPr>
            <a:r>
              <a:rPr lang="es-ES" b="1" dirty="0">
                <a:solidFill>
                  <a:schemeClr val="accent6">
                    <a:lumMod val="75000"/>
                  </a:schemeClr>
                </a:solidFill>
                <a:cs typeface="Times New Roman" pitchFamily="18" charset="0"/>
              </a:rPr>
              <a:t> </a:t>
            </a:r>
          </a:p>
          <a:p>
            <a:pPr algn="just">
              <a:buFont typeface="Wingdings" pitchFamily="2" charset="2"/>
              <a:buChar char="Ø"/>
              <a:defRPr/>
            </a:pPr>
            <a:endParaRPr lang="es-ES" b="1" dirty="0">
              <a:solidFill>
                <a:schemeClr val="accent6">
                  <a:lumMod val="75000"/>
                </a:schemeClr>
              </a:solidFill>
              <a:cs typeface="Times New Roman" pitchFamily="18" charset="0"/>
            </a:endParaRPr>
          </a:p>
          <a:p>
            <a:pPr algn="just">
              <a:buFont typeface="Wingdings" pitchFamily="2" charset="2"/>
              <a:buChar char="Ø"/>
              <a:defRPr/>
            </a:pPr>
            <a:r>
              <a:rPr lang="es-ES" b="1" dirty="0">
                <a:solidFill>
                  <a:schemeClr val="accent6">
                    <a:lumMod val="75000"/>
                  </a:schemeClr>
                </a:solidFill>
                <a:cs typeface="Times New Roman" pitchFamily="18" charset="0"/>
              </a:rPr>
              <a:t>Interconexión de Sistemas de Puesta a Tierra</a:t>
            </a:r>
          </a:p>
          <a:p>
            <a:pPr algn="just">
              <a:defRPr/>
            </a:pPr>
            <a:endParaRPr lang="es-EC" dirty="0">
              <a:solidFill>
                <a:schemeClr val="accent6">
                  <a:lumMod val="75000"/>
                </a:schemeClr>
              </a:solidFill>
            </a:endParaRPr>
          </a:p>
          <a:p>
            <a:pPr algn="just" eaLnBrk="0" hangingPunct="0">
              <a:defRPr/>
            </a:pPr>
            <a:r>
              <a:rPr lang="es-ES" b="1" dirty="0">
                <a:solidFill>
                  <a:schemeClr val="accent6">
                    <a:lumMod val="75000"/>
                  </a:schemeClr>
                </a:solidFill>
                <a:cs typeface="Times New Roman" pitchFamily="18" charset="0"/>
              </a:rPr>
              <a:t>NEC 250.30(A)(1).- Puesta a tierra de sistemas derivados de corriente alterna. </a:t>
            </a:r>
            <a:endParaRPr lang="es-EC" dirty="0">
              <a:solidFill>
                <a:schemeClr val="accent6">
                  <a:lumMod val="75000"/>
                </a:schemeClr>
              </a:solidFill>
            </a:endParaRPr>
          </a:p>
          <a:p>
            <a:pPr algn="just" eaLnBrk="0" hangingPunct="0">
              <a:defRPr/>
            </a:pPr>
            <a:r>
              <a:rPr lang="es-ES" b="1" dirty="0">
                <a:solidFill>
                  <a:schemeClr val="accent6">
                    <a:lumMod val="75000"/>
                  </a:schemeClr>
                </a:solidFill>
                <a:cs typeface="Times New Roman" pitchFamily="18" charset="0"/>
              </a:rPr>
              <a:t>NEC 250.50.- Sistema de electrodos de puesta a tierra.</a:t>
            </a:r>
            <a:endParaRPr lang="es-EC" dirty="0">
              <a:solidFill>
                <a:schemeClr val="accent6">
                  <a:lumMod val="75000"/>
                </a:schemeClr>
              </a:solidFill>
            </a:endParaRPr>
          </a:p>
          <a:p>
            <a:pPr algn="just" eaLnBrk="0" hangingPunct="0">
              <a:defRPr/>
            </a:pPr>
            <a:r>
              <a:rPr lang="es-ES" b="1" dirty="0">
                <a:solidFill>
                  <a:schemeClr val="accent6">
                    <a:lumMod val="75000"/>
                  </a:schemeClr>
                </a:solidFill>
                <a:cs typeface="Times New Roman" pitchFamily="18" charset="0"/>
              </a:rPr>
              <a:t>NOM-001 250-71(b).- Puente de unión con otros sistemas.</a:t>
            </a:r>
            <a:endParaRPr lang="es-EC" dirty="0">
              <a:solidFill>
                <a:schemeClr val="accent6">
                  <a:lumMod val="75000"/>
                </a:schemeClr>
              </a:solidFill>
            </a:endParaRPr>
          </a:p>
          <a:p>
            <a:pPr algn="just" eaLnBrk="0" hangingPunct="0">
              <a:defRPr/>
            </a:pPr>
            <a:r>
              <a:rPr lang="es-ES" b="1" dirty="0">
                <a:solidFill>
                  <a:schemeClr val="accent6">
                    <a:lumMod val="75000"/>
                  </a:schemeClr>
                </a:solidFill>
                <a:cs typeface="Times New Roman" pitchFamily="18" charset="0"/>
              </a:rPr>
              <a:t>NOM-001 250-81.- Sistema de electrodos de puesta a tierra.</a:t>
            </a:r>
            <a:endParaRPr lang="es-EC" dirty="0">
              <a:solidFill>
                <a:schemeClr val="accent6">
                  <a:lumMod val="75000"/>
                </a:schemeClr>
              </a:solidFill>
            </a:endParaRPr>
          </a:p>
          <a:p>
            <a:pPr algn="just" eaLnBrk="0" hangingPunct="0">
              <a:defRPr/>
            </a:pPr>
            <a:r>
              <a:rPr lang="es-EC" b="1" dirty="0">
                <a:solidFill>
                  <a:schemeClr val="accent6">
                    <a:lumMod val="75000"/>
                  </a:schemeClr>
                </a:solidFill>
                <a:cs typeface="Times New Roman" pitchFamily="18" charset="0"/>
              </a:rPr>
              <a:t>IEEE </a:t>
            </a:r>
            <a:r>
              <a:rPr lang="es-EC" b="1" dirty="0" err="1">
                <a:solidFill>
                  <a:schemeClr val="accent6">
                    <a:lumMod val="75000"/>
                  </a:schemeClr>
                </a:solidFill>
                <a:cs typeface="Times New Roman" pitchFamily="18" charset="0"/>
              </a:rPr>
              <a:t>Std</a:t>
            </a:r>
            <a:r>
              <a:rPr lang="es-EC" b="1" dirty="0">
                <a:solidFill>
                  <a:schemeClr val="accent6">
                    <a:lumMod val="75000"/>
                  </a:schemeClr>
                </a:solidFill>
                <a:cs typeface="Times New Roman" pitchFamily="18" charset="0"/>
              </a:rPr>
              <a:t> 142-1991 </a:t>
            </a:r>
            <a:r>
              <a:rPr lang="es-EC" b="1" dirty="0" err="1">
                <a:solidFill>
                  <a:schemeClr val="accent6">
                    <a:lumMod val="75000"/>
                  </a:schemeClr>
                </a:solidFill>
                <a:cs typeface="Times New Roman" pitchFamily="18" charset="0"/>
              </a:rPr>
              <a:t>Recommended</a:t>
            </a:r>
            <a:r>
              <a:rPr lang="es-EC" b="1" dirty="0">
                <a:solidFill>
                  <a:schemeClr val="accent6">
                    <a:lumMod val="75000"/>
                  </a:schemeClr>
                </a:solidFill>
                <a:cs typeface="Times New Roman" pitchFamily="18" charset="0"/>
              </a:rPr>
              <a:t> </a:t>
            </a:r>
            <a:r>
              <a:rPr lang="es-EC" b="1" dirty="0" err="1">
                <a:solidFill>
                  <a:schemeClr val="accent6">
                    <a:lumMod val="75000"/>
                  </a:schemeClr>
                </a:solidFill>
                <a:cs typeface="Times New Roman" pitchFamily="18" charset="0"/>
              </a:rPr>
              <a:t>Practice</a:t>
            </a:r>
            <a:r>
              <a:rPr lang="es-EC" b="1" dirty="0">
                <a:solidFill>
                  <a:schemeClr val="accent6">
                    <a:lumMod val="75000"/>
                  </a:schemeClr>
                </a:solidFill>
                <a:cs typeface="Times New Roman" pitchFamily="18" charset="0"/>
              </a:rPr>
              <a:t> </a:t>
            </a:r>
            <a:r>
              <a:rPr lang="es-EC" b="1" dirty="0" err="1">
                <a:solidFill>
                  <a:schemeClr val="accent6">
                    <a:lumMod val="75000"/>
                  </a:schemeClr>
                </a:solidFill>
                <a:cs typeface="Times New Roman" pitchFamily="18" charset="0"/>
              </a:rPr>
              <a:t>for</a:t>
            </a:r>
            <a:r>
              <a:rPr lang="es-EC" b="1" dirty="0">
                <a:solidFill>
                  <a:schemeClr val="accent6">
                    <a:lumMod val="75000"/>
                  </a:schemeClr>
                </a:solidFill>
                <a:cs typeface="Times New Roman" pitchFamily="18" charset="0"/>
              </a:rPr>
              <a:t> </a:t>
            </a:r>
            <a:r>
              <a:rPr lang="es-EC" b="1" dirty="0" err="1">
                <a:solidFill>
                  <a:schemeClr val="accent6">
                    <a:lumMod val="75000"/>
                  </a:schemeClr>
                </a:solidFill>
                <a:cs typeface="Times New Roman" pitchFamily="18" charset="0"/>
              </a:rPr>
              <a:t>Grounding</a:t>
            </a:r>
            <a:r>
              <a:rPr lang="es-EC" b="1" dirty="0">
                <a:solidFill>
                  <a:schemeClr val="accent6">
                    <a:lumMod val="75000"/>
                  </a:schemeClr>
                </a:solidFill>
                <a:cs typeface="Times New Roman" pitchFamily="18" charset="0"/>
              </a:rPr>
              <a:t> of Industrial and </a:t>
            </a:r>
            <a:r>
              <a:rPr lang="es-ES" b="1" dirty="0" err="1">
                <a:solidFill>
                  <a:schemeClr val="accent6">
                    <a:lumMod val="75000"/>
                  </a:schemeClr>
                </a:solidFill>
                <a:cs typeface="Times New Roman" pitchFamily="18" charset="0"/>
              </a:rPr>
              <a:t>Commercial</a:t>
            </a:r>
            <a:r>
              <a:rPr lang="es-ES" b="1" dirty="0">
                <a:solidFill>
                  <a:schemeClr val="accent6">
                    <a:lumMod val="75000"/>
                  </a:schemeClr>
                </a:solidFill>
                <a:cs typeface="Times New Roman" pitchFamily="18" charset="0"/>
              </a:rPr>
              <a:t> </a:t>
            </a:r>
            <a:r>
              <a:rPr lang="es-ES" b="1" dirty="0" err="1">
                <a:solidFill>
                  <a:schemeClr val="accent6">
                    <a:lumMod val="75000"/>
                  </a:schemeClr>
                </a:solidFill>
                <a:cs typeface="Times New Roman" pitchFamily="18" charset="0"/>
              </a:rPr>
              <a:t>Power</a:t>
            </a:r>
            <a:r>
              <a:rPr lang="es-ES" b="1" dirty="0">
                <a:solidFill>
                  <a:schemeClr val="accent6">
                    <a:lumMod val="75000"/>
                  </a:schemeClr>
                </a:solidFill>
                <a:cs typeface="Times New Roman" pitchFamily="18" charset="0"/>
              </a:rPr>
              <a:t> </a:t>
            </a:r>
            <a:r>
              <a:rPr lang="es-ES" b="1" dirty="0" err="1">
                <a:solidFill>
                  <a:schemeClr val="accent6">
                    <a:lumMod val="75000"/>
                  </a:schemeClr>
                </a:solidFill>
                <a:cs typeface="Times New Roman" pitchFamily="18" charset="0"/>
              </a:rPr>
              <a:t>Systems</a:t>
            </a:r>
            <a:r>
              <a:rPr lang="es-ES" b="1" dirty="0">
                <a:solidFill>
                  <a:schemeClr val="accent6">
                    <a:lumMod val="75000"/>
                  </a:schemeClr>
                </a:solidFill>
                <a:cs typeface="Times New Roman" pitchFamily="18" charset="0"/>
              </a:rPr>
              <a:t>.- </a:t>
            </a:r>
            <a:r>
              <a:rPr lang="es-EC" b="1" dirty="0">
                <a:solidFill>
                  <a:schemeClr val="accent6">
                    <a:lumMod val="75000"/>
                  </a:schemeClr>
                </a:solidFill>
                <a:cs typeface="Times New Roman" pitchFamily="18" charset="0"/>
              </a:rPr>
              <a:t>5.5.1 Conexión mono punto.</a:t>
            </a:r>
          </a:p>
          <a:p>
            <a:pPr algn="just" eaLnBrk="0" hangingPunct="0">
              <a:defRPr/>
            </a:pPr>
            <a:endParaRPr lang="es-EC" dirty="0">
              <a:solidFill>
                <a:schemeClr val="accent6">
                  <a:lumMod val="75000"/>
                </a:schemeClr>
              </a:solidFill>
            </a:endParaRPr>
          </a:p>
          <a:p>
            <a:pPr algn="just" eaLnBrk="0" hangingPunct="0">
              <a:defRPr/>
            </a:pPr>
            <a:r>
              <a:rPr lang="es-ES" dirty="0">
                <a:solidFill>
                  <a:schemeClr val="accent6">
                    <a:lumMod val="75000"/>
                  </a:schemeClr>
                </a:solidFill>
                <a:ea typeface="Calibri" pitchFamily="34" charset="0"/>
                <a:cs typeface="Arial" charset="0"/>
              </a:rPr>
              <a:t>El sistema actual en los equipos de cómputo</a:t>
            </a:r>
            <a:r>
              <a:rPr lang="es-ES" dirty="0">
                <a:solidFill>
                  <a:schemeClr val="accent6">
                    <a:lumMod val="75000"/>
                  </a:schemeClr>
                </a:solidFill>
                <a:latin typeface="Bookman Old Style" pitchFamily="18" charset="0"/>
                <a:ea typeface="Calibri" pitchFamily="34" charset="0"/>
                <a:cs typeface="Times New Roman" pitchFamily="18" charset="0"/>
              </a:rPr>
              <a:t> </a:t>
            </a:r>
            <a:r>
              <a:rPr lang="es-ES" b="1" dirty="0">
                <a:solidFill>
                  <a:schemeClr val="accent6">
                    <a:lumMod val="75000"/>
                  </a:schemeClr>
                </a:solidFill>
                <a:ea typeface="Calibri" pitchFamily="34" charset="0"/>
                <a:cs typeface="Times New Roman" pitchFamily="18" charset="0"/>
              </a:rPr>
              <a:t>no cumple</a:t>
            </a:r>
            <a:r>
              <a:rPr lang="es-ES" dirty="0">
                <a:solidFill>
                  <a:schemeClr val="accent6">
                    <a:lumMod val="75000"/>
                  </a:schemeClr>
                </a:solidFill>
                <a:latin typeface="Bookman Old Style" pitchFamily="18" charset="0"/>
                <a:ea typeface="Calibri" pitchFamily="34" charset="0"/>
                <a:cs typeface="Times New Roman" pitchFamily="18" charset="0"/>
              </a:rPr>
              <a:t> </a:t>
            </a:r>
            <a:r>
              <a:rPr lang="es-ES" dirty="0">
                <a:solidFill>
                  <a:schemeClr val="accent6">
                    <a:lumMod val="75000"/>
                  </a:schemeClr>
                </a:solidFill>
                <a:ea typeface="Calibri" pitchFamily="34" charset="0"/>
                <a:cs typeface="Calibri" pitchFamily="34" charset="0"/>
              </a:rPr>
              <a:t>las normas ya que se encuentra totalmente separado de la puesta a tierra del Sistema Eléctrico (Cuarto de Transformadores) siendo requisito la unión en un solo punto de ambos sistemas para obtener una única</a:t>
            </a:r>
            <a:r>
              <a:rPr lang="es-ES" dirty="0">
                <a:solidFill>
                  <a:schemeClr val="accent6">
                    <a:lumMod val="75000"/>
                  </a:schemeClr>
                </a:solidFill>
                <a:latin typeface="Bookman Old Style" pitchFamily="18" charset="0"/>
                <a:cs typeface="Times New Roman" pitchFamily="18" charset="0"/>
              </a:rPr>
              <a:t> </a:t>
            </a:r>
            <a:r>
              <a:rPr lang="es-ES" dirty="0">
                <a:solidFill>
                  <a:schemeClr val="accent6">
                    <a:lumMod val="75000"/>
                  </a:schemeClr>
                </a:solidFill>
                <a:ea typeface="Calibri" pitchFamily="34" charset="0"/>
                <a:cs typeface="Calibri" pitchFamily="34" charset="0"/>
              </a:rPr>
              <a:t>referencia y equipotencialidad.</a:t>
            </a:r>
            <a:r>
              <a:rPr lang="es-ES" dirty="0">
                <a:solidFill>
                  <a:schemeClr val="accent6">
                    <a:lumMod val="75000"/>
                  </a:schemeClr>
                </a:solidFill>
                <a:latin typeface="Bookman Old Style" pitchFamily="18" charset="0"/>
                <a:cs typeface="Times New Roman" pitchFamily="18" charset="0"/>
              </a:rPr>
              <a:t> </a:t>
            </a:r>
            <a:r>
              <a:rPr lang="es-ES" dirty="0">
                <a:solidFill>
                  <a:schemeClr val="accent6">
                    <a:lumMod val="75000"/>
                  </a:schemeClr>
                </a:solidFill>
                <a:ea typeface="Calibri" pitchFamily="34" charset="0"/>
                <a:cs typeface="Calibri" pitchFamily="34" charset="0"/>
              </a:rPr>
              <a:t>Esto además permite el buen funcionamiento de los equipos de respaldo de energía eléctrica (UPS).</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642938" y="592138"/>
            <a:ext cx="7643812" cy="5908675"/>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ANÁLISIS DE SISTEMAS DE PUESTA A TIERRA: </a:t>
            </a:r>
          </a:p>
          <a:p>
            <a:pPr algn="ctr">
              <a:defRPr/>
            </a:pPr>
            <a:r>
              <a:rPr lang="es-EC" b="1" dirty="0">
                <a:solidFill>
                  <a:schemeClr val="accent6">
                    <a:lumMod val="75000"/>
                  </a:schemeClr>
                </a:solidFill>
                <a:cs typeface="Times New Roman" pitchFamily="18" charset="0"/>
              </a:rPr>
              <a:t>PLANTA  FLEISCHMANN – ECUADOR</a:t>
            </a:r>
          </a:p>
          <a:p>
            <a:pPr algn="just">
              <a:defRPr/>
            </a:pPr>
            <a:endParaRPr lang="es-ES" b="1" dirty="0">
              <a:solidFill>
                <a:schemeClr val="accent6">
                  <a:lumMod val="75000"/>
                </a:schemeClr>
              </a:solidFill>
              <a:cs typeface="Times New Roman" pitchFamily="18" charset="0"/>
            </a:endParaRPr>
          </a:p>
          <a:p>
            <a:pPr algn="just">
              <a:buFont typeface="Wingdings" pitchFamily="2" charset="2"/>
              <a:buChar char="Ø"/>
              <a:defRPr/>
            </a:pPr>
            <a:r>
              <a:rPr lang="es-ES" b="1" dirty="0">
                <a:solidFill>
                  <a:schemeClr val="accent6">
                    <a:lumMod val="75000"/>
                  </a:schemeClr>
                </a:solidFill>
                <a:cs typeface="Times New Roman" pitchFamily="18" charset="0"/>
              </a:rPr>
              <a:t>Conductores para la conexión de electrodos de Puesta a Tierra</a:t>
            </a:r>
          </a:p>
          <a:p>
            <a:pPr algn="just">
              <a:defRPr/>
            </a:pPr>
            <a:endParaRPr lang="es-EC" dirty="0">
              <a:solidFill>
                <a:schemeClr val="accent6">
                  <a:lumMod val="75000"/>
                </a:schemeClr>
              </a:solidFill>
            </a:endParaRPr>
          </a:p>
          <a:p>
            <a:pPr algn="just" eaLnBrk="0" hangingPunct="0">
              <a:defRPr/>
            </a:pPr>
            <a:r>
              <a:rPr lang="es-ES" b="1" dirty="0">
                <a:solidFill>
                  <a:schemeClr val="accent6">
                    <a:lumMod val="75000"/>
                  </a:schemeClr>
                </a:solidFill>
                <a:cs typeface="Times New Roman" pitchFamily="18" charset="0"/>
              </a:rPr>
              <a:t>NEC 250.66.- Tamaño del conductor a la varilla de tierra.</a:t>
            </a:r>
            <a:endParaRPr lang="es-EC" dirty="0">
              <a:solidFill>
                <a:schemeClr val="accent6">
                  <a:lumMod val="75000"/>
                </a:schemeClr>
              </a:solidFill>
            </a:endParaRPr>
          </a:p>
          <a:p>
            <a:pPr algn="just" eaLnBrk="0" hangingPunct="0">
              <a:defRPr/>
            </a:pPr>
            <a:r>
              <a:rPr lang="es-ES" b="1" dirty="0">
                <a:solidFill>
                  <a:schemeClr val="accent6">
                    <a:lumMod val="75000"/>
                  </a:schemeClr>
                </a:solidFill>
                <a:cs typeface="Times New Roman" pitchFamily="18" charset="0"/>
              </a:rPr>
              <a:t>NOM-001 250-91(a).- Conductor del electrodo de puesta a tierra.</a:t>
            </a:r>
          </a:p>
          <a:p>
            <a:pPr algn="just" eaLnBrk="0" hangingPunct="0">
              <a:defRPr/>
            </a:pPr>
            <a:endParaRPr lang="es-EC" dirty="0">
              <a:solidFill>
                <a:schemeClr val="accent6">
                  <a:lumMod val="75000"/>
                </a:schemeClr>
              </a:solidFill>
            </a:endParaRPr>
          </a:p>
          <a:p>
            <a:pPr algn="just" eaLnBrk="0" hangingPunct="0">
              <a:defRPr/>
            </a:pPr>
            <a:r>
              <a:rPr lang="es-ES" dirty="0">
                <a:solidFill>
                  <a:schemeClr val="accent6">
                    <a:lumMod val="75000"/>
                  </a:schemeClr>
                </a:solidFill>
                <a:ea typeface="Calibri" pitchFamily="34" charset="0"/>
                <a:cs typeface="Arial" charset="0"/>
              </a:rPr>
              <a:t>El conductor de puesta a tierra del Cuarto de Transformadores</a:t>
            </a:r>
            <a:r>
              <a:rPr lang="es-ES" dirty="0">
                <a:solidFill>
                  <a:schemeClr val="accent6">
                    <a:lumMod val="75000"/>
                  </a:schemeClr>
                </a:solidFill>
                <a:latin typeface="Bookman Old Style" pitchFamily="18" charset="0"/>
                <a:cs typeface="Times New Roman" pitchFamily="18" charset="0"/>
              </a:rPr>
              <a:t> </a:t>
            </a:r>
            <a:r>
              <a:rPr lang="es-ES" b="1" dirty="0">
                <a:solidFill>
                  <a:schemeClr val="accent6">
                    <a:lumMod val="75000"/>
                  </a:schemeClr>
                </a:solidFill>
                <a:ea typeface="Calibri" pitchFamily="34" charset="0"/>
                <a:cs typeface="Calibri" pitchFamily="34" charset="0"/>
              </a:rPr>
              <a:t>no cumple</a:t>
            </a:r>
            <a:r>
              <a:rPr lang="es-ES" dirty="0">
                <a:solidFill>
                  <a:schemeClr val="accent6">
                    <a:lumMod val="75000"/>
                  </a:schemeClr>
                </a:solidFill>
                <a:latin typeface="Bookman Old Style" pitchFamily="18" charset="0"/>
                <a:cs typeface="Times New Roman" pitchFamily="18" charset="0"/>
              </a:rPr>
              <a:t> </a:t>
            </a:r>
            <a:r>
              <a:rPr lang="es-ES" dirty="0">
                <a:solidFill>
                  <a:schemeClr val="accent6">
                    <a:lumMod val="75000"/>
                  </a:schemeClr>
                </a:solidFill>
                <a:ea typeface="Calibri" pitchFamily="34" charset="0"/>
                <a:cs typeface="Calibri" pitchFamily="34" charset="0"/>
              </a:rPr>
              <a:t>con lo especificado en la tabla 250.66 del NEC ya que como alimentadores de entrada existen 2 conductores 350MCM por fase, lo que equivaldría en la tabla a la clasificación entre 600 y 1000MCM, teniendo como calibre mínimo de conductor de puesta a tierra un 2/0 en cobre. En la actualidad existe un cable de calibre 1/0 desnudo y en mal estado.</a:t>
            </a:r>
          </a:p>
          <a:p>
            <a:pPr algn="just" eaLnBrk="0" hangingPunct="0">
              <a:defRPr/>
            </a:pPr>
            <a:endParaRPr lang="es-EC" dirty="0">
              <a:solidFill>
                <a:schemeClr val="accent6">
                  <a:lumMod val="75000"/>
                </a:schemeClr>
              </a:solidFill>
            </a:endParaRPr>
          </a:p>
          <a:p>
            <a:pPr algn="just" eaLnBrk="0" hangingPunct="0">
              <a:defRPr/>
            </a:pPr>
            <a:r>
              <a:rPr lang="es-ES" dirty="0">
                <a:solidFill>
                  <a:schemeClr val="accent6">
                    <a:lumMod val="75000"/>
                  </a:schemeClr>
                </a:solidFill>
                <a:ea typeface="Calibri" pitchFamily="34" charset="0"/>
                <a:cs typeface="Calibri" pitchFamily="34" charset="0"/>
              </a:rPr>
              <a:t>En contraste, el sistema de puesta a tierra de equipos de cómputo (área de oficinas) </a:t>
            </a:r>
            <a:r>
              <a:rPr lang="es-ES" b="1" dirty="0">
                <a:solidFill>
                  <a:schemeClr val="accent6">
                    <a:lumMod val="75000"/>
                  </a:schemeClr>
                </a:solidFill>
                <a:ea typeface="Calibri" pitchFamily="34" charset="0"/>
                <a:cs typeface="Calibri" pitchFamily="34" charset="0"/>
              </a:rPr>
              <a:t>si cumple</a:t>
            </a:r>
            <a:r>
              <a:rPr lang="es-ES" dirty="0">
                <a:solidFill>
                  <a:schemeClr val="accent6">
                    <a:lumMod val="75000"/>
                  </a:schemeClr>
                </a:solidFill>
                <a:ea typeface="Calibri" pitchFamily="34" charset="0"/>
                <a:cs typeface="Calibri" pitchFamily="34" charset="0"/>
              </a:rPr>
              <a:t> con esta especificación, ya que los conductores que alimentan al panel principal de dicha área son de calibre 4/0, uno por cada fase. El calibre del conductor existente para la conexión a los electrodos es 2/0 con lo cual se cumplen las normas.</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642938" y="779463"/>
            <a:ext cx="7643812" cy="5078412"/>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ANÁLISIS DE SISTEMAS DE PUESTA A TIERRA: </a:t>
            </a:r>
          </a:p>
          <a:p>
            <a:pPr algn="ctr">
              <a:defRPr/>
            </a:pPr>
            <a:r>
              <a:rPr lang="es-EC" b="1" dirty="0">
                <a:solidFill>
                  <a:schemeClr val="accent6">
                    <a:lumMod val="75000"/>
                  </a:schemeClr>
                </a:solidFill>
                <a:cs typeface="Times New Roman" pitchFamily="18" charset="0"/>
              </a:rPr>
              <a:t>PLANTA  FLEISCHMANN – ECUADOR</a:t>
            </a:r>
          </a:p>
          <a:p>
            <a:pPr algn="just">
              <a:defRPr/>
            </a:pPr>
            <a:endParaRPr lang="es-ES" b="1" dirty="0">
              <a:solidFill>
                <a:schemeClr val="accent6">
                  <a:lumMod val="75000"/>
                </a:schemeClr>
              </a:solidFill>
              <a:cs typeface="Times New Roman" pitchFamily="18" charset="0"/>
            </a:endParaRPr>
          </a:p>
          <a:p>
            <a:pPr algn="just">
              <a:buFont typeface="Wingdings" pitchFamily="2" charset="2"/>
              <a:buChar char="Ø"/>
              <a:defRPr/>
            </a:pPr>
            <a:endParaRPr lang="es-ES" b="1" dirty="0">
              <a:solidFill>
                <a:schemeClr val="accent6">
                  <a:lumMod val="75000"/>
                </a:schemeClr>
              </a:solidFill>
              <a:cs typeface="Times New Roman" pitchFamily="18" charset="0"/>
            </a:endParaRPr>
          </a:p>
          <a:p>
            <a:pPr algn="just">
              <a:buFont typeface="Wingdings" pitchFamily="2" charset="2"/>
              <a:buChar char="Ø"/>
              <a:defRPr/>
            </a:pPr>
            <a:r>
              <a:rPr lang="es-ES" b="1" dirty="0">
                <a:solidFill>
                  <a:schemeClr val="accent6">
                    <a:lumMod val="75000"/>
                  </a:schemeClr>
                </a:solidFill>
                <a:cs typeface="Times New Roman" pitchFamily="18" charset="0"/>
              </a:rPr>
              <a:t> Puesta a tierra de tableros, canalizaciones y estructuras metálicas.</a:t>
            </a:r>
          </a:p>
          <a:p>
            <a:pPr algn="just">
              <a:defRPr/>
            </a:pPr>
            <a:endParaRPr lang="es-EC" dirty="0">
              <a:solidFill>
                <a:schemeClr val="accent6">
                  <a:lumMod val="75000"/>
                </a:schemeClr>
              </a:solidFill>
            </a:endParaRPr>
          </a:p>
          <a:p>
            <a:pPr algn="just" eaLnBrk="0" hangingPunct="0">
              <a:defRPr/>
            </a:pPr>
            <a:r>
              <a:rPr lang="es-ES" b="1" dirty="0">
                <a:solidFill>
                  <a:schemeClr val="accent6">
                    <a:lumMod val="75000"/>
                  </a:schemeClr>
                </a:solidFill>
                <a:cs typeface="Times New Roman" pitchFamily="18" charset="0"/>
              </a:rPr>
              <a:t>NEC 250.4(A)(2).- Conectando los equipos eléctricos a tierra.</a:t>
            </a:r>
            <a:endParaRPr lang="es-EC" dirty="0">
              <a:solidFill>
                <a:schemeClr val="accent6">
                  <a:lumMod val="75000"/>
                </a:schemeClr>
              </a:solidFill>
            </a:endParaRPr>
          </a:p>
          <a:p>
            <a:pPr algn="just" eaLnBrk="0" hangingPunct="0">
              <a:defRPr/>
            </a:pPr>
            <a:r>
              <a:rPr lang="es-ES" b="1" dirty="0">
                <a:solidFill>
                  <a:schemeClr val="accent6">
                    <a:lumMod val="75000"/>
                  </a:schemeClr>
                </a:solidFill>
                <a:cs typeface="Times New Roman" pitchFamily="18" charset="0"/>
              </a:rPr>
              <a:t>NEC 250.80.- Electro canales  y tableros de servicio.</a:t>
            </a:r>
            <a:endParaRPr lang="es-EC" dirty="0">
              <a:solidFill>
                <a:schemeClr val="accent6">
                  <a:lumMod val="75000"/>
                </a:schemeClr>
              </a:solidFill>
            </a:endParaRPr>
          </a:p>
          <a:p>
            <a:pPr algn="just" eaLnBrk="0" hangingPunct="0">
              <a:defRPr/>
            </a:pPr>
            <a:r>
              <a:rPr lang="es-ES" b="1" dirty="0">
                <a:solidFill>
                  <a:schemeClr val="accent6">
                    <a:lumMod val="75000"/>
                  </a:schemeClr>
                </a:solidFill>
                <a:cs typeface="Times New Roman" pitchFamily="18" charset="0"/>
              </a:rPr>
              <a:t>NOM-001 250-32.- Carcasas y canalizaciones de la acometida.</a:t>
            </a:r>
            <a:endParaRPr lang="es-EC" dirty="0">
              <a:solidFill>
                <a:schemeClr val="accent6">
                  <a:lumMod val="75000"/>
                </a:schemeClr>
              </a:solidFill>
            </a:endParaRPr>
          </a:p>
          <a:p>
            <a:pPr algn="just" eaLnBrk="0" hangingPunct="0">
              <a:defRPr/>
            </a:pPr>
            <a:r>
              <a:rPr lang="es-ES" b="1" dirty="0">
                <a:solidFill>
                  <a:schemeClr val="accent6">
                    <a:lumMod val="75000"/>
                  </a:schemeClr>
                </a:solidFill>
                <a:cs typeface="Times New Roman" pitchFamily="18" charset="0"/>
              </a:rPr>
              <a:t>NOM-001 250-43(a).- Armazones y estructuras de tableros de distribución.</a:t>
            </a:r>
            <a:endParaRPr lang="es-EC" dirty="0">
              <a:solidFill>
                <a:schemeClr val="accent6">
                  <a:lumMod val="75000"/>
                </a:schemeClr>
              </a:solidFill>
            </a:endParaRPr>
          </a:p>
          <a:p>
            <a:pPr algn="just" eaLnBrk="0" hangingPunct="0">
              <a:defRPr/>
            </a:pPr>
            <a:r>
              <a:rPr lang="es-EC" b="1" dirty="0">
                <a:solidFill>
                  <a:schemeClr val="accent6">
                    <a:lumMod val="75000"/>
                  </a:schemeClr>
                </a:solidFill>
                <a:cs typeface="Times New Roman" pitchFamily="18" charset="0"/>
              </a:rPr>
              <a:t>IEEE </a:t>
            </a:r>
            <a:r>
              <a:rPr lang="es-EC" b="1" dirty="0" err="1">
                <a:solidFill>
                  <a:schemeClr val="accent6">
                    <a:lumMod val="75000"/>
                  </a:schemeClr>
                </a:solidFill>
                <a:cs typeface="Times New Roman" pitchFamily="18" charset="0"/>
              </a:rPr>
              <a:t>Std</a:t>
            </a:r>
            <a:r>
              <a:rPr lang="es-EC" b="1" dirty="0">
                <a:solidFill>
                  <a:schemeClr val="accent6">
                    <a:lumMod val="75000"/>
                  </a:schemeClr>
                </a:solidFill>
                <a:cs typeface="Times New Roman" pitchFamily="18" charset="0"/>
              </a:rPr>
              <a:t> 1100 2005 </a:t>
            </a:r>
            <a:r>
              <a:rPr lang="es-EC" b="1" dirty="0" err="1">
                <a:solidFill>
                  <a:schemeClr val="accent6">
                    <a:lumMod val="75000"/>
                  </a:schemeClr>
                </a:solidFill>
                <a:cs typeface="Times New Roman" pitchFamily="18" charset="0"/>
              </a:rPr>
              <a:t>Recommended</a:t>
            </a:r>
            <a:r>
              <a:rPr lang="es-EC" b="1" dirty="0">
                <a:solidFill>
                  <a:schemeClr val="accent6">
                    <a:lumMod val="75000"/>
                  </a:schemeClr>
                </a:solidFill>
                <a:cs typeface="Times New Roman" pitchFamily="18" charset="0"/>
              </a:rPr>
              <a:t> </a:t>
            </a:r>
            <a:r>
              <a:rPr lang="es-EC" b="1" dirty="0" err="1">
                <a:solidFill>
                  <a:schemeClr val="accent6">
                    <a:lumMod val="75000"/>
                  </a:schemeClr>
                </a:solidFill>
                <a:cs typeface="Times New Roman" pitchFamily="18" charset="0"/>
              </a:rPr>
              <a:t>Practice</a:t>
            </a:r>
            <a:r>
              <a:rPr lang="es-EC" b="1" dirty="0">
                <a:solidFill>
                  <a:schemeClr val="accent6">
                    <a:lumMod val="75000"/>
                  </a:schemeClr>
                </a:solidFill>
                <a:cs typeface="Times New Roman" pitchFamily="18" charset="0"/>
              </a:rPr>
              <a:t> </a:t>
            </a:r>
            <a:r>
              <a:rPr lang="es-EC" b="1" dirty="0" err="1">
                <a:solidFill>
                  <a:schemeClr val="accent6">
                    <a:lumMod val="75000"/>
                  </a:schemeClr>
                </a:solidFill>
                <a:cs typeface="Times New Roman" pitchFamily="18" charset="0"/>
              </a:rPr>
              <a:t>for</a:t>
            </a:r>
            <a:r>
              <a:rPr lang="es-EC" b="1" dirty="0">
                <a:solidFill>
                  <a:schemeClr val="accent6">
                    <a:lumMod val="75000"/>
                  </a:schemeClr>
                </a:solidFill>
                <a:cs typeface="Times New Roman" pitchFamily="18" charset="0"/>
              </a:rPr>
              <a:t> </a:t>
            </a:r>
            <a:r>
              <a:rPr lang="es-EC" b="1" dirty="0" err="1">
                <a:solidFill>
                  <a:schemeClr val="accent6">
                    <a:lumMod val="75000"/>
                  </a:schemeClr>
                </a:solidFill>
                <a:cs typeface="Times New Roman" pitchFamily="18" charset="0"/>
              </a:rPr>
              <a:t>Poweri</a:t>
            </a:r>
            <a:r>
              <a:rPr lang="es-ES" b="1" dirty="0" err="1">
                <a:solidFill>
                  <a:schemeClr val="accent6">
                    <a:lumMod val="75000"/>
                  </a:schemeClr>
                </a:solidFill>
                <a:cs typeface="Times New Roman" pitchFamily="18" charset="0"/>
              </a:rPr>
              <a:t>ng</a:t>
            </a:r>
            <a:r>
              <a:rPr lang="es-ES" b="1" dirty="0">
                <a:solidFill>
                  <a:schemeClr val="accent6">
                    <a:lumMod val="75000"/>
                  </a:schemeClr>
                </a:solidFill>
                <a:cs typeface="Times New Roman" pitchFamily="18" charset="0"/>
              </a:rPr>
              <a:t> and </a:t>
            </a:r>
            <a:r>
              <a:rPr lang="es-ES" b="1" dirty="0" err="1">
                <a:solidFill>
                  <a:schemeClr val="accent6">
                    <a:lumMod val="75000"/>
                  </a:schemeClr>
                </a:solidFill>
                <a:cs typeface="Times New Roman" pitchFamily="18" charset="0"/>
              </a:rPr>
              <a:t>Grounding</a:t>
            </a:r>
            <a:r>
              <a:rPr lang="es-ES" b="1" dirty="0">
                <a:solidFill>
                  <a:schemeClr val="accent6">
                    <a:lumMod val="75000"/>
                  </a:schemeClr>
                </a:solidFill>
                <a:cs typeface="Times New Roman" pitchFamily="18" charset="0"/>
              </a:rPr>
              <a:t> </a:t>
            </a:r>
            <a:r>
              <a:rPr lang="es-ES" b="1" dirty="0" err="1">
                <a:solidFill>
                  <a:schemeClr val="accent6">
                    <a:lumMod val="75000"/>
                  </a:schemeClr>
                </a:solidFill>
                <a:cs typeface="Times New Roman" pitchFamily="18" charset="0"/>
              </a:rPr>
              <a:t>Electronic</a:t>
            </a:r>
            <a:r>
              <a:rPr lang="es-ES" b="1" dirty="0">
                <a:solidFill>
                  <a:schemeClr val="accent6">
                    <a:lumMod val="75000"/>
                  </a:schemeClr>
                </a:solidFill>
                <a:cs typeface="Times New Roman" pitchFamily="18" charset="0"/>
              </a:rPr>
              <a:t> </a:t>
            </a:r>
            <a:r>
              <a:rPr lang="es-ES" b="1" dirty="0" err="1">
                <a:solidFill>
                  <a:schemeClr val="accent6">
                    <a:lumMod val="75000"/>
                  </a:schemeClr>
                </a:solidFill>
                <a:cs typeface="Times New Roman" pitchFamily="18" charset="0"/>
              </a:rPr>
              <a:t>Equipment</a:t>
            </a:r>
            <a:r>
              <a:rPr lang="es-ES" b="1" dirty="0">
                <a:solidFill>
                  <a:schemeClr val="accent6">
                    <a:lumMod val="75000"/>
                  </a:schemeClr>
                </a:solidFill>
                <a:cs typeface="Times New Roman" pitchFamily="18" charset="0"/>
              </a:rPr>
              <a:t>.- </a:t>
            </a:r>
            <a:r>
              <a:rPr lang="es-EC" b="1" dirty="0">
                <a:solidFill>
                  <a:schemeClr val="accent6">
                    <a:lumMod val="75000"/>
                  </a:schemeClr>
                </a:solidFill>
                <a:cs typeface="Times New Roman" pitchFamily="18" charset="0"/>
              </a:rPr>
              <a:t>8.5 Consideraciones de puesta a tierra.</a:t>
            </a:r>
            <a:endParaRPr lang="es-EC" dirty="0">
              <a:solidFill>
                <a:schemeClr val="accent6">
                  <a:lumMod val="75000"/>
                </a:schemeClr>
              </a:solidFill>
            </a:endParaRPr>
          </a:p>
          <a:p>
            <a:pPr algn="just" eaLnBrk="0" hangingPunct="0">
              <a:defRPr/>
            </a:pPr>
            <a:r>
              <a:rPr lang="es-EC" b="1" dirty="0">
                <a:solidFill>
                  <a:schemeClr val="accent6">
                    <a:lumMod val="75000"/>
                  </a:schemeClr>
                </a:solidFill>
                <a:cs typeface="Times New Roman" pitchFamily="18" charset="0"/>
              </a:rPr>
              <a:t>IEEE_Std_80-2000_guide_for_safety_in_AC_substation_grounding.-</a:t>
            </a:r>
            <a:r>
              <a:rPr lang="es-ES" b="1" dirty="0">
                <a:solidFill>
                  <a:schemeClr val="accent6">
                    <a:lumMod val="75000"/>
                  </a:schemeClr>
                </a:solidFill>
                <a:cs typeface="Times New Roman" pitchFamily="18" charset="0"/>
              </a:rPr>
              <a:t>10.4 Puesta a tierra de tableros.</a:t>
            </a:r>
          </a:p>
          <a:p>
            <a:pPr algn="just" eaLnBrk="0" hangingPunct="0">
              <a:defRPr/>
            </a:pPr>
            <a:endParaRPr lang="es-EC"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642938" y="714375"/>
            <a:ext cx="7643812" cy="5078413"/>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ANÁLISIS DE SISTEMAS DE PUESTA A TIERRA: </a:t>
            </a:r>
          </a:p>
          <a:p>
            <a:pPr algn="ctr">
              <a:defRPr/>
            </a:pPr>
            <a:r>
              <a:rPr lang="es-EC" b="1" dirty="0">
                <a:solidFill>
                  <a:schemeClr val="accent6">
                    <a:lumMod val="75000"/>
                  </a:schemeClr>
                </a:solidFill>
                <a:cs typeface="Times New Roman" pitchFamily="18" charset="0"/>
              </a:rPr>
              <a:t>PLANTA  FLEISCHMANN – ECUADOR</a:t>
            </a:r>
          </a:p>
          <a:p>
            <a:pPr algn="just">
              <a:defRPr/>
            </a:pPr>
            <a:endParaRPr lang="es-ES" dirty="0">
              <a:solidFill>
                <a:schemeClr val="accent6">
                  <a:lumMod val="75000"/>
                </a:schemeClr>
              </a:solidFill>
              <a:ea typeface="Calibri" pitchFamily="34" charset="0"/>
              <a:cs typeface="Arial" charset="0"/>
            </a:endParaRPr>
          </a:p>
          <a:p>
            <a:pPr algn="just">
              <a:defRPr/>
            </a:pPr>
            <a:endParaRPr lang="es-ES" dirty="0">
              <a:solidFill>
                <a:schemeClr val="accent6">
                  <a:lumMod val="75000"/>
                </a:schemeClr>
              </a:solidFill>
              <a:ea typeface="Calibri" pitchFamily="34" charset="0"/>
              <a:cs typeface="Arial" charset="0"/>
            </a:endParaRPr>
          </a:p>
          <a:p>
            <a:pPr algn="just">
              <a:defRPr/>
            </a:pPr>
            <a:r>
              <a:rPr lang="es-ES" dirty="0">
                <a:solidFill>
                  <a:schemeClr val="accent6">
                    <a:lumMod val="75000"/>
                  </a:schemeClr>
                </a:solidFill>
                <a:ea typeface="Calibri" pitchFamily="34" charset="0"/>
                <a:cs typeface="Arial" charset="0"/>
              </a:rPr>
              <a:t>Todas las normas citadas arriba coinciden en que los tableros, las canalizaciones metálicas, las carcasas de los equipos, y en general toda parte o estructura metálica que en caso de falla pueda energizarse debe ser conectada a tierra. </a:t>
            </a:r>
            <a:endParaRPr lang="es-ES" dirty="0">
              <a:solidFill>
                <a:schemeClr val="accent6">
                  <a:lumMod val="75000"/>
                </a:schemeClr>
              </a:solidFill>
            </a:endParaRPr>
          </a:p>
          <a:p>
            <a:pPr algn="just">
              <a:defRPr/>
            </a:pPr>
            <a:endParaRPr lang="es-ES" dirty="0">
              <a:solidFill>
                <a:schemeClr val="accent6">
                  <a:lumMod val="75000"/>
                </a:schemeClr>
              </a:solidFill>
              <a:ea typeface="Calibri" pitchFamily="34" charset="0"/>
              <a:cs typeface="Calibri" pitchFamily="34" charset="0"/>
            </a:endParaRPr>
          </a:p>
          <a:p>
            <a:pPr algn="just">
              <a:defRPr/>
            </a:pPr>
            <a:endParaRPr lang="es-ES" dirty="0">
              <a:solidFill>
                <a:schemeClr val="accent6">
                  <a:lumMod val="75000"/>
                </a:schemeClr>
              </a:solidFill>
              <a:ea typeface="Calibri" pitchFamily="34" charset="0"/>
              <a:cs typeface="Calibri" pitchFamily="34" charset="0"/>
            </a:endParaRPr>
          </a:p>
          <a:p>
            <a:pPr algn="just">
              <a:defRPr/>
            </a:pPr>
            <a:r>
              <a:rPr lang="es-ES" dirty="0">
                <a:solidFill>
                  <a:schemeClr val="accent6">
                    <a:lumMod val="75000"/>
                  </a:schemeClr>
                </a:solidFill>
                <a:ea typeface="Calibri" pitchFamily="34" charset="0"/>
                <a:cs typeface="Calibri" pitchFamily="34" charset="0"/>
              </a:rPr>
              <a:t>Estas normas</a:t>
            </a:r>
            <a:r>
              <a:rPr lang="es-ES" dirty="0">
                <a:solidFill>
                  <a:schemeClr val="accent6">
                    <a:lumMod val="75000"/>
                  </a:schemeClr>
                </a:solidFill>
                <a:latin typeface="Bookman Old Style" pitchFamily="18" charset="0"/>
                <a:cs typeface="Times New Roman" pitchFamily="18" charset="0"/>
              </a:rPr>
              <a:t> </a:t>
            </a:r>
            <a:r>
              <a:rPr lang="es-ES" b="1" dirty="0">
                <a:solidFill>
                  <a:schemeClr val="accent6">
                    <a:lumMod val="75000"/>
                  </a:schemeClr>
                </a:solidFill>
                <a:cs typeface="Times New Roman" pitchFamily="18" charset="0"/>
              </a:rPr>
              <a:t>sí se cumplen</a:t>
            </a:r>
            <a:r>
              <a:rPr lang="es-ES" dirty="0">
                <a:solidFill>
                  <a:schemeClr val="accent6">
                    <a:lumMod val="75000"/>
                  </a:schemeClr>
                </a:solidFill>
                <a:latin typeface="Bookman Old Style" pitchFamily="18" charset="0"/>
                <a:cs typeface="Times New Roman" pitchFamily="18" charset="0"/>
              </a:rPr>
              <a:t> </a:t>
            </a:r>
            <a:r>
              <a:rPr lang="es-ES" dirty="0">
                <a:solidFill>
                  <a:schemeClr val="accent6">
                    <a:lumMod val="75000"/>
                  </a:schemeClr>
                </a:solidFill>
                <a:ea typeface="Calibri" pitchFamily="34" charset="0"/>
                <a:cs typeface="Calibri" pitchFamily="34" charset="0"/>
              </a:rPr>
              <a:t>en la celda de media tensión y la carcasa del transformador, ya que se</a:t>
            </a:r>
            <a:r>
              <a:rPr lang="es-ES" dirty="0">
                <a:solidFill>
                  <a:schemeClr val="accent6">
                    <a:lumMod val="75000"/>
                  </a:schemeClr>
                </a:solidFill>
                <a:latin typeface="Bookman Old Style" pitchFamily="18" charset="0"/>
                <a:cs typeface="Times New Roman" pitchFamily="18" charset="0"/>
              </a:rPr>
              <a:t> </a:t>
            </a:r>
            <a:r>
              <a:rPr lang="es-ES" dirty="0">
                <a:solidFill>
                  <a:schemeClr val="accent6">
                    <a:lumMod val="75000"/>
                  </a:schemeClr>
                </a:solidFill>
                <a:ea typeface="Calibri" pitchFamily="34" charset="0"/>
                <a:cs typeface="Calibri" pitchFamily="34" charset="0"/>
              </a:rPr>
              <a:t>encuentran conectados al sistema de puesta a tierra. Sin embargo, el tablero del disyuntor principal y el tablero de distribución principal que se encuentran en el mismo cuarto no están conectados al sistema de puesta a tierra, ni tampoco lo están el resto de tableros que se encuentran alrededor de la planta, por lo que en esos casos </a:t>
            </a:r>
            <a:r>
              <a:rPr lang="es-ES" b="1" dirty="0">
                <a:solidFill>
                  <a:schemeClr val="accent6">
                    <a:lumMod val="75000"/>
                  </a:schemeClr>
                </a:solidFill>
                <a:cs typeface="Times New Roman" pitchFamily="18" charset="0"/>
              </a:rPr>
              <a:t>no cumplen</a:t>
            </a:r>
            <a:r>
              <a:rPr lang="es-ES" dirty="0">
                <a:solidFill>
                  <a:schemeClr val="accent6">
                    <a:lumMod val="75000"/>
                  </a:schemeClr>
                </a:solidFill>
                <a:ea typeface="Calibri" pitchFamily="34" charset="0"/>
                <a:cs typeface="Calibri" pitchFamily="34" charset="0"/>
              </a:rPr>
              <a:t> con la normativa expuesta.</a:t>
            </a:r>
          </a:p>
          <a:p>
            <a:pPr algn="just">
              <a:defRPr/>
            </a:pPr>
            <a:endParaRPr lang="es-EC"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4 Rectángulo"/>
          <p:cNvSpPr>
            <a:spLocks noChangeArrowheads="1"/>
          </p:cNvSpPr>
          <p:nvPr/>
        </p:nvSpPr>
        <p:spPr bwMode="auto">
          <a:xfrm>
            <a:off x="1000125" y="1000125"/>
            <a:ext cx="7286625" cy="4473575"/>
          </a:xfrm>
          <a:prstGeom prst="rect">
            <a:avLst/>
          </a:prstGeom>
          <a:noFill/>
          <a:ln w="9525">
            <a:noFill/>
            <a:miter lim="800000"/>
            <a:headEnd/>
            <a:tailEnd/>
          </a:ln>
        </p:spPr>
        <p:txBody>
          <a:bodyPr>
            <a:spAutoFit/>
          </a:bodyPr>
          <a:lstStyle/>
          <a:p>
            <a:pPr algn="ctr">
              <a:defRPr/>
            </a:pPr>
            <a:r>
              <a:rPr lang="es-EC" b="1" dirty="0">
                <a:solidFill>
                  <a:schemeClr val="accent6">
                    <a:lumMod val="75000"/>
                  </a:schemeClr>
                </a:solidFill>
                <a:cs typeface="Times New Roman" pitchFamily="18" charset="0"/>
              </a:rPr>
              <a:t>ANÁLISIS DE SISTEMAS DE PUESTA A TIERRA: </a:t>
            </a:r>
          </a:p>
          <a:p>
            <a:pPr algn="ctr">
              <a:defRPr/>
            </a:pPr>
            <a:r>
              <a:rPr lang="es-EC" b="1" dirty="0">
                <a:solidFill>
                  <a:schemeClr val="accent6">
                    <a:lumMod val="75000"/>
                  </a:schemeClr>
                </a:solidFill>
                <a:cs typeface="Times New Roman" pitchFamily="18" charset="0"/>
              </a:rPr>
              <a:t>PLANTA  FLEISCHMANN – ECUADOR</a:t>
            </a:r>
          </a:p>
          <a:p>
            <a:pPr algn="just" eaLnBrk="0" hangingPunct="0">
              <a:defRPr/>
            </a:pPr>
            <a:r>
              <a:rPr lang="es-ES" b="1" dirty="0">
                <a:solidFill>
                  <a:schemeClr val="accent6">
                    <a:lumMod val="75000"/>
                  </a:schemeClr>
                </a:solidFill>
                <a:cs typeface="Times New Roman" pitchFamily="18" charset="0"/>
              </a:rPr>
              <a:t> </a:t>
            </a:r>
          </a:p>
          <a:p>
            <a:pPr algn="just" eaLnBrk="0" hangingPunct="0">
              <a:buFont typeface="Wingdings" pitchFamily="2" charset="2"/>
              <a:buChar char="Ø"/>
              <a:defRPr/>
            </a:pPr>
            <a:endParaRPr lang="es-ES" b="1" dirty="0">
              <a:solidFill>
                <a:schemeClr val="accent6">
                  <a:lumMod val="75000"/>
                </a:schemeClr>
              </a:solidFill>
              <a:cs typeface="Times New Roman" pitchFamily="18" charset="0"/>
            </a:endParaRPr>
          </a:p>
          <a:p>
            <a:pPr algn="just" eaLnBrk="0" hangingPunct="0">
              <a:buFont typeface="Wingdings" pitchFamily="2" charset="2"/>
              <a:buChar char="Ø"/>
              <a:defRPr/>
            </a:pPr>
            <a:r>
              <a:rPr lang="es-ES" b="1" dirty="0">
                <a:solidFill>
                  <a:schemeClr val="accent6">
                    <a:lumMod val="75000"/>
                  </a:schemeClr>
                </a:solidFill>
                <a:cs typeface="Times New Roman" pitchFamily="18" charset="0"/>
              </a:rPr>
              <a:t>Puesta a tierra de equipos de cómputo.</a:t>
            </a:r>
          </a:p>
          <a:p>
            <a:pPr algn="just" eaLnBrk="0" hangingPunct="0">
              <a:buFontTx/>
              <a:buChar char="•"/>
              <a:defRPr/>
            </a:pPr>
            <a:endParaRPr lang="es-EC" dirty="0">
              <a:solidFill>
                <a:schemeClr val="accent6">
                  <a:lumMod val="75000"/>
                </a:schemeClr>
              </a:solidFill>
            </a:endParaRPr>
          </a:p>
          <a:p>
            <a:pPr algn="just" eaLnBrk="0" hangingPunct="0">
              <a:defRPr/>
            </a:pPr>
            <a:r>
              <a:rPr lang="en-US" b="1" dirty="0">
                <a:solidFill>
                  <a:schemeClr val="accent6">
                    <a:lumMod val="75000"/>
                  </a:schemeClr>
                </a:solidFill>
                <a:cs typeface="Times New Roman" pitchFamily="18" charset="0"/>
              </a:rPr>
              <a:t>IEEE Std 141-1993 Recommended Practice for Electric Power Distribution for Industrial Plants.- </a:t>
            </a:r>
            <a:r>
              <a:rPr lang="es-ES" b="1" dirty="0">
                <a:solidFill>
                  <a:schemeClr val="accent6">
                    <a:lumMod val="75000"/>
                  </a:schemeClr>
                </a:solidFill>
                <a:cs typeface="Times New Roman" pitchFamily="18" charset="0"/>
              </a:rPr>
              <a:t>7.3.1 Puesta a tierra de equipos de cómputo.</a:t>
            </a:r>
          </a:p>
          <a:p>
            <a:pPr algn="just" eaLnBrk="0" hangingPunct="0">
              <a:defRPr/>
            </a:pPr>
            <a:endParaRPr lang="es-EC" dirty="0">
              <a:solidFill>
                <a:schemeClr val="accent6">
                  <a:lumMod val="75000"/>
                </a:schemeClr>
              </a:solidFill>
            </a:endParaRPr>
          </a:p>
          <a:p>
            <a:pPr algn="just" eaLnBrk="0" hangingPunct="0">
              <a:lnSpc>
                <a:spcPct val="150000"/>
              </a:lnSpc>
              <a:defRPr/>
            </a:pPr>
            <a:r>
              <a:rPr lang="es-ES" b="1" dirty="0">
                <a:solidFill>
                  <a:schemeClr val="accent6">
                    <a:lumMod val="75000"/>
                  </a:schemeClr>
                </a:solidFill>
                <a:cs typeface="Times New Roman" pitchFamily="18" charset="0"/>
              </a:rPr>
              <a:t>Sí se cumple</a:t>
            </a:r>
            <a:r>
              <a:rPr lang="es-ES" dirty="0">
                <a:solidFill>
                  <a:schemeClr val="accent6">
                    <a:lumMod val="75000"/>
                  </a:schemeClr>
                </a:solidFill>
                <a:latin typeface="Bookman Old Style" pitchFamily="18" charset="0"/>
                <a:cs typeface="Times New Roman" pitchFamily="18" charset="0"/>
              </a:rPr>
              <a:t> </a:t>
            </a:r>
            <a:r>
              <a:rPr lang="es-ES" dirty="0">
                <a:solidFill>
                  <a:schemeClr val="accent6">
                    <a:lumMod val="75000"/>
                  </a:schemeClr>
                </a:solidFill>
                <a:ea typeface="Calibri" pitchFamily="34" charset="0"/>
                <a:cs typeface="Arial" charset="0"/>
              </a:rPr>
              <a:t>esta norma ya que los servidores, los </a:t>
            </a:r>
            <a:r>
              <a:rPr lang="es-ES" dirty="0" err="1">
                <a:solidFill>
                  <a:schemeClr val="accent6">
                    <a:lumMod val="75000"/>
                  </a:schemeClr>
                </a:solidFill>
                <a:ea typeface="Calibri" pitchFamily="34" charset="0"/>
                <a:cs typeface="Arial" charset="0"/>
              </a:rPr>
              <a:t>UPS’s</a:t>
            </a:r>
            <a:r>
              <a:rPr lang="es-ES" dirty="0">
                <a:solidFill>
                  <a:schemeClr val="accent6">
                    <a:lumMod val="75000"/>
                  </a:schemeClr>
                </a:solidFill>
                <a:ea typeface="Calibri" pitchFamily="34" charset="0"/>
                <a:cs typeface="Arial" charset="0"/>
              </a:rPr>
              <a:t> y los equipos de cómputo en general están conectados a tierra y tienen su propio sistema de puesta a tierra ubicado en las cercanías al área a proteger. </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714375" y="773113"/>
            <a:ext cx="7643813" cy="5441950"/>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PREVENCIONES  EN  EL SISTEMA  DE  PUESTA  A TIERRA</a:t>
            </a:r>
          </a:p>
          <a:p>
            <a:pPr algn="ctr">
              <a:defRPr/>
            </a:pPr>
            <a:endParaRPr lang="es-EC" b="1" dirty="0">
              <a:solidFill>
                <a:schemeClr val="accent6">
                  <a:lumMod val="75000"/>
                </a:schemeClr>
              </a:solidFill>
              <a:cs typeface="Times New Roman" pitchFamily="18" charset="0"/>
            </a:endParaRPr>
          </a:p>
          <a:p>
            <a:pPr algn="just">
              <a:defRPr/>
            </a:pPr>
            <a:endParaRPr lang="es-EC" dirty="0">
              <a:solidFill>
                <a:schemeClr val="accent6">
                  <a:lumMod val="75000"/>
                </a:schemeClr>
              </a:solidFill>
            </a:endParaRPr>
          </a:p>
          <a:p>
            <a:pPr algn="just" eaLnBrk="0" hangingPunct="0">
              <a:lnSpc>
                <a:spcPct val="150000"/>
              </a:lnSpc>
              <a:defRPr/>
            </a:pPr>
            <a:r>
              <a:rPr lang="es-ES" dirty="0">
                <a:solidFill>
                  <a:schemeClr val="accent6">
                    <a:lumMod val="75000"/>
                  </a:schemeClr>
                </a:solidFill>
                <a:ea typeface="Calibri" pitchFamily="34" charset="0"/>
                <a:cs typeface="Arial" charset="0"/>
              </a:rPr>
              <a:t>Para llevar a cabo el análisis de riesgos se utilizará el método propuesto por William T. Fine.</a:t>
            </a:r>
          </a:p>
          <a:p>
            <a:pPr algn="just" eaLnBrk="0" hangingPunct="0">
              <a:lnSpc>
                <a:spcPct val="150000"/>
              </a:lnSpc>
              <a:defRPr/>
            </a:pPr>
            <a:endParaRPr lang="es-EC" dirty="0">
              <a:solidFill>
                <a:schemeClr val="accent6">
                  <a:lumMod val="75000"/>
                </a:schemeClr>
              </a:solidFill>
            </a:endParaRPr>
          </a:p>
          <a:p>
            <a:pPr algn="just" eaLnBrk="0" hangingPunct="0">
              <a:lnSpc>
                <a:spcPct val="150000"/>
              </a:lnSpc>
              <a:defRPr/>
            </a:pPr>
            <a:r>
              <a:rPr lang="es-ES" dirty="0">
                <a:solidFill>
                  <a:schemeClr val="accent6">
                    <a:lumMod val="75000"/>
                  </a:schemeClr>
                </a:solidFill>
                <a:ea typeface="Calibri" pitchFamily="34" charset="0"/>
                <a:cs typeface="Calibri" pitchFamily="34" charset="0"/>
              </a:rPr>
              <a:t>El método Fine es del tipo probabilístico, es decir que, mediante la ponderación de diversas variables de la inspección nos permite obtener un grado de peligrosidad de cada riesgo, estableciendo magnitudes que determinan la urgencia de las acciones preventivas. </a:t>
            </a:r>
          </a:p>
          <a:p>
            <a:pPr algn="just" eaLnBrk="0" hangingPunct="0">
              <a:lnSpc>
                <a:spcPct val="150000"/>
              </a:lnSpc>
              <a:defRPr/>
            </a:pPr>
            <a:endParaRPr lang="es-ES" dirty="0">
              <a:solidFill>
                <a:schemeClr val="accent6">
                  <a:lumMod val="75000"/>
                </a:schemeClr>
              </a:solidFill>
              <a:ea typeface="Calibri" pitchFamily="34" charset="0"/>
              <a:cs typeface="Calibri" pitchFamily="34" charset="0"/>
            </a:endParaRPr>
          </a:p>
          <a:p>
            <a:pPr algn="just" eaLnBrk="0" hangingPunct="0">
              <a:lnSpc>
                <a:spcPct val="150000"/>
              </a:lnSpc>
              <a:defRPr/>
            </a:pPr>
            <a:r>
              <a:rPr lang="es-ES" dirty="0">
                <a:solidFill>
                  <a:schemeClr val="accent6">
                    <a:lumMod val="75000"/>
                  </a:schemeClr>
                </a:solidFill>
                <a:ea typeface="Calibri" pitchFamily="34" charset="0"/>
                <a:cs typeface="Calibri" pitchFamily="34" charset="0"/>
              </a:rPr>
              <a:t>Una vez obtenidas las magnitudes se ordenan según su grado de peligrosidad. Este método es útil aplicarlo en puestos de trabajos concretos y definidos.</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571500" y="663575"/>
            <a:ext cx="7643813" cy="5908675"/>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PREVENCIONES  EN  EL SISTEMA  DE  PUESTA  A TIERRA</a:t>
            </a:r>
          </a:p>
          <a:p>
            <a:pPr algn="just">
              <a:defRPr/>
            </a:pPr>
            <a:endParaRPr lang="es-ES" dirty="0">
              <a:solidFill>
                <a:schemeClr val="accent6">
                  <a:lumMod val="75000"/>
                </a:schemeClr>
              </a:solidFill>
              <a:ea typeface="Calibri" pitchFamily="34" charset="0"/>
              <a:cs typeface="Arial" charset="0"/>
            </a:endParaRPr>
          </a:p>
          <a:p>
            <a:pPr algn="just">
              <a:defRPr/>
            </a:pPr>
            <a:endParaRPr lang="es-ES" dirty="0">
              <a:solidFill>
                <a:schemeClr val="accent6">
                  <a:lumMod val="75000"/>
                </a:schemeClr>
              </a:solidFill>
              <a:ea typeface="Calibri" pitchFamily="34" charset="0"/>
              <a:cs typeface="Arial" charset="0"/>
            </a:endParaRPr>
          </a:p>
          <a:p>
            <a:pPr algn="just">
              <a:defRPr/>
            </a:pPr>
            <a:r>
              <a:rPr lang="es-ES" dirty="0">
                <a:solidFill>
                  <a:schemeClr val="accent6">
                    <a:lumMod val="75000"/>
                  </a:schemeClr>
                </a:solidFill>
                <a:ea typeface="Calibri" pitchFamily="34" charset="0"/>
                <a:cs typeface="Arial" charset="0"/>
              </a:rPr>
              <a:t>El grado de peligrosidad se determina en base a tres factores:</a:t>
            </a:r>
          </a:p>
          <a:p>
            <a:pPr algn="just">
              <a:defRPr/>
            </a:pPr>
            <a:endParaRPr lang="es-EC" dirty="0">
              <a:solidFill>
                <a:schemeClr val="accent6">
                  <a:lumMod val="75000"/>
                </a:schemeClr>
              </a:solidFill>
            </a:endParaRPr>
          </a:p>
          <a:p>
            <a:pPr algn="just" eaLnBrk="0" hangingPunct="0">
              <a:buFont typeface="Wingdings" pitchFamily="2" charset="2"/>
              <a:buChar char="Ø"/>
              <a:defRPr/>
            </a:pPr>
            <a:r>
              <a:rPr lang="es-ES" dirty="0">
                <a:solidFill>
                  <a:schemeClr val="accent6">
                    <a:lumMod val="75000"/>
                  </a:schemeClr>
                </a:solidFill>
                <a:ea typeface="Calibri" pitchFamily="34" charset="0"/>
                <a:cs typeface="Calibri" pitchFamily="34" charset="0"/>
              </a:rPr>
              <a:t> Consecuencias: Se definen como el daño, debido al riesgo que se considera, más grave razonadamente posible, incluyendo desgracias personales y daños materiales.</a:t>
            </a:r>
          </a:p>
          <a:p>
            <a:pPr algn="just" eaLnBrk="0" hangingPunct="0">
              <a:buFontTx/>
              <a:buChar char="•"/>
              <a:defRPr/>
            </a:pPr>
            <a:endParaRPr lang="es-EC" dirty="0">
              <a:solidFill>
                <a:schemeClr val="accent6">
                  <a:lumMod val="75000"/>
                </a:schemeClr>
              </a:solidFill>
            </a:endParaRPr>
          </a:p>
          <a:p>
            <a:pPr algn="just" eaLnBrk="0" hangingPunct="0">
              <a:buFont typeface="Wingdings" pitchFamily="2" charset="2"/>
              <a:buChar char="Ø"/>
              <a:defRPr/>
            </a:pPr>
            <a:r>
              <a:rPr lang="es-ES" dirty="0">
                <a:solidFill>
                  <a:schemeClr val="accent6">
                    <a:lumMod val="75000"/>
                  </a:schemeClr>
                </a:solidFill>
                <a:ea typeface="Calibri" pitchFamily="34" charset="0"/>
                <a:cs typeface="Calibri" pitchFamily="34" charset="0"/>
              </a:rPr>
              <a:t> Exposición: Es la frecuencia con la que se presenta la situación de riesgo, siendo tal que el primer acontecimiento indeseado iniciaría la secuencia del accidente.</a:t>
            </a:r>
          </a:p>
          <a:p>
            <a:pPr algn="just" eaLnBrk="0" hangingPunct="0">
              <a:defRPr/>
            </a:pPr>
            <a:endParaRPr lang="es-EC" dirty="0">
              <a:solidFill>
                <a:schemeClr val="accent6">
                  <a:lumMod val="75000"/>
                </a:schemeClr>
              </a:solidFill>
            </a:endParaRPr>
          </a:p>
          <a:p>
            <a:pPr algn="just" eaLnBrk="0" hangingPunct="0">
              <a:buFont typeface="Wingdings" pitchFamily="2" charset="2"/>
              <a:buChar char="Ø"/>
              <a:defRPr/>
            </a:pPr>
            <a:r>
              <a:rPr lang="es-ES" dirty="0">
                <a:solidFill>
                  <a:schemeClr val="accent6">
                    <a:lumMod val="75000"/>
                  </a:schemeClr>
                </a:solidFill>
                <a:ea typeface="Calibri" pitchFamily="34" charset="0"/>
                <a:cs typeface="Calibri" pitchFamily="34" charset="0"/>
              </a:rPr>
              <a:t> Probabilidad: posibilidad de que, una vez presentada la situación de riesgo, se origine el accidente. Habrá que tener en</a:t>
            </a:r>
            <a:r>
              <a:rPr lang="es-ES" dirty="0">
                <a:solidFill>
                  <a:schemeClr val="accent6">
                    <a:lumMod val="75000"/>
                  </a:schemeClr>
                </a:solidFill>
                <a:latin typeface="Bookman Old Style" pitchFamily="18" charset="0"/>
                <a:cs typeface="Times New Roman" pitchFamily="18" charset="0"/>
              </a:rPr>
              <a:t> </a:t>
            </a:r>
            <a:r>
              <a:rPr lang="es-ES" dirty="0">
                <a:solidFill>
                  <a:schemeClr val="accent6">
                    <a:lumMod val="75000"/>
                  </a:schemeClr>
                </a:solidFill>
                <a:ea typeface="Calibri" pitchFamily="34" charset="0"/>
                <a:cs typeface="Calibri" pitchFamily="34" charset="0"/>
              </a:rPr>
              <a:t>cuenta la secuencia completa de acontecimientos que desencadenan en el accidente.</a:t>
            </a:r>
          </a:p>
          <a:p>
            <a:pPr algn="just" eaLnBrk="0" hangingPunct="0">
              <a:buFontTx/>
              <a:buChar char="•"/>
              <a:defRPr/>
            </a:pPr>
            <a:endParaRPr lang="es-ES" dirty="0">
              <a:solidFill>
                <a:schemeClr val="accent6">
                  <a:lumMod val="75000"/>
                </a:schemeClr>
              </a:solidFill>
              <a:ea typeface="Calibri" pitchFamily="34" charset="0"/>
              <a:cs typeface="Calibri" pitchFamily="34" charset="0"/>
            </a:endParaRPr>
          </a:p>
          <a:p>
            <a:pPr algn="just">
              <a:defRPr/>
            </a:pPr>
            <a:r>
              <a:rPr lang="es-ES" dirty="0">
                <a:solidFill>
                  <a:schemeClr val="accent6">
                    <a:lumMod val="75000"/>
                  </a:schemeClr>
                </a:solidFill>
                <a:latin typeface="Calibri" pitchFamily="34" charset="0"/>
              </a:rPr>
              <a:t>La fórmula para calcular el Grado de Peligrosidad (GP) es la siguiente:</a:t>
            </a:r>
            <a:endParaRPr lang="es-EC" dirty="0">
              <a:solidFill>
                <a:schemeClr val="accent6">
                  <a:lumMod val="75000"/>
                </a:schemeClr>
              </a:solidFill>
              <a:latin typeface="Calibri" pitchFamily="34" charset="0"/>
            </a:endParaRPr>
          </a:p>
          <a:p>
            <a:pPr algn="just">
              <a:defRPr/>
            </a:pPr>
            <a:r>
              <a:rPr lang="es-ES" dirty="0">
                <a:solidFill>
                  <a:schemeClr val="accent6">
                    <a:lumMod val="75000"/>
                  </a:schemeClr>
                </a:solidFill>
                <a:latin typeface="Calibri" pitchFamily="34" charset="0"/>
              </a:rPr>
              <a:t> </a:t>
            </a:r>
            <a:endParaRPr lang="es-EC" dirty="0">
              <a:solidFill>
                <a:schemeClr val="accent6">
                  <a:lumMod val="75000"/>
                </a:schemeClr>
              </a:solidFill>
              <a:latin typeface="Calibri" pitchFamily="34" charset="0"/>
            </a:endParaRPr>
          </a:p>
          <a:p>
            <a:pPr algn="ctr">
              <a:defRPr/>
            </a:pPr>
            <a:r>
              <a:rPr lang="es-ES" sz="2000" b="1" dirty="0">
                <a:solidFill>
                  <a:schemeClr val="accent6">
                    <a:lumMod val="75000"/>
                  </a:schemeClr>
                </a:solidFill>
                <a:latin typeface="Calibri" pitchFamily="34" charset="0"/>
              </a:rPr>
              <a:t>GP = Consecuencias x Exposición x Probabilidad</a:t>
            </a:r>
            <a:endParaRPr lang="es-EC" sz="2000" b="1" dirty="0">
              <a:solidFill>
                <a:schemeClr val="accent6">
                  <a:lumMod val="75000"/>
                </a:schemeClr>
              </a:solidFill>
              <a:latin typeface="Calibri" pitchFamily="34" charset="0"/>
            </a:endParaRPr>
          </a:p>
          <a:p>
            <a:pPr algn="just" eaLnBrk="0" hangingPunct="0">
              <a:defRPr/>
            </a:pP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714375" y="774700"/>
            <a:ext cx="7643813" cy="4940300"/>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PREVENCIONES  EN  EL SISTEMA  DE  PUESTA  A TIERRA</a:t>
            </a:r>
          </a:p>
          <a:p>
            <a:pPr algn="just">
              <a:defRPr/>
            </a:pPr>
            <a:endParaRPr lang="es-EC" b="1" dirty="0">
              <a:solidFill>
                <a:schemeClr val="accent6">
                  <a:lumMod val="75000"/>
                </a:schemeClr>
              </a:solidFill>
              <a:cs typeface="Times New Roman" pitchFamily="18" charset="0"/>
            </a:endParaRPr>
          </a:p>
          <a:p>
            <a:pPr algn="just">
              <a:defRPr/>
            </a:pPr>
            <a:endParaRPr lang="es-EC" b="1" dirty="0">
              <a:solidFill>
                <a:schemeClr val="accent6">
                  <a:lumMod val="75000"/>
                </a:schemeClr>
              </a:solidFill>
              <a:cs typeface="Times New Roman" pitchFamily="18" charset="0"/>
            </a:endParaRPr>
          </a:p>
          <a:p>
            <a:pPr algn="just">
              <a:defRPr/>
            </a:pPr>
            <a:r>
              <a:rPr lang="es-EC" b="1" dirty="0">
                <a:solidFill>
                  <a:schemeClr val="accent6">
                    <a:lumMod val="75000"/>
                  </a:schemeClr>
                </a:solidFill>
                <a:cs typeface="Times New Roman" pitchFamily="18" charset="0"/>
              </a:rPr>
              <a:t>Análisis de riesgos del sistema actual.</a:t>
            </a:r>
          </a:p>
          <a:p>
            <a:pPr algn="just">
              <a:defRPr/>
            </a:pPr>
            <a:endParaRPr lang="es-EC" dirty="0">
              <a:solidFill>
                <a:schemeClr val="accent6">
                  <a:lumMod val="75000"/>
                </a:schemeClr>
              </a:solidFill>
            </a:endParaRPr>
          </a:p>
          <a:p>
            <a:pPr algn="just" eaLnBrk="0" hangingPunct="0">
              <a:defRPr/>
            </a:pPr>
            <a:endParaRPr lang="es-EC" dirty="0">
              <a:solidFill>
                <a:schemeClr val="accent6">
                  <a:lumMod val="75000"/>
                </a:schemeClr>
              </a:solidFill>
            </a:endParaRPr>
          </a:p>
          <a:p>
            <a:pPr algn="just" eaLnBrk="0" hangingPunct="0">
              <a:lnSpc>
                <a:spcPct val="150000"/>
              </a:lnSpc>
              <a:defRPr/>
            </a:pPr>
            <a:r>
              <a:rPr lang="es-ES" dirty="0">
                <a:solidFill>
                  <a:schemeClr val="accent6">
                    <a:lumMod val="75000"/>
                  </a:schemeClr>
                </a:solidFill>
                <a:ea typeface="Calibri" pitchFamily="34" charset="0"/>
                <a:cs typeface="Arial" charset="0"/>
              </a:rPr>
              <a:t>Este análisis de riesgos se realizará en los</a:t>
            </a:r>
            <a:r>
              <a:rPr lang="es-ES" dirty="0">
                <a:solidFill>
                  <a:schemeClr val="accent6">
                    <a:lumMod val="75000"/>
                  </a:schemeClr>
                </a:solidFill>
                <a:latin typeface="Bookman Old Style" pitchFamily="18" charset="0"/>
                <a:cs typeface="Times New Roman" pitchFamily="18" charset="0"/>
              </a:rPr>
              <a:t> </a:t>
            </a:r>
            <a:r>
              <a:rPr lang="es-EC" b="1" dirty="0">
                <a:solidFill>
                  <a:schemeClr val="accent6">
                    <a:lumMod val="75000"/>
                  </a:schemeClr>
                </a:solidFill>
                <a:cs typeface="Times New Roman" pitchFamily="18" charset="0"/>
              </a:rPr>
              <a:t>dos puntos</a:t>
            </a:r>
            <a:r>
              <a:rPr lang="es-EC" dirty="0">
                <a:solidFill>
                  <a:schemeClr val="accent6">
                    <a:lumMod val="75000"/>
                  </a:schemeClr>
                </a:solidFill>
                <a:latin typeface="Bookman Old Style" pitchFamily="18" charset="0"/>
                <a:cs typeface="Times New Roman" pitchFamily="18" charset="0"/>
              </a:rPr>
              <a:t> </a:t>
            </a:r>
            <a:r>
              <a:rPr lang="es-ES" dirty="0">
                <a:solidFill>
                  <a:schemeClr val="accent6">
                    <a:lumMod val="75000"/>
                  </a:schemeClr>
                </a:solidFill>
                <a:ea typeface="Calibri" pitchFamily="34" charset="0"/>
                <a:cs typeface="Calibri" pitchFamily="34" charset="0"/>
              </a:rPr>
              <a:t>específicos inspeccionados en la planta, a saber el</a:t>
            </a:r>
            <a:r>
              <a:rPr lang="es-ES" dirty="0">
                <a:solidFill>
                  <a:schemeClr val="accent6">
                    <a:lumMod val="75000"/>
                  </a:schemeClr>
                </a:solidFill>
                <a:latin typeface="Bookman Old Style" pitchFamily="18" charset="0"/>
                <a:cs typeface="Times New Roman" pitchFamily="18" charset="0"/>
              </a:rPr>
              <a:t> </a:t>
            </a:r>
            <a:r>
              <a:rPr lang="es-EC" b="1" dirty="0">
                <a:solidFill>
                  <a:schemeClr val="accent6">
                    <a:lumMod val="75000"/>
                  </a:schemeClr>
                </a:solidFill>
                <a:cs typeface="Times New Roman" pitchFamily="18" charset="0"/>
              </a:rPr>
              <a:t>Cuarto de Transformadores y las Oficinas (Equipos de Cómputo).</a:t>
            </a:r>
            <a:r>
              <a:rPr lang="es-EC" dirty="0">
                <a:solidFill>
                  <a:schemeClr val="accent6">
                    <a:lumMod val="75000"/>
                  </a:schemeClr>
                </a:solidFill>
                <a:latin typeface="Bookman Old Style" pitchFamily="18" charset="0"/>
                <a:cs typeface="Times New Roman" pitchFamily="18" charset="0"/>
              </a:rPr>
              <a:t> </a:t>
            </a:r>
          </a:p>
          <a:p>
            <a:pPr algn="just" eaLnBrk="0" hangingPunct="0">
              <a:lnSpc>
                <a:spcPct val="150000"/>
              </a:lnSpc>
              <a:defRPr/>
            </a:pPr>
            <a:endParaRPr lang="es-ES" dirty="0">
              <a:solidFill>
                <a:schemeClr val="accent6">
                  <a:lumMod val="75000"/>
                </a:schemeClr>
              </a:solidFill>
              <a:ea typeface="Calibri" pitchFamily="34" charset="0"/>
              <a:cs typeface="Calibri" pitchFamily="34" charset="0"/>
            </a:endParaRPr>
          </a:p>
          <a:p>
            <a:pPr algn="just" eaLnBrk="0" hangingPunct="0">
              <a:lnSpc>
                <a:spcPct val="150000"/>
              </a:lnSpc>
              <a:defRPr/>
            </a:pPr>
            <a:endParaRPr lang="es-ES" dirty="0">
              <a:solidFill>
                <a:schemeClr val="accent6">
                  <a:lumMod val="75000"/>
                </a:schemeClr>
              </a:solidFill>
              <a:ea typeface="Calibri" pitchFamily="34" charset="0"/>
              <a:cs typeface="Calibri" pitchFamily="34" charset="0"/>
            </a:endParaRPr>
          </a:p>
          <a:p>
            <a:pPr algn="just" eaLnBrk="0" hangingPunct="0">
              <a:lnSpc>
                <a:spcPct val="150000"/>
              </a:lnSpc>
              <a:defRPr/>
            </a:pPr>
            <a:r>
              <a:rPr lang="es-ES" dirty="0">
                <a:solidFill>
                  <a:schemeClr val="accent6">
                    <a:lumMod val="75000"/>
                  </a:schemeClr>
                </a:solidFill>
                <a:ea typeface="Calibri" pitchFamily="34" charset="0"/>
                <a:cs typeface="Calibri" pitchFamily="34" charset="0"/>
              </a:rPr>
              <a:t>Se utilizará como guía la clasificación y procedimientos proporcionados por el GTC 45 (Guía Técnica Colombiana).</a:t>
            </a:r>
            <a:endParaRPr lang="es-EC" dirty="0">
              <a:solidFill>
                <a:schemeClr val="accent6">
                  <a:lumMod val="75000"/>
                </a:schemeClr>
              </a:solidFill>
            </a:endParaRPr>
          </a:p>
          <a:p>
            <a:pPr algn="just" eaLnBrk="0" hangingPunct="0">
              <a:defRPr/>
            </a:pPr>
            <a:endParaRPr lang="es-EC"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642938" y="717550"/>
            <a:ext cx="7643812" cy="5354638"/>
          </a:xfrm>
          <a:prstGeom prst="rect">
            <a:avLst/>
          </a:prstGeom>
          <a:noFill/>
          <a:ln w="9525">
            <a:noFill/>
            <a:miter lim="800000"/>
            <a:headEnd/>
            <a:tailEnd/>
          </a:ln>
          <a:effectLst/>
        </p:spPr>
        <p:txBody>
          <a:bodyPr anchor="ctr">
            <a:spAutoFit/>
          </a:bodyPr>
          <a:lstStyle/>
          <a:p>
            <a:pPr indent="374650" algn="just">
              <a:defRPr/>
            </a:pPr>
            <a:r>
              <a:rPr lang="es-EC" b="1" dirty="0">
                <a:solidFill>
                  <a:schemeClr val="accent6">
                    <a:lumMod val="75000"/>
                  </a:schemeClr>
                </a:solidFill>
                <a:latin typeface="Arial" pitchFamily="34" charset="0"/>
                <a:ea typeface="Times New Roman" pitchFamily="18" charset="0"/>
                <a:cs typeface="Times New Roman" pitchFamily="18" charset="0"/>
              </a:rPr>
              <a:t>PREVENCIONES  EN  EL SISTEMA  DE  PUESTA  A TIERRA</a:t>
            </a:r>
          </a:p>
          <a:p>
            <a:pPr indent="374650" algn="just">
              <a:defRPr/>
            </a:pPr>
            <a:endParaRPr lang="es-EC" b="1" dirty="0">
              <a:solidFill>
                <a:schemeClr val="accent6">
                  <a:lumMod val="75000"/>
                </a:schemeClr>
              </a:solidFill>
              <a:latin typeface="Arial" pitchFamily="34" charset="0"/>
              <a:ea typeface="Times New Roman" pitchFamily="18" charset="0"/>
              <a:cs typeface="Times New Roman" pitchFamily="18" charset="0"/>
            </a:endParaRPr>
          </a:p>
          <a:p>
            <a:pPr indent="374650" algn="just">
              <a:defRPr/>
            </a:pPr>
            <a:endParaRPr lang="es-EC" dirty="0">
              <a:solidFill>
                <a:schemeClr val="accent6">
                  <a:lumMod val="75000"/>
                </a:schemeClr>
              </a:solidFill>
              <a:latin typeface="Arial" pitchFamily="34" charset="0"/>
              <a:ea typeface="Calibri" pitchFamily="34" charset="0"/>
              <a:cs typeface="Arial" pitchFamily="34" charset="0"/>
            </a:endParaRPr>
          </a:p>
          <a:p>
            <a:pPr algn="just" eaLnBrk="0" hangingPunct="0">
              <a:defRPr/>
            </a:pPr>
            <a:r>
              <a:rPr lang="es-ES" b="1" dirty="0">
                <a:solidFill>
                  <a:schemeClr val="accent6">
                    <a:lumMod val="75000"/>
                  </a:schemeClr>
                </a:solidFill>
                <a:latin typeface="Arial" pitchFamily="34" charset="0"/>
                <a:ea typeface="Calibri" pitchFamily="34" charset="0"/>
                <a:cs typeface="Arial" pitchFamily="34" charset="0"/>
              </a:rPr>
              <a:t>Identificación de factores de riesgo en el cuarto de transformadores.</a:t>
            </a:r>
          </a:p>
          <a:p>
            <a:pPr algn="just" eaLnBrk="0" hangingPunct="0">
              <a:defRPr/>
            </a:pPr>
            <a:endParaRPr lang="es-ES" dirty="0">
              <a:solidFill>
                <a:schemeClr val="accent6">
                  <a:lumMod val="75000"/>
                </a:schemeClr>
              </a:solidFill>
              <a:latin typeface="Arial" pitchFamily="34" charset="0"/>
              <a:ea typeface="Calibri" pitchFamily="34" charset="0"/>
              <a:cs typeface="Arial" pitchFamily="34" charset="0"/>
            </a:endParaRPr>
          </a:p>
          <a:p>
            <a:pPr algn="just" eaLnBrk="0" hangingPunct="0">
              <a:defRPr/>
            </a:pPr>
            <a:endParaRPr lang="es-ES" dirty="0">
              <a:solidFill>
                <a:schemeClr val="accent6">
                  <a:lumMod val="75000"/>
                </a:schemeClr>
              </a:solidFill>
              <a:latin typeface="Arial" pitchFamily="34" charset="0"/>
              <a:ea typeface="Calibri" pitchFamily="34" charset="0"/>
              <a:cs typeface="Arial" pitchFamily="34" charset="0"/>
            </a:endParaRPr>
          </a:p>
          <a:p>
            <a:pPr algn="just" eaLnBrk="0" hangingPunct="0">
              <a:defRPr/>
            </a:pPr>
            <a:r>
              <a:rPr lang="es-ES" b="1" dirty="0">
                <a:solidFill>
                  <a:schemeClr val="accent6">
                    <a:lumMod val="75000"/>
                  </a:schemeClr>
                </a:solidFill>
                <a:latin typeface="Arial" pitchFamily="34" charset="0"/>
                <a:ea typeface="Calibri" pitchFamily="34" charset="0"/>
                <a:cs typeface="Arial" pitchFamily="34" charset="0"/>
              </a:rPr>
              <a:t>Factores de Riesgo Eléctricos.</a:t>
            </a:r>
          </a:p>
          <a:p>
            <a:pPr algn="just" eaLnBrk="0" hangingPunct="0">
              <a:defRPr/>
            </a:pPr>
            <a:endParaRPr lang="es-ES" dirty="0">
              <a:solidFill>
                <a:schemeClr val="accent6">
                  <a:lumMod val="75000"/>
                </a:schemeClr>
              </a:solidFill>
              <a:latin typeface="Arial" pitchFamily="34" charset="0"/>
              <a:ea typeface="Calibri" pitchFamily="34" charset="0"/>
              <a:cs typeface="Arial" pitchFamily="34" charset="0"/>
            </a:endParaRPr>
          </a:p>
          <a:p>
            <a:pPr algn="just" eaLnBrk="0" hangingPunct="0">
              <a:defRPr/>
            </a:pPr>
            <a:endParaRPr lang="es-ES" dirty="0">
              <a:solidFill>
                <a:schemeClr val="accent6">
                  <a:lumMod val="75000"/>
                </a:schemeClr>
              </a:solidFill>
              <a:latin typeface="Arial" pitchFamily="34" charset="0"/>
              <a:ea typeface="Calibri" pitchFamily="34" charset="0"/>
              <a:cs typeface="Arial" pitchFamily="34" charset="0"/>
            </a:endParaRPr>
          </a:p>
          <a:p>
            <a:pPr algn="just" eaLnBrk="0" hangingPunct="0">
              <a:defRPr/>
            </a:pPr>
            <a:r>
              <a:rPr lang="es-ES" dirty="0">
                <a:solidFill>
                  <a:schemeClr val="accent6">
                    <a:lumMod val="75000"/>
                  </a:schemeClr>
                </a:solidFill>
                <a:latin typeface="Arial" pitchFamily="34" charset="0"/>
                <a:ea typeface="Calibri" pitchFamily="34" charset="0"/>
                <a:cs typeface="Arial" pitchFamily="34" charset="0"/>
              </a:rPr>
              <a:t>1. El sistema de puesta a tierra está comprendido por un solo electrodo de puesta a tierra. Según el valor de corriente de cortocircuito obtenida, un solo electrodo no garantiza dar un desfogue eficaz de esta corriente en caso de falla, pudiendo dar origen a niveles de voltajes elevados y peligrosos en las instalaciones.</a:t>
            </a:r>
          </a:p>
          <a:p>
            <a:pPr algn="just" eaLnBrk="0" hangingPunct="0">
              <a:defRPr/>
            </a:pPr>
            <a:endParaRPr lang="es-EC" dirty="0">
              <a:solidFill>
                <a:schemeClr val="accent6">
                  <a:lumMod val="75000"/>
                </a:schemeClr>
              </a:solidFill>
              <a:latin typeface="Arial" pitchFamily="34" charset="0"/>
            </a:endParaRPr>
          </a:p>
          <a:p>
            <a:pPr algn="just" eaLnBrk="0" hangingPunct="0">
              <a:defRPr/>
            </a:pPr>
            <a:r>
              <a:rPr lang="es-ES" dirty="0">
                <a:solidFill>
                  <a:schemeClr val="accent6">
                    <a:lumMod val="75000"/>
                  </a:schemeClr>
                </a:solidFill>
                <a:latin typeface="Arial" pitchFamily="34" charset="0"/>
                <a:ea typeface="Calibri" pitchFamily="34" charset="0"/>
                <a:cs typeface="Arial" pitchFamily="34" charset="0"/>
              </a:rPr>
              <a:t>2. El conductor de conexión al electrodo de puesta a tierra del sistema actual es de calibre 1/0 y se encuentra en muy mal estado. Estas condiciones del conductor de puesta a tierra no garantizan la adecuada conducción de la corriente de falla al electrodo.</a:t>
            </a:r>
            <a:endParaRPr lang="es-ES" dirty="0">
              <a:solidFill>
                <a:schemeClr val="accent6">
                  <a:lumMod val="75000"/>
                </a:schemeClr>
              </a:solidFill>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785813" y="863600"/>
            <a:ext cx="7500937" cy="5494338"/>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 TEORÍA  DE LOS SISTEMAS DE PUESTA  A TIERRA</a:t>
            </a:r>
          </a:p>
          <a:p>
            <a:pPr lvl="1" algn="just" eaLnBrk="0" hangingPunct="0">
              <a:defRPr/>
            </a:pPr>
            <a:endParaRPr lang="es-EC" dirty="0">
              <a:solidFill>
                <a:schemeClr val="accent6">
                  <a:lumMod val="75000"/>
                </a:schemeClr>
              </a:solidFill>
            </a:endParaRPr>
          </a:p>
          <a:p>
            <a:pPr lvl="1" eaLnBrk="0" hangingPunct="0">
              <a:defRPr/>
            </a:pPr>
            <a:endParaRPr lang="es-EC" b="1" dirty="0">
              <a:solidFill>
                <a:schemeClr val="accent6">
                  <a:lumMod val="75000"/>
                </a:schemeClr>
              </a:solidFill>
              <a:cs typeface="Times New Roman" pitchFamily="18" charset="0"/>
            </a:endParaRPr>
          </a:p>
          <a:p>
            <a:pPr eaLnBrk="0" hangingPunct="0">
              <a:defRPr/>
            </a:pPr>
            <a:r>
              <a:rPr lang="es-EC" b="1" dirty="0">
                <a:solidFill>
                  <a:schemeClr val="accent6">
                    <a:lumMod val="75000"/>
                  </a:schemeClr>
                </a:solidFill>
                <a:ea typeface="Calibri" pitchFamily="34" charset="0"/>
                <a:cs typeface="Arial" charset="0"/>
              </a:rPr>
              <a:t>Justificación de la puesta a tierra</a:t>
            </a:r>
          </a:p>
          <a:p>
            <a:pPr lvl="1" algn="just" eaLnBrk="0" hangingPunct="0">
              <a:defRPr/>
            </a:pPr>
            <a:endParaRPr lang="es-EC" dirty="0">
              <a:solidFill>
                <a:schemeClr val="accent6">
                  <a:lumMod val="75000"/>
                </a:schemeClr>
              </a:solidFill>
            </a:endParaRPr>
          </a:p>
          <a:p>
            <a:pPr algn="just" eaLnBrk="0" hangingPunct="0">
              <a:lnSpc>
                <a:spcPct val="150000"/>
              </a:lnSpc>
              <a:defRPr/>
            </a:pPr>
            <a:r>
              <a:rPr lang="es-ES" dirty="0">
                <a:solidFill>
                  <a:schemeClr val="accent6">
                    <a:lumMod val="75000"/>
                  </a:schemeClr>
                </a:solidFill>
                <a:ea typeface="Calibri" pitchFamily="34" charset="0"/>
                <a:cs typeface="Calibri" pitchFamily="34" charset="0"/>
              </a:rPr>
              <a:t>La puesta a tierra de instalaciones eléctricas está relacionada con la seguridad. El sistema de puesta a tierra se diseña normalmente para cumplir dos funciones de seguridad. </a:t>
            </a:r>
          </a:p>
          <a:p>
            <a:pPr algn="just" eaLnBrk="0" hangingPunct="0">
              <a:lnSpc>
                <a:spcPct val="150000"/>
              </a:lnSpc>
              <a:defRPr/>
            </a:pPr>
            <a:endParaRPr lang="es-ES" dirty="0">
              <a:solidFill>
                <a:schemeClr val="accent6">
                  <a:lumMod val="75000"/>
                </a:schemeClr>
              </a:solidFill>
              <a:ea typeface="Calibri" pitchFamily="34" charset="0"/>
              <a:cs typeface="Calibri" pitchFamily="34" charset="0"/>
            </a:endParaRPr>
          </a:p>
          <a:p>
            <a:pPr algn="just" eaLnBrk="0" hangingPunct="0">
              <a:lnSpc>
                <a:spcPct val="150000"/>
              </a:lnSpc>
              <a:defRPr/>
            </a:pPr>
            <a:r>
              <a:rPr lang="es-ES" b="1" dirty="0">
                <a:solidFill>
                  <a:schemeClr val="accent6">
                    <a:lumMod val="75000"/>
                  </a:schemeClr>
                </a:solidFill>
                <a:ea typeface="Calibri" pitchFamily="34" charset="0"/>
                <a:cs typeface="Calibri" pitchFamily="34" charset="0"/>
              </a:rPr>
              <a:t>1</a:t>
            </a:r>
            <a:r>
              <a:rPr lang="es-ES" b="1" dirty="0">
                <a:solidFill>
                  <a:schemeClr val="accent6">
                    <a:lumMod val="75000"/>
                  </a:schemeClr>
                </a:solidFill>
                <a:ea typeface="Calibri" pitchFamily="34" charset="0"/>
                <a:cs typeface="Calibri" pitchFamily="34" charset="0"/>
              </a:rPr>
              <a:t>.-  </a:t>
            </a:r>
            <a:r>
              <a:rPr lang="es-ES" dirty="0">
                <a:solidFill>
                  <a:schemeClr val="accent6">
                    <a:lumMod val="75000"/>
                  </a:schemeClr>
                </a:solidFill>
                <a:ea typeface="Calibri" pitchFamily="34" charset="0"/>
                <a:cs typeface="Calibri" pitchFamily="34" charset="0"/>
              </a:rPr>
              <a:t>Establecer conexiones equipotenciales. </a:t>
            </a:r>
          </a:p>
          <a:p>
            <a:pPr algn="just" eaLnBrk="0" hangingPunct="0">
              <a:lnSpc>
                <a:spcPct val="150000"/>
              </a:lnSpc>
              <a:defRPr/>
            </a:pPr>
            <a:endParaRPr lang="es-ES" dirty="0">
              <a:solidFill>
                <a:schemeClr val="accent6">
                  <a:lumMod val="75000"/>
                </a:schemeClr>
              </a:solidFill>
              <a:cs typeface="Arial" charset="0"/>
            </a:endParaRPr>
          </a:p>
          <a:p>
            <a:pPr algn="just" eaLnBrk="0" hangingPunct="0">
              <a:lnSpc>
                <a:spcPct val="150000"/>
              </a:lnSpc>
              <a:defRPr/>
            </a:pPr>
            <a:r>
              <a:rPr lang="es-ES" b="1" dirty="0">
                <a:solidFill>
                  <a:schemeClr val="accent6">
                    <a:lumMod val="75000"/>
                  </a:schemeClr>
                </a:solidFill>
                <a:ea typeface="Calibri" pitchFamily="34" charset="0"/>
                <a:cs typeface="Calibri" pitchFamily="34" charset="0"/>
              </a:rPr>
              <a:t>2.- </a:t>
            </a:r>
            <a:r>
              <a:rPr lang="es-ES" dirty="0">
                <a:solidFill>
                  <a:schemeClr val="accent6">
                    <a:lumMod val="75000"/>
                  </a:schemeClr>
                </a:solidFill>
                <a:ea typeface="Calibri" pitchFamily="34" charset="0"/>
                <a:cs typeface="Calibri" pitchFamily="34" charset="0"/>
              </a:rPr>
              <a:t>Garantizar que, en el evento de una falla a tierra, toda corriente de corto circuito que se origine, pueda retornar a la fuente de una forma controlada. </a:t>
            </a:r>
          </a:p>
          <a:p>
            <a:pPr algn="just" eaLnBrk="0" hangingPunct="0">
              <a:defRPr/>
            </a:pP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642938" y="701675"/>
            <a:ext cx="7643812" cy="5441950"/>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PREVENCIONES  EN  EL SISTEMA  DE  PUESTA  A TIERRA</a:t>
            </a:r>
          </a:p>
          <a:p>
            <a:pPr algn="just">
              <a:defRPr/>
            </a:pPr>
            <a:endParaRPr lang="es-ES" dirty="0">
              <a:solidFill>
                <a:schemeClr val="accent6">
                  <a:lumMod val="75000"/>
                </a:schemeClr>
              </a:solidFill>
              <a:ea typeface="Calibri" pitchFamily="34" charset="0"/>
              <a:cs typeface="Arial" charset="0"/>
            </a:endParaRPr>
          </a:p>
          <a:p>
            <a:pPr algn="just" eaLnBrk="0" hangingPunct="0">
              <a:defRPr/>
            </a:pPr>
            <a:endParaRPr lang="es-ES" dirty="0">
              <a:solidFill>
                <a:schemeClr val="accent6">
                  <a:lumMod val="75000"/>
                </a:schemeClr>
              </a:solidFill>
              <a:ea typeface="Calibri" pitchFamily="34" charset="0"/>
              <a:cs typeface="Arial" charset="0"/>
            </a:endParaRPr>
          </a:p>
          <a:p>
            <a:pPr algn="just" eaLnBrk="0" hangingPunct="0">
              <a:defRPr/>
            </a:pPr>
            <a:r>
              <a:rPr lang="es-ES" b="1" dirty="0">
                <a:solidFill>
                  <a:schemeClr val="accent6">
                    <a:lumMod val="75000"/>
                  </a:schemeClr>
                </a:solidFill>
                <a:ea typeface="Calibri" pitchFamily="34" charset="0"/>
                <a:cs typeface="Arial" charset="0"/>
              </a:rPr>
              <a:t>Factores de Riesgo Eléctricos.</a:t>
            </a:r>
          </a:p>
          <a:p>
            <a:pPr algn="just">
              <a:defRPr/>
            </a:pPr>
            <a:endParaRPr lang="es-ES" dirty="0">
              <a:solidFill>
                <a:schemeClr val="accent6">
                  <a:lumMod val="75000"/>
                </a:schemeClr>
              </a:solidFill>
              <a:ea typeface="Calibri" pitchFamily="34" charset="0"/>
              <a:cs typeface="Arial" charset="0"/>
            </a:endParaRPr>
          </a:p>
          <a:p>
            <a:pPr algn="just">
              <a:defRPr/>
            </a:pPr>
            <a:endParaRPr lang="es-ES" dirty="0">
              <a:solidFill>
                <a:schemeClr val="accent6">
                  <a:lumMod val="75000"/>
                </a:schemeClr>
              </a:solidFill>
              <a:ea typeface="Calibri" pitchFamily="34" charset="0"/>
              <a:cs typeface="Arial" charset="0"/>
            </a:endParaRPr>
          </a:p>
          <a:p>
            <a:pPr algn="just">
              <a:lnSpc>
                <a:spcPct val="150000"/>
              </a:lnSpc>
              <a:defRPr/>
            </a:pPr>
            <a:r>
              <a:rPr lang="es-ES" dirty="0">
                <a:solidFill>
                  <a:schemeClr val="accent6">
                    <a:lumMod val="75000"/>
                  </a:schemeClr>
                </a:solidFill>
                <a:ea typeface="Calibri" pitchFamily="34" charset="0"/>
                <a:cs typeface="Arial" charset="0"/>
              </a:rPr>
              <a:t>3. El panel que contiene el disyuntor principal no está conectado al sistema de puesta a tierra, lo que implicaría una condición peligrosa al poder originarse un contacto indirecto en caso de una falla con la estructura del tablero.</a:t>
            </a:r>
          </a:p>
          <a:p>
            <a:pPr algn="just">
              <a:lnSpc>
                <a:spcPct val="150000"/>
              </a:lnSpc>
              <a:defRPr/>
            </a:pPr>
            <a:endParaRPr lang="es-EC" dirty="0">
              <a:solidFill>
                <a:schemeClr val="accent6">
                  <a:lumMod val="75000"/>
                </a:schemeClr>
              </a:solidFill>
            </a:endParaRPr>
          </a:p>
          <a:p>
            <a:pPr algn="just" eaLnBrk="0" hangingPunct="0">
              <a:lnSpc>
                <a:spcPct val="150000"/>
              </a:lnSpc>
              <a:defRPr/>
            </a:pPr>
            <a:r>
              <a:rPr lang="es-ES" dirty="0">
                <a:solidFill>
                  <a:schemeClr val="accent6">
                    <a:lumMod val="75000"/>
                  </a:schemeClr>
                </a:solidFill>
                <a:ea typeface="Calibri" pitchFamily="34" charset="0"/>
                <a:cs typeface="Calibri" pitchFamily="34" charset="0"/>
              </a:rPr>
              <a:t>4. El electro canal que lleva los conductores de alimentación desde el transformador hasta el tablero del disyuntor principal no está puesto a tierra lo que puede producir un peligro en caso de una falla de aislamiento de los conductores.</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642938" y="592138"/>
            <a:ext cx="7643812" cy="5908675"/>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PREVENCIONES  EN  EL SISTEMA  DE  PUESTA  A TIERRA</a:t>
            </a:r>
          </a:p>
          <a:p>
            <a:pPr algn="just">
              <a:defRPr/>
            </a:pPr>
            <a:endParaRPr lang="es-ES" dirty="0">
              <a:solidFill>
                <a:schemeClr val="accent6">
                  <a:lumMod val="75000"/>
                </a:schemeClr>
              </a:solidFill>
              <a:ea typeface="Calibri" pitchFamily="34" charset="0"/>
              <a:cs typeface="Arial" charset="0"/>
            </a:endParaRPr>
          </a:p>
          <a:p>
            <a:pPr algn="just">
              <a:defRPr/>
            </a:pPr>
            <a:endParaRPr lang="es-EC" b="1" dirty="0">
              <a:solidFill>
                <a:schemeClr val="accent6">
                  <a:lumMod val="75000"/>
                </a:schemeClr>
              </a:solidFill>
              <a:cs typeface="Times New Roman" pitchFamily="18" charset="0"/>
            </a:endParaRPr>
          </a:p>
          <a:p>
            <a:pPr algn="just">
              <a:defRPr/>
            </a:pPr>
            <a:r>
              <a:rPr lang="es-EC" b="1" dirty="0">
                <a:solidFill>
                  <a:schemeClr val="accent6">
                    <a:lumMod val="75000"/>
                  </a:schemeClr>
                </a:solidFill>
                <a:cs typeface="Times New Roman" pitchFamily="18" charset="0"/>
              </a:rPr>
              <a:t>Factores de Riesgo Locativos.</a:t>
            </a:r>
          </a:p>
          <a:p>
            <a:pPr algn="just">
              <a:defRPr/>
            </a:pPr>
            <a:endParaRPr lang="es-EC" dirty="0">
              <a:solidFill>
                <a:schemeClr val="accent6">
                  <a:lumMod val="75000"/>
                </a:schemeClr>
              </a:solidFill>
            </a:endParaRPr>
          </a:p>
          <a:p>
            <a:pPr algn="just" eaLnBrk="0" hangingPunct="0">
              <a:defRPr/>
            </a:pPr>
            <a:r>
              <a:rPr lang="es-EC" dirty="0">
                <a:solidFill>
                  <a:schemeClr val="accent6">
                    <a:lumMod val="75000"/>
                  </a:schemeClr>
                </a:solidFill>
                <a:ea typeface="Calibri" pitchFamily="34" charset="0"/>
                <a:cs typeface="Calibri" pitchFamily="34" charset="0"/>
              </a:rPr>
              <a:t>5. </a:t>
            </a:r>
            <a:r>
              <a:rPr lang="es-ES" dirty="0">
                <a:solidFill>
                  <a:schemeClr val="accent6">
                    <a:lumMod val="75000"/>
                  </a:schemeClr>
                </a:solidFill>
                <a:ea typeface="Calibri" pitchFamily="34" charset="0"/>
                <a:cs typeface="Calibri" pitchFamily="34" charset="0"/>
              </a:rPr>
              <a:t>El cuarto de transformadores presenta una excesiva suciedad y falta de orden ya que se encuentran restos de materiales no utilizados como trozos de cables o plásticos, ocasionando riesgos de tropiezos,  caídas o de que los restos inflamables se enciendan en caso de cortocircuito.</a:t>
            </a:r>
          </a:p>
          <a:p>
            <a:pPr algn="just" eaLnBrk="0" hangingPunct="0">
              <a:buFontTx/>
              <a:buChar char="•"/>
              <a:defRPr/>
            </a:pPr>
            <a:endParaRPr lang="es-EC" dirty="0">
              <a:solidFill>
                <a:schemeClr val="accent6">
                  <a:lumMod val="75000"/>
                </a:schemeClr>
              </a:solidFill>
            </a:endParaRPr>
          </a:p>
          <a:p>
            <a:pPr algn="just" eaLnBrk="0" hangingPunct="0">
              <a:defRPr/>
            </a:pPr>
            <a:r>
              <a:rPr lang="es-ES" dirty="0">
                <a:solidFill>
                  <a:schemeClr val="accent6">
                    <a:lumMod val="75000"/>
                  </a:schemeClr>
                </a:solidFill>
                <a:ea typeface="Calibri" pitchFamily="34" charset="0"/>
                <a:cs typeface="Calibri" pitchFamily="34" charset="0"/>
              </a:rPr>
              <a:t>6. También hay un riesgo latente en la ubicación de la toma de puesta a tierra ya que se encuentra en un hoyo de más de un metro de profundidad y solo tapado con una reja metálica sobrepuesta. Además, por ese mismo hoyo salen los conductores que suministran energía a parte de la planta.</a:t>
            </a:r>
          </a:p>
          <a:p>
            <a:pPr algn="just" eaLnBrk="0" hangingPunct="0">
              <a:buFontTx/>
              <a:buChar char="•"/>
              <a:defRPr/>
            </a:pPr>
            <a:endParaRPr lang="es-EC" dirty="0">
              <a:solidFill>
                <a:schemeClr val="accent6">
                  <a:lumMod val="75000"/>
                </a:schemeClr>
              </a:solidFill>
            </a:endParaRPr>
          </a:p>
          <a:p>
            <a:pPr algn="just" eaLnBrk="0" hangingPunct="0">
              <a:defRPr/>
            </a:pPr>
            <a:r>
              <a:rPr lang="es-EC" b="1" dirty="0">
                <a:solidFill>
                  <a:schemeClr val="accent6">
                    <a:lumMod val="75000"/>
                  </a:schemeClr>
                </a:solidFill>
                <a:cs typeface="Times New Roman" pitchFamily="18" charset="0"/>
              </a:rPr>
              <a:t>Factores de Riesgo Físicos.</a:t>
            </a:r>
          </a:p>
          <a:p>
            <a:pPr algn="just" eaLnBrk="0" hangingPunct="0">
              <a:defRPr/>
            </a:pPr>
            <a:endParaRPr lang="es-EC" dirty="0">
              <a:solidFill>
                <a:schemeClr val="accent6">
                  <a:lumMod val="75000"/>
                </a:schemeClr>
              </a:solidFill>
            </a:endParaRPr>
          </a:p>
          <a:p>
            <a:pPr algn="just" eaLnBrk="0" hangingPunct="0">
              <a:defRPr/>
            </a:pPr>
            <a:r>
              <a:rPr lang="es-EC" dirty="0">
                <a:solidFill>
                  <a:schemeClr val="accent6">
                    <a:lumMod val="75000"/>
                  </a:schemeClr>
                </a:solidFill>
                <a:ea typeface="Calibri" pitchFamily="34" charset="0"/>
                <a:cs typeface="Calibri" pitchFamily="34" charset="0"/>
              </a:rPr>
              <a:t>7. </a:t>
            </a:r>
            <a:r>
              <a:rPr lang="es-ES" dirty="0">
                <a:solidFill>
                  <a:schemeClr val="accent6">
                    <a:lumMod val="75000"/>
                  </a:schemeClr>
                </a:solidFill>
                <a:ea typeface="Calibri" pitchFamily="34" charset="0"/>
                <a:cs typeface="Calibri" pitchFamily="34" charset="0"/>
              </a:rPr>
              <a:t>Falta de iluminación en el lugar ya que la luz, natural o artificial, no llega a lugares donde se realizan trabajos como el hoyo donde se encuentra el electrodo de puesta a tierra ni detrás de los tableros.</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714375" y="566738"/>
            <a:ext cx="7643813" cy="2862262"/>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PREVENCIONES  EN  EL SISTEMA  DE  PUESTA  A TIERRA</a:t>
            </a:r>
          </a:p>
          <a:p>
            <a:pPr algn="just">
              <a:defRPr/>
            </a:pPr>
            <a:endParaRPr lang="es-ES" dirty="0">
              <a:solidFill>
                <a:schemeClr val="accent6">
                  <a:lumMod val="75000"/>
                </a:schemeClr>
              </a:solidFill>
              <a:ea typeface="Calibri" pitchFamily="34" charset="0"/>
              <a:cs typeface="Arial" charset="0"/>
            </a:endParaRPr>
          </a:p>
          <a:p>
            <a:pPr algn="just" eaLnBrk="0" hangingPunct="0">
              <a:defRPr/>
            </a:pPr>
            <a:endParaRPr lang="es-ES" dirty="0">
              <a:solidFill>
                <a:schemeClr val="accent6">
                  <a:lumMod val="75000"/>
                </a:schemeClr>
              </a:solidFill>
              <a:ea typeface="Calibri" pitchFamily="34" charset="0"/>
              <a:cs typeface="Arial" charset="0"/>
            </a:endParaRPr>
          </a:p>
          <a:p>
            <a:pPr algn="just">
              <a:defRPr/>
            </a:pPr>
            <a:r>
              <a:rPr lang="es-EC" b="1" dirty="0">
                <a:solidFill>
                  <a:schemeClr val="accent6">
                    <a:lumMod val="75000"/>
                  </a:schemeClr>
                </a:solidFill>
                <a:cs typeface="Times New Roman" pitchFamily="18" charset="0"/>
              </a:rPr>
              <a:t>Factores de Riesgo Químicos.</a:t>
            </a:r>
          </a:p>
          <a:p>
            <a:pPr algn="just">
              <a:defRPr/>
            </a:pPr>
            <a:endParaRPr lang="es-EC" dirty="0">
              <a:solidFill>
                <a:schemeClr val="accent6">
                  <a:lumMod val="75000"/>
                </a:schemeClr>
              </a:solidFill>
            </a:endParaRPr>
          </a:p>
          <a:p>
            <a:pPr algn="just" eaLnBrk="0" hangingPunct="0">
              <a:defRPr/>
            </a:pPr>
            <a:r>
              <a:rPr lang="es-EC" dirty="0">
                <a:solidFill>
                  <a:schemeClr val="accent6">
                    <a:lumMod val="75000"/>
                  </a:schemeClr>
                </a:solidFill>
                <a:ea typeface="Calibri" pitchFamily="34" charset="0"/>
                <a:cs typeface="Calibri" pitchFamily="34" charset="0"/>
              </a:rPr>
              <a:t>8. </a:t>
            </a:r>
            <a:r>
              <a:rPr lang="es-ES" dirty="0">
                <a:solidFill>
                  <a:schemeClr val="accent6">
                    <a:lumMod val="75000"/>
                  </a:schemeClr>
                </a:solidFill>
                <a:ea typeface="Calibri" pitchFamily="34" charset="0"/>
                <a:cs typeface="Calibri" pitchFamily="34" charset="0"/>
              </a:rPr>
              <a:t>Por la existencia de un transformador trifásico de 500 KVA el cual no contiene información técnica respecto al refrigerante que usa, si está libre de </a:t>
            </a:r>
            <a:r>
              <a:rPr lang="es-ES" dirty="0" err="1">
                <a:solidFill>
                  <a:schemeClr val="accent6">
                    <a:lumMod val="75000"/>
                  </a:schemeClr>
                </a:solidFill>
                <a:ea typeface="Calibri" pitchFamily="34" charset="0"/>
                <a:cs typeface="Calibri" pitchFamily="34" charset="0"/>
              </a:rPr>
              <a:t>PCB’s</a:t>
            </a:r>
            <a:r>
              <a:rPr lang="es-ES" dirty="0">
                <a:solidFill>
                  <a:schemeClr val="accent6">
                    <a:lumMod val="75000"/>
                  </a:schemeClr>
                </a:solidFill>
                <a:ea typeface="Calibri" pitchFamily="34" charset="0"/>
                <a:cs typeface="Calibri" pitchFamily="34" charset="0"/>
              </a:rPr>
              <a:t>. En caso de explosión podría liberar sustancias tóxicas muy peligrosas para los seres vivos.</a:t>
            </a:r>
            <a:endParaRPr lang="es-EC" dirty="0">
              <a:solidFill>
                <a:schemeClr val="accent6">
                  <a:lumMod val="75000"/>
                </a:schemeClr>
              </a:solidFill>
            </a:endParaRPr>
          </a:p>
          <a:p>
            <a:pPr algn="just" eaLnBrk="0" hangingPunct="0">
              <a:defRPr/>
            </a:pPr>
            <a:endParaRPr lang="es-EC" dirty="0">
              <a:solidFill>
                <a:schemeClr val="accent6">
                  <a:lumMod val="75000"/>
                </a:schemeClr>
              </a:solidFill>
            </a:endParaRPr>
          </a:p>
        </p:txBody>
      </p:sp>
      <p:pic>
        <p:nvPicPr>
          <p:cNvPr id="50179" name="Picture 1"/>
          <p:cNvPicPr>
            <a:picLocks noChangeAspect="1" noChangeArrowheads="1"/>
          </p:cNvPicPr>
          <p:nvPr/>
        </p:nvPicPr>
        <p:blipFill>
          <a:blip r:embed="rId2"/>
          <a:srcRect/>
          <a:stretch>
            <a:fillRect/>
          </a:stretch>
        </p:blipFill>
        <p:spPr bwMode="auto">
          <a:xfrm>
            <a:off x="3071813" y="3367088"/>
            <a:ext cx="3054350" cy="2490787"/>
          </a:xfrm>
          <a:prstGeom prst="rect">
            <a:avLst/>
          </a:prstGeom>
          <a:noFill/>
          <a:ln w="9525">
            <a:noFill/>
            <a:miter lim="800000"/>
            <a:headEnd/>
            <a:tailEnd/>
          </a:ln>
        </p:spPr>
      </p:pic>
      <p:sp>
        <p:nvSpPr>
          <p:cNvPr id="50180" name="Rectangle 3"/>
          <p:cNvSpPr>
            <a:spLocks noChangeArrowheads="1"/>
          </p:cNvSpPr>
          <p:nvPr/>
        </p:nvSpPr>
        <p:spPr bwMode="auto">
          <a:xfrm>
            <a:off x="2381250" y="6010275"/>
            <a:ext cx="4357688" cy="276225"/>
          </a:xfrm>
          <a:prstGeom prst="rect">
            <a:avLst/>
          </a:prstGeom>
          <a:noFill/>
          <a:ln w="9525">
            <a:noFill/>
            <a:miter lim="800000"/>
            <a:headEnd/>
            <a:tailEnd/>
          </a:ln>
        </p:spPr>
        <p:txBody>
          <a:bodyPr wrap="none" anchor="ctr">
            <a:spAutoFit/>
          </a:bodyPr>
          <a:lstStyle/>
          <a:p>
            <a:pPr algn="ctr"/>
            <a:r>
              <a:rPr lang="es-ES" sz="1200" b="1">
                <a:solidFill>
                  <a:srgbClr val="4F81BD"/>
                </a:solidFill>
                <a:ea typeface="Calibri" pitchFamily="34" charset="0"/>
                <a:cs typeface="Times New Roman" pitchFamily="18" charset="0"/>
              </a:rPr>
              <a:t>Transformador de 500 KVA sin datos de aceite en placa</a:t>
            </a:r>
            <a:endParaRPr lang="es-ES" sz="120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642938" y="674688"/>
            <a:ext cx="7929562" cy="4611687"/>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PREVENCIONES  EN  EL SISTEMA  DE  PUESTA  A TIERRA</a:t>
            </a:r>
          </a:p>
          <a:p>
            <a:pPr algn="just">
              <a:defRPr/>
            </a:pPr>
            <a:endParaRPr lang="es-EC" b="1" dirty="0">
              <a:solidFill>
                <a:schemeClr val="accent6">
                  <a:lumMod val="75000"/>
                </a:schemeClr>
              </a:solidFill>
              <a:cs typeface="Times New Roman" pitchFamily="18" charset="0"/>
            </a:endParaRPr>
          </a:p>
          <a:p>
            <a:pPr algn="just">
              <a:defRPr/>
            </a:pPr>
            <a:endParaRPr lang="es-EC" b="1" dirty="0">
              <a:solidFill>
                <a:schemeClr val="accent6">
                  <a:lumMod val="75000"/>
                </a:schemeClr>
              </a:solidFill>
              <a:cs typeface="Times New Roman" pitchFamily="18" charset="0"/>
            </a:endParaRPr>
          </a:p>
          <a:p>
            <a:pPr algn="just">
              <a:defRPr/>
            </a:pPr>
            <a:r>
              <a:rPr lang="es-EC" b="1" dirty="0">
                <a:solidFill>
                  <a:schemeClr val="accent6">
                    <a:lumMod val="75000"/>
                  </a:schemeClr>
                </a:solidFill>
                <a:cs typeface="Times New Roman" pitchFamily="18" charset="0"/>
              </a:rPr>
              <a:t>Identificación de factores de riesgo en oficinas (equipos de cómputo).</a:t>
            </a:r>
          </a:p>
          <a:p>
            <a:pPr algn="just" eaLnBrk="0" hangingPunct="0">
              <a:defRPr/>
            </a:pPr>
            <a:endParaRPr lang="es-EC" dirty="0">
              <a:solidFill>
                <a:schemeClr val="accent6">
                  <a:lumMod val="75000"/>
                </a:schemeClr>
              </a:solidFill>
            </a:endParaRPr>
          </a:p>
          <a:p>
            <a:pPr algn="just" eaLnBrk="0" hangingPunct="0">
              <a:defRPr/>
            </a:pPr>
            <a:r>
              <a:rPr lang="es-EC" b="1" dirty="0">
                <a:solidFill>
                  <a:schemeClr val="accent6">
                    <a:lumMod val="75000"/>
                  </a:schemeClr>
                </a:solidFill>
                <a:cs typeface="Times New Roman" pitchFamily="18" charset="0"/>
              </a:rPr>
              <a:t>Factores de Riesgo Eléctricos.</a:t>
            </a:r>
          </a:p>
          <a:p>
            <a:pPr algn="just" eaLnBrk="0" hangingPunct="0">
              <a:lnSpc>
                <a:spcPct val="150000"/>
              </a:lnSpc>
              <a:defRPr/>
            </a:pPr>
            <a:endParaRPr lang="es-EC" dirty="0">
              <a:solidFill>
                <a:schemeClr val="accent6">
                  <a:lumMod val="75000"/>
                </a:schemeClr>
              </a:solidFill>
            </a:endParaRPr>
          </a:p>
          <a:p>
            <a:pPr algn="just" eaLnBrk="0" hangingPunct="0">
              <a:lnSpc>
                <a:spcPct val="150000"/>
              </a:lnSpc>
              <a:defRPr/>
            </a:pPr>
            <a:r>
              <a:rPr lang="es-ES" dirty="0">
                <a:solidFill>
                  <a:schemeClr val="accent6">
                    <a:lumMod val="75000"/>
                  </a:schemeClr>
                </a:solidFill>
                <a:ea typeface="Calibri" pitchFamily="34" charset="0"/>
                <a:cs typeface="Arial" charset="0"/>
              </a:rPr>
              <a:t>1. Conexión de puesta a tierra expuesta, sin tubería ni canalización, que podría ser desconectada al tropezarse o enredarse con el conductor.</a:t>
            </a:r>
          </a:p>
          <a:p>
            <a:pPr algn="just" eaLnBrk="0" hangingPunct="0">
              <a:lnSpc>
                <a:spcPct val="150000"/>
              </a:lnSpc>
              <a:defRPr/>
            </a:pPr>
            <a:endParaRPr lang="es-EC" dirty="0">
              <a:solidFill>
                <a:schemeClr val="accent6">
                  <a:lumMod val="75000"/>
                </a:schemeClr>
              </a:solidFill>
            </a:endParaRPr>
          </a:p>
          <a:p>
            <a:pPr algn="just" eaLnBrk="0" hangingPunct="0">
              <a:lnSpc>
                <a:spcPct val="150000"/>
              </a:lnSpc>
              <a:defRPr/>
            </a:pPr>
            <a:r>
              <a:rPr lang="es-ES" dirty="0">
                <a:solidFill>
                  <a:schemeClr val="accent6">
                    <a:lumMod val="75000"/>
                  </a:schemeClr>
                </a:solidFill>
                <a:ea typeface="Calibri" pitchFamily="34" charset="0"/>
                <a:cs typeface="Calibri" pitchFamily="34" charset="0"/>
              </a:rPr>
              <a:t>2. Puesta a tierra de equipos de cómputo y puesta a tierra del sistema eléctrico no se unen nunca lo que no proporciona equipotencialidad en caso de falla poniendo en riesgo al personal y a los equipos electrónicos.</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500063" y="647700"/>
            <a:ext cx="7643812" cy="3138488"/>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PREVENCIONES  EN  EL SISTEMA  DE  PUESTA  A TIERRA</a:t>
            </a:r>
          </a:p>
          <a:p>
            <a:pPr algn="just">
              <a:defRPr/>
            </a:pPr>
            <a:endParaRPr lang="es-ES" dirty="0">
              <a:solidFill>
                <a:schemeClr val="accent6">
                  <a:lumMod val="75000"/>
                </a:schemeClr>
              </a:solidFill>
              <a:ea typeface="Calibri" pitchFamily="34" charset="0"/>
              <a:cs typeface="Arial" charset="0"/>
            </a:endParaRPr>
          </a:p>
          <a:p>
            <a:pPr algn="just">
              <a:defRPr/>
            </a:pPr>
            <a:r>
              <a:rPr lang="es-EC" b="1" dirty="0">
                <a:solidFill>
                  <a:schemeClr val="accent6">
                    <a:lumMod val="75000"/>
                  </a:schemeClr>
                </a:solidFill>
                <a:cs typeface="Times New Roman" pitchFamily="18" charset="0"/>
              </a:rPr>
              <a:t>Factores de Riesgo Eléctricos.</a:t>
            </a:r>
          </a:p>
          <a:p>
            <a:pPr algn="just">
              <a:defRPr/>
            </a:pPr>
            <a:endParaRPr lang="es-ES" dirty="0">
              <a:solidFill>
                <a:schemeClr val="accent6">
                  <a:lumMod val="75000"/>
                </a:schemeClr>
              </a:solidFill>
              <a:ea typeface="Calibri" pitchFamily="34" charset="0"/>
              <a:cs typeface="Calibri" pitchFamily="34" charset="0"/>
            </a:endParaRPr>
          </a:p>
          <a:p>
            <a:pPr algn="just">
              <a:defRPr/>
            </a:pPr>
            <a:r>
              <a:rPr lang="es-ES" dirty="0">
                <a:solidFill>
                  <a:schemeClr val="accent6">
                    <a:lumMod val="75000"/>
                  </a:schemeClr>
                </a:solidFill>
                <a:ea typeface="Calibri" pitchFamily="34" charset="0"/>
                <a:cs typeface="Calibri" pitchFamily="34" charset="0"/>
              </a:rPr>
              <a:t>3. Conductores de alimentación y de datos desordenados, se encuentran mezclados y pasan sin canalización por en medio del área de trabajo. El aplicarles accidentalmente una fuerza excesiva podría arrancarlos dando posibilidad a cortocircuitos o descargas que podrían afectar a personas y dañar los equipos. Este factor de riesgo se puede observar en la siguiente imagen.</a:t>
            </a:r>
            <a:endParaRPr lang="es-EC" dirty="0">
              <a:solidFill>
                <a:schemeClr val="accent6">
                  <a:lumMod val="75000"/>
                </a:schemeClr>
              </a:solidFill>
            </a:endParaRPr>
          </a:p>
          <a:p>
            <a:pPr algn="just" eaLnBrk="0" hangingPunct="0">
              <a:defRPr/>
            </a:pPr>
            <a:endParaRPr lang="es-EC" dirty="0">
              <a:solidFill>
                <a:schemeClr val="accent6">
                  <a:lumMod val="75000"/>
                </a:schemeClr>
              </a:solidFill>
            </a:endParaRPr>
          </a:p>
        </p:txBody>
      </p:sp>
      <p:pic>
        <p:nvPicPr>
          <p:cNvPr id="52227" name="Picture 1"/>
          <p:cNvPicPr>
            <a:picLocks noChangeAspect="1" noChangeArrowheads="1"/>
          </p:cNvPicPr>
          <p:nvPr/>
        </p:nvPicPr>
        <p:blipFill>
          <a:blip r:embed="rId2"/>
          <a:srcRect/>
          <a:stretch>
            <a:fillRect/>
          </a:stretch>
        </p:blipFill>
        <p:spPr bwMode="auto">
          <a:xfrm>
            <a:off x="3135313" y="3714750"/>
            <a:ext cx="2794000" cy="2357438"/>
          </a:xfrm>
          <a:prstGeom prst="rect">
            <a:avLst/>
          </a:prstGeom>
          <a:noFill/>
          <a:ln w="9525">
            <a:noFill/>
            <a:miter lim="800000"/>
            <a:headEnd/>
            <a:tailEnd/>
          </a:ln>
        </p:spPr>
      </p:pic>
      <p:sp>
        <p:nvSpPr>
          <p:cNvPr id="52228" name="Rectangle 3"/>
          <p:cNvSpPr>
            <a:spLocks noChangeArrowheads="1"/>
          </p:cNvSpPr>
          <p:nvPr/>
        </p:nvSpPr>
        <p:spPr bwMode="auto">
          <a:xfrm>
            <a:off x="2894013" y="6205538"/>
            <a:ext cx="3321050" cy="276225"/>
          </a:xfrm>
          <a:prstGeom prst="rect">
            <a:avLst/>
          </a:prstGeom>
          <a:noFill/>
          <a:ln w="9525">
            <a:noFill/>
            <a:miter lim="800000"/>
            <a:headEnd/>
            <a:tailEnd/>
          </a:ln>
        </p:spPr>
        <p:txBody>
          <a:bodyPr wrap="none" anchor="ctr">
            <a:spAutoFit/>
          </a:bodyPr>
          <a:lstStyle/>
          <a:p>
            <a:pPr algn="ctr"/>
            <a:r>
              <a:rPr lang="es-ES" sz="1200" b="1">
                <a:solidFill>
                  <a:srgbClr val="4F81BD"/>
                </a:solidFill>
                <a:ea typeface="Calibri" pitchFamily="34" charset="0"/>
                <a:cs typeface="Times New Roman" pitchFamily="18" charset="0"/>
              </a:rPr>
              <a:t>Cuarto de servidores en el área de oficinas</a:t>
            </a:r>
            <a:endParaRPr lang="es-ES" sz="120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571500" y="712788"/>
            <a:ext cx="7643813" cy="5216525"/>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PREVENCIONES  EN  EL SISTEMA  DE  PUESTA  A TIERRA</a:t>
            </a:r>
          </a:p>
          <a:p>
            <a:pPr algn="just">
              <a:defRPr/>
            </a:pPr>
            <a:endParaRPr lang="es-EC" b="1" dirty="0">
              <a:solidFill>
                <a:schemeClr val="accent6">
                  <a:lumMod val="75000"/>
                </a:schemeClr>
              </a:solidFill>
              <a:cs typeface="Times New Roman" pitchFamily="18" charset="0"/>
            </a:endParaRPr>
          </a:p>
          <a:p>
            <a:pPr algn="just">
              <a:defRPr/>
            </a:pPr>
            <a:endParaRPr lang="es-EC" b="1" dirty="0">
              <a:solidFill>
                <a:schemeClr val="accent6">
                  <a:lumMod val="75000"/>
                </a:schemeClr>
              </a:solidFill>
              <a:cs typeface="Times New Roman" pitchFamily="18" charset="0"/>
            </a:endParaRPr>
          </a:p>
          <a:p>
            <a:pPr algn="just">
              <a:defRPr/>
            </a:pPr>
            <a:r>
              <a:rPr lang="es-EC" b="1" dirty="0">
                <a:solidFill>
                  <a:schemeClr val="accent6">
                    <a:lumMod val="75000"/>
                  </a:schemeClr>
                </a:solidFill>
                <a:cs typeface="Times New Roman" pitchFamily="18" charset="0"/>
              </a:rPr>
              <a:t>Factores de Riesgo Locativos.</a:t>
            </a:r>
          </a:p>
          <a:p>
            <a:pPr algn="just">
              <a:defRPr/>
            </a:pPr>
            <a:endParaRPr lang="es-EC" dirty="0">
              <a:solidFill>
                <a:schemeClr val="accent6">
                  <a:lumMod val="75000"/>
                </a:schemeClr>
              </a:solidFill>
            </a:endParaRPr>
          </a:p>
          <a:p>
            <a:pPr algn="just" eaLnBrk="0" hangingPunct="0">
              <a:lnSpc>
                <a:spcPct val="150000"/>
              </a:lnSpc>
              <a:defRPr/>
            </a:pPr>
            <a:r>
              <a:rPr lang="es-ES" dirty="0">
                <a:solidFill>
                  <a:schemeClr val="accent6">
                    <a:lumMod val="75000"/>
                  </a:schemeClr>
                </a:solidFill>
                <a:ea typeface="Calibri" pitchFamily="34" charset="0"/>
                <a:cs typeface="Arial" charset="0"/>
              </a:rPr>
              <a:t>4. Área de trabajo estrecha entre los paneles de los servidores, paneles eléctricos, equipos de telecomunicaciones y sistema contraincendios. Dificultad de maniobra y movimiento que podría desembocar en torceduras de extremidades, caídas y daños de equipos.</a:t>
            </a:r>
          </a:p>
          <a:p>
            <a:pPr algn="just" eaLnBrk="0" hangingPunct="0">
              <a:buFontTx/>
              <a:buChar char="•"/>
              <a:defRPr/>
            </a:pPr>
            <a:endParaRPr lang="es-EC" dirty="0">
              <a:solidFill>
                <a:schemeClr val="accent6">
                  <a:lumMod val="75000"/>
                </a:schemeClr>
              </a:solidFill>
            </a:endParaRPr>
          </a:p>
          <a:p>
            <a:pPr algn="just" eaLnBrk="0" hangingPunct="0">
              <a:defRPr/>
            </a:pPr>
            <a:r>
              <a:rPr lang="es-EC" b="1" dirty="0">
                <a:solidFill>
                  <a:schemeClr val="accent6">
                    <a:lumMod val="75000"/>
                  </a:schemeClr>
                </a:solidFill>
                <a:cs typeface="Times New Roman" pitchFamily="18" charset="0"/>
              </a:rPr>
              <a:t>Factores de Riesgo Físicos.</a:t>
            </a:r>
          </a:p>
          <a:p>
            <a:pPr algn="just" eaLnBrk="0" hangingPunct="0">
              <a:defRPr/>
            </a:pPr>
            <a:endParaRPr lang="es-EC" dirty="0">
              <a:solidFill>
                <a:schemeClr val="accent6">
                  <a:lumMod val="75000"/>
                </a:schemeClr>
              </a:solidFill>
            </a:endParaRPr>
          </a:p>
          <a:p>
            <a:pPr algn="just" eaLnBrk="0" hangingPunct="0">
              <a:lnSpc>
                <a:spcPct val="150000"/>
              </a:lnSpc>
              <a:defRPr/>
            </a:pPr>
            <a:r>
              <a:rPr lang="es-ES" dirty="0">
                <a:solidFill>
                  <a:schemeClr val="accent6">
                    <a:lumMod val="75000"/>
                  </a:schemeClr>
                </a:solidFill>
                <a:ea typeface="Calibri" pitchFamily="34" charset="0"/>
                <a:cs typeface="Calibri" pitchFamily="34" charset="0"/>
              </a:rPr>
              <a:t>5. Iluminación deficiente en el Cuarto de Servidores. Poca visibilidad entre los dos paneles  de servidores que funcionan en el lugar, lo que podría provocar enredos con los cables, desconexión o daño de equipos.</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571500" y="687388"/>
            <a:ext cx="7643813" cy="5027612"/>
          </a:xfrm>
          <a:prstGeom prst="rect">
            <a:avLst/>
          </a:prstGeom>
          <a:noFill/>
          <a:ln w="9525">
            <a:noFill/>
            <a:miter lim="800000"/>
            <a:headEnd/>
            <a:tailEnd/>
          </a:ln>
          <a:effectLst/>
        </p:spPr>
        <p:txBody>
          <a:bodyPr anchor="ctr">
            <a:spAutoFit/>
          </a:bodyPr>
          <a:lstStyle/>
          <a:p>
            <a:pPr algn="ctr">
              <a:defRPr/>
            </a:pPr>
            <a:r>
              <a:rPr lang="es-EC" b="1" dirty="0">
                <a:solidFill>
                  <a:schemeClr val="accent6">
                    <a:lumMod val="75000"/>
                  </a:schemeClr>
                </a:solidFill>
                <a:latin typeface="Arial" pitchFamily="34" charset="0"/>
                <a:ea typeface="Times New Roman" pitchFamily="18" charset="0"/>
                <a:cs typeface="Times New Roman" pitchFamily="18" charset="0"/>
              </a:rPr>
              <a:t>PREVENCIONES  EN  EL SISTEMA  DE  PUESTA  A TIERRA</a:t>
            </a:r>
          </a:p>
          <a:p>
            <a:pPr algn="just">
              <a:defRPr/>
            </a:pPr>
            <a:endParaRPr lang="es-EC" b="1" dirty="0">
              <a:solidFill>
                <a:schemeClr val="accent6">
                  <a:lumMod val="75000"/>
                </a:schemeClr>
              </a:solidFill>
              <a:latin typeface="Arial" pitchFamily="34" charset="0"/>
              <a:ea typeface="Times New Roman" pitchFamily="18" charset="0"/>
              <a:cs typeface="Times New Roman" pitchFamily="18" charset="0"/>
            </a:endParaRPr>
          </a:p>
          <a:p>
            <a:pPr algn="just">
              <a:defRPr/>
            </a:pPr>
            <a:endParaRPr lang="es-EC" b="1" dirty="0">
              <a:solidFill>
                <a:schemeClr val="accent6">
                  <a:lumMod val="75000"/>
                </a:schemeClr>
              </a:solidFill>
              <a:latin typeface="Arial" pitchFamily="34" charset="0"/>
              <a:ea typeface="Times New Roman" pitchFamily="18" charset="0"/>
              <a:cs typeface="Times New Roman" pitchFamily="18" charset="0"/>
            </a:endParaRPr>
          </a:p>
          <a:p>
            <a:pPr algn="just">
              <a:defRPr/>
            </a:pPr>
            <a:r>
              <a:rPr lang="es-EC" b="1" dirty="0">
                <a:solidFill>
                  <a:schemeClr val="accent6">
                    <a:lumMod val="75000"/>
                  </a:schemeClr>
                </a:solidFill>
                <a:latin typeface="Arial" pitchFamily="34" charset="0"/>
                <a:ea typeface="Times New Roman" pitchFamily="18" charset="0"/>
                <a:cs typeface="Times New Roman" pitchFamily="18" charset="0"/>
              </a:rPr>
              <a:t>Valoración de factores de riesgo.</a:t>
            </a:r>
          </a:p>
          <a:p>
            <a:pPr algn="just">
              <a:defRPr/>
            </a:pPr>
            <a:endParaRPr lang="es-EC" b="1" dirty="0">
              <a:solidFill>
                <a:schemeClr val="accent6">
                  <a:lumMod val="75000"/>
                </a:schemeClr>
              </a:solidFill>
              <a:latin typeface="Arial" pitchFamily="34" charset="0"/>
              <a:ea typeface="Times New Roman" pitchFamily="18" charset="0"/>
              <a:cs typeface="Times New Roman" pitchFamily="18" charset="0"/>
            </a:endParaRPr>
          </a:p>
          <a:p>
            <a:pPr algn="just" eaLnBrk="0" hangingPunct="0">
              <a:defRPr/>
            </a:pPr>
            <a:endParaRPr lang="es-ES" dirty="0">
              <a:solidFill>
                <a:schemeClr val="accent6">
                  <a:lumMod val="75000"/>
                </a:schemeClr>
              </a:solidFill>
              <a:latin typeface="Arial" pitchFamily="34" charset="0"/>
              <a:ea typeface="Calibri" pitchFamily="34" charset="0"/>
              <a:cs typeface="Arial" pitchFamily="34" charset="0"/>
            </a:endParaRPr>
          </a:p>
          <a:p>
            <a:pPr algn="just" eaLnBrk="0" hangingPunct="0">
              <a:lnSpc>
                <a:spcPct val="150000"/>
              </a:lnSpc>
              <a:defRPr/>
            </a:pPr>
            <a:r>
              <a:rPr lang="es-ES" dirty="0">
                <a:solidFill>
                  <a:schemeClr val="accent6">
                    <a:lumMod val="75000"/>
                  </a:schemeClr>
                </a:solidFill>
                <a:latin typeface="Arial" pitchFamily="34" charset="0"/>
                <a:ea typeface="Calibri" pitchFamily="34" charset="0"/>
                <a:cs typeface="Arial" pitchFamily="34" charset="0"/>
              </a:rPr>
              <a:t>Una vez realizada la identificación de los factores de riesgos que se extrajeron de la inspección de las instalaciones de Fleischmann se procederá a dar una valoración cualitativa y cuantitativa de dichos riesgos. </a:t>
            </a:r>
          </a:p>
          <a:p>
            <a:pPr indent="228600" algn="just" eaLnBrk="0" hangingPunct="0">
              <a:lnSpc>
                <a:spcPct val="150000"/>
              </a:lnSpc>
              <a:defRPr/>
            </a:pPr>
            <a:endParaRPr lang="es-EC" dirty="0">
              <a:solidFill>
                <a:schemeClr val="accent6">
                  <a:lumMod val="75000"/>
                </a:schemeClr>
              </a:solidFill>
              <a:latin typeface="Arial" pitchFamily="34" charset="0"/>
            </a:endParaRPr>
          </a:p>
          <a:p>
            <a:pPr algn="just" eaLnBrk="0" hangingPunct="0">
              <a:lnSpc>
                <a:spcPct val="150000"/>
              </a:lnSpc>
              <a:defRPr/>
            </a:pPr>
            <a:r>
              <a:rPr lang="es-ES" dirty="0">
                <a:solidFill>
                  <a:schemeClr val="accent6">
                    <a:lumMod val="75000"/>
                  </a:schemeClr>
                </a:solidFill>
                <a:latin typeface="Arial" pitchFamily="34" charset="0"/>
                <a:ea typeface="Calibri" pitchFamily="34" charset="0"/>
                <a:cs typeface="Arial" pitchFamily="34" charset="0"/>
              </a:rPr>
              <a:t>El valor económico que se usa como base para esta ponderación es el del avalúo de las instalaciones, que según Fleischmann están valoradas en   $700 000. </a:t>
            </a:r>
            <a:endParaRPr lang="es-ES" dirty="0">
              <a:solidFill>
                <a:schemeClr val="accent6">
                  <a:lumMod val="75000"/>
                </a:schemeClr>
              </a:solidFill>
              <a:latin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906463" y="433388"/>
            <a:ext cx="7261225" cy="1754187"/>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PREVENCIONES  EN  EL SISTEMA  DE  PUESTA  A TIERRA</a:t>
            </a:r>
          </a:p>
          <a:p>
            <a:pPr>
              <a:defRPr/>
            </a:pPr>
            <a:endParaRPr lang="es-ES" dirty="0">
              <a:solidFill>
                <a:schemeClr val="accent6">
                  <a:lumMod val="75000"/>
                </a:schemeClr>
              </a:solidFill>
              <a:ea typeface="Calibri" pitchFamily="34" charset="0"/>
              <a:cs typeface="Arial" charset="0"/>
            </a:endParaRPr>
          </a:p>
          <a:p>
            <a:pPr>
              <a:defRPr/>
            </a:pPr>
            <a:r>
              <a:rPr lang="es-EC" b="1" dirty="0">
                <a:solidFill>
                  <a:schemeClr val="accent6">
                    <a:lumMod val="75000"/>
                  </a:schemeClr>
                </a:solidFill>
                <a:cs typeface="Times New Roman" pitchFamily="18" charset="0"/>
              </a:rPr>
              <a:t>Valoración de factores de riesgo.</a:t>
            </a:r>
          </a:p>
          <a:p>
            <a:pPr>
              <a:defRPr/>
            </a:pPr>
            <a:endParaRPr lang="es-ES" dirty="0">
              <a:solidFill>
                <a:schemeClr val="accent6">
                  <a:lumMod val="75000"/>
                </a:schemeClr>
              </a:solidFill>
              <a:ea typeface="Calibri" pitchFamily="34" charset="0"/>
              <a:cs typeface="Calibri" pitchFamily="34" charset="0"/>
            </a:endParaRPr>
          </a:p>
          <a:p>
            <a:pPr>
              <a:defRPr/>
            </a:pPr>
            <a:r>
              <a:rPr lang="es-ES" dirty="0">
                <a:solidFill>
                  <a:schemeClr val="accent6">
                    <a:lumMod val="75000"/>
                  </a:schemeClr>
                </a:solidFill>
                <a:ea typeface="Calibri" pitchFamily="34" charset="0"/>
                <a:cs typeface="Calibri" pitchFamily="34" charset="0"/>
              </a:rPr>
              <a:t>.</a:t>
            </a:r>
            <a:endParaRPr lang="es-EC" dirty="0">
              <a:solidFill>
                <a:schemeClr val="accent6">
                  <a:lumMod val="75000"/>
                </a:schemeClr>
              </a:solidFill>
            </a:endParaRPr>
          </a:p>
          <a:p>
            <a:pPr eaLnBrk="0" hangingPunct="0">
              <a:defRPr/>
            </a:pPr>
            <a:endParaRPr lang="es-EC" dirty="0">
              <a:solidFill>
                <a:schemeClr val="accent6">
                  <a:lumMod val="75000"/>
                </a:schemeClr>
              </a:solidFill>
            </a:endParaRPr>
          </a:p>
        </p:txBody>
      </p:sp>
      <p:pic>
        <p:nvPicPr>
          <p:cNvPr id="55299" name="Picture 3"/>
          <p:cNvPicPr>
            <a:picLocks noChangeAspect="1" noChangeArrowheads="1"/>
          </p:cNvPicPr>
          <p:nvPr/>
        </p:nvPicPr>
        <p:blipFill>
          <a:blip r:embed="rId2"/>
          <a:srcRect/>
          <a:stretch>
            <a:fillRect/>
          </a:stretch>
        </p:blipFill>
        <p:spPr bwMode="auto">
          <a:xfrm>
            <a:off x="928688" y="1547813"/>
            <a:ext cx="7286625" cy="481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4 Rectángulo"/>
          <p:cNvSpPr>
            <a:spLocks noChangeArrowheads="1"/>
          </p:cNvSpPr>
          <p:nvPr/>
        </p:nvSpPr>
        <p:spPr bwMode="auto">
          <a:xfrm>
            <a:off x="857250" y="585788"/>
            <a:ext cx="7358063" cy="1200150"/>
          </a:xfrm>
          <a:prstGeom prst="rect">
            <a:avLst/>
          </a:prstGeom>
          <a:noFill/>
          <a:ln w="9525">
            <a:noFill/>
            <a:miter lim="800000"/>
            <a:headEnd/>
            <a:tailEnd/>
          </a:ln>
        </p:spPr>
        <p:txBody>
          <a:bodyPr>
            <a:spAutoFit/>
          </a:bodyPr>
          <a:lstStyle/>
          <a:p>
            <a:pPr algn="ctr">
              <a:defRPr/>
            </a:pPr>
            <a:r>
              <a:rPr lang="es-EC" b="1" dirty="0">
                <a:solidFill>
                  <a:schemeClr val="accent6">
                    <a:lumMod val="75000"/>
                  </a:schemeClr>
                </a:solidFill>
                <a:cs typeface="Times New Roman" pitchFamily="18" charset="0"/>
              </a:rPr>
              <a:t>PREVENCIONES  EN  EL SISTEMA  DE  PUESTA  A TIERRA</a:t>
            </a:r>
          </a:p>
          <a:p>
            <a:pPr algn="ctr">
              <a:defRPr/>
            </a:pPr>
            <a:endParaRPr lang="es-EC" b="1" dirty="0">
              <a:solidFill>
                <a:schemeClr val="accent6">
                  <a:lumMod val="75000"/>
                </a:schemeClr>
              </a:solidFill>
              <a:cs typeface="Times New Roman" pitchFamily="18" charset="0"/>
            </a:endParaRPr>
          </a:p>
          <a:p>
            <a:pPr>
              <a:defRPr/>
            </a:pPr>
            <a:r>
              <a:rPr lang="es-EC" b="1" dirty="0">
                <a:solidFill>
                  <a:schemeClr val="accent6">
                    <a:lumMod val="75000"/>
                  </a:schemeClr>
                </a:solidFill>
                <a:cs typeface="Times New Roman" pitchFamily="18" charset="0"/>
              </a:rPr>
              <a:t>      Valoración de factores de riesgo.</a:t>
            </a:r>
          </a:p>
          <a:p>
            <a:pPr algn="ctr">
              <a:defRPr/>
            </a:pPr>
            <a:endParaRPr lang="es-EC" b="1" dirty="0">
              <a:solidFill>
                <a:schemeClr val="accent6">
                  <a:lumMod val="75000"/>
                </a:schemeClr>
              </a:solidFill>
              <a:cs typeface="Times New Roman" pitchFamily="18" charset="0"/>
            </a:endParaRPr>
          </a:p>
        </p:txBody>
      </p:sp>
      <p:pic>
        <p:nvPicPr>
          <p:cNvPr id="56323" name="Picture 6"/>
          <p:cNvPicPr>
            <a:picLocks noChangeAspect="1" noChangeArrowheads="1"/>
          </p:cNvPicPr>
          <p:nvPr/>
        </p:nvPicPr>
        <p:blipFill>
          <a:blip r:embed="rId2"/>
          <a:srcRect/>
          <a:stretch>
            <a:fillRect/>
          </a:stretch>
        </p:blipFill>
        <p:spPr bwMode="auto">
          <a:xfrm>
            <a:off x="1285875" y="1785938"/>
            <a:ext cx="7000875" cy="450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3 Rectángulo"/>
          <p:cNvSpPr>
            <a:spLocks noChangeArrowheads="1"/>
          </p:cNvSpPr>
          <p:nvPr/>
        </p:nvSpPr>
        <p:spPr bwMode="auto">
          <a:xfrm>
            <a:off x="1000125" y="4214813"/>
            <a:ext cx="6858000" cy="1703387"/>
          </a:xfrm>
          <a:prstGeom prst="rect">
            <a:avLst/>
          </a:prstGeom>
          <a:noFill/>
          <a:ln w="9525">
            <a:noFill/>
            <a:miter lim="800000"/>
            <a:headEnd/>
            <a:tailEnd/>
          </a:ln>
        </p:spPr>
        <p:txBody>
          <a:bodyPr>
            <a:spAutoFit/>
          </a:bodyPr>
          <a:lstStyle/>
          <a:p>
            <a:pPr algn="just">
              <a:lnSpc>
                <a:spcPct val="150000"/>
              </a:lnSpc>
              <a:tabLst>
                <a:tab pos="668338" algn="l"/>
              </a:tabLst>
              <a:defRPr/>
            </a:pPr>
            <a:r>
              <a:rPr lang="es-ES" dirty="0">
                <a:solidFill>
                  <a:schemeClr val="accent6">
                    <a:lumMod val="75000"/>
                  </a:schemeClr>
                </a:solidFill>
                <a:ea typeface="Calibri" pitchFamily="34" charset="0"/>
                <a:cs typeface="Arial" charset="0"/>
              </a:rPr>
              <a:t>El Cuarto de Transformadores esta clasificado con un </a:t>
            </a:r>
            <a:r>
              <a:rPr lang="es-ES" b="1" dirty="0">
                <a:solidFill>
                  <a:schemeClr val="accent6">
                    <a:lumMod val="75000"/>
                  </a:schemeClr>
                </a:solidFill>
                <a:ea typeface="Calibri" pitchFamily="34" charset="0"/>
                <a:cs typeface="Arial" charset="0"/>
              </a:rPr>
              <a:t>riesgo alto</a:t>
            </a:r>
            <a:r>
              <a:rPr lang="es-ES" dirty="0">
                <a:solidFill>
                  <a:schemeClr val="accent6">
                    <a:lumMod val="75000"/>
                  </a:schemeClr>
                </a:solidFill>
                <a:ea typeface="Calibri" pitchFamily="34" charset="0"/>
                <a:cs typeface="Arial" charset="0"/>
              </a:rPr>
              <a:t> y necesita corrección inmediata. Para el caso del área de oficinas conlleva un </a:t>
            </a:r>
            <a:r>
              <a:rPr lang="es-ES" b="1" dirty="0">
                <a:solidFill>
                  <a:schemeClr val="accent6">
                    <a:lumMod val="75000"/>
                  </a:schemeClr>
                </a:solidFill>
                <a:ea typeface="Calibri" pitchFamily="34" charset="0"/>
                <a:cs typeface="Arial" charset="0"/>
              </a:rPr>
              <a:t>riesgo notable</a:t>
            </a:r>
            <a:r>
              <a:rPr lang="es-ES" dirty="0">
                <a:solidFill>
                  <a:schemeClr val="accent6">
                    <a:lumMod val="75000"/>
                  </a:schemeClr>
                </a:solidFill>
                <a:ea typeface="Calibri" pitchFamily="34" charset="0"/>
                <a:cs typeface="Arial" charset="0"/>
              </a:rPr>
              <a:t> y se requiere corrección necesaria urgente.</a:t>
            </a:r>
          </a:p>
        </p:txBody>
      </p:sp>
      <p:sp>
        <p:nvSpPr>
          <p:cNvPr id="57347" name="4 Rectángulo"/>
          <p:cNvSpPr>
            <a:spLocks noChangeArrowheads="1"/>
          </p:cNvSpPr>
          <p:nvPr/>
        </p:nvSpPr>
        <p:spPr bwMode="auto">
          <a:xfrm>
            <a:off x="785813" y="642938"/>
            <a:ext cx="7358062" cy="369887"/>
          </a:xfrm>
          <a:prstGeom prst="rect">
            <a:avLst/>
          </a:prstGeom>
          <a:noFill/>
          <a:ln w="9525">
            <a:noFill/>
            <a:miter lim="800000"/>
            <a:headEnd/>
            <a:tailEnd/>
          </a:ln>
        </p:spPr>
        <p:txBody>
          <a:bodyPr>
            <a:spAutoFit/>
          </a:bodyPr>
          <a:lstStyle/>
          <a:p>
            <a:pPr algn="ctr">
              <a:defRPr/>
            </a:pPr>
            <a:r>
              <a:rPr lang="es-EC" b="1" dirty="0">
                <a:solidFill>
                  <a:schemeClr val="accent6">
                    <a:lumMod val="75000"/>
                  </a:schemeClr>
                </a:solidFill>
                <a:cs typeface="Times New Roman" pitchFamily="18" charset="0"/>
              </a:rPr>
              <a:t>PREVENCIONES  EN  EL SISTEMA  DE  PUESTA  A TIERRA</a:t>
            </a:r>
          </a:p>
        </p:txBody>
      </p:sp>
      <p:pic>
        <p:nvPicPr>
          <p:cNvPr id="57348" name="Picture 5"/>
          <p:cNvPicPr>
            <a:picLocks noChangeAspect="1" noChangeArrowheads="1"/>
          </p:cNvPicPr>
          <p:nvPr/>
        </p:nvPicPr>
        <p:blipFill>
          <a:blip r:embed="rId2"/>
          <a:srcRect/>
          <a:stretch>
            <a:fillRect/>
          </a:stretch>
        </p:blipFill>
        <p:spPr bwMode="auto">
          <a:xfrm>
            <a:off x="1143000" y="1571625"/>
            <a:ext cx="6500813"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714375" y="533400"/>
            <a:ext cx="7500938" cy="6324600"/>
          </a:xfrm>
          <a:prstGeom prst="rect">
            <a:avLst/>
          </a:prstGeom>
          <a:noFill/>
          <a:ln w="9525">
            <a:noFill/>
            <a:miter lim="800000"/>
            <a:headEnd/>
            <a:tailEnd/>
          </a:ln>
        </p:spPr>
        <p:txBody>
          <a:bodyPr anchor="ctr">
            <a:spAutoFit/>
          </a:bodyPr>
          <a:lstStyle/>
          <a:p>
            <a:pPr algn="just">
              <a:defRPr/>
            </a:pPr>
            <a:endParaRPr lang="es-EC" b="1" dirty="0">
              <a:solidFill>
                <a:schemeClr val="accent6">
                  <a:lumMod val="75000"/>
                </a:schemeClr>
              </a:solidFill>
              <a:cs typeface="Times New Roman" pitchFamily="18" charset="0"/>
            </a:endParaRPr>
          </a:p>
          <a:p>
            <a:pPr algn="ctr">
              <a:defRPr/>
            </a:pPr>
            <a:r>
              <a:rPr lang="es-EC" b="1" dirty="0">
                <a:solidFill>
                  <a:schemeClr val="accent6">
                    <a:lumMod val="75000"/>
                  </a:schemeClr>
                </a:solidFill>
                <a:cs typeface="Times New Roman" pitchFamily="18" charset="0"/>
              </a:rPr>
              <a:t>TEORÍA  DE LOS SISTEMAS DE PUESTA  A TIERRA</a:t>
            </a:r>
          </a:p>
          <a:p>
            <a:pPr algn="just">
              <a:defRPr/>
            </a:pPr>
            <a:endParaRPr lang="es-EC" b="1" dirty="0">
              <a:solidFill>
                <a:schemeClr val="accent6">
                  <a:lumMod val="75000"/>
                </a:schemeClr>
              </a:solidFill>
              <a:cs typeface="Times New Roman" pitchFamily="18" charset="0"/>
            </a:endParaRPr>
          </a:p>
          <a:p>
            <a:pPr algn="just">
              <a:defRPr/>
            </a:pPr>
            <a:r>
              <a:rPr lang="es-EC" b="1" dirty="0">
                <a:solidFill>
                  <a:schemeClr val="accent6">
                    <a:lumMod val="75000"/>
                  </a:schemeClr>
                </a:solidFill>
                <a:cs typeface="Times New Roman" pitchFamily="18" charset="0"/>
              </a:rPr>
              <a:t>La tierra y la resistividad</a:t>
            </a:r>
          </a:p>
          <a:p>
            <a:pPr lvl="2" algn="just">
              <a:defRPr/>
            </a:pPr>
            <a:endParaRPr lang="es-EC" dirty="0">
              <a:solidFill>
                <a:schemeClr val="accent6">
                  <a:lumMod val="75000"/>
                </a:schemeClr>
              </a:solidFill>
            </a:endParaRPr>
          </a:p>
          <a:p>
            <a:pPr algn="just" eaLnBrk="0" hangingPunct="0">
              <a:lnSpc>
                <a:spcPct val="150000"/>
              </a:lnSpc>
              <a:defRPr/>
            </a:pPr>
            <a:r>
              <a:rPr lang="es-ES" dirty="0">
                <a:solidFill>
                  <a:schemeClr val="accent6">
                    <a:lumMod val="75000"/>
                  </a:schemeClr>
                </a:solidFill>
                <a:ea typeface="Calibri" pitchFamily="34" charset="0"/>
                <a:cs typeface="Arial" charset="0"/>
              </a:rPr>
              <a:t>La resistividad del suelo es la propiedad que tiene éste para oponerse al paso de la corriente eléctrica y varía ampliamente a lo largo y ancho del globo terrestre, estando determinada por diversos factores como: </a:t>
            </a:r>
          </a:p>
          <a:p>
            <a:pPr algn="just" eaLnBrk="0" hangingPunct="0">
              <a:lnSpc>
                <a:spcPct val="150000"/>
              </a:lnSpc>
              <a:defRPr/>
            </a:pPr>
            <a:endParaRPr lang="es-EC" dirty="0">
              <a:solidFill>
                <a:schemeClr val="accent6">
                  <a:lumMod val="75000"/>
                </a:schemeClr>
              </a:solidFill>
              <a:ea typeface="Calibri" pitchFamily="34" charset="0"/>
              <a:cs typeface="Times New Roman" pitchFamily="18" charset="0"/>
            </a:endParaRPr>
          </a:p>
          <a:p>
            <a:pPr algn="just" eaLnBrk="0" hangingPunct="0">
              <a:lnSpc>
                <a:spcPct val="150000"/>
              </a:lnSpc>
              <a:buFontTx/>
              <a:buChar char="•"/>
              <a:defRPr/>
            </a:pPr>
            <a:r>
              <a:rPr lang="es-ES" dirty="0">
                <a:solidFill>
                  <a:schemeClr val="accent6">
                    <a:lumMod val="75000"/>
                  </a:schemeClr>
                </a:solidFill>
                <a:ea typeface="Calibri" pitchFamily="34" charset="0"/>
                <a:cs typeface="Calibri" pitchFamily="34" charset="0"/>
              </a:rPr>
              <a:t>Sales solubles </a:t>
            </a:r>
          </a:p>
          <a:p>
            <a:pPr algn="just" eaLnBrk="0" hangingPunct="0">
              <a:lnSpc>
                <a:spcPct val="150000"/>
              </a:lnSpc>
              <a:buFontTx/>
              <a:buChar char="•"/>
              <a:defRPr/>
            </a:pPr>
            <a:r>
              <a:rPr lang="es-ES" dirty="0">
                <a:solidFill>
                  <a:schemeClr val="accent6">
                    <a:lumMod val="75000"/>
                  </a:schemeClr>
                </a:solidFill>
                <a:ea typeface="Calibri" pitchFamily="34" charset="0"/>
                <a:cs typeface="Calibri" pitchFamily="34" charset="0"/>
              </a:rPr>
              <a:t>Composición propia del terreno </a:t>
            </a:r>
          </a:p>
          <a:p>
            <a:pPr algn="just" eaLnBrk="0" hangingPunct="0">
              <a:lnSpc>
                <a:spcPct val="150000"/>
              </a:lnSpc>
              <a:buFontTx/>
              <a:buChar char="•"/>
              <a:defRPr/>
            </a:pPr>
            <a:r>
              <a:rPr lang="es-ES" dirty="0">
                <a:solidFill>
                  <a:schemeClr val="accent6">
                    <a:lumMod val="75000"/>
                  </a:schemeClr>
                </a:solidFill>
                <a:ea typeface="Calibri" pitchFamily="34" charset="0"/>
                <a:cs typeface="Calibri" pitchFamily="34" charset="0"/>
              </a:rPr>
              <a:t>Estratigrafía </a:t>
            </a:r>
          </a:p>
          <a:p>
            <a:pPr algn="just" eaLnBrk="0" hangingPunct="0">
              <a:lnSpc>
                <a:spcPct val="150000"/>
              </a:lnSpc>
              <a:buFontTx/>
              <a:buChar char="•"/>
              <a:defRPr/>
            </a:pPr>
            <a:r>
              <a:rPr lang="es-ES" dirty="0">
                <a:solidFill>
                  <a:schemeClr val="accent6">
                    <a:lumMod val="75000"/>
                  </a:schemeClr>
                </a:solidFill>
                <a:ea typeface="Calibri" pitchFamily="34" charset="0"/>
                <a:cs typeface="Calibri" pitchFamily="34" charset="0"/>
              </a:rPr>
              <a:t>Granulometría </a:t>
            </a:r>
          </a:p>
          <a:p>
            <a:pPr algn="just" eaLnBrk="0" hangingPunct="0">
              <a:lnSpc>
                <a:spcPct val="150000"/>
              </a:lnSpc>
              <a:buFontTx/>
              <a:buChar char="•"/>
              <a:defRPr/>
            </a:pPr>
            <a:r>
              <a:rPr lang="es-ES" dirty="0">
                <a:solidFill>
                  <a:schemeClr val="accent6">
                    <a:lumMod val="75000"/>
                  </a:schemeClr>
                </a:solidFill>
                <a:ea typeface="Calibri" pitchFamily="34" charset="0"/>
                <a:cs typeface="Calibri" pitchFamily="34" charset="0"/>
              </a:rPr>
              <a:t>Estado higrométrico </a:t>
            </a:r>
          </a:p>
          <a:p>
            <a:pPr algn="just" eaLnBrk="0" hangingPunct="0">
              <a:lnSpc>
                <a:spcPct val="150000"/>
              </a:lnSpc>
              <a:buFontTx/>
              <a:buChar char="•"/>
              <a:defRPr/>
            </a:pPr>
            <a:r>
              <a:rPr lang="es-ES" dirty="0">
                <a:solidFill>
                  <a:schemeClr val="accent6">
                    <a:lumMod val="75000"/>
                  </a:schemeClr>
                </a:solidFill>
                <a:ea typeface="Calibri" pitchFamily="34" charset="0"/>
                <a:cs typeface="Calibri" pitchFamily="34" charset="0"/>
              </a:rPr>
              <a:t>Temperatura </a:t>
            </a:r>
          </a:p>
          <a:p>
            <a:pPr algn="just" eaLnBrk="0" hangingPunct="0">
              <a:lnSpc>
                <a:spcPct val="150000"/>
              </a:lnSpc>
              <a:buFontTx/>
              <a:buChar char="•"/>
              <a:defRPr/>
            </a:pPr>
            <a:r>
              <a:rPr lang="es-ES" dirty="0">
                <a:solidFill>
                  <a:schemeClr val="accent6">
                    <a:lumMod val="75000"/>
                  </a:schemeClr>
                </a:solidFill>
                <a:ea typeface="Calibri" pitchFamily="34" charset="0"/>
                <a:cs typeface="Calibri" pitchFamily="34" charset="0"/>
              </a:rPr>
              <a:t>Compactación</a:t>
            </a:r>
            <a:endParaRPr lang="es-EC" dirty="0">
              <a:solidFill>
                <a:schemeClr val="accent6">
                  <a:lumMod val="75000"/>
                </a:schemeClr>
              </a:solidFill>
            </a:endParaRPr>
          </a:p>
          <a:p>
            <a:pPr algn="just" eaLnBrk="0" hangingPunct="0">
              <a:defRPr/>
            </a:pPr>
            <a:endParaRPr lang="es-EC"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642938" y="469900"/>
            <a:ext cx="7643812" cy="4887913"/>
          </a:xfrm>
          <a:prstGeom prst="rect">
            <a:avLst/>
          </a:prstGeom>
          <a:noFill/>
          <a:ln w="9525">
            <a:noFill/>
            <a:miter lim="800000"/>
            <a:headEnd/>
            <a:tailEnd/>
          </a:ln>
          <a:effectLst/>
        </p:spPr>
        <p:txBody>
          <a:bodyPr anchor="ctr">
            <a:spAutoFit/>
          </a:bodyPr>
          <a:lstStyle/>
          <a:p>
            <a:pPr indent="450850" algn="just">
              <a:tabLst>
                <a:tab pos="668338" algn="l"/>
              </a:tabLst>
              <a:defRPr/>
            </a:pPr>
            <a:endParaRPr lang="es-EC" dirty="0">
              <a:solidFill>
                <a:schemeClr val="accent6">
                  <a:lumMod val="75000"/>
                </a:schemeClr>
              </a:solidFill>
              <a:latin typeface="Arial" pitchFamily="34" charset="0"/>
            </a:endParaRPr>
          </a:p>
          <a:p>
            <a:pPr indent="450850" algn="ctr" eaLnBrk="0" hangingPunct="0">
              <a:tabLst>
                <a:tab pos="668338" algn="l"/>
              </a:tabLst>
              <a:defRPr/>
            </a:pPr>
            <a:r>
              <a:rPr lang="es-EC" b="1" dirty="0">
                <a:solidFill>
                  <a:schemeClr val="accent6">
                    <a:lumMod val="75000"/>
                  </a:schemeClr>
                </a:solidFill>
                <a:latin typeface="Arial" pitchFamily="34" charset="0"/>
                <a:ea typeface="Times New Roman" pitchFamily="18" charset="0"/>
                <a:cs typeface="Times New Roman" pitchFamily="18" charset="0"/>
              </a:rPr>
              <a:t>PREVENCIONES  EN  EL SISTEMA  DE  PUESTA  A TIERRA</a:t>
            </a:r>
          </a:p>
          <a:p>
            <a:pPr indent="450850" algn="just" eaLnBrk="0" hangingPunct="0">
              <a:tabLst>
                <a:tab pos="668338" algn="l"/>
              </a:tabLst>
              <a:defRPr/>
            </a:pPr>
            <a:r>
              <a:rPr lang="es-EC" b="1" dirty="0">
                <a:solidFill>
                  <a:schemeClr val="accent6">
                    <a:lumMod val="75000"/>
                  </a:schemeClr>
                </a:solidFill>
                <a:latin typeface="Bookman Old Style" pitchFamily="18" charset="0"/>
                <a:ea typeface="Times New Roman" pitchFamily="18" charset="0"/>
                <a:cs typeface="Times New Roman" pitchFamily="18" charset="0"/>
              </a:rPr>
              <a:t> </a:t>
            </a:r>
          </a:p>
          <a:p>
            <a:pPr indent="450850" algn="just" eaLnBrk="0" hangingPunct="0">
              <a:tabLst>
                <a:tab pos="668338" algn="l"/>
              </a:tabLst>
              <a:defRPr/>
            </a:pPr>
            <a:endParaRPr lang="es-EC" b="1" dirty="0">
              <a:solidFill>
                <a:schemeClr val="accent6">
                  <a:lumMod val="75000"/>
                </a:schemeClr>
              </a:solidFill>
              <a:latin typeface="Bookman Old Style" pitchFamily="18" charset="0"/>
              <a:ea typeface="Times New Roman" pitchFamily="18" charset="0"/>
              <a:cs typeface="Times New Roman" pitchFamily="18" charset="0"/>
            </a:endParaRPr>
          </a:p>
          <a:p>
            <a:pPr algn="just" eaLnBrk="0" hangingPunct="0">
              <a:tabLst>
                <a:tab pos="668338" algn="l"/>
              </a:tabLst>
              <a:defRPr/>
            </a:pPr>
            <a:r>
              <a:rPr lang="es-EC" b="1" dirty="0">
                <a:solidFill>
                  <a:schemeClr val="accent6">
                    <a:lumMod val="75000"/>
                  </a:schemeClr>
                </a:solidFill>
                <a:latin typeface="Arial" pitchFamily="34" charset="0"/>
                <a:ea typeface="Times New Roman" pitchFamily="18" charset="0"/>
                <a:cs typeface="Times New Roman" pitchFamily="18" charset="0"/>
              </a:rPr>
              <a:t>Aplicación para la reducción de riesgos.</a:t>
            </a:r>
          </a:p>
          <a:p>
            <a:pPr indent="450850" algn="just" eaLnBrk="0" hangingPunct="0">
              <a:tabLst>
                <a:tab pos="668338" algn="l"/>
              </a:tabLst>
              <a:defRPr/>
            </a:pPr>
            <a:endParaRPr lang="es-EC" dirty="0">
              <a:solidFill>
                <a:schemeClr val="accent6">
                  <a:lumMod val="75000"/>
                </a:schemeClr>
              </a:solidFill>
              <a:latin typeface="Arial" pitchFamily="34" charset="0"/>
            </a:endParaRPr>
          </a:p>
          <a:p>
            <a:pPr eaLnBrk="0" hangingPunct="0">
              <a:buFont typeface="Wingdings" pitchFamily="2" charset="2"/>
              <a:buChar char="Ø"/>
              <a:tabLst>
                <a:tab pos="668338" algn="l"/>
              </a:tabLst>
              <a:defRPr/>
            </a:pPr>
            <a:r>
              <a:rPr lang="es-EC" b="1" dirty="0">
                <a:solidFill>
                  <a:schemeClr val="accent6">
                    <a:lumMod val="75000"/>
                  </a:schemeClr>
                </a:solidFill>
                <a:latin typeface="Arial" pitchFamily="34" charset="0"/>
                <a:ea typeface="Times New Roman" pitchFamily="18" charset="0"/>
                <a:cs typeface="Times New Roman" pitchFamily="18" charset="0"/>
              </a:rPr>
              <a:t> Prevenciones en el cuarto de transformadores.</a:t>
            </a:r>
          </a:p>
          <a:p>
            <a:pPr indent="450850" algn="just" eaLnBrk="0" hangingPunct="0">
              <a:tabLst>
                <a:tab pos="668338" algn="l"/>
              </a:tabLst>
              <a:defRPr/>
            </a:pPr>
            <a:endParaRPr lang="es-EC" dirty="0">
              <a:solidFill>
                <a:schemeClr val="accent6">
                  <a:lumMod val="75000"/>
                </a:schemeClr>
              </a:solidFill>
              <a:latin typeface="Arial" pitchFamily="34" charset="0"/>
            </a:endParaRPr>
          </a:p>
          <a:p>
            <a:pPr algn="just" eaLnBrk="0" hangingPunct="0">
              <a:tabLst>
                <a:tab pos="668338" algn="l"/>
              </a:tabLst>
              <a:defRPr/>
            </a:pPr>
            <a:r>
              <a:rPr lang="es-EC" b="1" dirty="0">
                <a:solidFill>
                  <a:schemeClr val="accent6">
                    <a:lumMod val="75000"/>
                  </a:schemeClr>
                </a:solidFill>
                <a:latin typeface="Arial" pitchFamily="34" charset="0"/>
                <a:ea typeface="Times New Roman" pitchFamily="18" charset="0"/>
                <a:cs typeface="Times New Roman" pitchFamily="18" charset="0"/>
              </a:rPr>
              <a:t>Medidas para reducir factores de riesgo eléctrico.</a:t>
            </a:r>
          </a:p>
          <a:p>
            <a:pPr indent="450850" algn="just" eaLnBrk="0" hangingPunct="0">
              <a:tabLst>
                <a:tab pos="668338" algn="l"/>
              </a:tabLst>
              <a:defRPr/>
            </a:pPr>
            <a:endParaRPr lang="es-EC" b="1" dirty="0">
              <a:solidFill>
                <a:schemeClr val="accent6">
                  <a:lumMod val="75000"/>
                </a:schemeClr>
              </a:solidFill>
              <a:latin typeface="Arial" pitchFamily="34" charset="0"/>
              <a:ea typeface="Times New Roman" pitchFamily="18" charset="0"/>
              <a:cs typeface="Times New Roman" pitchFamily="18" charset="0"/>
            </a:endParaRPr>
          </a:p>
          <a:p>
            <a:pPr algn="just" eaLnBrk="0" hangingPunct="0">
              <a:lnSpc>
                <a:spcPct val="150000"/>
              </a:lnSpc>
              <a:tabLst>
                <a:tab pos="668338" algn="l"/>
              </a:tabLst>
              <a:defRPr/>
            </a:pPr>
            <a:r>
              <a:rPr lang="es-ES" dirty="0">
                <a:solidFill>
                  <a:schemeClr val="accent6">
                    <a:lumMod val="75000"/>
                  </a:schemeClr>
                </a:solidFill>
                <a:latin typeface="Arial" pitchFamily="34" charset="0"/>
                <a:ea typeface="Calibri" pitchFamily="34" charset="0"/>
              </a:rPr>
              <a:t>1. Realizar un estudio para implementar un nuevo sistema de puesta a tierra. El nuevo sistema debería contar con al menos ocho electrodos de ocho pies de largo, ubicados en el perímetro de una malla de 14x8 metros formada por conductores calibre 2/0 AWG. En el Anexo E se encuentra la hoja de cálculo del diseño sugerido.</a:t>
            </a:r>
            <a:r>
              <a:rPr lang="es-EC" dirty="0">
                <a:solidFill>
                  <a:schemeClr val="accent6">
                    <a:lumMod val="75000"/>
                  </a:schemeClr>
                </a:solidFill>
                <a:latin typeface="Arial" pitchFamily="34" charset="0"/>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642938" y="520700"/>
            <a:ext cx="7643812" cy="5908675"/>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PREVENCIONES  EN  EL SISTEMA  DE  PUESTA  A TIERRA</a:t>
            </a:r>
            <a:endParaRPr lang="es-ES" dirty="0">
              <a:solidFill>
                <a:schemeClr val="accent6">
                  <a:lumMod val="75000"/>
                </a:schemeClr>
              </a:solidFill>
              <a:ea typeface="Calibri" pitchFamily="34" charset="0"/>
              <a:cs typeface="Arial" charset="0"/>
            </a:endParaRPr>
          </a:p>
          <a:p>
            <a:pPr algn="just">
              <a:defRPr/>
            </a:pPr>
            <a:endParaRPr lang="es-EC" b="1" dirty="0">
              <a:solidFill>
                <a:schemeClr val="accent6">
                  <a:lumMod val="75000"/>
                </a:schemeClr>
              </a:solidFill>
              <a:cs typeface="Times New Roman" pitchFamily="18" charset="0"/>
            </a:endParaRPr>
          </a:p>
          <a:p>
            <a:pPr algn="just">
              <a:defRPr/>
            </a:pPr>
            <a:r>
              <a:rPr lang="es-EC" b="1" dirty="0">
                <a:solidFill>
                  <a:schemeClr val="accent6">
                    <a:lumMod val="75000"/>
                  </a:schemeClr>
                </a:solidFill>
                <a:cs typeface="Times New Roman" pitchFamily="18" charset="0"/>
              </a:rPr>
              <a:t>Medidas para reducir factores de riesgo eléctrico.</a:t>
            </a:r>
          </a:p>
          <a:p>
            <a:pPr algn="just">
              <a:defRPr/>
            </a:pPr>
            <a:endParaRPr lang="es-ES" dirty="0">
              <a:solidFill>
                <a:schemeClr val="accent6">
                  <a:lumMod val="75000"/>
                </a:schemeClr>
              </a:solidFill>
              <a:ea typeface="Calibri" pitchFamily="34" charset="0"/>
              <a:cs typeface="Calibri" pitchFamily="34" charset="0"/>
            </a:endParaRPr>
          </a:p>
          <a:p>
            <a:pPr algn="just">
              <a:defRPr/>
            </a:pPr>
            <a:r>
              <a:rPr lang="es-ES" dirty="0">
                <a:solidFill>
                  <a:schemeClr val="accent6">
                    <a:lumMod val="75000"/>
                  </a:schemeClr>
                </a:solidFill>
                <a:ea typeface="Calibri" pitchFamily="34" charset="0"/>
                <a:cs typeface="Calibri" pitchFamily="34" charset="0"/>
              </a:rPr>
              <a:t>2.  Cambiar el conductor de conexión a los electrodos por uno de calibre apropiado según la tabla 6 del Anexo B y considerando el cálculo de la corriente de cortocircuito.</a:t>
            </a:r>
          </a:p>
          <a:p>
            <a:pPr algn="just">
              <a:buFontTx/>
              <a:buChar char="•"/>
              <a:defRPr/>
            </a:pPr>
            <a:endParaRPr lang="es-EC" dirty="0">
              <a:solidFill>
                <a:schemeClr val="accent6">
                  <a:lumMod val="75000"/>
                </a:schemeClr>
              </a:solidFill>
            </a:endParaRPr>
          </a:p>
          <a:p>
            <a:pPr algn="just" eaLnBrk="0" hangingPunct="0">
              <a:defRPr/>
            </a:pPr>
            <a:r>
              <a:rPr lang="es-ES" dirty="0">
                <a:solidFill>
                  <a:schemeClr val="accent6">
                    <a:lumMod val="75000"/>
                  </a:schemeClr>
                </a:solidFill>
                <a:ea typeface="Calibri" pitchFamily="34" charset="0"/>
                <a:cs typeface="Calibri" pitchFamily="34" charset="0"/>
              </a:rPr>
              <a:t>3. Conectar al sistema de puesta a tierra todos los tableros de distribución de la planta.</a:t>
            </a:r>
          </a:p>
          <a:p>
            <a:pPr algn="just" eaLnBrk="0" hangingPunct="0">
              <a:buFontTx/>
              <a:buChar char="•"/>
              <a:defRPr/>
            </a:pPr>
            <a:endParaRPr lang="es-EC" dirty="0">
              <a:solidFill>
                <a:schemeClr val="accent6">
                  <a:lumMod val="75000"/>
                </a:schemeClr>
              </a:solidFill>
            </a:endParaRPr>
          </a:p>
          <a:p>
            <a:pPr algn="just" eaLnBrk="0" hangingPunct="0">
              <a:defRPr/>
            </a:pPr>
            <a:r>
              <a:rPr lang="es-ES" dirty="0">
                <a:solidFill>
                  <a:schemeClr val="accent6">
                    <a:lumMod val="75000"/>
                  </a:schemeClr>
                </a:solidFill>
                <a:ea typeface="Calibri" pitchFamily="34" charset="0"/>
                <a:cs typeface="Calibri" pitchFamily="34" charset="0"/>
              </a:rPr>
              <a:t>4.  Conectar al sistema de puesta a tierra todos los  electro canales.</a:t>
            </a:r>
          </a:p>
          <a:p>
            <a:pPr algn="just" eaLnBrk="0" hangingPunct="0">
              <a:buFontTx/>
              <a:buChar char="•"/>
              <a:defRPr/>
            </a:pPr>
            <a:endParaRPr lang="es-EC" dirty="0">
              <a:solidFill>
                <a:schemeClr val="accent6">
                  <a:lumMod val="75000"/>
                </a:schemeClr>
              </a:solidFill>
            </a:endParaRPr>
          </a:p>
          <a:p>
            <a:pPr algn="just" eaLnBrk="0" hangingPunct="0">
              <a:defRPr/>
            </a:pPr>
            <a:r>
              <a:rPr lang="es-EC" b="1" dirty="0">
                <a:solidFill>
                  <a:schemeClr val="accent6">
                    <a:lumMod val="75000"/>
                  </a:schemeClr>
                </a:solidFill>
                <a:cs typeface="Times New Roman" pitchFamily="18" charset="0"/>
              </a:rPr>
              <a:t>Medidas para reducir factores de riesgo locativos.</a:t>
            </a:r>
          </a:p>
          <a:p>
            <a:pPr algn="just" eaLnBrk="0" hangingPunct="0">
              <a:defRPr/>
            </a:pPr>
            <a:endParaRPr lang="es-EC" dirty="0">
              <a:solidFill>
                <a:schemeClr val="accent6">
                  <a:lumMod val="75000"/>
                </a:schemeClr>
              </a:solidFill>
            </a:endParaRPr>
          </a:p>
          <a:p>
            <a:pPr algn="just" eaLnBrk="0" hangingPunct="0">
              <a:defRPr/>
            </a:pPr>
            <a:r>
              <a:rPr lang="es-ES" dirty="0">
                <a:solidFill>
                  <a:schemeClr val="accent6">
                    <a:lumMod val="75000"/>
                  </a:schemeClr>
                </a:solidFill>
                <a:ea typeface="Calibri" pitchFamily="34" charset="0"/>
                <a:cs typeface="Calibri" pitchFamily="34" charset="0"/>
              </a:rPr>
              <a:t>5.  Realizar una limpieza exhaustiva del lugar.</a:t>
            </a:r>
          </a:p>
          <a:p>
            <a:pPr algn="just" eaLnBrk="0" hangingPunct="0">
              <a:buFontTx/>
              <a:buChar char="•"/>
              <a:defRPr/>
            </a:pPr>
            <a:endParaRPr lang="es-EC" dirty="0">
              <a:solidFill>
                <a:schemeClr val="accent6">
                  <a:lumMod val="75000"/>
                </a:schemeClr>
              </a:solidFill>
            </a:endParaRPr>
          </a:p>
          <a:p>
            <a:pPr algn="just" eaLnBrk="0" hangingPunct="0">
              <a:defRPr/>
            </a:pPr>
            <a:r>
              <a:rPr lang="es-ES" dirty="0">
                <a:solidFill>
                  <a:schemeClr val="accent6">
                    <a:lumMod val="75000"/>
                  </a:schemeClr>
                </a:solidFill>
                <a:ea typeface="Calibri" pitchFamily="34" charset="0"/>
                <a:cs typeface="Calibri" pitchFamily="34" charset="0"/>
              </a:rPr>
              <a:t>6. Reubicar el punto de conexión del sistema de puesta a tierra en un lugar más cómodo y accesible del cuarto de transformadores y colocar una tapa que preste más seguridad en el hoyo donde se encuentra actualmente el electrodo de puesta a tierra.</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714375" y="771525"/>
            <a:ext cx="7643813" cy="4800600"/>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PREVENCIONES  EN  EL SISTEMA  DE  PUESTA  A TIERRA</a:t>
            </a:r>
          </a:p>
          <a:p>
            <a:pPr algn="just">
              <a:defRPr/>
            </a:pPr>
            <a:endParaRPr lang="es-EC" b="1" dirty="0">
              <a:solidFill>
                <a:schemeClr val="accent6">
                  <a:lumMod val="75000"/>
                </a:schemeClr>
              </a:solidFill>
              <a:cs typeface="Times New Roman" pitchFamily="18" charset="0"/>
            </a:endParaRPr>
          </a:p>
          <a:p>
            <a:pPr algn="just">
              <a:defRPr/>
            </a:pPr>
            <a:r>
              <a:rPr lang="es-EC" b="1" dirty="0">
                <a:solidFill>
                  <a:schemeClr val="accent6">
                    <a:lumMod val="75000"/>
                  </a:schemeClr>
                </a:solidFill>
                <a:cs typeface="Times New Roman" pitchFamily="18" charset="0"/>
              </a:rPr>
              <a:t>Medidas para reducir factores de riesgo físicos.</a:t>
            </a:r>
          </a:p>
          <a:p>
            <a:pPr algn="just">
              <a:defRPr/>
            </a:pPr>
            <a:endParaRPr lang="es-EC" dirty="0">
              <a:solidFill>
                <a:schemeClr val="accent6">
                  <a:lumMod val="75000"/>
                </a:schemeClr>
              </a:solidFill>
            </a:endParaRPr>
          </a:p>
          <a:p>
            <a:pPr algn="just" eaLnBrk="0" hangingPunct="0">
              <a:defRPr/>
            </a:pPr>
            <a:r>
              <a:rPr lang="es-ES" dirty="0">
                <a:solidFill>
                  <a:schemeClr val="accent6">
                    <a:lumMod val="75000"/>
                  </a:schemeClr>
                </a:solidFill>
                <a:ea typeface="Calibri" pitchFamily="34" charset="0"/>
                <a:cs typeface="Arial" charset="0"/>
              </a:rPr>
              <a:t>7. Aumentar la cantidad de luminarias para que toda el área de trabajo quede completamente alumbrada. Para esto se realizaron los cálculos pertinentes, tomando en cuenta el tipo de lugar y el tipo de lámparas utilizadas, dando como resultado la necesidad de tener tres luminarias para una iluminación apropiada. Por este motivo, se requiere la instalación de una luminaria adicional a las dos ya existentes en el cuarto de transformadores.</a:t>
            </a:r>
          </a:p>
          <a:p>
            <a:pPr algn="just" eaLnBrk="0" hangingPunct="0">
              <a:buFontTx/>
              <a:buChar char="•"/>
              <a:defRPr/>
            </a:pPr>
            <a:endParaRPr lang="es-EC" dirty="0">
              <a:solidFill>
                <a:schemeClr val="accent6">
                  <a:lumMod val="75000"/>
                </a:schemeClr>
              </a:solidFill>
            </a:endParaRPr>
          </a:p>
          <a:p>
            <a:pPr algn="just" eaLnBrk="0" hangingPunct="0">
              <a:defRPr/>
            </a:pPr>
            <a:r>
              <a:rPr lang="es-EC" b="1" dirty="0">
                <a:solidFill>
                  <a:schemeClr val="accent6">
                    <a:lumMod val="75000"/>
                  </a:schemeClr>
                </a:solidFill>
                <a:cs typeface="Times New Roman" pitchFamily="18" charset="0"/>
              </a:rPr>
              <a:t>Medidas para reducir factores de riesgo químicos.</a:t>
            </a:r>
          </a:p>
          <a:p>
            <a:pPr algn="just" eaLnBrk="0" hangingPunct="0">
              <a:defRPr/>
            </a:pPr>
            <a:endParaRPr lang="es-EC" dirty="0">
              <a:solidFill>
                <a:schemeClr val="accent6">
                  <a:lumMod val="75000"/>
                </a:schemeClr>
              </a:solidFill>
            </a:endParaRPr>
          </a:p>
          <a:p>
            <a:pPr algn="just" eaLnBrk="0" hangingPunct="0">
              <a:defRPr/>
            </a:pPr>
            <a:r>
              <a:rPr lang="es-ES" dirty="0">
                <a:solidFill>
                  <a:schemeClr val="accent6">
                    <a:lumMod val="75000"/>
                  </a:schemeClr>
                </a:solidFill>
                <a:ea typeface="Calibri" pitchFamily="34" charset="0"/>
                <a:cs typeface="Calibri" pitchFamily="34" charset="0"/>
              </a:rPr>
              <a:t>8. Realizar un análisis al aceite del transformador para verificar que esté libre de </a:t>
            </a:r>
            <a:r>
              <a:rPr lang="es-ES" dirty="0" err="1">
                <a:solidFill>
                  <a:schemeClr val="accent6">
                    <a:lumMod val="75000"/>
                  </a:schemeClr>
                </a:solidFill>
                <a:ea typeface="Calibri" pitchFamily="34" charset="0"/>
                <a:cs typeface="Calibri" pitchFamily="34" charset="0"/>
              </a:rPr>
              <a:t>PCB’s</a:t>
            </a:r>
            <a:r>
              <a:rPr lang="es-ES" dirty="0">
                <a:solidFill>
                  <a:schemeClr val="accent6">
                    <a:lumMod val="75000"/>
                  </a:schemeClr>
                </a:solidFill>
                <a:ea typeface="Calibri" pitchFamily="34" charset="0"/>
                <a:cs typeface="Calibri" pitchFamily="34" charset="0"/>
              </a:rPr>
              <a:t>, en caso contrario se hace necesario cambiar el transformador.</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714375" y="592138"/>
            <a:ext cx="7643813" cy="5908675"/>
          </a:xfrm>
          <a:prstGeom prst="rect">
            <a:avLst/>
          </a:prstGeom>
          <a:noFill/>
          <a:ln w="9525">
            <a:noFill/>
            <a:miter lim="800000"/>
            <a:headEnd/>
            <a:tailEnd/>
          </a:ln>
        </p:spPr>
        <p:txBody>
          <a:bodyPr anchor="ctr">
            <a:spAutoFit/>
          </a:bodyPr>
          <a:lstStyle/>
          <a:p>
            <a:pPr algn="ctr">
              <a:tabLst>
                <a:tab pos="2330450" algn="l"/>
              </a:tabLst>
              <a:defRPr/>
            </a:pPr>
            <a:r>
              <a:rPr lang="es-EC" b="1" dirty="0">
                <a:solidFill>
                  <a:schemeClr val="accent6">
                    <a:lumMod val="75000"/>
                  </a:schemeClr>
                </a:solidFill>
                <a:cs typeface="Times New Roman" pitchFamily="18" charset="0"/>
              </a:rPr>
              <a:t>PREVENCIONES  EN  EL SISTEMA  DE  PUESTA  A TIERRA</a:t>
            </a:r>
          </a:p>
          <a:p>
            <a:pPr algn="ctr">
              <a:tabLst>
                <a:tab pos="2330450" algn="l"/>
              </a:tabLst>
              <a:defRPr/>
            </a:pPr>
            <a:endParaRPr lang="es-EC" b="1" dirty="0">
              <a:solidFill>
                <a:schemeClr val="accent6">
                  <a:lumMod val="75000"/>
                </a:schemeClr>
              </a:solidFill>
              <a:cs typeface="Times New Roman" pitchFamily="18" charset="0"/>
            </a:endParaRPr>
          </a:p>
          <a:p>
            <a:pPr algn="just">
              <a:buFont typeface="Wingdings" pitchFamily="2" charset="2"/>
              <a:buChar char="Ø"/>
              <a:tabLst>
                <a:tab pos="2330450" algn="l"/>
              </a:tabLst>
              <a:defRPr/>
            </a:pPr>
            <a:r>
              <a:rPr lang="es-EC" b="1" dirty="0">
                <a:solidFill>
                  <a:schemeClr val="accent6">
                    <a:lumMod val="75000"/>
                  </a:schemeClr>
                </a:solidFill>
                <a:cs typeface="Times New Roman" pitchFamily="18" charset="0"/>
              </a:rPr>
              <a:t> Prevenciones en oficinas (equipos de cómputo).</a:t>
            </a:r>
          </a:p>
          <a:p>
            <a:pPr algn="just">
              <a:tabLst>
                <a:tab pos="2330450" algn="l"/>
              </a:tabLst>
              <a:defRPr/>
            </a:pPr>
            <a:endParaRPr lang="es-EC" dirty="0">
              <a:solidFill>
                <a:schemeClr val="accent6">
                  <a:lumMod val="75000"/>
                </a:schemeClr>
              </a:solidFill>
            </a:endParaRPr>
          </a:p>
          <a:p>
            <a:pPr algn="just" eaLnBrk="0" hangingPunct="0">
              <a:tabLst>
                <a:tab pos="2330450" algn="l"/>
              </a:tabLst>
              <a:defRPr/>
            </a:pPr>
            <a:r>
              <a:rPr lang="es-EC" b="1" dirty="0">
                <a:solidFill>
                  <a:schemeClr val="accent6">
                    <a:lumMod val="75000"/>
                  </a:schemeClr>
                </a:solidFill>
                <a:cs typeface="Times New Roman" pitchFamily="18" charset="0"/>
              </a:rPr>
              <a:t>Medidas para reducir factores de riesgo eléctrico.</a:t>
            </a:r>
          </a:p>
          <a:p>
            <a:pPr algn="just" eaLnBrk="0" hangingPunct="0">
              <a:tabLst>
                <a:tab pos="2330450" algn="l"/>
              </a:tabLst>
              <a:defRPr/>
            </a:pPr>
            <a:endParaRPr lang="es-EC" dirty="0">
              <a:solidFill>
                <a:schemeClr val="accent6">
                  <a:lumMod val="75000"/>
                </a:schemeClr>
              </a:solidFill>
            </a:endParaRPr>
          </a:p>
          <a:p>
            <a:pPr algn="just" eaLnBrk="0" hangingPunct="0">
              <a:tabLst>
                <a:tab pos="2330450" algn="l"/>
              </a:tabLst>
              <a:defRPr/>
            </a:pPr>
            <a:r>
              <a:rPr lang="es-ES" dirty="0">
                <a:solidFill>
                  <a:schemeClr val="accent6">
                    <a:lumMod val="75000"/>
                  </a:schemeClr>
                </a:solidFill>
                <a:ea typeface="Calibri" pitchFamily="34" charset="0"/>
                <a:cs typeface="Arial" charset="0"/>
              </a:rPr>
              <a:t>1. Colocar el conductor de conexión de puesta a tierra en una canalización a fin de evitar accidentes y desconexión del conductor.</a:t>
            </a:r>
          </a:p>
          <a:p>
            <a:pPr algn="just" eaLnBrk="0" hangingPunct="0">
              <a:buFontTx/>
              <a:buChar char="•"/>
              <a:tabLst>
                <a:tab pos="2330450" algn="l"/>
              </a:tabLst>
              <a:defRPr/>
            </a:pPr>
            <a:endParaRPr lang="es-EC" dirty="0">
              <a:solidFill>
                <a:schemeClr val="accent6">
                  <a:lumMod val="75000"/>
                </a:schemeClr>
              </a:solidFill>
            </a:endParaRPr>
          </a:p>
          <a:p>
            <a:pPr algn="just" eaLnBrk="0" hangingPunct="0">
              <a:tabLst>
                <a:tab pos="2330450" algn="l"/>
              </a:tabLst>
              <a:defRPr/>
            </a:pPr>
            <a:r>
              <a:rPr lang="es-ES" dirty="0">
                <a:solidFill>
                  <a:schemeClr val="accent6">
                    <a:lumMod val="75000"/>
                  </a:schemeClr>
                </a:solidFill>
                <a:ea typeface="Calibri" pitchFamily="34" charset="0"/>
                <a:cs typeface="Calibri" pitchFamily="34" charset="0"/>
              </a:rPr>
              <a:t>2.  Unir los sistemas de puesta a tierra, tanto del sistema eléctrico como de equipos de cómputo para lograr la equipotencialidad y dar seguridad a las personas y proteger a los equipos.</a:t>
            </a:r>
          </a:p>
          <a:p>
            <a:pPr algn="just" eaLnBrk="0" hangingPunct="0">
              <a:buFontTx/>
              <a:buChar char="•"/>
              <a:tabLst>
                <a:tab pos="2330450" algn="l"/>
              </a:tabLst>
              <a:defRPr/>
            </a:pPr>
            <a:endParaRPr lang="es-EC" dirty="0">
              <a:solidFill>
                <a:schemeClr val="accent6">
                  <a:lumMod val="75000"/>
                </a:schemeClr>
              </a:solidFill>
            </a:endParaRPr>
          </a:p>
          <a:p>
            <a:pPr algn="just" eaLnBrk="0" hangingPunct="0">
              <a:tabLst>
                <a:tab pos="2330450" algn="l"/>
              </a:tabLst>
              <a:defRPr/>
            </a:pPr>
            <a:r>
              <a:rPr lang="es-ES" dirty="0">
                <a:solidFill>
                  <a:schemeClr val="accent6">
                    <a:lumMod val="75000"/>
                  </a:schemeClr>
                </a:solidFill>
                <a:ea typeface="Calibri" pitchFamily="34" charset="0"/>
                <a:cs typeface="Calibri" pitchFamily="34" charset="0"/>
              </a:rPr>
              <a:t>3.  Separar los conductores de alimentación de los de datos para evitar enredos y tropiezos y transportarlos por electro canales.</a:t>
            </a:r>
            <a:endParaRPr lang="es-EC" dirty="0">
              <a:solidFill>
                <a:schemeClr val="accent6">
                  <a:lumMod val="75000"/>
                </a:schemeClr>
              </a:solidFill>
            </a:endParaRPr>
          </a:p>
          <a:p>
            <a:pPr algn="just" eaLnBrk="0" hangingPunct="0">
              <a:tabLst>
                <a:tab pos="2330450" algn="l"/>
              </a:tabLst>
              <a:defRPr/>
            </a:pPr>
            <a:r>
              <a:rPr lang="es-EC" b="1" dirty="0">
                <a:solidFill>
                  <a:schemeClr val="accent6">
                    <a:lumMod val="75000"/>
                  </a:schemeClr>
                </a:solidFill>
                <a:latin typeface="Bookman Old Style" pitchFamily="18" charset="0"/>
                <a:cs typeface="Times New Roman" pitchFamily="18" charset="0"/>
              </a:rPr>
              <a:t>	</a:t>
            </a:r>
            <a:endParaRPr lang="es-EC" dirty="0">
              <a:solidFill>
                <a:schemeClr val="accent6">
                  <a:lumMod val="75000"/>
                </a:schemeClr>
              </a:solidFill>
            </a:endParaRPr>
          </a:p>
          <a:p>
            <a:pPr algn="just" eaLnBrk="0" hangingPunct="0">
              <a:tabLst>
                <a:tab pos="2330450" algn="l"/>
              </a:tabLst>
              <a:defRPr/>
            </a:pPr>
            <a:r>
              <a:rPr lang="es-EC" b="1" dirty="0">
                <a:solidFill>
                  <a:schemeClr val="accent6">
                    <a:lumMod val="75000"/>
                  </a:schemeClr>
                </a:solidFill>
                <a:cs typeface="Times New Roman" pitchFamily="18" charset="0"/>
              </a:rPr>
              <a:t>Medidas para reducir factores de riesgo locativos.</a:t>
            </a:r>
          </a:p>
          <a:p>
            <a:pPr algn="just" eaLnBrk="0" hangingPunct="0">
              <a:tabLst>
                <a:tab pos="2330450" algn="l"/>
              </a:tabLst>
              <a:defRPr/>
            </a:pPr>
            <a:endParaRPr lang="es-EC" dirty="0">
              <a:solidFill>
                <a:schemeClr val="accent6">
                  <a:lumMod val="75000"/>
                </a:schemeClr>
              </a:solidFill>
            </a:endParaRPr>
          </a:p>
          <a:p>
            <a:pPr algn="just" eaLnBrk="0" hangingPunct="0">
              <a:tabLst>
                <a:tab pos="2330450" algn="l"/>
              </a:tabLst>
              <a:defRPr/>
            </a:pPr>
            <a:r>
              <a:rPr lang="es-ES" dirty="0">
                <a:solidFill>
                  <a:schemeClr val="accent6">
                    <a:lumMod val="75000"/>
                  </a:schemeClr>
                </a:solidFill>
                <a:ea typeface="Calibri" pitchFamily="34" charset="0"/>
                <a:cs typeface="Calibri" pitchFamily="34" charset="0"/>
              </a:rPr>
              <a:t>4.  Reubicar los paneles de servidores, paneles eléctricos, equipos de telecomunicaciones y sistema contraincendios a un lugar con mayor área para facilitar el mantenimiento y operación.</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71500" y="655638"/>
            <a:ext cx="7643813" cy="3416300"/>
          </a:xfrm>
          <a:prstGeom prst="rect">
            <a:avLst/>
          </a:prstGeom>
          <a:noFill/>
          <a:ln w="9525">
            <a:noFill/>
            <a:miter lim="800000"/>
            <a:headEnd/>
            <a:tailEnd/>
          </a:ln>
          <a:effectLst/>
        </p:spPr>
        <p:txBody>
          <a:bodyPr anchor="ctr">
            <a:spAutoFit/>
          </a:bodyPr>
          <a:lstStyle/>
          <a:p>
            <a:pPr indent="450850" algn="ctr">
              <a:defRPr/>
            </a:pPr>
            <a:r>
              <a:rPr lang="es-EC" b="1" dirty="0">
                <a:solidFill>
                  <a:schemeClr val="accent6">
                    <a:lumMod val="75000"/>
                  </a:schemeClr>
                </a:solidFill>
                <a:latin typeface="Arial" pitchFamily="34" charset="0"/>
                <a:ea typeface="Times New Roman" pitchFamily="18" charset="0"/>
                <a:cs typeface="Times New Roman" pitchFamily="18" charset="0"/>
              </a:rPr>
              <a:t>PREVENCIONES  EN  EL SISTEMA  DE  PUESTA  A TIERRA</a:t>
            </a:r>
          </a:p>
          <a:p>
            <a:pPr indent="450850" algn="just">
              <a:defRPr/>
            </a:pPr>
            <a:endParaRPr lang="es-EC" b="1" dirty="0">
              <a:solidFill>
                <a:schemeClr val="accent6">
                  <a:lumMod val="75000"/>
                </a:schemeClr>
              </a:solidFill>
              <a:latin typeface="Arial" pitchFamily="34" charset="0"/>
              <a:ea typeface="Times New Roman" pitchFamily="18" charset="0"/>
              <a:cs typeface="Times New Roman" pitchFamily="18" charset="0"/>
            </a:endParaRPr>
          </a:p>
          <a:p>
            <a:pPr indent="450850" algn="just">
              <a:defRPr/>
            </a:pPr>
            <a:endParaRPr lang="es-EC" b="1" dirty="0">
              <a:solidFill>
                <a:schemeClr val="accent6">
                  <a:lumMod val="75000"/>
                </a:schemeClr>
              </a:solidFill>
              <a:latin typeface="Arial" pitchFamily="34" charset="0"/>
              <a:ea typeface="Times New Roman" pitchFamily="18" charset="0"/>
              <a:cs typeface="Times New Roman" pitchFamily="18" charset="0"/>
            </a:endParaRPr>
          </a:p>
          <a:p>
            <a:pPr algn="just">
              <a:defRPr/>
            </a:pPr>
            <a:r>
              <a:rPr lang="es-EC" b="1" dirty="0">
                <a:solidFill>
                  <a:schemeClr val="accent6">
                    <a:lumMod val="75000"/>
                  </a:schemeClr>
                </a:solidFill>
                <a:latin typeface="Arial" pitchFamily="34" charset="0"/>
                <a:ea typeface="Times New Roman" pitchFamily="18" charset="0"/>
                <a:cs typeface="Times New Roman" pitchFamily="18" charset="0"/>
              </a:rPr>
              <a:t>Medidas para reducir factores de riesgo físicos.</a:t>
            </a:r>
          </a:p>
          <a:p>
            <a:pPr algn="just">
              <a:defRPr/>
            </a:pPr>
            <a:endParaRPr lang="es-EC" b="1" dirty="0">
              <a:solidFill>
                <a:schemeClr val="accent6">
                  <a:lumMod val="75000"/>
                </a:schemeClr>
              </a:solidFill>
              <a:latin typeface="Arial" pitchFamily="34" charset="0"/>
              <a:ea typeface="Times New Roman" pitchFamily="18" charset="0"/>
              <a:cs typeface="Times New Roman" pitchFamily="18" charset="0"/>
            </a:endParaRPr>
          </a:p>
          <a:p>
            <a:pPr algn="just" eaLnBrk="0" hangingPunct="0">
              <a:lnSpc>
                <a:spcPct val="150000"/>
              </a:lnSpc>
              <a:defRPr/>
            </a:pPr>
            <a:r>
              <a:rPr lang="es-EC" dirty="0">
                <a:solidFill>
                  <a:schemeClr val="accent6">
                    <a:lumMod val="75000"/>
                  </a:schemeClr>
                </a:solidFill>
                <a:latin typeface="Arial" pitchFamily="34" charset="0"/>
              </a:rPr>
              <a:t>5. </a:t>
            </a:r>
            <a:r>
              <a:rPr lang="es-ES" dirty="0">
                <a:solidFill>
                  <a:schemeClr val="accent6">
                    <a:lumMod val="75000"/>
                  </a:schemeClr>
                </a:solidFill>
                <a:latin typeface="Arial" pitchFamily="34" charset="0"/>
                <a:ea typeface="Calibri" pitchFamily="34" charset="0"/>
                <a:cs typeface="Arial" pitchFamily="34" charset="0"/>
              </a:rPr>
              <a:t>Aumentar potencia lumínica para tener una mejor visibilidad en las acciones de operación y mantenimiento. Se realizó un análisis según el tipo de área, teniendo como resultado la necesidad de instalar una luminaria adicional a las dos que actualmente existen.</a:t>
            </a:r>
            <a:endParaRPr lang="es-EC" dirty="0">
              <a:solidFill>
                <a:schemeClr val="accent6">
                  <a:lumMod val="75000"/>
                </a:schemeClr>
              </a:solidFill>
              <a:latin typeface="Arial" pitchFamily="34" charset="0"/>
            </a:endParaRPr>
          </a:p>
          <a:p>
            <a:pPr indent="450850" algn="just" eaLnBrk="0" hangingPunct="0">
              <a:defRPr/>
            </a:pPr>
            <a:r>
              <a:rPr lang="es-EC" b="1" dirty="0">
                <a:solidFill>
                  <a:schemeClr val="accent6">
                    <a:lumMod val="75000"/>
                  </a:schemeClr>
                </a:solidFill>
                <a:latin typeface="Arial" pitchFamily="34" charset="0"/>
                <a:ea typeface="Times New Roman" pitchFamily="18" charset="0"/>
                <a:cs typeface="Times New Roman" pitchFamily="18" charset="0"/>
              </a:rPr>
              <a:t> </a:t>
            </a:r>
            <a:endParaRPr lang="es-EC" dirty="0">
              <a:solidFill>
                <a:schemeClr val="accent6">
                  <a:lumMod val="75000"/>
                </a:schemeClr>
              </a:solidFill>
              <a:latin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43000" y="571500"/>
            <a:ext cx="7143750" cy="2308225"/>
          </a:xfrm>
          <a:prstGeom prst="rect">
            <a:avLst/>
          </a:prstGeom>
        </p:spPr>
        <p:txBody>
          <a:bodyPr>
            <a:spAutoFit/>
          </a:bodyPr>
          <a:lstStyle/>
          <a:p>
            <a:pPr algn="ctr" eaLnBrk="0" hangingPunct="0">
              <a:defRPr/>
            </a:pPr>
            <a:r>
              <a:rPr lang="es-EC" b="1" dirty="0">
                <a:solidFill>
                  <a:schemeClr val="accent6">
                    <a:lumMod val="75000"/>
                  </a:schemeClr>
                </a:solidFill>
                <a:latin typeface="Arial" pitchFamily="34" charset="0"/>
                <a:ea typeface="Times New Roman" pitchFamily="18" charset="0"/>
                <a:cs typeface="Times New Roman" pitchFamily="18" charset="0"/>
              </a:rPr>
              <a:t>PREVENCIONES  EN  EL SISTEMA  DE  PUESTA  A TIERRA</a:t>
            </a:r>
          </a:p>
          <a:p>
            <a:pPr algn="just" eaLnBrk="0" hangingPunct="0">
              <a:defRPr/>
            </a:pPr>
            <a:endParaRPr lang="es-EC" b="1" dirty="0">
              <a:solidFill>
                <a:schemeClr val="accent6">
                  <a:lumMod val="75000"/>
                </a:schemeClr>
              </a:solidFill>
              <a:latin typeface="Arial" pitchFamily="34" charset="0"/>
              <a:ea typeface="Times New Roman" pitchFamily="18" charset="0"/>
              <a:cs typeface="Times New Roman" pitchFamily="18" charset="0"/>
            </a:endParaRPr>
          </a:p>
          <a:p>
            <a:pPr algn="just" eaLnBrk="0" hangingPunct="0">
              <a:defRPr/>
            </a:pPr>
            <a:endParaRPr lang="es-EC" b="1" dirty="0">
              <a:solidFill>
                <a:schemeClr val="accent6">
                  <a:lumMod val="75000"/>
                </a:schemeClr>
              </a:solidFill>
              <a:latin typeface="Arial" pitchFamily="34" charset="0"/>
              <a:ea typeface="Times New Roman" pitchFamily="18" charset="0"/>
              <a:cs typeface="Times New Roman" pitchFamily="18" charset="0"/>
            </a:endParaRPr>
          </a:p>
          <a:p>
            <a:pPr algn="just" eaLnBrk="0" hangingPunct="0">
              <a:defRPr/>
            </a:pPr>
            <a:r>
              <a:rPr lang="es-EC" b="1" dirty="0">
                <a:solidFill>
                  <a:schemeClr val="accent6">
                    <a:lumMod val="75000"/>
                  </a:schemeClr>
                </a:solidFill>
                <a:latin typeface="Arial" pitchFamily="34" charset="0"/>
                <a:ea typeface="Times New Roman" pitchFamily="18" charset="0"/>
                <a:cs typeface="Times New Roman" pitchFamily="18" charset="0"/>
              </a:rPr>
              <a:t>Análisis de riesgos considerando las prevenciones sugeridas en el sistema.</a:t>
            </a:r>
          </a:p>
          <a:p>
            <a:pPr indent="450850" algn="just" eaLnBrk="0" hangingPunct="0">
              <a:defRPr/>
            </a:pPr>
            <a:endParaRPr lang="es-EC" dirty="0">
              <a:solidFill>
                <a:schemeClr val="accent6">
                  <a:lumMod val="75000"/>
                </a:schemeClr>
              </a:solidFill>
              <a:latin typeface="Arial" pitchFamily="34" charset="0"/>
            </a:endParaRPr>
          </a:p>
          <a:p>
            <a:pPr algn="just" eaLnBrk="0" hangingPunct="0">
              <a:defRPr/>
            </a:pPr>
            <a:r>
              <a:rPr lang="es-EC" b="1" dirty="0">
                <a:solidFill>
                  <a:schemeClr val="accent6">
                    <a:lumMod val="75000"/>
                  </a:schemeClr>
                </a:solidFill>
                <a:latin typeface="Arial" pitchFamily="34" charset="0"/>
                <a:ea typeface="Times New Roman" pitchFamily="18" charset="0"/>
                <a:cs typeface="Times New Roman" pitchFamily="18" charset="0"/>
              </a:rPr>
              <a:t>Nueva valoración de factores de riesgo.</a:t>
            </a:r>
          </a:p>
          <a:p>
            <a:pPr indent="450850" algn="just" eaLnBrk="0" hangingPunct="0">
              <a:defRPr/>
            </a:pPr>
            <a:endParaRPr lang="es-EC" dirty="0">
              <a:solidFill>
                <a:schemeClr val="accent6">
                  <a:lumMod val="75000"/>
                </a:schemeClr>
              </a:solidFill>
              <a:latin typeface="Arial" pitchFamily="34" charset="0"/>
            </a:endParaRPr>
          </a:p>
        </p:txBody>
      </p:sp>
      <p:pic>
        <p:nvPicPr>
          <p:cNvPr id="63491" name="Picture 2"/>
          <p:cNvPicPr>
            <a:picLocks noChangeAspect="1" noChangeArrowheads="1"/>
          </p:cNvPicPr>
          <p:nvPr/>
        </p:nvPicPr>
        <p:blipFill>
          <a:blip r:embed="rId2"/>
          <a:srcRect/>
          <a:stretch>
            <a:fillRect/>
          </a:stretch>
        </p:blipFill>
        <p:spPr bwMode="auto">
          <a:xfrm>
            <a:off x="971550" y="2786063"/>
            <a:ext cx="7200900"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p:cNvPicPr>
            <a:picLocks noChangeAspect="1" noChangeArrowheads="1"/>
          </p:cNvPicPr>
          <p:nvPr/>
        </p:nvPicPr>
        <p:blipFill>
          <a:blip r:embed="rId2"/>
          <a:srcRect/>
          <a:stretch>
            <a:fillRect/>
          </a:stretch>
        </p:blipFill>
        <p:spPr bwMode="auto">
          <a:xfrm>
            <a:off x="1071563" y="1924050"/>
            <a:ext cx="7200900" cy="4076700"/>
          </a:xfrm>
          <a:prstGeom prst="rect">
            <a:avLst/>
          </a:prstGeom>
          <a:noFill/>
          <a:ln w="9525">
            <a:noFill/>
            <a:miter lim="800000"/>
            <a:headEnd/>
            <a:tailEnd/>
          </a:ln>
        </p:spPr>
      </p:pic>
      <p:sp>
        <p:nvSpPr>
          <p:cNvPr id="64515" name="4 Rectángulo"/>
          <p:cNvSpPr>
            <a:spLocks noChangeArrowheads="1"/>
          </p:cNvSpPr>
          <p:nvPr/>
        </p:nvSpPr>
        <p:spPr bwMode="auto">
          <a:xfrm>
            <a:off x="1214438" y="585788"/>
            <a:ext cx="6858000" cy="1200150"/>
          </a:xfrm>
          <a:prstGeom prst="rect">
            <a:avLst/>
          </a:prstGeom>
          <a:noFill/>
          <a:ln w="9525">
            <a:noFill/>
            <a:miter lim="800000"/>
            <a:headEnd/>
            <a:tailEnd/>
          </a:ln>
        </p:spPr>
        <p:txBody>
          <a:bodyPr>
            <a:spAutoFit/>
          </a:bodyPr>
          <a:lstStyle/>
          <a:p>
            <a:pPr algn="ctr" eaLnBrk="0" hangingPunct="0">
              <a:defRPr/>
            </a:pPr>
            <a:r>
              <a:rPr lang="es-EC" b="1" dirty="0">
                <a:solidFill>
                  <a:schemeClr val="accent6">
                    <a:lumMod val="75000"/>
                  </a:schemeClr>
                </a:solidFill>
                <a:cs typeface="Times New Roman" pitchFamily="18" charset="0"/>
              </a:rPr>
              <a:t>PREVENCIONES  EN  EL SISTEMA  DE  PUESTA  A TIERRA</a:t>
            </a:r>
          </a:p>
          <a:p>
            <a:pPr algn="ctr" eaLnBrk="0" hangingPunct="0">
              <a:defRPr/>
            </a:pPr>
            <a:endParaRPr lang="es-EC" b="1" dirty="0">
              <a:solidFill>
                <a:schemeClr val="accent6">
                  <a:lumMod val="75000"/>
                </a:schemeClr>
              </a:solidFill>
              <a:cs typeface="Times New Roman" pitchFamily="18" charset="0"/>
            </a:endParaRPr>
          </a:p>
          <a:p>
            <a:pPr eaLnBrk="0" hangingPunct="0">
              <a:defRPr/>
            </a:pPr>
            <a:r>
              <a:rPr lang="es-EC" b="1" dirty="0">
                <a:solidFill>
                  <a:schemeClr val="accent6">
                    <a:lumMod val="75000"/>
                  </a:schemeClr>
                </a:solidFill>
                <a:cs typeface="Times New Roman" pitchFamily="18" charset="0"/>
              </a:rPr>
              <a:t>Nueva valoración de factores de riesgo. </a:t>
            </a:r>
          </a:p>
          <a:p>
            <a:pPr algn="ctr" eaLnBrk="0" hangingPunct="0">
              <a:defRPr/>
            </a:pPr>
            <a:endParaRPr lang="es-EC" b="1" dirty="0">
              <a:solidFill>
                <a:schemeClr val="accent6">
                  <a:lumMod val="75000"/>
                </a:schemeClr>
              </a:solidFill>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Rectángulo"/>
          <p:cNvSpPr>
            <a:spLocks noChangeArrowheads="1"/>
          </p:cNvSpPr>
          <p:nvPr/>
        </p:nvSpPr>
        <p:spPr bwMode="auto">
          <a:xfrm>
            <a:off x="1143000" y="709613"/>
            <a:ext cx="6929438" cy="2862262"/>
          </a:xfrm>
          <a:prstGeom prst="rect">
            <a:avLst/>
          </a:prstGeom>
          <a:noFill/>
          <a:ln w="9525">
            <a:noFill/>
            <a:miter lim="800000"/>
            <a:headEnd/>
            <a:tailEnd/>
          </a:ln>
        </p:spPr>
        <p:txBody>
          <a:bodyPr>
            <a:spAutoFit/>
          </a:bodyPr>
          <a:lstStyle/>
          <a:p>
            <a:pPr algn="ctr" eaLnBrk="0" hangingPunct="0">
              <a:defRPr/>
            </a:pPr>
            <a:r>
              <a:rPr lang="es-EC" b="1" dirty="0">
                <a:solidFill>
                  <a:schemeClr val="accent6">
                    <a:lumMod val="75000"/>
                  </a:schemeClr>
                </a:solidFill>
                <a:cs typeface="Times New Roman" pitchFamily="18" charset="0"/>
              </a:rPr>
              <a:t>PREVENCIONES  EN  EL SISTEMA  DE  PUESTA  A TIERRA</a:t>
            </a:r>
          </a:p>
          <a:p>
            <a:pPr algn="ctr" eaLnBrk="0" hangingPunct="0">
              <a:defRPr/>
            </a:pPr>
            <a:endParaRPr lang="es-EC" b="1" dirty="0">
              <a:solidFill>
                <a:schemeClr val="accent6">
                  <a:lumMod val="75000"/>
                </a:schemeClr>
              </a:solidFill>
              <a:cs typeface="Times New Roman" pitchFamily="18" charset="0"/>
            </a:endParaRPr>
          </a:p>
          <a:p>
            <a:pPr algn="ctr" eaLnBrk="0" hangingPunct="0">
              <a:defRPr/>
            </a:pPr>
            <a:endParaRPr lang="es-EC" b="1" dirty="0">
              <a:solidFill>
                <a:schemeClr val="accent6">
                  <a:lumMod val="75000"/>
                </a:schemeClr>
              </a:solidFill>
              <a:cs typeface="Times New Roman" pitchFamily="18" charset="0"/>
            </a:endParaRPr>
          </a:p>
          <a:p>
            <a:pPr algn="ctr" eaLnBrk="0" hangingPunct="0">
              <a:defRPr/>
            </a:pPr>
            <a:endParaRPr lang="es-EC" b="1" dirty="0">
              <a:solidFill>
                <a:schemeClr val="accent6">
                  <a:lumMod val="75000"/>
                </a:schemeClr>
              </a:solidFill>
              <a:cs typeface="Times New Roman" pitchFamily="18" charset="0"/>
            </a:endParaRPr>
          </a:p>
          <a:p>
            <a:pPr algn="ctr" eaLnBrk="0" hangingPunct="0">
              <a:defRPr/>
            </a:pPr>
            <a:endParaRPr lang="es-EC" b="1" dirty="0">
              <a:solidFill>
                <a:schemeClr val="accent6">
                  <a:lumMod val="75000"/>
                </a:schemeClr>
              </a:solidFill>
              <a:cs typeface="Times New Roman" pitchFamily="18" charset="0"/>
            </a:endParaRPr>
          </a:p>
          <a:p>
            <a:pPr algn="ctr" eaLnBrk="0" hangingPunct="0">
              <a:defRPr/>
            </a:pPr>
            <a:endParaRPr lang="es-EC" b="1" dirty="0">
              <a:solidFill>
                <a:schemeClr val="accent6">
                  <a:lumMod val="75000"/>
                </a:schemeClr>
              </a:solidFill>
              <a:cs typeface="Times New Roman" pitchFamily="18" charset="0"/>
            </a:endParaRPr>
          </a:p>
          <a:p>
            <a:pPr algn="ctr" eaLnBrk="0" hangingPunct="0">
              <a:defRPr/>
            </a:pPr>
            <a:r>
              <a:rPr lang="es-EC" b="1" dirty="0">
                <a:solidFill>
                  <a:schemeClr val="accent6">
                    <a:lumMod val="75000"/>
                  </a:schemeClr>
                </a:solidFill>
                <a:cs typeface="Times New Roman" pitchFamily="18" charset="0"/>
              </a:rPr>
              <a:t>Suma total de grados de peligrosidad en la nueva valoración</a:t>
            </a:r>
          </a:p>
          <a:p>
            <a:pPr algn="ctr" eaLnBrk="0" hangingPunct="0">
              <a:defRPr/>
            </a:pPr>
            <a:endParaRPr lang="es-EC" b="1" dirty="0">
              <a:solidFill>
                <a:schemeClr val="accent6">
                  <a:lumMod val="75000"/>
                </a:schemeClr>
              </a:solidFill>
              <a:cs typeface="Times New Roman" pitchFamily="18" charset="0"/>
            </a:endParaRPr>
          </a:p>
          <a:p>
            <a:pPr algn="ctr" eaLnBrk="0" hangingPunct="0">
              <a:defRPr/>
            </a:pPr>
            <a:endParaRPr lang="es-EC" b="1" dirty="0">
              <a:solidFill>
                <a:schemeClr val="accent6">
                  <a:lumMod val="75000"/>
                </a:schemeClr>
              </a:solidFill>
              <a:cs typeface="Times New Roman" pitchFamily="18" charset="0"/>
            </a:endParaRPr>
          </a:p>
          <a:p>
            <a:pPr algn="ctr" eaLnBrk="0" hangingPunct="0">
              <a:defRPr/>
            </a:pPr>
            <a:endParaRPr lang="es-EC" b="1" dirty="0">
              <a:solidFill>
                <a:schemeClr val="accent6">
                  <a:lumMod val="75000"/>
                </a:schemeClr>
              </a:solidFill>
              <a:cs typeface="Times New Roman" pitchFamily="18" charset="0"/>
            </a:endParaRPr>
          </a:p>
        </p:txBody>
      </p:sp>
      <p:pic>
        <p:nvPicPr>
          <p:cNvPr id="65539" name="Picture 2"/>
          <p:cNvPicPr>
            <a:picLocks noChangeAspect="1" noChangeArrowheads="1"/>
          </p:cNvPicPr>
          <p:nvPr/>
        </p:nvPicPr>
        <p:blipFill>
          <a:blip r:embed="rId2"/>
          <a:srcRect/>
          <a:stretch>
            <a:fillRect/>
          </a:stretch>
        </p:blipFill>
        <p:spPr bwMode="auto">
          <a:xfrm>
            <a:off x="1071563" y="3286125"/>
            <a:ext cx="7048500" cy="163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571625" y="5016500"/>
          <a:ext cx="5851525" cy="1463675"/>
        </p:xfrm>
        <a:graphic>
          <a:graphicData uri="http://schemas.openxmlformats.org/drawingml/2006/table">
            <a:tbl>
              <a:tblPr/>
              <a:tblGrid>
                <a:gridCol w="3150870"/>
                <a:gridCol w="2700655"/>
              </a:tblGrid>
              <a:tr h="0">
                <a:tc>
                  <a:txBody>
                    <a:bodyPr/>
                    <a:lstStyle/>
                    <a:p>
                      <a:pPr algn="ctr">
                        <a:lnSpc>
                          <a:spcPct val="200000"/>
                        </a:lnSpc>
                        <a:spcAft>
                          <a:spcPts val="0"/>
                        </a:spcAft>
                      </a:pPr>
                      <a:r>
                        <a:rPr lang="es-EC" sz="1200" b="1" dirty="0">
                          <a:latin typeface="Bookman Old Style"/>
                          <a:ea typeface="Times New Roman"/>
                          <a:cs typeface="Times New Roman"/>
                        </a:rPr>
                        <a:t>Grado de peligrosidad en Cuarto de Transformadores </a:t>
                      </a:r>
                      <a:r>
                        <a:rPr lang="es-EC" sz="1200" b="1" i="1" dirty="0">
                          <a:latin typeface="Bookman Old Style"/>
                          <a:ea typeface="Times New Roman"/>
                          <a:cs typeface="Times New Roman"/>
                        </a:rPr>
                        <a:t>sin</a:t>
                      </a:r>
                      <a:r>
                        <a:rPr lang="es-EC" sz="1200" b="1" dirty="0">
                          <a:latin typeface="Bookman Old Style"/>
                          <a:ea typeface="Times New Roman"/>
                          <a:cs typeface="Times New Roman"/>
                        </a:rPr>
                        <a:t> prevenciones</a:t>
                      </a:r>
                      <a:endParaRPr lang="es-EC" sz="1200" dirty="0">
                        <a:latin typeface="Calibri"/>
                        <a:ea typeface="Calibri"/>
                        <a:cs typeface="Times New Roman"/>
                      </a:endParaRPr>
                    </a:p>
                  </a:txBody>
                  <a:tcPr marL="68580" marR="68580"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200000"/>
                        </a:lnSpc>
                        <a:spcAft>
                          <a:spcPts val="0"/>
                        </a:spcAft>
                      </a:pPr>
                      <a:r>
                        <a:rPr lang="es-EC" sz="1200" b="1" dirty="0">
                          <a:latin typeface="Bookman Old Style"/>
                          <a:ea typeface="Times New Roman"/>
                          <a:cs typeface="Times New Roman"/>
                        </a:rPr>
                        <a:t>308,5</a:t>
                      </a:r>
                      <a:endParaRPr lang="es-EC" sz="1200" dirty="0">
                        <a:latin typeface="Calibri"/>
                        <a:ea typeface="Calibri"/>
                        <a:cs typeface="Times New Roman"/>
                      </a:endParaRPr>
                    </a:p>
                  </a:txBody>
                  <a:tcPr marL="68580" marR="68580"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r>
              <a:tr h="0">
                <a:tc>
                  <a:txBody>
                    <a:bodyPr/>
                    <a:lstStyle/>
                    <a:p>
                      <a:pPr algn="ctr">
                        <a:lnSpc>
                          <a:spcPct val="200000"/>
                        </a:lnSpc>
                        <a:spcAft>
                          <a:spcPts val="0"/>
                        </a:spcAft>
                      </a:pPr>
                      <a:r>
                        <a:rPr lang="es-EC" sz="1200" b="1" dirty="0">
                          <a:latin typeface="Bookman Old Style"/>
                          <a:ea typeface="Times New Roman"/>
                          <a:cs typeface="Times New Roman"/>
                        </a:rPr>
                        <a:t>Grado de peligrosidad en Cuarto de Transformadores </a:t>
                      </a:r>
                      <a:r>
                        <a:rPr lang="es-EC" sz="1200" b="1" i="1" dirty="0">
                          <a:latin typeface="Bookman Old Style"/>
                          <a:ea typeface="Times New Roman"/>
                          <a:cs typeface="Times New Roman"/>
                        </a:rPr>
                        <a:t>con</a:t>
                      </a:r>
                      <a:r>
                        <a:rPr lang="es-EC" sz="1200" b="1" dirty="0">
                          <a:latin typeface="Bookman Old Style"/>
                          <a:ea typeface="Times New Roman"/>
                          <a:cs typeface="Times New Roman"/>
                        </a:rPr>
                        <a:t> prevenciones</a:t>
                      </a:r>
                      <a:endParaRPr lang="es-EC" sz="1200" dirty="0">
                        <a:latin typeface="Calibri"/>
                        <a:ea typeface="Calibri"/>
                        <a:cs typeface="Times New Roman"/>
                      </a:endParaRPr>
                    </a:p>
                  </a:txBody>
                  <a:tcPr marL="68580" marR="68580"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200000"/>
                        </a:lnSpc>
                        <a:spcAft>
                          <a:spcPts val="0"/>
                        </a:spcAft>
                      </a:pPr>
                      <a:r>
                        <a:rPr lang="es-EC" sz="1200" b="1" dirty="0">
                          <a:latin typeface="Bookman Old Style"/>
                          <a:ea typeface="Times New Roman"/>
                          <a:cs typeface="Times New Roman"/>
                        </a:rPr>
                        <a:t>17</a:t>
                      </a:r>
                      <a:endParaRPr lang="es-EC" sz="1200" dirty="0">
                        <a:latin typeface="Calibri"/>
                        <a:ea typeface="Calibri"/>
                        <a:cs typeface="Times New Roman"/>
                      </a:endParaRPr>
                    </a:p>
                  </a:txBody>
                  <a:tcPr marL="68580" marR="68580"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r>
            </a:tbl>
          </a:graphicData>
        </a:graphic>
      </p:graphicFrame>
      <p:sp>
        <p:nvSpPr>
          <p:cNvPr id="66573" name="Rectangle 1"/>
          <p:cNvSpPr>
            <a:spLocks noChangeArrowheads="1"/>
          </p:cNvSpPr>
          <p:nvPr/>
        </p:nvSpPr>
        <p:spPr bwMode="auto">
          <a:xfrm>
            <a:off x="571500" y="808038"/>
            <a:ext cx="7643813" cy="3968750"/>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 PREVENCIONES  EN  EL SISTEMA  DE  PUESTA  A TIERRA</a:t>
            </a:r>
          </a:p>
          <a:p>
            <a:pPr algn="just">
              <a:defRPr/>
            </a:pPr>
            <a:endParaRPr lang="es-EC" b="1" dirty="0">
              <a:solidFill>
                <a:schemeClr val="accent6">
                  <a:lumMod val="75000"/>
                </a:schemeClr>
              </a:solidFill>
              <a:cs typeface="Times New Roman" pitchFamily="18" charset="0"/>
            </a:endParaRPr>
          </a:p>
          <a:p>
            <a:pPr algn="just">
              <a:buFont typeface="Wingdings" pitchFamily="2" charset="2"/>
              <a:buChar char="Ø"/>
              <a:defRPr/>
            </a:pPr>
            <a:endParaRPr lang="es-EC" b="1" dirty="0">
              <a:solidFill>
                <a:schemeClr val="accent6">
                  <a:lumMod val="75000"/>
                </a:schemeClr>
              </a:solidFill>
              <a:cs typeface="Times New Roman" pitchFamily="18" charset="0"/>
            </a:endParaRPr>
          </a:p>
          <a:p>
            <a:pPr algn="just">
              <a:buFont typeface="Wingdings" pitchFamily="2" charset="2"/>
              <a:buChar char="Ø"/>
              <a:defRPr/>
            </a:pPr>
            <a:r>
              <a:rPr lang="es-EC" b="1" dirty="0">
                <a:solidFill>
                  <a:schemeClr val="accent6">
                    <a:lumMod val="75000"/>
                  </a:schemeClr>
                </a:solidFill>
                <a:cs typeface="Times New Roman" pitchFamily="18" charset="0"/>
              </a:rPr>
              <a:t> Comparación de resultados y obtención del grado de corrección.</a:t>
            </a:r>
          </a:p>
          <a:p>
            <a:pPr lvl="1" algn="just">
              <a:defRPr/>
            </a:pPr>
            <a:endParaRPr lang="es-EC" dirty="0">
              <a:solidFill>
                <a:schemeClr val="accent6">
                  <a:lumMod val="75000"/>
                </a:schemeClr>
              </a:solidFill>
            </a:endParaRPr>
          </a:p>
          <a:p>
            <a:pPr algn="just">
              <a:defRPr/>
            </a:pPr>
            <a:r>
              <a:rPr lang="es-EC" b="1" dirty="0">
                <a:solidFill>
                  <a:schemeClr val="accent6">
                    <a:lumMod val="75000"/>
                  </a:schemeClr>
                </a:solidFill>
                <a:cs typeface="Times New Roman" pitchFamily="18" charset="0"/>
              </a:rPr>
              <a:t>Comparación en el cuarto de transformadores. </a:t>
            </a:r>
          </a:p>
          <a:p>
            <a:pPr lvl="1" algn="just">
              <a:defRPr/>
            </a:pPr>
            <a:endParaRPr lang="es-EC" dirty="0">
              <a:solidFill>
                <a:schemeClr val="accent6">
                  <a:lumMod val="75000"/>
                </a:schemeClr>
              </a:solidFill>
            </a:endParaRPr>
          </a:p>
          <a:p>
            <a:pPr algn="ctr" eaLnBrk="0" hangingPunct="0">
              <a:defRPr/>
            </a:pPr>
            <a:r>
              <a:rPr lang="es-EC" b="1" dirty="0">
                <a:solidFill>
                  <a:schemeClr val="accent6">
                    <a:lumMod val="75000"/>
                  </a:schemeClr>
                </a:solidFill>
                <a:cs typeface="Times New Roman" pitchFamily="18" charset="0"/>
              </a:rPr>
              <a:t>Grado de Corrección (</a:t>
            </a:r>
            <a:r>
              <a:rPr lang="es-EC" b="1" dirty="0" err="1">
                <a:solidFill>
                  <a:schemeClr val="accent6">
                    <a:lumMod val="75000"/>
                  </a:schemeClr>
                </a:solidFill>
                <a:cs typeface="Times New Roman" pitchFamily="18" charset="0"/>
              </a:rPr>
              <a:t>Cto</a:t>
            </a:r>
            <a:r>
              <a:rPr lang="es-EC" b="1" dirty="0">
                <a:solidFill>
                  <a:schemeClr val="accent6">
                    <a:lumMod val="75000"/>
                  </a:schemeClr>
                </a:solidFill>
                <a:cs typeface="Times New Roman" pitchFamily="18" charset="0"/>
              </a:rPr>
              <a:t>. </a:t>
            </a:r>
            <a:r>
              <a:rPr lang="es-EC" b="1" dirty="0" err="1">
                <a:solidFill>
                  <a:schemeClr val="accent6">
                    <a:lumMod val="75000"/>
                  </a:schemeClr>
                </a:solidFill>
                <a:cs typeface="Times New Roman" pitchFamily="18" charset="0"/>
              </a:rPr>
              <a:t>Transf</a:t>
            </a:r>
            <a:r>
              <a:rPr lang="es-EC" b="1" dirty="0">
                <a:solidFill>
                  <a:schemeClr val="accent6">
                    <a:lumMod val="75000"/>
                  </a:schemeClr>
                </a:solidFill>
                <a:cs typeface="Times New Roman" pitchFamily="18" charset="0"/>
              </a:rPr>
              <a:t>.) = (1 – 17/308,5) * 100%</a:t>
            </a:r>
          </a:p>
          <a:p>
            <a:pPr algn="just" eaLnBrk="0" hangingPunct="0">
              <a:defRPr/>
            </a:pPr>
            <a:endParaRPr lang="es-EC" dirty="0">
              <a:solidFill>
                <a:schemeClr val="accent6">
                  <a:lumMod val="75000"/>
                </a:schemeClr>
              </a:solidFill>
            </a:endParaRPr>
          </a:p>
          <a:p>
            <a:pPr algn="ctr" eaLnBrk="0" hangingPunct="0">
              <a:defRPr/>
            </a:pPr>
            <a:r>
              <a:rPr lang="es-EC" b="1" dirty="0">
                <a:solidFill>
                  <a:schemeClr val="accent6">
                    <a:lumMod val="75000"/>
                  </a:schemeClr>
                </a:solidFill>
                <a:cs typeface="Times New Roman" pitchFamily="18" charset="0"/>
              </a:rPr>
              <a:t>Grado de Corrección (</a:t>
            </a:r>
            <a:r>
              <a:rPr lang="es-EC" b="1" dirty="0" err="1">
                <a:solidFill>
                  <a:schemeClr val="accent6">
                    <a:lumMod val="75000"/>
                  </a:schemeClr>
                </a:solidFill>
                <a:cs typeface="Times New Roman" pitchFamily="18" charset="0"/>
              </a:rPr>
              <a:t>Cto</a:t>
            </a:r>
            <a:r>
              <a:rPr lang="es-EC" b="1" dirty="0">
                <a:solidFill>
                  <a:schemeClr val="accent6">
                    <a:lumMod val="75000"/>
                  </a:schemeClr>
                </a:solidFill>
                <a:cs typeface="Times New Roman" pitchFamily="18" charset="0"/>
              </a:rPr>
              <a:t>. </a:t>
            </a:r>
            <a:r>
              <a:rPr lang="es-EC" b="1" dirty="0" err="1">
                <a:solidFill>
                  <a:schemeClr val="accent6">
                    <a:lumMod val="75000"/>
                  </a:schemeClr>
                </a:solidFill>
                <a:cs typeface="Times New Roman" pitchFamily="18" charset="0"/>
              </a:rPr>
              <a:t>Transf</a:t>
            </a:r>
            <a:r>
              <a:rPr lang="es-EC" b="1" dirty="0">
                <a:solidFill>
                  <a:schemeClr val="accent6">
                    <a:lumMod val="75000"/>
                  </a:schemeClr>
                </a:solidFill>
                <a:cs typeface="Times New Roman" pitchFamily="18" charset="0"/>
              </a:rPr>
              <a:t>.)  = 94,48 %</a:t>
            </a:r>
          </a:p>
          <a:p>
            <a:pPr algn="just" eaLnBrk="0" hangingPunct="0">
              <a:defRPr/>
            </a:pPr>
            <a:endParaRPr lang="es-EC" dirty="0">
              <a:solidFill>
                <a:schemeClr val="accent6">
                  <a:lumMod val="75000"/>
                </a:schemeClr>
              </a:solidFill>
            </a:endParaRPr>
          </a:p>
          <a:p>
            <a:pPr algn="just" eaLnBrk="0" hangingPunct="0">
              <a:defRPr/>
            </a:pPr>
            <a:r>
              <a:rPr lang="es-ES" dirty="0">
                <a:solidFill>
                  <a:schemeClr val="accent6">
                    <a:lumMod val="75000"/>
                  </a:schemeClr>
                </a:solidFill>
                <a:ea typeface="Calibri" pitchFamily="34" charset="0"/>
                <a:cs typeface="Arial" charset="0"/>
              </a:rPr>
              <a:t>El valor del</a:t>
            </a:r>
            <a:r>
              <a:rPr lang="es-ES" dirty="0">
                <a:solidFill>
                  <a:schemeClr val="accent6">
                    <a:lumMod val="75000"/>
                  </a:schemeClr>
                </a:solidFill>
                <a:latin typeface="Bookman Old Style" pitchFamily="18" charset="0"/>
                <a:cs typeface="Times New Roman" pitchFamily="18" charset="0"/>
              </a:rPr>
              <a:t> </a:t>
            </a:r>
            <a:r>
              <a:rPr lang="es-EC" b="1" dirty="0">
                <a:solidFill>
                  <a:schemeClr val="accent6">
                    <a:lumMod val="75000"/>
                  </a:schemeClr>
                </a:solidFill>
                <a:cs typeface="Times New Roman" pitchFamily="18" charset="0"/>
              </a:rPr>
              <a:t>Grado de Corrección</a:t>
            </a:r>
            <a:r>
              <a:rPr lang="es-EC" dirty="0">
                <a:solidFill>
                  <a:schemeClr val="accent6">
                    <a:lumMod val="75000"/>
                  </a:schemeClr>
                </a:solidFill>
                <a:latin typeface="Bookman Old Style" pitchFamily="18" charset="0"/>
                <a:cs typeface="Times New Roman" pitchFamily="18" charset="0"/>
              </a:rPr>
              <a:t> </a:t>
            </a:r>
            <a:r>
              <a:rPr lang="es-ES" dirty="0">
                <a:solidFill>
                  <a:schemeClr val="accent6">
                    <a:lumMod val="75000"/>
                  </a:schemeClr>
                </a:solidFill>
                <a:ea typeface="Calibri" pitchFamily="34" charset="0"/>
                <a:cs typeface="Calibri" pitchFamily="34" charset="0"/>
              </a:rPr>
              <a:t>que se usará es</a:t>
            </a:r>
            <a:r>
              <a:rPr lang="es-ES" dirty="0">
                <a:solidFill>
                  <a:schemeClr val="accent6">
                    <a:lumMod val="75000"/>
                  </a:schemeClr>
                </a:solidFill>
                <a:latin typeface="Bookman Old Style" pitchFamily="18" charset="0"/>
                <a:cs typeface="Times New Roman" pitchFamily="18" charset="0"/>
              </a:rPr>
              <a:t> </a:t>
            </a:r>
            <a:r>
              <a:rPr lang="es-EC" dirty="0">
                <a:solidFill>
                  <a:schemeClr val="accent6">
                    <a:lumMod val="75000"/>
                  </a:schemeClr>
                </a:solidFill>
                <a:cs typeface="Times New Roman" pitchFamily="18" charset="0"/>
              </a:rPr>
              <a:t>de</a:t>
            </a:r>
            <a:r>
              <a:rPr lang="es-EC" b="1" dirty="0">
                <a:solidFill>
                  <a:schemeClr val="accent6">
                    <a:lumMod val="75000"/>
                  </a:schemeClr>
                </a:solidFill>
                <a:cs typeface="Times New Roman" pitchFamily="18" charset="0"/>
              </a:rPr>
              <a:t> 2</a:t>
            </a:r>
            <a:r>
              <a:rPr lang="es-EC" dirty="0">
                <a:solidFill>
                  <a:schemeClr val="accent6">
                    <a:lumMod val="75000"/>
                  </a:schemeClr>
                </a:solidFill>
                <a:latin typeface="Bookman Old Style" pitchFamily="18" charset="0"/>
                <a:cs typeface="Times New Roman" pitchFamily="18" charset="0"/>
              </a:rPr>
              <a:t> </a:t>
            </a:r>
            <a:r>
              <a:rPr lang="es-ES" dirty="0">
                <a:solidFill>
                  <a:schemeClr val="accent6">
                    <a:lumMod val="75000"/>
                  </a:schemeClr>
                </a:solidFill>
                <a:ea typeface="Calibri" pitchFamily="34" charset="0"/>
                <a:cs typeface="Calibri" pitchFamily="34" charset="0"/>
              </a:rPr>
              <a:t>dado que se llego a una reducción en los riesgos que supera el 75%, pero no se llego a eliminar completamente el riesgo. </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500188" y="4572000"/>
          <a:ext cx="6500812" cy="1698625"/>
        </p:xfrm>
        <a:graphic>
          <a:graphicData uri="http://schemas.openxmlformats.org/drawingml/2006/table">
            <a:tbl>
              <a:tblPr/>
              <a:tblGrid>
                <a:gridCol w="3500516"/>
                <a:gridCol w="3000342"/>
              </a:tblGrid>
              <a:tr h="849155">
                <a:tc>
                  <a:txBody>
                    <a:bodyPr/>
                    <a:lstStyle/>
                    <a:p>
                      <a:pPr algn="ctr">
                        <a:lnSpc>
                          <a:spcPct val="200000"/>
                        </a:lnSpc>
                        <a:spcAft>
                          <a:spcPts val="0"/>
                        </a:spcAft>
                      </a:pPr>
                      <a:r>
                        <a:rPr lang="es-EC" sz="1200" b="1" dirty="0">
                          <a:latin typeface="Bookman Old Style"/>
                          <a:ea typeface="Times New Roman"/>
                          <a:cs typeface="Times New Roman"/>
                        </a:rPr>
                        <a:t>Grado de peligrosidad en Oficinas (Equipos de Cómputo) sin prevenciones</a:t>
                      </a:r>
                      <a:endParaRPr lang="es-EC" sz="1200" dirty="0">
                        <a:latin typeface="Calibri"/>
                        <a:ea typeface="Calibri"/>
                        <a:cs typeface="Times New Roman"/>
                      </a:endParaRPr>
                    </a:p>
                  </a:txBody>
                  <a:tcPr marL="68580" marR="68580"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200000"/>
                        </a:lnSpc>
                        <a:spcAft>
                          <a:spcPts val="0"/>
                        </a:spcAft>
                      </a:pPr>
                      <a:r>
                        <a:rPr lang="es-EC" sz="1200" b="1" dirty="0">
                          <a:latin typeface="Bookman Old Style"/>
                          <a:ea typeface="Times New Roman"/>
                          <a:cs typeface="Times New Roman"/>
                        </a:rPr>
                        <a:t>65</a:t>
                      </a:r>
                      <a:endParaRPr lang="es-EC" sz="1200" dirty="0">
                        <a:latin typeface="Calibri"/>
                        <a:ea typeface="Calibri"/>
                        <a:cs typeface="Times New Roman"/>
                      </a:endParaRPr>
                    </a:p>
                  </a:txBody>
                  <a:tcPr marL="68580" marR="68580"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r>
              <a:tr h="849155">
                <a:tc>
                  <a:txBody>
                    <a:bodyPr/>
                    <a:lstStyle/>
                    <a:p>
                      <a:pPr algn="ctr">
                        <a:lnSpc>
                          <a:spcPct val="200000"/>
                        </a:lnSpc>
                        <a:spcAft>
                          <a:spcPts val="0"/>
                        </a:spcAft>
                      </a:pPr>
                      <a:r>
                        <a:rPr lang="es-EC" sz="1200" b="1" dirty="0">
                          <a:latin typeface="Bookman Old Style"/>
                          <a:ea typeface="Times New Roman"/>
                          <a:cs typeface="Times New Roman"/>
                        </a:rPr>
                        <a:t>Grado de peligrosidad en Oficinas (Equipos de Cómputo) con prevenciones</a:t>
                      </a:r>
                      <a:endParaRPr lang="es-EC" sz="1200" dirty="0">
                        <a:latin typeface="Calibri"/>
                        <a:ea typeface="Calibri"/>
                        <a:cs typeface="Times New Roman"/>
                      </a:endParaRPr>
                    </a:p>
                  </a:txBody>
                  <a:tcPr marL="68580" marR="68580"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200000"/>
                        </a:lnSpc>
                        <a:spcAft>
                          <a:spcPts val="0"/>
                        </a:spcAft>
                      </a:pPr>
                      <a:r>
                        <a:rPr lang="es-EC" sz="1200" b="1" dirty="0">
                          <a:latin typeface="Bookman Old Style"/>
                          <a:ea typeface="Times New Roman"/>
                          <a:cs typeface="Times New Roman"/>
                        </a:rPr>
                        <a:t>8</a:t>
                      </a:r>
                      <a:endParaRPr lang="es-EC" sz="1200" dirty="0">
                        <a:latin typeface="Calibri"/>
                        <a:ea typeface="Calibri"/>
                        <a:cs typeface="Times New Roman"/>
                      </a:endParaRPr>
                    </a:p>
                  </a:txBody>
                  <a:tcPr marL="68580" marR="68580"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r>
            </a:tbl>
          </a:graphicData>
        </a:graphic>
      </p:graphicFrame>
      <p:sp>
        <p:nvSpPr>
          <p:cNvPr id="67597" name="Rectangle 1"/>
          <p:cNvSpPr>
            <a:spLocks noChangeArrowheads="1"/>
          </p:cNvSpPr>
          <p:nvPr/>
        </p:nvSpPr>
        <p:spPr bwMode="auto">
          <a:xfrm>
            <a:off x="714375" y="655638"/>
            <a:ext cx="7643813" cy="3416300"/>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PREVENCIONES  EN  EL SISTEMA  DE  PUESTA  A TIERRA</a:t>
            </a:r>
          </a:p>
          <a:p>
            <a:pPr algn="just">
              <a:defRPr/>
            </a:pPr>
            <a:endParaRPr lang="es-EC" b="1" dirty="0">
              <a:solidFill>
                <a:schemeClr val="accent6">
                  <a:lumMod val="75000"/>
                </a:schemeClr>
              </a:solidFill>
              <a:cs typeface="Times New Roman" pitchFamily="18" charset="0"/>
            </a:endParaRPr>
          </a:p>
          <a:p>
            <a:pPr algn="just">
              <a:defRPr/>
            </a:pPr>
            <a:endParaRPr lang="es-EC" b="1" dirty="0">
              <a:solidFill>
                <a:schemeClr val="accent6">
                  <a:lumMod val="75000"/>
                </a:schemeClr>
              </a:solidFill>
              <a:cs typeface="Times New Roman" pitchFamily="18" charset="0"/>
            </a:endParaRPr>
          </a:p>
          <a:p>
            <a:pPr algn="just">
              <a:defRPr/>
            </a:pPr>
            <a:r>
              <a:rPr lang="es-EC" b="1" dirty="0">
                <a:solidFill>
                  <a:schemeClr val="accent6">
                    <a:lumMod val="75000"/>
                  </a:schemeClr>
                </a:solidFill>
                <a:cs typeface="Times New Roman" pitchFamily="18" charset="0"/>
              </a:rPr>
              <a:t>Comparación en oficinas (equipos de cómputo). </a:t>
            </a:r>
          </a:p>
          <a:p>
            <a:pPr algn="just">
              <a:defRPr/>
            </a:pPr>
            <a:endParaRPr lang="es-EC" dirty="0">
              <a:solidFill>
                <a:schemeClr val="accent6">
                  <a:lumMod val="75000"/>
                </a:schemeClr>
              </a:solidFill>
            </a:endParaRPr>
          </a:p>
          <a:p>
            <a:pPr algn="ctr" eaLnBrk="0" hangingPunct="0">
              <a:defRPr/>
            </a:pPr>
            <a:r>
              <a:rPr lang="es-EC" b="1" dirty="0">
                <a:solidFill>
                  <a:schemeClr val="accent6">
                    <a:lumMod val="75000"/>
                  </a:schemeClr>
                </a:solidFill>
                <a:cs typeface="Times New Roman" pitchFamily="18" charset="0"/>
              </a:rPr>
              <a:t>Grado de Corrección (</a:t>
            </a:r>
            <a:r>
              <a:rPr lang="es-EC" b="1" dirty="0" err="1">
                <a:solidFill>
                  <a:schemeClr val="accent6">
                    <a:lumMod val="75000"/>
                  </a:schemeClr>
                </a:solidFill>
                <a:cs typeface="Times New Roman" pitchFamily="18" charset="0"/>
              </a:rPr>
              <a:t>Eq</a:t>
            </a:r>
            <a:r>
              <a:rPr lang="es-EC" b="1" dirty="0">
                <a:solidFill>
                  <a:schemeClr val="accent6">
                    <a:lumMod val="75000"/>
                  </a:schemeClr>
                </a:solidFill>
                <a:cs typeface="Times New Roman" pitchFamily="18" charset="0"/>
              </a:rPr>
              <a:t>. Comp.) = (1 – 8/65) * 100%</a:t>
            </a:r>
          </a:p>
          <a:p>
            <a:pPr algn="ctr" eaLnBrk="0" hangingPunct="0">
              <a:defRPr/>
            </a:pPr>
            <a:endParaRPr lang="es-EC" dirty="0">
              <a:solidFill>
                <a:schemeClr val="accent6">
                  <a:lumMod val="75000"/>
                </a:schemeClr>
              </a:solidFill>
            </a:endParaRPr>
          </a:p>
          <a:p>
            <a:pPr algn="ctr" eaLnBrk="0" hangingPunct="0">
              <a:defRPr/>
            </a:pPr>
            <a:r>
              <a:rPr lang="es-EC" b="1" dirty="0">
                <a:solidFill>
                  <a:schemeClr val="accent6">
                    <a:lumMod val="75000"/>
                  </a:schemeClr>
                </a:solidFill>
                <a:cs typeface="Times New Roman" pitchFamily="18" charset="0"/>
              </a:rPr>
              <a:t>Grado de Corrección (</a:t>
            </a:r>
            <a:r>
              <a:rPr lang="es-EC" b="1" dirty="0" err="1">
                <a:solidFill>
                  <a:schemeClr val="accent6">
                    <a:lumMod val="75000"/>
                  </a:schemeClr>
                </a:solidFill>
                <a:cs typeface="Times New Roman" pitchFamily="18" charset="0"/>
              </a:rPr>
              <a:t>Eq</a:t>
            </a:r>
            <a:r>
              <a:rPr lang="es-EC" b="1" dirty="0">
                <a:solidFill>
                  <a:schemeClr val="accent6">
                    <a:lumMod val="75000"/>
                  </a:schemeClr>
                </a:solidFill>
                <a:cs typeface="Times New Roman" pitchFamily="18" charset="0"/>
              </a:rPr>
              <a:t>. Comp.) = 87,70 %</a:t>
            </a:r>
          </a:p>
          <a:p>
            <a:pPr algn="just" eaLnBrk="0" hangingPunct="0">
              <a:defRPr/>
            </a:pPr>
            <a:endParaRPr lang="es-EC" dirty="0">
              <a:solidFill>
                <a:schemeClr val="accent6">
                  <a:lumMod val="75000"/>
                </a:schemeClr>
              </a:solidFill>
            </a:endParaRPr>
          </a:p>
          <a:p>
            <a:pPr algn="just" eaLnBrk="0" hangingPunct="0">
              <a:defRPr/>
            </a:pPr>
            <a:r>
              <a:rPr lang="es-ES" dirty="0">
                <a:solidFill>
                  <a:schemeClr val="accent6">
                    <a:lumMod val="75000"/>
                  </a:schemeClr>
                </a:solidFill>
                <a:ea typeface="Calibri" pitchFamily="34" charset="0"/>
                <a:cs typeface="Arial" charset="0"/>
              </a:rPr>
              <a:t>El valor del</a:t>
            </a:r>
            <a:r>
              <a:rPr lang="es-ES" dirty="0">
                <a:solidFill>
                  <a:schemeClr val="accent6">
                    <a:lumMod val="75000"/>
                  </a:schemeClr>
                </a:solidFill>
                <a:latin typeface="Bookman Old Style" pitchFamily="18" charset="0"/>
                <a:cs typeface="Times New Roman" pitchFamily="18" charset="0"/>
              </a:rPr>
              <a:t> </a:t>
            </a:r>
            <a:r>
              <a:rPr lang="es-EC" b="1" dirty="0">
                <a:solidFill>
                  <a:schemeClr val="accent6">
                    <a:lumMod val="75000"/>
                  </a:schemeClr>
                </a:solidFill>
                <a:cs typeface="Times New Roman" pitchFamily="18" charset="0"/>
              </a:rPr>
              <a:t>Grado de Corrección</a:t>
            </a:r>
            <a:r>
              <a:rPr lang="es-EC" dirty="0">
                <a:solidFill>
                  <a:schemeClr val="accent6">
                    <a:lumMod val="75000"/>
                  </a:schemeClr>
                </a:solidFill>
                <a:latin typeface="Bookman Old Style" pitchFamily="18" charset="0"/>
                <a:cs typeface="Times New Roman" pitchFamily="18" charset="0"/>
              </a:rPr>
              <a:t> </a:t>
            </a:r>
            <a:r>
              <a:rPr lang="es-ES" dirty="0">
                <a:solidFill>
                  <a:schemeClr val="accent6">
                    <a:lumMod val="75000"/>
                  </a:schemeClr>
                </a:solidFill>
                <a:ea typeface="Calibri" pitchFamily="34" charset="0"/>
                <a:cs typeface="Calibri" pitchFamily="34" charset="0"/>
              </a:rPr>
              <a:t>en esta área también es</a:t>
            </a:r>
            <a:r>
              <a:rPr lang="es-ES" dirty="0">
                <a:solidFill>
                  <a:schemeClr val="accent6">
                    <a:lumMod val="75000"/>
                  </a:schemeClr>
                </a:solidFill>
                <a:latin typeface="Bookman Old Style" pitchFamily="18" charset="0"/>
                <a:cs typeface="Times New Roman" pitchFamily="18" charset="0"/>
              </a:rPr>
              <a:t> </a:t>
            </a:r>
            <a:r>
              <a:rPr lang="es-EC" dirty="0">
                <a:solidFill>
                  <a:schemeClr val="accent6">
                    <a:lumMod val="75000"/>
                  </a:schemeClr>
                </a:solidFill>
                <a:cs typeface="Times New Roman" pitchFamily="18" charset="0"/>
              </a:rPr>
              <a:t>de</a:t>
            </a:r>
            <a:r>
              <a:rPr lang="es-EC" b="1" dirty="0">
                <a:solidFill>
                  <a:schemeClr val="accent6">
                    <a:lumMod val="75000"/>
                  </a:schemeClr>
                </a:solidFill>
                <a:cs typeface="Times New Roman" pitchFamily="18" charset="0"/>
              </a:rPr>
              <a:t> 2</a:t>
            </a:r>
            <a:r>
              <a:rPr lang="es-EC" dirty="0">
                <a:solidFill>
                  <a:schemeClr val="accent6">
                    <a:lumMod val="75000"/>
                  </a:schemeClr>
                </a:solidFill>
                <a:latin typeface="Bookman Old Style" pitchFamily="18" charset="0"/>
                <a:cs typeface="Times New Roman" pitchFamily="18" charset="0"/>
              </a:rPr>
              <a:t> </a:t>
            </a:r>
            <a:r>
              <a:rPr lang="es-ES" dirty="0">
                <a:solidFill>
                  <a:schemeClr val="accent6">
                    <a:lumMod val="75000"/>
                  </a:schemeClr>
                </a:solidFill>
                <a:ea typeface="Calibri" pitchFamily="34" charset="0"/>
                <a:cs typeface="Calibri" pitchFamily="34" charset="0"/>
              </a:rPr>
              <a:t>dado que en este caso se llego a reducir  los riesgos en más del 75% pero tampoco  se alcanzó a eliminar completamente el riesgo. </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714375" y="850900"/>
            <a:ext cx="7572375" cy="5078413"/>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TEORÍA  DE LOS SISTEMAS DE PUESTA  A TIERRA</a:t>
            </a:r>
          </a:p>
          <a:p>
            <a:pPr algn="ctr">
              <a:defRPr/>
            </a:pPr>
            <a:endParaRPr lang="es-EC" b="1" dirty="0">
              <a:solidFill>
                <a:schemeClr val="accent6">
                  <a:lumMod val="75000"/>
                </a:schemeClr>
              </a:solidFill>
              <a:cs typeface="Times New Roman" pitchFamily="18" charset="0"/>
            </a:endParaRPr>
          </a:p>
          <a:p>
            <a:pPr>
              <a:defRPr/>
            </a:pPr>
            <a:endParaRPr lang="es-EC" b="1" dirty="0">
              <a:solidFill>
                <a:schemeClr val="accent6">
                  <a:lumMod val="75000"/>
                </a:schemeClr>
              </a:solidFill>
              <a:cs typeface="Times New Roman" pitchFamily="18" charset="0"/>
            </a:endParaRPr>
          </a:p>
          <a:p>
            <a:pPr>
              <a:defRPr/>
            </a:pPr>
            <a:r>
              <a:rPr lang="es-EC" b="1" dirty="0">
                <a:solidFill>
                  <a:schemeClr val="accent6">
                    <a:lumMod val="75000"/>
                  </a:schemeClr>
                </a:solidFill>
                <a:cs typeface="Times New Roman" pitchFamily="18" charset="0"/>
              </a:rPr>
              <a:t>Mediciones de resistencia de electrodos a tierra</a:t>
            </a:r>
          </a:p>
          <a:p>
            <a:pPr lvl="2" algn="just">
              <a:buFontTx/>
              <a:buAutoNum type="arabicPeriod"/>
              <a:defRPr/>
            </a:pPr>
            <a:endParaRPr lang="es-EC" dirty="0">
              <a:solidFill>
                <a:schemeClr val="accent6">
                  <a:lumMod val="75000"/>
                </a:schemeClr>
              </a:solidFill>
            </a:endParaRPr>
          </a:p>
          <a:p>
            <a:pPr algn="just" eaLnBrk="0" hangingPunct="0">
              <a:defRPr/>
            </a:pPr>
            <a:r>
              <a:rPr lang="es-ES" dirty="0">
                <a:solidFill>
                  <a:schemeClr val="accent6">
                    <a:lumMod val="75000"/>
                  </a:schemeClr>
                </a:solidFill>
                <a:ea typeface="Calibri" pitchFamily="34" charset="0"/>
                <a:cs typeface="Calibri" pitchFamily="34" charset="0"/>
              </a:rPr>
              <a:t>Es posible obtener el valor de la resistencia a tierra en sistemas de puesta a tierra ya existentes, para esto se tienen varios métodos de medición de resistencia de una toma a tierra.</a:t>
            </a:r>
            <a:endParaRPr lang="es-EC" dirty="0">
              <a:solidFill>
                <a:schemeClr val="accent6">
                  <a:lumMod val="75000"/>
                </a:schemeClr>
              </a:solidFill>
            </a:endParaRPr>
          </a:p>
          <a:p>
            <a:pPr algn="just" eaLnBrk="0" hangingPunct="0">
              <a:defRPr/>
            </a:pPr>
            <a:endParaRPr lang="es-EC" dirty="0">
              <a:solidFill>
                <a:schemeClr val="accent6">
                  <a:lumMod val="75000"/>
                </a:schemeClr>
              </a:solidFill>
            </a:endParaRPr>
          </a:p>
          <a:p>
            <a:pPr algn="just" eaLnBrk="0" hangingPunct="0">
              <a:buFont typeface="Wingdings" pitchFamily="2" charset="2"/>
              <a:buChar char="ü"/>
              <a:defRPr/>
            </a:pPr>
            <a:r>
              <a:rPr lang="es-EC" b="1" dirty="0">
                <a:solidFill>
                  <a:schemeClr val="accent6">
                    <a:lumMod val="75000"/>
                  </a:schemeClr>
                </a:solidFill>
                <a:cs typeface="Times New Roman" pitchFamily="18" charset="0"/>
              </a:rPr>
              <a:t> Método de Caída de Potencial</a:t>
            </a:r>
          </a:p>
          <a:p>
            <a:pPr algn="just" eaLnBrk="0" hangingPunct="0">
              <a:defRPr/>
            </a:pPr>
            <a:endParaRPr lang="es-EC" dirty="0">
              <a:solidFill>
                <a:schemeClr val="accent6">
                  <a:lumMod val="75000"/>
                </a:schemeClr>
              </a:solidFill>
            </a:endParaRPr>
          </a:p>
          <a:p>
            <a:pPr algn="just" eaLnBrk="0" hangingPunct="0">
              <a:defRPr/>
            </a:pPr>
            <a:r>
              <a:rPr lang="es-ES" dirty="0">
                <a:solidFill>
                  <a:schemeClr val="accent6">
                    <a:lumMod val="75000"/>
                  </a:schemeClr>
                </a:solidFill>
                <a:ea typeface="Calibri" pitchFamily="34" charset="0"/>
                <a:cs typeface="Calibri" pitchFamily="34" charset="0"/>
              </a:rPr>
              <a:t>Consiste en hacer circular una corriente eléctrica a través del sistema de puesta a tierra objeto de estudio, midiendo al mismo tiempo los valores de caída de potencial que el paso de esta corriente provoca entre el sistema y un electrodo de potencial utilizado como referencia para la medición. Además del electrodo de potencial, el circuito está constituido por un electrodo de corriente cuya finalidad es cerrar el circuito que permite circular la corriente por el sistema a medir. </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4 Grupo"/>
          <p:cNvGrpSpPr>
            <a:grpSpLocks/>
          </p:cNvGrpSpPr>
          <p:nvPr/>
        </p:nvGrpSpPr>
        <p:grpSpPr bwMode="auto">
          <a:xfrm>
            <a:off x="142875" y="684213"/>
            <a:ext cx="8572500" cy="2986087"/>
            <a:chOff x="-403152" y="154740"/>
            <a:chExt cx="9950302" cy="2987445"/>
          </a:xfrm>
        </p:grpSpPr>
        <p:sp>
          <p:nvSpPr>
            <p:cNvPr id="68612" name="Rectangle 2"/>
            <p:cNvSpPr>
              <a:spLocks noChangeArrowheads="1"/>
            </p:cNvSpPr>
            <p:nvPr/>
          </p:nvSpPr>
          <p:spPr bwMode="auto">
            <a:xfrm>
              <a:off x="-403152" y="154740"/>
              <a:ext cx="9950302" cy="2861976"/>
            </a:xfrm>
            <a:prstGeom prst="rect">
              <a:avLst/>
            </a:prstGeom>
            <a:noFill/>
            <a:ln w="9525">
              <a:noFill/>
              <a:miter lim="800000"/>
              <a:headEnd/>
              <a:tailEnd/>
            </a:ln>
          </p:spPr>
          <p:txBody>
            <a:bodyPr wrap="none" anchor="ctr">
              <a:spAutoFit/>
            </a:bodyPr>
            <a:lstStyle/>
            <a:p>
              <a:pPr lvl="1" algn="ctr">
                <a:defRPr/>
              </a:pPr>
              <a:r>
                <a:rPr lang="es-EC" b="1" dirty="0">
                  <a:solidFill>
                    <a:schemeClr val="accent6">
                      <a:lumMod val="75000"/>
                    </a:schemeClr>
                  </a:solidFill>
                  <a:cs typeface="Times New Roman" pitchFamily="18" charset="0"/>
                </a:rPr>
                <a:t>PREVENCIONES  EN  EL SISTEMA  DE  PUESTA  A TIERRA</a:t>
              </a:r>
            </a:p>
            <a:p>
              <a:pPr lvl="1" algn="ctr">
                <a:defRPr/>
              </a:pPr>
              <a:endParaRPr lang="es-EC" b="1" dirty="0">
                <a:solidFill>
                  <a:schemeClr val="accent6">
                    <a:lumMod val="75000"/>
                  </a:schemeClr>
                </a:solidFill>
                <a:cs typeface="Times New Roman" pitchFamily="18" charset="0"/>
              </a:endParaRPr>
            </a:p>
            <a:p>
              <a:pPr lvl="1" algn="ctr">
                <a:defRPr/>
              </a:pPr>
              <a:endParaRPr lang="es-EC" b="1" dirty="0">
                <a:solidFill>
                  <a:schemeClr val="accent6">
                    <a:lumMod val="75000"/>
                  </a:schemeClr>
                </a:solidFill>
                <a:cs typeface="Times New Roman" pitchFamily="18" charset="0"/>
              </a:endParaRPr>
            </a:p>
            <a:p>
              <a:pPr lvl="1" algn="ctr">
                <a:defRPr/>
              </a:pPr>
              <a:r>
                <a:rPr lang="es-EC" b="1" dirty="0">
                  <a:solidFill>
                    <a:schemeClr val="accent6">
                      <a:lumMod val="75000"/>
                    </a:schemeClr>
                  </a:solidFill>
                  <a:cs typeface="Times New Roman" pitchFamily="18" charset="0"/>
                </a:rPr>
                <a:t>Justificación de la inversión en aplicar las prevenciones recomendadas.</a:t>
              </a:r>
              <a:endParaRPr lang="es-EC" dirty="0">
                <a:solidFill>
                  <a:schemeClr val="accent6">
                    <a:lumMod val="75000"/>
                  </a:schemeClr>
                </a:solidFill>
              </a:endParaRPr>
            </a:p>
            <a:p>
              <a:pPr algn="ctr" eaLnBrk="0" hangingPunct="0">
                <a:defRPr/>
              </a:pPr>
              <a:endParaRPr lang="es-EC" dirty="0">
                <a:solidFill>
                  <a:schemeClr val="accent6">
                    <a:lumMod val="75000"/>
                  </a:schemeClr>
                </a:solidFill>
                <a:cs typeface="Times New Roman" pitchFamily="18" charset="0"/>
              </a:endParaRPr>
            </a:p>
            <a:p>
              <a:pPr algn="ctr" eaLnBrk="0" hangingPunct="0">
                <a:defRPr/>
              </a:pPr>
              <a:r>
                <a:rPr lang="es-EC" dirty="0">
                  <a:solidFill>
                    <a:schemeClr val="accent6">
                      <a:lumMod val="75000"/>
                    </a:schemeClr>
                  </a:solidFill>
                  <a:cs typeface="Times New Roman" pitchFamily="18" charset="0"/>
                </a:rPr>
                <a:t>La fórmula para calcular la Justificación de la inversión es:</a:t>
              </a:r>
              <a:endParaRPr lang="es-EC" dirty="0">
                <a:solidFill>
                  <a:schemeClr val="accent6">
                    <a:lumMod val="75000"/>
                  </a:schemeClr>
                </a:solidFill>
              </a:endParaRPr>
            </a:p>
            <a:p>
              <a:pPr algn="ctr" eaLnBrk="0" hangingPunct="0">
                <a:defRPr/>
              </a:pPr>
              <a:endParaRPr lang="es-EC" b="1" dirty="0">
                <a:solidFill>
                  <a:schemeClr val="accent6">
                    <a:lumMod val="75000"/>
                  </a:schemeClr>
                </a:solidFill>
                <a:latin typeface="Bookman Old Style" pitchFamily="18" charset="0"/>
                <a:cs typeface="Times New Roman" pitchFamily="18" charset="0"/>
              </a:endParaRPr>
            </a:p>
            <a:p>
              <a:pPr algn="ctr" eaLnBrk="0" hangingPunct="0">
                <a:defRPr/>
              </a:pPr>
              <a:endParaRPr lang="es-EC" b="1" dirty="0">
                <a:solidFill>
                  <a:schemeClr val="accent6">
                    <a:lumMod val="75000"/>
                  </a:schemeClr>
                </a:solidFill>
                <a:latin typeface="Bookman Old Style" pitchFamily="18" charset="0"/>
                <a:cs typeface="Times New Roman" pitchFamily="18" charset="0"/>
              </a:endParaRPr>
            </a:p>
            <a:p>
              <a:pPr algn="ctr" eaLnBrk="0" hangingPunct="0">
                <a:defRPr/>
              </a:pPr>
              <a:endParaRPr lang="es-EC" b="1" dirty="0">
                <a:solidFill>
                  <a:schemeClr val="accent6">
                    <a:lumMod val="75000"/>
                  </a:schemeClr>
                </a:solidFill>
                <a:latin typeface="Bookman Old Style" pitchFamily="18" charset="0"/>
                <a:cs typeface="Times New Roman" pitchFamily="18" charset="0"/>
              </a:endParaRPr>
            </a:p>
            <a:p>
              <a:pPr algn="ctr" eaLnBrk="0" hangingPunct="0">
                <a:defRPr/>
              </a:pPr>
              <a:r>
                <a:rPr lang="es-EC" b="1" dirty="0">
                  <a:solidFill>
                    <a:schemeClr val="accent6">
                      <a:lumMod val="75000"/>
                    </a:schemeClr>
                  </a:solidFill>
                  <a:latin typeface="Bookman Old Style" pitchFamily="18" charset="0"/>
                  <a:cs typeface="Times New Roman" pitchFamily="18" charset="0"/>
                </a:rPr>
                <a:t>J </a:t>
              </a:r>
              <a:r>
                <a:rPr lang="es-EC" sz="1400" b="1" dirty="0">
                  <a:solidFill>
                    <a:schemeClr val="accent6">
                      <a:lumMod val="75000"/>
                    </a:schemeClr>
                  </a:solidFill>
                  <a:latin typeface="Bookman Old Style" pitchFamily="18" charset="0"/>
                  <a:cs typeface="Times New Roman" pitchFamily="18" charset="0"/>
                </a:rPr>
                <a:t>= </a:t>
              </a:r>
              <a:endParaRPr lang="es-EC" sz="1400" dirty="0">
                <a:solidFill>
                  <a:schemeClr val="accent6">
                    <a:lumMod val="75000"/>
                  </a:schemeClr>
                </a:solidFill>
              </a:endParaRPr>
            </a:p>
          </p:txBody>
        </p:sp>
        <p:pic>
          <p:nvPicPr>
            <p:cNvPr id="6861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747043" y="2584632"/>
              <a:ext cx="1018126" cy="557553"/>
            </a:xfrm>
            <a:prstGeom prst="rect">
              <a:avLst/>
            </a:prstGeom>
            <a:noFill/>
            <a:ln w="9525">
              <a:noFill/>
              <a:miter lim="800000"/>
              <a:headEnd/>
              <a:tailEnd/>
            </a:ln>
          </p:spPr>
        </p:pic>
      </p:grpSp>
      <p:sp>
        <p:nvSpPr>
          <p:cNvPr id="68611" name="Rectangle 3"/>
          <p:cNvSpPr>
            <a:spLocks noChangeArrowheads="1"/>
          </p:cNvSpPr>
          <p:nvPr/>
        </p:nvSpPr>
        <p:spPr bwMode="auto">
          <a:xfrm>
            <a:off x="714375" y="4044950"/>
            <a:ext cx="7567613" cy="1477963"/>
          </a:xfrm>
          <a:prstGeom prst="rect">
            <a:avLst/>
          </a:prstGeom>
          <a:noFill/>
          <a:ln w="9525">
            <a:noFill/>
            <a:miter lim="800000"/>
            <a:headEnd/>
            <a:tailEnd/>
          </a:ln>
        </p:spPr>
        <p:txBody>
          <a:bodyPr anchor="ctr">
            <a:spAutoFit/>
          </a:bodyPr>
          <a:lstStyle/>
          <a:p>
            <a:pPr algn="just"/>
            <a:r>
              <a:rPr lang="es-EC">
                <a:latin typeface="Bookman Old Style" pitchFamily="18" charset="0"/>
                <a:cs typeface="Times New Roman" pitchFamily="18" charset="0"/>
              </a:rPr>
              <a:t>Donde</a:t>
            </a:r>
            <a:endParaRPr lang="es-EC"/>
          </a:p>
          <a:p>
            <a:pPr algn="just" eaLnBrk="0" hangingPunct="0"/>
            <a:r>
              <a:rPr lang="es-EC" b="1">
                <a:cs typeface="Times New Roman" pitchFamily="18" charset="0"/>
              </a:rPr>
              <a:t>J</a:t>
            </a:r>
            <a:r>
              <a:rPr lang="es-EC">
                <a:cs typeface="Times New Roman" pitchFamily="18" charset="0"/>
              </a:rPr>
              <a:t> </a:t>
            </a:r>
            <a:r>
              <a:rPr lang="es-ES">
                <a:ea typeface="Calibri" pitchFamily="34" charset="0"/>
                <a:cs typeface="Arial" charset="0"/>
              </a:rPr>
              <a:t>es la Justificación</a:t>
            </a:r>
            <a:endParaRPr lang="es-EC"/>
          </a:p>
          <a:p>
            <a:pPr algn="just" eaLnBrk="0" hangingPunct="0"/>
            <a:r>
              <a:rPr lang="es-EC" b="1">
                <a:cs typeface="Times New Roman" pitchFamily="18" charset="0"/>
              </a:rPr>
              <a:t>GP</a:t>
            </a:r>
            <a:r>
              <a:rPr lang="es-EC" b="1">
                <a:latin typeface="Bookman Old Style" pitchFamily="18" charset="0"/>
                <a:cs typeface="Times New Roman" pitchFamily="18" charset="0"/>
              </a:rPr>
              <a:t> </a:t>
            </a:r>
            <a:r>
              <a:rPr lang="es-ES">
                <a:ea typeface="Calibri" pitchFamily="34" charset="0"/>
                <a:cs typeface="Calibri" pitchFamily="34" charset="0"/>
              </a:rPr>
              <a:t>es el Grado de Peligrosidad sin correctivos</a:t>
            </a:r>
            <a:endParaRPr lang="es-EC"/>
          </a:p>
          <a:p>
            <a:pPr algn="just" eaLnBrk="0" hangingPunct="0"/>
            <a:r>
              <a:rPr lang="es-EC" b="1">
                <a:cs typeface="Times New Roman" pitchFamily="18" charset="0"/>
              </a:rPr>
              <a:t>FC</a:t>
            </a:r>
            <a:r>
              <a:rPr lang="es-EC" b="1">
                <a:latin typeface="Bookman Old Style" pitchFamily="18" charset="0"/>
                <a:cs typeface="Times New Roman" pitchFamily="18" charset="0"/>
              </a:rPr>
              <a:t> </a:t>
            </a:r>
            <a:r>
              <a:rPr lang="es-ES">
                <a:ea typeface="Calibri" pitchFamily="34" charset="0"/>
                <a:cs typeface="Calibri" pitchFamily="34" charset="0"/>
              </a:rPr>
              <a:t>es el Factor de Costo</a:t>
            </a:r>
            <a:endParaRPr lang="es-EC"/>
          </a:p>
          <a:p>
            <a:pPr algn="just" eaLnBrk="0" hangingPunct="0"/>
            <a:r>
              <a:rPr lang="es-EC" b="1">
                <a:cs typeface="Times New Roman" pitchFamily="18" charset="0"/>
              </a:rPr>
              <a:t>GC</a:t>
            </a:r>
            <a:r>
              <a:rPr lang="es-EC" b="1">
                <a:latin typeface="Bookman Old Style" pitchFamily="18" charset="0"/>
                <a:cs typeface="Times New Roman" pitchFamily="18" charset="0"/>
              </a:rPr>
              <a:t> </a:t>
            </a:r>
            <a:r>
              <a:rPr lang="es-ES">
                <a:ea typeface="Calibri" pitchFamily="34" charset="0"/>
                <a:cs typeface="Calibri" pitchFamily="34" charset="0"/>
              </a:rPr>
              <a:t>es el Grado de Corrección</a:t>
            </a:r>
            <a:endParaRPr lang="es-EC"/>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714375" y="485775"/>
            <a:ext cx="7786688" cy="4800600"/>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PREVENCIONES  EN  EL SISTEMA  DE  PUESTA  A TIERRA</a:t>
            </a:r>
            <a:endParaRPr lang="es-ES" dirty="0">
              <a:solidFill>
                <a:schemeClr val="accent6">
                  <a:lumMod val="75000"/>
                </a:schemeClr>
              </a:solidFill>
              <a:latin typeface="Calibri" pitchFamily="34" charset="0"/>
            </a:endParaRPr>
          </a:p>
          <a:p>
            <a:pPr algn="just">
              <a:defRPr/>
            </a:pPr>
            <a:endParaRPr lang="es-EC" b="1" dirty="0">
              <a:solidFill>
                <a:schemeClr val="accent6">
                  <a:lumMod val="75000"/>
                </a:schemeClr>
              </a:solidFill>
              <a:cs typeface="Times New Roman" pitchFamily="18" charset="0"/>
            </a:endParaRPr>
          </a:p>
          <a:p>
            <a:pPr algn="just">
              <a:defRPr/>
            </a:pPr>
            <a:endParaRPr lang="es-EC" b="1" dirty="0">
              <a:solidFill>
                <a:schemeClr val="accent6">
                  <a:lumMod val="75000"/>
                </a:schemeClr>
              </a:solidFill>
              <a:cs typeface="Times New Roman" pitchFamily="18" charset="0"/>
            </a:endParaRPr>
          </a:p>
          <a:p>
            <a:pPr algn="just">
              <a:defRPr/>
            </a:pPr>
            <a:r>
              <a:rPr lang="es-EC" b="1" dirty="0">
                <a:solidFill>
                  <a:schemeClr val="accent6">
                    <a:lumMod val="75000"/>
                  </a:schemeClr>
                </a:solidFill>
                <a:cs typeface="Times New Roman" pitchFamily="18" charset="0"/>
              </a:rPr>
              <a:t>Obtención del factor de costo</a:t>
            </a:r>
          </a:p>
          <a:p>
            <a:pPr algn="just">
              <a:defRPr/>
            </a:pPr>
            <a:endParaRPr lang="es-EC" b="1" dirty="0">
              <a:solidFill>
                <a:schemeClr val="accent6">
                  <a:lumMod val="75000"/>
                </a:schemeClr>
              </a:solidFill>
              <a:cs typeface="Times New Roman" pitchFamily="18" charset="0"/>
            </a:endParaRPr>
          </a:p>
          <a:p>
            <a:pPr algn="just">
              <a:defRPr/>
            </a:pPr>
            <a:endParaRPr lang="es-ES" dirty="0">
              <a:solidFill>
                <a:schemeClr val="accent6">
                  <a:lumMod val="75000"/>
                </a:schemeClr>
              </a:solidFill>
            </a:endParaRPr>
          </a:p>
          <a:p>
            <a:pPr algn="just" eaLnBrk="0" hangingPunct="0">
              <a:defRPr/>
            </a:pPr>
            <a:r>
              <a:rPr lang="es-ES" dirty="0">
                <a:solidFill>
                  <a:schemeClr val="accent6">
                    <a:lumMod val="75000"/>
                  </a:schemeClr>
                </a:solidFill>
                <a:ea typeface="Calibri" pitchFamily="34" charset="0"/>
                <a:cs typeface="Arial" charset="0"/>
              </a:rPr>
              <a:t>La ponderación de este término se encuentra en la tabla 2 del anexo G. </a:t>
            </a:r>
          </a:p>
          <a:p>
            <a:pPr algn="just" eaLnBrk="0" hangingPunct="0">
              <a:defRPr/>
            </a:pPr>
            <a:endParaRPr lang="es-ES" dirty="0">
              <a:solidFill>
                <a:schemeClr val="accent6">
                  <a:lumMod val="75000"/>
                </a:schemeClr>
              </a:solidFill>
              <a:ea typeface="Calibri" pitchFamily="34" charset="0"/>
              <a:cs typeface="Arial" charset="0"/>
            </a:endParaRPr>
          </a:p>
          <a:p>
            <a:pPr algn="just" eaLnBrk="0" hangingPunct="0">
              <a:defRPr/>
            </a:pPr>
            <a:r>
              <a:rPr lang="es-ES" dirty="0">
                <a:solidFill>
                  <a:schemeClr val="accent6">
                    <a:lumMod val="75000"/>
                  </a:schemeClr>
                </a:solidFill>
                <a:ea typeface="Calibri" pitchFamily="34" charset="0"/>
                <a:cs typeface="Arial" charset="0"/>
              </a:rPr>
              <a:t>Para obtener este factor se requiere saber cuanto costaría realizar la implementación de todas las prevenciones sugeridas para reducir los riesgos. </a:t>
            </a:r>
          </a:p>
          <a:p>
            <a:pPr algn="just" eaLnBrk="0" hangingPunct="0">
              <a:defRPr/>
            </a:pPr>
            <a:endParaRPr lang="es-ES" dirty="0">
              <a:solidFill>
                <a:schemeClr val="accent6">
                  <a:lumMod val="75000"/>
                </a:schemeClr>
              </a:solidFill>
              <a:cs typeface="Arial" charset="0"/>
            </a:endParaRPr>
          </a:p>
          <a:p>
            <a:pPr algn="just" eaLnBrk="0" hangingPunct="0">
              <a:defRPr/>
            </a:pPr>
            <a:endParaRPr lang="es-ES" dirty="0">
              <a:solidFill>
                <a:schemeClr val="accent6">
                  <a:lumMod val="75000"/>
                </a:schemeClr>
              </a:solidFill>
              <a:cs typeface="Arial" charset="0"/>
            </a:endParaRPr>
          </a:p>
          <a:p>
            <a:pPr algn="just" eaLnBrk="0" hangingPunct="0">
              <a:defRPr/>
            </a:pPr>
            <a:r>
              <a:rPr lang="es-ES" dirty="0">
                <a:solidFill>
                  <a:schemeClr val="accent6">
                    <a:lumMod val="75000"/>
                  </a:schemeClr>
                </a:solidFill>
                <a:ea typeface="Calibri" pitchFamily="34" charset="0"/>
                <a:cs typeface="Calibri" pitchFamily="34" charset="0"/>
              </a:rPr>
              <a:t>A continuación se enlistan los trabajos a realizar en cada área con los materiales necesarios y su respectiva cotización, los valores dados son referenciales.</a:t>
            </a:r>
          </a:p>
          <a:p>
            <a:pPr algn="just" eaLnBrk="0" hangingPunct="0">
              <a:defRPr/>
            </a:pP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571500" y="433388"/>
            <a:ext cx="7643813" cy="1476375"/>
          </a:xfrm>
          <a:prstGeom prst="rect">
            <a:avLst/>
          </a:prstGeom>
          <a:noFill/>
          <a:ln w="9525">
            <a:noFill/>
            <a:miter lim="800000"/>
            <a:headEnd/>
            <a:tailEnd/>
          </a:ln>
        </p:spPr>
        <p:txBody>
          <a:bodyPr anchor="ctr">
            <a:spAutoFit/>
          </a:bodyPr>
          <a:lstStyle/>
          <a:p>
            <a:pPr>
              <a:defRPr/>
            </a:pPr>
            <a:endParaRPr lang="es-EC" dirty="0">
              <a:solidFill>
                <a:schemeClr val="accent6">
                  <a:lumMod val="75000"/>
                </a:schemeClr>
              </a:solidFill>
            </a:endParaRPr>
          </a:p>
          <a:p>
            <a:pPr algn="ctr" eaLnBrk="0" hangingPunct="0">
              <a:defRPr/>
            </a:pPr>
            <a:r>
              <a:rPr lang="es-EC" b="1" dirty="0">
                <a:solidFill>
                  <a:schemeClr val="accent6">
                    <a:lumMod val="75000"/>
                  </a:schemeClr>
                </a:solidFill>
                <a:cs typeface="Times New Roman" pitchFamily="18" charset="0"/>
              </a:rPr>
              <a:t> PREVENCIONES  EN  EL SISTEMA  DE  PUESTA  A TIERRA</a:t>
            </a:r>
            <a:endParaRPr lang="es-ES" dirty="0">
              <a:solidFill>
                <a:schemeClr val="accent6">
                  <a:lumMod val="75000"/>
                </a:schemeClr>
              </a:solidFill>
              <a:latin typeface="Calibri" pitchFamily="34" charset="0"/>
            </a:endParaRPr>
          </a:p>
          <a:p>
            <a:pPr eaLnBrk="0" hangingPunct="0">
              <a:defRPr/>
            </a:pPr>
            <a:endParaRPr lang="es-EC" b="1" dirty="0">
              <a:solidFill>
                <a:schemeClr val="accent6">
                  <a:lumMod val="75000"/>
                </a:schemeClr>
              </a:solidFill>
              <a:cs typeface="Times New Roman" pitchFamily="18" charset="0"/>
            </a:endParaRPr>
          </a:p>
          <a:p>
            <a:pPr eaLnBrk="0" hangingPunct="0">
              <a:buFont typeface="Wingdings" pitchFamily="2" charset="2"/>
              <a:buChar char="Ø"/>
              <a:defRPr/>
            </a:pPr>
            <a:endParaRPr lang="es-EC" b="1" dirty="0">
              <a:solidFill>
                <a:schemeClr val="accent6">
                  <a:lumMod val="75000"/>
                </a:schemeClr>
              </a:solidFill>
              <a:cs typeface="Times New Roman" pitchFamily="18" charset="0"/>
            </a:endParaRPr>
          </a:p>
          <a:p>
            <a:pPr eaLnBrk="0" hangingPunct="0">
              <a:buFont typeface="Wingdings" pitchFamily="2" charset="2"/>
              <a:buChar char="Ø"/>
              <a:defRPr/>
            </a:pPr>
            <a:r>
              <a:rPr lang="es-EC" b="1" dirty="0">
                <a:solidFill>
                  <a:schemeClr val="accent6">
                    <a:lumMod val="75000"/>
                  </a:schemeClr>
                </a:solidFill>
                <a:cs typeface="Times New Roman" pitchFamily="18" charset="0"/>
              </a:rPr>
              <a:t>Cuarto de transformadores</a:t>
            </a:r>
            <a:endParaRPr lang="es-EC" dirty="0">
              <a:solidFill>
                <a:schemeClr val="accent6">
                  <a:lumMod val="75000"/>
                </a:schemeClr>
              </a:solidFill>
            </a:endParaRPr>
          </a:p>
        </p:txBody>
      </p:sp>
      <p:pic>
        <p:nvPicPr>
          <p:cNvPr id="70659" name="Picture 2"/>
          <p:cNvPicPr>
            <a:picLocks noChangeAspect="1" noChangeArrowheads="1"/>
          </p:cNvPicPr>
          <p:nvPr/>
        </p:nvPicPr>
        <p:blipFill>
          <a:blip r:embed="rId2"/>
          <a:srcRect/>
          <a:stretch>
            <a:fillRect/>
          </a:stretch>
        </p:blipFill>
        <p:spPr bwMode="auto">
          <a:xfrm>
            <a:off x="2000250" y="2143125"/>
            <a:ext cx="5072063" cy="4186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ChangeArrowheads="1"/>
          </p:cNvSpPr>
          <p:nvPr/>
        </p:nvSpPr>
        <p:spPr bwMode="auto">
          <a:xfrm>
            <a:off x="571500" y="644525"/>
            <a:ext cx="7643813" cy="3784600"/>
          </a:xfrm>
          <a:prstGeom prst="rect">
            <a:avLst/>
          </a:prstGeom>
          <a:noFill/>
          <a:ln w="9525">
            <a:noFill/>
            <a:miter lim="800000"/>
            <a:headEnd/>
            <a:tailEnd/>
          </a:ln>
        </p:spPr>
        <p:txBody>
          <a:bodyPr anchor="ctr">
            <a:spAutoFit/>
          </a:bodyPr>
          <a:lstStyle/>
          <a:p>
            <a:pPr algn="ctr">
              <a:lnSpc>
                <a:spcPct val="150000"/>
              </a:lnSpc>
              <a:defRPr/>
            </a:pPr>
            <a:r>
              <a:rPr lang="es-EC" b="1" dirty="0">
                <a:solidFill>
                  <a:schemeClr val="accent6">
                    <a:lumMod val="75000"/>
                  </a:schemeClr>
                </a:solidFill>
                <a:cs typeface="Times New Roman" pitchFamily="18" charset="0"/>
              </a:rPr>
              <a:t>PREVENCIONES  EN  EL SISTEMA  DE  PUESTA  A TIERRA</a:t>
            </a:r>
            <a:endParaRPr lang="es-ES" dirty="0">
              <a:solidFill>
                <a:schemeClr val="accent6">
                  <a:lumMod val="75000"/>
                </a:schemeClr>
              </a:solidFill>
              <a:latin typeface="Calibri" pitchFamily="34" charset="0"/>
            </a:endParaRPr>
          </a:p>
          <a:p>
            <a:pPr algn="just">
              <a:lnSpc>
                <a:spcPct val="150000"/>
              </a:lnSpc>
              <a:defRPr/>
            </a:pPr>
            <a:endParaRPr lang="es-ES" dirty="0">
              <a:solidFill>
                <a:schemeClr val="accent6">
                  <a:lumMod val="75000"/>
                </a:schemeClr>
              </a:solidFill>
              <a:ea typeface="Calibri" pitchFamily="34" charset="0"/>
              <a:cs typeface="Arial" charset="0"/>
            </a:endParaRPr>
          </a:p>
          <a:p>
            <a:pPr algn="just">
              <a:lnSpc>
                <a:spcPct val="150000"/>
              </a:lnSpc>
              <a:defRPr/>
            </a:pPr>
            <a:r>
              <a:rPr lang="es-EC" b="1" dirty="0">
                <a:solidFill>
                  <a:schemeClr val="accent6">
                    <a:lumMod val="75000"/>
                  </a:schemeClr>
                </a:solidFill>
                <a:cs typeface="Times New Roman" pitchFamily="18" charset="0"/>
              </a:rPr>
              <a:t>Obtención del factor de costo</a:t>
            </a:r>
          </a:p>
          <a:p>
            <a:pPr algn="just">
              <a:lnSpc>
                <a:spcPct val="150000"/>
              </a:lnSpc>
              <a:defRPr/>
            </a:pPr>
            <a:endParaRPr lang="es-ES" dirty="0">
              <a:solidFill>
                <a:schemeClr val="accent6">
                  <a:lumMod val="75000"/>
                </a:schemeClr>
              </a:solidFill>
              <a:ea typeface="Calibri" pitchFamily="34" charset="0"/>
              <a:cs typeface="Calibri" pitchFamily="34" charset="0"/>
            </a:endParaRPr>
          </a:p>
          <a:p>
            <a:pPr algn="just">
              <a:lnSpc>
                <a:spcPct val="150000"/>
              </a:lnSpc>
              <a:defRPr/>
            </a:pPr>
            <a:r>
              <a:rPr lang="es-ES" dirty="0">
                <a:solidFill>
                  <a:schemeClr val="accent6">
                    <a:lumMod val="75000"/>
                  </a:schemeClr>
                </a:solidFill>
                <a:ea typeface="Calibri" pitchFamily="34" charset="0"/>
                <a:cs typeface="Calibri" pitchFamily="34" charset="0"/>
              </a:rPr>
              <a:t>Considerando que la mayor corrección en el cuarto de transformadores implicaría un nuevo sistema de puesta a tierra y teniendo en cuenta el resto de prevenciones sugeridas se obtuvo un costo total por las mejoras de $8060,00. Este valor se encuentra en el rango de $7000 a $17500 en gastos, por lo cual se ha dado al Factor de Costo una valoración de </a:t>
            </a:r>
            <a:r>
              <a:rPr lang="es-ES" b="1" dirty="0">
                <a:solidFill>
                  <a:schemeClr val="accent6">
                    <a:lumMod val="75000"/>
                  </a:schemeClr>
                </a:solidFill>
                <a:ea typeface="Calibri" pitchFamily="34" charset="0"/>
                <a:cs typeface="Calibri" pitchFamily="34" charset="0"/>
              </a:rPr>
              <a:t>4</a:t>
            </a:r>
            <a:r>
              <a:rPr lang="es-ES" dirty="0">
                <a:solidFill>
                  <a:schemeClr val="accent6">
                    <a:lumMod val="75000"/>
                  </a:schemeClr>
                </a:solidFill>
                <a:ea typeface="Calibri" pitchFamily="34" charset="0"/>
                <a:cs typeface="Calibri" pitchFamily="34" charset="0"/>
              </a:rPr>
              <a:t>.</a:t>
            </a:r>
            <a:r>
              <a:rPr lang="es-ES" dirty="0">
                <a:solidFill>
                  <a:schemeClr val="accent6">
                    <a:lumMod val="75000"/>
                  </a:schemeClr>
                </a:solidFill>
                <a:latin typeface="Bookman Old Style" pitchFamily="18" charset="0"/>
                <a:cs typeface="Times New Roman" pitchFamily="18" charset="0"/>
              </a:rPr>
              <a:t> </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ChangeArrowheads="1"/>
          </p:cNvSpPr>
          <p:nvPr/>
        </p:nvSpPr>
        <p:spPr bwMode="auto">
          <a:xfrm>
            <a:off x="642938" y="371475"/>
            <a:ext cx="7643812" cy="1200150"/>
          </a:xfrm>
          <a:prstGeom prst="rect">
            <a:avLst/>
          </a:prstGeom>
          <a:noFill/>
          <a:ln w="9525">
            <a:noFill/>
            <a:miter lim="800000"/>
            <a:headEnd/>
            <a:tailEnd/>
          </a:ln>
        </p:spPr>
        <p:txBody>
          <a:bodyPr anchor="ctr">
            <a:spAutoFit/>
          </a:bodyPr>
          <a:lstStyle/>
          <a:p>
            <a:pPr algn="ctr">
              <a:defRPr/>
            </a:pPr>
            <a:r>
              <a:rPr lang="es-EC" dirty="0">
                <a:solidFill>
                  <a:schemeClr val="accent6">
                    <a:lumMod val="75000"/>
                  </a:schemeClr>
                </a:solidFill>
                <a:latin typeface="Bookman Old Style" pitchFamily="18" charset="0"/>
                <a:cs typeface="Times New Roman" pitchFamily="18" charset="0"/>
              </a:rPr>
              <a:t> </a:t>
            </a:r>
            <a:r>
              <a:rPr lang="es-EC" b="1" dirty="0">
                <a:solidFill>
                  <a:schemeClr val="accent6">
                    <a:lumMod val="75000"/>
                  </a:schemeClr>
                </a:solidFill>
                <a:cs typeface="Times New Roman" pitchFamily="18" charset="0"/>
              </a:rPr>
              <a:t>PREVENCIONES  EN  EL SISTEMA  DE  PUESTA  A TIERRA</a:t>
            </a:r>
            <a:endParaRPr lang="es-ES" dirty="0">
              <a:solidFill>
                <a:schemeClr val="accent6">
                  <a:lumMod val="75000"/>
                </a:schemeClr>
              </a:solidFill>
              <a:latin typeface="Calibri" pitchFamily="34" charset="0"/>
            </a:endParaRPr>
          </a:p>
          <a:p>
            <a:pPr>
              <a:defRPr/>
            </a:pPr>
            <a:endParaRPr lang="es-EC" dirty="0">
              <a:solidFill>
                <a:schemeClr val="accent6">
                  <a:lumMod val="75000"/>
                </a:schemeClr>
              </a:solidFill>
              <a:latin typeface="Bookman Old Style" pitchFamily="18" charset="0"/>
              <a:cs typeface="Times New Roman" pitchFamily="18" charset="0"/>
            </a:endParaRPr>
          </a:p>
          <a:p>
            <a:pPr>
              <a:buFont typeface="Wingdings" pitchFamily="2" charset="2"/>
              <a:buChar char="Ø"/>
              <a:defRPr/>
            </a:pPr>
            <a:endParaRPr lang="es-EC" dirty="0">
              <a:solidFill>
                <a:schemeClr val="accent6">
                  <a:lumMod val="75000"/>
                </a:schemeClr>
              </a:solidFill>
              <a:latin typeface="Bookman Old Style" pitchFamily="18" charset="0"/>
              <a:cs typeface="Times New Roman" pitchFamily="18" charset="0"/>
            </a:endParaRPr>
          </a:p>
          <a:p>
            <a:pPr>
              <a:buFont typeface="Wingdings" pitchFamily="2" charset="2"/>
              <a:buChar char="Ø"/>
              <a:defRPr/>
            </a:pPr>
            <a:r>
              <a:rPr lang="es-EC" b="1" dirty="0">
                <a:solidFill>
                  <a:schemeClr val="accent6">
                    <a:lumMod val="75000"/>
                  </a:schemeClr>
                </a:solidFill>
                <a:cs typeface="Times New Roman" pitchFamily="18" charset="0"/>
              </a:rPr>
              <a:t>Oficinas (Equipos de Cómputo)</a:t>
            </a:r>
            <a:endParaRPr lang="es-EC" dirty="0">
              <a:solidFill>
                <a:schemeClr val="accent6">
                  <a:lumMod val="75000"/>
                </a:schemeClr>
              </a:solidFill>
            </a:endParaRPr>
          </a:p>
        </p:txBody>
      </p:sp>
      <p:pic>
        <p:nvPicPr>
          <p:cNvPr id="72707" name="Picture 2"/>
          <p:cNvPicPr>
            <a:picLocks noChangeAspect="1" noChangeArrowheads="1"/>
          </p:cNvPicPr>
          <p:nvPr/>
        </p:nvPicPr>
        <p:blipFill>
          <a:blip r:embed="rId2"/>
          <a:srcRect/>
          <a:stretch>
            <a:fillRect/>
          </a:stretch>
        </p:blipFill>
        <p:spPr bwMode="auto">
          <a:xfrm>
            <a:off x="1785938" y="1857375"/>
            <a:ext cx="5581650" cy="464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642938" y="635000"/>
            <a:ext cx="7643812" cy="3365500"/>
          </a:xfrm>
          <a:prstGeom prst="rect">
            <a:avLst/>
          </a:prstGeom>
          <a:noFill/>
          <a:ln w="9525">
            <a:noFill/>
            <a:miter lim="800000"/>
            <a:headEnd/>
            <a:tailEnd/>
          </a:ln>
        </p:spPr>
        <p:txBody>
          <a:bodyPr anchor="ctr">
            <a:spAutoFit/>
          </a:bodyPr>
          <a:lstStyle/>
          <a:p>
            <a:pPr algn="ctr">
              <a:lnSpc>
                <a:spcPct val="150000"/>
              </a:lnSpc>
              <a:defRPr/>
            </a:pPr>
            <a:r>
              <a:rPr lang="es-EC" b="1" dirty="0">
                <a:solidFill>
                  <a:schemeClr val="accent6">
                    <a:lumMod val="75000"/>
                  </a:schemeClr>
                </a:solidFill>
                <a:cs typeface="Times New Roman" pitchFamily="18" charset="0"/>
              </a:rPr>
              <a:t>PREVENCIONES  EN  EL SISTEMA  DE  PUESTA  A TIERRA</a:t>
            </a:r>
            <a:endParaRPr lang="es-ES" dirty="0">
              <a:solidFill>
                <a:schemeClr val="accent6">
                  <a:lumMod val="75000"/>
                </a:schemeClr>
              </a:solidFill>
              <a:latin typeface="Calibri" pitchFamily="34" charset="0"/>
            </a:endParaRPr>
          </a:p>
          <a:p>
            <a:pPr algn="just">
              <a:lnSpc>
                <a:spcPct val="150000"/>
              </a:lnSpc>
              <a:defRPr/>
            </a:pPr>
            <a:endParaRPr lang="es-ES" dirty="0">
              <a:solidFill>
                <a:schemeClr val="accent6">
                  <a:lumMod val="75000"/>
                </a:schemeClr>
              </a:solidFill>
              <a:ea typeface="Calibri" pitchFamily="34" charset="0"/>
              <a:cs typeface="Arial" charset="0"/>
            </a:endParaRPr>
          </a:p>
          <a:p>
            <a:pPr algn="just">
              <a:lnSpc>
                <a:spcPct val="150000"/>
              </a:lnSpc>
              <a:defRPr/>
            </a:pPr>
            <a:r>
              <a:rPr lang="es-EC" b="1" dirty="0">
                <a:solidFill>
                  <a:schemeClr val="accent6">
                    <a:lumMod val="75000"/>
                  </a:schemeClr>
                </a:solidFill>
                <a:cs typeface="Times New Roman" pitchFamily="18" charset="0"/>
              </a:rPr>
              <a:t>Obtención del factor de costo</a:t>
            </a:r>
          </a:p>
          <a:p>
            <a:pPr algn="just">
              <a:lnSpc>
                <a:spcPct val="150000"/>
              </a:lnSpc>
              <a:defRPr/>
            </a:pPr>
            <a:endParaRPr lang="es-ES" dirty="0">
              <a:solidFill>
                <a:schemeClr val="accent6">
                  <a:lumMod val="75000"/>
                </a:schemeClr>
              </a:solidFill>
              <a:ea typeface="Calibri" pitchFamily="34" charset="0"/>
              <a:cs typeface="Calibri" pitchFamily="34" charset="0"/>
            </a:endParaRPr>
          </a:p>
          <a:p>
            <a:pPr algn="just">
              <a:lnSpc>
                <a:spcPct val="150000"/>
              </a:lnSpc>
              <a:defRPr/>
            </a:pPr>
            <a:r>
              <a:rPr lang="es-ES" dirty="0">
                <a:solidFill>
                  <a:schemeClr val="accent6">
                    <a:lumMod val="75000"/>
                  </a:schemeClr>
                </a:solidFill>
                <a:ea typeface="Calibri" pitchFamily="34" charset="0"/>
                <a:cs typeface="Calibri" pitchFamily="34" charset="0"/>
              </a:rPr>
              <a:t>En las oficinas (equipos de cómputo)  los costos en las prevenciones alcanzarían los $3410,00. Este rubro recae en el rango de $700 a $7000 por lo que el Factor de Costo recibe un valor de </a:t>
            </a:r>
            <a:r>
              <a:rPr lang="es-ES" b="1" dirty="0">
                <a:solidFill>
                  <a:schemeClr val="accent6">
                    <a:lumMod val="75000"/>
                  </a:schemeClr>
                </a:solidFill>
                <a:ea typeface="Calibri" pitchFamily="34" charset="0"/>
                <a:cs typeface="Calibri" pitchFamily="34" charset="0"/>
              </a:rPr>
              <a:t>3</a:t>
            </a:r>
            <a:r>
              <a:rPr lang="es-ES" dirty="0">
                <a:solidFill>
                  <a:schemeClr val="accent6">
                    <a:lumMod val="75000"/>
                  </a:schemeClr>
                </a:solidFill>
                <a:ea typeface="Calibri" pitchFamily="34" charset="0"/>
                <a:cs typeface="Calibri" pitchFamily="34" charset="0"/>
              </a:rPr>
              <a:t> para esta área. </a:t>
            </a:r>
          </a:p>
          <a:p>
            <a:pPr algn="just">
              <a:lnSpc>
                <a:spcPct val="150000"/>
              </a:lnSpc>
              <a:defRPr/>
            </a:pPr>
            <a:endParaRPr lang="es-EC"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Rectángulo"/>
          <p:cNvSpPr>
            <a:spLocks noChangeArrowheads="1"/>
          </p:cNvSpPr>
          <p:nvPr/>
        </p:nvSpPr>
        <p:spPr bwMode="auto">
          <a:xfrm>
            <a:off x="785813" y="600075"/>
            <a:ext cx="7643812" cy="6186488"/>
          </a:xfrm>
          <a:prstGeom prst="rect">
            <a:avLst/>
          </a:prstGeom>
          <a:noFill/>
          <a:ln w="9525">
            <a:noFill/>
            <a:miter lim="800000"/>
            <a:headEnd/>
            <a:tailEnd/>
          </a:ln>
        </p:spPr>
        <p:txBody>
          <a:bodyPr>
            <a:spAutoFit/>
          </a:bodyPr>
          <a:lstStyle/>
          <a:p>
            <a:pPr algn="ctr" eaLnBrk="0" hangingPunct="0">
              <a:defRPr/>
            </a:pPr>
            <a:r>
              <a:rPr lang="es-EC" b="1" dirty="0">
                <a:solidFill>
                  <a:schemeClr val="accent6">
                    <a:lumMod val="75000"/>
                  </a:schemeClr>
                </a:solidFill>
                <a:cs typeface="Times New Roman" pitchFamily="18" charset="0"/>
              </a:rPr>
              <a:t>PREVENCIONES  EN  EL SISTEMA  DE  PUESTA  A TIERRA</a:t>
            </a:r>
            <a:endParaRPr lang="es-ES" dirty="0">
              <a:solidFill>
                <a:schemeClr val="accent6">
                  <a:lumMod val="75000"/>
                </a:schemeClr>
              </a:solidFill>
              <a:latin typeface="Calibri" pitchFamily="34" charset="0"/>
            </a:endParaRPr>
          </a:p>
          <a:p>
            <a:pPr algn="just" eaLnBrk="0" hangingPunct="0">
              <a:defRPr/>
            </a:pPr>
            <a:endParaRPr lang="es-EC" b="1" dirty="0">
              <a:solidFill>
                <a:schemeClr val="accent6">
                  <a:lumMod val="75000"/>
                </a:schemeClr>
              </a:solidFill>
              <a:cs typeface="Times New Roman" pitchFamily="18" charset="0"/>
            </a:endParaRPr>
          </a:p>
          <a:p>
            <a:pPr algn="just" eaLnBrk="0" hangingPunct="0">
              <a:defRPr/>
            </a:pPr>
            <a:endParaRPr lang="es-EC" b="1" dirty="0">
              <a:solidFill>
                <a:schemeClr val="accent6">
                  <a:lumMod val="75000"/>
                </a:schemeClr>
              </a:solidFill>
              <a:cs typeface="Times New Roman" pitchFamily="18" charset="0"/>
            </a:endParaRPr>
          </a:p>
          <a:p>
            <a:pPr algn="just" eaLnBrk="0" hangingPunct="0">
              <a:defRPr/>
            </a:pPr>
            <a:r>
              <a:rPr lang="es-EC" b="1" dirty="0">
                <a:solidFill>
                  <a:schemeClr val="accent6">
                    <a:lumMod val="75000"/>
                  </a:schemeClr>
                </a:solidFill>
                <a:cs typeface="Times New Roman" pitchFamily="18" charset="0"/>
              </a:rPr>
              <a:t>Cálculo de la justificación de la inversión (J).</a:t>
            </a:r>
          </a:p>
          <a:p>
            <a:pPr algn="just" eaLnBrk="0" hangingPunct="0">
              <a:defRPr/>
            </a:pPr>
            <a:endParaRPr lang="es-EC" dirty="0">
              <a:solidFill>
                <a:schemeClr val="accent6">
                  <a:lumMod val="75000"/>
                </a:schemeClr>
              </a:solidFill>
            </a:endParaRPr>
          </a:p>
          <a:p>
            <a:pPr algn="just" eaLnBrk="0" hangingPunct="0">
              <a:defRPr/>
            </a:pPr>
            <a:r>
              <a:rPr lang="es-EC" b="1" dirty="0">
                <a:solidFill>
                  <a:schemeClr val="accent6">
                    <a:lumMod val="75000"/>
                  </a:schemeClr>
                </a:solidFill>
                <a:cs typeface="Times New Roman" pitchFamily="18" charset="0"/>
              </a:rPr>
              <a:t>Cuarto de Transformadores.</a:t>
            </a:r>
          </a:p>
          <a:p>
            <a:pPr algn="just" eaLnBrk="0" hangingPunct="0">
              <a:defRPr/>
            </a:pPr>
            <a:endParaRPr lang="es-EC" dirty="0">
              <a:solidFill>
                <a:schemeClr val="accent6">
                  <a:lumMod val="75000"/>
                </a:schemeClr>
              </a:solidFill>
            </a:endParaRPr>
          </a:p>
          <a:p>
            <a:pPr algn="ctr" eaLnBrk="0" hangingPunct="0">
              <a:defRPr/>
            </a:pPr>
            <a:r>
              <a:rPr lang="es-EC" b="1" dirty="0">
                <a:solidFill>
                  <a:schemeClr val="accent6">
                    <a:lumMod val="75000"/>
                  </a:schemeClr>
                </a:solidFill>
                <a:cs typeface="Times New Roman" pitchFamily="18" charset="0"/>
              </a:rPr>
              <a:t>J =  308,5 / (4*2)</a:t>
            </a:r>
            <a:endParaRPr lang="es-EC" dirty="0">
              <a:solidFill>
                <a:schemeClr val="accent6">
                  <a:lumMod val="75000"/>
                </a:schemeClr>
              </a:solidFill>
            </a:endParaRPr>
          </a:p>
          <a:p>
            <a:pPr algn="ctr" eaLnBrk="0" hangingPunct="0">
              <a:defRPr/>
            </a:pPr>
            <a:r>
              <a:rPr lang="es-EC" b="1" dirty="0">
                <a:solidFill>
                  <a:schemeClr val="accent6">
                    <a:lumMod val="75000"/>
                  </a:schemeClr>
                </a:solidFill>
                <a:cs typeface="Times New Roman" pitchFamily="18" charset="0"/>
              </a:rPr>
              <a:t>J = 38,56</a:t>
            </a:r>
          </a:p>
          <a:p>
            <a:pPr algn="just" eaLnBrk="0" hangingPunct="0">
              <a:defRPr/>
            </a:pPr>
            <a:endParaRPr lang="es-EC" dirty="0">
              <a:solidFill>
                <a:schemeClr val="accent6">
                  <a:lumMod val="75000"/>
                </a:schemeClr>
              </a:solidFill>
            </a:endParaRPr>
          </a:p>
          <a:p>
            <a:pPr algn="just" eaLnBrk="0" hangingPunct="0">
              <a:defRPr/>
            </a:pPr>
            <a:r>
              <a:rPr lang="es-EC" b="1" dirty="0">
                <a:solidFill>
                  <a:schemeClr val="accent6">
                    <a:lumMod val="75000"/>
                  </a:schemeClr>
                </a:solidFill>
                <a:cs typeface="Times New Roman" pitchFamily="18" charset="0"/>
              </a:rPr>
              <a:t>Área de Oficinas (Equipos de Cómputo).</a:t>
            </a:r>
          </a:p>
          <a:p>
            <a:pPr algn="just" eaLnBrk="0" hangingPunct="0">
              <a:defRPr/>
            </a:pPr>
            <a:endParaRPr lang="es-EC" dirty="0">
              <a:solidFill>
                <a:schemeClr val="accent6">
                  <a:lumMod val="75000"/>
                </a:schemeClr>
              </a:solidFill>
            </a:endParaRPr>
          </a:p>
          <a:p>
            <a:pPr algn="ctr" eaLnBrk="0" hangingPunct="0">
              <a:defRPr/>
            </a:pPr>
            <a:r>
              <a:rPr lang="es-EC" b="1" dirty="0">
                <a:solidFill>
                  <a:schemeClr val="accent6">
                    <a:lumMod val="75000"/>
                  </a:schemeClr>
                </a:solidFill>
                <a:cs typeface="Times New Roman" pitchFamily="18" charset="0"/>
              </a:rPr>
              <a:t>J = 65 / (3*2)</a:t>
            </a:r>
            <a:endParaRPr lang="es-EC" dirty="0">
              <a:solidFill>
                <a:schemeClr val="accent6">
                  <a:lumMod val="75000"/>
                </a:schemeClr>
              </a:solidFill>
            </a:endParaRPr>
          </a:p>
          <a:p>
            <a:pPr algn="ctr" eaLnBrk="0" hangingPunct="0">
              <a:defRPr/>
            </a:pPr>
            <a:r>
              <a:rPr lang="es-EC" b="1" dirty="0">
                <a:solidFill>
                  <a:schemeClr val="accent6">
                    <a:lumMod val="75000"/>
                  </a:schemeClr>
                </a:solidFill>
                <a:cs typeface="Times New Roman" pitchFamily="18" charset="0"/>
              </a:rPr>
              <a:t>J = 10,83</a:t>
            </a:r>
          </a:p>
          <a:p>
            <a:pPr algn="just" eaLnBrk="0" hangingPunct="0">
              <a:defRPr/>
            </a:pPr>
            <a:endParaRPr lang="es-EC" dirty="0">
              <a:solidFill>
                <a:schemeClr val="accent6">
                  <a:lumMod val="75000"/>
                </a:schemeClr>
              </a:solidFill>
            </a:endParaRPr>
          </a:p>
          <a:p>
            <a:pPr algn="just" eaLnBrk="0" hangingPunct="0">
              <a:defRPr/>
            </a:pPr>
            <a:r>
              <a:rPr lang="es-ES" dirty="0">
                <a:solidFill>
                  <a:schemeClr val="accent6">
                    <a:lumMod val="75000"/>
                  </a:schemeClr>
                </a:solidFill>
                <a:ea typeface="Calibri" pitchFamily="34" charset="0"/>
                <a:cs typeface="Calibri" pitchFamily="34" charset="0"/>
              </a:rPr>
              <a:t>Comparando los resultados obtenidos con los valores de la tabla 4 del anexo G, podemos observar que la inversión en las prevenciones que se sugirieron realizar en el</a:t>
            </a:r>
            <a:r>
              <a:rPr lang="es-ES" dirty="0">
                <a:solidFill>
                  <a:schemeClr val="accent6">
                    <a:lumMod val="75000"/>
                  </a:schemeClr>
                </a:solidFill>
                <a:latin typeface="Bookman Old Style" pitchFamily="18" charset="0"/>
                <a:cs typeface="Times New Roman" pitchFamily="18" charset="0"/>
              </a:rPr>
              <a:t> </a:t>
            </a:r>
            <a:r>
              <a:rPr lang="es-EC" b="1" dirty="0">
                <a:solidFill>
                  <a:schemeClr val="accent6">
                    <a:lumMod val="75000"/>
                  </a:schemeClr>
                </a:solidFill>
                <a:cs typeface="Times New Roman" pitchFamily="18" charset="0"/>
              </a:rPr>
              <a:t>Cuarto de Transformadores</a:t>
            </a:r>
            <a:r>
              <a:rPr lang="es-EC" dirty="0">
                <a:solidFill>
                  <a:schemeClr val="accent6">
                    <a:lumMod val="75000"/>
                  </a:schemeClr>
                </a:solidFill>
                <a:latin typeface="Bookman Old Style" pitchFamily="18" charset="0"/>
                <a:cs typeface="Times New Roman" pitchFamily="18" charset="0"/>
              </a:rPr>
              <a:t> </a:t>
            </a:r>
            <a:r>
              <a:rPr lang="es-ES" dirty="0">
                <a:solidFill>
                  <a:schemeClr val="accent6">
                    <a:lumMod val="75000"/>
                  </a:schemeClr>
                </a:solidFill>
                <a:ea typeface="Calibri" pitchFamily="34" charset="0"/>
                <a:cs typeface="Calibri" pitchFamily="34" charset="0"/>
              </a:rPr>
              <a:t>estaría</a:t>
            </a:r>
            <a:r>
              <a:rPr lang="es-ES" dirty="0">
                <a:solidFill>
                  <a:schemeClr val="accent6">
                    <a:lumMod val="75000"/>
                  </a:schemeClr>
                </a:solidFill>
                <a:latin typeface="Bookman Old Style" pitchFamily="18" charset="0"/>
                <a:ea typeface="Calibri" pitchFamily="34" charset="0"/>
                <a:cs typeface="Calibri" pitchFamily="34" charset="0"/>
              </a:rPr>
              <a:t> </a:t>
            </a:r>
            <a:r>
              <a:rPr lang="es-EC" b="1" dirty="0">
                <a:solidFill>
                  <a:schemeClr val="accent6">
                    <a:lumMod val="75000"/>
                  </a:schemeClr>
                </a:solidFill>
                <a:ea typeface="Calibri" pitchFamily="34" charset="0"/>
                <a:cs typeface="Calibri" pitchFamily="34" charset="0"/>
              </a:rPr>
              <a:t>Muy Justificada</a:t>
            </a:r>
            <a:r>
              <a:rPr lang="es-EC" dirty="0">
                <a:solidFill>
                  <a:schemeClr val="accent6">
                    <a:lumMod val="75000"/>
                  </a:schemeClr>
                </a:solidFill>
                <a:latin typeface="Bookman Old Style" pitchFamily="18" charset="0"/>
                <a:ea typeface="Calibri" pitchFamily="34" charset="0"/>
                <a:cs typeface="Calibri" pitchFamily="34" charset="0"/>
              </a:rPr>
              <a:t> </a:t>
            </a:r>
            <a:r>
              <a:rPr lang="es-ES" dirty="0">
                <a:solidFill>
                  <a:schemeClr val="accent6">
                    <a:lumMod val="75000"/>
                  </a:schemeClr>
                </a:solidFill>
                <a:ea typeface="Calibri" pitchFamily="34" charset="0"/>
                <a:cs typeface="Calibri" pitchFamily="34" charset="0"/>
              </a:rPr>
              <a:t>al obtener un valor de </a:t>
            </a:r>
            <a:r>
              <a:rPr lang="es-ES" b="1" dirty="0">
                <a:solidFill>
                  <a:schemeClr val="accent6">
                    <a:lumMod val="75000"/>
                  </a:schemeClr>
                </a:solidFill>
                <a:ea typeface="Calibri" pitchFamily="34" charset="0"/>
                <a:cs typeface="Calibri" pitchFamily="34" charset="0"/>
              </a:rPr>
              <a:t>J</a:t>
            </a:r>
            <a:r>
              <a:rPr lang="es-ES" dirty="0">
                <a:solidFill>
                  <a:schemeClr val="accent6">
                    <a:lumMod val="75000"/>
                  </a:schemeClr>
                </a:solidFill>
                <a:ea typeface="Calibri" pitchFamily="34" charset="0"/>
                <a:cs typeface="Calibri" pitchFamily="34" charset="0"/>
              </a:rPr>
              <a:t> igual a 38,56 siendo este mayor a 20. En cambio, la inversión en las</a:t>
            </a:r>
            <a:r>
              <a:rPr lang="es-ES" dirty="0">
                <a:solidFill>
                  <a:schemeClr val="accent6">
                    <a:lumMod val="75000"/>
                  </a:schemeClr>
                </a:solidFill>
                <a:latin typeface="Bookman Old Style" pitchFamily="18" charset="0"/>
                <a:cs typeface="Times New Roman" pitchFamily="18" charset="0"/>
              </a:rPr>
              <a:t> </a:t>
            </a:r>
            <a:r>
              <a:rPr lang="es-EC" b="1" dirty="0">
                <a:solidFill>
                  <a:schemeClr val="accent6">
                    <a:lumMod val="75000"/>
                  </a:schemeClr>
                </a:solidFill>
                <a:cs typeface="Times New Roman" pitchFamily="18" charset="0"/>
              </a:rPr>
              <a:t>Oficinas (Equipos de Cómputo)</a:t>
            </a:r>
            <a:r>
              <a:rPr lang="es-EC" dirty="0">
                <a:solidFill>
                  <a:schemeClr val="accent6">
                    <a:lumMod val="75000"/>
                  </a:schemeClr>
                </a:solidFill>
                <a:latin typeface="Bookman Old Style" pitchFamily="18" charset="0"/>
                <a:cs typeface="Times New Roman" pitchFamily="18" charset="0"/>
              </a:rPr>
              <a:t>, </a:t>
            </a:r>
            <a:r>
              <a:rPr lang="es-ES" dirty="0">
                <a:solidFill>
                  <a:schemeClr val="accent6">
                    <a:lumMod val="75000"/>
                  </a:schemeClr>
                </a:solidFill>
                <a:ea typeface="Calibri" pitchFamily="34" charset="0"/>
                <a:cs typeface="Calibri" pitchFamily="34" charset="0"/>
              </a:rPr>
              <a:t>según la tabla antes mencionada estaría</a:t>
            </a:r>
            <a:r>
              <a:rPr lang="es-ES" dirty="0">
                <a:solidFill>
                  <a:schemeClr val="accent6">
                    <a:lumMod val="75000"/>
                  </a:schemeClr>
                </a:solidFill>
                <a:latin typeface="Bookman Old Style" pitchFamily="18" charset="0"/>
                <a:cs typeface="Times New Roman" pitchFamily="18" charset="0"/>
              </a:rPr>
              <a:t> </a:t>
            </a:r>
            <a:r>
              <a:rPr lang="es-EC" b="1" dirty="0">
                <a:solidFill>
                  <a:schemeClr val="accent6">
                    <a:lumMod val="75000"/>
                  </a:schemeClr>
                </a:solidFill>
                <a:cs typeface="Times New Roman" pitchFamily="18" charset="0"/>
              </a:rPr>
              <a:t>Probablemente Justificada</a:t>
            </a:r>
            <a:r>
              <a:rPr lang="es-EC" dirty="0">
                <a:solidFill>
                  <a:schemeClr val="accent6">
                    <a:lumMod val="75000"/>
                  </a:schemeClr>
                </a:solidFill>
                <a:latin typeface="Bookman Old Style" pitchFamily="18" charset="0"/>
                <a:cs typeface="Times New Roman" pitchFamily="18" charset="0"/>
              </a:rPr>
              <a:t> </a:t>
            </a:r>
            <a:r>
              <a:rPr lang="es-ES" dirty="0">
                <a:solidFill>
                  <a:schemeClr val="accent6">
                    <a:lumMod val="75000"/>
                  </a:schemeClr>
                </a:solidFill>
                <a:ea typeface="Calibri" pitchFamily="34" charset="0"/>
                <a:cs typeface="Calibri" pitchFamily="34" charset="0"/>
              </a:rPr>
              <a:t>por alcanzar un valor de 10,83 que recae en el rango de 10 a 20.</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571500" y="700088"/>
            <a:ext cx="7643813" cy="4800600"/>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CONCLUSIONES</a:t>
            </a:r>
          </a:p>
          <a:p>
            <a:pPr algn="ctr">
              <a:defRPr/>
            </a:pPr>
            <a:endParaRPr lang="es-EC" b="1" dirty="0">
              <a:solidFill>
                <a:schemeClr val="accent6">
                  <a:lumMod val="75000"/>
                </a:schemeClr>
              </a:solidFill>
              <a:cs typeface="Times New Roman" pitchFamily="18" charset="0"/>
            </a:endParaRPr>
          </a:p>
          <a:p>
            <a:pPr algn="just">
              <a:defRPr/>
            </a:pPr>
            <a:endParaRPr lang="es-EC" dirty="0">
              <a:solidFill>
                <a:schemeClr val="accent6">
                  <a:lumMod val="75000"/>
                </a:schemeClr>
              </a:solidFill>
            </a:endParaRPr>
          </a:p>
          <a:p>
            <a:pPr algn="just" eaLnBrk="0" hangingPunct="0">
              <a:defRPr/>
            </a:pPr>
            <a:r>
              <a:rPr lang="es-EC" dirty="0">
                <a:solidFill>
                  <a:schemeClr val="accent6">
                    <a:lumMod val="75000"/>
                  </a:schemeClr>
                </a:solidFill>
                <a:cs typeface="Times New Roman" pitchFamily="18" charset="0"/>
              </a:rPr>
              <a:t>En estas instancias del presente documento, en vista de la consideración de que </a:t>
            </a:r>
            <a:r>
              <a:rPr lang="es-EC" i="1" dirty="0">
                <a:solidFill>
                  <a:schemeClr val="accent6">
                    <a:lumMod val="75000"/>
                  </a:schemeClr>
                </a:solidFill>
                <a:cs typeface="Times New Roman" pitchFamily="18" charset="0"/>
              </a:rPr>
              <a:t>la vida no tiene precio</a:t>
            </a:r>
            <a:r>
              <a:rPr lang="es-EC" dirty="0">
                <a:solidFill>
                  <a:schemeClr val="accent6">
                    <a:lumMod val="75000"/>
                  </a:schemeClr>
                </a:solidFill>
                <a:cs typeface="Times New Roman" pitchFamily="18" charset="0"/>
              </a:rPr>
              <a:t> y que es de común interés minimizar las pérdidas y los gastos por accidentes laborales y en particular en nuestra área de competencia, los sistemas de puesta a tierra, se concluye lo que se muestra a continuación.</a:t>
            </a:r>
          </a:p>
          <a:p>
            <a:pPr algn="just" eaLnBrk="0" hangingPunct="0">
              <a:defRPr/>
            </a:pPr>
            <a:endParaRPr lang="es-EC" dirty="0">
              <a:solidFill>
                <a:schemeClr val="accent6">
                  <a:lumMod val="75000"/>
                </a:schemeClr>
              </a:solidFill>
            </a:endParaRPr>
          </a:p>
          <a:p>
            <a:pPr algn="just" eaLnBrk="0" hangingPunct="0">
              <a:defRPr/>
            </a:pPr>
            <a:r>
              <a:rPr lang="es-EC" dirty="0">
                <a:solidFill>
                  <a:schemeClr val="accent6">
                    <a:lumMod val="75000"/>
                  </a:schemeClr>
                </a:solidFill>
                <a:ea typeface="Calibri" pitchFamily="34" charset="0"/>
                <a:cs typeface="Arial" charset="0"/>
              </a:rPr>
              <a:t>1. Algo evidente en la inspección realizada, es la existencia de dos sistemas de puesta a tierra independientes entre sí, uno en el cuarto de transformadores conformado por un solo electrodo y otro en los exteriores de las oficinas administrativas (equipos de cómputo) constituido por tres electrodos. Según la norma </a:t>
            </a:r>
            <a:r>
              <a:rPr lang="es-EC" dirty="0">
                <a:solidFill>
                  <a:schemeClr val="accent6">
                    <a:lumMod val="75000"/>
                  </a:schemeClr>
                </a:solidFill>
                <a:cs typeface="Times New Roman" pitchFamily="18" charset="0"/>
              </a:rPr>
              <a:t>IEEE </a:t>
            </a:r>
            <a:r>
              <a:rPr lang="es-EC" dirty="0" err="1">
                <a:solidFill>
                  <a:schemeClr val="accent6">
                    <a:lumMod val="75000"/>
                  </a:schemeClr>
                </a:solidFill>
                <a:cs typeface="Times New Roman" pitchFamily="18" charset="0"/>
              </a:rPr>
              <a:t>Std</a:t>
            </a:r>
            <a:r>
              <a:rPr lang="es-EC" dirty="0">
                <a:solidFill>
                  <a:schemeClr val="accent6">
                    <a:lumMod val="75000"/>
                  </a:schemeClr>
                </a:solidFill>
                <a:cs typeface="Times New Roman" pitchFamily="18" charset="0"/>
              </a:rPr>
              <a:t> 142-1991 numeral 5.5.1 (Véase Anexo B) se requiere la interconexión de estos dos sistemas para mejorar la evacuación de la corriente de falla y minimizar los riesgos y los factores de riesgo como tales.</a:t>
            </a:r>
            <a:endParaRPr lang="es-EC"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ChangeArrowheads="1"/>
          </p:cNvSpPr>
          <p:nvPr/>
        </p:nvSpPr>
        <p:spPr bwMode="auto">
          <a:xfrm>
            <a:off x="642938" y="636588"/>
            <a:ext cx="7643812" cy="5078412"/>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CONCLUSIONES</a:t>
            </a:r>
          </a:p>
          <a:p>
            <a:pPr algn="just">
              <a:defRPr/>
            </a:pPr>
            <a:endParaRPr lang="es-ES" dirty="0">
              <a:solidFill>
                <a:schemeClr val="accent6">
                  <a:lumMod val="75000"/>
                </a:schemeClr>
              </a:solidFill>
              <a:ea typeface="Calibri" pitchFamily="34" charset="0"/>
              <a:cs typeface="Arial" charset="0"/>
            </a:endParaRPr>
          </a:p>
          <a:p>
            <a:pPr algn="just">
              <a:defRPr/>
            </a:pPr>
            <a:endParaRPr lang="es-ES" dirty="0">
              <a:solidFill>
                <a:schemeClr val="accent6">
                  <a:lumMod val="75000"/>
                </a:schemeClr>
              </a:solidFill>
              <a:ea typeface="Calibri" pitchFamily="34" charset="0"/>
              <a:cs typeface="Arial" charset="0"/>
            </a:endParaRPr>
          </a:p>
          <a:p>
            <a:pPr algn="just">
              <a:defRPr/>
            </a:pPr>
            <a:r>
              <a:rPr lang="es-ES" dirty="0">
                <a:solidFill>
                  <a:schemeClr val="accent6">
                    <a:lumMod val="75000"/>
                  </a:schemeClr>
                </a:solidFill>
                <a:ea typeface="Calibri" pitchFamily="34" charset="0"/>
                <a:cs typeface="Arial" charset="0"/>
              </a:rPr>
              <a:t>2. Según la evaluación de riesgos realizada en los puntos de estudio en la planta de </a:t>
            </a:r>
            <a:r>
              <a:rPr lang="es-ES" dirty="0" err="1">
                <a:solidFill>
                  <a:schemeClr val="accent6">
                    <a:lumMod val="75000"/>
                  </a:schemeClr>
                </a:solidFill>
                <a:ea typeface="Calibri" pitchFamily="34" charset="0"/>
                <a:cs typeface="Arial" charset="0"/>
              </a:rPr>
              <a:t>Fleischmann</a:t>
            </a:r>
            <a:r>
              <a:rPr lang="es-ES" dirty="0">
                <a:solidFill>
                  <a:schemeClr val="accent6">
                    <a:lumMod val="75000"/>
                  </a:schemeClr>
                </a:solidFill>
                <a:ea typeface="Calibri" pitchFamily="34" charset="0"/>
                <a:cs typeface="Arial" charset="0"/>
              </a:rPr>
              <a:t> se concluye que la planta no posee un sistema de puesta a tierra que brinde seguridad para el personal y los equipos puesto que presenta grandes deficiencias, al no estar adaptado totalmente a las normas aplicadas. Por tal motivo, se realizó el diseño de un nuevo sistema de puesta a tierra para el cuarto de transformadores teniéndose como resultado un aumento muy significativo de las dimensiones del sistema, como se puede apreciar en el Anexo E, tabla de resultados.</a:t>
            </a:r>
          </a:p>
          <a:p>
            <a:pPr algn="just">
              <a:defRPr/>
            </a:pPr>
            <a:endParaRPr lang="es-EC" dirty="0">
              <a:solidFill>
                <a:schemeClr val="accent6">
                  <a:lumMod val="75000"/>
                </a:schemeClr>
              </a:solidFill>
            </a:endParaRPr>
          </a:p>
          <a:p>
            <a:pPr algn="just" eaLnBrk="0" hangingPunct="0">
              <a:defRPr/>
            </a:pPr>
            <a:r>
              <a:rPr lang="es-EC" dirty="0">
                <a:solidFill>
                  <a:schemeClr val="accent6">
                    <a:lumMod val="75000"/>
                  </a:schemeClr>
                </a:solidFill>
                <a:ea typeface="Calibri" pitchFamily="34" charset="0"/>
                <a:cs typeface="Calibri" pitchFamily="34" charset="0"/>
              </a:rPr>
              <a:t>3. Del análisis del caso de estudio presentado podemos determinar la necesidad de realizar evaluaciones de riesgos en forma periódica, atendiendo a la evolución de la planta; tales como, crecimiento, ampliaciones desordenadas y/o provisionales, que atentan contra la seguridad personal y material dentro de las instalaciones.</a:t>
            </a:r>
            <a:endParaRPr lang="es-EC"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571500" y="655638"/>
            <a:ext cx="7643813" cy="4802187"/>
          </a:xfrm>
          <a:prstGeom prst="rect">
            <a:avLst/>
          </a:prstGeom>
          <a:noFill/>
          <a:ln w="9525">
            <a:noFill/>
            <a:miter lim="800000"/>
            <a:headEnd/>
            <a:tailEnd/>
          </a:ln>
        </p:spPr>
        <p:txBody>
          <a:bodyPr anchor="ctr">
            <a:spAutoFit/>
          </a:bodyPr>
          <a:lstStyle/>
          <a:p>
            <a:pPr algn="ctr">
              <a:defRPr/>
            </a:pPr>
            <a:r>
              <a:rPr lang="es-EC" b="1" dirty="0">
                <a:solidFill>
                  <a:schemeClr val="accent6">
                    <a:lumMod val="75000"/>
                  </a:schemeClr>
                </a:solidFill>
                <a:cs typeface="Times New Roman" pitchFamily="18" charset="0"/>
              </a:rPr>
              <a:t>CONCLUSIONES</a:t>
            </a:r>
          </a:p>
          <a:p>
            <a:pPr algn="just">
              <a:defRPr/>
            </a:pPr>
            <a:endParaRPr lang="es-EC" dirty="0">
              <a:solidFill>
                <a:schemeClr val="accent6">
                  <a:lumMod val="75000"/>
                </a:schemeClr>
              </a:solidFill>
              <a:cs typeface="Times New Roman" pitchFamily="18" charset="0"/>
            </a:endParaRPr>
          </a:p>
          <a:p>
            <a:pPr algn="just">
              <a:defRPr/>
            </a:pPr>
            <a:endParaRPr lang="es-EC" dirty="0">
              <a:solidFill>
                <a:schemeClr val="accent6">
                  <a:lumMod val="75000"/>
                </a:schemeClr>
              </a:solidFill>
              <a:cs typeface="Times New Roman" pitchFamily="18" charset="0"/>
            </a:endParaRPr>
          </a:p>
          <a:p>
            <a:pPr algn="just">
              <a:defRPr/>
            </a:pPr>
            <a:r>
              <a:rPr lang="es-EC" dirty="0">
                <a:solidFill>
                  <a:schemeClr val="accent6">
                    <a:lumMod val="75000"/>
                  </a:schemeClr>
                </a:solidFill>
                <a:cs typeface="Times New Roman" pitchFamily="18" charset="0"/>
              </a:rPr>
              <a:t>4. En este trabajo también se pudo abarcar el análisis de otros tipos de riesgo, que sin ser del tipo eléctrico redundan en situaciones peligrosas para la integridad de los trabajadores. Este es el caso de la iluminación de las áreas estudiadas, según el cálculo efectuado (véase Anexo F) se concluye la necesidad de adicionar una luminaria más en cada área, minimizando significativamente el riesgo sin incurrir en gastos onerosos.</a:t>
            </a:r>
          </a:p>
          <a:p>
            <a:pPr algn="just">
              <a:defRPr/>
            </a:pPr>
            <a:endParaRPr lang="es-EC" dirty="0">
              <a:solidFill>
                <a:schemeClr val="accent6">
                  <a:lumMod val="75000"/>
                </a:schemeClr>
              </a:solidFill>
            </a:endParaRPr>
          </a:p>
          <a:p>
            <a:pPr algn="just" eaLnBrk="0" hangingPunct="0">
              <a:defRPr/>
            </a:pPr>
            <a:r>
              <a:rPr lang="es-EC" dirty="0">
                <a:solidFill>
                  <a:schemeClr val="accent6">
                    <a:lumMod val="75000"/>
                  </a:schemeClr>
                </a:solidFill>
                <a:cs typeface="Times New Roman" pitchFamily="18" charset="0"/>
              </a:rPr>
              <a:t>5. En el caso práctico de estudio abarcado en el presente proyecto se puede concluir que el valor económico que se requeriría invertir para la implementación de las prevenciones sugeridas, está justificado tal como se puede apreciar en el capítulo 4 numeral 5; puesto que este valor siempre será menor que las posibles pérdidas humanas y materiales que pudieran suscitarse en caso de una eventual materialización de los riesgos existentes.</a:t>
            </a:r>
            <a:endParaRPr lang="es-EC"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714375" y="565150"/>
            <a:ext cx="7572375" cy="5078413"/>
          </a:xfrm>
          <a:prstGeom prst="rect">
            <a:avLst/>
          </a:prstGeom>
          <a:noFill/>
          <a:ln w="9525">
            <a:noFill/>
            <a:miter lim="800000"/>
            <a:headEnd/>
            <a:tailEnd/>
          </a:ln>
        </p:spPr>
        <p:txBody>
          <a:bodyPr anchor="ctr">
            <a:spAutoFit/>
          </a:bodyPr>
          <a:lstStyle/>
          <a:p>
            <a:pPr algn="just" eaLnBrk="0" hangingPunct="0">
              <a:defRPr/>
            </a:pPr>
            <a:endParaRPr lang="es-EC" dirty="0">
              <a:solidFill>
                <a:schemeClr val="accent6">
                  <a:lumMod val="75000"/>
                </a:schemeClr>
              </a:solidFill>
            </a:endParaRPr>
          </a:p>
          <a:p>
            <a:pPr algn="ctr" eaLnBrk="0" hangingPunct="0">
              <a:defRPr/>
            </a:pPr>
            <a:r>
              <a:rPr lang="es-EC" b="1" dirty="0">
                <a:solidFill>
                  <a:schemeClr val="accent6">
                    <a:lumMod val="75000"/>
                  </a:schemeClr>
                </a:solidFill>
                <a:cs typeface="Times New Roman" pitchFamily="18" charset="0"/>
              </a:rPr>
              <a:t>TEORÍA  DE LOS SISTEMAS DE PUESTA  A TIERRA</a:t>
            </a:r>
          </a:p>
          <a:p>
            <a:pPr algn="just" eaLnBrk="0" hangingPunct="0">
              <a:defRPr/>
            </a:pPr>
            <a:endParaRPr lang="es-EC" dirty="0">
              <a:solidFill>
                <a:schemeClr val="accent6">
                  <a:lumMod val="75000"/>
                </a:schemeClr>
              </a:solidFill>
            </a:endParaRPr>
          </a:p>
          <a:p>
            <a:pPr algn="just" eaLnBrk="0" hangingPunct="0">
              <a:defRPr/>
            </a:pPr>
            <a:endParaRPr lang="es-EC" dirty="0">
              <a:solidFill>
                <a:schemeClr val="accent6">
                  <a:lumMod val="75000"/>
                </a:schemeClr>
              </a:solidFill>
            </a:endParaRPr>
          </a:p>
          <a:p>
            <a:pPr algn="just" eaLnBrk="0" hangingPunct="0">
              <a:defRPr/>
            </a:pPr>
            <a:r>
              <a:rPr lang="es-EC" b="1" dirty="0">
                <a:solidFill>
                  <a:schemeClr val="accent6">
                    <a:lumMod val="75000"/>
                  </a:schemeClr>
                </a:solidFill>
                <a:cs typeface="Times New Roman" pitchFamily="18" charset="0"/>
              </a:rPr>
              <a:t> Tipos de sistemas de puesta a tierra</a:t>
            </a:r>
          </a:p>
          <a:p>
            <a:pPr lvl="1" algn="just" eaLnBrk="0" hangingPunct="0">
              <a:buFontTx/>
              <a:buAutoNum type="arabicPeriod"/>
              <a:defRPr/>
            </a:pPr>
            <a:endParaRPr lang="es-EC" dirty="0">
              <a:solidFill>
                <a:schemeClr val="accent6">
                  <a:lumMod val="75000"/>
                </a:schemeClr>
              </a:solidFill>
            </a:endParaRPr>
          </a:p>
          <a:p>
            <a:pPr algn="just" eaLnBrk="0" hangingPunct="0">
              <a:lnSpc>
                <a:spcPct val="150000"/>
              </a:lnSpc>
              <a:defRPr/>
            </a:pPr>
            <a:r>
              <a:rPr lang="es-ES" dirty="0">
                <a:solidFill>
                  <a:schemeClr val="accent6">
                    <a:lumMod val="75000"/>
                  </a:schemeClr>
                </a:solidFill>
                <a:ea typeface="Calibri" pitchFamily="34" charset="0"/>
                <a:cs typeface="Arial" charset="0"/>
              </a:rPr>
              <a:t>Existen diversos tipos de sistemas de puesta a tierra siendo el propósito de los mismos lo que los diferencia. </a:t>
            </a:r>
          </a:p>
          <a:p>
            <a:pPr algn="just" eaLnBrk="0" hangingPunct="0">
              <a:defRPr/>
            </a:pPr>
            <a:endParaRPr lang="es-ES" dirty="0">
              <a:solidFill>
                <a:schemeClr val="accent6">
                  <a:lumMod val="75000"/>
                </a:schemeClr>
              </a:solidFill>
              <a:ea typeface="Calibri" pitchFamily="34" charset="0"/>
              <a:cs typeface="Arial" charset="0"/>
            </a:endParaRPr>
          </a:p>
          <a:p>
            <a:pPr algn="just" eaLnBrk="0" hangingPunct="0">
              <a:defRPr/>
            </a:pPr>
            <a:endParaRPr lang="es-ES" dirty="0">
              <a:solidFill>
                <a:schemeClr val="accent6">
                  <a:lumMod val="75000"/>
                </a:schemeClr>
              </a:solidFill>
              <a:ea typeface="Calibri" pitchFamily="34" charset="0"/>
              <a:cs typeface="Arial" charset="0"/>
            </a:endParaRPr>
          </a:p>
          <a:p>
            <a:pPr algn="just" eaLnBrk="0" hangingPunct="0">
              <a:defRPr/>
            </a:pPr>
            <a:r>
              <a:rPr lang="es-ES" dirty="0">
                <a:solidFill>
                  <a:schemeClr val="accent6">
                    <a:lumMod val="75000"/>
                  </a:schemeClr>
                </a:solidFill>
                <a:ea typeface="Times New Roman" pitchFamily="18" charset="0"/>
                <a:cs typeface="Arial" charset="0"/>
              </a:rPr>
              <a:t>En este trabajo abordaremos dos de ellos: </a:t>
            </a:r>
          </a:p>
          <a:p>
            <a:pPr algn="just" eaLnBrk="0" hangingPunct="0">
              <a:defRPr/>
            </a:pPr>
            <a:endParaRPr lang="es-ES" dirty="0">
              <a:solidFill>
                <a:schemeClr val="accent6">
                  <a:lumMod val="75000"/>
                </a:schemeClr>
              </a:solidFill>
              <a:ea typeface="Calibri" pitchFamily="34" charset="0"/>
              <a:cs typeface="Arial" charset="0"/>
            </a:endParaRPr>
          </a:p>
          <a:p>
            <a:pPr algn="just" eaLnBrk="0" hangingPunct="0">
              <a:defRPr/>
            </a:pPr>
            <a:endParaRPr lang="es-ES" dirty="0">
              <a:solidFill>
                <a:schemeClr val="accent6">
                  <a:lumMod val="75000"/>
                </a:schemeClr>
              </a:solidFill>
              <a:cs typeface="Arial" charset="0"/>
            </a:endParaRPr>
          </a:p>
          <a:p>
            <a:pPr algn="just" eaLnBrk="0" hangingPunct="0">
              <a:buFont typeface="Wingdings" pitchFamily="2" charset="2"/>
              <a:buChar char="Ø"/>
              <a:defRPr/>
            </a:pPr>
            <a:r>
              <a:rPr lang="es-ES" dirty="0">
                <a:solidFill>
                  <a:schemeClr val="accent6">
                    <a:lumMod val="75000"/>
                  </a:schemeClr>
                </a:solidFill>
                <a:cs typeface="Times New Roman" pitchFamily="18" charset="0"/>
              </a:rPr>
              <a:t> Puesta a Tierra de Sistemas Eléctricos.</a:t>
            </a:r>
          </a:p>
          <a:p>
            <a:pPr algn="just" eaLnBrk="0" hangingPunct="0">
              <a:defRPr/>
            </a:pPr>
            <a:endParaRPr lang="es-ES" dirty="0">
              <a:solidFill>
                <a:schemeClr val="accent6">
                  <a:lumMod val="75000"/>
                </a:schemeClr>
              </a:solidFill>
              <a:cs typeface="Times New Roman" pitchFamily="18" charset="0"/>
            </a:endParaRPr>
          </a:p>
          <a:p>
            <a:pPr algn="just" eaLnBrk="0" hangingPunct="0">
              <a:buFont typeface="Wingdings" pitchFamily="2" charset="2"/>
              <a:buChar char="Ø"/>
              <a:defRPr/>
            </a:pPr>
            <a:r>
              <a:rPr lang="es-ES" dirty="0">
                <a:solidFill>
                  <a:schemeClr val="accent6">
                    <a:lumMod val="75000"/>
                  </a:schemeClr>
                </a:solidFill>
                <a:cs typeface="Times New Roman" pitchFamily="18" charset="0"/>
              </a:rPr>
              <a:t> Puesta a Tierra de Equipos Electrónicos.</a:t>
            </a:r>
          </a:p>
          <a:p>
            <a:pPr algn="just" eaLnBrk="0" hangingPunct="0">
              <a:defRPr/>
            </a:pP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42938" y="584200"/>
            <a:ext cx="7643812" cy="3416300"/>
          </a:xfrm>
          <a:prstGeom prst="rect">
            <a:avLst/>
          </a:prstGeom>
          <a:noFill/>
          <a:ln w="9525">
            <a:noFill/>
            <a:miter lim="800000"/>
            <a:headEnd/>
            <a:tailEnd/>
          </a:ln>
        </p:spPr>
        <p:txBody>
          <a:bodyPr anchor="ctr">
            <a:spAutoFit/>
          </a:bodyPr>
          <a:lstStyle/>
          <a:p>
            <a:pPr algn="just">
              <a:defRPr/>
            </a:pPr>
            <a:endParaRPr lang="es-EC" dirty="0">
              <a:solidFill>
                <a:schemeClr val="accent6">
                  <a:lumMod val="75000"/>
                </a:schemeClr>
              </a:solidFill>
              <a:cs typeface="Times New Roman" pitchFamily="18" charset="0"/>
            </a:endParaRPr>
          </a:p>
          <a:p>
            <a:pPr algn="ctr" eaLnBrk="0" hangingPunct="0">
              <a:defRPr/>
            </a:pPr>
            <a:r>
              <a:rPr lang="es-EC" b="1" dirty="0">
                <a:solidFill>
                  <a:schemeClr val="accent6">
                    <a:lumMod val="75000"/>
                  </a:schemeClr>
                </a:solidFill>
                <a:cs typeface="Times New Roman" pitchFamily="18" charset="0"/>
              </a:rPr>
              <a:t>TEORÍA  DE LOS SISTEMAS DE PUESTA  A TIERRA</a:t>
            </a:r>
          </a:p>
          <a:p>
            <a:pPr algn="just" eaLnBrk="0" hangingPunct="0">
              <a:defRPr/>
            </a:pPr>
            <a:endParaRPr lang="es-ES" dirty="0">
              <a:solidFill>
                <a:schemeClr val="accent6">
                  <a:lumMod val="75000"/>
                </a:schemeClr>
              </a:solidFill>
              <a:ea typeface="Times New Roman" pitchFamily="18" charset="0"/>
              <a:cs typeface="Arial" charset="0"/>
            </a:endParaRPr>
          </a:p>
          <a:p>
            <a:pPr algn="just" eaLnBrk="0" hangingPunct="0">
              <a:defRPr/>
            </a:pPr>
            <a:endParaRPr lang="es-EC" dirty="0">
              <a:solidFill>
                <a:schemeClr val="accent6">
                  <a:lumMod val="75000"/>
                </a:schemeClr>
              </a:solidFill>
              <a:cs typeface="Times New Roman" pitchFamily="18" charset="0"/>
            </a:endParaRPr>
          </a:p>
          <a:p>
            <a:pPr algn="just" eaLnBrk="0" hangingPunct="0">
              <a:defRPr/>
            </a:pPr>
            <a:endParaRPr lang="es-EC" dirty="0">
              <a:solidFill>
                <a:schemeClr val="accent6">
                  <a:lumMod val="75000"/>
                </a:schemeClr>
              </a:solidFill>
              <a:cs typeface="Times New Roman" pitchFamily="18" charset="0"/>
            </a:endParaRPr>
          </a:p>
          <a:p>
            <a:pPr algn="just" eaLnBrk="0" hangingPunct="0">
              <a:defRPr/>
            </a:pPr>
            <a:r>
              <a:rPr lang="es-EC" b="1" dirty="0">
                <a:solidFill>
                  <a:schemeClr val="accent6">
                    <a:lumMod val="75000"/>
                  </a:schemeClr>
                </a:solidFill>
                <a:cs typeface="Times New Roman" pitchFamily="18" charset="0"/>
              </a:rPr>
              <a:t>Puesta a tierra de sistemas eléctricos</a:t>
            </a:r>
          </a:p>
          <a:p>
            <a:pPr lvl="2" algn="just" eaLnBrk="0" hangingPunct="0">
              <a:defRPr/>
            </a:pPr>
            <a:endParaRPr lang="es-EC" dirty="0">
              <a:solidFill>
                <a:schemeClr val="accent6">
                  <a:lumMod val="75000"/>
                </a:schemeClr>
              </a:solidFill>
              <a:cs typeface="Times New Roman" pitchFamily="18" charset="0"/>
            </a:endParaRPr>
          </a:p>
          <a:p>
            <a:pPr lvl="2" algn="just" eaLnBrk="0" hangingPunct="0">
              <a:defRPr/>
            </a:pPr>
            <a:endParaRPr lang="es-EC" dirty="0">
              <a:solidFill>
                <a:schemeClr val="accent6">
                  <a:lumMod val="75000"/>
                </a:schemeClr>
              </a:solidFill>
              <a:cs typeface="Times New Roman" pitchFamily="18" charset="0"/>
            </a:endParaRPr>
          </a:p>
          <a:p>
            <a:pPr algn="just" eaLnBrk="0" hangingPunct="0">
              <a:defRPr/>
            </a:pPr>
            <a:r>
              <a:rPr lang="es-ES" dirty="0">
                <a:solidFill>
                  <a:schemeClr val="accent6">
                    <a:lumMod val="75000"/>
                  </a:schemeClr>
                </a:solidFill>
                <a:ea typeface="Calibri" pitchFamily="34" charset="0"/>
                <a:cs typeface="Calibri" pitchFamily="34" charset="0"/>
              </a:rPr>
              <a:t>En los siguientes sistemas en corriente alterna se conectará a tierra:</a:t>
            </a:r>
          </a:p>
          <a:p>
            <a:pPr algn="just" eaLnBrk="0" hangingPunct="0">
              <a:defRPr/>
            </a:pPr>
            <a:r>
              <a:rPr lang="es-ES" dirty="0">
                <a:solidFill>
                  <a:schemeClr val="accent6">
                    <a:lumMod val="75000"/>
                  </a:schemeClr>
                </a:solidFill>
                <a:ea typeface="Calibri" pitchFamily="34" charset="0"/>
                <a:cs typeface="Calibri" pitchFamily="34" charset="0"/>
              </a:rPr>
              <a:t> </a:t>
            </a:r>
            <a:endParaRPr lang="es-EC" dirty="0">
              <a:solidFill>
                <a:schemeClr val="accent6">
                  <a:lumMod val="75000"/>
                </a:schemeClr>
              </a:solidFill>
              <a:cs typeface="Times New Roman" pitchFamily="18" charset="0"/>
            </a:endParaRPr>
          </a:p>
          <a:p>
            <a:pPr algn="just" eaLnBrk="0" hangingPunct="0">
              <a:defRPr/>
            </a:pPr>
            <a:r>
              <a:rPr lang="es-EC" b="1" dirty="0">
                <a:solidFill>
                  <a:schemeClr val="accent6">
                    <a:lumMod val="75000"/>
                  </a:schemeClr>
                </a:solidFill>
                <a:cs typeface="Times New Roman" pitchFamily="18" charset="0"/>
              </a:rPr>
              <a:t>a. Una fase, dos hilos:</a:t>
            </a:r>
            <a:r>
              <a:rPr lang="es-EC" dirty="0">
                <a:solidFill>
                  <a:schemeClr val="accent6">
                    <a:lumMod val="75000"/>
                  </a:schemeClr>
                </a:solidFill>
                <a:cs typeface="Times New Roman" pitchFamily="18" charset="0"/>
              </a:rPr>
              <a:t>    </a:t>
            </a:r>
            <a:r>
              <a:rPr lang="es-ES" dirty="0">
                <a:solidFill>
                  <a:schemeClr val="accent6">
                    <a:lumMod val="75000"/>
                  </a:schemeClr>
                </a:solidFill>
                <a:ea typeface="Calibri" pitchFamily="34" charset="0"/>
                <a:cs typeface="Calibri" pitchFamily="34" charset="0"/>
              </a:rPr>
              <a:t>El conductor de tierra o retorno. </a:t>
            </a:r>
            <a:endParaRPr lang="es-EC" dirty="0">
              <a:solidFill>
                <a:schemeClr val="accent6">
                  <a:lumMod val="75000"/>
                </a:schemeClr>
              </a:solidFill>
            </a:endParaRPr>
          </a:p>
          <a:p>
            <a:pPr algn="just" eaLnBrk="0" hangingPunct="0">
              <a:defRPr/>
            </a:pPr>
            <a:endParaRPr lang="es-EC" dirty="0">
              <a:solidFill>
                <a:schemeClr val="accent6">
                  <a:lumMod val="75000"/>
                </a:schemeClr>
              </a:solidFill>
            </a:endParaRPr>
          </a:p>
        </p:txBody>
      </p:sp>
      <p:pic>
        <p:nvPicPr>
          <p:cNvPr id="16387" name="Picture 1"/>
          <p:cNvPicPr>
            <a:picLocks noChangeAspect="1" noChangeArrowheads="1"/>
          </p:cNvPicPr>
          <p:nvPr/>
        </p:nvPicPr>
        <p:blipFill>
          <a:blip r:embed="rId2"/>
          <a:srcRect/>
          <a:stretch>
            <a:fillRect/>
          </a:stretch>
        </p:blipFill>
        <p:spPr bwMode="auto">
          <a:xfrm>
            <a:off x="2714625" y="3929063"/>
            <a:ext cx="3371850" cy="1676400"/>
          </a:xfrm>
          <a:prstGeom prst="rect">
            <a:avLst/>
          </a:prstGeom>
          <a:noFill/>
          <a:ln w="9525">
            <a:noFill/>
            <a:miter lim="800000"/>
            <a:headEnd/>
            <a:tailEnd/>
          </a:ln>
        </p:spPr>
      </p:pic>
      <p:sp>
        <p:nvSpPr>
          <p:cNvPr id="16388" name="Rectangle 3"/>
          <p:cNvSpPr>
            <a:spLocks noChangeArrowheads="1"/>
          </p:cNvSpPr>
          <p:nvPr/>
        </p:nvSpPr>
        <p:spPr bwMode="auto">
          <a:xfrm>
            <a:off x="2806700" y="5500688"/>
            <a:ext cx="3265488" cy="738187"/>
          </a:xfrm>
          <a:prstGeom prst="rect">
            <a:avLst/>
          </a:prstGeom>
          <a:noFill/>
          <a:ln w="9525">
            <a:noFill/>
            <a:miter lim="800000"/>
            <a:headEnd/>
            <a:tailEnd/>
          </a:ln>
        </p:spPr>
        <p:txBody>
          <a:bodyPr wrap="none" anchor="ctr">
            <a:spAutoFit/>
          </a:bodyPr>
          <a:lstStyle/>
          <a:p>
            <a:endParaRPr lang="es-ES" sz="1200" b="1">
              <a:solidFill>
                <a:srgbClr val="4F81BD"/>
              </a:solidFill>
              <a:cs typeface="Times New Roman" pitchFamily="18" charset="0"/>
            </a:endParaRPr>
          </a:p>
          <a:p>
            <a:r>
              <a:rPr lang="es-ES" sz="1200" b="1">
                <a:solidFill>
                  <a:srgbClr val="4F81BD"/>
                </a:solidFill>
                <a:cs typeface="Times New Roman" pitchFamily="18" charset="0"/>
              </a:rPr>
              <a:t> Conexión en sistema: Una fase, dos hilos</a:t>
            </a:r>
            <a:endParaRPr lang="es-EC" sz="1200">
              <a:cs typeface="Times New Roman" pitchFamily="18" charset="0"/>
            </a:endParaRPr>
          </a:p>
          <a:p>
            <a:pPr eaLnBrk="0" hangingPunct="0"/>
            <a:endParaRPr lang="es-EC"/>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2571750" y="1952625"/>
            <a:ext cx="3381375" cy="1333500"/>
          </a:xfrm>
          <a:prstGeom prst="rect">
            <a:avLst/>
          </a:prstGeom>
          <a:noFill/>
          <a:ln w="9525">
            <a:noFill/>
            <a:miter lim="800000"/>
            <a:headEnd/>
            <a:tailEnd/>
          </a:ln>
        </p:spPr>
      </p:pic>
      <p:pic>
        <p:nvPicPr>
          <p:cNvPr id="17411" name="Picture 1"/>
          <p:cNvPicPr>
            <a:picLocks noChangeAspect="1" noChangeArrowheads="1"/>
          </p:cNvPicPr>
          <p:nvPr/>
        </p:nvPicPr>
        <p:blipFill>
          <a:blip r:embed="rId3"/>
          <a:srcRect/>
          <a:stretch>
            <a:fillRect/>
          </a:stretch>
        </p:blipFill>
        <p:spPr bwMode="auto">
          <a:xfrm>
            <a:off x="2714625" y="4643438"/>
            <a:ext cx="3390900" cy="1638300"/>
          </a:xfrm>
          <a:prstGeom prst="rect">
            <a:avLst/>
          </a:prstGeom>
          <a:noFill/>
          <a:ln w="9525">
            <a:noFill/>
            <a:miter lim="800000"/>
            <a:headEnd/>
            <a:tailEnd/>
          </a:ln>
        </p:spPr>
      </p:pic>
      <p:sp>
        <p:nvSpPr>
          <p:cNvPr id="17412" name="Rectangle 3"/>
          <p:cNvSpPr>
            <a:spLocks noChangeArrowheads="1"/>
          </p:cNvSpPr>
          <p:nvPr/>
        </p:nvSpPr>
        <p:spPr bwMode="auto">
          <a:xfrm>
            <a:off x="500063" y="388938"/>
            <a:ext cx="7643812" cy="1754187"/>
          </a:xfrm>
          <a:prstGeom prst="rect">
            <a:avLst/>
          </a:prstGeom>
          <a:noFill/>
          <a:ln w="9525">
            <a:noFill/>
            <a:miter lim="800000"/>
            <a:headEnd/>
            <a:tailEnd/>
          </a:ln>
        </p:spPr>
        <p:txBody>
          <a:bodyPr anchor="ctr">
            <a:spAutoFit/>
          </a:bodyPr>
          <a:lstStyle/>
          <a:p>
            <a:pPr algn="just">
              <a:defRPr/>
            </a:pPr>
            <a:endParaRPr lang="es-EC" dirty="0">
              <a:solidFill>
                <a:schemeClr val="accent6">
                  <a:lumMod val="75000"/>
                </a:schemeClr>
              </a:solidFill>
            </a:endParaRPr>
          </a:p>
          <a:p>
            <a:pPr algn="ctr" eaLnBrk="0" hangingPunct="0">
              <a:defRPr/>
            </a:pPr>
            <a:r>
              <a:rPr lang="es-EC" b="1" dirty="0">
                <a:solidFill>
                  <a:schemeClr val="accent6">
                    <a:lumMod val="75000"/>
                  </a:schemeClr>
                </a:solidFill>
                <a:cs typeface="Times New Roman" pitchFamily="18" charset="0"/>
              </a:rPr>
              <a:t>TEORÍA  DE LOS SISTEMAS DE PUESTA  A TIERRA</a:t>
            </a:r>
          </a:p>
          <a:p>
            <a:pPr algn="just" eaLnBrk="0" hangingPunct="0">
              <a:defRPr/>
            </a:pPr>
            <a:endParaRPr lang="es-EC" b="1" dirty="0">
              <a:solidFill>
                <a:schemeClr val="accent6">
                  <a:lumMod val="75000"/>
                </a:schemeClr>
              </a:solidFill>
              <a:cs typeface="Times New Roman" pitchFamily="18" charset="0"/>
            </a:endParaRPr>
          </a:p>
          <a:p>
            <a:pPr algn="just" eaLnBrk="0" hangingPunct="0">
              <a:defRPr/>
            </a:pPr>
            <a:r>
              <a:rPr lang="es-EC" b="1" dirty="0">
                <a:solidFill>
                  <a:schemeClr val="accent6">
                    <a:lumMod val="75000"/>
                  </a:schemeClr>
                </a:solidFill>
                <a:cs typeface="Times New Roman" pitchFamily="18" charset="0"/>
              </a:rPr>
              <a:t>b. Una fase, tres hilos:</a:t>
            </a:r>
            <a:r>
              <a:rPr lang="es-EC" dirty="0">
                <a:solidFill>
                  <a:schemeClr val="accent6">
                    <a:lumMod val="75000"/>
                  </a:schemeClr>
                </a:solidFill>
                <a:cs typeface="Times New Roman" pitchFamily="18" charset="0"/>
              </a:rPr>
              <a:t>   </a:t>
            </a:r>
            <a:r>
              <a:rPr lang="es-ES" dirty="0">
                <a:solidFill>
                  <a:schemeClr val="accent6">
                    <a:lumMod val="75000"/>
                  </a:schemeClr>
                </a:solidFill>
                <a:ea typeface="Calibri" pitchFamily="34" charset="0"/>
                <a:cs typeface="Arial" charset="0"/>
              </a:rPr>
              <a:t> El conductor de retorno en la derivación central del secundario del transformador.</a:t>
            </a:r>
            <a:endParaRPr lang="es-EC" dirty="0">
              <a:solidFill>
                <a:schemeClr val="accent6">
                  <a:lumMod val="75000"/>
                </a:schemeClr>
              </a:solidFill>
            </a:endParaRPr>
          </a:p>
          <a:p>
            <a:pPr algn="just" eaLnBrk="0" hangingPunct="0">
              <a:defRPr/>
            </a:pPr>
            <a:endParaRPr lang="es-EC" dirty="0">
              <a:solidFill>
                <a:schemeClr val="accent6">
                  <a:lumMod val="75000"/>
                </a:schemeClr>
              </a:solidFill>
            </a:endParaRPr>
          </a:p>
        </p:txBody>
      </p:sp>
      <p:sp>
        <p:nvSpPr>
          <p:cNvPr id="17413" name="Rectangle 4"/>
          <p:cNvSpPr>
            <a:spLocks noChangeArrowheads="1"/>
          </p:cNvSpPr>
          <p:nvPr/>
        </p:nvSpPr>
        <p:spPr bwMode="auto">
          <a:xfrm>
            <a:off x="785813" y="3657600"/>
            <a:ext cx="7567612" cy="1200150"/>
          </a:xfrm>
          <a:prstGeom prst="rect">
            <a:avLst/>
          </a:prstGeom>
          <a:noFill/>
          <a:ln w="9525">
            <a:noFill/>
            <a:miter lim="800000"/>
            <a:headEnd/>
            <a:tailEnd/>
          </a:ln>
        </p:spPr>
        <p:txBody>
          <a:bodyPr anchor="ctr">
            <a:spAutoFit/>
          </a:bodyPr>
          <a:lstStyle/>
          <a:p>
            <a:pPr algn="just" eaLnBrk="0" hangingPunct="0">
              <a:defRPr/>
            </a:pPr>
            <a:r>
              <a:rPr lang="es-EC" b="1" dirty="0">
                <a:solidFill>
                  <a:schemeClr val="accent6">
                    <a:lumMod val="75000"/>
                  </a:schemeClr>
                </a:solidFill>
                <a:cs typeface="Times New Roman" pitchFamily="18" charset="0"/>
              </a:rPr>
              <a:t>c. Sistemas trifásicos que tienen un  hilo común a todas las fases o conectados en Y:</a:t>
            </a:r>
            <a:r>
              <a:rPr lang="es-EC" dirty="0">
                <a:solidFill>
                  <a:schemeClr val="accent6">
                    <a:lumMod val="75000"/>
                  </a:schemeClr>
                </a:solidFill>
                <a:cs typeface="Times New Roman" pitchFamily="18" charset="0"/>
              </a:rPr>
              <a:t>   </a:t>
            </a:r>
            <a:r>
              <a:rPr lang="es-ES" dirty="0">
                <a:solidFill>
                  <a:schemeClr val="accent6">
                    <a:lumMod val="75000"/>
                  </a:schemeClr>
                </a:solidFill>
                <a:ea typeface="Calibri" pitchFamily="34" charset="0"/>
                <a:cs typeface="Arial" charset="0"/>
              </a:rPr>
              <a:t>El conductor común o neutro en la fuente (subestación eléctrica, generador y tablero principal).</a:t>
            </a:r>
            <a:endParaRPr lang="es-EC" dirty="0">
              <a:solidFill>
                <a:schemeClr val="accent6">
                  <a:lumMod val="75000"/>
                </a:schemeClr>
              </a:solidFill>
            </a:endParaRPr>
          </a:p>
          <a:p>
            <a:pPr algn="just" eaLnBrk="0" hangingPunct="0">
              <a:defRPr/>
            </a:pPr>
            <a:endParaRPr lang="es-EC" dirty="0">
              <a:solidFill>
                <a:schemeClr val="accent6">
                  <a:lumMod val="75000"/>
                </a:schemeClr>
              </a:solidFill>
            </a:endParaRPr>
          </a:p>
        </p:txBody>
      </p:sp>
      <p:sp>
        <p:nvSpPr>
          <p:cNvPr id="17414" name="Rectangle 5"/>
          <p:cNvSpPr>
            <a:spLocks noChangeArrowheads="1"/>
          </p:cNvSpPr>
          <p:nvPr/>
        </p:nvSpPr>
        <p:spPr bwMode="auto">
          <a:xfrm>
            <a:off x="1817688" y="6188075"/>
            <a:ext cx="5105400" cy="693738"/>
          </a:xfrm>
          <a:prstGeom prst="rect">
            <a:avLst/>
          </a:prstGeom>
          <a:noFill/>
          <a:ln w="9525">
            <a:noFill/>
            <a:miter lim="800000"/>
            <a:headEnd/>
            <a:tailEnd/>
          </a:ln>
        </p:spPr>
        <p:txBody>
          <a:bodyPr wrap="none" anchor="ctr">
            <a:spAutoFit/>
          </a:bodyPr>
          <a:lstStyle/>
          <a:p>
            <a:pPr algn="ctr"/>
            <a:endParaRPr lang="es-ES" sz="900" b="1">
              <a:solidFill>
                <a:srgbClr val="4F81BD"/>
              </a:solidFill>
              <a:ea typeface="Calibri" pitchFamily="34" charset="0"/>
              <a:cs typeface="Times New Roman" pitchFamily="18" charset="0"/>
            </a:endParaRPr>
          </a:p>
          <a:p>
            <a:pPr algn="ctr"/>
            <a:r>
              <a:rPr lang="es-ES" sz="1200" b="1">
                <a:solidFill>
                  <a:srgbClr val="4F81BD"/>
                </a:solidFill>
                <a:ea typeface="Calibri" pitchFamily="34" charset="0"/>
                <a:cs typeface="Times New Roman" pitchFamily="18" charset="0"/>
              </a:rPr>
              <a:t>Conexión en sistema: trifásico con un hilo común a todas las fases</a:t>
            </a:r>
            <a:endParaRPr lang="es-EC" sz="1200">
              <a:ea typeface="Calibri" pitchFamily="34" charset="0"/>
              <a:cs typeface="Times New Roman" pitchFamily="18" charset="0"/>
            </a:endParaRPr>
          </a:p>
          <a:p>
            <a:pPr algn="ctr" eaLnBrk="0" hangingPunct="0"/>
            <a:endParaRPr lang="es-EC">
              <a:ea typeface="Calibri" pitchFamily="34" charset="0"/>
              <a:cs typeface="Times New Roman" pitchFamily="18" charset="0"/>
            </a:endParaRPr>
          </a:p>
        </p:txBody>
      </p:sp>
      <p:sp>
        <p:nvSpPr>
          <p:cNvPr id="17415" name="8 Rectángulo"/>
          <p:cNvSpPr>
            <a:spLocks noChangeArrowheads="1"/>
          </p:cNvSpPr>
          <p:nvPr/>
        </p:nvSpPr>
        <p:spPr bwMode="auto">
          <a:xfrm>
            <a:off x="2428875" y="3367088"/>
            <a:ext cx="3786188" cy="276225"/>
          </a:xfrm>
          <a:prstGeom prst="rect">
            <a:avLst/>
          </a:prstGeom>
          <a:noFill/>
          <a:ln w="9525">
            <a:noFill/>
            <a:miter lim="800000"/>
            <a:headEnd/>
            <a:tailEnd/>
          </a:ln>
        </p:spPr>
        <p:txBody>
          <a:bodyPr>
            <a:spAutoFit/>
          </a:bodyPr>
          <a:lstStyle/>
          <a:p>
            <a:pPr algn="ctr"/>
            <a:r>
              <a:rPr lang="es-ES" sz="1200" b="1">
                <a:solidFill>
                  <a:srgbClr val="4F81BD"/>
                </a:solidFill>
                <a:ea typeface="Calibri" pitchFamily="34" charset="0"/>
                <a:cs typeface="Times New Roman" pitchFamily="18" charset="0"/>
              </a:rPr>
              <a:t>Conexión en sistema: Una fase, tres hilos</a:t>
            </a:r>
            <a:endParaRPr lang="es-EC" sz="120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503</TotalTime>
  <Words>5347</Words>
  <Application>Microsoft Office PowerPoint</Application>
  <PresentationFormat>Presentación en pantalla (4:3)</PresentationFormat>
  <Paragraphs>665</Paragraphs>
  <Slides>69</Slides>
  <Notes>2</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69</vt:i4>
      </vt:variant>
    </vt:vector>
  </HeadingPairs>
  <TitlesOfParts>
    <vt:vector size="79" baseType="lpstr">
      <vt:lpstr>Arial</vt:lpstr>
      <vt:lpstr>Trebuchet MS</vt:lpstr>
      <vt:lpstr>Georgia</vt:lpstr>
      <vt:lpstr>Wingdings 2</vt:lpstr>
      <vt:lpstr>Calibri</vt:lpstr>
      <vt:lpstr>Times New Roman</vt:lpstr>
      <vt:lpstr>Wingdings</vt:lpstr>
      <vt:lpstr>Bookman Old Style</vt:lpstr>
      <vt:lpstr>Urbano</vt:lpstr>
      <vt:lpstr>Visio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vector>
  </TitlesOfParts>
  <Company>Machala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SUPERIOR POLITECNICA DEL LITORAL FACULTAD DE INGENIERÍA EN ELECTRICIDAD Y COMPUTACIÓN   PROYECTO DE LA MATERIA DE GRADUACIÓN SEGURIDAD INTEGRAL ELÉCTRICA   “PREVENCIONES  EN LA PUESTA  A TIERRA EN INSTALACIONES INDUSTRIALES”    Previo a la obtención del título de:  INGENIERO EN ELECTRICIDAD ESPECIALIZACIÓN ELECTRÓNICA Y AUTOMATIZACIÓN INDUSTRIAL    Presentado por:  Portilla Muñoz Jorge Andrés Álvarez Olarte Kelvin Paul    GUAYAQUIL – ECUADOR  2009 - 2010  </dc:title>
  <dc:creator>min su</dc:creator>
  <cp:lastModifiedBy>LABFIEC</cp:lastModifiedBy>
  <cp:revision>129</cp:revision>
  <dcterms:created xsi:type="dcterms:W3CDTF">2010-02-17T01:35:31Z</dcterms:created>
  <dcterms:modified xsi:type="dcterms:W3CDTF">2010-06-24T17:12:05Z</dcterms:modified>
</cp:coreProperties>
</file>