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46" r:id="rId3"/>
    <p:sldId id="574" r:id="rId4"/>
    <p:sldId id="351" r:id="rId5"/>
    <p:sldId id="558" r:id="rId6"/>
    <p:sldId id="352" r:id="rId7"/>
    <p:sldId id="372" r:id="rId8"/>
    <p:sldId id="375" r:id="rId9"/>
    <p:sldId id="374" r:id="rId10"/>
    <p:sldId id="496" r:id="rId11"/>
    <p:sldId id="358" r:id="rId12"/>
    <p:sldId id="575" r:id="rId13"/>
    <p:sldId id="576" r:id="rId14"/>
    <p:sldId id="577" r:id="rId15"/>
    <p:sldId id="567" r:id="rId16"/>
    <p:sldId id="278" r:id="rId17"/>
    <p:sldId id="371" r:id="rId18"/>
    <p:sldId id="555" r:id="rId19"/>
    <p:sldId id="556" r:id="rId20"/>
    <p:sldId id="559" r:id="rId21"/>
    <p:sldId id="557" r:id="rId22"/>
    <p:sldId id="502" r:id="rId23"/>
    <p:sldId id="363" r:id="rId24"/>
    <p:sldId id="361" r:id="rId25"/>
    <p:sldId id="366" r:id="rId26"/>
    <p:sldId id="560" r:id="rId27"/>
    <p:sldId id="561" r:id="rId28"/>
    <p:sldId id="562" r:id="rId29"/>
    <p:sldId id="430" r:id="rId30"/>
    <p:sldId id="431" r:id="rId31"/>
    <p:sldId id="433" r:id="rId32"/>
    <p:sldId id="578" r:id="rId33"/>
    <p:sldId id="437" r:id="rId34"/>
    <p:sldId id="568" r:id="rId35"/>
    <p:sldId id="440" r:id="rId36"/>
    <p:sldId id="518" r:id="rId37"/>
    <p:sldId id="569" r:id="rId38"/>
    <p:sldId id="443" r:id="rId39"/>
    <p:sldId id="570" r:id="rId40"/>
    <p:sldId id="448" r:id="rId41"/>
    <p:sldId id="453" r:id="rId42"/>
    <p:sldId id="455" r:id="rId43"/>
    <p:sldId id="516" r:id="rId44"/>
    <p:sldId id="514" r:id="rId45"/>
    <p:sldId id="579" r:id="rId46"/>
    <p:sldId id="580" r:id="rId47"/>
    <p:sldId id="581" r:id="rId48"/>
    <p:sldId id="582" r:id="rId49"/>
    <p:sldId id="583" r:id="rId50"/>
    <p:sldId id="584" r:id="rId51"/>
    <p:sldId id="585" r:id="rId5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48" y="87828"/>
    </p:cViewPr>
  </p:outlineViewPr>
  <p:notesTextViewPr>
    <p:cViewPr>
      <p:scale>
        <a:sx n="100" d="100"/>
        <a:sy n="100" d="100"/>
      </p:scale>
      <p:origin x="0" y="0"/>
    </p:cViewPr>
  </p:notesTextViewPr>
  <p:sorterViewPr>
    <p:cViewPr>
      <p:scale>
        <a:sx n="66" d="100"/>
        <a:sy n="66" d="100"/>
      </p:scale>
      <p:origin x="0" y="2958"/>
    </p:cViewPr>
  </p:sorterViewPr>
  <p:notesViewPr>
    <p:cSldViewPr>
      <p:cViewPr varScale="1">
        <p:scale>
          <a:sx n="57" d="100"/>
          <a:sy n="57" d="100"/>
        </p:scale>
        <p:origin x="-247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352EC5-4723-4735-BBC9-BAB1C149680B}" type="datetimeFigureOut">
              <a:rPr lang="es-ES" smtClean="0"/>
              <a:pPr/>
              <a:t>08/02/2010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D8F82-B543-4663-9219-4EEC2FADC21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82D8F82-B543-4663-9219-4EEC2FADC21B}"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82D8F82-B543-4663-9219-4EEC2FADC21B}" type="slidenum">
              <a:rPr lang="es-ES" smtClean="0"/>
              <a:pPr/>
              <a:t>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55D8C30E-D1E2-4284-9F4F-FA7D4CE9D031}"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5D8C30E-D1E2-4284-9F4F-FA7D4CE9D031}"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5D8C30E-D1E2-4284-9F4F-FA7D4CE9D031}"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55D8C30E-D1E2-4284-9F4F-FA7D4CE9D031}"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55D8C30E-D1E2-4284-9F4F-FA7D4CE9D031}"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55D8C30E-D1E2-4284-9F4F-FA7D4CE9D031}"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55D8C30E-D1E2-4284-9F4F-FA7D4CE9D031}"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5D8C30E-D1E2-4284-9F4F-FA7D4CE9D031}"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5D8C30E-D1E2-4284-9F4F-FA7D4CE9D031}"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5D8C30E-D1E2-4284-9F4F-FA7D4CE9D031}"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9211146B-783A-4628-B810-AAFC98E8C29B}" type="datetimeFigureOut">
              <a:rPr lang="es-EC" smtClean="0"/>
              <a:pPr/>
              <a:t>08/02/2010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55D8C30E-D1E2-4284-9F4F-FA7D4CE9D031}"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211146B-783A-4628-B810-AAFC98E8C29B}" type="datetimeFigureOut">
              <a:rPr lang="es-EC" smtClean="0"/>
              <a:pPr/>
              <a:t>08/02/2010</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5D8C30E-D1E2-4284-9F4F-FA7D4CE9D031}"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46.png"/><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857232"/>
            <a:ext cx="6715140" cy="4572032"/>
          </a:xfrm>
        </p:spPr>
        <p:txBody>
          <a:bodyPr>
            <a:noAutofit/>
          </a:bodyPr>
          <a:lstStyle/>
          <a:p>
            <a:pPr algn="ctr"/>
            <a:r>
              <a:rPr lang="es-ES" sz="7200" b="1" dirty="0" smtClean="0">
                <a:solidFill>
                  <a:schemeClr val="tx1"/>
                </a:solidFill>
              </a:rPr>
              <a:t>Servicio de Localización</a:t>
            </a:r>
            <a:r>
              <a:rPr lang="en-US" sz="7200" b="1" dirty="0" smtClean="0">
                <a:solidFill>
                  <a:schemeClr val="tx1"/>
                </a:solidFill>
              </a:rPr>
              <a:t> a través de una Red </a:t>
            </a:r>
            <a:r>
              <a:rPr lang="es-ES" sz="7200" b="1" dirty="0" smtClean="0">
                <a:solidFill>
                  <a:schemeClr val="tx1"/>
                </a:solidFill>
              </a:rPr>
              <a:t>UMTS</a:t>
            </a:r>
            <a:endParaRPr lang="es-ES" sz="7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290"/>
            <a:ext cx="8686800" cy="838200"/>
          </a:xfrm>
        </p:spPr>
        <p:txBody>
          <a:bodyPr>
            <a:normAutofit fontScale="90000"/>
          </a:bodyPr>
          <a:lstStyle/>
          <a:p>
            <a:r>
              <a:rPr lang="es-EC" b="1" dirty="0" smtClean="0"/>
              <a:t>Posicionamiento basado </a:t>
            </a:r>
            <a:br>
              <a:rPr lang="es-EC" b="1" dirty="0" smtClean="0"/>
            </a:br>
            <a:r>
              <a:rPr lang="es-EC" b="1" dirty="0" smtClean="0"/>
              <a:t>en cobertura de celda</a:t>
            </a:r>
            <a:endParaRPr lang="es-ES" dirty="0"/>
          </a:p>
        </p:txBody>
      </p:sp>
      <p:pic>
        <p:nvPicPr>
          <p:cNvPr id="232450" name="Picture 2"/>
          <p:cNvPicPr>
            <a:picLocks noChangeAspect="1" noChangeArrowheads="1"/>
          </p:cNvPicPr>
          <p:nvPr/>
        </p:nvPicPr>
        <p:blipFill>
          <a:blip r:embed="rId2" cstate="print"/>
          <a:srcRect/>
          <a:stretch>
            <a:fillRect/>
          </a:stretch>
        </p:blipFill>
        <p:spPr bwMode="auto">
          <a:xfrm>
            <a:off x="500034" y="1643050"/>
            <a:ext cx="8205813" cy="4472734"/>
          </a:xfrm>
          <a:prstGeom prst="rect">
            <a:avLst/>
          </a:prstGeom>
          <a:noFill/>
          <a:ln w="9525">
            <a:noFill/>
            <a:miter lim="800000"/>
            <a:headEnd/>
            <a:tailEnd/>
          </a:ln>
          <a:effectLst/>
        </p:spPr>
      </p:pic>
      <p:sp>
        <p:nvSpPr>
          <p:cNvPr id="4" name="3 Marcador de contenido"/>
          <p:cNvSpPr txBox="1">
            <a:spLocks/>
          </p:cNvSpPr>
          <p:nvPr/>
        </p:nvSpPr>
        <p:spPr>
          <a:xfrm>
            <a:off x="7286644" y="4643446"/>
            <a:ext cx="1428760" cy="150019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RTT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sz="3200" b="0" i="0" u="none" strike="noStrike" kern="1200" cap="none" spc="0" normalizeH="0" baseline="0" noProof="0" dirty="0" smtClean="0">
                <a:ln>
                  <a:noFill/>
                </a:ln>
                <a:solidFill>
                  <a:schemeClr val="tx1"/>
                </a:solidFill>
                <a:effectLst/>
                <a:uLnTx/>
                <a:uFillTx/>
                <a:latin typeface="+mn-lt"/>
                <a:ea typeface="+mn-ea"/>
                <a:cs typeface="+mn-cs"/>
              </a:rPr>
              <a:t>AOA</a:t>
            </a: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290"/>
            <a:ext cx="8686800" cy="838200"/>
          </a:xfrm>
        </p:spPr>
        <p:txBody>
          <a:bodyPr>
            <a:normAutofit fontScale="90000"/>
          </a:bodyPr>
          <a:lstStyle/>
          <a:p>
            <a:r>
              <a:rPr lang="es-EC" b="1" dirty="0" smtClean="0"/>
              <a:t>Posicionamiento basado en tiempo de viaje redondo (RTT)</a:t>
            </a:r>
            <a:endParaRPr lang="es-ES" dirty="0"/>
          </a:p>
        </p:txBody>
      </p:sp>
      <p:sp>
        <p:nvSpPr>
          <p:cNvPr id="3" name="2 Marcador de contenido"/>
          <p:cNvSpPr>
            <a:spLocks noGrp="1"/>
          </p:cNvSpPr>
          <p:nvPr>
            <p:ph idx="1"/>
          </p:nvPr>
        </p:nvSpPr>
        <p:spPr>
          <a:xfrm>
            <a:off x="3500430" y="5572140"/>
            <a:ext cx="5157766" cy="1125527"/>
          </a:xfrm>
        </p:spPr>
        <p:txBody>
          <a:bodyPr>
            <a:normAutofit fontScale="70000" lnSpcReduction="20000"/>
          </a:bodyPr>
          <a:lstStyle/>
          <a:p>
            <a:r>
              <a:rPr lang="es-ES" dirty="0" smtClean="0"/>
              <a:t>D es la distancia del móvil a la BS.</a:t>
            </a:r>
          </a:p>
          <a:p>
            <a:r>
              <a:rPr lang="es-ES" dirty="0" smtClean="0"/>
              <a:t>c la velocidad de la luz (3x10</a:t>
            </a:r>
            <a:r>
              <a:rPr lang="es-EC" baseline="30000" dirty="0" smtClean="0"/>
              <a:t>8 </a:t>
            </a:r>
            <a:r>
              <a:rPr lang="es-ES" dirty="0" smtClean="0"/>
              <a:t>m/s) y </a:t>
            </a:r>
          </a:p>
          <a:p>
            <a:r>
              <a:rPr lang="es-ES" dirty="0" smtClean="0"/>
              <a:t>ε la medida del error.</a:t>
            </a:r>
          </a:p>
          <a:p>
            <a:endParaRPr lang="es-ES" dirty="0"/>
          </a:p>
        </p:txBody>
      </p:sp>
      <p:pic>
        <p:nvPicPr>
          <p:cNvPr id="107522" name="Picture 2"/>
          <p:cNvPicPr>
            <a:picLocks noChangeAspect="1" noChangeArrowheads="1"/>
          </p:cNvPicPr>
          <p:nvPr/>
        </p:nvPicPr>
        <p:blipFill>
          <a:blip r:embed="rId3" cstate="print"/>
          <a:srcRect/>
          <a:stretch>
            <a:fillRect/>
          </a:stretch>
        </p:blipFill>
        <p:spPr bwMode="auto">
          <a:xfrm>
            <a:off x="428596" y="1428736"/>
            <a:ext cx="7913590" cy="3962399"/>
          </a:xfrm>
          <a:prstGeom prst="rect">
            <a:avLst/>
          </a:prstGeom>
          <a:noFill/>
          <a:ln w="9525">
            <a:noFill/>
            <a:miter lim="800000"/>
            <a:headEnd/>
            <a:tailEnd/>
          </a:ln>
          <a:effectLst/>
        </p:spPr>
      </p:pic>
      <p:graphicFrame>
        <p:nvGraphicFramePr>
          <p:cNvPr id="107523" name="Object 3"/>
          <p:cNvGraphicFramePr>
            <a:graphicFrameLocks noChangeAspect="1"/>
          </p:cNvGraphicFramePr>
          <p:nvPr/>
        </p:nvGraphicFramePr>
        <p:xfrm>
          <a:off x="714348" y="5500702"/>
          <a:ext cx="2174875" cy="857250"/>
        </p:xfrm>
        <a:graphic>
          <a:graphicData uri="http://schemas.openxmlformats.org/presentationml/2006/ole">
            <p:oleObj spid="_x0000_s107523" name="Ecuación" r:id="rId4" imgW="990170" imgH="393529"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Theta – theta o Angulo de arribo (AOA)</a:t>
            </a:r>
            <a:endParaRPr lang="es-ES" dirty="0"/>
          </a:p>
        </p:txBody>
      </p:sp>
      <p:pic>
        <p:nvPicPr>
          <p:cNvPr id="191490" name="Picture 2"/>
          <p:cNvPicPr>
            <a:picLocks noChangeAspect="1" noChangeArrowheads="1"/>
          </p:cNvPicPr>
          <p:nvPr/>
        </p:nvPicPr>
        <p:blipFill>
          <a:blip r:embed="rId2" cstate="print"/>
          <a:srcRect/>
          <a:stretch>
            <a:fillRect/>
          </a:stretch>
        </p:blipFill>
        <p:spPr bwMode="auto">
          <a:xfrm>
            <a:off x="857224" y="1285860"/>
            <a:ext cx="7346683"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Theta – theta o Angulo de arribo (AOA)</a:t>
            </a:r>
            <a:endParaRPr lang="es-EC" dirty="0"/>
          </a:p>
        </p:txBody>
      </p:sp>
      <p:sp>
        <p:nvSpPr>
          <p:cNvPr id="5" name="4 Marcador de contenido"/>
          <p:cNvSpPr>
            <a:spLocks noGrp="1"/>
          </p:cNvSpPr>
          <p:nvPr>
            <p:ph idx="1"/>
          </p:nvPr>
        </p:nvSpPr>
        <p:spPr>
          <a:xfrm>
            <a:off x="457200" y="1071546"/>
            <a:ext cx="8229600" cy="4686319"/>
          </a:xfrm>
        </p:spPr>
        <p:txBody>
          <a:bodyPr>
            <a:normAutofit/>
          </a:bodyPr>
          <a:lstStyle/>
          <a:p>
            <a:r>
              <a:rPr lang="es-EC" sz="2400" dirty="0" smtClean="0"/>
              <a:t>F</a:t>
            </a:r>
            <a:r>
              <a:rPr lang="es-EC" sz="2400" baseline="-25000" dirty="0" smtClean="0"/>
              <a:t>1</a:t>
            </a:r>
            <a:r>
              <a:rPr lang="es-EC" sz="2400" dirty="0" smtClean="0"/>
              <a:t> y F</a:t>
            </a:r>
            <a:r>
              <a:rPr lang="es-EC" sz="2400" baseline="-25000" dirty="0" smtClean="0"/>
              <a:t>2</a:t>
            </a:r>
            <a:r>
              <a:rPr lang="es-EC" sz="2400" dirty="0" smtClean="0"/>
              <a:t> son estaciones fijas con antenas direccionales. </a:t>
            </a:r>
          </a:p>
          <a:p>
            <a:r>
              <a:rPr lang="es-EC" sz="2400" dirty="0" smtClean="0"/>
              <a:t>Ángulos de arribo θ</a:t>
            </a:r>
            <a:r>
              <a:rPr lang="es-EC" sz="2400" baseline="-25000" dirty="0" smtClean="0"/>
              <a:t>1</a:t>
            </a:r>
            <a:r>
              <a:rPr lang="es-EC" sz="2400" dirty="0" smtClean="0"/>
              <a:t> y θ</a:t>
            </a:r>
            <a:r>
              <a:rPr lang="es-EC" sz="2400" baseline="-25000" dirty="0" smtClean="0"/>
              <a:t>2</a:t>
            </a:r>
            <a:r>
              <a:rPr lang="es-EC" sz="2400" dirty="0" smtClean="0"/>
              <a:t> referenciados en sentido del reloj desde el norte.</a:t>
            </a:r>
            <a:endParaRPr lang="es-ES" sz="2400" dirty="0" smtClean="0"/>
          </a:p>
          <a:p>
            <a:endParaRPr lang="es-ES" dirty="0"/>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06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3" name="8 Grupo"/>
          <p:cNvGrpSpPr/>
          <p:nvPr/>
        </p:nvGrpSpPr>
        <p:grpSpPr>
          <a:xfrm>
            <a:off x="1928794" y="2357454"/>
            <a:ext cx="5811586" cy="4000504"/>
            <a:chOff x="2071670" y="2285992"/>
            <a:chExt cx="5811586" cy="4000504"/>
          </a:xfrm>
        </p:grpSpPr>
        <p:pic>
          <p:nvPicPr>
            <p:cNvPr id="70658" name="Picture 2"/>
            <p:cNvPicPr>
              <a:picLocks noChangeAspect="1" noChangeArrowheads="1"/>
            </p:cNvPicPr>
            <p:nvPr/>
          </p:nvPicPr>
          <p:blipFill>
            <a:blip r:embed="rId3" cstate="print"/>
            <a:srcRect/>
            <a:stretch>
              <a:fillRect/>
            </a:stretch>
          </p:blipFill>
          <p:spPr bwMode="auto">
            <a:xfrm>
              <a:off x="2071670" y="2285992"/>
              <a:ext cx="5811586" cy="4000504"/>
            </a:xfrm>
            <a:prstGeom prst="rect">
              <a:avLst/>
            </a:prstGeom>
            <a:noFill/>
            <a:ln w="9525">
              <a:noFill/>
              <a:miter lim="800000"/>
              <a:headEnd/>
              <a:tailEnd/>
            </a:ln>
          </p:spPr>
        </p:pic>
        <p:graphicFrame>
          <p:nvGraphicFramePr>
            <p:cNvPr id="70659" name="Object 3"/>
            <p:cNvGraphicFramePr>
              <a:graphicFrameLocks noChangeAspect="1"/>
            </p:cNvGraphicFramePr>
            <p:nvPr/>
          </p:nvGraphicFramePr>
          <p:xfrm>
            <a:off x="5357818" y="2511586"/>
            <a:ext cx="2500330" cy="845976"/>
          </p:xfrm>
          <a:graphic>
            <a:graphicData uri="http://schemas.openxmlformats.org/presentationml/2006/ole">
              <p:oleObj spid="_x0000_s367618" name="Ecuación" r:id="rId4" imgW="1269449" imgH="431613" progId="Equation.3">
                <p:embed/>
              </p:oleObj>
            </a:graphicData>
          </a:graphic>
        </p:graphicFrame>
        <p:graphicFrame>
          <p:nvGraphicFramePr>
            <p:cNvPr id="70661" name="Object 5"/>
            <p:cNvGraphicFramePr>
              <a:graphicFrameLocks noChangeAspect="1"/>
            </p:cNvGraphicFramePr>
            <p:nvPr/>
          </p:nvGraphicFramePr>
          <p:xfrm>
            <a:off x="3214678" y="2643182"/>
            <a:ext cx="1714512" cy="443076"/>
          </p:xfrm>
          <a:graphic>
            <a:graphicData uri="http://schemas.openxmlformats.org/presentationml/2006/ole">
              <p:oleObj spid="_x0000_s367619" name="Ecuación" r:id="rId5" imgW="850531" imgH="215806" progId="Equation.3">
                <p:embed/>
              </p:oleObj>
            </a:graphicData>
          </a:graphic>
        </p:graphicFrame>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Rho-Theta</a:t>
            </a:r>
            <a:endParaRPr lang="es-ES" dirty="0"/>
          </a:p>
        </p:txBody>
      </p:sp>
      <p:sp>
        <p:nvSpPr>
          <p:cNvPr id="3" name="2 Marcador de contenido"/>
          <p:cNvSpPr>
            <a:spLocks noGrp="1"/>
          </p:cNvSpPr>
          <p:nvPr>
            <p:ph idx="1"/>
          </p:nvPr>
        </p:nvSpPr>
        <p:spPr>
          <a:xfrm>
            <a:off x="304800" y="1285860"/>
            <a:ext cx="8686800" cy="4525963"/>
          </a:xfrm>
        </p:spPr>
        <p:txBody>
          <a:bodyPr/>
          <a:lstStyle/>
          <a:p>
            <a:r>
              <a:rPr lang="es-EC" sz="2400" dirty="0" smtClean="0"/>
              <a:t>Cuando la distancia y dirección están  disponibles,  solo un terminal fijo es necesario  para determinar las coordenadas de posición del objetivo.</a:t>
            </a:r>
          </a:p>
          <a:p>
            <a:endParaRPr lang="es-ES" dirty="0"/>
          </a:p>
        </p:txBody>
      </p:sp>
      <p:pic>
        <p:nvPicPr>
          <p:cNvPr id="4" name="Picture 1"/>
          <p:cNvPicPr>
            <a:picLocks noChangeAspect="1" noChangeArrowheads="1"/>
          </p:cNvPicPr>
          <p:nvPr/>
        </p:nvPicPr>
        <p:blipFill>
          <a:blip r:embed="rId3" cstate="print"/>
          <a:srcRect/>
          <a:stretch>
            <a:fillRect/>
          </a:stretch>
        </p:blipFill>
        <p:spPr bwMode="auto">
          <a:xfrm>
            <a:off x="714348" y="2428868"/>
            <a:ext cx="5214974" cy="3992022"/>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6429388" y="2786058"/>
          <a:ext cx="2361530" cy="557215"/>
        </p:xfrm>
        <a:graphic>
          <a:graphicData uri="http://schemas.openxmlformats.org/presentationml/2006/ole">
            <p:oleObj spid="_x0000_s368642" name="Ecuación" r:id="rId4" imgW="850531" imgH="203112" progId="Equation.3">
              <p:embed/>
            </p:oleObj>
          </a:graphicData>
        </a:graphic>
      </p:graphicFrame>
      <p:graphicFrame>
        <p:nvGraphicFramePr>
          <p:cNvPr id="6" name="Object 4"/>
          <p:cNvGraphicFramePr>
            <a:graphicFrameLocks noChangeAspect="1"/>
          </p:cNvGraphicFramePr>
          <p:nvPr/>
        </p:nvGraphicFramePr>
        <p:xfrm>
          <a:off x="6429388" y="3500438"/>
          <a:ext cx="2361530" cy="557215"/>
        </p:xfrm>
        <a:graphic>
          <a:graphicData uri="http://schemas.openxmlformats.org/presentationml/2006/ole">
            <p:oleObj spid="_x0000_s368643" name="Ecuación" r:id="rId5" imgW="850531" imgH="203112"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Rho – rho o Tiempo de arribo (TOA)</a:t>
            </a:r>
            <a:endParaRPr lang="es-ES" dirty="0"/>
          </a:p>
        </p:txBody>
      </p:sp>
      <p:sp>
        <p:nvSpPr>
          <p:cNvPr id="4" name="3 Marcador de contenido"/>
          <p:cNvSpPr>
            <a:spLocks noGrp="1"/>
          </p:cNvSpPr>
          <p:nvPr>
            <p:ph idx="1"/>
          </p:nvPr>
        </p:nvSpPr>
        <p:spPr>
          <a:xfrm>
            <a:off x="457200" y="1600200"/>
            <a:ext cx="8229600" cy="4900634"/>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2769" name="Picture 1"/>
          <p:cNvPicPr>
            <a:picLocks noChangeAspect="1" noChangeArrowheads="1"/>
          </p:cNvPicPr>
          <p:nvPr/>
        </p:nvPicPr>
        <p:blipFill>
          <a:blip r:embed="rId2" cstate="print"/>
          <a:srcRect/>
          <a:stretch>
            <a:fillRect/>
          </a:stretch>
        </p:blipFill>
        <p:spPr bwMode="auto">
          <a:xfrm>
            <a:off x="928662" y="1428736"/>
            <a:ext cx="7397080" cy="4786346"/>
          </a:xfrm>
          <a:prstGeom prst="rect">
            <a:avLst/>
          </a:prstGeom>
          <a:noFill/>
          <a:ln w="9525">
            <a:noFill/>
            <a:miter lim="800000"/>
            <a:headEnd/>
            <a:tailEnd/>
          </a:ln>
          <a:effectLst/>
        </p:spPr>
      </p:pic>
      <p:cxnSp>
        <p:nvCxnSpPr>
          <p:cNvPr id="6" name="5 Conector recto de flecha"/>
          <p:cNvCxnSpPr/>
          <p:nvPr/>
        </p:nvCxnSpPr>
        <p:spPr>
          <a:xfrm>
            <a:off x="4500562" y="3500438"/>
            <a:ext cx="285752"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10800000" flipV="1">
            <a:off x="3357554" y="3429000"/>
            <a:ext cx="285752"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071670" y="5715016"/>
            <a:ext cx="2286016" cy="369332"/>
          </a:xfrm>
          <a:prstGeom prst="rect">
            <a:avLst/>
          </a:prstGeom>
          <a:noFill/>
        </p:spPr>
        <p:txBody>
          <a:bodyPr wrap="square" rtlCol="0">
            <a:spAutoFit/>
          </a:bodyPr>
          <a:lstStyle/>
          <a:p>
            <a:r>
              <a:rPr lang="es-ES" dirty="0" smtClean="0"/>
              <a:t>T</a:t>
            </a:r>
            <a:r>
              <a:rPr lang="es-ES" sz="1200" dirty="0" smtClean="0"/>
              <a:t>CLOCK </a:t>
            </a:r>
            <a:r>
              <a:rPr lang="es-ES" dirty="0" smtClean="0"/>
              <a:t>= F</a:t>
            </a:r>
            <a:r>
              <a:rPr lang="es-ES" sz="1200" dirty="0" smtClean="0"/>
              <a:t>CLOCK</a:t>
            </a:r>
            <a:endParaRPr lang="es-E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Rho – rho o Tiempo de arribo (TOA)</a:t>
            </a:r>
            <a:endParaRPr lang="es-EC"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1745" name="Object 1"/>
          <p:cNvGraphicFramePr>
            <a:graphicFrameLocks noChangeAspect="1"/>
          </p:cNvGraphicFramePr>
          <p:nvPr/>
        </p:nvGraphicFramePr>
        <p:xfrm>
          <a:off x="1428728" y="2285992"/>
          <a:ext cx="2967053" cy="800104"/>
        </p:xfrm>
        <a:graphic>
          <a:graphicData uri="http://schemas.openxmlformats.org/presentationml/2006/ole">
            <p:oleObj spid="_x0000_s31745" name="Ecuación" r:id="rId3" imgW="850900" imgH="228600" progId="Equation.3">
              <p:embed/>
            </p:oleObj>
          </a:graphicData>
        </a:graphic>
      </p:graphicFrame>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1747" name="Object 3"/>
          <p:cNvGraphicFramePr>
            <a:graphicFrameLocks noChangeAspect="1"/>
          </p:cNvGraphicFramePr>
          <p:nvPr/>
        </p:nvGraphicFramePr>
        <p:xfrm>
          <a:off x="1428728" y="3214686"/>
          <a:ext cx="3100403" cy="800104"/>
        </p:xfrm>
        <a:graphic>
          <a:graphicData uri="http://schemas.openxmlformats.org/presentationml/2006/ole">
            <p:oleObj spid="_x0000_s31747" name="Ecuación" r:id="rId4" imgW="889000" imgH="228600" progId="Equation.3">
              <p:embed/>
            </p:oleObj>
          </a:graphicData>
        </a:graphic>
      </p:graphicFrame>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1749" name="Object 5"/>
          <p:cNvGraphicFramePr>
            <a:graphicFrameLocks noChangeAspect="1"/>
          </p:cNvGraphicFramePr>
          <p:nvPr/>
        </p:nvGraphicFramePr>
        <p:xfrm>
          <a:off x="1500166" y="4572008"/>
          <a:ext cx="5208235" cy="1643074"/>
        </p:xfrm>
        <a:graphic>
          <a:graphicData uri="http://schemas.openxmlformats.org/presentationml/2006/ole">
            <p:oleObj spid="_x0000_s31749" name="Ecuación" r:id="rId5" imgW="1600200" imgH="5080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Rho – rho o Tiempo de arribo (TOA)</a:t>
            </a:r>
            <a:endParaRPr lang="es-ES" dirty="0"/>
          </a:p>
        </p:txBody>
      </p:sp>
      <p:pic>
        <p:nvPicPr>
          <p:cNvPr id="109570" name="Picture 2"/>
          <p:cNvPicPr>
            <a:picLocks noChangeAspect="1" noChangeArrowheads="1"/>
          </p:cNvPicPr>
          <p:nvPr/>
        </p:nvPicPr>
        <p:blipFill>
          <a:blip r:embed="rId2" cstate="print"/>
          <a:srcRect/>
          <a:stretch>
            <a:fillRect/>
          </a:stretch>
        </p:blipFill>
        <p:spPr bwMode="auto">
          <a:xfrm>
            <a:off x="571472" y="1285860"/>
            <a:ext cx="8322913" cy="5214974"/>
          </a:xfrm>
          <a:prstGeom prst="rect">
            <a:avLst/>
          </a:prstGeom>
          <a:noFill/>
          <a:ln w="9525">
            <a:noFill/>
            <a:miter lim="800000"/>
            <a:headEnd/>
            <a:tailEnd/>
          </a:ln>
          <a:effectLst/>
        </p:spPr>
      </p:pic>
      <p:pic>
        <p:nvPicPr>
          <p:cNvPr id="109571" name="Picture 3"/>
          <p:cNvPicPr>
            <a:picLocks noChangeAspect="1" noChangeArrowheads="1"/>
          </p:cNvPicPr>
          <p:nvPr/>
        </p:nvPicPr>
        <p:blipFill>
          <a:blip r:embed="rId3" cstate="print"/>
          <a:srcRect/>
          <a:stretch>
            <a:fillRect/>
          </a:stretch>
        </p:blipFill>
        <p:spPr bwMode="auto">
          <a:xfrm>
            <a:off x="3500430" y="1643050"/>
            <a:ext cx="4095750" cy="390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err="1" smtClean="0"/>
              <a:t>TDoA</a:t>
            </a:r>
            <a:r>
              <a:rPr lang="es-EC" b="1" dirty="0" smtClean="0"/>
              <a:t> y Curvas Hiperbólicas</a:t>
            </a:r>
            <a:endParaRPr lang="es-EC" dirty="0"/>
          </a:p>
        </p:txBody>
      </p:sp>
      <p:pic>
        <p:nvPicPr>
          <p:cNvPr id="35841" name="Picture 1"/>
          <p:cNvPicPr>
            <a:picLocks noChangeAspect="1" noChangeArrowheads="1"/>
          </p:cNvPicPr>
          <p:nvPr/>
        </p:nvPicPr>
        <p:blipFill>
          <a:blip r:embed="rId2" cstate="print"/>
          <a:srcRect/>
          <a:stretch>
            <a:fillRect/>
          </a:stretch>
        </p:blipFill>
        <p:spPr bwMode="auto">
          <a:xfrm>
            <a:off x="1142976" y="1500174"/>
            <a:ext cx="6880607" cy="4357718"/>
          </a:xfrm>
          <a:prstGeom prst="rect">
            <a:avLst/>
          </a:prstGeom>
          <a:noFill/>
          <a:ln w="9525">
            <a:noFill/>
            <a:miter lim="800000"/>
            <a:headEnd/>
            <a:tailEnd/>
          </a:ln>
        </p:spPr>
      </p:pic>
      <p:sp>
        <p:nvSpPr>
          <p:cNvPr id="358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err="1" smtClean="0"/>
              <a:t>TDoA</a:t>
            </a:r>
            <a:r>
              <a:rPr lang="es-EC" b="1" dirty="0" smtClean="0"/>
              <a:t> y Curvas Hiperbólicas</a:t>
            </a:r>
            <a:endParaRPr lang="es-ES" dirty="0"/>
          </a:p>
        </p:txBody>
      </p:sp>
      <p:graphicFrame>
        <p:nvGraphicFramePr>
          <p:cNvPr id="101378" name="Object 2"/>
          <p:cNvGraphicFramePr>
            <a:graphicFrameLocks noChangeAspect="1"/>
          </p:cNvGraphicFramePr>
          <p:nvPr/>
        </p:nvGraphicFramePr>
        <p:xfrm>
          <a:off x="1571604" y="1785926"/>
          <a:ext cx="4762500" cy="714375"/>
        </p:xfrm>
        <a:graphic>
          <a:graphicData uri="http://schemas.openxmlformats.org/presentationml/2006/ole">
            <p:oleObj spid="_x0000_s310274" name="Ecuación" r:id="rId3" imgW="1524000" imgH="228600" progId="Equation.3">
              <p:embed/>
            </p:oleObj>
          </a:graphicData>
        </a:graphic>
      </p:graphicFrame>
      <p:graphicFrame>
        <p:nvGraphicFramePr>
          <p:cNvPr id="101379" name="Object 3"/>
          <p:cNvGraphicFramePr>
            <a:graphicFrameLocks noChangeAspect="1"/>
          </p:cNvGraphicFramePr>
          <p:nvPr/>
        </p:nvGraphicFramePr>
        <p:xfrm>
          <a:off x="1643042" y="3000372"/>
          <a:ext cx="3929062" cy="598487"/>
        </p:xfrm>
        <a:graphic>
          <a:graphicData uri="http://schemas.openxmlformats.org/presentationml/2006/ole">
            <p:oleObj spid="_x0000_s310275" name="Ecuación" r:id="rId4" imgW="1434477" imgH="215806" progId="Equation.3">
              <p:embed/>
            </p:oleObj>
          </a:graphicData>
        </a:graphic>
      </p:graphicFrame>
      <p:graphicFrame>
        <p:nvGraphicFramePr>
          <p:cNvPr id="101380" name="Object 4"/>
          <p:cNvGraphicFramePr>
            <a:graphicFrameLocks noChangeAspect="1"/>
          </p:cNvGraphicFramePr>
          <p:nvPr/>
        </p:nvGraphicFramePr>
        <p:xfrm>
          <a:off x="3571868" y="4143380"/>
          <a:ext cx="2000250" cy="1143000"/>
        </p:xfrm>
        <a:graphic>
          <a:graphicData uri="http://schemas.openxmlformats.org/presentationml/2006/ole">
            <p:oleObj spid="_x0000_s310276" name="Ecuación" r:id="rId5" imgW="736600" imgH="419100" progId="Equation.3">
              <p:embed/>
            </p:oleObj>
          </a:graphicData>
        </a:graphic>
      </p:graphicFrame>
      <p:graphicFrame>
        <p:nvGraphicFramePr>
          <p:cNvPr id="101381" name="Object 5"/>
          <p:cNvGraphicFramePr>
            <a:graphicFrameLocks noChangeAspect="1"/>
          </p:cNvGraphicFramePr>
          <p:nvPr/>
        </p:nvGraphicFramePr>
        <p:xfrm>
          <a:off x="1142976" y="5715016"/>
          <a:ext cx="2765425" cy="785813"/>
        </p:xfrm>
        <a:graphic>
          <a:graphicData uri="http://schemas.openxmlformats.org/presentationml/2006/ole">
            <p:oleObj spid="_x0000_s310277" name="Ecuación" r:id="rId6" imgW="838200" imgH="241300" progId="Equation.3">
              <p:embed/>
            </p:oleObj>
          </a:graphicData>
        </a:graphic>
      </p:graphicFrame>
      <p:graphicFrame>
        <p:nvGraphicFramePr>
          <p:cNvPr id="101382" name="Object 6"/>
          <p:cNvGraphicFramePr>
            <a:graphicFrameLocks noChangeAspect="1"/>
          </p:cNvGraphicFramePr>
          <p:nvPr/>
        </p:nvGraphicFramePr>
        <p:xfrm>
          <a:off x="5286380" y="5214950"/>
          <a:ext cx="2944812" cy="1428750"/>
        </p:xfrm>
        <a:graphic>
          <a:graphicData uri="http://schemas.openxmlformats.org/presentationml/2006/ole">
            <p:oleObj spid="_x0000_s310278" name="Ecuación" r:id="rId7" imgW="965200" imgH="4699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b="1" dirty="0" smtClean="0"/>
              <a:t>INTRODUCCION</a:t>
            </a:r>
            <a:endParaRPr lang="es-ES" dirty="0"/>
          </a:p>
        </p:txBody>
      </p:sp>
      <p:sp>
        <p:nvSpPr>
          <p:cNvPr id="3" name="2 Marcador de contenido"/>
          <p:cNvSpPr>
            <a:spLocks noGrp="1"/>
          </p:cNvSpPr>
          <p:nvPr>
            <p:ph idx="1"/>
          </p:nvPr>
        </p:nvSpPr>
        <p:spPr>
          <a:xfrm>
            <a:off x="357158" y="1285860"/>
            <a:ext cx="8229600" cy="3357586"/>
          </a:xfrm>
        </p:spPr>
        <p:txBody>
          <a:bodyPr>
            <a:normAutofit/>
          </a:bodyPr>
          <a:lstStyle/>
          <a:p>
            <a:r>
              <a:rPr lang="es-ES" sz="4400" dirty="0" smtClean="0"/>
              <a:t>Descripción</a:t>
            </a:r>
          </a:p>
          <a:p>
            <a:r>
              <a:rPr lang="es-ES" sz="4400" dirty="0" smtClean="0"/>
              <a:t>Objetivos</a:t>
            </a:r>
          </a:p>
          <a:p>
            <a:pPr>
              <a:buNone/>
            </a:pPr>
            <a:endParaRPr lang="es-ES" sz="4400" dirty="0" smtClean="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AutoShape 1" descr="about:blankT288731A.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32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2803" name="AutoShape 3" descr="about:blankT288731A.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328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2805" name="AutoShape 5" descr="about:blankT288731A.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328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32807" name="Picture 7"/>
          <p:cNvPicPr>
            <a:picLocks noChangeAspect="1" noChangeArrowheads="1"/>
          </p:cNvPicPr>
          <p:nvPr/>
        </p:nvPicPr>
        <p:blipFill>
          <a:blip r:embed="rId2" cstate="print"/>
          <a:srcRect/>
          <a:stretch>
            <a:fillRect/>
          </a:stretch>
        </p:blipFill>
        <p:spPr bwMode="auto">
          <a:xfrm>
            <a:off x="2098057" y="1428736"/>
            <a:ext cx="5188587"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err="1" smtClean="0"/>
              <a:t>TDoA</a:t>
            </a:r>
            <a:r>
              <a:rPr lang="es-EC" b="1" dirty="0" smtClean="0"/>
              <a:t> y Curvas Hiperbólicas</a:t>
            </a:r>
            <a:endParaRPr lang="es-EC" dirty="0"/>
          </a:p>
        </p:txBody>
      </p:sp>
      <p:sp>
        <p:nvSpPr>
          <p:cNvPr id="4" name="3 Marcador de contenido"/>
          <p:cNvSpPr>
            <a:spLocks noGrp="1"/>
          </p:cNvSpPr>
          <p:nvPr>
            <p:ph idx="1"/>
          </p:nvPr>
        </p:nvSpPr>
        <p:spPr>
          <a:xfrm>
            <a:off x="428596" y="2000240"/>
            <a:ext cx="8229600" cy="4525963"/>
          </a:xfrm>
        </p:spPr>
        <p:txBody>
          <a:bodyPr>
            <a:normAutofit fontScale="8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s-EC" dirty="0" smtClean="0"/>
          </a:p>
          <a:p>
            <a:endParaRPr lang="es-EC" dirty="0" smtClean="0"/>
          </a:p>
          <a:p>
            <a:endParaRPr lang="es-EC" dirty="0" smtClean="0"/>
          </a:p>
          <a:p>
            <a:r>
              <a:rPr lang="es-EC" dirty="0" smtClean="0"/>
              <a:t>Es necesario usar el tiempo de arribo de una tercera estación fija para precisar la localización del objetivo</a:t>
            </a:r>
            <a:endParaRPr lang="en-US" dirty="0" smtClean="0"/>
          </a:p>
        </p:txBody>
      </p:sp>
      <p:pic>
        <p:nvPicPr>
          <p:cNvPr id="33793" name="Picture 1"/>
          <p:cNvPicPr>
            <a:picLocks noChangeAspect="1" noChangeArrowheads="1"/>
          </p:cNvPicPr>
          <p:nvPr/>
        </p:nvPicPr>
        <p:blipFill>
          <a:blip r:embed="rId2" cstate="print"/>
          <a:srcRect/>
          <a:stretch>
            <a:fillRect/>
          </a:stretch>
        </p:blipFill>
        <p:spPr bwMode="auto">
          <a:xfrm>
            <a:off x="1643042" y="1285860"/>
            <a:ext cx="6215106" cy="4286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 calcmode="lin" valueType="num">
                                      <p:cBhvr additive="base">
                                        <p:cTn id="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rmAutofit/>
          </a:bodyPr>
          <a:lstStyle/>
          <a:p>
            <a:r>
              <a:rPr lang="es-EC" sz="2800" b="1" dirty="0" smtClean="0"/>
              <a:t>Sistema de Posicionamiento Global (GPS)</a:t>
            </a:r>
            <a:endParaRPr lang="es-ES" sz="2800" dirty="0"/>
          </a:p>
        </p:txBody>
      </p:sp>
      <p:pic>
        <p:nvPicPr>
          <p:cNvPr id="4" name="Picture 2"/>
          <p:cNvPicPr>
            <a:picLocks noChangeAspect="1" noChangeArrowheads="1"/>
          </p:cNvPicPr>
          <p:nvPr/>
        </p:nvPicPr>
        <p:blipFill>
          <a:blip r:embed="rId2" cstate="print"/>
          <a:srcRect/>
          <a:stretch>
            <a:fillRect/>
          </a:stretch>
        </p:blipFill>
        <p:spPr bwMode="auto">
          <a:xfrm>
            <a:off x="1377788" y="1096946"/>
            <a:ext cx="6736409" cy="57150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Sistema de Posicionamiento Global (GPS)</a:t>
            </a:r>
            <a:endParaRPr lang="es-ES" dirty="0"/>
          </a:p>
        </p:txBody>
      </p:sp>
      <p:pic>
        <p:nvPicPr>
          <p:cNvPr id="188418" name="Picture 2"/>
          <p:cNvPicPr>
            <a:picLocks noChangeAspect="1" noChangeArrowheads="1"/>
          </p:cNvPicPr>
          <p:nvPr/>
        </p:nvPicPr>
        <p:blipFill>
          <a:blip r:embed="rId2" cstate="print"/>
          <a:srcRect/>
          <a:stretch>
            <a:fillRect/>
          </a:stretch>
        </p:blipFill>
        <p:spPr bwMode="auto">
          <a:xfrm>
            <a:off x="1857356" y="1928802"/>
            <a:ext cx="5010150"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Sistema de Posicionamiento Global (GPS)</a:t>
            </a:r>
            <a:endParaRPr lang="es-ES" dirty="0"/>
          </a:p>
        </p:txBody>
      </p:sp>
      <p:pic>
        <p:nvPicPr>
          <p:cNvPr id="109570" name="Picture 2"/>
          <p:cNvPicPr>
            <a:picLocks noChangeAspect="1" noChangeArrowheads="1"/>
          </p:cNvPicPr>
          <p:nvPr/>
        </p:nvPicPr>
        <p:blipFill>
          <a:blip r:embed="rId2" cstate="print"/>
          <a:srcRect/>
          <a:stretch>
            <a:fillRect/>
          </a:stretch>
        </p:blipFill>
        <p:spPr bwMode="auto">
          <a:xfrm>
            <a:off x="985863" y="1285860"/>
            <a:ext cx="7229475" cy="4476750"/>
          </a:xfrm>
          <a:prstGeom prst="rect">
            <a:avLst/>
          </a:prstGeom>
          <a:noFill/>
          <a:ln w="9525">
            <a:noFill/>
            <a:miter lim="800000"/>
            <a:headEnd/>
            <a:tailEnd/>
          </a:ln>
          <a:effectLst/>
        </p:spPr>
      </p:pic>
      <p:pic>
        <p:nvPicPr>
          <p:cNvPr id="109571" name="Picture 3"/>
          <p:cNvPicPr>
            <a:picLocks noChangeAspect="1" noChangeArrowheads="1"/>
          </p:cNvPicPr>
          <p:nvPr/>
        </p:nvPicPr>
        <p:blipFill>
          <a:blip r:embed="rId3" cstate="print"/>
          <a:srcRect/>
          <a:stretch>
            <a:fillRect/>
          </a:stretch>
        </p:blipFill>
        <p:spPr bwMode="auto">
          <a:xfrm>
            <a:off x="1838343" y="6000768"/>
            <a:ext cx="5305425" cy="56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Sistema de Posicionamiento Galileo</a:t>
            </a:r>
            <a:endParaRPr lang="es-ES" dirty="0"/>
          </a:p>
        </p:txBody>
      </p:sp>
      <p:pic>
        <p:nvPicPr>
          <p:cNvPr id="4" name="Picture 1"/>
          <p:cNvPicPr>
            <a:picLocks noChangeAspect="1" noChangeArrowheads="1"/>
          </p:cNvPicPr>
          <p:nvPr/>
        </p:nvPicPr>
        <p:blipFill>
          <a:blip r:embed="rId2" cstate="print"/>
          <a:srcRect/>
          <a:stretch>
            <a:fillRect/>
          </a:stretch>
        </p:blipFill>
        <p:spPr bwMode="auto">
          <a:xfrm>
            <a:off x="1142976" y="1142984"/>
            <a:ext cx="6572296"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428868"/>
            <a:ext cx="8229600" cy="1143000"/>
          </a:xfrm>
        </p:spPr>
        <p:txBody>
          <a:bodyPr>
            <a:noAutofit/>
          </a:bodyPr>
          <a:lstStyle/>
          <a:p>
            <a:pPr algn="ctr"/>
            <a:r>
              <a:rPr lang="es-ES" sz="7200" b="1" dirty="0" smtClean="0"/>
              <a:t>REDES  UMTS</a:t>
            </a:r>
            <a:endParaRPr lang="es-EC" sz="7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REDES  UMTS</a:t>
            </a:r>
            <a:endParaRPr lang="es-EC" dirty="0"/>
          </a:p>
        </p:txBody>
      </p:sp>
      <p:sp>
        <p:nvSpPr>
          <p:cNvPr id="4" name="3 Marcador de contenido"/>
          <p:cNvSpPr>
            <a:spLocks noGrp="1"/>
          </p:cNvSpPr>
          <p:nvPr>
            <p:ph idx="1"/>
          </p:nvPr>
        </p:nvSpPr>
        <p:spPr>
          <a:xfrm>
            <a:off x="304800" y="1554162"/>
            <a:ext cx="8686800" cy="5018110"/>
          </a:xfrm>
        </p:spPr>
        <p:txBody>
          <a:bodyPr>
            <a:normAutofit fontScale="92500" lnSpcReduction="20000"/>
          </a:bodyPr>
          <a:lstStyle/>
          <a:p>
            <a:r>
              <a:rPr lang="es-ES" dirty="0" smtClean="0"/>
              <a:t> Sistema de </a:t>
            </a:r>
            <a:r>
              <a:rPr lang="es-ES" dirty="0" err="1" smtClean="0"/>
              <a:t>Telecomunicaci</a:t>
            </a:r>
            <a:r>
              <a:rPr lang="en-US" dirty="0" smtClean="0"/>
              <a:t>ó</a:t>
            </a:r>
            <a:r>
              <a:rPr lang="es-ES" dirty="0" err="1" smtClean="0"/>
              <a:t>nes</a:t>
            </a:r>
            <a:r>
              <a:rPr lang="es-ES" dirty="0" smtClean="0"/>
              <a:t> M</a:t>
            </a:r>
            <a:r>
              <a:rPr lang="en-US" dirty="0" err="1" smtClean="0"/>
              <a:t>óvil</a:t>
            </a:r>
            <a:r>
              <a:rPr lang="en-US" dirty="0" smtClean="0"/>
              <a:t> Universal.</a:t>
            </a:r>
          </a:p>
          <a:p>
            <a:r>
              <a:rPr lang="en-US" dirty="0" err="1" smtClean="0"/>
              <a:t>Sucesor</a:t>
            </a:r>
            <a:r>
              <a:rPr lang="en-US" dirty="0" smtClean="0"/>
              <a:t> de GSM.</a:t>
            </a:r>
          </a:p>
          <a:p>
            <a:r>
              <a:rPr lang="es-ES" dirty="0" smtClean="0"/>
              <a:t>FDD y TDD</a:t>
            </a:r>
          </a:p>
          <a:p>
            <a:r>
              <a:rPr lang="en-US" dirty="0" err="1" smtClean="0"/>
              <a:t>Utiliza</a:t>
            </a:r>
            <a:r>
              <a:rPr lang="en-US" dirty="0" smtClean="0"/>
              <a:t> W-CDMA y e</a:t>
            </a:r>
            <a:r>
              <a:rPr lang="es-ES" dirty="0" err="1" smtClean="0"/>
              <a:t>mplea</a:t>
            </a:r>
            <a:r>
              <a:rPr lang="es-ES" dirty="0" smtClean="0"/>
              <a:t> un ancho de banda de canal de 5 </a:t>
            </a:r>
            <a:r>
              <a:rPr lang="es-ES" dirty="0" err="1" smtClean="0"/>
              <a:t>MHz.</a:t>
            </a:r>
            <a:endParaRPr lang="es-ES" dirty="0" smtClean="0"/>
          </a:p>
          <a:p>
            <a:r>
              <a:rPr lang="es-ES" dirty="0" smtClean="0"/>
              <a:t>Capacidad de transportar 100 llamadas de voz simultáneas o llevar datos a velocidades de hasta 2 </a:t>
            </a:r>
            <a:r>
              <a:rPr lang="es-ES" dirty="0" err="1" smtClean="0"/>
              <a:t>Mbps.</a:t>
            </a:r>
            <a:r>
              <a:rPr lang="es-ES" dirty="0" smtClean="0"/>
              <a:t> </a:t>
            </a:r>
          </a:p>
          <a:p>
            <a:r>
              <a:rPr lang="es-ES" dirty="0" smtClean="0"/>
              <a:t>Con las últimas tecnologías (HSDPA y HSUPA) han permitido velocidades de transmisión de datos de hasta 14.4 </a:t>
            </a:r>
            <a:r>
              <a:rPr lang="es-ES" dirty="0" err="1" smtClean="0"/>
              <a:t>Mbps.</a:t>
            </a:r>
            <a:endParaRPr lang="es-ES" dirty="0" smtClean="0"/>
          </a:p>
          <a:p>
            <a:endParaRPr lang="es-ES" dirty="0" smtClean="0"/>
          </a:p>
          <a:p>
            <a:endParaRPr lang="en-US" dirty="0" smtClean="0"/>
          </a:p>
          <a:p>
            <a:endParaRPr lang="en-US" dirty="0" smtClean="0"/>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ARQUITECTURA DEL SISTEMA</a:t>
            </a:r>
            <a:endParaRPr lang="es-EC" dirty="0"/>
          </a:p>
        </p:txBody>
      </p:sp>
      <p:sp>
        <p:nvSpPr>
          <p:cNvPr id="4" name="3 Marcador de contenido"/>
          <p:cNvSpPr>
            <a:spLocks noGrp="1"/>
          </p:cNvSpPr>
          <p:nvPr>
            <p:ph idx="1"/>
          </p:nvPr>
        </p:nvSpPr>
        <p:spPr/>
        <p:txBody>
          <a:bodyPr>
            <a:normAutofit/>
          </a:bodyPr>
          <a:lstStyle/>
          <a:p>
            <a:r>
              <a:rPr lang="es-ES" dirty="0" smtClean="0"/>
              <a:t>Arquitectura de Red UMTS </a:t>
            </a:r>
            <a:endParaRPr lang="es-EC" dirty="0"/>
          </a:p>
        </p:txBody>
      </p:sp>
      <p:pic>
        <p:nvPicPr>
          <p:cNvPr id="5" name="Picture 2"/>
          <p:cNvPicPr>
            <a:picLocks noChangeAspect="1" noChangeArrowheads="1"/>
          </p:cNvPicPr>
          <p:nvPr/>
        </p:nvPicPr>
        <p:blipFill>
          <a:blip r:embed="rId2" cstate="print"/>
          <a:srcRect/>
          <a:stretch>
            <a:fillRect/>
          </a:stretch>
        </p:blipFill>
        <p:spPr bwMode="auto">
          <a:xfrm>
            <a:off x="285720" y="2071678"/>
            <a:ext cx="8528420" cy="43577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000240"/>
            <a:ext cx="8543956" cy="3257560"/>
          </a:xfrm>
        </p:spPr>
        <p:txBody>
          <a:bodyPr>
            <a:normAutofit/>
          </a:bodyPr>
          <a:lstStyle/>
          <a:p>
            <a:pPr>
              <a:buNone/>
            </a:pPr>
            <a:r>
              <a:rPr lang="es-EC" sz="8000" b="1" dirty="0" smtClean="0"/>
              <a:t>POSICIONAMIENTO EN REDES UMTS</a:t>
            </a:r>
            <a:endParaRPr lang="es-ES" sz="8000" dirty="0" smtClean="0"/>
          </a:p>
          <a:p>
            <a:endParaRPr lang="es-ES" sz="8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INTRODUCCION</a:t>
            </a:r>
            <a:endParaRPr lang="es-EC" dirty="0"/>
          </a:p>
        </p:txBody>
      </p:sp>
      <p:sp>
        <p:nvSpPr>
          <p:cNvPr id="3" name="2 Marcador de contenido"/>
          <p:cNvSpPr>
            <a:spLocks noGrp="1"/>
          </p:cNvSpPr>
          <p:nvPr>
            <p:ph idx="1"/>
          </p:nvPr>
        </p:nvSpPr>
        <p:spPr/>
        <p:txBody>
          <a:bodyPr/>
          <a:lstStyle/>
          <a:p>
            <a:r>
              <a:rPr lang="es-EC" dirty="0" smtClean="0"/>
              <a:t>Los servicios de localización</a:t>
            </a:r>
          </a:p>
          <a:p>
            <a:r>
              <a:rPr lang="es-EC" dirty="0" smtClean="0"/>
              <a:t>Métodos de posicionamiento.</a:t>
            </a:r>
          </a:p>
          <a:p>
            <a:r>
              <a:rPr lang="es-EC" dirty="0" smtClean="0"/>
              <a:t> </a:t>
            </a:r>
            <a:r>
              <a:rPr lang="es-ES" dirty="0" smtClean="0"/>
              <a:t>Posicionamiento en las redes UMTS</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4"/>
            <a:ext cx="8229600" cy="1143000"/>
          </a:xfrm>
        </p:spPr>
        <p:txBody>
          <a:bodyPr>
            <a:normAutofit/>
          </a:bodyPr>
          <a:lstStyle/>
          <a:p>
            <a:r>
              <a:rPr lang="es-EC" b="1" dirty="0" smtClean="0"/>
              <a:t>POSICIONAMIENTO EN REDES UMTS</a:t>
            </a:r>
            <a:endParaRPr lang="es-ES" dirty="0"/>
          </a:p>
        </p:txBody>
      </p:sp>
      <p:sp>
        <p:nvSpPr>
          <p:cNvPr id="3" name="2 Marcador de contenido"/>
          <p:cNvSpPr>
            <a:spLocks noGrp="1"/>
          </p:cNvSpPr>
          <p:nvPr>
            <p:ph idx="1"/>
          </p:nvPr>
        </p:nvSpPr>
        <p:spPr>
          <a:xfrm>
            <a:off x="1571604" y="2571744"/>
            <a:ext cx="6257940" cy="3554419"/>
          </a:xfrm>
        </p:spPr>
        <p:txBody>
          <a:bodyPr>
            <a:normAutofit/>
          </a:bodyPr>
          <a:lstStyle/>
          <a:p>
            <a:pPr lvl="0"/>
            <a:r>
              <a:rPr lang="es-EC" b="1" dirty="0" err="1" smtClean="0"/>
              <a:t>Cell</a:t>
            </a:r>
            <a:r>
              <a:rPr lang="es-EC" b="1" dirty="0" smtClean="0"/>
              <a:t> - ID + RTT + AOA.</a:t>
            </a:r>
          </a:p>
          <a:p>
            <a:pPr lvl="0">
              <a:buNone/>
            </a:pPr>
            <a:r>
              <a:rPr lang="es-EC" dirty="0" smtClean="0"/>
              <a:t> </a:t>
            </a:r>
            <a:endParaRPr lang="es-ES" dirty="0" smtClean="0"/>
          </a:p>
          <a:p>
            <a:pPr lvl="0"/>
            <a:r>
              <a:rPr lang="es-EC" b="1" dirty="0" err="1" smtClean="0"/>
              <a:t>OTDoA</a:t>
            </a:r>
            <a:r>
              <a:rPr lang="es-EC" b="1" dirty="0" smtClean="0"/>
              <a:t> - IPDL.</a:t>
            </a:r>
          </a:p>
          <a:p>
            <a:pPr lvl="0">
              <a:buNone/>
            </a:pPr>
            <a:r>
              <a:rPr lang="es-EC" b="1" dirty="0" smtClean="0"/>
              <a:t> </a:t>
            </a:r>
            <a:endParaRPr lang="es-EC" dirty="0" smtClean="0"/>
          </a:p>
          <a:p>
            <a:pPr lvl="0"/>
            <a:r>
              <a:rPr lang="es-EC" b="1" dirty="0" smtClean="0"/>
              <a:t>Asistido por GPS.</a:t>
            </a:r>
            <a:endParaRPr lang="es-ES" dirty="0" smtClean="0"/>
          </a:p>
          <a:p>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582594"/>
          </a:xfrm>
        </p:spPr>
        <p:txBody>
          <a:bodyPr>
            <a:normAutofit fontScale="90000"/>
          </a:bodyPr>
          <a:lstStyle/>
          <a:p>
            <a:r>
              <a:rPr lang="es-EC" b="1" dirty="0" smtClean="0"/>
              <a:t>SET ACTIVO</a:t>
            </a:r>
            <a:r>
              <a:rPr lang="es-ES" dirty="0" smtClean="0"/>
              <a:t/>
            </a:r>
            <a:br>
              <a:rPr lang="es-ES" dirty="0" smtClean="0"/>
            </a:br>
            <a:endParaRPr lang="es-ES" dirty="0"/>
          </a:p>
        </p:txBody>
      </p:sp>
      <p:sp>
        <p:nvSpPr>
          <p:cNvPr id="3" name="2 Marcador de contenido"/>
          <p:cNvSpPr>
            <a:spLocks noGrp="1"/>
          </p:cNvSpPr>
          <p:nvPr>
            <p:ph idx="1"/>
          </p:nvPr>
        </p:nvSpPr>
        <p:spPr>
          <a:xfrm>
            <a:off x="357158" y="714356"/>
            <a:ext cx="8229600" cy="5572164"/>
          </a:xfrm>
        </p:spPr>
        <p:txBody>
          <a:bodyPr>
            <a:normAutofit lnSpcReduction="10000"/>
          </a:bodyPr>
          <a:lstStyle/>
          <a:p>
            <a:r>
              <a:rPr lang="es-EC" sz="2800" dirty="0" smtClean="0"/>
              <a:t>Ramas de señal entre el terminal y la estación base.</a:t>
            </a:r>
            <a:endParaRPr lang="es-ES" sz="2800" dirty="0" smtClean="0"/>
          </a:p>
          <a:p>
            <a:endParaRPr lang="es-EC" sz="2800" dirty="0" smtClean="0"/>
          </a:p>
          <a:p>
            <a:endParaRPr lang="es-EC" sz="2800" dirty="0" smtClean="0"/>
          </a:p>
          <a:p>
            <a:endParaRPr lang="es-EC" sz="2800" dirty="0" smtClean="0"/>
          </a:p>
          <a:p>
            <a:endParaRPr lang="es-EC" sz="2800" dirty="0" smtClean="0"/>
          </a:p>
          <a:p>
            <a:endParaRPr lang="es-EC" sz="2800" dirty="0" smtClean="0"/>
          </a:p>
          <a:p>
            <a:endParaRPr lang="es-EC" sz="2800" dirty="0" smtClean="0"/>
          </a:p>
          <a:p>
            <a:endParaRPr lang="es-EC" sz="2800" dirty="0" smtClean="0"/>
          </a:p>
          <a:p>
            <a:r>
              <a:rPr lang="es-EC" sz="2800" dirty="0" smtClean="0"/>
              <a:t>S.A.          </a:t>
            </a:r>
            <a:r>
              <a:rPr lang="es-EC" sz="2800" dirty="0" err="1" smtClean="0"/>
              <a:t>QoS</a:t>
            </a:r>
            <a:r>
              <a:rPr lang="es-EC" sz="2800" dirty="0" smtClean="0"/>
              <a:t>         RSS  &gt;  Umbral</a:t>
            </a:r>
          </a:p>
          <a:p>
            <a:r>
              <a:rPr lang="es-EC" sz="2800" dirty="0" smtClean="0"/>
              <a:t>S.A.          1 ó 3  </a:t>
            </a:r>
            <a:r>
              <a:rPr lang="es-EC" sz="2800" dirty="0" err="1" smtClean="0"/>
              <a:t>máx</a:t>
            </a:r>
            <a:r>
              <a:rPr lang="es-EC" sz="2800" dirty="0" smtClean="0"/>
              <a:t>  6.</a:t>
            </a:r>
          </a:p>
          <a:p>
            <a:r>
              <a:rPr lang="es-EC" sz="2800" dirty="0" smtClean="0"/>
              <a:t>S.A.          </a:t>
            </a:r>
            <a:r>
              <a:rPr lang="es-EC" sz="2800" dirty="0" err="1" smtClean="0"/>
              <a:t>Handover</a:t>
            </a:r>
            <a:r>
              <a:rPr lang="es-EC" sz="2800" dirty="0" smtClean="0"/>
              <a:t>           </a:t>
            </a:r>
            <a:r>
              <a:rPr lang="es-EC" sz="2800" dirty="0" err="1" smtClean="0"/>
              <a:t>Soft</a:t>
            </a:r>
            <a:r>
              <a:rPr lang="es-EC" sz="2800" dirty="0" smtClean="0"/>
              <a:t> </a:t>
            </a:r>
            <a:r>
              <a:rPr lang="es-EC" sz="2800" dirty="0" err="1" smtClean="0"/>
              <a:t>Handover</a:t>
            </a:r>
            <a:endParaRPr lang="es-EC" sz="2800" dirty="0" smtClean="0"/>
          </a:p>
          <a:p>
            <a:endParaRPr lang="es-EC" sz="2800" dirty="0" smtClean="0"/>
          </a:p>
          <a:p>
            <a:endParaRPr lang="es-EC" sz="2800" dirty="0" smtClean="0"/>
          </a:p>
          <a:p>
            <a:endParaRPr lang="es-EC" sz="2800" dirty="0" smtClean="0"/>
          </a:p>
          <a:p>
            <a:endParaRPr lang="es-EC" sz="2800" dirty="0" smtClean="0"/>
          </a:p>
          <a:p>
            <a:endParaRPr lang="es-EC" sz="2800" dirty="0" smtClean="0"/>
          </a:p>
          <a:p>
            <a:endParaRPr lang="es-EC" sz="2800" dirty="0" smtClean="0"/>
          </a:p>
          <a:p>
            <a:endParaRPr lang="es-EC" sz="2800" dirty="0" smtClean="0"/>
          </a:p>
          <a:p>
            <a:endParaRPr lang="es-EC" sz="2800" dirty="0" smtClean="0"/>
          </a:p>
        </p:txBody>
      </p:sp>
      <p:pic>
        <p:nvPicPr>
          <p:cNvPr id="145411" name="Picture 3"/>
          <p:cNvPicPr>
            <a:picLocks noChangeAspect="1" noChangeArrowheads="1"/>
          </p:cNvPicPr>
          <p:nvPr/>
        </p:nvPicPr>
        <p:blipFill>
          <a:blip r:embed="rId2" cstate="print"/>
          <a:srcRect/>
          <a:stretch>
            <a:fillRect/>
          </a:stretch>
        </p:blipFill>
        <p:spPr bwMode="auto">
          <a:xfrm>
            <a:off x="428596" y="1571612"/>
            <a:ext cx="8358246" cy="3214710"/>
          </a:xfrm>
          <a:prstGeom prst="rect">
            <a:avLst/>
          </a:prstGeom>
          <a:noFill/>
          <a:ln w="9525">
            <a:noFill/>
            <a:miter lim="800000"/>
            <a:headEnd/>
            <a:tailEnd/>
          </a:ln>
        </p:spPr>
      </p:pic>
      <p:cxnSp>
        <p:nvCxnSpPr>
          <p:cNvPr id="6" name="5 Conector recto de flecha"/>
          <p:cNvCxnSpPr/>
          <p:nvPr/>
        </p:nvCxnSpPr>
        <p:spPr>
          <a:xfrm>
            <a:off x="1571604" y="5572140"/>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3000364" y="5078424"/>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1571604" y="600076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1571604" y="514351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3857620" y="600076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CuadroTexto"/>
          <p:cNvSpPr txBox="1"/>
          <p:nvPr/>
        </p:nvSpPr>
        <p:spPr>
          <a:xfrm>
            <a:off x="500034" y="1214422"/>
            <a:ext cx="3786214" cy="923330"/>
          </a:xfrm>
          <a:prstGeom prst="rect">
            <a:avLst/>
          </a:prstGeom>
          <a:noFill/>
        </p:spPr>
        <p:txBody>
          <a:bodyPr wrap="square" rtlCol="0">
            <a:spAutoFit/>
          </a:bodyPr>
          <a:lstStyle/>
          <a:p>
            <a:pPr>
              <a:buNone/>
            </a:pPr>
            <a:r>
              <a:rPr lang="es-ES" dirty="0" err="1" smtClean="0"/>
              <a:t>UE’s</a:t>
            </a:r>
            <a:r>
              <a:rPr lang="es-ES" dirty="0" smtClean="0"/>
              <a:t>	  </a:t>
            </a:r>
            <a:r>
              <a:rPr lang="es-ES" dirty="0" err="1" smtClean="0"/>
              <a:t>Cell</a:t>
            </a:r>
            <a:r>
              <a:rPr lang="es-ES" dirty="0" smtClean="0"/>
              <a:t>	      </a:t>
            </a:r>
            <a:r>
              <a:rPr lang="es-ES" dirty="0" err="1" smtClean="0"/>
              <a:t>c.l.</a:t>
            </a:r>
            <a:r>
              <a:rPr lang="es-ES" dirty="0" smtClean="0"/>
              <a:t>            UL</a:t>
            </a:r>
          </a:p>
          <a:p>
            <a:pPr>
              <a:buNone/>
            </a:pPr>
            <a:r>
              <a:rPr lang="es-ES" dirty="0" err="1" smtClean="0"/>
              <a:t>BS’s</a:t>
            </a:r>
            <a:r>
              <a:rPr lang="es-ES" dirty="0" smtClean="0"/>
              <a:t>	  Port.             esc.          DL</a:t>
            </a:r>
          </a:p>
          <a:p>
            <a:endParaRPr lang="es-ES" dirty="0"/>
          </a:p>
        </p:txBody>
      </p:sp>
      <p:sp>
        <p:nvSpPr>
          <p:cNvPr id="2" name="1 Título"/>
          <p:cNvSpPr>
            <a:spLocks noGrp="1"/>
          </p:cNvSpPr>
          <p:nvPr>
            <p:ph type="title"/>
          </p:nvPr>
        </p:nvSpPr>
        <p:spPr>
          <a:xfrm>
            <a:off x="457200" y="274638"/>
            <a:ext cx="8229600" cy="654032"/>
          </a:xfrm>
        </p:spPr>
        <p:txBody>
          <a:bodyPr>
            <a:normAutofit fontScale="90000"/>
          </a:bodyPr>
          <a:lstStyle/>
          <a:p>
            <a:r>
              <a:rPr lang="es-EC" b="1" dirty="0" smtClean="0"/>
              <a:t>EFECTO CERCA-LEJOS </a:t>
            </a:r>
            <a:r>
              <a:rPr lang="es-ES" dirty="0" smtClean="0"/>
              <a:t/>
            </a:r>
            <a:br>
              <a:rPr lang="es-ES" dirty="0" smtClean="0"/>
            </a:br>
            <a:endParaRPr lang="es-ES" dirty="0"/>
          </a:p>
        </p:txBody>
      </p:sp>
      <p:sp>
        <p:nvSpPr>
          <p:cNvPr id="3" name="2 Marcador de contenido"/>
          <p:cNvSpPr>
            <a:spLocks noGrp="1"/>
          </p:cNvSpPr>
          <p:nvPr>
            <p:ph idx="1"/>
          </p:nvPr>
        </p:nvSpPr>
        <p:spPr>
          <a:xfrm>
            <a:off x="714348" y="500042"/>
            <a:ext cx="7872410" cy="6215106"/>
          </a:xfrm>
        </p:spPr>
        <p:txBody>
          <a:bodyPr>
            <a:normAutofit fontScale="92500" lnSpcReduction="10000"/>
          </a:bodyPr>
          <a:lstStyle/>
          <a:p>
            <a:r>
              <a:rPr lang="es-EC" dirty="0" smtClean="0"/>
              <a:t>Efecto cerca-lejos y control de potencia.</a:t>
            </a:r>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r>
              <a:rPr lang="es-EC" sz="2600" dirty="0" smtClean="0"/>
              <a:t>a) Sin control de potencia         b) Con control de potencia</a:t>
            </a:r>
            <a:endParaRPr lang="es-ES" sz="2600" dirty="0" smtClean="0"/>
          </a:p>
        </p:txBody>
      </p:sp>
      <p:pic>
        <p:nvPicPr>
          <p:cNvPr id="146435" name="Picture 3"/>
          <p:cNvPicPr>
            <a:picLocks noChangeAspect="1" noChangeArrowheads="1"/>
          </p:cNvPicPr>
          <p:nvPr/>
        </p:nvPicPr>
        <p:blipFill>
          <a:blip r:embed="rId2" cstate="print"/>
          <a:srcRect/>
          <a:stretch>
            <a:fillRect/>
          </a:stretch>
        </p:blipFill>
        <p:spPr bwMode="auto">
          <a:xfrm>
            <a:off x="428596" y="2071678"/>
            <a:ext cx="8425020" cy="3929090"/>
          </a:xfrm>
          <a:prstGeom prst="rect">
            <a:avLst/>
          </a:prstGeom>
          <a:noFill/>
          <a:ln w="9525">
            <a:noFill/>
            <a:miter lim="800000"/>
            <a:headEnd/>
            <a:tailEnd/>
          </a:ln>
        </p:spPr>
      </p:pic>
      <p:sp>
        <p:nvSpPr>
          <p:cNvPr id="6" name="5 CuadroTexto"/>
          <p:cNvSpPr txBox="1"/>
          <p:nvPr/>
        </p:nvSpPr>
        <p:spPr>
          <a:xfrm>
            <a:off x="4572000" y="1142984"/>
            <a:ext cx="4572032" cy="923330"/>
          </a:xfrm>
          <a:prstGeom prst="rect">
            <a:avLst/>
          </a:prstGeom>
          <a:noFill/>
        </p:spPr>
        <p:txBody>
          <a:bodyPr wrap="square" rtlCol="0">
            <a:spAutoFit/>
          </a:bodyPr>
          <a:lstStyle/>
          <a:p>
            <a:r>
              <a:rPr lang="es-ES" dirty="0" err="1" smtClean="0"/>
              <a:t>c.p.l.a</a:t>
            </a:r>
            <a:r>
              <a:rPr lang="es-ES" dirty="0" smtClean="0"/>
              <a:t>	           m(UE)DL             </a:t>
            </a:r>
            <a:r>
              <a:rPr lang="es-ES" dirty="0" err="1" smtClean="0"/>
              <a:t>pot</a:t>
            </a:r>
            <a:r>
              <a:rPr lang="es-ES" dirty="0" smtClean="0"/>
              <a:t>(UL)</a:t>
            </a:r>
          </a:p>
          <a:p>
            <a:r>
              <a:rPr lang="es-ES" dirty="0" err="1" smtClean="0"/>
              <a:t>c.p.l.c</a:t>
            </a:r>
            <a:r>
              <a:rPr lang="es-ES" dirty="0" smtClean="0"/>
              <a:t>	              m(NB)               (UE    )</a:t>
            </a:r>
            <a:r>
              <a:rPr lang="es-ES" dirty="0" err="1" smtClean="0"/>
              <a:t>pot</a:t>
            </a:r>
            <a:r>
              <a:rPr lang="es-ES" dirty="0" smtClean="0"/>
              <a:t>	</a:t>
            </a:r>
            <a:endParaRPr lang="es-ES" dirty="0"/>
          </a:p>
        </p:txBody>
      </p:sp>
      <p:cxnSp>
        <p:nvCxnSpPr>
          <p:cNvPr id="8" name="7 Conector recto de flecha"/>
          <p:cNvCxnSpPr/>
          <p:nvPr/>
        </p:nvCxnSpPr>
        <p:spPr>
          <a:xfrm>
            <a:off x="1214414" y="142714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1214414" y="1712900"/>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285984" y="142714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285984" y="171448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3214678" y="142714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3214678" y="171448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errar llave"/>
          <p:cNvSpPr/>
          <p:nvPr/>
        </p:nvSpPr>
        <p:spPr>
          <a:xfrm>
            <a:off x="2000232" y="1142984"/>
            <a:ext cx="214314" cy="857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6" name="15 Conector recto de flecha"/>
          <p:cNvCxnSpPr/>
          <p:nvPr/>
        </p:nvCxnSpPr>
        <p:spPr>
          <a:xfrm>
            <a:off x="5286380" y="135729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286380" y="164146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7072330" y="1357298"/>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7072330" y="1643050"/>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5400000" flipH="1" flipV="1">
            <a:off x="8679685" y="596504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flipH="1" flipV="1">
            <a:off x="8178825" y="1606537"/>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5400000">
            <a:off x="8250263" y="1606537"/>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582594"/>
          </a:xfrm>
        </p:spPr>
        <p:txBody>
          <a:bodyPr>
            <a:normAutofit fontScale="90000"/>
          </a:bodyPr>
          <a:lstStyle/>
          <a:p>
            <a:r>
              <a:rPr lang="es-EC" b="1" dirty="0" smtClean="0"/>
              <a:t>CAPACIDAD DE ESCUCHA.</a:t>
            </a:r>
            <a:r>
              <a:rPr lang="es-ES" dirty="0" smtClean="0"/>
              <a:t/>
            </a:r>
            <a:br>
              <a:rPr lang="es-ES" dirty="0" smtClean="0"/>
            </a:br>
            <a:endParaRPr lang="es-ES" dirty="0"/>
          </a:p>
        </p:txBody>
      </p:sp>
      <p:sp>
        <p:nvSpPr>
          <p:cNvPr id="3" name="2 Marcador de contenido"/>
          <p:cNvSpPr>
            <a:spLocks noGrp="1"/>
          </p:cNvSpPr>
          <p:nvPr>
            <p:ph idx="1"/>
          </p:nvPr>
        </p:nvSpPr>
        <p:spPr>
          <a:xfrm>
            <a:off x="285720" y="1357298"/>
            <a:ext cx="8401080" cy="4768865"/>
          </a:xfrm>
        </p:spPr>
        <p:txBody>
          <a:bodyPr/>
          <a:lstStyle/>
          <a:p>
            <a:r>
              <a:rPr lang="es-EC" sz="2800" dirty="0" smtClean="0"/>
              <a:t>Problema de capacidad de escucha y período inactivo</a:t>
            </a:r>
            <a:r>
              <a:rPr lang="es-EC" dirty="0" smtClean="0"/>
              <a:t>. </a:t>
            </a:r>
            <a:endParaRPr lang="es-ES" dirty="0"/>
          </a:p>
        </p:txBody>
      </p:sp>
      <p:pic>
        <p:nvPicPr>
          <p:cNvPr id="147458" name="Picture 2"/>
          <p:cNvPicPr>
            <a:picLocks noChangeAspect="1" noChangeArrowheads="1"/>
          </p:cNvPicPr>
          <p:nvPr/>
        </p:nvPicPr>
        <p:blipFill>
          <a:blip r:embed="rId2" cstate="print"/>
          <a:srcRect/>
          <a:stretch>
            <a:fillRect/>
          </a:stretch>
        </p:blipFill>
        <p:spPr bwMode="auto">
          <a:xfrm>
            <a:off x="332859" y="2285992"/>
            <a:ext cx="8525421"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COMPONENTES DE POSICIONAMIENTO UMTS</a:t>
            </a:r>
            <a:endParaRPr lang="es-ES" dirty="0"/>
          </a:p>
        </p:txBody>
      </p:sp>
      <p:sp>
        <p:nvSpPr>
          <p:cNvPr id="3" name="2 Marcador de contenido"/>
          <p:cNvSpPr>
            <a:spLocks noGrp="1"/>
          </p:cNvSpPr>
          <p:nvPr>
            <p:ph idx="1"/>
          </p:nvPr>
        </p:nvSpPr>
        <p:spPr>
          <a:xfrm>
            <a:off x="214282" y="1600200"/>
            <a:ext cx="8786874" cy="4614882"/>
          </a:xfrm>
        </p:spPr>
        <p:txBody>
          <a:bodyPr>
            <a:normAutofit fontScale="92500" lnSpcReduction="10000"/>
          </a:bodyPr>
          <a:lstStyle/>
          <a:p>
            <a:pPr>
              <a:buNone/>
            </a:pPr>
            <a:r>
              <a:rPr lang="es-EC" dirty="0" smtClean="0"/>
              <a:t>		</a:t>
            </a:r>
            <a:r>
              <a:rPr lang="es-EC" sz="2400" dirty="0" smtClean="0"/>
              <a:t>   - Mediciones de tiempo	</a:t>
            </a:r>
            <a:r>
              <a:rPr lang="es-EC" sz="2100" dirty="0" smtClean="0"/>
              <a:t> </a:t>
            </a:r>
            <a:r>
              <a:rPr lang="es-EC" dirty="0" smtClean="0"/>
              <a:t>  	</a:t>
            </a:r>
          </a:p>
          <a:p>
            <a:pPr>
              <a:buNone/>
            </a:pPr>
            <a:r>
              <a:rPr lang="es-EC" dirty="0" smtClean="0"/>
              <a:t>LMU 	  </a:t>
            </a:r>
            <a:r>
              <a:rPr lang="es-EC" sz="2400" dirty="0" smtClean="0"/>
              <a:t>- Sincroniza a los </a:t>
            </a:r>
            <a:r>
              <a:rPr lang="es-EC" sz="2400" dirty="0" err="1" smtClean="0"/>
              <a:t>NB’s</a:t>
            </a:r>
            <a:r>
              <a:rPr lang="es-EC" sz="2400" dirty="0" smtClean="0"/>
              <a:t> </a:t>
            </a:r>
          </a:p>
          <a:p>
            <a:pPr>
              <a:buNone/>
            </a:pPr>
            <a:endParaRPr lang="es-EC" dirty="0" smtClean="0"/>
          </a:p>
          <a:p>
            <a:pPr>
              <a:buNone/>
            </a:pPr>
            <a:endParaRPr lang="es-EC" dirty="0" smtClean="0"/>
          </a:p>
          <a:p>
            <a:pPr lvl="2">
              <a:buNone/>
            </a:pPr>
            <a:r>
              <a:rPr lang="es-EC" dirty="0" smtClean="0"/>
              <a:t>	- Controla el proceso de posicionamiento                                                                                                                                                                                                                                                                                 </a:t>
            </a:r>
          </a:p>
          <a:p>
            <a:pPr marL="0" lvl="2" indent="0">
              <a:buNone/>
            </a:pPr>
            <a:r>
              <a:rPr lang="es-EC" sz="3200" dirty="0" smtClean="0"/>
              <a:t>SMLC</a:t>
            </a:r>
            <a:r>
              <a:rPr lang="es-EC" dirty="0" smtClean="0"/>
              <a:t>   - Asigna  recursos</a:t>
            </a:r>
          </a:p>
          <a:p>
            <a:pPr marL="0" lvl="2" indent="0">
              <a:buNone/>
            </a:pPr>
            <a:r>
              <a:rPr lang="es-EC" dirty="0" smtClean="0"/>
              <a:t>	   - Evalúa las mediciones de cronometraje</a:t>
            </a:r>
          </a:p>
          <a:p>
            <a:pPr lvl="2">
              <a:buNone/>
            </a:pPr>
            <a:r>
              <a:rPr lang="es-EC" dirty="0" smtClean="0"/>
              <a:t>   - Método Pos. </a:t>
            </a:r>
          </a:p>
          <a:p>
            <a:pPr lvl="2">
              <a:buNone/>
            </a:pPr>
            <a:endParaRPr lang="es-EC" dirty="0" smtClean="0"/>
          </a:p>
          <a:p>
            <a:pPr lvl="2">
              <a:buNone/>
            </a:pPr>
            <a:r>
              <a:rPr lang="es-EC" dirty="0" smtClean="0"/>
              <a:t>   - Mediciones LMU</a:t>
            </a:r>
            <a:endParaRPr lang="es-ES" dirty="0" smtClean="0"/>
          </a:p>
          <a:p>
            <a:endParaRPr lang="es-ES" dirty="0"/>
          </a:p>
        </p:txBody>
      </p:sp>
      <p:sp>
        <p:nvSpPr>
          <p:cNvPr id="152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2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2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25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11 Abrir llave"/>
          <p:cNvSpPr/>
          <p:nvPr/>
        </p:nvSpPr>
        <p:spPr>
          <a:xfrm>
            <a:off x="1142976" y="1714488"/>
            <a:ext cx="285752" cy="11430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18 Abrir llave"/>
          <p:cNvSpPr/>
          <p:nvPr/>
        </p:nvSpPr>
        <p:spPr>
          <a:xfrm>
            <a:off x="1214414" y="3643314"/>
            <a:ext cx="142876" cy="22145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CuadroTexto"/>
          <p:cNvSpPr txBox="1"/>
          <p:nvPr/>
        </p:nvSpPr>
        <p:spPr>
          <a:xfrm>
            <a:off x="4572000" y="4711495"/>
            <a:ext cx="3143272" cy="646331"/>
          </a:xfrm>
          <a:prstGeom prst="rect">
            <a:avLst/>
          </a:prstGeom>
          <a:noFill/>
        </p:spPr>
        <p:txBody>
          <a:bodyPr wrap="square" rtlCol="0">
            <a:spAutoFit/>
          </a:bodyPr>
          <a:lstStyle/>
          <a:p>
            <a:r>
              <a:rPr lang="es-EC" dirty="0" smtClean="0"/>
              <a:t>1 o varios </a:t>
            </a:r>
            <a:r>
              <a:rPr lang="es-EC" dirty="0" err="1" smtClean="0"/>
              <a:t>LMU’s</a:t>
            </a:r>
            <a:r>
              <a:rPr lang="es-EC" dirty="0" smtClean="0"/>
              <a:t> </a:t>
            </a:r>
          </a:p>
          <a:p>
            <a:r>
              <a:rPr lang="es-EC" dirty="0" smtClean="0"/>
              <a:t>cómo medir en el UL y DL.</a:t>
            </a:r>
            <a:endParaRPr lang="es-ES" dirty="0"/>
          </a:p>
        </p:txBody>
      </p:sp>
      <p:cxnSp>
        <p:nvCxnSpPr>
          <p:cNvPr id="20" name="19 Conector recto de flecha"/>
          <p:cNvCxnSpPr/>
          <p:nvPr/>
        </p:nvCxnSpPr>
        <p:spPr>
          <a:xfrm>
            <a:off x="3071802" y="4929198"/>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3071802" y="5000636"/>
            <a:ext cx="142876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4572000" y="5429264"/>
            <a:ext cx="3286148" cy="646331"/>
          </a:xfrm>
          <a:prstGeom prst="rect">
            <a:avLst/>
          </a:prstGeom>
          <a:noFill/>
        </p:spPr>
        <p:txBody>
          <a:bodyPr wrap="square" rtlCol="0">
            <a:spAutoFit/>
          </a:bodyPr>
          <a:lstStyle/>
          <a:p>
            <a:r>
              <a:rPr lang="es-EC" dirty="0" smtClean="0"/>
              <a:t>Data de asistencia</a:t>
            </a:r>
          </a:p>
          <a:p>
            <a:r>
              <a:rPr lang="es-EC" dirty="0" smtClean="0"/>
              <a:t>Posición del terminal.</a:t>
            </a:r>
            <a:endParaRPr lang="es-ES" dirty="0"/>
          </a:p>
        </p:txBody>
      </p:sp>
      <p:cxnSp>
        <p:nvCxnSpPr>
          <p:cNvPr id="27" name="26 Conector recto de flecha"/>
          <p:cNvCxnSpPr/>
          <p:nvPr/>
        </p:nvCxnSpPr>
        <p:spPr>
          <a:xfrm>
            <a:off x="3500430" y="5572140"/>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3500430" y="5643578"/>
            <a:ext cx="100013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COMPONENTES DE POSICIONAMIENTO UMTS</a:t>
            </a:r>
            <a:endParaRPr lang="es-ES" dirty="0"/>
          </a:p>
        </p:txBody>
      </p:sp>
      <p:sp>
        <p:nvSpPr>
          <p:cNvPr id="3" name="2 Marcador de contenido"/>
          <p:cNvSpPr>
            <a:spLocks noGrp="1"/>
          </p:cNvSpPr>
          <p:nvPr>
            <p:ph idx="1"/>
          </p:nvPr>
        </p:nvSpPr>
        <p:spPr>
          <a:xfrm>
            <a:off x="0" y="1600200"/>
            <a:ext cx="8286776" cy="5257800"/>
          </a:xfrm>
        </p:spPr>
        <p:txBody>
          <a:bodyPr/>
          <a:lstStyle/>
          <a:p>
            <a:r>
              <a:rPr lang="es-EC" dirty="0" smtClean="0"/>
              <a:t>Arquitectura de posicionamiento UMTS</a:t>
            </a:r>
          </a:p>
          <a:p>
            <a:pPr>
              <a:buNone/>
            </a:pPr>
            <a:r>
              <a:rPr lang="es-EC" dirty="0" smtClean="0"/>
              <a:t>   </a:t>
            </a:r>
          </a:p>
          <a:p>
            <a:pPr>
              <a:buNone/>
            </a:pPr>
            <a:r>
              <a:rPr lang="es-EC" dirty="0" smtClean="0"/>
              <a:t>NLOS</a:t>
            </a:r>
          </a:p>
          <a:p>
            <a:pPr>
              <a:buNone/>
            </a:pPr>
            <a:r>
              <a:rPr lang="es-EC" sz="1600" dirty="0" smtClean="0"/>
              <a:t>Malas</a:t>
            </a:r>
          </a:p>
          <a:p>
            <a:pPr>
              <a:buNone/>
            </a:pPr>
            <a:r>
              <a:rPr lang="es-EC" sz="1600" dirty="0" smtClean="0"/>
              <a:t>Condiciones</a:t>
            </a:r>
          </a:p>
          <a:p>
            <a:pPr>
              <a:buNone/>
            </a:pPr>
            <a:endParaRPr lang="es-EC" sz="1600" dirty="0" smtClean="0"/>
          </a:p>
          <a:p>
            <a:pPr>
              <a:buNone/>
            </a:pPr>
            <a:endParaRPr lang="es-EC" sz="1600" dirty="0" smtClean="0"/>
          </a:p>
          <a:p>
            <a:pPr>
              <a:buNone/>
            </a:pPr>
            <a:endParaRPr lang="es-EC" sz="1600" dirty="0" smtClean="0"/>
          </a:p>
          <a:p>
            <a:pPr>
              <a:buNone/>
            </a:pPr>
            <a:r>
              <a:rPr lang="es-EC" sz="1600" dirty="0" smtClean="0"/>
              <a:t>UTRAN - FDD</a:t>
            </a:r>
          </a:p>
          <a:p>
            <a:pPr>
              <a:buNone/>
            </a:pPr>
            <a:r>
              <a:rPr lang="es-EC" sz="1600" dirty="0" smtClean="0"/>
              <a:t>Sincronización</a:t>
            </a:r>
          </a:p>
          <a:p>
            <a:pPr>
              <a:buNone/>
            </a:pPr>
            <a:r>
              <a:rPr lang="es-EC" sz="1600" dirty="0" smtClean="0"/>
              <a:t>con </a:t>
            </a:r>
            <a:r>
              <a:rPr lang="es-EC" sz="1600" dirty="0" err="1" smtClean="0"/>
              <a:t>NB’s</a:t>
            </a:r>
            <a:endParaRPr lang="es-EC" sz="1600" dirty="0" smtClean="0"/>
          </a:p>
          <a:p>
            <a:pPr>
              <a:buNone/>
            </a:pPr>
            <a:r>
              <a:rPr lang="es-EC" sz="1600" dirty="0" smtClean="0"/>
              <a:t>vecinos</a:t>
            </a:r>
            <a:endParaRPr lang="es-ES" sz="1600" dirty="0"/>
          </a:p>
        </p:txBody>
      </p:sp>
      <p:pic>
        <p:nvPicPr>
          <p:cNvPr id="148482" name="Picture 2"/>
          <p:cNvPicPr>
            <a:picLocks noChangeAspect="1" noChangeArrowheads="1"/>
          </p:cNvPicPr>
          <p:nvPr/>
        </p:nvPicPr>
        <p:blipFill>
          <a:blip r:embed="rId2" cstate="print"/>
          <a:srcRect/>
          <a:stretch>
            <a:fillRect/>
          </a:stretch>
        </p:blipFill>
        <p:spPr bwMode="auto">
          <a:xfrm>
            <a:off x="1357290" y="2214554"/>
            <a:ext cx="6715172" cy="3938720"/>
          </a:xfrm>
          <a:prstGeom prst="rect">
            <a:avLst/>
          </a:prstGeom>
          <a:noFill/>
          <a:ln w="9525">
            <a:noFill/>
            <a:miter lim="800000"/>
            <a:headEnd/>
            <a:tailEnd/>
          </a:ln>
        </p:spPr>
      </p:pic>
      <p:sp>
        <p:nvSpPr>
          <p:cNvPr id="6" name="5 CuadroTexto"/>
          <p:cNvSpPr txBox="1"/>
          <p:nvPr/>
        </p:nvSpPr>
        <p:spPr>
          <a:xfrm>
            <a:off x="8001024" y="3643314"/>
            <a:ext cx="1214446" cy="830997"/>
          </a:xfrm>
          <a:prstGeom prst="rect">
            <a:avLst/>
          </a:prstGeom>
          <a:noFill/>
        </p:spPr>
        <p:txBody>
          <a:bodyPr wrap="square" rtlCol="0">
            <a:spAutoFit/>
          </a:bodyPr>
          <a:lstStyle/>
          <a:p>
            <a:r>
              <a:rPr lang="es-ES" sz="1600" dirty="0" smtClean="0"/>
              <a:t>UTRAN-TDD no necesita</a:t>
            </a:r>
          </a:p>
          <a:p>
            <a:r>
              <a:rPr lang="es-ES" sz="1600" dirty="0" smtClean="0"/>
              <a:t>LMU</a:t>
            </a:r>
            <a:endParaRPr lang="es-ES"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MÉTODO BASADO EN CELDA</a:t>
            </a:r>
            <a:endParaRPr lang="es-ES" dirty="0"/>
          </a:p>
        </p:txBody>
      </p:sp>
      <p:pic>
        <p:nvPicPr>
          <p:cNvPr id="308227" name="Picture 3"/>
          <p:cNvPicPr>
            <a:picLocks noChangeAspect="1" noChangeArrowheads="1"/>
          </p:cNvPicPr>
          <p:nvPr/>
        </p:nvPicPr>
        <p:blipFill>
          <a:blip r:embed="rId2" cstate="print"/>
          <a:srcRect/>
          <a:stretch>
            <a:fillRect/>
          </a:stretch>
        </p:blipFill>
        <p:spPr bwMode="auto">
          <a:xfrm>
            <a:off x="500034" y="1357298"/>
            <a:ext cx="7643866" cy="5295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3" name="Picture 7"/>
          <p:cNvPicPr>
            <a:picLocks noChangeAspect="1" noChangeArrowheads="1"/>
          </p:cNvPicPr>
          <p:nvPr/>
        </p:nvPicPr>
        <p:blipFill>
          <a:blip r:embed="rId3" cstate="print"/>
          <a:srcRect/>
          <a:stretch>
            <a:fillRect/>
          </a:stretch>
        </p:blipFill>
        <p:spPr bwMode="auto">
          <a:xfrm>
            <a:off x="142844" y="1019176"/>
            <a:ext cx="8934450" cy="5624534"/>
          </a:xfrm>
          <a:prstGeom prst="rect">
            <a:avLst/>
          </a:prstGeom>
          <a:noFill/>
          <a:ln w="9525">
            <a:noFill/>
            <a:miter lim="800000"/>
            <a:headEnd/>
            <a:tailEnd/>
          </a:ln>
          <a:effectLst/>
        </p:spPr>
      </p:pic>
      <p:sp>
        <p:nvSpPr>
          <p:cNvPr id="2" name="1 Título"/>
          <p:cNvSpPr>
            <a:spLocks noGrp="1"/>
          </p:cNvSpPr>
          <p:nvPr>
            <p:ph type="title"/>
          </p:nvPr>
        </p:nvSpPr>
        <p:spPr>
          <a:xfrm>
            <a:off x="457200" y="71414"/>
            <a:ext cx="8229600" cy="1143000"/>
          </a:xfrm>
        </p:spPr>
        <p:txBody>
          <a:bodyPr/>
          <a:lstStyle/>
          <a:p>
            <a:r>
              <a:rPr lang="es-EC" b="1" dirty="0" smtClean="0"/>
              <a:t>MÉTODO BASADO EN CELDA</a:t>
            </a:r>
            <a:endParaRPr lang="es-ES" dirty="0"/>
          </a:p>
        </p:txBody>
      </p:sp>
      <p:pic>
        <p:nvPicPr>
          <p:cNvPr id="229378" name="Picture 2"/>
          <p:cNvPicPr>
            <a:picLocks noGrp="1" noChangeAspect="1" noChangeArrowheads="1"/>
          </p:cNvPicPr>
          <p:nvPr>
            <p:ph idx="1"/>
          </p:nvPr>
        </p:nvPicPr>
        <p:blipFill>
          <a:blip r:embed="rId4" cstate="print"/>
          <a:srcRect/>
          <a:stretch>
            <a:fillRect/>
          </a:stretch>
        </p:blipFill>
        <p:spPr bwMode="auto">
          <a:xfrm>
            <a:off x="285720" y="1613127"/>
            <a:ext cx="4286280" cy="1815873"/>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2500298" y="4214818"/>
            <a:ext cx="4286280" cy="1815873"/>
          </a:xfrm>
          <a:prstGeom prst="rect">
            <a:avLst/>
          </a:prstGeom>
          <a:noFill/>
          <a:ln w="9525">
            <a:noFill/>
            <a:miter lim="800000"/>
            <a:headEnd/>
            <a:tailEnd/>
          </a:ln>
          <a:effectLst/>
        </p:spPr>
      </p:pic>
      <p:sp>
        <p:nvSpPr>
          <p:cNvPr id="11" name="10 CuadroTexto"/>
          <p:cNvSpPr txBox="1"/>
          <p:nvPr/>
        </p:nvSpPr>
        <p:spPr>
          <a:xfrm>
            <a:off x="285720" y="1357298"/>
            <a:ext cx="4286280" cy="1754326"/>
          </a:xfrm>
          <a:prstGeom prst="rect">
            <a:avLst/>
          </a:prstGeom>
          <a:noFill/>
        </p:spPr>
        <p:txBody>
          <a:bodyPr wrap="square" rtlCol="0">
            <a:spAutoFit/>
          </a:bodyPr>
          <a:lstStyle/>
          <a:p>
            <a:r>
              <a:rPr lang="es-ES" dirty="0" smtClean="0"/>
              <a:t>                      </a:t>
            </a:r>
          </a:p>
          <a:p>
            <a:r>
              <a:rPr lang="es-ES" dirty="0" smtClean="0"/>
              <a:t>		 </a:t>
            </a:r>
            <a:r>
              <a:rPr lang="es-ES" dirty="0" err="1" smtClean="0"/>
              <a:t>Cell</a:t>
            </a:r>
            <a:r>
              <a:rPr lang="es-ES" dirty="0" smtClean="0"/>
              <a:t>-ID</a:t>
            </a:r>
          </a:p>
          <a:p>
            <a:r>
              <a:rPr lang="es-ES" dirty="0" smtClean="0"/>
              <a:t>	              </a:t>
            </a:r>
          </a:p>
          <a:p>
            <a:r>
              <a:rPr lang="es-ES" dirty="0" smtClean="0"/>
              <a:t>		</a:t>
            </a:r>
            <a:r>
              <a:rPr lang="es-ES" dirty="0" err="1" smtClean="0"/>
              <a:t>AoA</a:t>
            </a:r>
            <a:endParaRPr lang="es-ES" dirty="0" smtClean="0"/>
          </a:p>
          <a:p>
            <a:r>
              <a:rPr lang="es-ES" dirty="0" smtClean="0"/>
              <a:t>                                                     (</a:t>
            </a:r>
            <a:r>
              <a:rPr lang="es-ES" dirty="0" err="1" smtClean="0"/>
              <a:t>x,y</a:t>
            </a:r>
            <a:r>
              <a:rPr lang="es-ES" dirty="0" smtClean="0"/>
              <a:t>)</a:t>
            </a:r>
          </a:p>
          <a:p>
            <a:r>
              <a:rPr lang="es-ES" dirty="0" smtClean="0"/>
              <a:t>                       RTT</a:t>
            </a:r>
            <a:endParaRPr lang="es-ES" dirty="0"/>
          </a:p>
        </p:txBody>
      </p:sp>
      <p:sp>
        <p:nvSpPr>
          <p:cNvPr id="14" name="13 Forma libre"/>
          <p:cNvSpPr/>
          <p:nvPr/>
        </p:nvSpPr>
        <p:spPr>
          <a:xfrm>
            <a:off x="1869743" y="2143116"/>
            <a:ext cx="916307" cy="504550"/>
          </a:xfrm>
          <a:custGeom>
            <a:avLst/>
            <a:gdLst>
              <a:gd name="connsiteX0" fmla="*/ 887105 w 887105"/>
              <a:gd name="connsiteY0" fmla="*/ 0 h 464024"/>
              <a:gd name="connsiteX1" fmla="*/ 368490 w 887105"/>
              <a:gd name="connsiteY1" fmla="*/ 150125 h 464024"/>
              <a:gd name="connsiteX2" fmla="*/ 0 w 887105"/>
              <a:gd name="connsiteY2" fmla="*/ 464024 h 464024"/>
              <a:gd name="connsiteX3" fmla="*/ 0 w 887105"/>
              <a:gd name="connsiteY3" fmla="*/ 464024 h 464024"/>
            </a:gdLst>
            <a:ahLst/>
            <a:cxnLst>
              <a:cxn ang="0">
                <a:pos x="connsiteX0" y="connsiteY0"/>
              </a:cxn>
              <a:cxn ang="0">
                <a:pos x="connsiteX1" y="connsiteY1"/>
              </a:cxn>
              <a:cxn ang="0">
                <a:pos x="connsiteX2" y="connsiteY2"/>
              </a:cxn>
              <a:cxn ang="0">
                <a:pos x="connsiteX3" y="connsiteY3"/>
              </a:cxn>
            </a:cxnLst>
            <a:rect l="l" t="t" r="r" b="b"/>
            <a:pathLst>
              <a:path w="887105" h="464024">
                <a:moveTo>
                  <a:pt x="887105" y="0"/>
                </a:moveTo>
                <a:cubicBezTo>
                  <a:pt x="701723" y="36394"/>
                  <a:pt x="516341" y="72788"/>
                  <a:pt x="368490" y="150125"/>
                </a:cubicBezTo>
                <a:cubicBezTo>
                  <a:pt x="220639" y="227462"/>
                  <a:pt x="0" y="464024"/>
                  <a:pt x="0" y="464024"/>
                </a:cubicBezTo>
                <a:lnTo>
                  <a:pt x="0" y="46402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6" name="15 Conector recto de flecha"/>
          <p:cNvCxnSpPr/>
          <p:nvPr/>
        </p:nvCxnSpPr>
        <p:spPr>
          <a:xfrm rot="10800000">
            <a:off x="5429256" y="1928802"/>
            <a:ext cx="17145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5500694" y="2357430"/>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9380" name="Picture 4"/>
          <p:cNvPicPr>
            <a:picLocks noChangeAspect="1" noChangeArrowheads="1"/>
          </p:cNvPicPr>
          <p:nvPr/>
        </p:nvPicPr>
        <p:blipFill>
          <a:blip r:embed="rId5" cstate="print"/>
          <a:srcRect/>
          <a:stretch>
            <a:fillRect/>
          </a:stretch>
        </p:blipFill>
        <p:spPr bwMode="auto">
          <a:xfrm>
            <a:off x="4857752" y="1571612"/>
            <a:ext cx="4286248" cy="1714512"/>
          </a:xfrm>
          <a:prstGeom prst="rect">
            <a:avLst/>
          </a:prstGeom>
          <a:noFill/>
          <a:ln w="9525">
            <a:noFill/>
            <a:miter lim="800000"/>
            <a:headEnd/>
            <a:tailEnd/>
          </a:ln>
          <a:effectLst/>
        </p:spPr>
      </p:pic>
      <p:cxnSp>
        <p:nvCxnSpPr>
          <p:cNvPr id="21" name="20 Conector recto de flecha"/>
          <p:cNvCxnSpPr/>
          <p:nvPr/>
        </p:nvCxnSpPr>
        <p:spPr>
          <a:xfrm>
            <a:off x="5715008" y="2786058"/>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10800000">
            <a:off x="5857884" y="2428868"/>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5000660" y="1571612"/>
            <a:ext cx="4286248" cy="2585323"/>
          </a:xfrm>
          <a:prstGeom prst="rect">
            <a:avLst/>
          </a:prstGeom>
          <a:noFill/>
        </p:spPr>
        <p:txBody>
          <a:bodyPr wrap="square" rtlCol="0">
            <a:spAutoFit/>
          </a:bodyPr>
          <a:lstStyle/>
          <a:p>
            <a:r>
              <a:rPr lang="es-ES" dirty="0" smtClean="0"/>
              <a:t>	FDD          PMM – Conectado</a:t>
            </a:r>
          </a:p>
          <a:p>
            <a:endParaRPr lang="es-ES" dirty="0" smtClean="0"/>
          </a:p>
          <a:p>
            <a:r>
              <a:rPr lang="es-ES" dirty="0" smtClean="0"/>
              <a:t>	DL    </a:t>
            </a:r>
          </a:p>
          <a:p>
            <a:r>
              <a:rPr lang="es-ES" dirty="0" smtClean="0"/>
              <a:t>	UL    </a:t>
            </a:r>
          </a:p>
          <a:p>
            <a:endParaRPr lang="es-ES" dirty="0" smtClean="0"/>
          </a:p>
          <a:p>
            <a:r>
              <a:rPr lang="es-ES" dirty="0" smtClean="0"/>
              <a:t>	</a:t>
            </a:r>
          </a:p>
          <a:p>
            <a:endParaRPr lang="es-ES" dirty="0" smtClean="0"/>
          </a:p>
          <a:p>
            <a:endParaRPr lang="es-ES" dirty="0" smtClean="0"/>
          </a:p>
          <a:p>
            <a:endParaRPr lang="es-ES" dirty="0"/>
          </a:p>
        </p:txBody>
      </p:sp>
      <p:sp>
        <p:nvSpPr>
          <p:cNvPr id="2293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29381" name="Object 5"/>
          <p:cNvGraphicFramePr>
            <a:graphicFrameLocks noChangeAspect="1"/>
          </p:cNvGraphicFramePr>
          <p:nvPr/>
        </p:nvGraphicFramePr>
        <p:xfrm>
          <a:off x="5715008" y="3214686"/>
          <a:ext cx="2071702" cy="471774"/>
        </p:xfrm>
        <a:graphic>
          <a:graphicData uri="http://schemas.openxmlformats.org/presentationml/2006/ole">
            <p:oleObj spid="_x0000_s339970" name="Ecuación" r:id="rId6" imgW="965160" imgH="215640" progId="Equation.3">
              <p:embed/>
            </p:oleObj>
          </a:graphicData>
        </a:graphic>
      </p:graphicFrame>
      <p:sp>
        <p:nvSpPr>
          <p:cNvPr id="22938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29384" name="Object 8"/>
          <p:cNvGraphicFramePr>
            <a:graphicFrameLocks noChangeAspect="1"/>
          </p:cNvGraphicFramePr>
          <p:nvPr/>
        </p:nvGraphicFramePr>
        <p:xfrm>
          <a:off x="6572264" y="2000240"/>
          <a:ext cx="428628" cy="469450"/>
        </p:xfrm>
        <a:graphic>
          <a:graphicData uri="http://schemas.openxmlformats.org/presentationml/2006/ole">
            <p:oleObj spid="_x0000_s339971" name="Ecuación" r:id="rId7" imgW="203024" imgH="215713" progId="Equation.3">
              <p:embed/>
            </p:oleObj>
          </a:graphicData>
        </a:graphic>
      </p:graphicFrame>
      <p:sp>
        <p:nvSpPr>
          <p:cNvPr id="22938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29386" name="Object 10"/>
          <p:cNvGraphicFramePr>
            <a:graphicFrameLocks noChangeAspect="1"/>
          </p:cNvGraphicFramePr>
          <p:nvPr/>
        </p:nvGraphicFramePr>
        <p:xfrm>
          <a:off x="6572264" y="2357430"/>
          <a:ext cx="428628" cy="428628"/>
        </p:xfrm>
        <a:graphic>
          <a:graphicData uri="http://schemas.openxmlformats.org/presentationml/2006/ole">
            <p:oleObj spid="_x0000_s339972" name="Ecuación" r:id="rId8" imgW="215619" imgH="215619" progId="Equation.3">
              <p:embed/>
            </p:oleObj>
          </a:graphicData>
        </a:graphic>
      </p:graphicFrame>
      <p:sp>
        <p:nvSpPr>
          <p:cNvPr id="22939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293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2939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 name="40 Forma libre"/>
          <p:cNvSpPr/>
          <p:nvPr/>
        </p:nvSpPr>
        <p:spPr>
          <a:xfrm rot="20924220">
            <a:off x="4014258" y="4881142"/>
            <a:ext cx="994524" cy="238988"/>
          </a:xfrm>
          <a:custGeom>
            <a:avLst/>
            <a:gdLst>
              <a:gd name="connsiteX0" fmla="*/ 955343 w 955343"/>
              <a:gd name="connsiteY0" fmla="*/ 0 h 436728"/>
              <a:gd name="connsiteX1" fmla="*/ 313899 w 955343"/>
              <a:gd name="connsiteY1" fmla="*/ 40943 h 436728"/>
              <a:gd name="connsiteX2" fmla="*/ 0 w 955343"/>
              <a:gd name="connsiteY2" fmla="*/ 436728 h 436728"/>
            </a:gdLst>
            <a:ahLst/>
            <a:cxnLst>
              <a:cxn ang="0">
                <a:pos x="connsiteX0" y="connsiteY0"/>
              </a:cxn>
              <a:cxn ang="0">
                <a:pos x="connsiteX1" y="connsiteY1"/>
              </a:cxn>
              <a:cxn ang="0">
                <a:pos x="connsiteX2" y="connsiteY2"/>
              </a:cxn>
            </a:cxnLst>
            <a:rect l="l" t="t" r="r" b="b"/>
            <a:pathLst>
              <a:path w="955343" h="436728">
                <a:moveTo>
                  <a:pt x="955343" y="0"/>
                </a:moveTo>
                <a:lnTo>
                  <a:pt x="313899" y="40943"/>
                </a:lnTo>
                <a:cubicBezTo>
                  <a:pt x="154675" y="113731"/>
                  <a:pt x="77337" y="275229"/>
                  <a:pt x="0" y="436728"/>
                </a:cubicBezTo>
              </a:path>
            </a:pathLst>
          </a:custGeom>
          <a:ln w="19050">
            <a:miter lim="80000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2" name="41 CuadroTexto"/>
          <p:cNvSpPr txBox="1"/>
          <p:nvPr/>
        </p:nvSpPr>
        <p:spPr>
          <a:xfrm>
            <a:off x="3000364" y="4357694"/>
            <a:ext cx="3571900" cy="923330"/>
          </a:xfrm>
          <a:prstGeom prst="rect">
            <a:avLst/>
          </a:prstGeom>
          <a:noFill/>
        </p:spPr>
        <p:txBody>
          <a:bodyPr wrap="square" rtlCol="0">
            <a:spAutoFit/>
          </a:bodyPr>
          <a:lstStyle/>
          <a:p>
            <a:r>
              <a:rPr lang="es-ES" dirty="0" smtClean="0"/>
              <a:t>	   TDD            </a:t>
            </a:r>
          </a:p>
          <a:p>
            <a:endParaRPr lang="es-ES" dirty="0" smtClean="0"/>
          </a:p>
          <a:p>
            <a:r>
              <a:rPr lang="es-ES" dirty="0" smtClean="0"/>
              <a:t>	         </a:t>
            </a:r>
            <a:r>
              <a:rPr lang="es-ES" dirty="0" err="1" smtClean="0"/>
              <a:t>AoA</a:t>
            </a:r>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MÉTODO BASADO EN CELDA</a:t>
            </a:r>
            <a:endParaRPr lang="es-ES" dirty="0"/>
          </a:p>
        </p:txBody>
      </p:sp>
      <p:sp>
        <p:nvSpPr>
          <p:cNvPr id="3" name="2 Marcador de contenido"/>
          <p:cNvSpPr>
            <a:spLocks noGrp="1"/>
          </p:cNvSpPr>
          <p:nvPr>
            <p:ph idx="1"/>
          </p:nvPr>
        </p:nvSpPr>
        <p:spPr/>
        <p:txBody>
          <a:bodyPr/>
          <a:lstStyle/>
          <a:p>
            <a:r>
              <a:rPr lang="es-EC" dirty="0" smtClean="0"/>
              <a:t>Control del posicionamiento basado en Celda</a:t>
            </a:r>
            <a:endParaRPr lang="es-ES" dirty="0"/>
          </a:p>
        </p:txBody>
      </p:sp>
      <p:pic>
        <p:nvPicPr>
          <p:cNvPr id="150529" name="Picture 1"/>
          <p:cNvPicPr>
            <a:picLocks noChangeAspect="1" noChangeArrowheads="1"/>
          </p:cNvPicPr>
          <p:nvPr/>
        </p:nvPicPr>
        <p:blipFill>
          <a:blip r:embed="rId2" cstate="print"/>
          <a:srcRect/>
          <a:stretch>
            <a:fillRect/>
          </a:stretch>
        </p:blipFill>
        <p:spPr bwMode="auto">
          <a:xfrm>
            <a:off x="668406" y="2143116"/>
            <a:ext cx="7761246" cy="4500594"/>
          </a:xfrm>
          <a:prstGeom prst="rect">
            <a:avLst/>
          </a:prstGeom>
          <a:noFill/>
          <a:ln w="9525">
            <a:noFill/>
            <a:miter lim="800000"/>
            <a:headEnd/>
            <a:tailEnd/>
          </a:ln>
        </p:spPr>
      </p:pic>
      <p:sp>
        <p:nvSpPr>
          <p:cNvPr id="6" name="5 Forma libre"/>
          <p:cNvSpPr/>
          <p:nvPr/>
        </p:nvSpPr>
        <p:spPr>
          <a:xfrm>
            <a:off x="6610066" y="3916907"/>
            <a:ext cx="259307" cy="918950"/>
          </a:xfrm>
          <a:custGeom>
            <a:avLst/>
            <a:gdLst>
              <a:gd name="connsiteX0" fmla="*/ 9098 w 259307"/>
              <a:gd name="connsiteY0" fmla="*/ 0 h 918950"/>
              <a:gd name="connsiteX1" fmla="*/ 254758 w 259307"/>
              <a:gd name="connsiteY1" fmla="*/ 341194 h 918950"/>
              <a:gd name="connsiteX2" fmla="*/ 36394 w 259307"/>
              <a:gd name="connsiteY2" fmla="*/ 832514 h 918950"/>
              <a:gd name="connsiteX3" fmla="*/ 36394 w 259307"/>
              <a:gd name="connsiteY3" fmla="*/ 859809 h 918950"/>
            </a:gdLst>
            <a:ahLst/>
            <a:cxnLst>
              <a:cxn ang="0">
                <a:pos x="connsiteX0" y="connsiteY0"/>
              </a:cxn>
              <a:cxn ang="0">
                <a:pos x="connsiteX1" y="connsiteY1"/>
              </a:cxn>
              <a:cxn ang="0">
                <a:pos x="connsiteX2" y="connsiteY2"/>
              </a:cxn>
              <a:cxn ang="0">
                <a:pos x="connsiteX3" y="connsiteY3"/>
              </a:cxn>
            </a:cxnLst>
            <a:rect l="l" t="t" r="r" b="b"/>
            <a:pathLst>
              <a:path w="259307" h="918950">
                <a:moveTo>
                  <a:pt x="9098" y="0"/>
                </a:moveTo>
                <a:cubicBezTo>
                  <a:pt x="129653" y="101221"/>
                  <a:pt x="250209" y="202442"/>
                  <a:pt x="254758" y="341194"/>
                </a:cubicBezTo>
                <a:cubicBezTo>
                  <a:pt x="259307" y="479946"/>
                  <a:pt x="72788" y="746078"/>
                  <a:pt x="36394" y="832514"/>
                </a:cubicBezTo>
                <a:cubicBezTo>
                  <a:pt x="0" y="918950"/>
                  <a:pt x="18197" y="889379"/>
                  <a:pt x="36394" y="859809"/>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6786578" y="4071942"/>
            <a:ext cx="2143140" cy="338554"/>
          </a:xfrm>
          <a:prstGeom prst="rect">
            <a:avLst/>
          </a:prstGeom>
          <a:noFill/>
        </p:spPr>
        <p:txBody>
          <a:bodyPr wrap="square" rtlCol="0">
            <a:spAutoFit/>
          </a:bodyPr>
          <a:lstStyle/>
          <a:p>
            <a:r>
              <a:rPr lang="es-ES" sz="1600" dirty="0" smtClean="0"/>
              <a:t>Conectado a Celda</a:t>
            </a:r>
            <a:endParaRPr lang="es-ES" sz="1600" dirty="0"/>
          </a:p>
        </p:txBody>
      </p:sp>
      <p:sp>
        <p:nvSpPr>
          <p:cNvPr id="8" name="7 CuadroTexto"/>
          <p:cNvSpPr txBox="1"/>
          <p:nvPr/>
        </p:nvSpPr>
        <p:spPr>
          <a:xfrm>
            <a:off x="4143372" y="4071942"/>
            <a:ext cx="1285884" cy="369332"/>
          </a:xfrm>
          <a:prstGeom prst="rect">
            <a:avLst/>
          </a:prstGeom>
          <a:noFill/>
        </p:spPr>
        <p:txBody>
          <a:bodyPr wrap="square" rtlCol="0">
            <a:spAutoFit/>
          </a:bodyPr>
          <a:lstStyle/>
          <a:p>
            <a:r>
              <a:rPr lang="es-ES" dirty="0" err="1" smtClean="0"/>
              <a:t>Cell</a:t>
            </a:r>
            <a:r>
              <a:rPr lang="es-ES" dirty="0" smtClean="0"/>
              <a:t>-ID</a:t>
            </a:r>
            <a:endParaRPr lang="es-ES" dirty="0"/>
          </a:p>
        </p:txBody>
      </p:sp>
      <p:sp>
        <p:nvSpPr>
          <p:cNvPr id="9" name="8 CuadroTexto"/>
          <p:cNvSpPr txBox="1"/>
          <p:nvPr/>
        </p:nvSpPr>
        <p:spPr>
          <a:xfrm>
            <a:off x="2071670" y="3643314"/>
            <a:ext cx="1714512" cy="369332"/>
          </a:xfrm>
          <a:prstGeom prst="rect">
            <a:avLst/>
          </a:prstGeom>
          <a:noFill/>
        </p:spPr>
        <p:txBody>
          <a:bodyPr wrap="square" rtlCol="0">
            <a:spAutoFit/>
          </a:bodyPr>
          <a:lstStyle/>
          <a:p>
            <a:r>
              <a:rPr lang="es-ES" dirty="0" smtClean="0"/>
              <a:t>inactivo</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928694"/>
          </a:xfrm>
        </p:spPr>
        <p:txBody>
          <a:bodyPr/>
          <a:lstStyle/>
          <a:p>
            <a:r>
              <a:rPr lang="es-EC" b="1" dirty="0" err="1" smtClean="0"/>
              <a:t>OTDoA</a:t>
            </a:r>
            <a:r>
              <a:rPr lang="es-EC" b="1" dirty="0" smtClean="0"/>
              <a:t>-IPDL</a:t>
            </a:r>
            <a:endParaRPr lang="es-ES" dirty="0">
              <a:solidFill>
                <a:srgbClr val="C00000"/>
              </a:solidFill>
            </a:endParaRPr>
          </a:p>
        </p:txBody>
      </p:sp>
      <p:sp>
        <p:nvSpPr>
          <p:cNvPr id="3" name="2 Marcador de contenido"/>
          <p:cNvSpPr>
            <a:spLocks noGrp="1"/>
          </p:cNvSpPr>
          <p:nvPr>
            <p:ph idx="1"/>
          </p:nvPr>
        </p:nvSpPr>
        <p:spPr>
          <a:xfrm>
            <a:off x="357158" y="1214422"/>
            <a:ext cx="8229600" cy="4525963"/>
          </a:xfrm>
        </p:spPr>
        <p:txBody>
          <a:bodyPr/>
          <a:lstStyle/>
          <a:p>
            <a:r>
              <a:rPr lang="es-EC" dirty="0" smtClean="0"/>
              <a:t>Mediciones RIT y OTD </a:t>
            </a:r>
            <a:endParaRPr lang="es-ES" dirty="0"/>
          </a:p>
        </p:txBody>
      </p:sp>
      <p:pic>
        <p:nvPicPr>
          <p:cNvPr id="212994" name="Picture 2"/>
          <p:cNvPicPr>
            <a:picLocks noChangeAspect="1" noChangeArrowheads="1"/>
          </p:cNvPicPr>
          <p:nvPr/>
        </p:nvPicPr>
        <p:blipFill>
          <a:blip r:embed="rId2" cstate="print"/>
          <a:srcRect/>
          <a:stretch>
            <a:fillRect/>
          </a:stretch>
        </p:blipFill>
        <p:spPr bwMode="auto">
          <a:xfrm>
            <a:off x="714348" y="1857364"/>
            <a:ext cx="7161741" cy="4714908"/>
          </a:xfrm>
          <a:prstGeom prst="rect">
            <a:avLst/>
          </a:prstGeom>
          <a:noFill/>
          <a:ln w="9525">
            <a:noFill/>
            <a:miter lim="800000"/>
            <a:headEnd/>
            <a:tailEnd/>
          </a:ln>
        </p:spPr>
      </p:pic>
      <p:sp>
        <p:nvSpPr>
          <p:cNvPr id="5" name="4 CuadroTexto"/>
          <p:cNvSpPr txBox="1"/>
          <p:nvPr/>
        </p:nvSpPr>
        <p:spPr>
          <a:xfrm>
            <a:off x="5357818" y="3415729"/>
            <a:ext cx="3071834" cy="584775"/>
          </a:xfrm>
          <a:prstGeom prst="rect">
            <a:avLst/>
          </a:prstGeom>
          <a:noFill/>
        </p:spPr>
        <p:txBody>
          <a:bodyPr wrap="square" rtlCol="0">
            <a:spAutoFit/>
          </a:bodyPr>
          <a:lstStyle/>
          <a:p>
            <a:r>
              <a:rPr lang="es-ES" sz="1600" dirty="0" smtClean="0"/>
              <a:t>Diferencia de rangos de </a:t>
            </a:r>
            <a:r>
              <a:rPr lang="es-ES" sz="1600" dirty="0" err="1" smtClean="0"/>
              <a:t>NB’s</a:t>
            </a:r>
            <a:endParaRPr lang="es-ES" sz="1600" dirty="0" smtClean="0"/>
          </a:p>
          <a:p>
            <a:endParaRPr lang="es-ES" sz="1600" dirty="0"/>
          </a:p>
        </p:txBody>
      </p:sp>
      <p:sp>
        <p:nvSpPr>
          <p:cNvPr id="6" name="5 CuadroTexto"/>
          <p:cNvSpPr txBox="1"/>
          <p:nvPr/>
        </p:nvSpPr>
        <p:spPr>
          <a:xfrm>
            <a:off x="2143108" y="5857892"/>
            <a:ext cx="2857520" cy="584775"/>
          </a:xfrm>
          <a:prstGeom prst="rect">
            <a:avLst/>
          </a:prstGeom>
          <a:noFill/>
        </p:spPr>
        <p:txBody>
          <a:bodyPr wrap="square" rtlCol="0">
            <a:spAutoFit/>
          </a:bodyPr>
          <a:lstStyle/>
          <a:p>
            <a:r>
              <a:rPr lang="es-ES" sz="1600" dirty="0" smtClean="0"/>
              <a:t>Desbalance tiempo resultante por la falta de sincronización</a:t>
            </a:r>
            <a:endParaRPr lang="es-E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2571744"/>
            <a:ext cx="8001056" cy="2697163"/>
          </a:xfrm>
        </p:spPr>
        <p:txBody>
          <a:bodyPr>
            <a:normAutofit/>
          </a:bodyPr>
          <a:lstStyle/>
          <a:p>
            <a:pPr algn="ctr">
              <a:buNone/>
            </a:pPr>
            <a:r>
              <a:rPr lang="es-ES" sz="6000" b="1" dirty="0" smtClean="0"/>
              <a:t>	FUNDAMENTOS </a:t>
            </a:r>
          </a:p>
          <a:p>
            <a:pPr algn="ctr">
              <a:buNone/>
            </a:pPr>
            <a:r>
              <a:rPr lang="es-ES" sz="6000" b="1" dirty="0" smtClean="0"/>
              <a:t>DE LOCALIZACION</a:t>
            </a:r>
          </a:p>
          <a:p>
            <a:pPr algn="ctr"/>
            <a:endParaRPr lang="es-ES" sz="6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cstate="print"/>
          <a:srcRect/>
          <a:stretch>
            <a:fillRect/>
          </a:stretch>
        </p:blipFill>
        <p:spPr bwMode="auto">
          <a:xfrm>
            <a:off x="1071538" y="1714488"/>
            <a:ext cx="7793916" cy="3714776"/>
          </a:xfrm>
          <a:prstGeom prst="rect">
            <a:avLst/>
          </a:prstGeom>
          <a:noFill/>
          <a:ln w="9525">
            <a:noFill/>
            <a:miter lim="800000"/>
            <a:headEnd/>
            <a:tailEnd/>
          </a:ln>
        </p:spPr>
      </p:pic>
      <p:sp>
        <p:nvSpPr>
          <p:cNvPr id="2" name="1 Título"/>
          <p:cNvSpPr>
            <a:spLocks noGrp="1"/>
          </p:cNvSpPr>
          <p:nvPr>
            <p:ph type="title"/>
          </p:nvPr>
        </p:nvSpPr>
        <p:spPr>
          <a:xfrm>
            <a:off x="428596" y="285728"/>
            <a:ext cx="8229600" cy="857256"/>
          </a:xfrm>
        </p:spPr>
        <p:txBody>
          <a:bodyPr/>
          <a:lstStyle/>
          <a:p>
            <a:r>
              <a:rPr lang="es-EC" b="1" dirty="0" err="1" smtClean="0"/>
              <a:t>OTDoA</a:t>
            </a:r>
            <a:r>
              <a:rPr lang="es-EC" b="1" dirty="0" smtClean="0"/>
              <a:t>-IPDL</a:t>
            </a:r>
            <a:endParaRPr lang="es-ES" dirty="0"/>
          </a:p>
        </p:txBody>
      </p:sp>
      <p:sp>
        <p:nvSpPr>
          <p:cNvPr id="3" name="2 Marcador de contenido"/>
          <p:cNvSpPr>
            <a:spLocks noGrp="1"/>
          </p:cNvSpPr>
          <p:nvPr>
            <p:ph idx="1"/>
          </p:nvPr>
        </p:nvSpPr>
        <p:spPr>
          <a:xfrm>
            <a:off x="0" y="1142984"/>
            <a:ext cx="8658196" cy="4286280"/>
          </a:xfrm>
        </p:spPr>
        <p:txBody>
          <a:bodyPr/>
          <a:lstStyle/>
          <a:p>
            <a:r>
              <a:rPr lang="es-EC" dirty="0" smtClean="0"/>
              <a:t>Relaciones entre GTD, OTD y RTD</a:t>
            </a:r>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RIT</a:t>
            </a:r>
          </a:p>
          <a:p>
            <a:pPr>
              <a:buNone/>
            </a:pPr>
            <a:endParaRPr lang="es-EC" sz="1800" dirty="0" smtClean="0"/>
          </a:p>
          <a:p>
            <a:pPr>
              <a:buNone/>
            </a:pPr>
            <a:r>
              <a:rPr lang="es-EC" sz="1800" dirty="0" smtClean="0"/>
              <a:t>SMLC</a:t>
            </a:r>
          </a:p>
          <a:p>
            <a:pPr>
              <a:buNone/>
            </a:pPr>
            <a:endParaRPr lang="es-EC" sz="1800" dirty="0" smtClean="0"/>
          </a:p>
          <a:p>
            <a:pPr>
              <a:buNone/>
            </a:pPr>
            <a:r>
              <a:rPr lang="es-EC" sz="1800" dirty="0" smtClean="0"/>
              <a:t>	      OTD</a:t>
            </a:r>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S" dirty="0"/>
          </a:p>
        </p:txBody>
      </p:sp>
      <p:sp>
        <p:nvSpPr>
          <p:cNvPr id="300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00033" name="Object 1"/>
          <p:cNvGraphicFramePr>
            <a:graphicFrameLocks noChangeAspect="1"/>
          </p:cNvGraphicFramePr>
          <p:nvPr/>
        </p:nvGraphicFramePr>
        <p:xfrm>
          <a:off x="571472" y="6143644"/>
          <a:ext cx="2357454" cy="341921"/>
        </p:xfrm>
        <a:graphic>
          <a:graphicData uri="http://schemas.openxmlformats.org/presentationml/2006/ole">
            <p:oleObj spid="_x0000_s300033" name="Ecuación" r:id="rId4" imgW="1244060" imgH="177723" progId="Equation.3">
              <p:embed/>
            </p:oleObj>
          </a:graphicData>
        </a:graphic>
      </p:graphicFrame>
      <p:sp>
        <p:nvSpPr>
          <p:cNvPr id="300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00035" name="Object 3"/>
          <p:cNvGraphicFramePr>
            <a:graphicFrameLocks noChangeAspect="1"/>
          </p:cNvGraphicFramePr>
          <p:nvPr/>
        </p:nvGraphicFramePr>
        <p:xfrm>
          <a:off x="5143504" y="6121085"/>
          <a:ext cx="1785950" cy="451187"/>
        </p:xfrm>
        <a:graphic>
          <a:graphicData uri="http://schemas.openxmlformats.org/presentationml/2006/ole">
            <p:oleObj spid="_x0000_s300035" name="Ecuación" r:id="rId5" imgW="901309" imgH="228501" progId="Equation.3">
              <p:embed/>
            </p:oleObj>
          </a:graphicData>
        </a:graphic>
      </p:graphicFrame>
      <p:sp>
        <p:nvSpPr>
          <p:cNvPr id="300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00037" name="Object 5"/>
          <p:cNvGraphicFramePr>
            <a:graphicFrameLocks noChangeAspect="1"/>
          </p:cNvGraphicFramePr>
          <p:nvPr/>
        </p:nvGraphicFramePr>
        <p:xfrm>
          <a:off x="5982900" y="5643578"/>
          <a:ext cx="875116" cy="428628"/>
        </p:xfrm>
        <a:graphic>
          <a:graphicData uri="http://schemas.openxmlformats.org/presentationml/2006/ole">
            <p:oleObj spid="_x0000_s300037" name="Ecuación" r:id="rId6" imgW="469900" imgH="228600" progId="Equation.3">
              <p:embed/>
            </p:oleObj>
          </a:graphicData>
        </a:graphic>
      </p:graphicFrame>
      <p:sp>
        <p:nvSpPr>
          <p:cNvPr id="11" name="10 CuadroTexto"/>
          <p:cNvSpPr txBox="1"/>
          <p:nvPr/>
        </p:nvSpPr>
        <p:spPr>
          <a:xfrm>
            <a:off x="5072066" y="5643578"/>
            <a:ext cx="1071570" cy="461665"/>
          </a:xfrm>
          <a:prstGeom prst="rect">
            <a:avLst/>
          </a:prstGeom>
          <a:noFill/>
        </p:spPr>
        <p:txBody>
          <a:bodyPr wrap="square" rtlCol="0">
            <a:spAutoFit/>
          </a:bodyPr>
          <a:lstStyle/>
          <a:p>
            <a:r>
              <a:rPr lang="es-EC" sz="2400" dirty="0" smtClean="0"/>
              <a:t>OTD =</a:t>
            </a:r>
            <a:endParaRPr lang="es-ES" sz="2400" dirty="0"/>
          </a:p>
        </p:txBody>
      </p:sp>
      <p:sp>
        <p:nvSpPr>
          <p:cNvPr id="3000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00039" name="Object 7"/>
          <p:cNvGraphicFramePr>
            <a:graphicFrameLocks noChangeAspect="1"/>
          </p:cNvGraphicFramePr>
          <p:nvPr/>
        </p:nvGraphicFramePr>
        <p:xfrm>
          <a:off x="1357290" y="5630783"/>
          <a:ext cx="1285884" cy="441423"/>
        </p:xfrm>
        <a:graphic>
          <a:graphicData uri="http://schemas.openxmlformats.org/presentationml/2006/ole">
            <p:oleObj spid="_x0000_s300039" name="Ecuación" r:id="rId7" imgW="634449" imgH="215713" progId="Equation.3">
              <p:embed/>
            </p:oleObj>
          </a:graphicData>
        </a:graphic>
      </p:graphicFrame>
      <p:sp>
        <p:nvSpPr>
          <p:cNvPr id="14" name="13 CuadroTexto"/>
          <p:cNvSpPr txBox="1"/>
          <p:nvPr/>
        </p:nvSpPr>
        <p:spPr>
          <a:xfrm>
            <a:off x="500034" y="5572140"/>
            <a:ext cx="1214446" cy="461665"/>
          </a:xfrm>
          <a:prstGeom prst="rect">
            <a:avLst/>
          </a:prstGeom>
          <a:noFill/>
        </p:spPr>
        <p:txBody>
          <a:bodyPr wrap="square" rtlCol="0">
            <a:spAutoFit/>
          </a:bodyPr>
          <a:lstStyle/>
          <a:p>
            <a:r>
              <a:rPr lang="es-ES" sz="2400" dirty="0" smtClean="0"/>
              <a:t>GTD = </a:t>
            </a:r>
            <a:endParaRPr lang="es-ES" sz="2400" dirty="0"/>
          </a:p>
        </p:txBody>
      </p:sp>
      <p:sp>
        <p:nvSpPr>
          <p:cNvPr id="15" name="14 Abrir llave"/>
          <p:cNvSpPr/>
          <p:nvPr/>
        </p:nvSpPr>
        <p:spPr>
          <a:xfrm>
            <a:off x="1214414" y="4000504"/>
            <a:ext cx="188595" cy="10001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15 Abrir llave"/>
          <p:cNvSpPr/>
          <p:nvPr/>
        </p:nvSpPr>
        <p:spPr>
          <a:xfrm>
            <a:off x="1071538" y="2571744"/>
            <a:ext cx="188595" cy="11430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6 Abrir llave"/>
          <p:cNvSpPr/>
          <p:nvPr/>
        </p:nvSpPr>
        <p:spPr>
          <a:xfrm>
            <a:off x="642910" y="3000372"/>
            <a:ext cx="142876" cy="16430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GPS ASISTIDO EN UMTS (A-GPS)</a:t>
            </a:r>
            <a:endParaRPr lang="es-ES" dirty="0"/>
          </a:p>
        </p:txBody>
      </p:sp>
      <p:sp>
        <p:nvSpPr>
          <p:cNvPr id="3" name="2 Marcador de contenido"/>
          <p:cNvSpPr>
            <a:spLocks noGrp="1"/>
          </p:cNvSpPr>
          <p:nvPr>
            <p:ph idx="1"/>
          </p:nvPr>
        </p:nvSpPr>
        <p:spPr/>
        <p:txBody>
          <a:bodyPr/>
          <a:lstStyle/>
          <a:p>
            <a:r>
              <a:rPr lang="es-EC" dirty="0" smtClean="0"/>
              <a:t>Arquitectura A-GPS </a:t>
            </a:r>
            <a:endParaRPr lang="es-ES" dirty="0"/>
          </a:p>
        </p:txBody>
      </p:sp>
      <p:pic>
        <p:nvPicPr>
          <p:cNvPr id="218113" name="Picture 1"/>
          <p:cNvPicPr>
            <a:picLocks noChangeAspect="1" noChangeArrowheads="1"/>
          </p:cNvPicPr>
          <p:nvPr/>
        </p:nvPicPr>
        <p:blipFill>
          <a:blip r:embed="rId2" cstate="print"/>
          <a:srcRect/>
          <a:stretch>
            <a:fillRect/>
          </a:stretch>
        </p:blipFill>
        <p:spPr bwMode="auto">
          <a:xfrm>
            <a:off x="428596" y="2285992"/>
            <a:ext cx="8143932" cy="4071966"/>
          </a:xfrm>
          <a:prstGeom prst="rect">
            <a:avLst/>
          </a:prstGeom>
          <a:noFill/>
          <a:ln w="9525">
            <a:noFill/>
            <a:miter lim="800000"/>
            <a:headEnd/>
            <a:tailEnd/>
          </a:ln>
        </p:spPr>
      </p:pic>
      <p:cxnSp>
        <p:nvCxnSpPr>
          <p:cNvPr id="22" name="21 Conector recto"/>
          <p:cNvCxnSpPr/>
          <p:nvPr/>
        </p:nvCxnSpPr>
        <p:spPr>
          <a:xfrm>
            <a:off x="428596" y="6000768"/>
            <a:ext cx="150019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3000364" y="6072206"/>
            <a:ext cx="121444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2000232" y="5857892"/>
            <a:ext cx="928694" cy="369332"/>
          </a:xfrm>
          <a:prstGeom prst="rect">
            <a:avLst/>
          </a:prstGeom>
          <a:noFill/>
        </p:spPr>
        <p:txBody>
          <a:bodyPr wrap="square" rtlCol="0">
            <a:spAutoFit/>
          </a:bodyPr>
          <a:lstStyle/>
          <a:p>
            <a:r>
              <a:rPr lang="es-ES" dirty="0" smtClean="0"/>
              <a:t>200km</a:t>
            </a:r>
            <a:endParaRPr lang="es-ES" dirty="0"/>
          </a:p>
        </p:txBody>
      </p:sp>
      <p:sp>
        <p:nvSpPr>
          <p:cNvPr id="15" name="14 CuadroTexto"/>
          <p:cNvSpPr txBox="1"/>
          <p:nvPr/>
        </p:nvSpPr>
        <p:spPr>
          <a:xfrm>
            <a:off x="4857752" y="1454995"/>
            <a:ext cx="4143404" cy="830997"/>
          </a:xfrm>
          <a:prstGeom prst="rect">
            <a:avLst/>
          </a:prstGeom>
          <a:noFill/>
        </p:spPr>
        <p:txBody>
          <a:bodyPr wrap="square" rtlCol="0">
            <a:spAutoFit/>
          </a:bodyPr>
          <a:lstStyle/>
          <a:p>
            <a:r>
              <a:rPr lang="es-ES" sz="1600" dirty="0" smtClean="0"/>
              <a:t>Mayor precisión</a:t>
            </a:r>
          </a:p>
          <a:p>
            <a:r>
              <a:rPr lang="es-ES" sz="1600" dirty="0" smtClean="0"/>
              <a:t>Menos tiempo de adquisición de la posición</a:t>
            </a:r>
          </a:p>
          <a:p>
            <a:r>
              <a:rPr lang="es-ES" sz="1600" dirty="0" smtClean="0"/>
              <a:t>Menor potencia de consumo en receptor GPS</a:t>
            </a:r>
            <a:endParaRPr lang="es-ES"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1143000"/>
          </a:xfrm>
        </p:spPr>
        <p:txBody>
          <a:bodyPr/>
          <a:lstStyle/>
          <a:p>
            <a:r>
              <a:rPr lang="es-EC" b="1" dirty="0" smtClean="0"/>
              <a:t>GPS ASISTIDO EN UMTS (A-GPS)</a:t>
            </a:r>
            <a:endParaRPr lang="es-ES" dirty="0"/>
          </a:p>
        </p:txBody>
      </p:sp>
      <p:sp>
        <p:nvSpPr>
          <p:cNvPr id="3" name="2 Marcador de contenido"/>
          <p:cNvSpPr>
            <a:spLocks noGrp="1"/>
          </p:cNvSpPr>
          <p:nvPr>
            <p:ph idx="1"/>
          </p:nvPr>
        </p:nvSpPr>
        <p:spPr>
          <a:xfrm>
            <a:off x="457200" y="857232"/>
            <a:ext cx="8229600" cy="4525963"/>
          </a:xfrm>
        </p:spPr>
        <p:txBody>
          <a:bodyPr/>
          <a:lstStyle/>
          <a:p>
            <a:r>
              <a:rPr lang="es-EC" dirty="0" smtClean="0"/>
              <a:t>Proceso de posicionamiento A-GPS</a:t>
            </a:r>
            <a:endParaRPr lang="es-ES" dirty="0"/>
          </a:p>
        </p:txBody>
      </p:sp>
      <p:pic>
        <p:nvPicPr>
          <p:cNvPr id="230402" name="Picture 2"/>
          <p:cNvPicPr>
            <a:picLocks noChangeAspect="1" noChangeArrowheads="1"/>
          </p:cNvPicPr>
          <p:nvPr/>
        </p:nvPicPr>
        <p:blipFill>
          <a:blip r:embed="rId2" cstate="print"/>
          <a:srcRect/>
          <a:stretch>
            <a:fillRect/>
          </a:stretch>
        </p:blipFill>
        <p:spPr bwMode="auto">
          <a:xfrm>
            <a:off x="785786" y="1394270"/>
            <a:ext cx="7358114" cy="5249440"/>
          </a:xfrm>
          <a:prstGeom prst="rect">
            <a:avLst/>
          </a:prstGeom>
          <a:noFill/>
          <a:ln w="9525">
            <a:noFill/>
            <a:miter lim="800000"/>
            <a:headEnd/>
            <a:tailEnd/>
          </a:ln>
        </p:spPr>
      </p:pic>
      <p:sp>
        <p:nvSpPr>
          <p:cNvPr id="5" name="4 CuadroTexto"/>
          <p:cNvSpPr txBox="1"/>
          <p:nvPr/>
        </p:nvSpPr>
        <p:spPr>
          <a:xfrm>
            <a:off x="5214942" y="5072074"/>
            <a:ext cx="3357586" cy="523220"/>
          </a:xfrm>
          <a:prstGeom prst="rect">
            <a:avLst/>
          </a:prstGeom>
          <a:noFill/>
        </p:spPr>
        <p:txBody>
          <a:bodyPr wrap="square" rtlCol="0">
            <a:spAutoFit/>
          </a:bodyPr>
          <a:lstStyle/>
          <a:p>
            <a:r>
              <a:rPr lang="es-ES" sz="1400" dirty="0" err="1" smtClean="0"/>
              <a:t>m.b.t.</a:t>
            </a:r>
            <a:r>
              <a:rPr lang="es-ES" sz="1400" dirty="0" smtClean="0"/>
              <a:t>	Posición</a:t>
            </a:r>
          </a:p>
          <a:p>
            <a:r>
              <a:rPr lang="es-ES" sz="1400" dirty="0" err="1" smtClean="0"/>
              <a:t>m.a.t.</a:t>
            </a:r>
            <a:r>
              <a:rPr lang="es-ES" sz="1400" dirty="0" smtClean="0"/>
              <a:t>	</a:t>
            </a:r>
            <a:r>
              <a:rPr lang="es-ES" sz="1400" dirty="0" err="1" smtClean="0"/>
              <a:t>Pseudo</a:t>
            </a:r>
            <a:r>
              <a:rPr lang="es-ES" sz="1400" dirty="0" smtClean="0"/>
              <a:t> Rangos</a:t>
            </a:r>
            <a:endParaRPr lang="es-ES" sz="1400" dirty="0"/>
          </a:p>
        </p:txBody>
      </p:sp>
      <p:sp>
        <p:nvSpPr>
          <p:cNvPr id="6" name="5 Abrir llave"/>
          <p:cNvSpPr/>
          <p:nvPr/>
        </p:nvSpPr>
        <p:spPr>
          <a:xfrm>
            <a:off x="5072066" y="5072074"/>
            <a:ext cx="214314" cy="5715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8" name="7 Conector recto de flecha"/>
          <p:cNvCxnSpPr/>
          <p:nvPr/>
        </p:nvCxnSpPr>
        <p:spPr>
          <a:xfrm>
            <a:off x="5715008" y="521336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5715008" y="5427676"/>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500174"/>
            <a:ext cx="9144000" cy="4525963"/>
          </a:xfrm>
        </p:spPr>
        <p:txBody>
          <a:bodyPr>
            <a:normAutofit fontScale="92500" lnSpcReduction="10000"/>
          </a:bodyPr>
          <a:lstStyle/>
          <a:p>
            <a:pPr algn="ctr">
              <a:buNone/>
            </a:pPr>
            <a:r>
              <a:rPr lang="es-EC" sz="4000" b="1" dirty="0" smtClean="0"/>
              <a:t>SIMULACION DE LAS TECNICAS DE LOCALIZACION </a:t>
            </a:r>
          </a:p>
          <a:p>
            <a:pPr algn="ctr">
              <a:buNone/>
            </a:pPr>
            <a:endParaRPr lang="es-EC" sz="4000" b="1" dirty="0" smtClean="0"/>
          </a:p>
          <a:p>
            <a:pPr lvl="7"/>
            <a:r>
              <a:rPr lang="es-EC" sz="4000" b="1" dirty="0" smtClean="0"/>
              <a:t>CELL-ID/RTT/</a:t>
            </a:r>
            <a:r>
              <a:rPr lang="es-EC" sz="4000" b="1" dirty="0" err="1" smtClean="0"/>
              <a:t>AoA</a:t>
            </a:r>
            <a:endParaRPr lang="es-EC" sz="4000" b="1" dirty="0" smtClean="0"/>
          </a:p>
          <a:p>
            <a:pPr lvl="7"/>
            <a:r>
              <a:rPr lang="es-EC" sz="4000" b="1" dirty="0" smtClean="0"/>
              <a:t>TOA</a:t>
            </a:r>
          </a:p>
          <a:p>
            <a:pPr lvl="7"/>
            <a:r>
              <a:rPr lang="es-EC" sz="4000" b="1" dirty="0" smtClean="0"/>
              <a:t>TDOA</a:t>
            </a:r>
          </a:p>
          <a:p>
            <a:pPr lvl="7"/>
            <a:r>
              <a:rPr lang="es-EC" sz="4000" b="1" dirty="0" smtClean="0"/>
              <a:t>A-GPS</a:t>
            </a:r>
            <a:endParaRPr lang="es-EC" sz="4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ES" sz="6600" dirty="0" smtClean="0"/>
              <a:t>CONCLUSIONES</a:t>
            </a:r>
          </a:p>
          <a:p>
            <a:pPr algn="ctr">
              <a:buNone/>
            </a:pPr>
            <a:r>
              <a:rPr lang="es-ES" sz="6600" dirty="0" smtClean="0"/>
              <a:t>	Y </a:t>
            </a:r>
          </a:p>
          <a:p>
            <a:pPr algn="ctr">
              <a:buNone/>
            </a:pPr>
            <a:r>
              <a:rPr lang="es-ES" sz="6600" dirty="0" smtClean="0"/>
              <a:t>RECOMENDACIONES</a:t>
            </a:r>
            <a:endParaRPr lang="es-ES" sz="6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CONCLUSIONES Y RECOMENDACIONES</a:t>
            </a:r>
            <a:endParaRPr lang="es-EC" dirty="0"/>
          </a:p>
        </p:txBody>
      </p:sp>
      <p:sp>
        <p:nvSpPr>
          <p:cNvPr id="3" name="2 Marcador de contenido"/>
          <p:cNvSpPr>
            <a:spLocks noGrp="1"/>
          </p:cNvSpPr>
          <p:nvPr>
            <p:ph idx="1"/>
          </p:nvPr>
        </p:nvSpPr>
        <p:spPr/>
        <p:txBody>
          <a:bodyPr>
            <a:normAutofit fontScale="85000" lnSpcReduction="10000"/>
          </a:bodyPr>
          <a:lstStyle/>
          <a:p>
            <a:r>
              <a:rPr lang="es-EC" dirty="0" smtClean="0"/>
              <a:t>Para la simulación se han considerado condiciones ideales pero, a causa de la </a:t>
            </a:r>
            <a:r>
              <a:rPr lang="es-EC" dirty="0" err="1" smtClean="0"/>
              <a:t>multitrayectoria</a:t>
            </a:r>
            <a:r>
              <a:rPr lang="es-EC" dirty="0" smtClean="0"/>
              <a:t>, desvanecimiento de la señal, </a:t>
            </a:r>
            <a:r>
              <a:rPr lang="es-EC" dirty="0" err="1" smtClean="0"/>
              <a:t>reflexi</a:t>
            </a:r>
            <a:r>
              <a:rPr lang="en-US" dirty="0" err="1" smtClean="0"/>
              <a:t>ón</a:t>
            </a:r>
            <a:r>
              <a:rPr lang="en-US" dirty="0" smtClean="0"/>
              <a:t>, etc, la </a:t>
            </a:r>
            <a:r>
              <a:rPr lang="en-US" dirty="0" err="1" smtClean="0"/>
              <a:t>exactitud</a:t>
            </a:r>
            <a:r>
              <a:rPr lang="en-US" dirty="0" smtClean="0"/>
              <a:t> </a:t>
            </a:r>
            <a:r>
              <a:rPr lang="en-US" dirty="0" err="1" smtClean="0"/>
              <a:t>disminuye</a:t>
            </a:r>
            <a:r>
              <a:rPr lang="en-US" dirty="0" smtClean="0"/>
              <a:t> y el error en la </a:t>
            </a:r>
            <a:r>
              <a:rPr lang="en-US" dirty="0" err="1" smtClean="0"/>
              <a:t>medición</a:t>
            </a:r>
            <a:r>
              <a:rPr lang="en-US" dirty="0" smtClean="0"/>
              <a:t> </a:t>
            </a:r>
            <a:r>
              <a:rPr lang="en-US" dirty="0" err="1" smtClean="0"/>
              <a:t>aumenta</a:t>
            </a:r>
            <a:r>
              <a:rPr lang="en-US" dirty="0" smtClean="0"/>
              <a:t>. </a:t>
            </a:r>
          </a:p>
          <a:p>
            <a:r>
              <a:rPr lang="en-US" dirty="0" smtClean="0"/>
              <a:t>En el </a:t>
            </a:r>
            <a:r>
              <a:rPr lang="en-US" dirty="0" err="1" smtClean="0"/>
              <a:t>caso</a:t>
            </a:r>
            <a:r>
              <a:rPr lang="en-US" dirty="0" smtClean="0"/>
              <a:t> de TDOA los </a:t>
            </a:r>
            <a:r>
              <a:rPr lang="en-US" dirty="0" err="1" smtClean="0"/>
              <a:t>errores</a:t>
            </a:r>
            <a:r>
              <a:rPr lang="en-US" dirty="0" smtClean="0"/>
              <a:t> son </a:t>
            </a:r>
            <a:r>
              <a:rPr lang="en-US" dirty="0" err="1" smtClean="0"/>
              <a:t>comunes</a:t>
            </a:r>
            <a:r>
              <a:rPr lang="en-US" dirty="0" smtClean="0"/>
              <a:t> a </a:t>
            </a:r>
            <a:r>
              <a:rPr lang="en-US" dirty="0" err="1" smtClean="0"/>
              <a:t>todas</a:t>
            </a:r>
            <a:r>
              <a:rPr lang="en-US" dirty="0" smtClean="0"/>
              <a:t> </a:t>
            </a:r>
            <a:r>
              <a:rPr lang="en-US" dirty="0" err="1" smtClean="0"/>
              <a:t>las</a:t>
            </a:r>
            <a:r>
              <a:rPr lang="en-US" dirty="0" smtClean="0"/>
              <a:t> </a:t>
            </a:r>
            <a:r>
              <a:rPr lang="en-US" dirty="0" err="1" smtClean="0"/>
              <a:t>estaciones</a:t>
            </a:r>
            <a:r>
              <a:rPr lang="en-US" dirty="0" smtClean="0"/>
              <a:t> lo </a:t>
            </a:r>
            <a:r>
              <a:rPr lang="en-US" dirty="0" err="1" smtClean="0"/>
              <a:t>aque</a:t>
            </a:r>
            <a:r>
              <a:rPr lang="en-US" dirty="0" smtClean="0"/>
              <a:t> </a:t>
            </a:r>
            <a:r>
              <a:rPr lang="en-US" dirty="0" err="1" smtClean="0"/>
              <a:t>hace</a:t>
            </a:r>
            <a:r>
              <a:rPr lang="en-US" dirty="0" smtClean="0"/>
              <a:t> </a:t>
            </a:r>
            <a:r>
              <a:rPr lang="en-US" dirty="0" err="1" smtClean="0"/>
              <a:t>que</a:t>
            </a:r>
            <a:r>
              <a:rPr lang="en-US" dirty="0" smtClean="0"/>
              <a:t> se </a:t>
            </a:r>
            <a:r>
              <a:rPr lang="en-US" dirty="0" err="1" smtClean="0"/>
              <a:t>cancelen</a:t>
            </a:r>
            <a:r>
              <a:rPr lang="en-US" dirty="0" smtClean="0"/>
              <a:t> entre </a:t>
            </a:r>
            <a:r>
              <a:rPr lang="en-US" dirty="0" err="1" smtClean="0"/>
              <a:t>si</a:t>
            </a:r>
            <a:r>
              <a:rPr lang="en-US" dirty="0" smtClean="0"/>
              <a:t> </a:t>
            </a:r>
            <a:r>
              <a:rPr lang="en-US" dirty="0" err="1" smtClean="0"/>
              <a:t>muchos</a:t>
            </a:r>
            <a:r>
              <a:rPr lang="en-US" dirty="0" smtClean="0"/>
              <a:t> de </a:t>
            </a:r>
            <a:r>
              <a:rPr lang="en-US" dirty="0" err="1" smtClean="0"/>
              <a:t>estos</a:t>
            </a:r>
            <a:r>
              <a:rPr lang="en-US" dirty="0" smtClean="0"/>
              <a:t> </a:t>
            </a:r>
            <a:r>
              <a:rPr lang="en-US" dirty="0" err="1" smtClean="0"/>
              <a:t>problemas</a:t>
            </a:r>
            <a:r>
              <a:rPr lang="en-US" dirty="0" smtClean="0"/>
              <a:t> y </a:t>
            </a:r>
            <a:r>
              <a:rPr lang="en-US" dirty="0" err="1" smtClean="0"/>
              <a:t>su</a:t>
            </a:r>
            <a:r>
              <a:rPr lang="en-US" dirty="0" smtClean="0"/>
              <a:t> </a:t>
            </a:r>
            <a:r>
              <a:rPr lang="en-US" dirty="0" err="1" smtClean="0"/>
              <a:t>exactitud</a:t>
            </a:r>
            <a:r>
              <a:rPr lang="en-US" dirty="0" smtClean="0"/>
              <a:t> sea </a:t>
            </a:r>
            <a:r>
              <a:rPr lang="en-US" dirty="0" err="1" smtClean="0"/>
              <a:t>mejor</a:t>
            </a:r>
            <a:r>
              <a:rPr lang="en-US" dirty="0" smtClean="0"/>
              <a:t> </a:t>
            </a:r>
            <a:r>
              <a:rPr lang="en-US" dirty="0" err="1" smtClean="0"/>
              <a:t>que</a:t>
            </a:r>
            <a:r>
              <a:rPr lang="en-US" dirty="0" smtClean="0"/>
              <a:t> la de TOA. </a:t>
            </a:r>
          </a:p>
          <a:p>
            <a:r>
              <a:rPr lang="en-US" dirty="0" err="1" smtClean="0"/>
              <a:t>Finalmente</a:t>
            </a:r>
            <a:r>
              <a:rPr lang="en-US" dirty="0" smtClean="0"/>
              <a:t> A-GPS </a:t>
            </a:r>
            <a:r>
              <a:rPr lang="en-US" dirty="0" err="1" smtClean="0"/>
              <a:t>es</a:t>
            </a:r>
            <a:r>
              <a:rPr lang="en-US" dirty="0" smtClean="0"/>
              <a:t> el </a:t>
            </a:r>
            <a:r>
              <a:rPr lang="en-US" dirty="0" err="1" smtClean="0"/>
              <a:t>método</a:t>
            </a:r>
            <a:r>
              <a:rPr lang="en-US" dirty="0" smtClean="0"/>
              <a:t> </a:t>
            </a:r>
            <a:r>
              <a:rPr lang="en-US" dirty="0" err="1" smtClean="0"/>
              <a:t>mas</a:t>
            </a:r>
            <a:r>
              <a:rPr lang="en-US" dirty="0" smtClean="0"/>
              <a:t> </a:t>
            </a:r>
            <a:r>
              <a:rPr lang="en-US" dirty="0" err="1" smtClean="0"/>
              <a:t>preciso</a:t>
            </a:r>
            <a:r>
              <a:rPr lang="en-US" dirty="0" smtClean="0"/>
              <a:t> con </a:t>
            </a:r>
            <a:r>
              <a:rPr lang="en-US" dirty="0" err="1" smtClean="0"/>
              <a:t>una</a:t>
            </a:r>
            <a:r>
              <a:rPr lang="en-US" dirty="0" smtClean="0"/>
              <a:t> </a:t>
            </a:r>
            <a:r>
              <a:rPr lang="en-US" dirty="0" err="1" smtClean="0"/>
              <a:t>exactitud</a:t>
            </a:r>
            <a:r>
              <a:rPr lang="en-US" dirty="0" smtClean="0"/>
              <a:t> de </a:t>
            </a:r>
            <a:r>
              <a:rPr lang="en-US" dirty="0" err="1" smtClean="0"/>
              <a:t>hasta</a:t>
            </a:r>
            <a:r>
              <a:rPr lang="en-US" dirty="0" smtClean="0"/>
              <a:t> 5m </a:t>
            </a:r>
            <a:r>
              <a:rPr lang="en-US" dirty="0" err="1" smtClean="0"/>
              <a:t>aunque</a:t>
            </a:r>
            <a:r>
              <a:rPr lang="en-US" dirty="0" smtClean="0"/>
              <a:t> </a:t>
            </a:r>
            <a:r>
              <a:rPr lang="en-US" dirty="0" err="1" smtClean="0"/>
              <a:t>presenta</a:t>
            </a:r>
            <a:r>
              <a:rPr lang="en-US" dirty="0" smtClean="0"/>
              <a:t> </a:t>
            </a:r>
            <a:r>
              <a:rPr lang="en-US" dirty="0" err="1" smtClean="0"/>
              <a:t>desventaja</a:t>
            </a:r>
            <a:r>
              <a:rPr lang="en-US" dirty="0" smtClean="0"/>
              <a:t> en el </a:t>
            </a:r>
            <a:r>
              <a:rPr lang="en-US" dirty="0" err="1" smtClean="0"/>
              <a:t>posicionamiento</a:t>
            </a:r>
            <a:r>
              <a:rPr lang="en-US" dirty="0" smtClean="0"/>
              <a:t> en </a:t>
            </a:r>
            <a:r>
              <a:rPr lang="en-US" dirty="0" err="1" smtClean="0"/>
              <a:t>interiores</a:t>
            </a:r>
            <a:r>
              <a:rPr lang="en-US" dirty="0" smtClean="0"/>
              <a:t>.</a:t>
            </a:r>
          </a:p>
          <a:p>
            <a:pPr>
              <a:buNone/>
            </a:pPr>
            <a:endParaRPr lang="es-EC"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 Y RECOMENDACIONES</a:t>
            </a:r>
            <a:endParaRPr lang="es-EC" dirty="0"/>
          </a:p>
        </p:txBody>
      </p:sp>
      <p:sp>
        <p:nvSpPr>
          <p:cNvPr id="3" name="2 Marcador de contenido"/>
          <p:cNvSpPr>
            <a:spLocks noGrp="1"/>
          </p:cNvSpPr>
          <p:nvPr>
            <p:ph idx="1"/>
          </p:nvPr>
        </p:nvSpPr>
        <p:spPr/>
        <p:txBody>
          <a:bodyPr>
            <a:normAutofit fontScale="85000" lnSpcReduction="20000"/>
          </a:bodyPr>
          <a:lstStyle/>
          <a:p>
            <a:r>
              <a:rPr lang="es-EC" dirty="0" smtClean="0"/>
              <a:t>En nuestro medio, a pesar de que estas técnicas aparentan ser muy sencillas, de que los equipos celulares vienen ya integrados con tecnología de posicionamiento, no ha llegado aún a ser un servicio muy popular aunque mas adelante seguro lo será,</a:t>
            </a:r>
          </a:p>
          <a:p>
            <a:r>
              <a:rPr lang="es-EC" dirty="0" smtClean="0"/>
              <a:t>La causa de esto va desde la necesidad de equipos que cuenten con esta capacidad, la necesidad de realizar mejoras en los equipos existentes lo cual representa una inversión que debe tener una razón costo-beneficio favorable, y que el servicio venga incluido en la tarifa que regularmente paga el usuario o que tenga un precio atractivo.</a:t>
            </a:r>
            <a:endParaRPr lang="es-EC"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CONCLUSIONES Y RECOMENDACIONES</a:t>
            </a:r>
            <a:endParaRPr lang="es-ES" b="1" dirty="0"/>
          </a:p>
        </p:txBody>
      </p:sp>
      <p:sp>
        <p:nvSpPr>
          <p:cNvPr id="3" name="2 Marcador de contenido"/>
          <p:cNvSpPr>
            <a:spLocks noGrp="1"/>
          </p:cNvSpPr>
          <p:nvPr>
            <p:ph idx="1"/>
          </p:nvPr>
        </p:nvSpPr>
        <p:spPr>
          <a:xfrm>
            <a:off x="285720" y="1571612"/>
            <a:ext cx="8686800" cy="4525963"/>
          </a:xfrm>
        </p:spPr>
        <p:txBody>
          <a:bodyPr/>
          <a:lstStyle/>
          <a:p>
            <a:r>
              <a:rPr lang="es-ES" dirty="0" smtClean="0"/>
              <a:t>TOA:    UE</a:t>
            </a:r>
            <a:r>
              <a:rPr lang="es-ES" sz="1800" dirty="0" smtClean="0"/>
              <a:t>CLOCK = </a:t>
            </a:r>
            <a:r>
              <a:rPr lang="es-ES" dirty="0" smtClean="0"/>
              <a:t>NB’</a:t>
            </a:r>
            <a:r>
              <a:rPr lang="es-ES" sz="1800" dirty="0" smtClean="0"/>
              <a:t>S CLOCK</a:t>
            </a:r>
          </a:p>
          <a:p>
            <a:r>
              <a:rPr lang="es-ES" dirty="0" err="1" smtClean="0"/>
              <a:t>TDoA</a:t>
            </a:r>
            <a:r>
              <a:rPr lang="es-ES" sz="1800" dirty="0" smtClean="0"/>
              <a:t>:    </a:t>
            </a:r>
            <a:r>
              <a:rPr lang="es-ES" dirty="0" smtClean="0"/>
              <a:t>UE</a:t>
            </a:r>
            <a:r>
              <a:rPr lang="es-ES" sz="1800" dirty="0" smtClean="0"/>
              <a:t>CLOCK = </a:t>
            </a:r>
            <a:r>
              <a:rPr lang="es-ES" dirty="0" smtClean="0"/>
              <a:t>NB</a:t>
            </a:r>
            <a:r>
              <a:rPr lang="es-ES" sz="1800" dirty="0" smtClean="0"/>
              <a:t>’S CLOCK</a:t>
            </a:r>
          </a:p>
          <a:p>
            <a:r>
              <a:rPr lang="es-ES" sz="2800" dirty="0" smtClean="0"/>
              <a:t>AOA:      No depende de la sincronización</a:t>
            </a:r>
          </a:p>
          <a:p>
            <a:r>
              <a:rPr lang="es-ES" sz="2800" dirty="0" smtClean="0"/>
              <a:t>RED:       UE       </a:t>
            </a:r>
            <a:r>
              <a:rPr lang="es-ES" sz="2800" dirty="0" err="1" smtClean="0"/>
              <a:t>Call</a:t>
            </a:r>
            <a:r>
              <a:rPr lang="es-ES" sz="2800" dirty="0" smtClean="0"/>
              <a:t>                </a:t>
            </a:r>
            <a:r>
              <a:rPr lang="es-ES" sz="2800" dirty="0" err="1" smtClean="0"/>
              <a:t>Cell</a:t>
            </a:r>
            <a:endParaRPr lang="es-ES" sz="2800" dirty="0" smtClean="0"/>
          </a:p>
          <a:p>
            <a:pPr lvl="6">
              <a:buNone/>
            </a:pPr>
            <a:r>
              <a:rPr lang="es-ES" sz="2800" dirty="0" smtClean="0"/>
              <a:t>Idle                 LA </a:t>
            </a:r>
            <a:r>
              <a:rPr lang="es-ES" sz="1200" dirty="0" smtClean="0"/>
              <a:t>                                         </a:t>
            </a:r>
          </a:p>
          <a:p>
            <a:endParaRPr lang="es-ES" sz="1800" dirty="0"/>
          </a:p>
        </p:txBody>
      </p:sp>
      <p:cxnSp>
        <p:nvCxnSpPr>
          <p:cNvPr id="5" name="4 Conector recto de flecha"/>
          <p:cNvCxnSpPr/>
          <p:nvPr/>
        </p:nvCxnSpPr>
        <p:spPr>
          <a:xfrm>
            <a:off x="1500166" y="350043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571736" y="350043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3786182" y="3500438"/>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500298" y="3643314"/>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3929058" y="400050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CONCLUSIONES Y RECOMENDACIONES</a:t>
            </a:r>
            <a:endParaRPr lang="es-ES" dirty="0"/>
          </a:p>
        </p:txBody>
      </p:sp>
      <p:sp>
        <p:nvSpPr>
          <p:cNvPr id="3" name="2 Marcador de contenido"/>
          <p:cNvSpPr>
            <a:spLocks noGrp="1"/>
          </p:cNvSpPr>
          <p:nvPr>
            <p:ph idx="1"/>
          </p:nvPr>
        </p:nvSpPr>
        <p:spPr>
          <a:xfrm>
            <a:off x="0" y="2285992"/>
            <a:ext cx="2552688" cy="3222629"/>
          </a:xfrm>
        </p:spPr>
        <p:txBody>
          <a:bodyPr>
            <a:normAutofit fontScale="92500" lnSpcReduction="20000"/>
          </a:bodyPr>
          <a:lstStyle/>
          <a:p>
            <a:r>
              <a:rPr lang="es-ES" dirty="0" err="1" smtClean="0"/>
              <a:t>Cell</a:t>
            </a:r>
            <a:r>
              <a:rPr lang="es-ES" dirty="0" smtClean="0"/>
              <a:t>-ID	</a:t>
            </a:r>
          </a:p>
          <a:p>
            <a:endParaRPr lang="es-ES" dirty="0" smtClean="0"/>
          </a:p>
          <a:p>
            <a:endParaRPr lang="es-ES" dirty="0" smtClean="0"/>
          </a:p>
          <a:p>
            <a:r>
              <a:rPr lang="es-ES" dirty="0" smtClean="0"/>
              <a:t>TOA, TDOA	</a:t>
            </a:r>
          </a:p>
          <a:p>
            <a:endParaRPr lang="es-ES" dirty="0" smtClean="0"/>
          </a:p>
          <a:p>
            <a:r>
              <a:rPr lang="es-ES" dirty="0" smtClean="0"/>
              <a:t>A-GPS</a:t>
            </a:r>
            <a:endParaRPr lang="es-ES" dirty="0"/>
          </a:p>
        </p:txBody>
      </p:sp>
      <p:sp>
        <p:nvSpPr>
          <p:cNvPr id="4" name="3 CuadroTexto"/>
          <p:cNvSpPr txBox="1"/>
          <p:nvPr/>
        </p:nvSpPr>
        <p:spPr>
          <a:xfrm>
            <a:off x="2857488" y="2214554"/>
            <a:ext cx="5715040" cy="369332"/>
          </a:xfrm>
          <a:prstGeom prst="rect">
            <a:avLst/>
          </a:prstGeom>
          <a:noFill/>
        </p:spPr>
        <p:txBody>
          <a:bodyPr wrap="square" rtlCol="0">
            <a:spAutoFit/>
          </a:bodyPr>
          <a:lstStyle/>
          <a:p>
            <a:r>
              <a:rPr lang="es-ES" dirty="0" smtClean="0"/>
              <a:t>&gt; 10 Km                            2 – 10 Km              50 – 1000m</a:t>
            </a:r>
          </a:p>
        </p:txBody>
      </p:sp>
      <p:sp>
        <p:nvSpPr>
          <p:cNvPr id="7" name="6 CuadroTexto"/>
          <p:cNvSpPr txBox="1"/>
          <p:nvPr/>
        </p:nvSpPr>
        <p:spPr>
          <a:xfrm>
            <a:off x="2857488" y="3714752"/>
            <a:ext cx="5715040" cy="369332"/>
          </a:xfrm>
          <a:prstGeom prst="rect">
            <a:avLst/>
          </a:prstGeom>
          <a:noFill/>
        </p:spPr>
        <p:txBody>
          <a:bodyPr wrap="square" rtlCol="0">
            <a:spAutoFit/>
          </a:bodyPr>
          <a:lstStyle/>
          <a:p>
            <a:r>
              <a:rPr lang="es-ES" dirty="0" smtClean="0"/>
              <a:t>50 – 150 m                     50 – 250 m             50 – 300 m</a:t>
            </a:r>
            <a:endParaRPr lang="es-ES" dirty="0"/>
          </a:p>
        </p:txBody>
      </p:sp>
      <p:sp>
        <p:nvSpPr>
          <p:cNvPr id="8" name="7 CuadroTexto"/>
          <p:cNvSpPr txBox="1"/>
          <p:nvPr/>
        </p:nvSpPr>
        <p:spPr>
          <a:xfrm>
            <a:off x="2928926" y="5000636"/>
            <a:ext cx="5643602" cy="369332"/>
          </a:xfrm>
          <a:prstGeom prst="rect">
            <a:avLst/>
          </a:prstGeom>
          <a:noFill/>
        </p:spPr>
        <p:txBody>
          <a:bodyPr wrap="square" rtlCol="0">
            <a:spAutoFit/>
          </a:bodyPr>
          <a:lstStyle/>
          <a:p>
            <a:r>
              <a:rPr lang="es-ES" dirty="0" smtClean="0"/>
              <a:t>5 – 10 m                       10 – 20    m               10 – 100 m                </a:t>
            </a:r>
            <a:endParaRPr lang="es-ES" dirty="0"/>
          </a:p>
        </p:txBody>
      </p:sp>
      <p:sp>
        <p:nvSpPr>
          <p:cNvPr id="9" name="8 CuadroTexto"/>
          <p:cNvSpPr txBox="1"/>
          <p:nvPr/>
        </p:nvSpPr>
        <p:spPr>
          <a:xfrm>
            <a:off x="3000364" y="1357298"/>
            <a:ext cx="5715040" cy="369332"/>
          </a:xfrm>
          <a:prstGeom prst="rect">
            <a:avLst/>
          </a:prstGeom>
          <a:noFill/>
        </p:spPr>
        <p:txBody>
          <a:bodyPr wrap="square" rtlCol="0">
            <a:spAutoFit/>
          </a:bodyPr>
          <a:lstStyle/>
          <a:p>
            <a:r>
              <a:rPr lang="es-ES" dirty="0" smtClean="0"/>
              <a:t>Rural                             Suburbana                   Urbana</a:t>
            </a:r>
            <a:endParaRPr lang="es-E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CONCLUSIONES Y RECOMENDACIONES</a:t>
            </a:r>
            <a:endParaRPr lang="es-ES" dirty="0"/>
          </a:p>
        </p:txBody>
      </p:sp>
      <p:sp>
        <p:nvSpPr>
          <p:cNvPr id="3" name="2 Marcador de contenido"/>
          <p:cNvSpPr>
            <a:spLocks noGrp="1"/>
          </p:cNvSpPr>
          <p:nvPr>
            <p:ph idx="1"/>
          </p:nvPr>
        </p:nvSpPr>
        <p:spPr>
          <a:xfrm>
            <a:off x="304800" y="1554162"/>
            <a:ext cx="2552688" cy="4525963"/>
          </a:xfrm>
        </p:spPr>
        <p:txBody>
          <a:bodyPr/>
          <a:lstStyle/>
          <a:p>
            <a:r>
              <a:rPr lang="es-ES" dirty="0" err="1" smtClean="0"/>
              <a:t>Cell</a:t>
            </a:r>
            <a:r>
              <a:rPr lang="es-ES" dirty="0" smtClean="0"/>
              <a:t>-ID	</a:t>
            </a:r>
          </a:p>
          <a:p>
            <a:endParaRPr lang="es-ES" dirty="0" smtClean="0"/>
          </a:p>
          <a:p>
            <a:endParaRPr lang="es-ES" dirty="0" smtClean="0"/>
          </a:p>
          <a:p>
            <a:r>
              <a:rPr lang="es-ES" dirty="0" smtClean="0"/>
              <a:t>TOA, TDOA	</a:t>
            </a:r>
          </a:p>
          <a:p>
            <a:endParaRPr lang="es-ES" dirty="0" smtClean="0"/>
          </a:p>
          <a:p>
            <a:r>
              <a:rPr lang="es-ES" dirty="0" smtClean="0"/>
              <a:t>A-GPS</a:t>
            </a:r>
            <a:endParaRPr lang="es-ES" dirty="0"/>
          </a:p>
        </p:txBody>
      </p:sp>
      <p:sp>
        <p:nvSpPr>
          <p:cNvPr id="4" name="3 CuadroTexto"/>
          <p:cNvSpPr txBox="1"/>
          <p:nvPr/>
        </p:nvSpPr>
        <p:spPr>
          <a:xfrm>
            <a:off x="3428992" y="1500174"/>
            <a:ext cx="2000264" cy="923330"/>
          </a:xfrm>
          <a:prstGeom prst="rect">
            <a:avLst/>
          </a:prstGeom>
          <a:noFill/>
        </p:spPr>
        <p:txBody>
          <a:bodyPr wrap="square" rtlCol="0">
            <a:spAutoFit/>
          </a:bodyPr>
          <a:lstStyle/>
          <a:p>
            <a:r>
              <a:rPr lang="es-ES" dirty="0" smtClean="0"/>
              <a:t>Pueblo,</a:t>
            </a:r>
          </a:p>
          <a:p>
            <a:r>
              <a:rPr lang="es-ES" dirty="0" smtClean="0"/>
              <a:t>Ciudad</a:t>
            </a:r>
          </a:p>
          <a:p>
            <a:r>
              <a:rPr lang="es-ES" dirty="0" smtClean="0"/>
              <a:t>Barrio</a:t>
            </a:r>
          </a:p>
        </p:txBody>
      </p:sp>
      <p:sp>
        <p:nvSpPr>
          <p:cNvPr id="7" name="6 CuadroTexto"/>
          <p:cNvSpPr txBox="1"/>
          <p:nvPr/>
        </p:nvSpPr>
        <p:spPr>
          <a:xfrm>
            <a:off x="3357554" y="3286124"/>
            <a:ext cx="2857520" cy="1477328"/>
          </a:xfrm>
          <a:prstGeom prst="rect">
            <a:avLst/>
          </a:prstGeom>
          <a:noFill/>
        </p:spPr>
        <p:txBody>
          <a:bodyPr wrap="square" rtlCol="0">
            <a:spAutoFit/>
          </a:bodyPr>
          <a:lstStyle/>
          <a:p>
            <a:r>
              <a:rPr lang="es-ES" dirty="0" smtClean="0"/>
              <a:t>Edificios</a:t>
            </a:r>
          </a:p>
          <a:p>
            <a:r>
              <a:rPr lang="es-ES" dirty="0" smtClean="0"/>
              <a:t>Parques</a:t>
            </a:r>
          </a:p>
          <a:p>
            <a:r>
              <a:rPr lang="es-ES" dirty="0" smtClean="0"/>
              <a:t>Centro comercial</a:t>
            </a:r>
          </a:p>
          <a:p>
            <a:r>
              <a:rPr lang="es-ES" dirty="0" smtClean="0"/>
              <a:t>Colegio</a:t>
            </a:r>
          </a:p>
          <a:p>
            <a:r>
              <a:rPr lang="es-ES" dirty="0" smtClean="0"/>
              <a:t>Hospital</a:t>
            </a:r>
            <a:endParaRPr lang="es-ES" dirty="0"/>
          </a:p>
        </p:txBody>
      </p:sp>
      <p:sp>
        <p:nvSpPr>
          <p:cNvPr id="8" name="7 CuadroTexto"/>
          <p:cNvSpPr txBox="1"/>
          <p:nvPr/>
        </p:nvSpPr>
        <p:spPr>
          <a:xfrm>
            <a:off x="3428992" y="5072074"/>
            <a:ext cx="2143140" cy="1200329"/>
          </a:xfrm>
          <a:prstGeom prst="rect">
            <a:avLst/>
          </a:prstGeom>
          <a:noFill/>
        </p:spPr>
        <p:txBody>
          <a:bodyPr wrap="square" rtlCol="0">
            <a:spAutoFit/>
          </a:bodyPr>
          <a:lstStyle/>
          <a:p>
            <a:r>
              <a:rPr lang="es-ES" dirty="0" smtClean="0"/>
              <a:t>Personas</a:t>
            </a:r>
          </a:p>
          <a:p>
            <a:r>
              <a:rPr lang="es-ES" dirty="0" smtClean="0"/>
              <a:t>Objetos</a:t>
            </a:r>
          </a:p>
          <a:p>
            <a:r>
              <a:rPr lang="es-ES" dirty="0" smtClean="0"/>
              <a:t>Vehículos robados</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290"/>
            <a:ext cx="8686800" cy="838200"/>
          </a:xfrm>
        </p:spPr>
        <p:txBody>
          <a:bodyPr>
            <a:normAutofit fontScale="90000"/>
          </a:bodyPr>
          <a:lstStyle/>
          <a:p>
            <a:r>
              <a:rPr lang="es-EC" dirty="0" smtClean="0"/>
              <a:t>Servicios que toman ventaja de la </a:t>
            </a:r>
            <a:r>
              <a:rPr lang="es-EC" dirty="0" err="1" smtClean="0"/>
              <a:t>informacion</a:t>
            </a:r>
            <a:r>
              <a:rPr lang="es-EC" dirty="0" smtClean="0"/>
              <a:t> de </a:t>
            </a:r>
            <a:r>
              <a:rPr lang="es-EC" dirty="0" err="1" smtClean="0"/>
              <a:t>localizacion</a:t>
            </a:r>
            <a:endParaRPr lang="es-EC" dirty="0"/>
          </a:p>
        </p:txBody>
      </p:sp>
      <p:sp>
        <p:nvSpPr>
          <p:cNvPr id="3" name="2 Marcador de contenido"/>
          <p:cNvSpPr>
            <a:spLocks noGrp="1"/>
          </p:cNvSpPr>
          <p:nvPr>
            <p:ph idx="1"/>
          </p:nvPr>
        </p:nvSpPr>
        <p:spPr/>
        <p:txBody>
          <a:bodyPr/>
          <a:lstStyle/>
          <a:p>
            <a:r>
              <a:rPr lang="es-EC" dirty="0" smtClean="0"/>
              <a:t>Localización de personas</a:t>
            </a:r>
          </a:p>
          <a:p>
            <a:r>
              <a:rPr lang="es-EC" dirty="0" smtClean="0"/>
              <a:t>Navegación</a:t>
            </a:r>
          </a:p>
          <a:p>
            <a:r>
              <a:rPr lang="es-EC" dirty="0" smtClean="0"/>
              <a:t>Administración de flotas</a:t>
            </a:r>
          </a:p>
          <a:p>
            <a:r>
              <a:rPr lang="es-EC" dirty="0" smtClean="0"/>
              <a:t>Rastreo de paquetes</a:t>
            </a:r>
          </a:p>
          <a:p>
            <a:r>
              <a:rPr lang="es-EC" dirty="0" smtClean="0"/>
              <a:t>Rastreo de vehículos</a:t>
            </a:r>
          </a:p>
          <a:p>
            <a:r>
              <a:rPr lang="es-EC" dirty="0" smtClean="0"/>
              <a:t>Situaciones de emergencia</a:t>
            </a:r>
          </a:p>
          <a:p>
            <a:pPr>
              <a:buNone/>
            </a:pP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CONCLUSIONES Y RECOMENDACIONES</a:t>
            </a:r>
            <a:endParaRPr lang="es-ES" dirty="0"/>
          </a:p>
        </p:txBody>
      </p:sp>
      <p:sp>
        <p:nvSpPr>
          <p:cNvPr id="3" name="2 Marcador de contenido"/>
          <p:cNvSpPr>
            <a:spLocks noGrp="1"/>
          </p:cNvSpPr>
          <p:nvPr>
            <p:ph idx="1"/>
          </p:nvPr>
        </p:nvSpPr>
        <p:spPr/>
        <p:txBody>
          <a:bodyPr/>
          <a:lstStyle/>
          <a:p>
            <a:r>
              <a:rPr lang="es-ES" dirty="0" smtClean="0"/>
              <a:t>Condiciones ideales</a:t>
            </a:r>
          </a:p>
          <a:p>
            <a:r>
              <a:rPr lang="es-ES" dirty="0" smtClean="0"/>
              <a:t>Petición Inmediata y Diferida</a:t>
            </a:r>
          </a:p>
          <a:p>
            <a:r>
              <a:rPr lang="es-ES" dirty="0" smtClean="0"/>
              <a:t>Se consideró un </a:t>
            </a:r>
            <a:r>
              <a:rPr lang="es-ES" dirty="0" err="1" smtClean="0"/>
              <a:t>accuracy</a:t>
            </a:r>
            <a:endParaRPr lang="es-ES" dirty="0" smtClean="0"/>
          </a:p>
          <a:p>
            <a:r>
              <a:rPr lang="es-ES" dirty="0" smtClean="0"/>
              <a:t>Área: Rural, Suburbano y Urbano</a:t>
            </a:r>
          </a:p>
          <a:p>
            <a:r>
              <a:rPr lang="es-ES" dirty="0" smtClean="0"/>
              <a:t>Medición de tiempos: automático y manual</a:t>
            </a:r>
          </a:p>
          <a:p>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CONCLUSIONES Y RECOMENDACIONES</a:t>
            </a:r>
            <a:endParaRPr lang="es-ES" dirty="0"/>
          </a:p>
        </p:txBody>
      </p:sp>
      <p:sp>
        <p:nvSpPr>
          <p:cNvPr id="3" name="2 Marcador de contenido"/>
          <p:cNvSpPr>
            <a:spLocks noGrp="1"/>
          </p:cNvSpPr>
          <p:nvPr>
            <p:ph idx="1"/>
          </p:nvPr>
        </p:nvSpPr>
        <p:spPr>
          <a:xfrm>
            <a:off x="714348" y="2285992"/>
            <a:ext cx="8277252" cy="3794133"/>
          </a:xfrm>
        </p:spPr>
        <p:txBody>
          <a:bodyPr>
            <a:normAutofit lnSpcReduction="10000"/>
          </a:bodyPr>
          <a:lstStyle/>
          <a:p>
            <a:r>
              <a:rPr lang="es-ES" dirty="0" smtClean="0"/>
              <a:t>Reportes basado en Distancia</a:t>
            </a:r>
          </a:p>
          <a:p>
            <a:r>
              <a:rPr lang="es-ES" dirty="0" smtClean="0"/>
              <a:t>Reportes basado en Zona</a:t>
            </a:r>
          </a:p>
          <a:p>
            <a:r>
              <a:rPr lang="es-ES" dirty="0" smtClean="0"/>
              <a:t>Ionosfera, otras fuentes de error.</a:t>
            </a:r>
          </a:p>
          <a:p>
            <a:r>
              <a:rPr lang="es-ES" dirty="0" smtClean="0"/>
              <a:t>Considerar: ruido, </a:t>
            </a:r>
            <a:r>
              <a:rPr lang="es-ES" dirty="0" err="1" smtClean="0"/>
              <a:t>multitrayectoria</a:t>
            </a:r>
            <a:r>
              <a:rPr lang="es-ES" dirty="0" smtClean="0"/>
              <a:t>, NLOS, ruido, potencia de las señales.</a:t>
            </a:r>
          </a:p>
          <a:p>
            <a:endParaRPr lang="es-ES" dirty="0" smtClean="0"/>
          </a:p>
          <a:p>
            <a:pPr>
              <a:buNone/>
            </a:pPr>
            <a:r>
              <a:rPr lang="es-ES" dirty="0" smtClean="0"/>
              <a:t>    </a:t>
            </a: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Fundamentos de Localización</a:t>
            </a:r>
            <a:endParaRPr lang="es-ES" b="1" dirty="0"/>
          </a:p>
        </p:txBody>
      </p:sp>
      <p:sp>
        <p:nvSpPr>
          <p:cNvPr id="3" name="2 Marcador de contenido"/>
          <p:cNvSpPr>
            <a:spLocks noGrp="1"/>
          </p:cNvSpPr>
          <p:nvPr>
            <p:ph idx="1"/>
          </p:nvPr>
        </p:nvSpPr>
        <p:spPr>
          <a:xfrm>
            <a:off x="628680" y="1785926"/>
            <a:ext cx="8229600" cy="3125791"/>
          </a:xfrm>
        </p:spPr>
        <p:txBody>
          <a:bodyPr/>
          <a:lstStyle/>
          <a:p>
            <a:r>
              <a:rPr lang="es-EC" sz="3300" dirty="0" smtClean="0"/>
              <a:t>El término “locación”.</a:t>
            </a:r>
          </a:p>
          <a:p>
            <a:r>
              <a:rPr lang="es-ES" sz="3300" dirty="0" smtClean="0"/>
              <a:t>Locaciones Descriptivas.</a:t>
            </a:r>
          </a:p>
          <a:p>
            <a:r>
              <a:rPr lang="es-ES" dirty="0" smtClean="0"/>
              <a:t>Locaciones Espaciales</a:t>
            </a:r>
          </a:p>
          <a:p>
            <a:r>
              <a:rPr lang="es-ES" dirty="0" smtClean="0"/>
              <a:t>Locaciones de Red</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Locaciones Descriptivas</a:t>
            </a:r>
            <a:endParaRPr lang="es-ES" dirty="0"/>
          </a:p>
        </p:txBody>
      </p:sp>
      <p:pic>
        <p:nvPicPr>
          <p:cNvPr id="139267" name="Picture 3"/>
          <p:cNvPicPr>
            <a:picLocks noChangeAspect="1" noChangeArrowheads="1"/>
          </p:cNvPicPr>
          <p:nvPr/>
        </p:nvPicPr>
        <p:blipFill>
          <a:blip r:embed="rId2" cstate="print"/>
          <a:srcRect/>
          <a:stretch>
            <a:fillRect/>
          </a:stretch>
        </p:blipFill>
        <p:spPr bwMode="auto">
          <a:xfrm>
            <a:off x="500034" y="1285860"/>
            <a:ext cx="8286808"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Locaciones Espaciales (2D)</a:t>
            </a:r>
            <a:endParaRPr lang="es-ES" dirty="0"/>
          </a:p>
        </p:txBody>
      </p:sp>
      <p:pic>
        <p:nvPicPr>
          <p:cNvPr id="141314" name="Picture 2"/>
          <p:cNvPicPr>
            <a:picLocks noChangeAspect="1" noChangeArrowheads="1"/>
          </p:cNvPicPr>
          <p:nvPr/>
        </p:nvPicPr>
        <p:blipFill>
          <a:blip r:embed="rId2" cstate="print"/>
          <a:srcRect/>
          <a:stretch>
            <a:fillRect/>
          </a:stretch>
        </p:blipFill>
        <p:spPr bwMode="auto">
          <a:xfrm>
            <a:off x="428596" y="1571612"/>
            <a:ext cx="8330671"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290"/>
            <a:ext cx="8686800" cy="838200"/>
          </a:xfrm>
        </p:spPr>
        <p:txBody>
          <a:bodyPr>
            <a:normAutofit fontScale="90000"/>
          </a:bodyPr>
          <a:lstStyle/>
          <a:p>
            <a:r>
              <a:rPr lang="es-ES" dirty="0" smtClean="0"/>
              <a:t>Locaciones de Red</a:t>
            </a:r>
            <a:br>
              <a:rPr lang="es-ES" dirty="0" smtClean="0"/>
            </a:br>
            <a:r>
              <a:rPr lang="es-ES" dirty="0" smtClean="0"/>
              <a:t> </a:t>
            </a:r>
            <a:r>
              <a:rPr lang="es-ES" sz="3600" dirty="0" smtClean="0"/>
              <a:t>(</a:t>
            </a:r>
            <a:r>
              <a:rPr lang="es-EC" sz="3600" dirty="0" smtClean="0"/>
              <a:t>direcciones de red, IP, estaciones base</a:t>
            </a:r>
            <a:r>
              <a:rPr lang="es-ES" sz="3600" dirty="0" smtClean="0"/>
              <a:t>)</a:t>
            </a:r>
            <a:endParaRPr lang="es-ES" sz="3600" dirty="0"/>
          </a:p>
        </p:txBody>
      </p:sp>
      <p:pic>
        <p:nvPicPr>
          <p:cNvPr id="142338" name="Picture 2"/>
          <p:cNvPicPr>
            <a:picLocks noChangeAspect="1" noChangeArrowheads="1"/>
          </p:cNvPicPr>
          <p:nvPr/>
        </p:nvPicPr>
        <p:blipFill>
          <a:blip r:embed="rId2" cstate="print"/>
          <a:srcRect/>
          <a:stretch>
            <a:fillRect/>
          </a:stretch>
        </p:blipFill>
        <p:spPr bwMode="auto">
          <a:xfrm>
            <a:off x="142844" y="1643050"/>
            <a:ext cx="4286280" cy="4500594"/>
          </a:xfrm>
          <a:prstGeom prst="rect">
            <a:avLst/>
          </a:prstGeom>
          <a:noFill/>
          <a:ln w="9525">
            <a:noFill/>
            <a:miter lim="800000"/>
            <a:headEnd/>
            <a:tailEnd/>
          </a:ln>
          <a:effectLst/>
        </p:spPr>
      </p:pic>
      <p:pic>
        <p:nvPicPr>
          <p:cNvPr id="142339" name="Picture 3"/>
          <p:cNvPicPr>
            <a:picLocks noChangeAspect="1" noChangeArrowheads="1"/>
          </p:cNvPicPr>
          <p:nvPr/>
        </p:nvPicPr>
        <p:blipFill>
          <a:blip r:embed="rId3" cstate="print"/>
          <a:srcRect/>
          <a:stretch>
            <a:fillRect/>
          </a:stretch>
        </p:blipFill>
        <p:spPr bwMode="auto">
          <a:xfrm>
            <a:off x="4357686" y="1643049"/>
            <a:ext cx="4643438" cy="45005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9198</TotalTime>
  <Words>958</Words>
  <Application>Microsoft Office PowerPoint</Application>
  <PresentationFormat>Presentación en pantalla (4:3)</PresentationFormat>
  <Paragraphs>271</Paragraphs>
  <Slides>51</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Viajes</vt:lpstr>
      <vt:lpstr>Ecuación</vt:lpstr>
      <vt:lpstr>Diapositiva 1</vt:lpstr>
      <vt:lpstr>INTRODUCCION</vt:lpstr>
      <vt:lpstr>INTRODUCCION</vt:lpstr>
      <vt:lpstr>Diapositiva 4</vt:lpstr>
      <vt:lpstr>Servicios que toman ventaja de la informacion de localizacion</vt:lpstr>
      <vt:lpstr>Fundamentos de Localización</vt:lpstr>
      <vt:lpstr>Locaciones Descriptivas</vt:lpstr>
      <vt:lpstr>Locaciones Espaciales (2D)</vt:lpstr>
      <vt:lpstr>Locaciones de Red  (direcciones de red, IP, estaciones base)</vt:lpstr>
      <vt:lpstr>Posicionamiento basado  en cobertura de celda</vt:lpstr>
      <vt:lpstr>Posicionamiento basado en tiempo de viaje redondo (RTT)</vt:lpstr>
      <vt:lpstr>Theta – theta o Angulo de arribo (AOA)</vt:lpstr>
      <vt:lpstr>Theta – theta o Angulo de arribo (AOA)</vt:lpstr>
      <vt:lpstr>Rho-Theta</vt:lpstr>
      <vt:lpstr>Rho – rho o Tiempo de arribo (TOA)</vt:lpstr>
      <vt:lpstr>Rho – rho o Tiempo de arribo (TOA)</vt:lpstr>
      <vt:lpstr>Rho – rho o Tiempo de arribo (TOA)</vt:lpstr>
      <vt:lpstr>TDoA y Curvas Hiperbólicas</vt:lpstr>
      <vt:lpstr>TDoA y Curvas Hiperbólicas</vt:lpstr>
      <vt:lpstr>Diapositiva 20</vt:lpstr>
      <vt:lpstr>TDoA y Curvas Hiperbólicas</vt:lpstr>
      <vt:lpstr>Sistema de Posicionamiento Global (GPS)</vt:lpstr>
      <vt:lpstr>Sistema de Posicionamiento Global (GPS)</vt:lpstr>
      <vt:lpstr>Sistema de Posicionamiento Global (GPS)</vt:lpstr>
      <vt:lpstr>Sistema de Posicionamiento Galileo</vt:lpstr>
      <vt:lpstr>REDES  UMTS</vt:lpstr>
      <vt:lpstr>REDES  UMTS</vt:lpstr>
      <vt:lpstr>ARQUITECTURA DEL SISTEMA</vt:lpstr>
      <vt:lpstr>Diapositiva 29</vt:lpstr>
      <vt:lpstr>POSICIONAMIENTO EN REDES UMTS</vt:lpstr>
      <vt:lpstr>SET ACTIVO </vt:lpstr>
      <vt:lpstr>EFECTO CERCA-LEJOS  </vt:lpstr>
      <vt:lpstr>CAPACIDAD DE ESCUCHA. </vt:lpstr>
      <vt:lpstr>COMPONENTES DE POSICIONAMIENTO UMTS</vt:lpstr>
      <vt:lpstr>COMPONENTES DE POSICIONAMIENTO UMTS</vt:lpstr>
      <vt:lpstr>MÉTODO BASADO EN CELDA</vt:lpstr>
      <vt:lpstr>MÉTODO BASADO EN CELDA</vt:lpstr>
      <vt:lpstr>MÉTODO BASADO EN CELDA</vt:lpstr>
      <vt:lpstr>OTDoA-IPDL</vt:lpstr>
      <vt:lpstr>OTDoA-IPDL</vt:lpstr>
      <vt:lpstr>GPS ASISTIDO EN UMTS (A-GPS)</vt:lpstr>
      <vt:lpstr>GPS ASISTIDO EN UMTS (A-GPS)</vt:lpstr>
      <vt:lpstr>Diapositiva 43</vt:lpstr>
      <vt:lpstr>Diapositiva 44</vt:lpstr>
      <vt:lpstr>CONCLUSIONES Y RECOMENDACIONES</vt:lpstr>
      <vt:lpstr>CONCLUSIONES Y RECOMENDACIONES</vt:lpstr>
      <vt:lpstr>CONCLUSIONES Y RECOMENDACIONES</vt:lpstr>
      <vt:lpstr>CONCLUSIONES Y RECOMENDACIONES</vt:lpstr>
      <vt:lpstr>CONCLUSIONES Y RECOMENDACIONES</vt:lpstr>
      <vt:lpstr>CONCLUSIONES Y RECOMENDACIONES</vt:lpstr>
      <vt:lpstr>CONCLUSIONES Y RECOMENDACIONES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Washington</dc:creator>
  <cp:lastModifiedBy>User</cp:lastModifiedBy>
  <cp:revision>572</cp:revision>
  <dcterms:created xsi:type="dcterms:W3CDTF">2009-06-20T21:53:22Z</dcterms:created>
  <dcterms:modified xsi:type="dcterms:W3CDTF">2010-02-08T14:05:06Z</dcterms:modified>
</cp:coreProperties>
</file>