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87" r:id="rId2"/>
    <p:sldId id="280" r:id="rId3"/>
    <p:sldId id="282" r:id="rId4"/>
    <p:sldId id="283" r:id="rId5"/>
    <p:sldId id="284" r:id="rId6"/>
    <p:sldId id="285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7" r:id="rId24"/>
    <p:sldId id="305" r:id="rId25"/>
    <p:sldId id="306" r:id="rId26"/>
    <p:sldId id="331" r:id="rId27"/>
    <p:sldId id="308" r:id="rId28"/>
    <p:sldId id="316" r:id="rId29"/>
    <p:sldId id="309" r:id="rId30"/>
    <p:sldId id="310" r:id="rId31"/>
    <p:sldId id="311" r:id="rId32"/>
    <p:sldId id="312" r:id="rId33"/>
    <p:sldId id="314" r:id="rId34"/>
    <p:sldId id="313" r:id="rId35"/>
    <p:sldId id="319" r:id="rId36"/>
    <p:sldId id="315" r:id="rId37"/>
    <p:sldId id="318" r:id="rId38"/>
    <p:sldId id="317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30" r:id="rId49"/>
    <p:sldId id="329" r:id="rId50"/>
    <p:sldId id="332" r:id="rId51"/>
    <p:sldId id="333" r:id="rId52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90985" autoAdjust="0"/>
  </p:normalViewPr>
  <p:slideViewPr>
    <p:cSldViewPr>
      <p:cViewPr>
        <p:scale>
          <a:sx n="50" d="100"/>
          <a:sy n="50" d="100"/>
        </p:scale>
        <p:origin x="-56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354667" y="4318000"/>
            <a:ext cx="7620000" cy="1100667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54667" y="5693833"/>
            <a:ext cx="7620000" cy="592667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112000" y="7061200"/>
            <a:ext cx="2540000" cy="4064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20720" y="7061200"/>
            <a:ext cx="3860800" cy="406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51280" y="7061200"/>
            <a:ext cx="1354667" cy="406400"/>
          </a:xfrm>
        </p:spPr>
        <p:txBody>
          <a:bodyPr/>
          <a:lstStyle/>
          <a:p>
            <a:pPr>
              <a:defRPr/>
            </a:pPr>
            <a:fld id="{AA66358B-0EFD-4B3C-AD2E-A5F3AFC3644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1005417" y="4053417"/>
            <a:ext cx="8128000" cy="1422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1016000" y="5609167"/>
            <a:ext cx="8128000" cy="7620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1005417" y="4053417"/>
            <a:ext cx="254000" cy="1422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1016000" y="5609167"/>
            <a:ext cx="254000" cy="7620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8AB95-6489-44F6-9101-D4416FD6474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4DF9-A1D7-4D33-9858-5318E59DE87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08000" y="705908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65667" y="7186083"/>
            <a:ext cx="212054" cy="13368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4032897" y="3557724"/>
            <a:ext cx="6502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C24EC-C45C-4BCB-A39E-8BB21C0C844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508000" y="1354667"/>
            <a:ext cx="9144000" cy="5486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4667" y="3302000"/>
            <a:ext cx="7620000" cy="1185333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39334" y="4741333"/>
            <a:ext cx="7535333" cy="1270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7112000" y="7061200"/>
            <a:ext cx="2540000" cy="406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20720" y="7061200"/>
            <a:ext cx="3860800" cy="406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88720" y="7061200"/>
            <a:ext cx="1689947" cy="406400"/>
          </a:xfrm>
        </p:spPr>
        <p:txBody>
          <a:bodyPr/>
          <a:lstStyle/>
          <a:p>
            <a:pPr>
              <a:defRPr/>
            </a:pPr>
            <a:fld id="{9E71D87E-A264-4FF5-B5DD-3C3342E91AC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1016000" y="3132667"/>
            <a:ext cx="8128000" cy="14224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016000" y="3132667"/>
            <a:ext cx="254000" cy="1422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254000"/>
            <a:ext cx="9144000" cy="1016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156D8-6B09-41CA-92C1-1C68FC6033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508000" y="1354667"/>
            <a:ext cx="4490720" cy="5486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5146887" y="1351280"/>
            <a:ext cx="4490720" cy="5486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254000"/>
            <a:ext cx="9144000" cy="1016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428750"/>
            <a:ext cx="4489098" cy="762000"/>
          </a:xfrm>
          <a:noFill/>
          <a:ln>
            <a:noFill/>
          </a:ln>
        </p:spPr>
        <p:txBody>
          <a:bodyPr lIns="101599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164667" y="1439333"/>
            <a:ext cx="4490861" cy="762000"/>
          </a:xfrm>
          <a:noFill/>
          <a:ln>
            <a:noFill/>
          </a:ln>
        </p:spPr>
        <p:txBody>
          <a:bodyPr lIns="101599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E260E-170A-4650-8B21-5D69710018A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508000" y="2370667"/>
            <a:ext cx="4487333" cy="4487333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5164667" y="2370667"/>
            <a:ext cx="4487333" cy="4487333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254000"/>
            <a:ext cx="9144000" cy="1016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D2284-6599-4E19-94B6-035AC4900FA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65667" y="7186083"/>
            <a:ext cx="212054" cy="13368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3C89E-8433-4BF2-8743-069B8031324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08000" y="705908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65667" y="7186083"/>
            <a:ext cx="212054" cy="13368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7333" y="338667"/>
            <a:ext cx="2794000" cy="931333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027333" y="1354667"/>
            <a:ext cx="2794000" cy="5381626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6039C-A9F0-40AE-BE40-4DE4EB73307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08000" y="705908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511828" y="3693583"/>
            <a:ext cx="6705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65667" y="7186083"/>
            <a:ext cx="212054" cy="13368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38667" y="338667"/>
            <a:ext cx="6350000" cy="6350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556507"/>
            <a:ext cx="9144000" cy="749653"/>
          </a:xfrm>
          <a:ln>
            <a:solidFill>
              <a:schemeClr val="accent1"/>
            </a:solidFill>
          </a:ln>
        </p:spPr>
        <p:txBody>
          <a:bodyPr lIns="304797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08000" y="2116667"/>
            <a:ext cx="9144000" cy="4744720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354667"/>
            <a:ext cx="9144000" cy="592667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39567-98B4-46B3-909B-2F57353B8DE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08000" y="705908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65667" y="7186083"/>
            <a:ext cx="212054" cy="13368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508000" y="556507"/>
            <a:ext cx="203200" cy="7620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508000" y="169333"/>
            <a:ext cx="9144000" cy="1100667"/>
          </a:xfrm>
          <a:prstGeom prst="rect">
            <a:avLst/>
          </a:prstGeom>
        </p:spPr>
        <p:txBody>
          <a:bodyPr vert="horz" lIns="101599" tIns="50799" rIns="101599" bIns="50799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508000" y="1354667"/>
            <a:ext cx="9144000" cy="5455920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7112000" y="7062611"/>
            <a:ext cx="2543387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20720" y="7062611"/>
            <a:ext cx="3894667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720" y="7062611"/>
            <a:ext cx="2201333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4F3342-FB2D-44F4-9B90-C2F81B608BA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508000" y="7059083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508000" y="1270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65667" y="7186083"/>
            <a:ext cx="212054" cy="13368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7" indent="-304797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4" indent="-304797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91" indent="-253997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88" indent="-253997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indent="-253997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82" indent="-203198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980" indent="-203198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5178" indent="-203198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376" indent="-203198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22282" y="3810000"/>
            <a:ext cx="8715436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96908" y="2390953"/>
            <a:ext cx="9398000" cy="1633361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 smtClean="0"/>
              <a:t>Análisis Comparativo de la implementación de Voz sobre IP en </a:t>
            </a:r>
            <a:r>
              <a:rPr lang="es-ES_tradnl" sz="2800" dirty="0" err="1" smtClean="0"/>
              <a:t>Wireless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Mesh</a:t>
            </a:r>
            <a:r>
              <a:rPr lang="es-ES_tradnl" sz="2800" dirty="0" smtClean="0"/>
              <a:t> Networks y </a:t>
            </a:r>
            <a:r>
              <a:rPr lang="es-ES_tradnl" sz="2800" dirty="0" err="1" smtClean="0"/>
              <a:t>Wireless</a:t>
            </a:r>
            <a:r>
              <a:rPr lang="es-ES_tradnl" sz="2800" dirty="0" smtClean="0"/>
              <a:t> LAN tradicionales tomando en consideración parámetros de </a:t>
            </a:r>
            <a:r>
              <a:rPr lang="es-ES_tradnl" sz="2800" dirty="0" err="1" smtClean="0"/>
              <a:t>QoS</a:t>
            </a:r>
            <a:r>
              <a:rPr lang="es-ES_tradnl" sz="2800" dirty="0" smtClean="0"/>
              <a:t> y problemas de movilidad ocasionados por </a:t>
            </a:r>
            <a:r>
              <a:rPr lang="es-ES_tradnl" sz="2800" dirty="0" err="1" smtClean="0"/>
              <a:t>Handoffs</a:t>
            </a:r>
            <a:endParaRPr lang="es-ES" sz="28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Juan Carlos Basurto Dávila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Redes IEEE 802.11 / 802.11s</a:t>
            </a:r>
          </a:p>
          <a:p>
            <a:pPr lvl="1"/>
            <a:r>
              <a:rPr lang="es-ES_tradnl" dirty="0" smtClean="0"/>
              <a:t>Arquitectura</a:t>
            </a:r>
          </a:p>
          <a:p>
            <a:pPr lvl="1"/>
            <a:r>
              <a:rPr lang="es-ES_tradnl" dirty="0" smtClean="0"/>
              <a:t>Movilidad</a:t>
            </a:r>
          </a:p>
          <a:p>
            <a:r>
              <a:rPr lang="es-ES_tradnl" b="1" dirty="0" smtClean="0"/>
              <a:t>Voz sobre WLAN y </a:t>
            </a:r>
            <a:r>
              <a:rPr lang="es-ES_tradnl" b="1" dirty="0" err="1" smtClean="0"/>
              <a:t>QoS</a:t>
            </a:r>
            <a:endParaRPr lang="es-ES_tradnl" b="1" dirty="0" smtClean="0"/>
          </a:p>
          <a:p>
            <a:pPr lvl="1"/>
            <a:r>
              <a:rPr lang="es-ES_tradnl" b="1" dirty="0" smtClean="0"/>
              <a:t>Desafíos</a:t>
            </a:r>
          </a:p>
          <a:p>
            <a:r>
              <a:rPr lang="es-ES_tradnl" dirty="0" smtClean="0"/>
              <a:t>Soluciones Consideradas</a:t>
            </a:r>
          </a:p>
          <a:p>
            <a:pPr lvl="1"/>
            <a:r>
              <a:rPr lang="es-ES_tradnl" dirty="0" err="1" smtClean="0"/>
              <a:t>SMesh</a:t>
            </a:r>
            <a:endParaRPr lang="es-ES_tradnl" dirty="0" smtClean="0"/>
          </a:p>
          <a:p>
            <a:pPr lvl="1"/>
            <a:r>
              <a:rPr lang="es-ES_tradnl" dirty="0" err="1" smtClean="0"/>
              <a:t>Meraki</a:t>
            </a:r>
            <a:endParaRPr lang="es-ES_tradnl" dirty="0" smtClean="0"/>
          </a:p>
          <a:p>
            <a:pPr lvl="1"/>
            <a:r>
              <a:rPr lang="es-ES_tradnl" dirty="0" smtClean="0"/>
              <a:t>Otras soluciones</a:t>
            </a:r>
          </a:p>
          <a:p>
            <a:r>
              <a:rPr lang="es-ES_tradnl" dirty="0" smtClean="0"/>
              <a:t>Hipótesis planteada</a:t>
            </a:r>
          </a:p>
          <a:p>
            <a:r>
              <a:rPr lang="es-ES_tradnl" dirty="0" smtClean="0"/>
              <a:t>Diseño del </a:t>
            </a:r>
            <a:r>
              <a:rPr lang="es-ES_tradnl" dirty="0" err="1" smtClean="0"/>
              <a:t>Testbed</a:t>
            </a:r>
            <a:endParaRPr lang="es-ES_tradnl" dirty="0" smtClean="0"/>
          </a:p>
          <a:p>
            <a:r>
              <a:rPr lang="es-ES_tradnl" dirty="0" smtClean="0"/>
              <a:t>Resultados</a:t>
            </a:r>
          </a:p>
          <a:p>
            <a:r>
              <a:rPr lang="es-ES_tradnl" dirty="0" smtClean="0"/>
              <a:t>Conclusiones y Recomendaciones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Voz sobre WLAN</a:t>
            </a:r>
            <a:endParaRPr lang="es-E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8034" y="1555644"/>
            <a:ext cx="8143932" cy="50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QoS</a:t>
            </a:r>
            <a:r>
              <a:rPr lang="es-ES_tradnl" dirty="0" smtClean="0"/>
              <a:t> – Calidad de Servicio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¿Qué tan fluida es la comunicación?</a:t>
            </a:r>
          </a:p>
          <a:p>
            <a:pPr lvl="1"/>
            <a:r>
              <a:rPr lang="es-ES_tradnl" dirty="0" smtClean="0"/>
              <a:t>¿Cómo medir la fluidez?</a:t>
            </a:r>
          </a:p>
          <a:p>
            <a:endParaRPr lang="es-ES_tradnl" dirty="0" smtClean="0"/>
          </a:p>
          <a:p>
            <a:r>
              <a:rPr lang="es-ES_tradnl" dirty="0" smtClean="0"/>
              <a:t>Parámetros:</a:t>
            </a:r>
          </a:p>
          <a:p>
            <a:pPr lvl="1"/>
            <a:r>
              <a:rPr lang="es-ES_tradnl" dirty="0" smtClean="0"/>
              <a:t>Objetivos</a:t>
            </a:r>
          </a:p>
          <a:p>
            <a:pPr lvl="2"/>
            <a:r>
              <a:rPr lang="es-ES_tradnl" dirty="0" err="1" smtClean="0"/>
              <a:t>Delay</a:t>
            </a:r>
            <a:r>
              <a:rPr lang="es-ES_tradnl" dirty="0" smtClean="0"/>
              <a:t> &lt; 150 – 200 ms</a:t>
            </a:r>
          </a:p>
          <a:p>
            <a:pPr lvl="2"/>
            <a:r>
              <a:rPr lang="es-ES_tradnl" dirty="0" err="1" smtClean="0"/>
              <a:t>Jitter</a:t>
            </a:r>
            <a:r>
              <a:rPr lang="es-ES_tradnl" dirty="0" smtClean="0"/>
              <a:t> &lt; 100 ms (20 ms)</a:t>
            </a:r>
          </a:p>
          <a:p>
            <a:pPr lvl="2"/>
            <a:r>
              <a:rPr lang="es-ES_tradnl" dirty="0" err="1" smtClean="0"/>
              <a:t>Bandwidth</a:t>
            </a:r>
            <a:r>
              <a:rPr lang="es-ES_tradnl" dirty="0" smtClean="0"/>
              <a:t> / </a:t>
            </a:r>
            <a:r>
              <a:rPr lang="es-ES_tradnl" dirty="0" err="1" smtClean="0"/>
              <a:t>Throughput</a:t>
            </a:r>
            <a:r>
              <a:rPr lang="es-ES_tradnl" dirty="0" smtClean="0"/>
              <a:t> @ 80/64 </a:t>
            </a:r>
            <a:r>
              <a:rPr lang="es-ES_tradnl" dirty="0" err="1" smtClean="0"/>
              <a:t>kbps</a:t>
            </a:r>
            <a:r>
              <a:rPr lang="es-ES_tradnl" dirty="0" smtClean="0"/>
              <a:t>  (G.711)</a:t>
            </a:r>
          </a:p>
          <a:p>
            <a:pPr lvl="2"/>
            <a:r>
              <a:rPr lang="es-ES_tradnl" dirty="0" err="1" smtClean="0"/>
              <a:t>Packet</a:t>
            </a:r>
            <a:r>
              <a:rPr lang="es-ES_tradnl" dirty="0" smtClean="0"/>
              <a:t> </a:t>
            </a:r>
            <a:r>
              <a:rPr lang="es-ES_tradnl" dirty="0" err="1" smtClean="0"/>
              <a:t>Loss</a:t>
            </a:r>
            <a:r>
              <a:rPr lang="es-ES_tradnl" dirty="0" smtClean="0"/>
              <a:t> &lt; 1%</a:t>
            </a:r>
          </a:p>
          <a:p>
            <a:pPr lvl="1"/>
            <a:r>
              <a:rPr lang="es-ES_tradnl" dirty="0" smtClean="0"/>
              <a:t>Subjetivos</a:t>
            </a:r>
          </a:p>
          <a:p>
            <a:pPr lvl="2"/>
            <a:r>
              <a:rPr lang="es-ES_tradnl" dirty="0" smtClean="0"/>
              <a:t>MOS &gt;=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Desafíos </a:t>
            </a:r>
            <a:r>
              <a:rPr lang="es-ES_tradnl" dirty="0" err="1" smtClean="0"/>
              <a:t>VoWLAN</a:t>
            </a:r>
            <a:r>
              <a:rPr lang="es-ES_tradnl" dirty="0" smtClean="0"/>
              <a:t> + </a:t>
            </a:r>
            <a:r>
              <a:rPr lang="es-ES_tradnl" dirty="0" err="1" smtClean="0"/>
              <a:t>QoS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Mantener una comunicación de voz fluida y sin interrupciones.</a:t>
            </a:r>
          </a:p>
          <a:p>
            <a:pPr lvl="1"/>
            <a:r>
              <a:rPr lang="es-ES_tradnl" dirty="0" smtClean="0"/>
              <a:t>Valores óptimos de </a:t>
            </a:r>
            <a:r>
              <a:rPr lang="es-ES_tradnl" dirty="0" err="1" smtClean="0"/>
              <a:t>QoS</a:t>
            </a:r>
            <a:endParaRPr lang="es-ES_tradnl" dirty="0" smtClean="0"/>
          </a:p>
          <a:p>
            <a:pPr lvl="1"/>
            <a:r>
              <a:rPr lang="es-ES_tradnl" dirty="0" smtClean="0"/>
              <a:t>Mecanismos que favorezcan la movilidad</a:t>
            </a:r>
          </a:p>
          <a:p>
            <a:endParaRPr lang="es-ES_tradnl" dirty="0" smtClean="0"/>
          </a:p>
          <a:p>
            <a:r>
              <a:rPr lang="es-ES_tradnl" dirty="0" smtClean="0"/>
              <a:t>Determinar y mantener un margen de </a:t>
            </a:r>
            <a:r>
              <a:rPr lang="es-ES_tradnl" dirty="0" err="1" smtClean="0"/>
              <a:t>operabilidad</a:t>
            </a:r>
            <a:r>
              <a:rPr lang="es-ES_tradnl" dirty="0" smtClean="0"/>
              <a:t> óptima (capacidad)</a:t>
            </a:r>
          </a:p>
          <a:p>
            <a:endParaRPr lang="es-ES_tradnl" dirty="0" smtClean="0"/>
          </a:p>
          <a:p>
            <a:r>
              <a:rPr lang="es-ES_tradnl" dirty="0" smtClean="0"/>
              <a:t>Escalabilidad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Redes IEEE 802.11 / 802.11s</a:t>
            </a:r>
          </a:p>
          <a:p>
            <a:pPr lvl="1"/>
            <a:r>
              <a:rPr lang="es-ES_tradnl" dirty="0" smtClean="0"/>
              <a:t>Arquitectura</a:t>
            </a:r>
          </a:p>
          <a:p>
            <a:pPr lvl="1"/>
            <a:r>
              <a:rPr lang="es-ES_tradnl" dirty="0" smtClean="0"/>
              <a:t>Movilidad</a:t>
            </a:r>
          </a:p>
          <a:p>
            <a:r>
              <a:rPr lang="es-ES_tradnl" dirty="0" smtClean="0"/>
              <a:t>Voz sobre WLAN y </a:t>
            </a:r>
            <a:r>
              <a:rPr lang="es-ES_tradnl" dirty="0" err="1" smtClean="0"/>
              <a:t>QoS</a:t>
            </a:r>
            <a:endParaRPr lang="es-ES_tradnl" dirty="0" smtClean="0"/>
          </a:p>
          <a:p>
            <a:pPr lvl="1"/>
            <a:r>
              <a:rPr lang="es-ES_tradnl" dirty="0" smtClean="0"/>
              <a:t>Desafíos</a:t>
            </a:r>
          </a:p>
          <a:p>
            <a:r>
              <a:rPr lang="es-ES_tradnl" b="1" dirty="0" smtClean="0"/>
              <a:t>Soluciones Consideradas</a:t>
            </a:r>
          </a:p>
          <a:p>
            <a:pPr lvl="1"/>
            <a:r>
              <a:rPr lang="es-ES_tradnl" b="1" dirty="0" err="1" smtClean="0"/>
              <a:t>SMesh</a:t>
            </a:r>
            <a:endParaRPr lang="es-ES_tradnl" b="1" dirty="0" smtClean="0"/>
          </a:p>
          <a:p>
            <a:pPr lvl="1"/>
            <a:r>
              <a:rPr lang="es-ES_tradnl" b="1" dirty="0" err="1" smtClean="0"/>
              <a:t>Meraki</a:t>
            </a:r>
            <a:endParaRPr lang="es-ES_tradnl" b="1" dirty="0" smtClean="0"/>
          </a:p>
          <a:p>
            <a:pPr lvl="1"/>
            <a:r>
              <a:rPr lang="es-ES_tradnl" b="1" dirty="0" smtClean="0"/>
              <a:t>Otras soluciones</a:t>
            </a:r>
          </a:p>
          <a:p>
            <a:r>
              <a:rPr lang="es-ES_tradnl" dirty="0" smtClean="0"/>
              <a:t>Hipótesis planteada</a:t>
            </a:r>
          </a:p>
          <a:p>
            <a:r>
              <a:rPr lang="es-ES_tradnl" dirty="0" smtClean="0"/>
              <a:t>Diseño del </a:t>
            </a:r>
            <a:r>
              <a:rPr lang="es-ES_tradnl" dirty="0" err="1" smtClean="0"/>
              <a:t>Testbed</a:t>
            </a:r>
            <a:endParaRPr lang="es-ES_tradnl" dirty="0" smtClean="0"/>
          </a:p>
          <a:p>
            <a:r>
              <a:rPr lang="es-ES_tradnl" dirty="0" smtClean="0"/>
              <a:t>Resultados</a:t>
            </a:r>
          </a:p>
          <a:p>
            <a:r>
              <a:rPr lang="es-ES_tradnl" dirty="0" smtClean="0"/>
              <a:t>Conclusiones y Recomendaciones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Roofnet</a:t>
            </a:r>
            <a:r>
              <a:rPr lang="es-ES_tradnl" dirty="0" smtClean="0"/>
              <a:t> / </a:t>
            </a:r>
            <a:r>
              <a:rPr lang="es-ES_tradnl" dirty="0" err="1" smtClean="0"/>
              <a:t>Meraki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8000" y="1354667"/>
            <a:ext cx="5786446" cy="5486400"/>
          </a:xfrm>
        </p:spPr>
        <p:txBody>
          <a:bodyPr/>
          <a:lstStyle/>
          <a:p>
            <a:r>
              <a:rPr lang="es-ES_tradnl" dirty="0" smtClean="0"/>
              <a:t>Nombre comercial: </a:t>
            </a:r>
            <a:r>
              <a:rPr lang="es-ES_tradnl" dirty="0" err="1" smtClean="0"/>
              <a:t>Meraki</a:t>
            </a:r>
            <a:endParaRPr lang="es-ES_tradnl" dirty="0" smtClean="0"/>
          </a:p>
          <a:p>
            <a:r>
              <a:rPr lang="es-ES_tradnl" dirty="0" smtClean="0"/>
              <a:t>MIT experimental WMN</a:t>
            </a:r>
          </a:p>
          <a:p>
            <a:r>
              <a:rPr lang="es-ES_tradnl" dirty="0" smtClean="0"/>
              <a:t>Protocolo RNR (</a:t>
            </a:r>
            <a:r>
              <a:rPr lang="es-ES_tradnl" dirty="0" err="1" smtClean="0"/>
              <a:t>RoofNet</a:t>
            </a:r>
            <a:r>
              <a:rPr lang="es-ES_tradnl" dirty="0" smtClean="0"/>
              <a:t> </a:t>
            </a:r>
            <a:r>
              <a:rPr lang="es-ES_tradnl" dirty="0" err="1" smtClean="0"/>
              <a:t>Routing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Movilidad 802.11s (infraestructura)</a:t>
            </a:r>
          </a:p>
          <a:p>
            <a:endParaRPr lang="es-ES_tradnl" dirty="0" smtClean="0"/>
          </a:p>
          <a:p>
            <a:r>
              <a:rPr lang="es-ES_tradnl" dirty="0" smtClean="0"/>
              <a:t>Ventajas:</a:t>
            </a:r>
          </a:p>
          <a:p>
            <a:pPr lvl="1"/>
            <a:r>
              <a:rPr lang="es-ES_tradnl" dirty="0" err="1" smtClean="0"/>
              <a:t>Plug&amp;Play</a:t>
            </a:r>
            <a:endParaRPr lang="es-ES_tradnl" dirty="0" smtClean="0"/>
          </a:p>
          <a:p>
            <a:pPr lvl="1"/>
            <a:r>
              <a:rPr lang="es-ES_tradnl" dirty="0" smtClean="0"/>
              <a:t>Configurable </a:t>
            </a:r>
            <a:r>
              <a:rPr lang="es-ES_tradnl" dirty="0" err="1" smtClean="0"/>
              <a:t>via</a:t>
            </a:r>
            <a:r>
              <a:rPr lang="es-ES_tradnl" dirty="0" smtClean="0"/>
              <a:t> Web </a:t>
            </a:r>
            <a:r>
              <a:rPr lang="es-ES_tradnl" dirty="0" err="1" smtClean="0"/>
              <a:t>Dashboard</a:t>
            </a:r>
            <a:endParaRPr lang="es-ES_tradnl" dirty="0" smtClean="0"/>
          </a:p>
          <a:p>
            <a:r>
              <a:rPr lang="es-ES_tradnl" dirty="0" smtClean="0"/>
              <a:t>Desventajas:</a:t>
            </a:r>
          </a:p>
          <a:p>
            <a:pPr lvl="1"/>
            <a:r>
              <a:rPr lang="es-ES_tradnl" dirty="0" smtClean="0"/>
              <a:t>Inoperable sin Internet</a:t>
            </a:r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226"/>
          <a:stretch>
            <a:fillRect/>
          </a:stretch>
        </p:blipFill>
        <p:spPr bwMode="auto">
          <a:xfrm>
            <a:off x="6484948" y="1381108"/>
            <a:ext cx="29527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t="30435"/>
          <a:stretch>
            <a:fillRect/>
          </a:stretch>
        </p:blipFill>
        <p:spPr bwMode="auto">
          <a:xfrm>
            <a:off x="6923117" y="5524512"/>
            <a:ext cx="2371725" cy="11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SMesh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8000" y="1354667"/>
            <a:ext cx="5143504" cy="548640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Sistema </a:t>
            </a:r>
            <a:r>
              <a:rPr lang="es-ES_tradnl" dirty="0" err="1" smtClean="0"/>
              <a:t>Wireless</a:t>
            </a:r>
            <a:r>
              <a:rPr lang="es-ES_tradnl" dirty="0" smtClean="0"/>
              <a:t> </a:t>
            </a:r>
            <a:r>
              <a:rPr lang="es-ES_tradnl" dirty="0" err="1" smtClean="0"/>
              <a:t>Mesh</a:t>
            </a:r>
            <a:r>
              <a:rPr lang="es-ES_tradnl" dirty="0" smtClean="0"/>
              <a:t> Johns Hopkins </a:t>
            </a:r>
            <a:r>
              <a:rPr lang="es-ES_tradnl" dirty="0" err="1" smtClean="0"/>
              <a:t>University</a:t>
            </a:r>
            <a:endParaRPr lang="es-ES_tradnl" dirty="0" smtClean="0"/>
          </a:p>
          <a:p>
            <a:r>
              <a:rPr lang="es-ES_tradnl" dirty="0" smtClean="0"/>
              <a:t>Protocolo de </a:t>
            </a:r>
            <a:r>
              <a:rPr lang="es-ES_tradnl" dirty="0" err="1" smtClean="0"/>
              <a:t>Handoff</a:t>
            </a:r>
            <a:r>
              <a:rPr lang="es-ES_tradnl" dirty="0" smtClean="0"/>
              <a:t> Rápido</a:t>
            </a:r>
          </a:p>
          <a:p>
            <a:r>
              <a:rPr lang="es-ES_tradnl" dirty="0" smtClean="0"/>
              <a:t>Métrica de enrutamiento basada en costo.</a:t>
            </a:r>
          </a:p>
          <a:p>
            <a:r>
              <a:rPr lang="es-ES_tradnl" dirty="0" smtClean="0"/>
              <a:t>Movilidad y operación: Ad Hoc</a:t>
            </a:r>
          </a:p>
          <a:p>
            <a:endParaRPr lang="es-ES_tradnl" dirty="0" smtClean="0"/>
          </a:p>
          <a:p>
            <a:r>
              <a:rPr lang="es-ES_tradnl" dirty="0" smtClean="0"/>
              <a:t>Ventajas:</a:t>
            </a:r>
          </a:p>
          <a:p>
            <a:pPr lvl="1"/>
            <a:r>
              <a:rPr lang="es-ES_tradnl" dirty="0" smtClean="0"/>
              <a:t>100% Configurable</a:t>
            </a:r>
          </a:p>
          <a:p>
            <a:pPr lvl="1"/>
            <a:r>
              <a:rPr lang="es-ES_tradnl" dirty="0" smtClean="0"/>
              <a:t>Opera en </a:t>
            </a:r>
            <a:r>
              <a:rPr lang="es-ES_tradnl" dirty="0" err="1" smtClean="0"/>
              <a:t>OpenWRT</a:t>
            </a:r>
            <a:r>
              <a:rPr lang="es-ES_tradnl" dirty="0" smtClean="0"/>
              <a:t> (Linux)</a:t>
            </a:r>
          </a:p>
          <a:p>
            <a:r>
              <a:rPr lang="es-ES_tradnl" dirty="0" smtClean="0"/>
              <a:t>Desventajas:</a:t>
            </a:r>
          </a:p>
          <a:p>
            <a:pPr lvl="1"/>
            <a:r>
              <a:rPr lang="es-ES_tradnl" dirty="0" err="1" smtClean="0"/>
              <a:t>Routers</a:t>
            </a:r>
            <a:r>
              <a:rPr lang="es-ES_tradnl" dirty="0" smtClean="0"/>
              <a:t> en los que opera son pocos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322" y="5453074"/>
            <a:ext cx="2838472" cy="81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6" y="1595422"/>
            <a:ext cx="4238628" cy="317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SMesh</a:t>
            </a:r>
            <a:r>
              <a:rPr lang="es-ES_tradnl" dirty="0" smtClean="0"/>
              <a:t> - Arquitectura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1320800"/>
            <a:ext cx="7358063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/>
          <a:srcRect l="6510" t="50000" r="6185" b="11039"/>
          <a:stretch>
            <a:fillRect/>
          </a:stretch>
        </p:blipFill>
        <p:spPr bwMode="auto">
          <a:xfrm>
            <a:off x="579406" y="3095620"/>
            <a:ext cx="9001188" cy="24164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/>
          <a:srcRect l="6510" t="47078" r="7356" b="12013"/>
          <a:stretch>
            <a:fillRect/>
          </a:stretch>
        </p:blipFill>
        <p:spPr bwMode="auto">
          <a:xfrm>
            <a:off x="436530" y="2881306"/>
            <a:ext cx="9358378" cy="2673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SMesh</a:t>
            </a:r>
            <a:r>
              <a:rPr lang="es-ES_tradnl" dirty="0" smtClean="0"/>
              <a:t> – </a:t>
            </a:r>
            <a:r>
              <a:rPr lang="es-ES_tradnl" dirty="0" err="1" smtClean="0"/>
              <a:t>Intra-Domain</a:t>
            </a:r>
            <a:r>
              <a:rPr lang="es-ES_tradnl" dirty="0" smtClean="0"/>
              <a:t> </a:t>
            </a:r>
            <a:r>
              <a:rPr lang="es-ES_tradnl" dirty="0" err="1" smtClean="0"/>
              <a:t>Handoff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65125" y="1738313"/>
            <a:ext cx="9429750" cy="5214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25" y="2986088"/>
            <a:ext cx="109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75" y="4700602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6675" y="2986088"/>
            <a:ext cx="109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>
            <a:stCxn id="6" idx="0"/>
            <a:endCxn id="5" idx="2"/>
          </p:cNvCxnSpPr>
          <p:nvPr/>
        </p:nvCxnSpPr>
        <p:spPr>
          <a:xfrm rot="5400000" flipH="1" flipV="1">
            <a:off x="2151056" y="3654433"/>
            <a:ext cx="708039" cy="13843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4700602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3865563" y="3665538"/>
            <a:ext cx="2357437" cy="15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stCxn id="5" idx="2"/>
            <a:endCxn id="9" idx="0"/>
          </p:cNvCxnSpPr>
          <p:nvPr/>
        </p:nvCxnSpPr>
        <p:spPr>
          <a:xfrm rot="16200000" flipH="1">
            <a:off x="3436931" y="3752857"/>
            <a:ext cx="708039" cy="1187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endCxn id="9" idx="0"/>
          </p:cNvCxnSpPr>
          <p:nvPr/>
        </p:nvCxnSpPr>
        <p:spPr>
          <a:xfrm rot="5400000">
            <a:off x="5300662" y="3038490"/>
            <a:ext cx="746125" cy="257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3" y="4629164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>
          <a:xfrm rot="5400000">
            <a:off x="6086475" y="3790951"/>
            <a:ext cx="674687" cy="1077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6294438" y="4381500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/>
              <a:t>gARP</a:t>
            </a:r>
            <a:endParaRPr lang="es-ES" sz="1600"/>
          </a:p>
        </p:txBody>
      </p:sp>
      <p:cxnSp>
        <p:nvCxnSpPr>
          <p:cNvPr id="16" name="15 Conector recto"/>
          <p:cNvCxnSpPr/>
          <p:nvPr/>
        </p:nvCxnSpPr>
        <p:spPr>
          <a:xfrm rot="16200000" flipV="1">
            <a:off x="6850063" y="4222750"/>
            <a:ext cx="603250" cy="1428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20" idx="2"/>
          </p:cNvCxnSpPr>
          <p:nvPr/>
        </p:nvCxnSpPr>
        <p:spPr>
          <a:xfrm rot="5400000">
            <a:off x="3740150" y="2220913"/>
            <a:ext cx="928687" cy="13922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endCxn id="20" idx="2"/>
          </p:cNvCxnSpPr>
          <p:nvPr/>
        </p:nvCxnSpPr>
        <p:spPr>
          <a:xfrm rot="10800000">
            <a:off x="4900613" y="2452688"/>
            <a:ext cx="1516062" cy="10366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865563" y="3594100"/>
            <a:ext cx="2286000" cy="158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3436938" y="1881188"/>
            <a:ext cx="2928937" cy="571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dirty="0" err="1"/>
              <a:t>Client</a:t>
            </a:r>
            <a:r>
              <a:rPr lang="es-MX" dirty="0"/>
              <a:t> Data </a:t>
            </a:r>
            <a:r>
              <a:rPr lang="es-MX" dirty="0" err="1"/>
              <a:t>Group</a:t>
            </a:r>
            <a:endParaRPr lang="es-ES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6275" y="1952625"/>
            <a:ext cx="466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7 -1.18824E-7 L 0.14339 0.0031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7 -1.18824E-7 L 0.14339 0.0031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Otras soluciones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LCMIM</a:t>
            </a:r>
          </a:p>
          <a:p>
            <a:r>
              <a:rPr lang="es-ES_tradnl" dirty="0" err="1" smtClean="0"/>
              <a:t>SyncScan</a:t>
            </a:r>
            <a:endParaRPr lang="es-ES_tradnl" dirty="0" smtClean="0"/>
          </a:p>
          <a:p>
            <a:r>
              <a:rPr lang="es-ES_tradnl" dirty="0" smtClean="0"/>
              <a:t>AODV-PHR</a:t>
            </a:r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Motivación</a:t>
            </a:r>
          </a:p>
          <a:p>
            <a:pPr lvl="1"/>
            <a:r>
              <a:rPr lang="es-ES_tradnl" dirty="0" smtClean="0"/>
              <a:t>Voz sobre WLAN</a:t>
            </a:r>
          </a:p>
          <a:p>
            <a:pPr lvl="1"/>
            <a:r>
              <a:rPr lang="es-ES_tradnl" dirty="0" smtClean="0"/>
              <a:t>Problemas de Movilidad &gt; Soluciones</a:t>
            </a:r>
          </a:p>
          <a:p>
            <a:endParaRPr lang="es-ES_tradnl" dirty="0" smtClean="0"/>
          </a:p>
          <a:p>
            <a:r>
              <a:rPr lang="es-ES_tradnl" dirty="0" smtClean="0"/>
              <a:t>Objetivos</a:t>
            </a:r>
          </a:p>
          <a:p>
            <a:pPr lvl="1"/>
            <a:r>
              <a:rPr lang="es-ES_tradnl" dirty="0" smtClean="0"/>
              <a:t>Investigación.</a:t>
            </a:r>
          </a:p>
          <a:p>
            <a:pPr lvl="1"/>
            <a:r>
              <a:rPr lang="es-ES_tradnl" dirty="0" smtClean="0"/>
              <a:t>Crear punto de partida.</a:t>
            </a:r>
          </a:p>
          <a:p>
            <a:pPr lvl="1"/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Redes IEEE 802.11 / 802.11s</a:t>
            </a:r>
          </a:p>
          <a:p>
            <a:pPr lvl="1"/>
            <a:r>
              <a:rPr lang="es-ES_tradnl" dirty="0" smtClean="0"/>
              <a:t>Arquitectura</a:t>
            </a:r>
          </a:p>
          <a:p>
            <a:pPr lvl="1"/>
            <a:r>
              <a:rPr lang="es-ES_tradnl" dirty="0" smtClean="0"/>
              <a:t>Movilidad</a:t>
            </a:r>
          </a:p>
          <a:p>
            <a:r>
              <a:rPr lang="es-ES_tradnl" dirty="0" smtClean="0"/>
              <a:t>Voz sobre WLAN y </a:t>
            </a:r>
            <a:r>
              <a:rPr lang="es-ES_tradnl" dirty="0" err="1" smtClean="0"/>
              <a:t>QoS</a:t>
            </a:r>
            <a:endParaRPr lang="es-ES_tradnl" dirty="0" smtClean="0"/>
          </a:p>
          <a:p>
            <a:pPr lvl="1"/>
            <a:r>
              <a:rPr lang="es-ES_tradnl" dirty="0" smtClean="0"/>
              <a:t>Desafíos</a:t>
            </a:r>
          </a:p>
          <a:p>
            <a:r>
              <a:rPr lang="es-ES_tradnl" dirty="0" smtClean="0"/>
              <a:t>Soluciones Consideradas</a:t>
            </a:r>
          </a:p>
          <a:p>
            <a:pPr lvl="1"/>
            <a:r>
              <a:rPr lang="es-ES_tradnl" dirty="0" err="1" smtClean="0"/>
              <a:t>SMesh</a:t>
            </a:r>
            <a:endParaRPr lang="es-ES_tradnl" dirty="0" smtClean="0"/>
          </a:p>
          <a:p>
            <a:pPr lvl="1"/>
            <a:r>
              <a:rPr lang="es-ES_tradnl" dirty="0" err="1" smtClean="0"/>
              <a:t>Meraki</a:t>
            </a:r>
            <a:endParaRPr lang="es-ES_tradnl" dirty="0" smtClean="0"/>
          </a:p>
          <a:p>
            <a:pPr lvl="1"/>
            <a:r>
              <a:rPr lang="es-ES_tradnl" dirty="0" smtClean="0"/>
              <a:t>Otras soluciones</a:t>
            </a:r>
          </a:p>
          <a:p>
            <a:r>
              <a:rPr lang="es-ES_tradnl" b="1" dirty="0" smtClean="0"/>
              <a:t>Hipótesis planteada</a:t>
            </a:r>
          </a:p>
          <a:p>
            <a:r>
              <a:rPr lang="es-ES_tradnl" dirty="0" smtClean="0"/>
              <a:t>Diseño del </a:t>
            </a:r>
            <a:r>
              <a:rPr lang="es-ES_tradnl" dirty="0" err="1" smtClean="0"/>
              <a:t>Testbed</a:t>
            </a:r>
            <a:endParaRPr lang="es-ES_tradnl" dirty="0" smtClean="0"/>
          </a:p>
          <a:p>
            <a:r>
              <a:rPr lang="es-ES_tradnl" dirty="0" smtClean="0"/>
              <a:t>Resultados</a:t>
            </a:r>
          </a:p>
          <a:p>
            <a:r>
              <a:rPr lang="es-ES_tradnl" dirty="0" smtClean="0"/>
              <a:t>Conclusiones y Recomendaciones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Hipótesis Planteada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La calidad de Servicio en la voz sobre Redes Inalámbricas se ve mejorada con el uso de </a:t>
            </a:r>
            <a:r>
              <a:rPr lang="es-ES_tradnl" dirty="0" err="1" smtClean="0"/>
              <a:t>SMesh</a:t>
            </a:r>
            <a:r>
              <a:rPr lang="es-ES_tradnl" dirty="0" smtClean="0"/>
              <a:t> en comparación con el uso de redes </a:t>
            </a:r>
            <a:r>
              <a:rPr lang="es-ES_tradnl" dirty="0" err="1" smtClean="0"/>
              <a:t>Wireless</a:t>
            </a:r>
            <a:r>
              <a:rPr lang="es-ES_tradnl" dirty="0" smtClean="0"/>
              <a:t> </a:t>
            </a:r>
            <a:r>
              <a:rPr lang="es-ES_tradnl" dirty="0" err="1" smtClean="0"/>
              <a:t>Mesh</a:t>
            </a:r>
            <a:r>
              <a:rPr lang="es-ES_tradnl" dirty="0" smtClean="0"/>
              <a:t> LAN tradicionales dentro de las instalaciones de la FIEC.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Redes IEEE 802.11 / 802.11s</a:t>
            </a:r>
          </a:p>
          <a:p>
            <a:pPr lvl="1"/>
            <a:r>
              <a:rPr lang="es-ES_tradnl" dirty="0" smtClean="0"/>
              <a:t>Arquitectura</a:t>
            </a:r>
          </a:p>
          <a:p>
            <a:pPr lvl="1"/>
            <a:r>
              <a:rPr lang="es-ES_tradnl" dirty="0" smtClean="0"/>
              <a:t>Movilidad</a:t>
            </a:r>
          </a:p>
          <a:p>
            <a:r>
              <a:rPr lang="es-ES_tradnl" dirty="0" smtClean="0"/>
              <a:t>Voz sobre WLAN y </a:t>
            </a:r>
            <a:r>
              <a:rPr lang="es-ES_tradnl" dirty="0" err="1" smtClean="0"/>
              <a:t>QoS</a:t>
            </a:r>
            <a:endParaRPr lang="es-ES_tradnl" dirty="0" smtClean="0"/>
          </a:p>
          <a:p>
            <a:pPr lvl="1"/>
            <a:r>
              <a:rPr lang="es-ES_tradnl" dirty="0" smtClean="0"/>
              <a:t>Desafíos</a:t>
            </a:r>
          </a:p>
          <a:p>
            <a:r>
              <a:rPr lang="es-ES_tradnl" dirty="0" smtClean="0"/>
              <a:t>Soluciones Consideradas</a:t>
            </a:r>
          </a:p>
          <a:p>
            <a:pPr lvl="1"/>
            <a:r>
              <a:rPr lang="es-ES_tradnl" dirty="0" err="1" smtClean="0"/>
              <a:t>SMesh</a:t>
            </a:r>
            <a:endParaRPr lang="es-ES_tradnl" dirty="0" smtClean="0"/>
          </a:p>
          <a:p>
            <a:pPr lvl="1"/>
            <a:r>
              <a:rPr lang="es-ES_tradnl" dirty="0" err="1" smtClean="0"/>
              <a:t>Meraki</a:t>
            </a:r>
            <a:endParaRPr lang="es-ES_tradnl" dirty="0" smtClean="0"/>
          </a:p>
          <a:p>
            <a:pPr lvl="1"/>
            <a:r>
              <a:rPr lang="es-ES_tradnl" dirty="0" smtClean="0"/>
              <a:t>Otras soluciones</a:t>
            </a:r>
          </a:p>
          <a:p>
            <a:r>
              <a:rPr lang="es-ES_tradnl" dirty="0" smtClean="0"/>
              <a:t>Hipótesis planteada</a:t>
            </a:r>
          </a:p>
          <a:p>
            <a:r>
              <a:rPr lang="es-ES_tradnl" b="1" dirty="0" smtClean="0"/>
              <a:t>Diseño del </a:t>
            </a:r>
            <a:r>
              <a:rPr lang="es-ES_tradnl" b="1" dirty="0" err="1" smtClean="0"/>
              <a:t>Testbed</a:t>
            </a:r>
            <a:endParaRPr lang="es-ES_tradnl" b="1" dirty="0" smtClean="0"/>
          </a:p>
          <a:p>
            <a:r>
              <a:rPr lang="es-ES_tradnl" dirty="0" smtClean="0"/>
              <a:t>Resultados</a:t>
            </a:r>
          </a:p>
          <a:p>
            <a:r>
              <a:rPr lang="es-ES_tradnl" dirty="0" smtClean="0"/>
              <a:t>Conclusiones y Recomendaciones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Diseño de </a:t>
            </a:r>
            <a:r>
              <a:rPr lang="es-ES_tradnl" dirty="0" err="1" smtClean="0"/>
              <a:t>Testbed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Experimentos</a:t>
            </a:r>
          </a:p>
          <a:p>
            <a:pPr lvl="1"/>
            <a:r>
              <a:rPr lang="es-ES_tradnl" dirty="0" err="1" smtClean="0"/>
              <a:t>Delay</a:t>
            </a:r>
            <a:endParaRPr lang="es-ES_tradnl" dirty="0" smtClean="0"/>
          </a:p>
          <a:p>
            <a:pPr lvl="1"/>
            <a:r>
              <a:rPr lang="es-ES_tradnl" dirty="0" err="1" smtClean="0"/>
              <a:t>Jitter</a:t>
            </a:r>
            <a:endParaRPr lang="es-ES_tradnl" dirty="0" smtClean="0"/>
          </a:p>
          <a:p>
            <a:pPr lvl="1"/>
            <a:r>
              <a:rPr lang="es-ES_tradnl" dirty="0" err="1" smtClean="0"/>
              <a:t>Bandwidth</a:t>
            </a:r>
            <a:r>
              <a:rPr lang="es-ES_tradnl" dirty="0" smtClean="0"/>
              <a:t> / </a:t>
            </a:r>
            <a:r>
              <a:rPr lang="es-ES_tradnl" dirty="0" err="1" smtClean="0"/>
              <a:t>Throughput</a:t>
            </a:r>
            <a:endParaRPr lang="es-ES_tradnl" dirty="0" smtClean="0"/>
          </a:p>
          <a:p>
            <a:pPr lvl="1"/>
            <a:r>
              <a:rPr lang="es-ES_tradnl" dirty="0" err="1" smtClean="0"/>
              <a:t>Packet</a:t>
            </a:r>
            <a:r>
              <a:rPr lang="es-ES_tradnl" dirty="0" smtClean="0"/>
              <a:t> </a:t>
            </a:r>
            <a:r>
              <a:rPr lang="es-ES_tradnl" dirty="0" err="1" smtClean="0"/>
              <a:t>Loss</a:t>
            </a:r>
            <a:endParaRPr lang="es-ES_tradnl" dirty="0" smtClean="0"/>
          </a:p>
          <a:p>
            <a:pPr lvl="1"/>
            <a:r>
              <a:rPr lang="es-ES_tradnl" dirty="0" smtClean="0"/>
              <a:t>Subjetivo (MOS?)</a:t>
            </a:r>
          </a:p>
          <a:p>
            <a:pPr lvl="1"/>
            <a:r>
              <a:rPr lang="es-ES_tradnl" dirty="0" smtClean="0"/>
              <a:t>Tráfico</a:t>
            </a:r>
          </a:p>
          <a:p>
            <a:pPr>
              <a:buNone/>
            </a:pPr>
            <a:endParaRPr lang="es-ES_tradnl" dirty="0" smtClean="0"/>
          </a:p>
          <a:p>
            <a:r>
              <a:rPr lang="es-ES_tradnl" dirty="0" smtClean="0"/>
              <a:t>Redes</a:t>
            </a:r>
          </a:p>
          <a:p>
            <a:pPr lvl="1"/>
            <a:r>
              <a:rPr lang="es-ES_tradnl" dirty="0" err="1" smtClean="0"/>
              <a:t>Meraki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SMesh</a:t>
            </a:r>
            <a:endParaRPr lang="es-ES_tradnl" dirty="0" smtClean="0"/>
          </a:p>
          <a:p>
            <a:pPr lvl="1"/>
            <a:r>
              <a:rPr lang="es-ES_tradnl" dirty="0" smtClean="0"/>
              <a:t>ESPOL</a:t>
            </a:r>
          </a:p>
          <a:p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Diseño del </a:t>
            </a:r>
            <a:r>
              <a:rPr lang="es-ES_tradnl" dirty="0" err="1" smtClean="0"/>
              <a:t>Testbed</a:t>
            </a:r>
            <a:r>
              <a:rPr lang="es-ES_tradnl" dirty="0" smtClean="0"/>
              <a:t> - Hardware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ES_tradnl" dirty="0" smtClean="0"/>
              <a:t>Fijo:</a:t>
            </a:r>
          </a:p>
          <a:p>
            <a:r>
              <a:rPr lang="es-ES_tradnl" dirty="0" smtClean="0"/>
              <a:t>PBX</a:t>
            </a:r>
          </a:p>
          <a:p>
            <a:pPr lvl="1"/>
            <a:r>
              <a:rPr lang="es-ES_tradnl" dirty="0" smtClean="0"/>
              <a:t>PC – </a:t>
            </a:r>
            <a:r>
              <a:rPr lang="es-ES_tradnl" dirty="0" err="1" smtClean="0"/>
              <a:t>Asterisk</a:t>
            </a:r>
            <a:endParaRPr lang="es-ES_tradnl" dirty="0" smtClean="0"/>
          </a:p>
          <a:p>
            <a:r>
              <a:rPr lang="es-ES_tradnl" dirty="0" smtClean="0"/>
              <a:t>Teléfono IP</a:t>
            </a:r>
          </a:p>
          <a:p>
            <a:pPr lvl="1"/>
            <a:r>
              <a:rPr lang="es-ES_tradnl" dirty="0" smtClean="0"/>
              <a:t>1 </a:t>
            </a:r>
            <a:r>
              <a:rPr lang="es-ES_tradnl" dirty="0" err="1" smtClean="0"/>
              <a:t>Grandstream</a:t>
            </a:r>
            <a:endParaRPr lang="es-ES_tradnl" dirty="0" smtClean="0"/>
          </a:p>
          <a:p>
            <a:r>
              <a:rPr lang="es-ES_tradnl" dirty="0" smtClean="0"/>
              <a:t>Clientes Móviles</a:t>
            </a:r>
          </a:p>
          <a:p>
            <a:pPr lvl="1"/>
            <a:r>
              <a:rPr lang="es-ES_tradnl" dirty="0" smtClean="0"/>
              <a:t>2 Laptops (</a:t>
            </a:r>
            <a:r>
              <a:rPr lang="es-ES_tradnl" dirty="0" err="1" smtClean="0"/>
              <a:t>Softphone</a:t>
            </a:r>
            <a:r>
              <a:rPr lang="es-ES_tradnl" dirty="0" smtClean="0"/>
              <a:t>)</a:t>
            </a:r>
          </a:p>
          <a:p>
            <a:endParaRPr lang="es-ES_tradnl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ES_tradnl" dirty="0" smtClean="0"/>
              <a:t>Por solución:</a:t>
            </a:r>
          </a:p>
          <a:p>
            <a:r>
              <a:rPr lang="es-ES_tradnl" dirty="0" err="1" smtClean="0"/>
              <a:t>SMesh</a:t>
            </a:r>
            <a:endParaRPr lang="es-ES_tradnl" dirty="0" smtClean="0"/>
          </a:p>
          <a:p>
            <a:pPr lvl="1"/>
            <a:r>
              <a:rPr lang="es-ES_tradnl" dirty="0" smtClean="0"/>
              <a:t>2 </a:t>
            </a:r>
            <a:r>
              <a:rPr lang="es-ES_tradnl" dirty="0" err="1" smtClean="0"/>
              <a:t>Routers</a:t>
            </a:r>
            <a:r>
              <a:rPr lang="es-ES_tradnl" dirty="0" smtClean="0"/>
              <a:t> </a:t>
            </a:r>
            <a:r>
              <a:rPr lang="es-ES_tradnl" dirty="0" err="1" smtClean="0"/>
              <a:t>Linksys</a:t>
            </a:r>
            <a:r>
              <a:rPr lang="es-ES_tradnl" dirty="0" smtClean="0"/>
              <a:t> </a:t>
            </a:r>
            <a:r>
              <a:rPr lang="es-ES_tradnl" dirty="0" smtClean="0"/>
              <a:t>WRT54G-TM</a:t>
            </a:r>
            <a:endParaRPr lang="es-ES_tradnl" dirty="0" smtClean="0"/>
          </a:p>
          <a:p>
            <a:pPr lvl="1"/>
            <a:r>
              <a:rPr lang="es-ES_tradnl" dirty="0" smtClean="0"/>
              <a:t>1 </a:t>
            </a:r>
            <a:r>
              <a:rPr lang="es-ES_tradnl" dirty="0" err="1" smtClean="0"/>
              <a:t>Router</a:t>
            </a:r>
            <a:r>
              <a:rPr lang="es-ES_tradnl" dirty="0" smtClean="0"/>
              <a:t> </a:t>
            </a:r>
            <a:r>
              <a:rPr lang="es-ES_tradnl" dirty="0" err="1" smtClean="0"/>
              <a:t>Linksys</a:t>
            </a:r>
            <a:r>
              <a:rPr lang="es-ES_tradnl" dirty="0" smtClean="0"/>
              <a:t> </a:t>
            </a:r>
            <a:r>
              <a:rPr lang="es-ES_tradnl" dirty="0" smtClean="0"/>
              <a:t>WRT54GL</a:t>
            </a:r>
          </a:p>
          <a:p>
            <a:pPr lvl="1"/>
            <a:r>
              <a:rPr lang="es-ES_tradnl" dirty="0" smtClean="0"/>
              <a:t>@ 11 Mbps</a:t>
            </a:r>
            <a:endParaRPr lang="es-ES_tradnl" dirty="0" smtClean="0"/>
          </a:p>
          <a:p>
            <a:r>
              <a:rPr lang="es-ES_tradnl" dirty="0" err="1" smtClean="0"/>
              <a:t>Meraki</a:t>
            </a:r>
            <a:endParaRPr lang="es-ES_tradnl" dirty="0" smtClean="0"/>
          </a:p>
          <a:p>
            <a:pPr lvl="1"/>
            <a:r>
              <a:rPr lang="es-ES_tradnl" dirty="0" smtClean="0"/>
              <a:t>3 </a:t>
            </a:r>
            <a:r>
              <a:rPr lang="es-ES_tradnl" dirty="0" err="1" smtClean="0"/>
              <a:t>Routers</a:t>
            </a:r>
            <a:r>
              <a:rPr lang="es-ES_tradnl" dirty="0" smtClean="0"/>
              <a:t> </a:t>
            </a:r>
            <a:r>
              <a:rPr lang="es-ES_tradnl" dirty="0" err="1" smtClean="0"/>
              <a:t>Meraki</a:t>
            </a:r>
            <a:r>
              <a:rPr lang="es-ES_tradnl" dirty="0" smtClean="0"/>
              <a:t> </a:t>
            </a:r>
            <a:r>
              <a:rPr lang="es-ES_tradnl" dirty="0" err="1" smtClean="0"/>
              <a:t>Outdoor</a:t>
            </a:r>
            <a:endParaRPr lang="es-ES_tradnl" dirty="0" smtClean="0"/>
          </a:p>
          <a:p>
            <a:pPr lvl="1"/>
            <a:r>
              <a:rPr lang="es-ES_tradnl" dirty="0" smtClean="0"/>
              <a:t>@ 54 Mbps</a:t>
            </a:r>
            <a:endParaRPr lang="es-ES_tradnl" dirty="0" smtClean="0"/>
          </a:p>
          <a:p>
            <a:r>
              <a:rPr lang="es-ES_tradnl" dirty="0" smtClean="0"/>
              <a:t>ESPOL</a:t>
            </a:r>
          </a:p>
          <a:p>
            <a:pPr lvl="1"/>
            <a:r>
              <a:rPr lang="es-ES_tradnl" dirty="0" smtClean="0"/>
              <a:t>3 </a:t>
            </a:r>
            <a:r>
              <a:rPr lang="es-ES_tradnl" dirty="0" err="1" smtClean="0"/>
              <a:t>APs</a:t>
            </a:r>
            <a:r>
              <a:rPr lang="es-ES_tradnl" dirty="0" smtClean="0"/>
              <a:t> fijos Cisco</a:t>
            </a:r>
          </a:p>
          <a:p>
            <a:pPr lvl="1"/>
            <a:r>
              <a:rPr lang="es-ES_tradnl" dirty="0" smtClean="0"/>
              <a:t>@ 54 Mbps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Diseño de </a:t>
            </a:r>
            <a:r>
              <a:rPr lang="es-ES_tradnl" dirty="0" err="1" smtClean="0"/>
              <a:t>Testbed</a:t>
            </a:r>
            <a:r>
              <a:rPr lang="es-ES_tradnl" dirty="0" smtClean="0"/>
              <a:t> - Software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Fijo:</a:t>
            </a:r>
          </a:p>
          <a:p>
            <a:r>
              <a:rPr lang="es-ES_tradnl" dirty="0" err="1" smtClean="0"/>
              <a:t>VoIP</a:t>
            </a:r>
            <a:endParaRPr lang="es-ES_tradnl" dirty="0" smtClean="0"/>
          </a:p>
          <a:p>
            <a:pPr lvl="1"/>
            <a:r>
              <a:rPr lang="es-ES_tradnl" dirty="0" smtClean="0"/>
              <a:t>X-Lite (</a:t>
            </a:r>
            <a:r>
              <a:rPr lang="es-ES_tradnl" dirty="0" err="1" smtClean="0"/>
              <a:t>softphone</a:t>
            </a:r>
            <a:r>
              <a:rPr lang="es-ES_tradnl" dirty="0" smtClean="0"/>
              <a:t>)</a:t>
            </a:r>
          </a:p>
          <a:p>
            <a:r>
              <a:rPr lang="es-ES_tradnl" dirty="0" err="1" smtClean="0"/>
              <a:t>Sniffer</a:t>
            </a:r>
            <a:endParaRPr lang="es-ES_tradnl" dirty="0" smtClean="0"/>
          </a:p>
          <a:p>
            <a:pPr lvl="1"/>
            <a:r>
              <a:rPr lang="es-ES_tradnl" dirty="0" err="1" smtClean="0"/>
              <a:t>Wireshark</a:t>
            </a:r>
            <a:endParaRPr lang="es-ES_tradnl" dirty="0" smtClean="0"/>
          </a:p>
          <a:p>
            <a:r>
              <a:rPr lang="es-ES_tradnl" dirty="0" smtClean="0"/>
              <a:t>Análisis de paquetes</a:t>
            </a:r>
          </a:p>
          <a:p>
            <a:pPr lvl="1"/>
            <a:r>
              <a:rPr lang="es-ES_tradnl" dirty="0" smtClean="0"/>
              <a:t>Programa en Java</a:t>
            </a:r>
          </a:p>
          <a:p>
            <a:pPr lvl="1"/>
            <a:r>
              <a:rPr lang="es-ES_tradnl" dirty="0" smtClean="0"/>
              <a:t>Gráficos MATLAB</a:t>
            </a:r>
          </a:p>
          <a:p>
            <a:r>
              <a:rPr lang="es-ES_tradnl" dirty="0" smtClean="0"/>
              <a:t>Prueba de tráfico</a:t>
            </a:r>
          </a:p>
          <a:p>
            <a:pPr lvl="1"/>
            <a:r>
              <a:rPr lang="es-ES_tradnl" dirty="0" err="1" smtClean="0"/>
              <a:t>SipP</a:t>
            </a:r>
            <a:r>
              <a:rPr lang="es-ES_tradnl" dirty="0" smtClean="0"/>
              <a:t> </a:t>
            </a:r>
            <a:r>
              <a:rPr lang="es-ES_tradnl" dirty="0" smtClean="0"/>
              <a:t>(generador de tráfico)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Por solución:</a:t>
            </a:r>
          </a:p>
          <a:p>
            <a:r>
              <a:rPr lang="es-ES_tradnl" dirty="0" err="1" smtClean="0"/>
              <a:t>SMesh</a:t>
            </a:r>
            <a:endParaRPr lang="es-ES_tradnl" dirty="0" smtClean="0"/>
          </a:p>
          <a:p>
            <a:pPr lvl="1"/>
            <a:r>
              <a:rPr lang="es-ES_tradnl" dirty="0" smtClean="0"/>
              <a:t>Paquetes perdidos: </a:t>
            </a:r>
            <a:r>
              <a:rPr lang="es-ES_tradnl" dirty="0" err="1" smtClean="0"/>
              <a:t>Python</a:t>
            </a:r>
            <a:r>
              <a:rPr lang="es-ES_tradnl" dirty="0" smtClean="0"/>
              <a:t>-Java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Costo por Nodo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err="1" smtClean="0"/>
              <a:t>Meraki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err="1" smtClean="0"/>
              <a:t>Meraki</a:t>
            </a:r>
            <a:r>
              <a:rPr lang="es-ES_tradnl" dirty="0" smtClean="0"/>
              <a:t> </a:t>
            </a:r>
            <a:r>
              <a:rPr lang="es-ES_tradnl" dirty="0" err="1" smtClean="0"/>
              <a:t>Outdoor</a:t>
            </a:r>
            <a:r>
              <a:rPr lang="es-ES_tradnl" dirty="0" smtClean="0"/>
              <a:t> $199</a:t>
            </a:r>
          </a:p>
          <a:p>
            <a:pPr lvl="1"/>
            <a:r>
              <a:rPr lang="es-ES_tradnl" dirty="0" err="1" smtClean="0"/>
              <a:t>Meraki</a:t>
            </a:r>
            <a:r>
              <a:rPr lang="es-ES_tradnl" dirty="0" smtClean="0"/>
              <a:t> </a:t>
            </a:r>
            <a:r>
              <a:rPr lang="es-ES_tradnl" dirty="0" err="1" smtClean="0"/>
              <a:t>Indoor</a:t>
            </a:r>
            <a:r>
              <a:rPr lang="es-ES_tradnl" dirty="0" smtClean="0"/>
              <a:t> $149</a:t>
            </a:r>
            <a:endParaRPr lang="es-ES_tradnl" dirty="0" smtClean="0"/>
          </a:p>
          <a:p>
            <a:r>
              <a:rPr lang="es-ES_tradnl" dirty="0" err="1" smtClean="0"/>
              <a:t>SMesh</a:t>
            </a:r>
            <a:endParaRPr lang="es-ES_tradnl" dirty="0" smtClean="0"/>
          </a:p>
          <a:p>
            <a:pPr lvl="1"/>
            <a:r>
              <a:rPr lang="es-ES_tradnl" dirty="0" err="1" smtClean="0"/>
              <a:t>Linksys</a:t>
            </a:r>
            <a:r>
              <a:rPr lang="es-ES_tradnl" dirty="0" smtClean="0"/>
              <a:t> WRT54GL $65 - $80</a:t>
            </a:r>
          </a:p>
          <a:p>
            <a:r>
              <a:rPr lang="es-ES_tradnl" dirty="0" smtClean="0"/>
              <a:t>ESPOL</a:t>
            </a:r>
          </a:p>
          <a:p>
            <a:pPr lvl="1"/>
            <a:r>
              <a:rPr lang="es-ES_tradnl" dirty="0" smtClean="0"/>
              <a:t>Cisco </a:t>
            </a:r>
            <a:r>
              <a:rPr lang="es-ES_tradnl" dirty="0" err="1" smtClean="0"/>
              <a:t>Aironet</a:t>
            </a:r>
            <a:r>
              <a:rPr lang="es-ES_tradnl" dirty="0" smtClean="0"/>
              <a:t> $469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Diseño de </a:t>
            </a:r>
            <a:r>
              <a:rPr lang="es-ES_tradnl" dirty="0" err="1" smtClean="0"/>
              <a:t>Testbed</a:t>
            </a:r>
            <a:r>
              <a:rPr lang="es-ES_tradnl" dirty="0" smtClean="0"/>
              <a:t> - Recorrido</a:t>
            </a:r>
            <a:endParaRPr lang="es-ES" dirty="0"/>
          </a:p>
        </p:txBody>
      </p:sp>
      <p:pic>
        <p:nvPicPr>
          <p:cNvPr id="7" name="Picture 2" descr="C:\Documents and Settings\Juan Carlos\Mis documentos\Tesis\ok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6005" y="1354138"/>
            <a:ext cx="8327989" cy="5486400"/>
          </a:xfrm>
          <a:prstGeom prst="rect">
            <a:avLst/>
          </a:prstGeom>
          <a:noFill/>
        </p:spPr>
      </p:pic>
      <p:cxnSp>
        <p:nvCxnSpPr>
          <p:cNvPr id="11" name="10 Conector recto de flecha"/>
          <p:cNvCxnSpPr/>
          <p:nvPr/>
        </p:nvCxnSpPr>
        <p:spPr>
          <a:xfrm rot="16200000" flipH="1">
            <a:off x="329373" y="3845719"/>
            <a:ext cx="1285884" cy="78581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79340" y="308347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/>
              <a:t>Teléfono IP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Site</a:t>
            </a:r>
            <a:r>
              <a:rPr lang="es-ES_tradnl" dirty="0" smtClean="0"/>
              <a:t> </a:t>
            </a:r>
            <a:r>
              <a:rPr lang="es-ES_tradnl" dirty="0" err="1" smtClean="0"/>
              <a:t>Survey</a:t>
            </a:r>
            <a:endParaRPr lang="es-ES" dirty="0"/>
          </a:p>
        </p:txBody>
      </p:sp>
      <p:pic>
        <p:nvPicPr>
          <p:cNvPr id="7" name="Picture 2" descr="C:\Documents and Settings\Juan Carlos\Escritorio\datosTesis\untitled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694" r="72783" b="62056"/>
          <a:stretch>
            <a:fillRect/>
          </a:stretch>
        </p:blipFill>
        <p:spPr bwMode="auto">
          <a:xfrm>
            <a:off x="1079472" y="1738298"/>
            <a:ext cx="3504204" cy="2357454"/>
          </a:xfrm>
          <a:prstGeom prst="rect">
            <a:avLst/>
          </a:prstGeom>
          <a:noFill/>
        </p:spPr>
      </p:pic>
      <p:cxnSp>
        <p:nvCxnSpPr>
          <p:cNvPr id="9" name="8 Conector recto"/>
          <p:cNvCxnSpPr/>
          <p:nvPr/>
        </p:nvCxnSpPr>
        <p:spPr>
          <a:xfrm rot="5400000">
            <a:off x="3866348" y="2951950"/>
            <a:ext cx="142876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95" name="Picture 3" descr="C:\Documents and Settings\Juan Carlos\Escritorio\datosTesis\2.bmp"/>
          <p:cNvPicPr>
            <a:picLocks noChangeAspect="1" noChangeArrowheads="1"/>
          </p:cNvPicPr>
          <p:nvPr/>
        </p:nvPicPr>
        <p:blipFill>
          <a:blip r:embed="rId3"/>
          <a:srcRect t="1849" r="73454" b="69944"/>
          <a:stretch>
            <a:fillRect/>
          </a:stretch>
        </p:blipFill>
        <p:spPr bwMode="auto">
          <a:xfrm>
            <a:off x="1076296" y="4554775"/>
            <a:ext cx="3500462" cy="2179334"/>
          </a:xfrm>
          <a:prstGeom prst="rect">
            <a:avLst/>
          </a:prstGeom>
          <a:noFill/>
        </p:spPr>
      </p:pic>
      <p:cxnSp>
        <p:nvCxnSpPr>
          <p:cNvPr id="16" name="15 Conector recto"/>
          <p:cNvCxnSpPr/>
          <p:nvPr/>
        </p:nvCxnSpPr>
        <p:spPr>
          <a:xfrm rot="5400000">
            <a:off x="3827453" y="5661270"/>
            <a:ext cx="150019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96" name="Picture 4" descr="C:\Documents and Settings\Juan Carlos\Escritorio\datosTesis\31.bmp"/>
          <p:cNvPicPr>
            <a:picLocks noChangeAspect="1" noChangeArrowheads="1"/>
          </p:cNvPicPr>
          <p:nvPr/>
        </p:nvPicPr>
        <p:blipFill>
          <a:blip r:embed="rId4"/>
          <a:srcRect t="11250" r="73324" b="57500"/>
          <a:stretch>
            <a:fillRect/>
          </a:stretch>
        </p:blipFill>
        <p:spPr bwMode="auto">
          <a:xfrm>
            <a:off x="5435602" y="4483337"/>
            <a:ext cx="3286148" cy="2255621"/>
          </a:xfrm>
          <a:prstGeom prst="rect">
            <a:avLst/>
          </a:prstGeom>
          <a:noFill/>
        </p:spPr>
      </p:pic>
      <p:cxnSp>
        <p:nvCxnSpPr>
          <p:cNvPr id="19" name="18 Conector recto"/>
          <p:cNvCxnSpPr/>
          <p:nvPr/>
        </p:nvCxnSpPr>
        <p:spPr>
          <a:xfrm rot="5400000">
            <a:off x="8008164" y="5625552"/>
            <a:ext cx="142876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Documents and Settings\Juan Carlos\Mis documentos\Tesis\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1" y="1595422"/>
            <a:ext cx="4229087" cy="2786082"/>
          </a:xfrm>
          <a:prstGeom prst="rect">
            <a:avLst/>
          </a:prstGeom>
          <a:noFill/>
        </p:spPr>
      </p:pic>
      <p:cxnSp>
        <p:nvCxnSpPr>
          <p:cNvPr id="22" name="21 Conector recto de flecha"/>
          <p:cNvCxnSpPr/>
          <p:nvPr/>
        </p:nvCxnSpPr>
        <p:spPr>
          <a:xfrm>
            <a:off x="4651372" y="2666992"/>
            <a:ext cx="1000132" cy="64294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4651372" y="3667124"/>
            <a:ext cx="1928826" cy="107157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7901801" y="4202909"/>
            <a:ext cx="1000132" cy="7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Diseño de </a:t>
            </a:r>
            <a:r>
              <a:rPr lang="es-ES_tradnl" dirty="0" err="1" smtClean="0"/>
              <a:t>Testbed</a:t>
            </a:r>
            <a:r>
              <a:rPr lang="es-ES_tradnl" dirty="0" smtClean="0"/>
              <a:t> - </a:t>
            </a:r>
            <a:r>
              <a:rPr lang="es-ES_tradnl" dirty="0" err="1" smtClean="0"/>
              <a:t>Meraki</a:t>
            </a:r>
            <a:endParaRPr lang="es-ES" dirty="0"/>
          </a:p>
        </p:txBody>
      </p:sp>
      <p:pic>
        <p:nvPicPr>
          <p:cNvPr id="4" name="Picture 3" descr="C:\Documents and Settings\Juan Carlos\Mis documentos\Tesis\meraki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000" y="1470344"/>
            <a:ext cx="9144000" cy="525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b="1" dirty="0" smtClean="0"/>
              <a:t>Redes IEEE 802.11 / 802.11s</a:t>
            </a:r>
          </a:p>
          <a:p>
            <a:pPr lvl="1"/>
            <a:r>
              <a:rPr lang="es-ES_tradnl" b="1" dirty="0" smtClean="0"/>
              <a:t>Arquitectura</a:t>
            </a:r>
          </a:p>
          <a:p>
            <a:pPr lvl="1"/>
            <a:r>
              <a:rPr lang="es-ES_tradnl" b="1" dirty="0" smtClean="0"/>
              <a:t>Movilidad</a:t>
            </a:r>
          </a:p>
          <a:p>
            <a:r>
              <a:rPr lang="es-ES_tradnl" dirty="0" smtClean="0"/>
              <a:t>Voz sobre WLAN y </a:t>
            </a:r>
            <a:r>
              <a:rPr lang="es-ES_tradnl" dirty="0" err="1" smtClean="0"/>
              <a:t>QoS</a:t>
            </a:r>
            <a:endParaRPr lang="es-ES_tradnl" dirty="0" smtClean="0"/>
          </a:p>
          <a:p>
            <a:pPr lvl="1"/>
            <a:r>
              <a:rPr lang="es-ES_tradnl" dirty="0" smtClean="0"/>
              <a:t>Desafíos</a:t>
            </a:r>
          </a:p>
          <a:p>
            <a:r>
              <a:rPr lang="es-ES_tradnl" dirty="0" smtClean="0"/>
              <a:t>Soluciones Consideradas</a:t>
            </a:r>
          </a:p>
          <a:p>
            <a:pPr lvl="1"/>
            <a:r>
              <a:rPr lang="es-ES_tradnl" dirty="0" err="1" smtClean="0"/>
              <a:t>SMesh</a:t>
            </a:r>
            <a:endParaRPr lang="es-ES_tradnl" dirty="0" smtClean="0"/>
          </a:p>
          <a:p>
            <a:pPr lvl="1"/>
            <a:r>
              <a:rPr lang="es-ES_tradnl" dirty="0" err="1" smtClean="0"/>
              <a:t>Meraki</a:t>
            </a:r>
            <a:endParaRPr lang="es-ES_tradnl" dirty="0" smtClean="0"/>
          </a:p>
          <a:p>
            <a:pPr lvl="1"/>
            <a:r>
              <a:rPr lang="es-ES_tradnl" dirty="0" smtClean="0"/>
              <a:t>Otras soluciones</a:t>
            </a:r>
          </a:p>
          <a:p>
            <a:r>
              <a:rPr lang="es-ES_tradnl" dirty="0" smtClean="0"/>
              <a:t>Hipótesis planteada</a:t>
            </a:r>
          </a:p>
          <a:p>
            <a:r>
              <a:rPr lang="es-ES_tradnl" dirty="0" smtClean="0"/>
              <a:t>Diseño del </a:t>
            </a:r>
            <a:r>
              <a:rPr lang="es-ES_tradnl" dirty="0" err="1" smtClean="0"/>
              <a:t>Testbed</a:t>
            </a:r>
            <a:endParaRPr lang="es-ES_tradnl" dirty="0" smtClean="0"/>
          </a:p>
          <a:p>
            <a:r>
              <a:rPr lang="es-ES_tradnl" dirty="0" smtClean="0"/>
              <a:t>Resultados</a:t>
            </a:r>
          </a:p>
          <a:p>
            <a:r>
              <a:rPr lang="es-ES_tradnl" dirty="0" smtClean="0"/>
              <a:t>Conclusiones y Recomendaciones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Diseño de </a:t>
            </a:r>
            <a:r>
              <a:rPr lang="es-ES_tradnl" dirty="0" err="1" smtClean="0"/>
              <a:t>Testbed</a:t>
            </a:r>
            <a:r>
              <a:rPr lang="es-ES_tradnl" dirty="0" smtClean="0"/>
              <a:t> - </a:t>
            </a:r>
            <a:r>
              <a:rPr lang="es-ES_tradnl" dirty="0" err="1" smtClean="0"/>
              <a:t>SMesh</a:t>
            </a:r>
            <a:endParaRPr lang="es-ES" dirty="0"/>
          </a:p>
        </p:txBody>
      </p:sp>
      <p:pic>
        <p:nvPicPr>
          <p:cNvPr id="5" name="Picture 2" descr="C:\Documents and Settings\Juan Carlos\Mis documentos\Tesis\smesh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470344"/>
            <a:ext cx="9144000" cy="525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Diseño de </a:t>
            </a:r>
            <a:r>
              <a:rPr lang="es-ES_tradnl" dirty="0" err="1" smtClean="0"/>
              <a:t>Testbed</a:t>
            </a:r>
            <a:r>
              <a:rPr lang="es-ES_tradnl" dirty="0" smtClean="0"/>
              <a:t> - ESPOL</a:t>
            </a:r>
            <a:endParaRPr lang="es-ES" dirty="0"/>
          </a:p>
        </p:txBody>
      </p:sp>
      <p:pic>
        <p:nvPicPr>
          <p:cNvPr id="5" name="Picture 2" descr="C:\Documents and Settings\Juan Carlos\Mis documentos\Tesis\ESPO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7403" y="1354138"/>
            <a:ext cx="8145194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Software desarrollado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2800" dirty="0" smtClean="0"/>
              <a:t>Analizador de paquetes</a:t>
            </a:r>
          </a:p>
          <a:p>
            <a:pPr lvl="1"/>
            <a:r>
              <a:rPr lang="es-ES_tradnl" sz="2400" dirty="0" smtClean="0"/>
              <a:t>Datos de </a:t>
            </a:r>
            <a:r>
              <a:rPr lang="es-ES_tradnl" sz="2400" dirty="0" err="1" smtClean="0"/>
              <a:t>Wireshark</a:t>
            </a:r>
            <a:r>
              <a:rPr lang="es-ES_tradnl" sz="2400" dirty="0" smtClean="0"/>
              <a:t> &gt; CVS</a:t>
            </a:r>
          </a:p>
          <a:p>
            <a:pPr lvl="1"/>
            <a:r>
              <a:rPr lang="es-ES_tradnl" sz="2400" dirty="0" smtClean="0"/>
              <a:t>Programado en Java</a:t>
            </a:r>
          </a:p>
          <a:p>
            <a:endParaRPr lang="es-ES_tradnl" sz="2800" dirty="0" smtClean="0"/>
          </a:p>
          <a:p>
            <a:r>
              <a:rPr lang="es-ES_tradnl" sz="2800" dirty="0" smtClean="0"/>
              <a:t>Pérdida de Paquetes</a:t>
            </a:r>
          </a:p>
          <a:p>
            <a:pPr lvl="1"/>
            <a:r>
              <a:rPr lang="es-ES_tradnl" sz="2400" dirty="0" smtClean="0"/>
              <a:t>Emisor: </a:t>
            </a:r>
            <a:r>
              <a:rPr lang="es-ES_tradnl" sz="2400" dirty="0" err="1" smtClean="0"/>
              <a:t>Python</a:t>
            </a:r>
            <a:endParaRPr lang="es-ES_tradnl" sz="2400" dirty="0" smtClean="0"/>
          </a:p>
          <a:p>
            <a:pPr lvl="1"/>
            <a:r>
              <a:rPr lang="es-ES_tradnl" sz="2400" dirty="0" smtClean="0"/>
              <a:t>Receptor: Java</a:t>
            </a:r>
          </a:p>
          <a:p>
            <a:pPr lvl="2"/>
            <a:r>
              <a:rPr lang="es-ES_tradnl" sz="2000" dirty="0" smtClean="0"/>
              <a:t>160 bytes, 20 ms &gt;&gt; 64kbps</a:t>
            </a:r>
          </a:p>
          <a:p>
            <a:pPr lvl="2"/>
            <a:r>
              <a:rPr lang="es-ES_tradnl" sz="2000" dirty="0" smtClean="0"/>
              <a:t>118 bytes “0+i”, 42 bytes </a:t>
            </a:r>
            <a:r>
              <a:rPr lang="es-ES_tradnl" sz="2000" dirty="0" err="1" smtClean="0"/>
              <a:t>overhead</a:t>
            </a:r>
            <a:r>
              <a:rPr lang="es-ES_tradnl" sz="2000" dirty="0" smtClean="0"/>
              <a:t>.</a:t>
            </a:r>
          </a:p>
          <a:p>
            <a:pPr>
              <a:buNone/>
            </a:pPr>
            <a:endParaRPr lang="es-ES_tradnl" sz="1800" dirty="0" smtClean="0"/>
          </a:p>
        </p:txBody>
      </p:sp>
      <p:grpSp>
        <p:nvGrpSpPr>
          <p:cNvPr id="11" name="10 Grupo"/>
          <p:cNvGrpSpPr/>
          <p:nvPr/>
        </p:nvGrpSpPr>
        <p:grpSpPr>
          <a:xfrm>
            <a:off x="1008034" y="5738826"/>
            <a:ext cx="8215370" cy="714380"/>
            <a:chOff x="1008034" y="5810264"/>
            <a:chExt cx="8215370" cy="714380"/>
          </a:xfrm>
        </p:grpSpPr>
        <p:sp>
          <p:nvSpPr>
            <p:cNvPr id="5" name="4 Rectángulo"/>
            <p:cNvSpPr/>
            <p:nvPr/>
          </p:nvSpPr>
          <p:spPr>
            <a:xfrm>
              <a:off x="1008034" y="5810264"/>
              <a:ext cx="1357322" cy="7143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800" dirty="0" err="1" smtClean="0">
                  <a:solidFill>
                    <a:schemeClr val="tx1"/>
                  </a:solidFill>
                </a:rPr>
                <a:t>Preambulo</a:t>
              </a:r>
              <a:r>
                <a:rPr lang="es-ES_tradnl" sz="1800" dirty="0" smtClean="0">
                  <a:solidFill>
                    <a:schemeClr val="tx1"/>
                  </a:solidFill>
                </a:rPr>
                <a:t/>
              </a:r>
              <a:br>
                <a:rPr lang="es-ES_tradnl" sz="1800" dirty="0" smtClean="0">
                  <a:solidFill>
                    <a:schemeClr val="tx1"/>
                  </a:solidFill>
                </a:rPr>
              </a:br>
              <a:r>
                <a:rPr lang="es-ES_tradnl" sz="1800" dirty="0" smtClean="0">
                  <a:solidFill>
                    <a:schemeClr val="tx1"/>
                  </a:solidFill>
                </a:rPr>
                <a:t>8 bytes</a:t>
              </a:r>
              <a:endParaRPr lang="es-ES" sz="1800" dirty="0">
                <a:solidFill>
                  <a:schemeClr val="tx1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2365356" y="5810264"/>
              <a:ext cx="1357322" cy="7143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800" dirty="0" err="1" smtClean="0">
                  <a:solidFill>
                    <a:schemeClr val="tx1"/>
                  </a:solidFill>
                </a:rPr>
                <a:t>Header</a:t>
              </a:r>
              <a:r>
                <a:rPr lang="es-ES_tradnl" sz="1800" dirty="0" smtClean="0">
                  <a:solidFill>
                    <a:schemeClr val="tx1"/>
                  </a:solidFill>
                </a:rPr>
                <a:t/>
              </a:r>
              <a:br>
                <a:rPr lang="es-ES_tradnl" sz="1800" dirty="0" smtClean="0">
                  <a:solidFill>
                    <a:schemeClr val="tx1"/>
                  </a:solidFill>
                </a:rPr>
              </a:br>
              <a:r>
                <a:rPr lang="es-ES_tradnl" sz="1800" dirty="0" smtClean="0">
                  <a:solidFill>
                    <a:schemeClr val="tx1"/>
                  </a:solidFill>
                </a:rPr>
                <a:t>18 bytes</a:t>
              </a:r>
              <a:endParaRPr lang="es-E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722678" y="5810264"/>
              <a:ext cx="1357322" cy="7143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400" dirty="0" smtClean="0">
                  <a:solidFill>
                    <a:schemeClr val="tx1"/>
                  </a:solidFill>
                </a:rPr>
                <a:t>802.11 Q </a:t>
              </a:r>
              <a:r>
                <a:rPr lang="es-ES_tradnl" sz="1400" dirty="0" err="1" smtClean="0">
                  <a:solidFill>
                    <a:schemeClr val="tx1"/>
                  </a:solidFill>
                </a:rPr>
                <a:t>Trailer</a:t>
              </a:r>
              <a:r>
                <a:rPr lang="es-ES_tradnl" sz="1800" dirty="0" smtClean="0">
                  <a:solidFill>
                    <a:schemeClr val="tx1"/>
                  </a:solidFill>
                </a:rPr>
                <a:t/>
              </a:r>
              <a:br>
                <a:rPr lang="es-ES_tradnl" sz="1800" dirty="0" smtClean="0">
                  <a:solidFill>
                    <a:schemeClr val="tx1"/>
                  </a:solidFill>
                </a:rPr>
              </a:br>
              <a:r>
                <a:rPr lang="es-ES_tradnl" sz="1800" dirty="0" smtClean="0">
                  <a:solidFill>
                    <a:schemeClr val="tx1"/>
                  </a:solidFill>
                </a:rPr>
                <a:t>4 bytes</a:t>
              </a:r>
              <a:endParaRPr lang="es-E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080000" y="5810264"/>
              <a:ext cx="2786082" cy="7143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800" dirty="0" smtClean="0">
                  <a:solidFill>
                    <a:schemeClr val="tx1"/>
                  </a:solidFill>
                </a:rPr>
                <a:t>Data</a:t>
              </a:r>
              <a:br>
                <a:rPr lang="es-ES_tradnl" sz="1800" dirty="0" smtClean="0">
                  <a:solidFill>
                    <a:schemeClr val="tx1"/>
                  </a:solidFill>
                </a:rPr>
              </a:br>
              <a:r>
                <a:rPr lang="es-ES_tradnl" sz="1800" dirty="0" smtClean="0">
                  <a:solidFill>
                    <a:schemeClr val="tx1"/>
                  </a:solidFill>
                </a:rPr>
                <a:t>118 bytes</a:t>
              </a:r>
              <a:endParaRPr lang="es-E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866082" y="5810264"/>
              <a:ext cx="1357322" cy="7143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800" dirty="0" smtClean="0">
                  <a:solidFill>
                    <a:schemeClr val="tx1"/>
                  </a:solidFill>
                </a:rPr>
                <a:t>Gap</a:t>
              </a:r>
              <a:br>
                <a:rPr lang="es-ES_tradnl" sz="1800" dirty="0" smtClean="0">
                  <a:solidFill>
                    <a:schemeClr val="tx1"/>
                  </a:solidFill>
                </a:rPr>
              </a:br>
              <a:r>
                <a:rPr lang="es-ES_tradnl" sz="1800" dirty="0" smtClean="0">
                  <a:solidFill>
                    <a:schemeClr val="tx1"/>
                  </a:solidFill>
                </a:rPr>
                <a:t>12 bytes</a:t>
              </a:r>
              <a:endParaRPr lang="es-ES" sz="1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Redes IEEE 802.11 / 802.11s</a:t>
            </a:r>
          </a:p>
          <a:p>
            <a:pPr lvl="1"/>
            <a:r>
              <a:rPr lang="es-ES_tradnl" dirty="0" smtClean="0"/>
              <a:t>Arquitectura</a:t>
            </a:r>
          </a:p>
          <a:p>
            <a:pPr lvl="1"/>
            <a:r>
              <a:rPr lang="es-ES_tradnl" dirty="0" smtClean="0"/>
              <a:t>Movilidad</a:t>
            </a:r>
          </a:p>
          <a:p>
            <a:r>
              <a:rPr lang="es-ES_tradnl" dirty="0" smtClean="0"/>
              <a:t>Voz sobre WLAN y </a:t>
            </a:r>
            <a:r>
              <a:rPr lang="es-ES_tradnl" dirty="0" err="1" smtClean="0"/>
              <a:t>QoS</a:t>
            </a:r>
            <a:endParaRPr lang="es-ES_tradnl" dirty="0" smtClean="0"/>
          </a:p>
          <a:p>
            <a:pPr lvl="1"/>
            <a:r>
              <a:rPr lang="es-ES_tradnl" dirty="0" smtClean="0"/>
              <a:t>Desafíos</a:t>
            </a:r>
          </a:p>
          <a:p>
            <a:r>
              <a:rPr lang="es-ES_tradnl" dirty="0" smtClean="0"/>
              <a:t>Soluciones Consideradas</a:t>
            </a:r>
          </a:p>
          <a:p>
            <a:pPr lvl="1"/>
            <a:r>
              <a:rPr lang="es-ES_tradnl" dirty="0" err="1" smtClean="0"/>
              <a:t>SMesh</a:t>
            </a:r>
            <a:endParaRPr lang="es-ES_tradnl" dirty="0" smtClean="0"/>
          </a:p>
          <a:p>
            <a:pPr lvl="1"/>
            <a:r>
              <a:rPr lang="es-ES_tradnl" dirty="0" err="1" smtClean="0"/>
              <a:t>Meraki</a:t>
            </a:r>
            <a:endParaRPr lang="es-ES_tradnl" dirty="0" smtClean="0"/>
          </a:p>
          <a:p>
            <a:pPr lvl="1"/>
            <a:r>
              <a:rPr lang="es-ES_tradnl" dirty="0" smtClean="0"/>
              <a:t>Otras soluciones</a:t>
            </a:r>
          </a:p>
          <a:p>
            <a:r>
              <a:rPr lang="es-ES_tradnl" dirty="0" smtClean="0"/>
              <a:t>Hipótesis planteada</a:t>
            </a:r>
          </a:p>
          <a:p>
            <a:r>
              <a:rPr lang="es-ES_tradnl" dirty="0" smtClean="0"/>
              <a:t>Diseño del </a:t>
            </a:r>
            <a:r>
              <a:rPr lang="es-ES_tradnl" dirty="0" err="1" smtClean="0"/>
              <a:t>Testbed</a:t>
            </a:r>
            <a:endParaRPr lang="es-ES_tradnl" dirty="0" smtClean="0"/>
          </a:p>
          <a:p>
            <a:r>
              <a:rPr lang="es-ES_tradnl" b="1" dirty="0" smtClean="0"/>
              <a:t>Resultados</a:t>
            </a:r>
          </a:p>
          <a:p>
            <a:r>
              <a:rPr lang="es-ES_tradnl" dirty="0" smtClean="0"/>
              <a:t>Conclusiones y Recomendaciones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– </a:t>
            </a:r>
            <a:r>
              <a:rPr lang="es-ES_tradnl" dirty="0" err="1" smtClean="0"/>
              <a:t>Meraki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496" y="1381108"/>
            <a:ext cx="7243280" cy="54324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8148" y="1452546"/>
            <a:ext cx="7059504" cy="5286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5290" y="1452546"/>
            <a:ext cx="7072362" cy="52960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2152" y="1452546"/>
            <a:ext cx="7126938" cy="5336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- </a:t>
            </a:r>
            <a:r>
              <a:rPr lang="es-ES_tradnl" dirty="0" err="1" smtClean="0"/>
              <a:t>Meraki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293919" y="3216817"/>
          <a:ext cx="5572164" cy="1950505"/>
        </p:xfrm>
        <a:graphic>
          <a:graphicData uri="http://schemas.openxmlformats.org/drawingml/2006/table">
            <a:tbl>
              <a:tblPr/>
              <a:tblGrid>
                <a:gridCol w="1592747"/>
                <a:gridCol w="2131830"/>
                <a:gridCol w="1847587"/>
              </a:tblGrid>
              <a:tr h="390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latin typeface="Arial"/>
                          <a:ea typeface="Andale Sans UI"/>
                          <a:cs typeface="Times New Roman"/>
                        </a:rPr>
                        <a:t>Límite</a:t>
                      </a:r>
                      <a:endParaRPr lang="es-ES" sz="18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>
                          <a:latin typeface="Arial"/>
                          <a:ea typeface="Andale Sans UI"/>
                          <a:cs typeface="Times New Roman"/>
                        </a:rPr>
                        <a:t>Paquetes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latin typeface="Arial"/>
                          <a:ea typeface="Andale Sans UI"/>
                          <a:cs typeface="Times New Roman"/>
                        </a:rPr>
                        <a:t>Porcentaje</a:t>
                      </a:r>
                      <a:endParaRPr lang="es-ES" sz="18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&gt; 100 ms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354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100.00%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&gt; 150 ms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273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77.10%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&gt; 400 ms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141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39.83%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50" dirty="0">
                          <a:latin typeface="Arial"/>
                          <a:ea typeface="Andale Sans UI"/>
                          <a:cs typeface="Times New Roman"/>
                        </a:rPr>
                        <a:t>&gt; 800 ms</a:t>
                      </a:r>
                      <a:endParaRPr lang="es-ES" sz="18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 dirty="0">
                          <a:latin typeface="Arial"/>
                          <a:ea typeface="Andale Sans UI"/>
                          <a:cs typeface="Times New Roman"/>
                        </a:rPr>
                        <a:t>1</a:t>
                      </a:r>
                      <a:endParaRPr lang="es-ES" sz="18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 dirty="0">
                          <a:latin typeface="Arial"/>
                          <a:ea typeface="Andale Sans UI"/>
                          <a:cs typeface="Times New Roman"/>
                        </a:rPr>
                        <a:t>0.28%</a:t>
                      </a:r>
                      <a:endParaRPr lang="es-ES" sz="18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08" marR="53908" marT="53908" marB="539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079604" y="2121747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Análisis de los paquetes recibidos cuyo </a:t>
            </a:r>
            <a:r>
              <a:rPr lang="es-ES_tradnl" dirty="0" err="1" smtClean="0"/>
              <a:t>Delay</a:t>
            </a:r>
            <a:r>
              <a:rPr lang="es-ES_tradnl" dirty="0" smtClean="0"/>
              <a:t> fue mayor a 100 ms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– Tráfico </a:t>
            </a:r>
            <a:r>
              <a:rPr lang="es-ES_tradnl" dirty="0" err="1" smtClean="0"/>
              <a:t>Meraki</a:t>
            </a:r>
            <a:r>
              <a:rPr lang="es-ES_tradnl" dirty="0" smtClean="0"/>
              <a:t> 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094659" y="1523984"/>
          <a:ext cx="4541918" cy="1281596"/>
        </p:xfrm>
        <a:graphic>
          <a:graphicData uri="http://schemas.openxmlformats.org/drawingml/2006/table">
            <a:tbl>
              <a:tblPr/>
              <a:tblGrid>
                <a:gridCol w="2265367"/>
                <a:gridCol w="2276551"/>
              </a:tblGrid>
              <a:tr h="320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kern="50" dirty="0">
                          <a:latin typeface="Arial"/>
                          <a:ea typeface="Andale Sans UI"/>
                          <a:cs typeface="Times New Roman"/>
                        </a:rPr>
                        <a:t>Saltos</a:t>
                      </a:r>
                      <a:endParaRPr lang="es-ES" sz="15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3933" marR="43933" marT="43933" marB="439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kern="50" dirty="0">
                          <a:latin typeface="Arial"/>
                          <a:ea typeface="Andale Sans UI"/>
                          <a:cs typeface="Times New Roman"/>
                        </a:rPr>
                        <a:t>Llamadas</a:t>
                      </a:r>
                      <a:endParaRPr lang="es-ES" sz="15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3933" marR="43933" marT="43933" marB="439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kern="50">
                          <a:latin typeface="Arial"/>
                          <a:ea typeface="Andale Sans UI"/>
                          <a:cs typeface="Times New Roman"/>
                        </a:rPr>
                        <a:t>0</a:t>
                      </a:r>
                      <a:endParaRPr lang="es-ES" sz="15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3933" marR="43933" marT="43933" marB="439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kern="50">
                          <a:latin typeface="Arial"/>
                          <a:ea typeface="Andale Sans UI"/>
                          <a:cs typeface="Times New Roman"/>
                        </a:rPr>
                        <a:t>135.5</a:t>
                      </a:r>
                      <a:endParaRPr lang="es-ES" sz="15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3933" marR="43933" marT="43933" marB="439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kern="50">
                          <a:latin typeface="Arial"/>
                          <a:ea typeface="Andale Sans UI"/>
                          <a:cs typeface="Times New Roman"/>
                        </a:rPr>
                        <a:t>1</a:t>
                      </a:r>
                      <a:endParaRPr lang="es-ES" sz="15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3933" marR="43933" marT="43933" marB="439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kern="50">
                          <a:latin typeface="Arial"/>
                          <a:ea typeface="Andale Sans UI"/>
                          <a:cs typeface="Times New Roman"/>
                        </a:rPr>
                        <a:t>68.8</a:t>
                      </a:r>
                      <a:endParaRPr lang="es-ES" sz="15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3933" marR="43933" marT="43933" marB="439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kern="50" dirty="0">
                          <a:latin typeface="Arial"/>
                          <a:ea typeface="Andale Sans UI"/>
                          <a:cs typeface="Times New Roman"/>
                        </a:rPr>
                        <a:t>2</a:t>
                      </a:r>
                      <a:endParaRPr lang="es-ES" sz="15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3933" marR="43933" marT="43933" marB="439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kern="50" dirty="0">
                          <a:latin typeface="Arial"/>
                          <a:ea typeface="Andale Sans UI"/>
                          <a:cs typeface="Times New Roman"/>
                        </a:rPr>
                        <a:t>34.3</a:t>
                      </a:r>
                      <a:endParaRPr lang="es-ES" sz="15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3933" marR="43933" marT="43933" marB="439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373595" y="3024182"/>
          <a:ext cx="4104694" cy="1171072"/>
        </p:xfrm>
        <a:graphic>
          <a:graphicData uri="http://schemas.openxmlformats.org/drawingml/2006/table">
            <a:tbl>
              <a:tblPr/>
              <a:tblGrid>
                <a:gridCol w="2047294"/>
                <a:gridCol w="2057400"/>
              </a:tblGrid>
              <a:tr h="287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latin typeface="Arial"/>
                          <a:ea typeface="Andale Sans UI"/>
                          <a:cs typeface="Times New Roman"/>
                        </a:rPr>
                        <a:t>Llamadas</a:t>
                      </a:r>
                      <a:endParaRPr lang="es-ES" sz="1400" b="1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704" marR="39704" marT="39704" marB="39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latin typeface="Arial"/>
                          <a:ea typeface="Andale Sans UI"/>
                          <a:cs typeface="Times New Roman"/>
                        </a:rPr>
                        <a:t>% Bloqueo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704" marR="39704" marT="39704" marB="39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50" dirty="0" smtClean="0">
                          <a:latin typeface="Arial"/>
                          <a:ea typeface="Andale Sans UI"/>
                          <a:cs typeface="Times New Roman"/>
                        </a:rPr>
                        <a:t>85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704" marR="39704" marT="39704" marB="39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>
                          <a:latin typeface="Arial"/>
                          <a:ea typeface="Andale Sans UI"/>
                          <a:cs typeface="Times New Roman"/>
                        </a:rPr>
                        <a:t>8.60%</a:t>
                      </a:r>
                      <a:endParaRPr lang="es-ES" sz="14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704" marR="39704" marT="39704" marB="39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50" dirty="0" smtClean="0">
                          <a:latin typeface="Arial"/>
                          <a:ea typeface="Andale Sans UI"/>
                          <a:cs typeface="Times New Roman"/>
                        </a:rPr>
                        <a:t>90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704" marR="39704" marT="39704" marB="39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11.00%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704" marR="39704" marT="39704" marB="39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550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704" marR="39704" marT="39704" marB="39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21.30%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704" marR="39704" marT="39704" marB="39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365488" y="4381504"/>
          <a:ext cx="4120908" cy="1172328"/>
        </p:xfrm>
        <a:graphic>
          <a:graphicData uri="http://schemas.openxmlformats.org/drawingml/2006/table">
            <a:tbl>
              <a:tblPr/>
              <a:tblGrid>
                <a:gridCol w="2055381"/>
                <a:gridCol w="2065527"/>
              </a:tblGrid>
              <a:tr h="28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latin typeface="Arial"/>
                          <a:ea typeface="Andale Sans UI"/>
                          <a:cs typeface="Times New Roman"/>
                        </a:rPr>
                        <a:t>Llamadas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latin typeface="Arial"/>
                          <a:ea typeface="Andale Sans UI"/>
                          <a:cs typeface="Times New Roman"/>
                        </a:rPr>
                        <a:t>% Bloqueo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85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9.40%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>
                          <a:latin typeface="Arial"/>
                          <a:ea typeface="Andale Sans UI"/>
                          <a:cs typeface="Times New Roman"/>
                        </a:rPr>
                        <a:t>90</a:t>
                      </a:r>
                      <a:endParaRPr lang="es-ES" sz="14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>
                          <a:latin typeface="Arial"/>
                          <a:ea typeface="Andale Sans UI"/>
                          <a:cs typeface="Times New Roman"/>
                        </a:rPr>
                        <a:t>11.00%</a:t>
                      </a:r>
                      <a:endParaRPr lang="es-ES" sz="14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168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18.50%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365488" y="5738826"/>
          <a:ext cx="4120908" cy="1172328"/>
        </p:xfrm>
        <a:graphic>
          <a:graphicData uri="http://schemas.openxmlformats.org/drawingml/2006/table">
            <a:tbl>
              <a:tblPr/>
              <a:tblGrid>
                <a:gridCol w="2055381"/>
                <a:gridCol w="2065527"/>
              </a:tblGrid>
              <a:tr h="28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latin typeface="Arial"/>
                          <a:ea typeface="Andale Sans UI"/>
                          <a:cs typeface="Times New Roman"/>
                        </a:rPr>
                        <a:t>Llamadas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latin typeface="Arial"/>
                          <a:ea typeface="Andale Sans UI"/>
                          <a:cs typeface="Times New Roman"/>
                        </a:rPr>
                        <a:t>% Bloqueo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>
                          <a:latin typeface="Arial"/>
                          <a:ea typeface="Andale Sans UI"/>
                          <a:cs typeface="Times New Roman"/>
                        </a:rPr>
                        <a:t>50</a:t>
                      </a:r>
                      <a:endParaRPr lang="es-ES" sz="14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9.10%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55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>
                          <a:latin typeface="Arial"/>
                          <a:ea typeface="Andale Sans UI"/>
                          <a:cs typeface="Times New Roman"/>
                        </a:rPr>
                        <a:t>11.70%</a:t>
                      </a:r>
                      <a:endParaRPr lang="es-ES" sz="14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168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18.50%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39861" marR="39861" marT="39861" marB="3986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436662" y="338137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Salto: 0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436662" y="470565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Salto: 1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36662" y="595314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Salto: 2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93786" y="1809736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Máximo</a:t>
            </a:r>
          </a:p>
          <a:p>
            <a:r>
              <a:rPr lang="es-ES_tradnl" dirty="0" smtClean="0"/>
              <a:t>Teórico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– Tráfico </a:t>
            </a:r>
            <a:r>
              <a:rPr lang="es-ES_tradnl" dirty="0" err="1" smtClean="0"/>
              <a:t>Meraki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Número de usuarios recomendado por salto: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86866" y="2981470"/>
          <a:ext cx="6164969" cy="1757224"/>
        </p:xfrm>
        <a:graphic>
          <a:graphicData uri="http://schemas.openxmlformats.org/drawingml/2006/table">
            <a:tbl>
              <a:tblPr/>
              <a:tblGrid>
                <a:gridCol w="3074895"/>
                <a:gridCol w="3090074"/>
              </a:tblGrid>
              <a:tr h="431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b="1" kern="50" dirty="0">
                          <a:latin typeface="Arial"/>
                          <a:ea typeface="Andale Sans UI"/>
                          <a:cs typeface="Times New Roman"/>
                        </a:rPr>
                        <a:t>Salto</a:t>
                      </a:r>
                      <a:endParaRPr lang="es-ES" sz="21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633" marR="59633" marT="59633" marB="596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b="1" kern="50">
                          <a:latin typeface="Arial"/>
                          <a:ea typeface="Andale Sans UI"/>
                          <a:cs typeface="Times New Roman"/>
                        </a:rPr>
                        <a:t>Llamadas</a:t>
                      </a:r>
                      <a:endParaRPr lang="es-ES" sz="21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633" marR="59633" marT="59633" marB="596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kern="50">
                          <a:latin typeface="Arial"/>
                          <a:ea typeface="Andale Sans UI"/>
                          <a:cs typeface="Times New Roman"/>
                        </a:rPr>
                        <a:t>0</a:t>
                      </a:r>
                      <a:endParaRPr lang="es-ES" sz="21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633" marR="59633" marT="59633" marB="596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kern="50" dirty="0" smtClean="0">
                          <a:latin typeface="Arial"/>
                          <a:ea typeface="Andale Sans UI"/>
                          <a:cs typeface="Times New Roman"/>
                        </a:rPr>
                        <a:t>85</a:t>
                      </a:r>
                      <a:endParaRPr lang="es-ES" sz="21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633" marR="59633" marT="59633" marB="596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kern="50">
                          <a:latin typeface="Arial"/>
                          <a:ea typeface="Andale Sans UI"/>
                          <a:cs typeface="Times New Roman"/>
                        </a:rPr>
                        <a:t>1</a:t>
                      </a:r>
                      <a:endParaRPr lang="es-ES" sz="21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633" marR="59633" marT="59633" marB="596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kern="50" dirty="0" smtClean="0">
                          <a:latin typeface="Arial"/>
                          <a:ea typeface="Andale Sans UI"/>
                          <a:cs typeface="Times New Roman"/>
                        </a:rPr>
                        <a:t>85</a:t>
                      </a:r>
                      <a:endParaRPr lang="es-ES" sz="21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633" marR="59633" marT="59633" marB="596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kern="50" dirty="0">
                          <a:latin typeface="Arial"/>
                          <a:ea typeface="Andale Sans UI"/>
                          <a:cs typeface="Times New Roman"/>
                        </a:rPr>
                        <a:t>2</a:t>
                      </a:r>
                      <a:endParaRPr lang="es-ES" sz="21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633" marR="59633" marT="59633" marB="596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100" kern="50" dirty="0">
                          <a:latin typeface="Arial"/>
                          <a:ea typeface="Andale Sans UI"/>
                          <a:cs typeface="Times New Roman"/>
                        </a:rPr>
                        <a:t>50</a:t>
                      </a:r>
                      <a:endParaRPr lang="es-ES" sz="21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633" marR="59633" marT="59633" marB="596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- </a:t>
            </a:r>
            <a:r>
              <a:rPr lang="es-ES_tradnl" dirty="0" err="1" smtClean="0"/>
              <a:t>SMesh</a:t>
            </a:r>
            <a:endParaRPr lang="es-ES" dirty="0"/>
          </a:p>
        </p:txBody>
      </p:sp>
      <p:pic>
        <p:nvPicPr>
          <p:cNvPr id="5" name="4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6662" y="1364834"/>
            <a:ext cx="7286676" cy="54650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0976" y="1381108"/>
            <a:ext cx="7000924" cy="52425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0976" y="1381108"/>
            <a:ext cx="6963400" cy="52149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0976" y="1381108"/>
            <a:ext cx="7000924" cy="52433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- </a:t>
            </a:r>
            <a:r>
              <a:rPr lang="es-ES_tradnl" dirty="0" err="1" smtClean="0"/>
              <a:t>SMesh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151043" y="3072072"/>
          <a:ext cx="5857916" cy="2050530"/>
        </p:xfrm>
        <a:graphic>
          <a:graphicData uri="http://schemas.openxmlformats.org/drawingml/2006/table">
            <a:tbl>
              <a:tblPr/>
              <a:tblGrid>
                <a:gridCol w="1674426"/>
                <a:gridCol w="2241155"/>
                <a:gridCol w="1942335"/>
              </a:tblGrid>
              <a:tr h="410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b="1" kern="50">
                          <a:latin typeface="Arial"/>
                          <a:ea typeface="Andale Sans UI"/>
                          <a:cs typeface="Times New Roman"/>
                        </a:rPr>
                        <a:t>Límite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b="1" kern="50">
                          <a:latin typeface="Arial"/>
                          <a:ea typeface="Andale Sans UI"/>
                          <a:cs typeface="Times New Roman"/>
                        </a:rPr>
                        <a:t>Paquetes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b="1" kern="50">
                          <a:latin typeface="Arial"/>
                          <a:ea typeface="Andale Sans UI"/>
                          <a:cs typeface="Times New Roman"/>
                        </a:rPr>
                        <a:t>Porcentaje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&gt; 100 ms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156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100.00%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&gt; 150 ms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88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56.41%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&gt; 400 ms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51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32.69%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&gt; 800 ms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1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0.64%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6673" marR="56673" marT="56673" marB="566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079604" y="2121747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Análisis de los paquetes recibidos cuyo </a:t>
            </a:r>
            <a:r>
              <a:rPr lang="es-ES_tradnl" dirty="0" err="1" smtClean="0"/>
              <a:t>Delay</a:t>
            </a:r>
            <a:r>
              <a:rPr lang="es-ES_tradnl" dirty="0" smtClean="0"/>
              <a:t> fue mayor a 100 ms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Redes IEEE 802.11 / 802.11s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IEEE 802.11:  Conjunto de estándares que especifican las normas de funcionamiento en la comunicación de dispositivos inalámbricos.</a:t>
            </a:r>
          </a:p>
          <a:p>
            <a:endParaRPr lang="es-ES_tradnl" dirty="0" smtClean="0"/>
          </a:p>
          <a:p>
            <a:r>
              <a:rPr lang="es-ES_tradnl" dirty="0" smtClean="0"/>
              <a:t>IEEE 802.11s:  Define la interoperabilidad entre dispositivos Ad Hoc y </a:t>
            </a:r>
            <a:r>
              <a:rPr lang="es-ES_tradnl" dirty="0" err="1" smtClean="0"/>
              <a:t>Wireless</a:t>
            </a:r>
            <a:r>
              <a:rPr lang="es-ES_tradnl" dirty="0" smtClean="0"/>
              <a:t> </a:t>
            </a:r>
            <a:r>
              <a:rPr lang="es-ES_tradnl" dirty="0" err="1" smtClean="0"/>
              <a:t>Mesh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dirty="0" smtClean="0"/>
              <a:t>IEEE 802.11r:  Recomendaciones para la transición rápida entre puntos de acceso.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– Tráfico </a:t>
            </a:r>
            <a:r>
              <a:rPr lang="es-ES_tradnl" dirty="0" err="1" smtClean="0"/>
              <a:t>SMesh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222612" y="1523984"/>
          <a:ext cx="4572030" cy="1329160"/>
        </p:xfrm>
        <a:graphic>
          <a:graphicData uri="http://schemas.openxmlformats.org/drawingml/2006/table">
            <a:tbl>
              <a:tblPr/>
              <a:tblGrid>
                <a:gridCol w="2280387"/>
                <a:gridCol w="2291643"/>
              </a:tblGrid>
              <a:tr h="32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kern="50" dirty="0">
                          <a:latin typeface="Arial"/>
                          <a:ea typeface="Andale Sans UI"/>
                          <a:cs typeface="Times New Roman"/>
                        </a:rPr>
                        <a:t>Saltos</a:t>
                      </a:r>
                      <a:endParaRPr lang="es-ES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4225" marR="44225" marT="44225" marB="44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kern="50" dirty="0">
                          <a:latin typeface="Arial"/>
                          <a:ea typeface="Andale Sans UI"/>
                          <a:cs typeface="Times New Roman"/>
                        </a:rPr>
                        <a:t>Llamadas</a:t>
                      </a:r>
                      <a:endParaRPr lang="es-ES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4225" marR="44225" marT="44225" marB="44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>
                          <a:latin typeface="Arial"/>
                          <a:ea typeface="Andale Sans UI"/>
                          <a:cs typeface="Times New Roman"/>
                        </a:rPr>
                        <a:t>0</a:t>
                      </a:r>
                      <a:endParaRPr lang="es-ES" sz="16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4225" marR="44225" marT="44225" marB="44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latin typeface="Arial"/>
                          <a:ea typeface="Andale Sans UI"/>
                          <a:cs typeface="Times New Roman"/>
                        </a:rPr>
                        <a:t>135.5</a:t>
                      </a:r>
                      <a:endParaRPr lang="es-ES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4225" marR="44225" marT="44225" marB="44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>
                          <a:latin typeface="Arial"/>
                          <a:ea typeface="Andale Sans UI"/>
                          <a:cs typeface="Times New Roman"/>
                        </a:rPr>
                        <a:t>1</a:t>
                      </a:r>
                      <a:endParaRPr lang="es-ES" sz="16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4225" marR="44225" marT="44225" marB="44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>
                          <a:latin typeface="Arial"/>
                          <a:ea typeface="Andale Sans UI"/>
                          <a:cs typeface="Times New Roman"/>
                        </a:rPr>
                        <a:t>68.8</a:t>
                      </a:r>
                      <a:endParaRPr lang="es-ES" sz="16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4225" marR="44225" marT="44225" marB="44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latin typeface="Arial"/>
                          <a:ea typeface="Andale Sans UI"/>
                          <a:cs typeface="Times New Roman"/>
                        </a:rPr>
                        <a:t>2</a:t>
                      </a:r>
                      <a:endParaRPr lang="es-ES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4225" marR="44225" marT="44225" marB="44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50" dirty="0">
                          <a:latin typeface="Arial"/>
                          <a:ea typeface="Andale Sans UI"/>
                          <a:cs typeface="Times New Roman"/>
                        </a:rPr>
                        <a:t>34.3</a:t>
                      </a:r>
                      <a:endParaRPr lang="es-ES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4225" marR="44225" marT="44225" marB="442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436922" y="3067458"/>
          <a:ext cx="4143406" cy="1174072"/>
        </p:xfrm>
        <a:graphic>
          <a:graphicData uri="http://schemas.openxmlformats.org/drawingml/2006/table">
            <a:tbl>
              <a:tblPr/>
              <a:tblGrid>
                <a:gridCol w="2066602"/>
                <a:gridCol w="2076804"/>
              </a:tblGrid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latin typeface="Arial"/>
                          <a:ea typeface="Andale Sans UI"/>
                          <a:cs typeface="Times New Roman"/>
                        </a:rPr>
                        <a:t>Llamadas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latin typeface="Arial"/>
                          <a:ea typeface="Andale Sans UI"/>
                          <a:cs typeface="Times New Roman"/>
                        </a:rPr>
                        <a:t>% Bloqueo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105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7.50%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110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>
                          <a:latin typeface="Arial"/>
                          <a:ea typeface="Andale Sans UI"/>
                          <a:cs typeface="Times New Roman"/>
                        </a:rPr>
                        <a:t>11.82%</a:t>
                      </a:r>
                      <a:endParaRPr lang="es-ES" sz="14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145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40.69%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436922" y="4410434"/>
          <a:ext cx="4143406" cy="1174072"/>
        </p:xfrm>
        <a:graphic>
          <a:graphicData uri="http://schemas.openxmlformats.org/drawingml/2006/table">
            <a:tbl>
              <a:tblPr/>
              <a:tblGrid>
                <a:gridCol w="2066602"/>
                <a:gridCol w="2076804"/>
              </a:tblGrid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latin typeface="Arial"/>
                          <a:ea typeface="Andale Sans UI"/>
                          <a:cs typeface="Times New Roman"/>
                        </a:rPr>
                        <a:t>Llamadas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>
                          <a:latin typeface="Arial"/>
                          <a:ea typeface="Andale Sans UI"/>
                          <a:cs typeface="Times New Roman"/>
                        </a:rPr>
                        <a:t>% Bloqueo</a:t>
                      </a:r>
                      <a:endParaRPr lang="es-ES" sz="14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55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5.47%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>
                          <a:latin typeface="Arial"/>
                          <a:ea typeface="Andale Sans UI"/>
                          <a:cs typeface="Times New Roman"/>
                        </a:rPr>
                        <a:t>60</a:t>
                      </a:r>
                      <a:endParaRPr lang="es-ES" sz="14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>
                          <a:latin typeface="Arial"/>
                          <a:ea typeface="Andale Sans UI"/>
                          <a:cs typeface="Times New Roman"/>
                        </a:rPr>
                        <a:t>16.67%</a:t>
                      </a:r>
                      <a:endParaRPr lang="es-ES" sz="14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68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29.41%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436924" y="5696686"/>
          <a:ext cx="4143404" cy="1174072"/>
        </p:xfrm>
        <a:graphic>
          <a:graphicData uri="http://schemas.openxmlformats.org/drawingml/2006/table">
            <a:tbl>
              <a:tblPr/>
              <a:tblGrid>
                <a:gridCol w="2066601"/>
                <a:gridCol w="2076803"/>
              </a:tblGrid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latin typeface="Arial"/>
                          <a:ea typeface="Andale Sans UI"/>
                          <a:cs typeface="Times New Roman"/>
                        </a:rPr>
                        <a:t>Llamadas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50" dirty="0">
                          <a:latin typeface="Arial"/>
                          <a:ea typeface="Andale Sans UI"/>
                          <a:cs typeface="Times New Roman"/>
                        </a:rPr>
                        <a:t>% Bloqueo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34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8.82%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35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11.43%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50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50" dirty="0">
                          <a:latin typeface="Arial"/>
                          <a:ea typeface="Andale Sans UI"/>
                          <a:cs typeface="Times New Roman"/>
                        </a:rPr>
                        <a:t>46.00%</a:t>
                      </a:r>
                      <a:endParaRPr lang="es-ES" sz="14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40079" marR="40079" marT="40079" marB="40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436662" y="338137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Salto: 0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36662" y="470565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Salto: 1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36662" y="595314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Salto: 2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93786" y="1809736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Máximo</a:t>
            </a:r>
          </a:p>
          <a:p>
            <a:r>
              <a:rPr lang="es-ES_tradnl" dirty="0" smtClean="0"/>
              <a:t>Teórico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– Tráfico </a:t>
            </a:r>
            <a:r>
              <a:rPr lang="es-ES_tradnl" dirty="0" err="1" smtClean="0"/>
              <a:t>SMesh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Número de usuarios recomendados por salto: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273365" y="3003210"/>
          <a:ext cx="5613268" cy="1592608"/>
        </p:xfrm>
        <a:graphic>
          <a:graphicData uri="http://schemas.openxmlformats.org/drawingml/2006/table">
            <a:tbl>
              <a:tblPr/>
              <a:tblGrid>
                <a:gridCol w="2799724"/>
                <a:gridCol w="2813544"/>
              </a:tblGrid>
              <a:tr h="39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b="1" kern="50" dirty="0">
                          <a:latin typeface="Arial"/>
                          <a:ea typeface="Andale Sans UI"/>
                          <a:cs typeface="Times New Roman"/>
                        </a:rPr>
                        <a:t>Salto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296" marR="54296" marT="54296" marB="542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b="1" kern="50">
                          <a:latin typeface="Arial"/>
                          <a:ea typeface="Andale Sans UI"/>
                          <a:cs typeface="Times New Roman"/>
                        </a:rPr>
                        <a:t>Llamadas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296" marR="54296" marT="54296" marB="542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0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296" marR="54296" marT="54296" marB="542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105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296" marR="54296" marT="54296" marB="542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1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296" marR="54296" marT="54296" marB="542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55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296" marR="54296" marT="54296" marB="542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2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296" marR="54296" marT="54296" marB="542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30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296" marR="54296" marT="54296" marB="542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- ESPOL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611" y="1452546"/>
            <a:ext cx="7052778" cy="52895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52" y="1442582"/>
            <a:ext cx="6786610" cy="50820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0714" y="1417329"/>
            <a:ext cx="6724934" cy="50358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2414" y="1417329"/>
            <a:ext cx="7011131" cy="52501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- ESPOL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222482" y="3043167"/>
          <a:ext cx="5715038" cy="2076915"/>
        </p:xfrm>
        <a:graphic>
          <a:graphicData uri="http://schemas.openxmlformats.org/drawingml/2006/table">
            <a:tbl>
              <a:tblPr/>
              <a:tblGrid>
                <a:gridCol w="1633586"/>
                <a:gridCol w="2186492"/>
                <a:gridCol w="1894960"/>
              </a:tblGrid>
              <a:tr h="415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kern="50" dirty="0">
                          <a:latin typeface="Arial"/>
                          <a:ea typeface="Andale Sans UI"/>
                          <a:cs typeface="Times New Roman"/>
                        </a:rPr>
                        <a:t>Límite</a:t>
                      </a:r>
                      <a:endParaRPr lang="es-ES" sz="20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kern="50">
                          <a:latin typeface="Arial"/>
                          <a:ea typeface="Andale Sans UI"/>
                          <a:cs typeface="Times New Roman"/>
                        </a:rPr>
                        <a:t>Paquetes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kern="50" dirty="0">
                          <a:latin typeface="Arial"/>
                          <a:ea typeface="Andale Sans UI"/>
                          <a:cs typeface="Times New Roman"/>
                        </a:rPr>
                        <a:t>Porcentaje</a:t>
                      </a:r>
                      <a:endParaRPr lang="es-ES" sz="20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&gt; 100 ms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400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100.00%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&gt; 150 ms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318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79.50%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&gt; 400 ms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45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11.25%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&gt; 800 ms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30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latin typeface="Arial"/>
                          <a:ea typeface="Andale Sans UI"/>
                          <a:cs typeface="Times New Roman"/>
                        </a:rPr>
                        <a:t>7.50%</a:t>
                      </a:r>
                      <a:endParaRPr lang="es-ES" sz="20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5291" marR="55291" marT="55291" marB="552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079604" y="2121747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Análisis de los paquetes recibidos cuyo </a:t>
            </a:r>
            <a:r>
              <a:rPr lang="es-ES_tradnl" dirty="0" err="1" smtClean="0"/>
              <a:t>Delay</a:t>
            </a:r>
            <a:r>
              <a:rPr lang="es-ES_tradnl" dirty="0" smtClean="0"/>
              <a:t> fue mayor a 100 ms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– Todas las Redes</a:t>
            </a:r>
            <a:endParaRPr lang="es-ES" dirty="0"/>
          </a:p>
        </p:txBody>
      </p:sp>
      <p:pic>
        <p:nvPicPr>
          <p:cNvPr id="5" name="4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6662" y="1364834"/>
            <a:ext cx="7286676" cy="54650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00" y="1417329"/>
            <a:ext cx="7215238" cy="5391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100" y="1403677"/>
            <a:ext cx="7114008" cy="53352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2729" y="1452546"/>
            <a:ext cx="7137733" cy="53332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6662" y="1452546"/>
            <a:ext cx="7075013" cy="52864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– Todas las redes: </a:t>
            </a:r>
            <a:r>
              <a:rPr lang="es-ES_tradnl" dirty="0" err="1" smtClean="0"/>
              <a:t>Delay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365356" y="2238364"/>
          <a:ext cx="5429288" cy="1523292"/>
        </p:xfrm>
        <a:graphic>
          <a:graphicData uri="http://schemas.openxmlformats.org/drawingml/2006/table">
            <a:tbl>
              <a:tblPr/>
              <a:tblGrid>
                <a:gridCol w="2707482"/>
                <a:gridCol w="2721806"/>
              </a:tblGrid>
              <a:tr h="380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>
                          <a:latin typeface="Arial"/>
                          <a:ea typeface="Andale Sans UI"/>
                          <a:cs typeface="Times New Roman"/>
                        </a:rPr>
                        <a:t>Red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2526" marR="52526" marT="52526" marB="52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>
                          <a:latin typeface="Arial"/>
                          <a:ea typeface="Andale Sans UI"/>
                          <a:cs typeface="Times New Roman"/>
                        </a:rPr>
                        <a:t>Delay Promedio (ms)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2526" marR="52526" marT="52526" marB="52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SMesh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2526" marR="52526" marT="52526" marB="52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19.79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2526" marR="52526" marT="52526" marB="52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Meraki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2526" marR="52526" marT="52526" marB="52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21.2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2526" marR="52526" marT="52526" marB="52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ESPOL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2526" marR="52526" marT="52526" marB="52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 dirty="0">
                          <a:latin typeface="Arial"/>
                          <a:ea typeface="Andale Sans UI"/>
                          <a:cs typeface="Times New Roman"/>
                        </a:rPr>
                        <a:t>43.74</a:t>
                      </a:r>
                      <a:endParaRPr lang="es-ES" sz="18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2526" marR="52526" marT="52526" marB="525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436792" y="4744811"/>
          <a:ext cx="5429290" cy="1565519"/>
        </p:xfrm>
        <a:graphic>
          <a:graphicData uri="http://schemas.openxmlformats.org/drawingml/2006/table">
            <a:tbl>
              <a:tblPr/>
              <a:tblGrid>
                <a:gridCol w="1033664"/>
                <a:gridCol w="1334569"/>
                <a:gridCol w="1439514"/>
                <a:gridCol w="1621543"/>
              </a:tblGrid>
              <a:tr h="427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 dirty="0">
                          <a:latin typeface="Arial"/>
                          <a:ea typeface="Andale Sans UI"/>
                          <a:cs typeface="Times New Roman"/>
                        </a:rPr>
                        <a:t>Red</a:t>
                      </a:r>
                      <a:endParaRPr lang="es-ES" sz="18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kern="50" dirty="0" err="1">
                          <a:latin typeface="Arial"/>
                          <a:ea typeface="Andale Sans UI"/>
                          <a:cs typeface="Times New Roman"/>
                        </a:rPr>
                        <a:t>Delay</a:t>
                      </a:r>
                      <a:r>
                        <a:rPr lang="es-ES" sz="1600" b="1" kern="50" dirty="0">
                          <a:latin typeface="Arial"/>
                          <a:ea typeface="Andale Sans UI"/>
                          <a:cs typeface="Times New Roman"/>
                        </a:rPr>
                        <a:t> &gt; 100</a:t>
                      </a:r>
                      <a:endParaRPr lang="es-ES" sz="16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>
                          <a:latin typeface="Arial"/>
                          <a:ea typeface="Andale Sans UI"/>
                          <a:cs typeface="Times New Roman"/>
                        </a:rPr>
                        <a:t>Delay &gt; 150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50">
                          <a:latin typeface="Arial"/>
                          <a:ea typeface="Andale Sans UI"/>
                          <a:cs typeface="Times New Roman"/>
                        </a:rPr>
                        <a:t>% Delay &gt; 150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ESPOL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400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318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79.50%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Meraki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354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273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77.11%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SMesh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>
                          <a:latin typeface="Arial"/>
                          <a:ea typeface="Andale Sans UI"/>
                          <a:cs typeface="Times New Roman"/>
                        </a:rPr>
                        <a:t>156</a:t>
                      </a:r>
                      <a:endParaRPr lang="es-ES" sz="18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 dirty="0">
                          <a:latin typeface="Arial"/>
                          <a:ea typeface="Andale Sans UI"/>
                          <a:cs typeface="Times New Roman"/>
                        </a:rPr>
                        <a:t>88</a:t>
                      </a:r>
                      <a:endParaRPr lang="es-ES" sz="18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kern="50" dirty="0">
                          <a:latin typeface="Arial"/>
                          <a:ea typeface="Andale Sans UI"/>
                          <a:cs typeface="Times New Roman"/>
                        </a:rPr>
                        <a:t>56.41%</a:t>
                      </a:r>
                      <a:endParaRPr lang="es-ES" sz="18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1079" marR="51079" marT="51079" marB="510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079868" y="173829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Delay</a:t>
            </a:r>
            <a:r>
              <a:rPr lang="es-ES_tradnl" dirty="0" smtClean="0"/>
              <a:t> Promedio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436794" y="4267146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Comparativa paquetes con retraso mayor a 100ms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– Tráfico </a:t>
            </a:r>
            <a:r>
              <a:rPr lang="es-ES_tradnl" dirty="0" err="1" smtClean="0"/>
              <a:t>Meraki</a:t>
            </a:r>
            <a:r>
              <a:rPr lang="es-ES_tradnl" dirty="0" smtClean="0"/>
              <a:t> vs </a:t>
            </a:r>
            <a:r>
              <a:rPr lang="es-ES_tradnl" dirty="0" err="1" smtClean="0"/>
              <a:t>SMesh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268195" y="2216512"/>
          <a:ext cx="5623610" cy="1593488"/>
        </p:xfrm>
        <a:graphic>
          <a:graphicData uri="http://schemas.openxmlformats.org/drawingml/2006/table">
            <a:tbl>
              <a:tblPr/>
              <a:tblGrid>
                <a:gridCol w="1607452"/>
                <a:gridCol w="2151513"/>
                <a:gridCol w="1864645"/>
              </a:tblGrid>
              <a:tr h="393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b="1" kern="50" dirty="0">
                          <a:latin typeface="Arial"/>
                          <a:ea typeface="Andale Sans UI"/>
                          <a:cs typeface="Times New Roman"/>
                        </a:rPr>
                        <a:t>Salto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b="1" kern="50">
                          <a:latin typeface="Arial"/>
                          <a:ea typeface="Andale Sans UI"/>
                          <a:cs typeface="Times New Roman"/>
                        </a:rPr>
                        <a:t>Meraki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b="1" kern="50">
                          <a:latin typeface="Arial"/>
                          <a:ea typeface="Andale Sans UI"/>
                          <a:cs typeface="Times New Roman"/>
                        </a:rPr>
                        <a:t>SMesh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0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675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137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1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337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68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2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168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34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4406" marR="54406" marT="54406" marB="5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293121" y="4738694"/>
          <a:ext cx="5573758" cy="1589632"/>
        </p:xfrm>
        <a:graphic>
          <a:graphicData uri="http://schemas.openxmlformats.org/drawingml/2006/table">
            <a:tbl>
              <a:tblPr/>
              <a:tblGrid>
                <a:gridCol w="1593203"/>
                <a:gridCol w="2132440"/>
                <a:gridCol w="1848115"/>
              </a:tblGrid>
              <a:tr h="390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b="1" kern="50" dirty="0">
                          <a:latin typeface="Arial"/>
                          <a:ea typeface="Andale Sans UI"/>
                          <a:cs typeface="Times New Roman"/>
                        </a:rPr>
                        <a:t>Salto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b="1" kern="50">
                          <a:latin typeface="Arial"/>
                          <a:ea typeface="Andale Sans UI"/>
                          <a:cs typeface="Times New Roman"/>
                        </a:rPr>
                        <a:t>Meraki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b="1" kern="50">
                          <a:latin typeface="Arial"/>
                          <a:ea typeface="Andale Sans UI"/>
                          <a:cs typeface="Times New Roman"/>
                        </a:rPr>
                        <a:t>SMesh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0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900" kern="50" dirty="0" smtClean="0">
                          <a:latin typeface="Arial"/>
                          <a:ea typeface="Andale Sans UI"/>
                          <a:cs typeface="Times New Roman"/>
                        </a:rPr>
                        <a:t>85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105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1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85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55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2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>
                          <a:latin typeface="Arial"/>
                          <a:ea typeface="Andale Sans UI"/>
                          <a:cs typeface="Times New Roman"/>
                        </a:rPr>
                        <a:t>50</a:t>
                      </a:r>
                      <a:endParaRPr lang="es-ES" sz="19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900" kern="50" dirty="0">
                          <a:latin typeface="Arial"/>
                          <a:ea typeface="Andale Sans UI"/>
                          <a:cs typeface="Times New Roman"/>
                        </a:rPr>
                        <a:t>30</a:t>
                      </a:r>
                      <a:endParaRPr lang="es-ES" sz="19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3924" marR="53924" marT="53924" marB="539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222480" y="1744964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Número máximo teórico de conexiones por salto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079604" y="4267146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Número máximo recomendado de conexiones por salto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– Tráfico </a:t>
            </a:r>
            <a:r>
              <a:rPr lang="es-ES_tradnl" dirty="0" err="1" smtClean="0"/>
              <a:t>Meraki</a:t>
            </a:r>
            <a:r>
              <a:rPr lang="es-ES_tradnl" dirty="0" smtClean="0"/>
              <a:t> vs </a:t>
            </a:r>
            <a:r>
              <a:rPr lang="es-ES_tradnl" dirty="0" err="1" smtClean="0"/>
              <a:t>SMesh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013091" y="3238496"/>
          <a:ext cx="6133817" cy="1717684"/>
        </p:xfrm>
        <a:graphic>
          <a:graphicData uri="http://schemas.openxmlformats.org/drawingml/2006/table">
            <a:tbl>
              <a:tblPr/>
              <a:tblGrid>
                <a:gridCol w="1753290"/>
                <a:gridCol w="2346711"/>
                <a:gridCol w="2033816"/>
              </a:tblGrid>
              <a:tr h="429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kern="50" dirty="0">
                          <a:latin typeface="Arial"/>
                          <a:ea typeface="Andale Sans UI"/>
                          <a:cs typeface="Times New Roman"/>
                        </a:rPr>
                        <a:t>Salto</a:t>
                      </a:r>
                      <a:endParaRPr lang="es-ES" sz="20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kern="50">
                          <a:latin typeface="Arial"/>
                          <a:ea typeface="Andale Sans UI"/>
                          <a:cs typeface="Times New Roman"/>
                        </a:rPr>
                        <a:t>Meraki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kern="50">
                          <a:latin typeface="Arial"/>
                          <a:ea typeface="Andale Sans UI"/>
                          <a:cs typeface="Times New Roman"/>
                        </a:rPr>
                        <a:t>SMesh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latin typeface="Arial"/>
                          <a:ea typeface="Andale Sans UI"/>
                          <a:cs typeface="Times New Roman"/>
                        </a:rPr>
                        <a:t>0</a:t>
                      </a:r>
                      <a:endParaRPr lang="es-ES" sz="20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 dirty="0" smtClean="0">
                          <a:latin typeface="Arial"/>
                          <a:ea typeface="Andale Sans UI"/>
                          <a:cs typeface="Times New Roman"/>
                        </a:rPr>
                        <a:t>12.50</a:t>
                      </a:r>
                      <a:r>
                        <a:rPr lang="es-ES" sz="2000" kern="50" dirty="0">
                          <a:latin typeface="Arial"/>
                          <a:ea typeface="Andale Sans UI"/>
                          <a:cs typeface="Times New Roman"/>
                        </a:rPr>
                        <a:t>%</a:t>
                      </a:r>
                      <a:endParaRPr lang="es-ES" sz="20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77.00%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latin typeface="Arial"/>
                          <a:ea typeface="Andale Sans UI"/>
                          <a:cs typeface="Times New Roman"/>
                        </a:rPr>
                        <a:t>1</a:t>
                      </a:r>
                      <a:endParaRPr lang="es-ES" sz="20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25.22%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80.88%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latin typeface="Arial"/>
                          <a:ea typeface="Andale Sans UI"/>
                          <a:cs typeface="Times New Roman"/>
                        </a:rPr>
                        <a:t>2</a:t>
                      </a:r>
                      <a:endParaRPr lang="es-ES" sz="20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>
                          <a:latin typeface="Arial"/>
                          <a:ea typeface="Andale Sans UI"/>
                          <a:cs typeface="Times New Roman"/>
                        </a:rPr>
                        <a:t>29.76%</a:t>
                      </a:r>
                      <a:endParaRPr lang="es-ES" sz="2000" kern="5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50" dirty="0">
                          <a:latin typeface="Arial"/>
                          <a:ea typeface="Andale Sans UI"/>
                          <a:cs typeface="Times New Roman"/>
                        </a:rPr>
                        <a:t>88.23%</a:t>
                      </a:r>
                      <a:endParaRPr lang="es-ES" sz="2000" kern="50" dirty="0">
                        <a:latin typeface="Times New Roman"/>
                        <a:ea typeface="Andale Sans UI"/>
                        <a:cs typeface="Times New Roman"/>
                      </a:endParaRPr>
                    </a:p>
                  </a:txBody>
                  <a:tcPr marL="59342" marR="59342" marT="59342" marB="59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008166" y="2562517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Aprovechamiento del Ancho de Banda por salto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– </a:t>
            </a:r>
            <a:r>
              <a:rPr lang="es-ES_tradnl" dirty="0" err="1" smtClean="0"/>
              <a:t>QoS</a:t>
            </a:r>
            <a:r>
              <a:rPr lang="es-ES_tradnl" dirty="0" smtClean="0"/>
              <a:t> Subjetiva</a:t>
            </a:r>
            <a:endParaRPr lang="es-ES" dirty="0"/>
          </a:p>
        </p:txBody>
      </p:sp>
      <p:pic>
        <p:nvPicPr>
          <p:cNvPr id="8" name="Picture 2" descr="C:\Documents and Settings\Juan Carlos\Mis documentos\Tesis\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538" y="2055308"/>
            <a:ext cx="7000924" cy="4612212"/>
          </a:xfrm>
          <a:prstGeom prst="rect">
            <a:avLst/>
          </a:prstGeom>
          <a:noFill/>
        </p:spPr>
      </p:pic>
      <p:cxnSp>
        <p:nvCxnSpPr>
          <p:cNvPr id="9" name="8 Conector recto de flecha"/>
          <p:cNvCxnSpPr/>
          <p:nvPr/>
        </p:nvCxnSpPr>
        <p:spPr>
          <a:xfrm>
            <a:off x="1365224" y="3167058"/>
            <a:ext cx="2214578" cy="183571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5400000">
            <a:off x="4555053" y="3334815"/>
            <a:ext cx="2121464" cy="12144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0800000" flipV="1">
            <a:off x="6437322" y="3216820"/>
            <a:ext cx="2000264" cy="18573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07968" y="188117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38s</a:t>
            </a:r>
          </a:p>
          <a:p>
            <a:r>
              <a:rPr lang="es-ES_tradnl" dirty="0" err="1" smtClean="0"/>
              <a:t>Smesh</a:t>
            </a:r>
            <a:r>
              <a:rPr lang="es-ES_tradnl" dirty="0" smtClean="0"/>
              <a:t>: 1</a:t>
            </a:r>
          </a:p>
          <a:p>
            <a:r>
              <a:rPr lang="es-ES_tradnl" dirty="0" err="1" smtClean="0"/>
              <a:t>Meraki</a:t>
            </a:r>
            <a:r>
              <a:rPr lang="es-ES_tradnl" dirty="0" smtClean="0"/>
              <a:t>: 3</a:t>
            </a:r>
            <a:endParaRPr lang="es-ES" dirty="0" smtClean="0"/>
          </a:p>
        </p:txBody>
      </p:sp>
      <p:sp>
        <p:nvSpPr>
          <p:cNvPr id="14" name="13 CuadroTexto"/>
          <p:cNvSpPr txBox="1"/>
          <p:nvPr/>
        </p:nvSpPr>
        <p:spPr>
          <a:xfrm>
            <a:off x="5937256" y="1671443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55s</a:t>
            </a:r>
          </a:p>
          <a:p>
            <a:r>
              <a:rPr lang="es-ES_tradnl" dirty="0" err="1" smtClean="0"/>
              <a:t>Smesh</a:t>
            </a:r>
            <a:r>
              <a:rPr lang="es-ES_tradnl" dirty="0" smtClean="0"/>
              <a:t>: 0</a:t>
            </a:r>
          </a:p>
          <a:p>
            <a:r>
              <a:rPr lang="es-ES_tradnl" dirty="0" err="1" smtClean="0"/>
              <a:t>Meraki</a:t>
            </a:r>
            <a:r>
              <a:rPr lang="es-ES_tradnl" dirty="0" smtClean="0"/>
              <a:t>: 3</a:t>
            </a:r>
            <a:endParaRPr lang="es-ES" dirty="0" smtClean="0"/>
          </a:p>
        </p:txBody>
      </p:sp>
      <p:sp>
        <p:nvSpPr>
          <p:cNvPr id="15" name="14 CuadroTexto"/>
          <p:cNvSpPr txBox="1"/>
          <p:nvPr/>
        </p:nvSpPr>
        <p:spPr>
          <a:xfrm>
            <a:off x="8008958" y="2024050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70s</a:t>
            </a:r>
          </a:p>
          <a:p>
            <a:r>
              <a:rPr lang="es-ES_tradnl" dirty="0" err="1" smtClean="0"/>
              <a:t>Smesh</a:t>
            </a:r>
            <a:r>
              <a:rPr lang="es-ES_tradnl" dirty="0" smtClean="0"/>
              <a:t>: 0</a:t>
            </a:r>
          </a:p>
          <a:p>
            <a:r>
              <a:rPr lang="es-ES_tradnl" dirty="0" err="1" smtClean="0"/>
              <a:t>Meraki</a:t>
            </a:r>
            <a:r>
              <a:rPr lang="es-ES_tradnl" dirty="0" smtClean="0"/>
              <a:t>: 2</a:t>
            </a:r>
            <a:endParaRPr lang="es-ES" dirty="0" smtClean="0"/>
          </a:p>
        </p:txBody>
      </p:sp>
      <p:sp>
        <p:nvSpPr>
          <p:cNvPr id="16" name="15 Rectángulo"/>
          <p:cNvSpPr/>
          <p:nvPr/>
        </p:nvSpPr>
        <p:spPr>
          <a:xfrm>
            <a:off x="3222612" y="4881570"/>
            <a:ext cx="714380" cy="428628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794248" y="5024446"/>
            <a:ext cx="500066" cy="428628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008694" y="5095884"/>
            <a:ext cx="714380" cy="428628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En términos teóricos – </a:t>
            </a:r>
            <a:r>
              <a:rPr lang="es-ES_tradnl" dirty="0" err="1" smtClean="0"/>
              <a:t>SMesh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En términos de los parámetros de </a:t>
            </a:r>
            <a:r>
              <a:rPr lang="es-ES_tradnl" dirty="0" err="1" smtClean="0"/>
              <a:t>QoS</a:t>
            </a:r>
            <a:r>
              <a:rPr lang="es-ES_tradnl" dirty="0" smtClean="0"/>
              <a:t> objetiva – </a:t>
            </a:r>
            <a:r>
              <a:rPr lang="es-ES_tradnl" dirty="0" err="1" smtClean="0"/>
              <a:t>SMesh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En términos de </a:t>
            </a:r>
            <a:r>
              <a:rPr lang="es-ES_tradnl" dirty="0" err="1" smtClean="0"/>
              <a:t>QoS</a:t>
            </a:r>
            <a:r>
              <a:rPr lang="es-ES_tradnl" dirty="0" smtClean="0"/>
              <a:t> subjetiva – </a:t>
            </a:r>
            <a:r>
              <a:rPr lang="es-ES_tradnl" dirty="0" err="1" smtClean="0"/>
              <a:t>SMesh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En relación a las pruebas de tráfico - </a:t>
            </a:r>
            <a:r>
              <a:rPr lang="es-ES_tradnl" dirty="0" err="1" smtClean="0"/>
              <a:t>Meraki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En relación al aprovechamiento del ancho de banda - </a:t>
            </a:r>
            <a:r>
              <a:rPr lang="es-ES_tradnl" dirty="0" err="1" smtClean="0"/>
              <a:t>SMesh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En términos económicos - </a:t>
            </a:r>
            <a:r>
              <a:rPr lang="es-ES_tradnl" dirty="0" err="1" smtClean="0"/>
              <a:t>SMesh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dirty="0" smtClean="0"/>
              <a:t>Conclusión final.</a:t>
            </a:r>
            <a:endParaRPr lang="es-ES_tradnl" dirty="0" smtClean="0"/>
          </a:p>
          <a:p>
            <a:r>
              <a:rPr lang="es-ES_tradnl" dirty="0" smtClean="0"/>
              <a:t>Hipótesis.</a:t>
            </a:r>
            <a:endParaRPr lang="es-ES_tradnl" dirty="0" smtClean="0"/>
          </a:p>
          <a:p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WLAN 802.11 - Arquitectura</a:t>
            </a:r>
            <a:endParaRPr lang="es-E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209688" y="1595423"/>
            <a:ext cx="7740624" cy="500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Cobertura de las redes 802.11s y 802.11.</a:t>
            </a:r>
          </a:p>
          <a:p>
            <a:r>
              <a:rPr lang="es-ES_tradnl" dirty="0" smtClean="0"/>
              <a:t>Definir propósito de la red en fase de diseño.</a:t>
            </a:r>
          </a:p>
          <a:p>
            <a:r>
              <a:rPr lang="es-ES_tradnl" dirty="0" smtClean="0"/>
              <a:t>Considerar escalabilidad y aumento de tráfico en la red.</a:t>
            </a:r>
          </a:p>
          <a:p>
            <a:r>
              <a:rPr lang="es-ES_tradnl" dirty="0" smtClean="0"/>
              <a:t>Desarrollar software que determine el </a:t>
            </a:r>
            <a:r>
              <a:rPr lang="es-ES_tradnl" dirty="0" err="1" smtClean="0"/>
              <a:t>packet</a:t>
            </a:r>
            <a:r>
              <a:rPr lang="es-ES_tradnl" dirty="0" smtClean="0"/>
              <a:t> </a:t>
            </a:r>
            <a:r>
              <a:rPr lang="es-ES_tradnl" dirty="0" err="1" smtClean="0"/>
              <a:t>loss</a:t>
            </a:r>
            <a:r>
              <a:rPr lang="es-ES_tradnl" dirty="0" smtClean="0"/>
              <a:t> en pruebas sobre redes con paquetes duplicados.</a:t>
            </a:r>
          </a:p>
          <a:p>
            <a:r>
              <a:rPr lang="es-ES_tradnl" dirty="0" smtClean="0"/>
              <a:t>Implementar soluciones proactivas de acuerdo a las necesidades previa la implementación.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 algn="ctr">
              <a:buNone/>
            </a:pPr>
            <a:r>
              <a:rPr lang="es-ES_tradnl" sz="4000" dirty="0" smtClean="0"/>
              <a:t>¡Gracias por su atención!</a:t>
            </a:r>
            <a:endParaRPr lang="es-ES" sz="4000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496" y="366712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Wireless</a:t>
            </a:r>
            <a:r>
              <a:rPr lang="es-ES_tradnl" dirty="0" smtClean="0"/>
              <a:t> </a:t>
            </a:r>
            <a:r>
              <a:rPr lang="es-ES_tradnl" dirty="0" err="1" smtClean="0"/>
              <a:t>Mesh</a:t>
            </a:r>
            <a:r>
              <a:rPr lang="es-ES_tradnl" dirty="0" smtClean="0"/>
              <a:t> - Arquitectura</a:t>
            </a:r>
            <a:endParaRPr lang="es-E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166997" y="1809736"/>
            <a:ext cx="7826006" cy="457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Conectividad en Redes Inalámbricas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Probing</a:t>
            </a:r>
            <a:endParaRPr lang="es-ES_tradnl" dirty="0" smtClean="0"/>
          </a:p>
          <a:p>
            <a:pPr lvl="1"/>
            <a:r>
              <a:rPr lang="es-ES_tradnl" dirty="0" smtClean="0"/>
              <a:t>Activo</a:t>
            </a:r>
          </a:p>
          <a:p>
            <a:pPr lvl="1"/>
            <a:r>
              <a:rPr lang="es-ES_tradnl" dirty="0" smtClean="0"/>
              <a:t>Pasivo</a:t>
            </a:r>
          </a:p>
          <a:p>
            <a:r>
              <a:rPr lang="es-ES_tradnl" dirty="0" smtClean="0"/>
              <a:t>Autenticación</a:t>
            </a:r>
          </a:p>
          <a:p>
            <a:r>
              <a:rPr lang="es-ES_tradnl" dirty="0" smtClean="0"/>
              <a:t>Asociación</a:t>
            </a:r>
          </a:p>
          <a:p>
            <a:endParaRPr lang="es-ES_tradnl" dirty="0" smtClean="0"/>
          </a:p>
          <a:p>
            <a:r>
              <a:rPr lang="es-ES_tradnl" dirty="0" smtClean="0"/>
              <a:t>802.11i</a:t>
            </a:r>
          </a:p>
          <a:p>
            <a:pPr lvl="1"/>
            <a:r>
              <a:rPr lang="es-ES_tradnl" dirty="0" smtClean="0"/>
              <a:t>802.1X</a:t>
            </a:r>
          </a:p>
          <a:p>
            <a:pPr lvl="1"/>
            <a:r>
              <a:rPr lang="es-ES_tradnl" dirty="0" smtClean="0"/>
              <a:t>PTK / 4-ways-handshake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9195" y="4176698"/>
            <a:ext cx="4648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195" y="1738298"/>
            <a:ext cx="46640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4395" y="3059098"/>
            <a:ext cx="5370513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Redes WLAN - Movilidad</a:t>
            </a:r>
            <a:endParaRPr lang="es-E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822" y="1809736"/>
            <a:ext cx="80123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Wireless</a:t>
            </a:r>
            <a:r>
              <a:rPr lang="es-ES_tradnl" dirty="0" smtClean="0"/>
              <a:t> </a:t>
            </a:r>
            <a:r>
              <a:rPr lang="es-ES_tradnl" dirty="0" err="1" smtClean="0"/>
              <a:t>Mesh</a:t>
            </a:r>
            <a:r>
              <a:rPr lang="es-ES_tradnl" dirty="0" smtClean="0"/>
              <a:t> - Movilidad</a:t>
            </a:r>
            <a:endParaRPr lang="es-E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4614" y="1738299"/>
            <a:ext cx="7450772" cy="471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08" y="1422400"/>
            <a:ext cx="5173663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3431</TotalTime>
  <Words>1306</Words>
  <Application>Microsoft PowerPoint</Application>
  <PresentationFormat>Personalizado</PresentationFormat>
  <Paragraphs>498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6" baseType="lpstr">
      <vt:lpstr>Times New Roman</vt:lpstr>
      <vt:lpstr>Arial</vt:lpstr>
      <vt:lpstr>Calibri</vt:lpstr>
      <vt:lpstr>Courier New</vt:lpstr>
      <vt:lpstr>Origen</vt:lpstr>
      <vt:lpstr>Análisis Comparativo de la implementación de Voz sobre IP en Wireless Mesh Networks y Wireless LAN tradicionales tomando en consideración parámetros de QoS y problemas de movilidad ocasionados por Handoffs</vt:lpstr>
      <vt:lpstr>Introducción</vt:lpstr>
      <vt:lpstr>Contenido</vt:lpstr>
      <vt:lpstr>Redes IEEE 802.11 / 802.11s</vt:lpstr>
      <vt:lpstr>WLAN 802.11 - Arquitectura</vt:lpstr>
      <vt:lpstr>Wireless Mesh - Arquitectura</vt:lpstr>
      <vt:lpstr>Conectividad en Redes Inalámbricas</vt:lpstr>
      <vt:lpstr>Redes WLAN - Movilidad</vt:lpstr>
      <vt:lpstr>Wireless Mesh - Movilidad</vt:lpstr>
      <vt:lpstr>Contenido</vt:lpstr>
      <vt:lpstr>Voz sobre WLAN</vt:lpstr>
      <vt:lpstr>QoS – Calidad de Servicio</vt:lpstr>
      <vt:lpstr>Desafíos VoWLAN + QoS</vt:lpstr>
      <vt:lpstr>Contenido</vt:lpstr>
      <vt:lpstr>Roofnet / Meraki</vt:lpstr>
      <vt:lpstr>SMesh</vt:lpstr>
      <vt:lpstr>SMesh - Arquitectura</vt:lpstr>
      <vt:lpstr>SMesh – Intra-Domain Handoff</vt:lpstr>
      <vt:lpstr>Otras soluciones</vt:lpstr>
      <vt:lpstr>Contenido</vt:lpstr>
      <vt:lpstr>Hipótesis Planteada</vt:lpstr>
      <vt:lpstr>Contenido</vt:lpstr>
      <vt:lpstr>Diseño de Testbed</vt:lpstr>
      <vt:lpstr>Diseño del Testbed - Hardware</vt:lpstr>
      <vt:lpstr>Diseño de Testbed - Software</vt:lpstr>
      <vt:lpstr>Costo por Nodo</vt:lpstr>
      <vt:lpstr>Diseño de Testbed - Recorrido</vt:lpstr>
      <vt:lpstr>Site Survey</vt:lpstr>
      <vt:lpstr>Diseño de Testbed - Meraki</vt:lpstr>
      <vt:lpstr>Diseño de Testbed - SMesh</vt:lpstr>
      <vt:lpstr>Diseño de Testbed - ESPOL</vt:lpstr>
      <vt:lpstr>Software desarrollado</vt:lpstr>
      <vt:lpstr>Contenido</vt:lpstr>
      <vt:lpstr>Resultados – Meraki</vt:lpstr>
      <vt:lpstr>Resultados - Meraki</vt:lpstr>
      <vt:lpstr>Resultados – Tráfico Meraki </vt:lpstr>
      <vt:lpstr>Resultados – Tráfico Meraki</vt:lpstr>
      <vt:lpstr>Resultados - SMesh</vt:lpstr>
      <vt:lpstr>Resultados - SMesh</vt:lpstr>
      <vt:lpstr>Resultados – Tráfico SMesh</vt:lpstr>
      <vt:lpstr>Resultados – Tráfico SMesh</vt:lpstr>
      <vt:lpstr>Resultados - ESPOL</vt:lpstr>
      <vt:lpstr>Resultados - ESPOL</vt:lpstr>
      <vt:lpstr>Resultados – Todas las Redes</vt:lpstr>
      <vt:lpstr>Resultados – Todas las redes: Delay</vt:lpstr>
      <vt:lpstr>Resultados – Tráfico Meraki vs SMesh</vt:lpstr>
      <vt:lpstr>Resultados – Tráfico Meraki vs SMesh</vt:lpstr>
      <vt:lpstr>Resultados – QoS Subjetiva</vt:lpstr>
      <vt:lpstr>Conclusiones</vt:lpstr>
      <vt:lpstr>Recomendaciones</vt:lpstr>
      <vt:lpstr>Diapositiva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FIEC-ESPOL</cp:lastModifiedBy>
  <cp:revision>209</cp:revision>
  <dcterms:created xsi:type="dcterms:W3CDTF">2004-05-06T09:28:21Z</dcterms:created>
  <dcterms:modified xsi:type="dcterms:W3CDTF">2010-05-12T01:14:46Z</dcterms:modified>
</cp:coreProperties>
</file>