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03" r:id="rId2"/>
    <p:sldId id="304" r:id="rId3"/>
    <p:sldId id="305" r:id="rId4"/>
    <p:sldId id="322" r:id="rId5"/>
    <p:sldId id="306" r:id="rId6"/>
    <p:sldId id="307" r:id="rId7"/>
    <p:sldId id="311" r:id="rId8"/>
    <p:sldId id="324" r:id="rId9"/>
    <p:sldId id="327" r:id="rId10"/>
    <p:sldId id="314" r:id="rId11"/>
    <p:sldId id="315" r:id="rId12"/>
    <p:sldId id="316" r:id="rId13"/>
    <p:sldId id="313" r:id="rId14"/>
    <p:sldId id="317" r:id="rId15"/>
    <p:sldId id="319" r:id="rId16"/>
    <p:sldId id="320" r:id="rId1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E0E3"/>
    <a:srgbClr val="1C6FA8"/>
    <a:srgbClr val="DDDDDD"/>
    <a:srgbClr val="808080"/>
    <a:srgbClr val="C0C0C0"/>
    <a:srgbClr val="99FF99"/>
    <a:srgbClr val="000000"/>
    <a:srgbClr val="33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458" autoAdjust="0"/>
    <p:restoredTop sz="96046" autoAdjust="0"/>
  </p:normalViewPr>
  <p:slideViewPr>
    <p:cSldViewPr>
      <p:cViewPr varScale="1">
        <p:scale>
          <a:sx n="71" d="100"/>
          <a:sy n="71" d="100"/>
        </p:scale>
        <p:origin x="-55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56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43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59AFAEC-107E-4BF6-80F7-FBC9A67AE4F3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14AC6A-FA91-41F4-8A6C-AF5B691053E9}" type="slidenum">
              <a:rPr lang="en-GB"/>
              <a:pPr/>
              <a:t>1</a:t>
            </a:fld>
            <a:endParaRPr lang="en-GB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095DC7-86AF-4BC9-A594-5E3F77E2A372}" type="slidenum">
              <a:rPr lang="en-GB"/>
              <a:pPr/>
              <a:t>13</a:t>
            </a:fld>
            <a:endParaRPr lang="en-GB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8BE9C8-09D7-467A-BC1C-AD4D70809F95}" type="slidenum">
              <a:rPr lang="en-GB"/>
              <a:pPr/>
              <a:t>14</a:t>
            </a:fld>
            <a:endParaRPr lang="en-GB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80B019-D328-4DD8-B4BE-114A9C8ABADB}" type="slidenum">
              <a:rPr lang="en-GB"/>
              <a:pPr/>
              <a:t>15</a:t>
            </a:fld>
            <a:endParaRPr lang="en-GB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D1CD67-61A5-4B36-93AA-F336FF5105AD}" type="slidenum">
              <a:rPr lang="en-GB"/>
              <a:pPr/>
              <a:t>2</a:t>
            </a:fld>
            <a:endParaRPr lang="en-GB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C7724A-752F-4846-A736-5DFE95953553}" type="slidenum">
              <a:rPr lang="en-GB"/>
              <a:pPr/>
              <a:t>3</a:t>
            </a:fld>
            <a:endParaRPr lang="en-GB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0D8567-BD69-46E3-8DA9-5DC43AE6840A}" type="slidenum">
              <a:rPr lang="en-GB"/>
              <a:pPr/>
              <a:t>5</a:t>
            </a:fld>
            <a:endParaRPr lang="en-GB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B368DD-3D33-4C1A-9BEF-D4BE9C9AE107}" type="slidenum">
              <a:rPr lang="en-GB"/>
              <a:pPr/>
              <a:t>6</a:t>
            </a:fld>
            <a:endParaRPr lang="en-GB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91E2D9-D6BD-49BD-A3C3-12B735E5CB7C}" type="slidenum">
              <a:rPr lang="en-GB"/>
              <a:pPr/>
              <a:t>7</a:t>
            </a:fld>
            <a:endParaRPr lang="en-GB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9B3592-B9FA-49D1-89CA-65932E706CE9}" type="slidenum">
              <a:rPr lang="en-GB"/>
              <a:pPr/>
              <a:t>10</a:t>
            </a:fld>
            <a:endParaRPr lang="en-GB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3E4FA9-B42A-4909-A32D-341837EC8F13}" type="slidenum">
              <a:rPr lang="en-GB"/>
              <a:pPr/>
              <a:t>11</a:t>
            </a:fld>
            <a:endParaRPr lang="en-GB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A2E12F-60A8-43BB-904D-1BCDD159B83A}" type="slidenum">
              <a:rPr lang="en-GB"/>
              <a:pPr/>
              <a:t>12</a:t>
            </a:fld>
            <a:endParaRPr lang="en-GB"/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41288" y="6400800"/>
            <a:ext cx="184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s-ES" sz="900">
              <a:solidFill>
                <a:schemeClr val="bg2"/>
              </a:solidFill>
              <a:latin typeface="Verdana" pitchFamily="34" charset="0"/>
            </a:endParaRPr>
          </a:p>
        </p:txBody>
      </p:sp>
      <p:sp>
        <p:nvSpPr>
          <p:cNvPr id="1037" name="Line 13"/>
          <p:cNvSpPr>
            <a:spLocks noChangeShapeType="1"/>
          </p:cNvSpPr>
          <p:nvPr userDrawn="1"/>
        </p:nvSpPr>
        <p:spPr bwMode="auto">
          <a:xfrm flipV="1">
            <a:off x="684213" y="1268413"/>
            <a:ext cx="7951787" cy="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4101" name="Picture 18" descr="logoEspol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7596188" y="188913"/>
            <a:ext cx="10001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476250"/>
            <a:ext cx="706755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s-EC" sz="2000" b="1" smtClean="0">
                <a:solidFill>
                  <a:srgbClr val="1C6FA8"/>
                </a:solidFill>
              </a:rPr>
              <a:t>ESCUELA SUPERIOR POLITÉCNICA DEL LITORAL</a:t>
            </a:r>
            <a:br>
              <a:rPr lang="es-EC" sz="2000" b="1" smtClean="0">
                <a:solidFill>
                  <a:srgbClr val="1C6FA8"/>
                </a:solidFill>
              </a:rPr>
            </a:br>
            <a:r>
              <a:rPr lang="es-EC" sz="1500" b="1" smtClean="0">
                <a:solidFill>
                  <a:srgbClr val="1C6FA8"/>
                </a:solidFill>
              </a:rPr>
              <a:t>FACULTAD DE INGENIERÍA EN  ELECTRICIDAD Y COMPUTACIÓN</a:t>
            </a:r>
            <a:r>
              <a:rPr lang="es-ES" smtClean="0"/>
              <a:t> 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628775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Tx/>
              <a:buNone/>
            </a:pPr>
            <a:r>
              <a:rPr lang="es-EC" sz="2000" b="1" smtClean="0">
                <a:solidFill>
                  <a:srgbClr val="1C6FA8"/>
                </a:solidFill>
              </a:rPr>
              <a:t>PROYECTO DE GRADUACIÓN</a:t>
            </a:r>
          </a:p>
          <a:p>
            <a:pPr algn="ctr" eaLnBrk="1" hangingPunct="1">
              <a:buFontTx/>
              <a:buNone/>
            </a:pPr>
            <a:endParaRPr lang="es-EC" sz="2000" b="1" smtClean="0">
              <a:solidFill>
                <a:srgbClr val="1C6FA8"/>
              </a:solidFill>
            </a:endParaRPr>
          </a:p>
          <a:p>
            <a:pPr algn="ctr" eaLnBrk="1" hangingPunct="1">
              <a:buFontTx/>
              <a:buNone/>
            </a:pPr>
            <a:r>
              <a:rPr lang="es-EC" sz="1900" b="1" smtClean="0"/>
              <a:t>“MÓDULO WEB PARA LA CALIFICACIÓN AUTOMATIZADA DE TAREAS DE PROGRAMACIÓN”</a:t>
            </a:r>
          </a:p>
          <a:p>
            <a:pPr algn="ctr" eaLnBrk="1" hangingPunct="1">
              <a:buFontTx/>
              <a:buNone/>
            </a:pPr>
            <a:endParaRPr lang="es-EC" sz="1900" b="1" smtClean="0">
              <a:solidFill>
                <a:srgbClr val="1C6FA8"/>
              </a:solidFill>
            </a:endParaRPr>
          </a:p>
          <a:p>
            <a:pPr algn="ctr" eaLnBrk="1" hangingPunct="1">
              <a:buFontTx/>
              <a:buNone/>
            </a:pPr>
            <a:endParaRPr lang="es-EC" sz="1900" b="1" smtClean="0">
              <a:solidFill>
                <a:srgbClr val="1C6FA8"/>
              </a:solidFill>
            </a:endParaRPr>
          </a:p>
          <a:p>
            <a:pPr eaLnBrk="1" hangingPunct="1">
              <a:buFontTx/>
              <a:buNone/>
            </a:pPr>
            <a:r>
              <a:rPr lang="es-EC" sz="1600" b="1" smtClean="0">
                <a:solidFill>
                  <a:srgbClr val="1C6FA8"/>
                </a:solidFill>
              </a:rPr>
              <a:t>PRESENTADA POR:</a:t>
            </a:r>
          </a:p>
          <a:p>
            <a:pPr eaLnBrk="1" hangingPunct="1">
              <a:buFontTx/>
              <a:buNone/>
            </a:pPr>
            <a:endParaRPr lang="es-EC" sz="1600" b="1" smtClean="0">
              <a:solidFill>
                <a:srgbClr val="1C6FA8"/>
              </a:solidFill>
            </a:endParaRPr>
          </a:p>
          <a:p>
            <a:pPr eaLnBrk="1" hangingPunct="1">
              <a:buFontTx/>
              <a:buNone/>
            </a:pPr>
            <a:r>
              <a:rPr lang="es-EC" sz="1800" b="1" smtClean="0"/>
              <a:t>	DANNY OMAR PINOS SOLANO</a:t>
            </a:r>
          </a:p>
          <a:p>
            <a:pPr eaLnBrk="1" hangingPunct="1">
              <a:buFontTx/>
              <a:buNone/>
            </a:pPr>
            <a:r>
              <a:rPr lang="es-EC" sz="1800" b="1" smtClean="0"/>
              <a:t>	WALTER IVAN UZCA SORNOZA</a:t>
            </a:r>
            <a:endParaRPr lang="es-ES" sz="1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765175"/>
            <a:ext cx="6778625" cy="7921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s-EC" smtClean="0">
                <a:solidFill>
                  <a:srgbClr val="1C6FA8"/>
                </a:solidFill>
              </a:rPr>
              <a:t>Implementación de la aplicación</a:t>
            </a:r>
            <a:endParaRPr lang="es-ES" smtClean="0">
              <a:solidFill>
                <a:srgbClr val="1C6FA8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628775"/>
            <a:ext cx="7354887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rgbClr val="1C6FA8"/>
              </a:buClr>
            </a:pPr>
            <a:r>
              <a:rPr lang="es-EC" sz="2000" smtClean="0"/>
              <a:t>Web 2.0</a:t>
            </a:r>
            <a:endParaRPr lang="es-EC" smtClean="0"/>
          </a:p>
          <a:p>
            <a:pPr eaLnBrk="1" hangingPunct="1">
              <a:buClr>
                <a:srgbClr val="1C6FA8"/>
              </a:buClr>
              <a:buFontTx/>
              <a:buNone/>
            </a:pPr>
            <a:endParaRPr lang="es-EC" smtClean="0"/>
          </a:p>
          <a:p>
            <a:pPr eaLnBrk="1" hangingPunct="1">
              <a:buClr>
                <a:srgbClr val="1C6FA8"/>
              </a:buClr>
            </a:pPr>
            <a:r>
              <a:rPr lang="es-EC" sz="2000" smtClean="0"/>
              <a:t>AJAX (</a:t>
            </a:r>
            <a:r>
              <a:rPr lang="es-ES" sz="2000" smtClean="0"/>
              <a:t>JavaScript y XML asíncronos)</a:t>
            </a:r>
          </a:p>
          <a:p>
            <a:pPr lvl="1" eaLnBrk="1" hangingPunct="1">
              <a:buClr>
                <a:srgbClr val="1C6FA8"/>
              </a:buClr>
            </a:pPr>
            <a:r>
              <a:rPr lang="es-EC" sz="1800" smtClean="0"/>
              <a:t>Aplicaciones interactivas</a:t>
            </a:r>
          </a:p>
          <a:p>
            <a:pPr lvl="1" eaLnBrk="1" hangingPunct="1">
              <a:buClr>
                <a:srgbClr val="1C6FA8"/>
              </a:buClr>
            </a:pPr>
            <a:r>
              <a:rPr lang="es-EC" sz="1800" smtClean="0"/>
              <a:t>Basado en estándares</a:t>
            </a:r>
          </a:p>
          <a:p>
            <a:pPr lvl="1" eaLnBrk="1" hangingPunct="1">
              <a:buClr>
                <a:srgbClr val="1C6FA8"/>
              </a:buClr>
            </a:pPr>
            <a:r>
              <a:rPr lang="es-EC" sz="1800" smtClean="0"/>
              <a:t>Usabilidad</a:t>
            </a:r>
          </a:p>
          <a:p>
            <a:pPr lvl="1" eaLnBrk="1" hangingPunct="1">
              <a:buClr>
                <a:srgbClr val="1C6FA8"/>
              </a:buClr>
              <a:buFontTx/>
              <a:buNone/>
            </a:pPr>
            <a:endParaRPr lang="es-EC" sz="1800" smtClean="0"/>
          </a:p>
          <a:p>
            <a:pPr eaLnBrk="1" hangingPunct="1">
              <a:buClr>
                <a:srgbClr val="1C6FA8"/>
              </a:buClr>
            </a:pPr>
            <a:r>
              <a:rPr lang="es-EC" sz="2000" smtClean="0"/>
              <a:t>JSF</a:t>
            </a:r>
          </a:p>
          <a:p>
            <a:pPr lvl="1" eaLnBrk="1" hangingPunct="1">
              <a:buClr>
                <a:srgbClr val="1C6FA8"/>
              </a:buClr>
            </a:pPr>
            <a:r>
              <a:rPr lang="es-EC" sz="1800" smtClean="0"/>
              <a:t>Arquitectura MVC</a:t>
            </a:r>
          </a:p>
          <a:p>
            <a:pPr lvl="1" eaLnBrk="1" hangingPunct="1">
              <a:buClr>
                <a:srgbClr val="1C6FA8"/>
              </a:buClr>
            </a:pPr>
            <a:r>
              <a:rPr lang="es-EC" sz="1800" smtClean="0"/>
              <a:t>Simplicidad</a:t>
            </a:r>
          </a:p>
          <a:p>
            <a:pPr lvl="1" eaLnBrk="1" hangingPunct="1">
              <a:buClr>
                <a:srgbClr val="1C6FA8"/>
              </a:buClr>
            </a:pPr>
            <a:r>
              <a:rPr lang="es-EC" sz="1800" smtClean="0"/>
              <a:t>Multiplataforma</a:t>
            </a:r>
          </a:p>
          <a:p>
            <a:pPr lvl="1" eaLnBrk="1" hangingPunct="1"/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92150"/>
            <a:ext cx="8229600" cy="7254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s-EC" smtClean="0">
                <a:solidFill>
                  <a:srgbClr val="1C6FA8"/>
                </a:solidFill>
              </a:rPr>
              <a:t>Video de la aplicación</a:t>
            </a:r>
            <a:endParaRPr lang="es-ES" smtClean="0">
              <a:solidFill>
                <a:srgbClr val="1C6FA8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755650" y="1628775"/>
            <a:ext cx="7427913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endParaRPr lang="es-EC" sz="2000" smtClean="0"/>
          </a:p>
          <a:p>
            <a:pPr eaLnBrk="1" hangingPunct="1">
              <a:buFontTx/>
              <a:buNone/>
            </a:pPr>
            <a:endParaRPr lang="es-EC" sz="2000" smtClean="0"/>
          </a:p>
          <a:p>
            <a:pPr algn="ctr" eaLnBrk="1" hangingPunct="1">
              <a:buFontTx/>
              <a:buNone/>
            </a:pPr>
            <a:endParaRPr lang="es-EC" sz="2000" smtClean="0"/>
          </a:p>
          <a:p>
            <a:pPr algn="ctr" eaLnBrk="1" hangingPunct="1">
              <a:buFontTx/>
              <a:buNone/>
            </a:pPr>
            <a:endParaRPr lang="es-EC" sz="2000" smtClean="0"/>
          </a:p>
          <a:p>
            <a:pPr algn="ctr" eaLnBrk="1" hangingPunct="1">
              <a:buFontTx/>
              <a:buNone/>
            </a:pPr>
            <a:r>
              <a:rPr lang="es-EC" sz="3200" smtClean="0">
                <a:solidFill>
                  <a:srgbClr val="1C6FA8"/>
                </a:solidFill>
              </a:rPr>
              <a:t>Video</a:t>
            </a:r>
            <a:endParaRPr lang="es-ES" sz="3200" smtClean="0">
              <a:solidFill>
                <a:srgbClr val="1C6FA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692150"/>
            <a:ext cx="6275388" cy="7969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s-EC" smtClean="0">
                <a:solidFill>
                  <a:srgbClr val="1C6FA8"/>
                </a:solidFill>
              </a:rPr>
              <a:t>Evaluación de la aplicación</a:t>
            </a:r>
            <a:endParaRPr lang="es-ES" smtClean="0">
              <a:solidFill>
                <a:srgbClr val="1C6FA8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628775"/>
            <a:ext cx="771525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rgbClr val="1C6FA8"/>
              </a:buClr>
            </a:pPr>
            <a:r>
              <a:rPr lang="es-EC" u="sng" smtClean="0"/>
              <a:t>Objetivo:</a:t>
            </a:r>
            <a:r>
              <a:rPr lang="es-EC" smtClean="0"/>
              <a:t> Apreciar la usabilidad de nuestra aplicación. Evaluar atributos tales como:</a:t>
            </a:r>
          </a:p>
          <a:p>
            <a:pPr lvl="1" eaLnBrk="1" hangingPunct="1">
              <a:buClr>
                <a:srgbClr val="1C6FA8"/>
              </a:buClr>
            </a:pPr>
            <a:r>
              <a:rPr lang="es-EC" sz="1800" smtClean="0"/>
              <a:t>Operabilidad.</a:t>
            </a:r>
          </a:p>
          <a:p>
            <a:pPr lvl="1" eaLnBrk="1" hangingPunct="1">
              <a:buClr>
                <a:srgbClr val="1C6FA8"/>
              </a:buClr>
            </a:pPr>
            <a:r>
              <a:rPr lang="es-EC" sz="1800" smtClean="0"/>
              <a:t>Control de usuario.</a:t>
            </a:r>
          </a:p>
          <a:p>
            <a:pPr lvl="1" eaLnBrk="1" hangingPunct="1">
              <a:buClr>
                <a:srgbClr val="1C6FA8"/>
              </a:buClr>
            </a:pPr>
            <a:r>
              <a:rPr lang="es-EC" sz="1800" smtClean="0"/>
              <a:t>Diseño de interfaz.</a:t>
            </a:r>
            <a:endParaRPr lang="es-EC" smtClean="0"/>
          </a:p>
          <a:p>
            <a:pPr eaLnBrk="1" hangingPunct="1">
              <a:buClr>
                <a:srgbClr val="1C6FA8"/>
              </a:buClr>
            </a:pPr>
            <a:endParaRPr lang="es-EC" smtClean="0"/>
          </a:p>
          <a:p>
            <a:pPr eaLnBrk="1" hangingPunct="1">
              <a:buClr>
                <a:srgbClr val="1C6FA8"/>
              </a:buClr>
            </a:pPr>
            <a:r>
              <a:rPr lang="es-EC" smtClean="0"/>
              <a:t>Cuestionario.</a:t>
            </a:r>
          </a:p>
          <a:p>
            <a:pPr eaLnBrk="1" hangingPunct="1">
              <a:buClr>
                <a:srgbClr val="1C6FA8"/>
              </a:buClr>
              <a:buFontTx/>
              <a:buNone/>
            </a:pPr>
            <a:endParaRPr lang="es-EC" smtClean="0"/>
          </a:p>
          <a:p>
            <a:pPr eaLnBrk="1" hangingPunct="1">
              <a:buClr>
                <a:srgbClr val="1C6FA8"/>
              </a:buClr>
            </a:pPr>
            <a:r>
              <a:rPr lang="es-EC" smtClean="0"/>
              <a:t>10 estudiantes.</a:t>
            </a:r>
            <a:endParaRPr lang="es-ES" smtClean="0"/>
          </a:p>
          <a:p>
            <a:pPr eaLnBrk="1" hangingPunct="1"/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692150"/>
            <a:ext cx="8075612" cy="7254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s-EC" smtClean="0">
                <a:solidFill>
                  <a:srgbClr val="1C6FA8"/>
                </a:solidFill>
              </a:rPr>
              <a:t>Evaluación – Resultados</a:t>
            </a:r>
            <a:endParaRPr lang="es-ES" smtClean="0">
              <a:solidFill>
                <a:srgbClr val="1C6FA8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rgbClr val="1C6FA8"/>
              </a:buClr>
            </a:pPr>
            <a:r>
              <a:rPr lang="es-EC" u="sng" smtClean="0"/>
              <a:t>Operabilidad:</a:t>
            </a:r>
            <a:r>
              <a:rPr lang="es-EC" smtClean="0"/>
              <a:t> </a:t>
            </a:r>
          </a:p>
          <a:p>
            <a:pPr lvl="1" eaLnBrk="1" hangingPunct="1">
              <a:buClr>
                <a:srgbClr val="1C6FA8"/>
              </a:buClr>
            </a:pPr>
            <a:r>
              <a:rPr lang="es-EC" sz="1800" smtClean="0"/>
              <a:t>Acciones básicas fáciles de encontrar.</a:t>
            </a:r>
            <a:r>
              <a:rPr lang="es-ES" smtClean="0"/>
              <a:t> </a:t>
            </a:r>
          </a:p>
          <a:p>
            <a:pPr lvl="1" eaLnBrk="1" hangingPunct="1">
              <a:buClr>
                <a:srgbClr val="1C6FA8"/>
              </a:buClr>
            </a:pPr>
            <a:r>
              <a:rPr lang="es-ES" sz="1800" smtClean="0"/>
              <a:t>Navegar dentro de la aplicación fue sencillo.</a:t>
            </a:r>
          </a:p>
          <a:p>
            <a:pPr eaLnBrk="1" hangingPunct="1">
              <a:buClr>
                <a:srgbClr val="1C6FA8"/>
              </a:buClr>
            </a:pPr>
            <a:endParaRPr lang="es-EC" smtClean="0"/>
          </a:p>
          <a:p>
            <a:pPr eaLnBrk="1" hangingPunct="1">
              <a:buClr>
                <a:srgbClr val="1C6FA8"/>
              </a:buClr>
            </a:pPr>
            <a:r>
              <a:rPr lang="es-EC" u="sng" smtClean="0"/>
              <a:t>Control de Usuario:</a:t>
            </a:r>
            <a:r>
              <a:rPr lang="es-EC" smtClean="0"/>
              <a:t> </a:t>
            </a:r>
          </a:p>
          <a:p>
            <a:pPr lvl="1" eaLnBrk="1" hangingPunct="1">
              <a:buClr>
                <a:srgbClr val="1C6FA8"/>
              </a:buClr>
            </a:pPr>
            <a:r>
              <a:rPr lang="es-EC" sz="1800" smtClean="0"/>
              <a:t>Aplicación fácil de usar.</a:t>
            </a:r>
          </a:p>
          <a:p>
            <a:pPr lvl="1" eaLnBrk="1" hangingPunct="1">
              <a:buClr>
                <a:srgbClr val="1C6FA8"/>
              </a:buClr>
            </a:pPr>
            <a:r>
              <a:rPr lang="es-EC" sz="1800" smtClean="0"/>
              <a:t>Interfaz adecuada pero no la más óptima.</a:t>
            </a:r>
          </a:p>
          <a:p>
            <a:pPr lvl="1" eaLnBrk="1" hangingPunct="1">
              <a:buClr>
                <a:srgbClr val="1C6FA8"/>
              </a:buClr>
            </a:pPr>
            <a:endParaRPr lang="es-EC" sz="1800" smtClean="0"/>
          </a:p>
          <a:p>
            <a:pPr eaLnBrk="1" hangingPunct="1">
              <a:buClr>
                <a:srgbClr val="1C6FA8"/>
              </a:buClr>
            </a:pPr>
            <a:r>
              <a:rPr lang="es-EC" u="sng" smtClean="0"/>
              <a:t>Diseño de Interfaz:</a:t>
            </a:r>
            <a:r>
              <a:rPr lang="es-EC" smtClean="0"/>
              <a:t> </a:t>
            </a:r>
          </a:p>
          <a:p>
            <a:pPr lvl="1" eaLnBrk="1" hangingPunct="1">
              <a:buClr>
                <a:srgbClr val="1C6FA8"/>
              </a:buClr>
            </a:pPr>
            <a:r>
              <a:rPr lang="es-EC" sz="1800" smtClean="0"/>
              <a:t>Aceptabilidad de alrededor del 70% en relación al tipo de letra, íconos utilizados y distribución de la información.</a:t>
            </a:r>
            <a:r>
              <a:rPr lang="es-ES" sz="1800" smtClean="0"/>
              <a:t> </a:t>
            </a:r>
            <a:endParaRPr lang="es-EC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765175"/>
            <a:ext cx="6119813" cy="6524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s-EC" smtClean="0">
                <a:solidFill>
                  <a:srgbClr val="1C6FA8"/>
                </a:solidFill>
              </a:rPr>
              <a:t>Conclusiones</a:t>
            </a:r>
            <a:endParaRPr lang="es-ES" smtClean="0">
              <a:solidFill>
                <a:srgbClr val="1C6FA8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557338"/>
            <a:ext cx="8137525" cy="50403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algn="just" eaLnBrk="1" hangingPunct="1">
              <a:lnSpc>
                <a:spcPct val="80000"/>
              </a:lnSpc>
              <a:buClr>
                <a:srgbClr val="1C6FA8"/>
              </a:buClr>
            </a:pPr>
            <a:r>
              <a:rPr lang="es-ES_tradnl" sz="1800" smtClean="0"/>
              <a:t>Puede ser utilizado como un sistema de interacción entre el alumno y el profesor, para publicar tareas de programación y que sean calificadas en línea cuando el estudiante conteste su tarea</a:t>
            </a:r>
            <a:r>
              <a:rPr lang="es-EC" sz="1800" smtClean="0"/>
              <a:t>.</a:t>
            </a:r>
            <a:r>
              <a:rPr lang="es-EC" sz="2000" smtClean="0"/>
              <a:t> </a:t>
            </a:r>
          </a:p>
          <a:p>
            <a:pPr marL="457200" indent="-457200" algn="just" eaLnBrk="1" hangingPunct="1">
              <a:lnSpc>
                <a:spcPct val="80000"/>
              </a:lnSpc>
              <a:buClr>
                <a:srgbClr val="1C6FA8"/>
              </a:buClr>
              <a:buFontTx/>
              <a:buNone/>
            </a:pPr>
            <a:endParaRPr lang="es-EC" sz="1800" smtClean="0"/>
          </a:p>
          <a:p>
            <a:pPr marL="457200" indent="-457200" algn="just" eaLnBrk="1" hangingPunct="1">
              <a:lnSpc>
                <a:spcPct val="80000"/>
              </a:lnSpc>
              <a:buClr>
                <a:srgbClr val="1C6FA8"/>
              </a:buClr>
            </a:pPr>
            <a:r>
              <a:rPr lang="es-EC" sz="1800" smtClean="0"/>
              <a:t>Se logró automatizar el proceso de calificación gracias a las aplicaciones distribuidas y a los conceptos que se aplican en los lenguajes de programación de alto nivel. </a:t>
            </a:r>
          </a:p>
          <a:p>
            <a:pPr marL="457200" indent="-457200" algn="just" eaLnBrk="1" hangingPunct="1">
              <a:lnSpc>
                <a:spcPct val="80000"/>
              </a:lnSpc>
              <a:buClr>
                <a:srgbClr val="1C6FA8"/>
              </a:buClr>
              <a:buFontTx/>
              <a:buNone/>
            </a:pPr>
            <a:endParaRPr lang="es-EC" sz="1800" smtClean="0"/>
          </a:p>
          <a:p>
            <a:pPr marL="457200" indent="-457200" algn="just" eaLnBrk="1" hangingPunct="1">
              <a:lnSpc>
                <a:spcPct val="80000"/>
              </a:lnSpc>
              <a:buClr>
                <a:srgbClr val="1C6FA8"/>
              </a:buClr>
            </a:pPr>
            <a:r>
              <a:rPr lang="es-EC" sz="1800" smtClean="0"/>
              <a:t>Concepto de polimorfismo fue muy importante, a partir de esto se diseño un archivo el cual contiene a los principales métodos para poder calificar las tareas de programación.</a:t>
            </a:r>
          </a:p>
          <a:p>
            <a:pPr marL="457200" indent="-457200" algn="just" eaLnBrk="1" hangingPunct="1">
              <a:lnSpc>
                <a:spcPct val="80000"/>
              </a:lnSpc>
              <a:buClr>
                <a:srgbClr val="1C6FA8"/>
              </a:buClr>
              <a:buFontTx/>
              <a:buNone/>
            </a:pPr>
            <a:endParaRPr lang="es-EC" sz="1800" smtClean="0"/>
          </a:p>
          <a:p>
            <a:pPr marL="457200" indent="-457200" algn="just" eaLnBrk="1" hangingPunct="1">
              <a:lnSpc>
                <a:spcPct val="80000"/>
              </a:lnSpc>
              <a:buClr>
                <a:srgbClr val="1C6FA8"/>
              </a:buClr>
            </a:pPr>
            <a:r>
              <a:rPr lang="es-EC" sz="1800" smtClean="0"/>
              <a:t>El uso de archivos por lotes fue muy útil para la ejecución de procesos, en nuestro caso para los procesos de compilación y calificación. </a:t>
            </a:r>
          </a:p>
          <a:p>
            <a:pPr marL="457200" indent="-457200" algn="just" eaLnBrk="1" hangingPunct="1">
              <a:lnSpc>
                <a:spcPct val="80000"/>
              </a:lnSpc>
              <a:buClr>
                <a:srgbClr val="1C6FA8"/>
              </a:buClr>
            </a:pPr>
            <a:endParaRPr lang="es-EC" sz="1800" smtClean="0"/>
          </a:p>
          <a:p>
            <a:pPr marL="457200" indent="-457200" algn="just" eaLnBrk="1" hangingPunct="1">
              <a:lnSpc>
                <a:spcPct val="80000"/>
              </a:lnSpc>
              <a:buClr>
                <a:srgbClr val="1C6FA8"/>
              </a:buClr>
            </a:pPr>
            <a:r>
              <a:rPr lang="es-EC" sz="1800" smtClean="0"/>
              <a:t>Se implementó la solución para el proceso de calificación de tareas, se pueden seguir adicionando lenguajes, siempre y cuando estos cumplan con un concepto similar al polimorfismo.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765175"/>
            <a:ext cx="6923088" cy="6524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s-EC" smtClean="0">
                <a:solidFill>
                  <a:srgbClr val="1C6FA8"/>
                </a:solidFill>
              </a:rPr>
              <a:t>Recomendaciones</a:t>
            </a:r>
            <a:endParaRPr lang="es-ES" smtClean="0">
              <a:solidFill>
                <a:srgbClr val="1C6FA8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628775"/>
            <a:ext cx="8135938" cy="52292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algn="just" eaLnBrk="1" hangingPunct="1">
              <a:lnSpc>
                <a:spcPct val="80000"/>
              </a:lnSpc>
              <a:buClr>
                <a:srgbClr val="1C6FA8"/>
              </a:buClr>
            </a:pPr>
            <a:r>
              <a:rPr lang="es-EC" sz="1800" smtClean="0"/>
              <a:t>Debido a que este es un sistema de interacción entre alumno y profesor se lo podría utilizar en otros colegios o universidades.</a:t>
            </a:r>
          </a:p>
          <a:p>
            <a:pPr marL="457200" indent="-457200" algn="just" eaLnBrk="1" hangingPunct="1">
              <a:lnSpc>
                <a:spcPct val="80000"/>
              </a:lnSpc>
              <a:buClr>
                <a:srgbClr val="1C6FA8"/>
              </a:buClr>
              <a:buFontTx/>
              <a:buNone/>
            </a:pPr>
            <a:endParaRPr lang="es-EC" sz="1800" smtClean="0"/>
          </a:p>
          <a:p>
            <a:pPr marL="457200" indent="-457200" algn="just" eaLnBrk="1" hangingPunct="1">
              <a:lnSpc>
                <a:spcPct val="80000"/>
              </a:lnSpc>
              <a:buClr>
                <a:srgbClr val="1C6FA8"/>
              </a:buClr>
            </a:pPr>
            <a:r>
              <a:rPr lang="es-ES_tradnl" sz="1800" smtClean="0"/>
              <a:t>Mantener el concepto de cliente de servidor para utilizar las ventajas de fácil mantenimiento y menos costos al momento de hacer una actualización a la aplicación</a:t>
            </a:r>
            <a:r>
              <a:rPr lang="es-EC" sz="1800" smtClean="0"/>
              <a:t>. </a:t>
            </a:r>
          </a:p>
          <a:p>
            <a:pPr marL="457200" indent="-457200" eaLnBrk="1" hangingPunct="1">
              <a:lnSpc>
                <a:spcPct val="80000"/>
              </a:lnSpc>
              <a:buClr>
                <a:srgbClr val="1C6FA8"/>
              </a:buClr>
              <a:buFontTx/>
              <a:buNone/>
            </a:pPr>
            <a:endParaRPr lang="es-EC" sz="1800" smtClean="0"/>
          </a:p>
          <a:p>
            <a:pPr marL="457200" indent="-457200" algn="just" eaLnBrk="1" hangingPunct="1">
              <a:lnSpc>
                <a:spcPct val="80000"/>
              </a:lnSpc>
              <a:buClr>
                <a:srgbClr val="1C6FA8"/>
              </a:buClr>
            </a:pPr>
            <a:r>
              <a:rPr lang="es-ES_tradnl" sz="1800" smtClean="0"/>
              <a:t>Seguir explotando los conceptos que nos ofrecen los lenguajes de alto nivel para seguir automatizando procesos y liberar carga a los actores de los diferentes sistemas creados y a los nuevos que puedan aparecer</a:t>
            </a:r>
            <a:r>
              <a:rPr lang="es-EC" sz="1800" smtClean="0"/>
              <a:t>.</a:t>
            </a:r>
          </a:p>
          <a:p>
            <a:pPr marL="457200" indent="-457200" algn="just" eaLnBrk="1" hangingPunct="1">
              <a:lnSpc>
                <a:spcPct val="80000"/>
              </a:lnSpc>
              <a:buClr>
                <a:srgbClr val="1C6FA8"/>
              </a:buClr>
              <a:buFontTx/>
              <a:buNone/>
            </a:pPr>
            <a:endParaRPr lang="es-EC" sz="1800" smtClean="0"/>
          </a:p>
          <a:p>
            <a:pPr marL="457200" indent="-457200" algn="just" eaLnBrk="1" hangingPunct="1">
              <a:lnSpc>
                <a:spcPct val="80000"/>
              </a:lnSpc>
              <a:buClr>
                <a:srgbClr val="1C6FA8"/>
              </a:buClr>
            </a:pPr>
            <a:r>
              <a:rPr lang="es-ES" sz="1800" smtClean="0"/>
              <a:t>Se podría diseñar un módulo para que verifique la posibilidad de copia entre las tareas entregadas por los estudiantes</a:t>
            </a:r>
            <a:r>
              <a:rPr lang="es-EC" sz="1800" smtClean="0"/>
              <a:t>.</a:t>
            </a:r>
            <a:endParaRPr lang="es-ES" sz="1800" smtClean="0"/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endParaRPr lang="es-EC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539750" y="765175"/>
            <a:ext cx="6923088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EC" sz="2400">
                <a:solidFill>
                  <a:srgbClr val="1C6FA8"/>
                </a:solidFill>
                <a:latin typeface="Verdana" pitchFamily="34" charset="0"/>
              </a:rPr>
              <a:t>Preguntas</a:t>
            </a:r>
            <a:endParaRPr lang="es-ES" sz="2400">
              <a:solidFill>
                <a:srgbClr val="1C6FA8"/>
              </a:solidFill>
              <a:latin typeface="Verdana" pitchFamily="34" charset="0"/>
            </a:endParaRPr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EC" smtClean="0"/>
          </a:p>
          <a:p>
            <a:pPr eaLnBrk="1" hangingPunct="1">
              <a:buFontTx/>
              <a:buNone/>
            </a:pPr>
            <a:endParaRPr lang="es-EC" smtClean="0"/>
          </a:p>
          <a:p>
            <a:pPr algn="ctr" eaLnBrk="1" hangingPunct="1">
              <a:buFontTx/>
              <a:buNone/>
            </a:pPr>
            <a:r>
              <a:rPr lang="es-ES" sz="3200" smtClean="0">
                <a:solidFill>
                  <a:srgbClr val="1C6FA8"/>
                </a:solidFill>
              </a:rPr>
              <a:t>Muchas Gracias por su atención.</a:t>
            </a:r>
            <a:endParaRPr lang="es-EC" smtClean="0"/>
          </a:p>
          <a:p>
            <a:pPr eaLnBrk="1" hangingPunct="1"/>
            <a:endParaRPr lang="es-EC" smtClean="0"/>
          </a:p>
          <a:p>
            <a:pPr algn="ctr" eaLnBrk="1" hangingPunct="1">
              <a:buFontTx/>
              <a:buNone/>
            </a:pPr>
            <a:r>
              <a:rPr lang="es-EC" sz="3200" smtClean="0">
                <a:solidFill>
                  <a:srgbClr val="1C6FA8"/>
                </a:solidFill>
              </a:rPr>
              <a:t>¿Preguntas?</a:t>
            </a:r>
            <a:endParaRPr lang="es-ES" sz="3200" smtClean="0">
              <a:solidFill>
                <a:srgbClr val="1C6FA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692150"/>
            <a:ext cx="6778625" cy="7254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s-EC" smtClean="0">
                <a:solidFill>
                  <a:srgbClr val="1C6FA8"/>
                </a:solidFill>
              </a:rPr>
              <a:t>AGENDA:</a:t>
            </a:r>
            <a:endParaRPr lang="es-ES" smtClean="0">
              <a:solidFill>
                <a:srgbClr val="1C6FA8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628775"/>
            <a:ext cx="8002587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rgbClr val="1C6FA8"/>
              </a:buClr>
            </a:pPr>
            <a:r>
              <a:rPr lang="es-EC" smtClean="0"/>
              <a:t>Definición del Problema</a:t>
            </a:r>
          </a:p>
          <a:p>
            <a:pPr eaLnBrk="1" hangingPunct="1">
              <a:buClr>
                <a:srgbClr val="1C6FA8"/>
              </a:buClr>
            </a:pPr>
            <a:r>
              <a:rPr lang="es-EC" smtClean="0"/>
              <a:t>Objetivos de la Tesis</a:t>
            </a:r>
          </a:p>
          <a:p>
            <a:pPr eaLnBrk="1" hangingPunct="1">
              <a:buClr>
                <a:srgbClr val="1C6FA8"/>
              </a:buClr>
            </a:pPr>
            <a:r>
              <a:rPr lang="es-EC" smtClean="0"/>
              <a:t>Investigación realizada</a:t>
            </a:r>
          </a:p>
          <a:p>
            <a:pPr eaLnBrk="1" hangingPunct="1">
              <a:buClr>
                <a:srgbClr val="1C6FA8"/>
              </a:buClr>
            </a:pPr>
            <a:r>
              <a:rPr lang="es-EC" smtClean="0"/>
              <a:t>Modelo de evaluación</a:t>
            </a:r>
          </a:p>
          <a:p>
            <a:pPr eaLnBrk="1" hangingPunct="1">
              <a:buClr>
                <a:srgbClr val="1C6FA8"/>
              </a:buClr>
            </a:pPr>
            <a:r>
              <a:rPr lang="es-EC" smtClean="0"/>
              <a:t>Implementación de la aplicación</a:t>
            </a:r>
          </a:p>
          <a:p>
            <a:pPr eaLnBrk="1" hangingPunct="1">
              <a:buClr>
                <a:srgbClr val="1C6FA8"/>
              </a:buClr>
            </a:pPr>
            <a:r>
              <a:rPr lang="es-EC" smtClean="0"/>
              <a:t>Video de la aplicación</a:t>
            </a:r>
          </a:p>
          <a:p>
            <a:pPr eaLnBrk="1" hangingPunct="1">
              <a:buClr>
                <a:srgbClr val="1C6FA8"/>
              </a:buClr>
            </a:pPr>
            <a:r>
              <a:rPr lang="es-EC" smtClean="0"/>
              <a:t>Evaluación de la aplicación</a:t>
            </a:r>
          </a:p>
          <a:p>
            <a:pPr eaLnBrk="1" hangingPunct="1">
              <a:buClr>
                <a:srgbClr val="1C6FA8"/>
              </a:buClr>
            </a:pPr>
            <a:r>
              <a:rPr lang="es-EC" smtClean="0"/>
              <a:t>Conclusiones y Recomendaciones</a:t>
            </a:r>
          </a:p>
          <a:p>
            <a:pPr eaLnBrk="1" hangingPunct="1">
              <a:buClr>
                <a:srgbClr val="1C6FA8"/>
              </a:buClr>
            </a:pPr>
            <a:r>
              <a:rPr lang="es-EC" smtClean="0"/>
              <a:t>Preguntas</a:t>
            </a:r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692150"/>
            <a:ext cx="6491288" cy="7254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s-EC" smtClean="0">
                <a:solidFill>
                  <a:srgbClr val="1C6FA8"/>
                </a:solidFill>
              </a:rPr>
              <a:t>Definición del Problema</a:t>
            </a:r>
            <a:endParaRPr lang="es-ES" smtClean="0">
              <a:solidFill>
                <a:srgbClr val="1C6FA8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1628775"/>
            <a:ext cx="771525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EC" smtClean="0"/>
          </a:p>
          <a:p>
            <a:pPr eaLnBrk="1" hangingPunct="1">
              <a:buClr>
                <a:srgbClr val="1C6FA8"/>
              </a:buClr>
            </a:pPr>
            <a:r>
              <a:rPr lang="es-EC" smtClean="0"/>
              <a:t>Metodología de calificación de tareas de programación.</a:t>
            </a:r>
          </a:p>
          <a:p>
            <a:pPr eaLnBrk="1" hangingPunct="1">
              <a:buClr>
                <a:srgbClr val="1C6FA8"/>
              </a:buClr>
            </a:pPr>
            <a:endParaRPr lang="es-EC" smtClean="0"/>
          </a:p>
          <a:p>
            <a:pPr eaLnBrk="1" hangingPunct="1">
              <a:buClr>
                <a:srgbClr val="1C6FA8"/>
              </a:buClr>
            </a:pPr>
            <a:endParaRPr lang="es-EC" smtClean="0"/>
          </a:p>
          <a:p>
            <a:pPr eaLnBrk="1" hangingPunct="1">
              <a:buClr>
                <a:srgbClr val="1C6FA8"/>
              </a:buClr>
            </a:pPr>
            <a:r>
              <a:rPr lang="es-EC" smtClean="0"/>
              <a:t>Número de estudiantes por cada paralelo.</a:t>
            </a:r>
          </a:p>
          <a:p>
            <a:pPr eaLnBrk="1" hangingPunct="1"/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92150"/>
            <a:ext cx="8229600" cy="7254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s-EC" smtClean="0">
                <a:solidFill>
                  <a:srgbClr val="1C6FA8"/>
                </a:solidFill>
              </a:rPr>
              <a:t>Objetivos de la Tesis</a:t>
            </a:r>
            <a:endParaRPr lang="es-ES" smtClean="0">
              <a:solidFill>
                <a:srgbClr val="1C6FA8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rgbClr val="1C6FA8"/>
              </a:buClr>
            </a:pPr>
            <a:r>
              <a:rPr lang="es-EC" smtClean="0"/>
              <a:t>Automatizar el proceso de calificación de tareas de programación.</a:t>
            </a:r>
          </a:p>
          <a:p>
            <a:pPr eaLnBrk="1" hangingPunct="1">
              <a:buClr>
                <a:srgbClr val="1C6FA8"/>
              </a:buClr>
            </a:pPr>
            <a:endParaRPr lang="es-EC" smtClean="0"/>
          </a:p>
          <a:p>
            <a:pPr eaLnBrk="1" hangingPunct="1">
              <a:buClr>
                <a:srgbClr val="1C6FA8"/>
              </a:buClr>
            </a:pPr>
            <a:r>
              <a:rPr lang="es-EC" smtClean="0"/>
              <a:t>Implementar un sistema que se encargue de la automatización.</a:t>
            </a:r>
          </a:p>
          <a:p>
            <a:pPr eaLnBrk="1" hangingPunct="1">
              <a:buClr>
                <a:srgbClr val="1C6FA8"/>
              </a:buClr>
            </a:pPr>
            <a:endParaRPr lang="es-EC" smtClean="0"/>
          </a:p>
          <a:p>
            <a:pPr eaLnBrk="1" hangingPunct="1">
              <a:buClr>
                <a:srgbClr val="1C6FA8"/>
              </a:buClr>
            </a:pPr>
            <a:r>
              <a:rPr lang="es-EC" smtClean="0"/>
              <a:t>Verificar la usabilidad del sistema.</a:t>
            </a:r>
          </a:p>
          <a:p>
            <a:pPr eaLnBrk="1" hangingPunct="1">
              <a:buClr>
                <a:srgbClr val="1C6FA8"/>
              </a:buClr>
            </a:pPr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692150"/>
            <a:ext cx="8229600" cy="7254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s-EC" smtClean="0">
                <a:solidFill>
                  <a:srgbClr val="1C6FA8"/>
                </a:solidFill>
              </a:rPr>
              <a:t>Investigación</a:t>
            </a:r>
            <a:endParaRPr lang="es-ES" smtClean="0">
              <a:solidFill>
                <a:srgbClr val="1C6FA8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628775"/>
            <a:ext cx="8075613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rgbClr val="1C6FA8"/>
              </a:buClr>
            </a:pPr>
            <a:r>
              <a:rPr lang="es-EC" smtClean="0"/>
              <a:t>Modelo de desarrollo.</a:t>
            </a:r>
          </a:p>
          <a:p>
            <a:pPr eaLnBrk="1" hangingPunct="1">
              <a:buClr>
                <a:srgbClr val="1C6FA8"/>
              </a:buClr>
              <a:buFontTx/>
              <a:buNone/>
            </a:pPr>
            <a:endParaRPr lang="es-EC" smtClean="0"/>
          </a:p>
          <a:p>
            <a:pPr eaLnBrk="1" hangingPunct="1">
              <a:buClr>
                <a:srgbClr val="1C6FA8"/>
              </a:buClr>
            </a:pPr>
            <a:r>
              <a:rPr lang="es-EC" smtClean="0"/>
              <a:t>JAVA, C#, C++.</a:t>
            </a:r>
          </a:p>
          <a:p>
            <a:pPr eaLnBrk="1" hangingPunct="1">
              <a:buClr>
                <a:srgbClr val="1C6FA8"/>
              </a:buClr>
              <a:buFontTx/>
              <a:buNone/>
            </a:pPr>
            <a:endParaRPr lang="es-EC" smtClean="0"/>
          </a:p>
          <a:p>
            <a:pPr eaLnBrk="1" hangingPunct="1">
              <a:buClr>
                <a:srgbClr val="1C6FA8"/>
              </a:buClr>
            </a:pPr>
            <a:r>
              <a:rPr lang="es-EC" smtClean="0"/>
              <a:t>Interfaz.</a:t>
            </a:r>
          </a:p>
          <a:p>
            <a:pPr eaLnBrk="1" hangingPunct="1">
              <a:buClr>
                <a:srgbClr val="1C6FA8"/>
              </a:buClr>
            </a:pPr>
            <a:endParaRPr lang="es-EC" smtClean="0"/>
          </a:p>
          <a:p>
            <a:pPr eaLnBrk="1" hangingPunct="1">
              <a:buClr>
                <a:srgbClr val="1C6FA8"/>
              </a:buClr>
            </a:pPr>
            <a:r>
              <a:rPr lang="es-EC" smtClean="0"/>
              <a:t>Métodos de calificación.</a:t>
            </a:r>
          </a:p>
          <a:p>
            <a:pPr eaLnBrk="1" hangingPunct="1">
              <a:buClr>
                <a:srgbClr val="1C6FA8"/>
              </a:buClr>
            </a:pPr>
            <a:endParaRPr lang="es-EC" smtClean="0"/>
          </a:p>
          <a:p>
            <a:pPr eaLnBrk="1" hangingPunct="1">
              <a:buClr>
                <a:srgbClr val="1C6FA8"/>
              </a:buClr>
            </a:pPr>
            <a:r>
              <a:rPr lang="es-EC" smtClean="0"/>
              <a:t>Archivos por lotes.</a:t>
            </a:r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02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692150"/>
            <a:ext cx="5194300" cy="7254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s-ES" smtClean="0">
                <a:solidFill>
                  <a:srgbClr val="1C6FA8"/>
                </a:solidFill>
              </a:rPr>
              <a:t>Modelo de Evaluación</a:t>
            </a:r>
          </a:p>
        </p:txBody>
      </p:sp>
      <p:sp>
        <p:nvSpPr>
          <p:cNvPr id="10243" name="Rectangle 210"/>
          <p:cNvSpPr>
            <a:spLocks noChangeArrowheads="1"/>
          </p:cNvSpPr>
          <p:nvPr/>
        </p:nvSpPr>
        <p:spPr bwMode="auto">
          <a:xfrm>
            <a:off x="539750" y="1628775"/>
            <a:ext cx="807561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1C6FA8"/>
              </a:buClr>
              <a:buFontTx/>
              <a:buChar char="•"/>
            </a:pPr>
            <a:r>
              <a:rPr lang="es-EC" sz="2400">
                <a:latin typeface="Verdana" pitchFamily="34" charset="0"/>
              </a:rPr>
              <a:t>Publicación de tareas.</a:t>
            </a:r>
          </a:p>
          <a:p>
            <a:pPr marL="742950" lvl="1" indent="-285750">
              <a:spcBef>
                <a:spcPct val="20000"/>
              </a:spcBef>
              <a:buClr>
                <a:srgbClr val="1C6FA8"/>
              </a:buClr>
              <a:buFontTx/>
              <a:buChar char="•"/>
            </a:pPr>
            <a:r>
              <a:rPr lang="es-EC" sz="2000">
                <a:latin typeface="Verdana" pitchFamily="34" charset="0"/>
              </a:rPr>
              <a:t>Compilación de archivo ejemplo.</a:t>
            </a:r>
          </a:p>
          <a:p>
            <a:pPr marL="742950" lvl="1" indent="-285750">
              <a:spcBef>
                <a:spcPct val="20000"/>
              </a:spcBef>
              <a:buClr>
                <a:srgbClr val="1C6FA8"/>
              </a:buClr>
              <a:buFontTx/>
              <a:buChar char="•"/>
            </a:pPr>
            <a:r>
              <a:rPr lang="es-EC" sz="2000">
                <a:latin typeface="Verdana" pitchFamily="34" charset="0"/>
              </a:rPr>
              <a:t>Generación de plantilla del archivo de casos de prueba.</a:t>
            </a:r>
          </a:p>
          <a:p>
            <a:pPr marL="742950" lvl="1" indent="-285750">
              <a:spcBef>
                <a:spcPct val="20000"/>
              </a:spcBef>
              <a:buClr>
                <a:srgbClr val="1C6FA8"/>
              </a:buClr>
              <a:buFontTx/>
              <a:buChar char="•"/>
            </a:pPr>
            <a:r>
              <a:rPr lang="es-EC" sz="2000">
                <a:latin typeface="Verdana" pitchFamily="34" charset="0"/>
              </a:rPr>
              <a:t>Compilación del archivo de casos de prueba.</a:t>
            </a:r>
          </a:p>
          <a:p>
            <a:pPr marL="742950" lvl="1" indent="-285750">
              <a:spcBef>
                <a:spcPct val="20000"/>
              </a:spcBef>
              <a:buClr>
                <a:srgbClr val="1C6FA8"/>
              </a:buClr>
              <a:buFontTx/>
              <a:buChar char="•"/>
            </a:pPr>
            <a:r>
              <a:rPr lang="es-EC" sz="2000">
                <a:latin typeface="Verdana" pitchFamily="34" charset="0"/>
              </a:rPr>
              <a:t>Validación del archivo de casos de prueba.</a:t>
            </a:r>
          </a:p>
          <a:p>
            <a:pPr marL="742950" lvl="1" indent="-285750">
              <a:spcBef>
                <a:spcPct val="20000"/>
              </a:spcBef>
              <a:buClr>
                <a:srgbClr val="1C6FA8"/>
              </a:buClr>
              <a:buFontTx/>
              <a:buChar char="•"/>
            </a:pPr>
            <a:r>
              <a:rPr lang="es-EC" sz="2000">
                <a:latin typeface="Verdana" pitchFamily="34" charset="0"/>
              </a:rPr>
              <a:t>Calificación del archivo de ejemplo.</a:t>
            </a:r>
          </a:p>
          <a:p>
            <a:pPr marL="342900" indent="-342900">
              <a:spcBef>
                <a:spcPct val="20000"/>
              </a:spcBef>
              <a:buClr>
                <a:srgbClr val="1C6FA8"/>
              </a:buClr>
              <a:buFontTx/>
              <a:buChar char="•"/>
            </a:pPr>
            <a:endParaRPr lang="es-EC" sz="240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1C6FA8"/>
              </a:buClr>
              <a:buFontTx/>
              <a:buChar char="•"/>
            </a:pPr>
            <a:r>
              <a:rPr lang="es-EC" sz="2400">
                <a:latin typeface="Verdana" pitchFamily="34" charset="0"/>
              </a:rPr>
              <a:t>Respuesta de tareas.</a:t>
            </a:r>
          </a:p>
          <a:p>
            <a:pPr marL="742950" lvl="1" indent="-285750">
              <a:spcBef>
                <a:spcPct val="20000"/>
              </a:spcBef>
              <a:buClr>
                <a:srgbClr val="1C6FA8"/>
              </a:buClr>
              <a:buFontTx/>
              <a:buChar char="•"/>
            </a:pPr>
            <a:r>
              <a:rPr lang="es-EC" sz="2000">
                <a:latin typeface="Verdana" pitchFamily="34" charset="0"/>
              </a:rPr>
              <a:t>Compilación del archivo de respuesta.</a:t>
            </a:r>
          </a:p>
          <a:p>
            <a:pPr marL="742950" lvl="1" indent="-285750">
              <a:spcBef>
                <a:spcPct val="20000"/>
              </a:spcBef>
              <a:buClr>
                <a:srgbClr val="1C6FA8"/>
              </a:buClr>
              <a:buFontTx/>
              <a:buChar char="•"/>
            </a:pPr>
            <a:r>
              <a:rPr lang="es-EC" sz="2000">
                <a:latin typeface="Verdana" pitchFamily="34" charset="0"/>
              </a:rPr>
              <a:t>Compilación del archivo de casos de prueba.</a:t>
            </a:r>
          </a:p>
          <a:p>
            <a:pPr marL="742950" lvl="1" indent="-285750">
              <a:spcBef>
                <a:spcPct val="20000"/>
              </a:spcBef>
              <a:buClr>
                <a:srgbClr val="1C6FA8"/>
              </a:buClr>
              <a:buFontTx/>
              <a:buChar char="•"/>
            </a:pPr>
            <a:r>
              <a:rPr lang="es-EC" sz="2000">
                <a:latin typeface="Verdana" pitchFamily="34" charset="0"/>
              </a:rPr>
              <a:t>Calificación del archivo de respuesta.</a:t>
            </a:r>
            <a:endParaRPr lang="es-ES" sz="200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765175"/>
            <a:ext cx="6851650" cy="6524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s-EC" smtClean="0">
                <a:solidFill>
                  <a:srgbClr val="1C6FA8"/>
                </a:solidFill>
              </a:rPr>
              <a:t>Procesos de publicación y respuesta</a:t>
            </a:r>
            <a:endParaRPr lang="es-ES" smtClean="0">
              <a:solidFill>
                <a:srgbClr val="1C6FA8"/>
              </a:solidFill>
            </a:endParaRPr>
          </a:p>
        </p:txBody>
      </p:sp>
      <p:sp>
        <p:nvSpPr>
          <p:cNvPr id="1028" name="Rectangle 24"/>
          <p:cNvSpPr>
            <a:spLocks noChangeArrowheads="1"/>
          </p:cNvSpPr>
          <p:nvPr/>
        </p:nvSpPr>
        <p:spPr bwMode="auto">
          <a:xfrm>
            <a:off x="539750" y="1628775"/>
            <a:ext cx="807561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1C6FA8"/>
              </a:buClr>
              <a:buFontTx/>
              <a:buChar char="•"/>
            </a:pPr>
            <a:r>
              <a:rPr lang="es-EC" sz="2400">
                <a:latin typeface="Verdana" pitchFamily="34" charset="0"/>
              </a:rPr>
              <a:t>Compilación de archivo ejemplo ó de respuesta y generación de plantilla de archivo de casos de prueba.</a:t>
            </a:r>
          </a:p>
          <a:p>
            <a:pPr marL="742950" lvl="1" indent="-285750">
              <a:spcBef>
                <a:spcPct val="20000"/>
              </a:spcBef>
              <a:buClr>
                <a:srgbClr val="1C6FA8"/>
              </a:buClr>
              <a:buFontTx/>
              <a:buChar char="•"/>
            </a:pPr>
            <a:endParaRPr lang="es-ES" sz="2000">
              <a:latin typeface="Verdana" pitchFamily="34" charset="0"/>
            </a:endParaRPr>
          </a:p>
        </p:txBody>
      </p:sp>
      <p:sp>
        <p:nvSpPr>
          <p:cNvPr id="1029" name="Rectangle 26"/>
          <p:cNvSpPr>
            <a:spLocks noChangeArrowheads="1"/>
          </p:cNvSpPr>
          <p:nvPr/>
        </p:nvSpPr>
        <p:spPr bwMode="auto">
          <a:xfrm>
            <a:off x="0" y="2166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6" name="Object 25"/>
          <p:cNvGraphicFramePr>
            <a:graphicFrameLocks noChangeAspect="1"/>
          </p:cNvGraphicFramePr>
          <p:nvPr/>
        </p:nvGraphicFramePr>
        <p:xfrm>
          <a:off x="1763713" y="2852738"/>
          <a:ext cx="5832475" cy="3240087"/>
        </p:xfrm>
        <a:graphic>
          <a:graphicData uri="http://schemas.openxmlformats.org/presentationml/2006/ole">
            <p:oleObj spid="_x0000_s1026" r:id="rId4" imgW="6275527" imgH="3483864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rgbClr val="1C6FA8"/>
              </a:buClr>
            </a:pPr>
            <a:r>
              <a:rPr lang="es-EC" smtClean="0"/>
              <a:t>Compilación del archivo de casos de prueba.</a:t>
            </a:r>
          </a:p>
          <a:p>
            <a:pPr eaLnBrk="1" hangingPunct="1"/>
            <a:endParaRPr lang="es-ES" smtClean="0"/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539750" y="765175"/>
            <a:ext cx="6851650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EC" sz="2400">
                <a:solidFill>
                  <a:srgbClr val="1C6FA8"/>
                </a:solidFill>
                <a:latin typeface="Verdana" pitchFamily="34" charset="0"/>
              </a:rPr>
              <a:t>Procesos de publicación y respuesta</a:t>
            </a:r>
            <a:endParaRPr lang="es-ES" sz="2400">
              <a:solidFill>
                <a:srgbClr val="1C6FA8"/>
              </a:solidFill>
              <a:latin typeface="Verdana" pitchFamily="34" charset="0"/>
            </a:endParaRPr>
          </a:p>
        </p:txBody>
      </p:sp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0" y="2219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0" name="Object 7"/>
          <p:cNvGraphicFramePr>
            <a:graphicFrameLocks noChangeAspect="1"/>
          </p:cNvGraphicFramePr>
          <p:nvPr/>
        </p:nvGraphicFramePr>
        <p:xfrm>
          <a:off x="1258888" y="2387600"/>
          <a:ext cx="6481762" cy="3319463"/>
        </p:xfrm>
        <a:graphic>
          <a:graphicData uri="http://schemas.openxmlformats.org/presentationml/2006/ole">
            <p:oleObj spid="_x0000_s2050" r:id="rId3" imgW="6716268" imgH="3425647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rgbClr val="1C6FA8"/>
              </a:buClr>
            </a:pPr>
            <a:r>
              <a:rPr lang="es-EC" smtClean="0"/>
              <a:t>Calificación del archivo ejemplo ó archivo de respuesta.</a:t>
            </a:r>
          </a:p>
          <a:p>
            <a:pPr eaLnBrk="1" hangingPunct="1"/>
            <a:endParaRPr lang="es-ES" smtClean="0"/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539750" y="765175"/>
            <a:ext cx="6851650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EC" sz="2400">
                <a:solidFill>
                  <a:srgbClr val="1C6FA8"/>
                </a:solidFill>
                <a:latin typeface="Verdana" pitchFamily="34" charset="0"/>
              </a:rPr>
              <a:t>Procesos de publicación y respuesta</a:t>
            </a:r>
            <a:endParaRPr lang="es-ES" sz="2400">
              <a:solidFill>
                <a:srgbClr val="1C6FA8"/>
              </a:solidFill>
              <a:latin typeface="Verdana" pitchFamily="34" charset="0"/>
            </a:endParaRPr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0" y="2219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8" name="Rectangle 5"/>
          <p:cNvSpPr>
            <a:spLocks noChangeArrowheads="1"/>
          </p:cNvSpPr>
          <p:nvPr/>
        </p:nvSpPr>
        <p:spPr bwMode="auto">
          <a:xfrm>
            <a:off x="0" y="2124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9" name="Rectangle 8"/>
          <p:cNvSpPr>
            <a:spLocks noChangeArrowheads="1"/>
          </p:cNvSpPr>
          <p:nvPr/>
        </p:nvSpPr>
        <p:spPr bwMode="auto">
          <a:xfrm>
            <a:off x="0" y="2219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74" name="Object 7"/>
          <p:cNvGraphicFramePr>
            <a:graphicFrameLocks noChangeAspect="1"/>
          </p:cNvGraphicFramePr>
          <p:nvPr/>
        </p:nvGraphicFramePr>
        <p:xfrm>
          <a:off x="684213" y="2565400"/>
          <a:ext cx="7345362" cy="3379788"/>
        </p:xfrm>
        <a:graphic>
          <a:graphicData uri="http://schemas.openxmlformats.org/presentationml/2006/ole">
            <p:oleObj spid="_x0000_s3074" r:id="rId3" imgW="7166458" imgH="3298850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lling points presentation">
  <a:themeElements>
    <a:clrScheme name="Selling points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DBA215"/>
      </a:accent2>
      <a:accent3>
        <a:srgbClr val="FFFFFF"/>
      </a:accent3>
      <a:accent4>
        <a:srgbClr val="000000"/>
      </a:accent4>
      <a:accent5>
        <a:srgbClr val="FFCAAD"/>
      </a:accent5>
      <a:accent6>
        <a:srgbClr val="C69212"/>
      </a:accent6>
      <a:hlink>
        <a:srgbClr val="0066CC"/>
      </a:hlink>
      <a:folHlink>
        <a:srgbClr val="DDDDDD"/>
      </a:folHlink>
    </a:clrScheme>
    <a:fontScheme name="Selling points pre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elling points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9933"/>
        </a:accent1>
        <a:accent2>
          <a:srgbClr val="DBA215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C69212"/>
        </a:accent6>
        <a:hlink>
          <a:srgbClr val="0066C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Selling points presentation</Template>
  <TotalTime>3324</TotalTime>
  <Words>639</Words>
  <Application>Microsoft PowerPoint</Application>
  <PresentationFormat>Presentación en pantalla (4:3)</PresentationFormat>
  <Paragraphs>134</Paragraphs>
  <Slides>16</Slides>
  <Notes>12</Notes>
  <HiddenSlides>0</HiddenSlides>
  <MMClips>0</MMClips>
  <ScaleCrop>false</ScaleCrop>
  <HeadingPairs>
    <vt:vector size="8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0" baseType="lpstr">
      <vt:lpstr>Arial</vt:lpstr>
      <vt:lpstr>Verdana</vt:lpstr>
      <vt:lpstr>Selling points presentation</vt:lpstr>
      <vt:lpstr>Visio.Drawing.11</vt:lpstr>
      <vt:lpstr>ESCUELA SUPERIOR POLITÉCNICA DEL LITORAL FACULTAD DE INGENIERÍA EN  ELECTRICIDAD Y COMPUTACIÓN </vt:lpstr>
      <vt:lpstr>AGENDA:</vt:lpstr>
      <vt:lpstr>Definición del Problema</vt:lpstr>
      <vt:lpstr>Objetivos de la Tesis</vt:lpstr>
      <vt:lpstr>Investigación</vt:lpstr>
      <vt:lpstr>Modelo de Evaluación</vt:lpstr>
      <vt:lpstr>Procesos de publicación y respuesta</vt:lpstr>
      <vt:lpstr>Diapositiva 8</vt:lpstr>
      <vt:lpstr>Diapositiva 9</vt:lpstr>
      <vt:lpstr>Implementación de la aplicación</vt:lpstr>
      <vt:lpstr>Video de la aplicación</vt:lpstr>
      <vt:lpstr>Evaluación de la aplicación</vt:lpstr>
      <vt:lpstr>Evaluación – Resultados</vt:lpstr>
      <vt:lpstr>Conclusiones</vt:lpstr>
      <vt:lpstr>Recomendaciones</vt:lpstr>
      <vt:lpstr>Diapositiva 16</vt:lpstr>
    </vt:vector>
  </TitlesOfParts>
  <Company>Cyber:s@m.@ngel.com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Angel Escobar</dc:creator>
  <cp:lastModifiedBy>LABFIEC</cp:lastModifiedBy>
  <cp:revision>77</cp:revision>
  <dcterms:created xsi:type="dcterms:W3CDTF">2006-04-30T14:12:00Z</dcterms:created>
  <dcterms:modified xsi:type="dcterms:W3CDTF">2010-06-24T18:24:57Z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TC011811201033</vt:lpwstr>
  </property>
</Properties>
</file>