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76" r:id="rId5"/>
    <p:sldId id="277" r:id="rId6"/>
    <p:sldId id="275" r:id="rId7"/>
    <p:sldId id="274" r:id="rId8"/>
    <p:sldId id="273" r:id="rId9"/>
    <p:sldId id="272" r:id="rId10"/>
    <p:sldId id="270" r:id="rId11"/>
    <p:sldId id="269" r:id="rId12"/>
    <p:sldId id="268" r:id="rId13"/>
    <p:sldId id="278" r:id="rId14"/>
    <p:sldId id="279" r:id="rId15"/>
    <p:sldId id="280" r:id="rId16"/>
    <p:sldId id="282" r:id="rId17"/>
    <p:sldId id="283" r:id="rId18"/>
    <p:sldId id="284" r:id="rId19"/>
    <p:sldId id="285" r:id="rId20"/>
    <p:sldId id="286" r:id="rId21"/>
    <p:sldId id="287" r:id="rId22"/>
    <p:sldId id="288" r:id="rId23"/>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5" d="100"/>
          <a:sy n="95" d="100"/>
        </p:scale>
        <p:origin x="-44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amara\Mis%20documentos\encues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Tamara\Mis%20documentos\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40"/>
  <c:chart>
    <c:view3D>
      <c:depthPercent val="100"/>
      <c:perspective val="20"/>
    </c:view3D>
    <c:plotArea>
      <c:layout/>
      <c:bar3DChart>
        <c:barDir val="col"/>
        <c:grouping val="clustered"/>
        <c:ser>
          <c:idx val="0"/>
          <c:order val="0"/>
          <c:tx>
            <c:v>Norte</c:v>
          </c:tx>
          <c:cat>
            <c:strLit>
              <c:ptCount val="1"/>
              <c:pt idx="0">
                <c:v>Sectores de la Ciudad</c:v>
              </c:pt>
            </c:strLit>
          </c:cat>
          <c:val>
            <c:numRef>
              <c:f>Hoja1!$I$1</c:f>
              <c:numCache>
                <c:formatCode>General</c:formatCode>
                <c:ptCount val="1"/>
                <c:pt idx="0">
                  <c:v>0.41500000000000031</c:v>
                </c:pt>
              </c:numCache>
            </c:numRef>
          </c:val>
          <c:bubble3D val="1"/>
        </c:ser>
        <c:ser>
          <c:idx val="1"/>
          <c:order val="1"/>
          <c:tx>
            <c:v>Sur</c:v>
          </c:tx>
          <c:cat>
            <c:strLit>
              <c:ptCount val="1"/>
              <c:pt idx="0">
                <c:v>Sectores de la Ciudad</c:v>
              </c:pt>
            </c:strLit>
          </c:cat>
          <c:val>
            <c:numRef>
              <c:f>Hoja1!$J$1</c:f>
              <c:numCache>
                <c:formatCode>General</c:formatCode>
                <c:ptCount val="1"/>
                <c:pt idx="0">
                  <c:v>0.33750000000000074</c:v>
                </c:pt>
              </c:numCache>
            </c:numRef>
          </c:val>
          <c:bubble3D val="1"/>
        </c:ser>
        <c:ser>
          <c:idx val="2"/>
          <c:order val="2"/>
          <c:tx>
            <c:v>Centro</c:v>
          </c:tx>
          <c:cat>
            <c:strLit>
              <c:ptCount val="1"/>
              <c:pt idx="0">
                <c:v>Sectores de la Ciudad</c:v>
              </c:pt>
            </c:strLit>
          </c:cat>
          <c:val>
            <c:numRef>
              <c:f>Hoja1!$K$1</c:f>
              <c:numCache>
                <c:formatCode>General</c:formatCode>
                <c:ptCount val="1"/>
                <c:pt idx="0">
                  <c:v>0.24750000000000028</c:v>
                </c:pt>
              </c:numCache>
            </c:numRef>
          </c:val>
          <c:bubble3D val="1"/>
        </c:ser>
        <c:shape val="cylinder"/>
        <c:axId val="99819904"/>
        <c:axId val="99864960"/>
        <c:axId val="0"/>
      </c:bar3DChart>
      <c:catAx>
        <c:axId val="99819904"/>
        <c:scaling>
          <c:orientation val="minMax"/>
        </c:scaling>
        <c:axPos val="b"/>
        <c:majorGridlines/>
        <c:numFmt formatCode="General" sourceLinked="1"/>
        <c:tickLblPos val="nextTo"/>
        <c:txPr>
          <a:bodyPr/>
          <a:lstStyle/>
          <a:p>
            <a:pPr>
              <a:defRPr lang="es-EC"/>
            </a:pPr>
            <a:endParaRPr lang="es-ES"/>
          </a:p>
        </c:txPr>
        <c:crossAx val="99864960"/>
        <c:crosses val="autoZero"/>
        <c:auto val="1"/>
        <c:lblAlgn val="ctr"/>
        <c:lblOffset val="100"/>
      </c:catAx>
      <c:valAx>
        <c:axId val="99864960"/>
        <c:scaling>
          <c:orientation val="minMax"/>
        </c:scaling>
        <c:axPos val="l"/>
        <c:majorGridlines/>
        <c:numFmt formatCode="General" sourceLinked="1"/>
        <c:tickLblPos val="nextTo"/>
        <c:txPr>
          <a:bodyPr/>
          <a:lstStyle/>
          <a:p>
            <a:pPr>
              <a:defRPr lang="es-EC"/>
            </a:pPr>
            <a:endParaRPr lang="es-ES"/>
          </a:p>
        </c:txPr>
        <c:crossAx val="99819904"/>
        <c:crosses val="autoZero"/>
        <c:crossBetween val="between"/>
      </c:valAx>
    </c:plotArea>
    <c:legend>
      <c:legendPos val="r"/>
      <c:txPr>
        <a:bodyPr/>
        <a:lstStyle/>
        <a:p>
          <a:pPr>
            <a:defRPr lang="es-EC"/>
          </a:pPr>
          <a:endParaRPr lang="es-ES"/>
        </a:p>
      </c:txPr>
    </c:legend>
    <c:plotVisOnly val="1"/>
  </c:chart>
  <c:spPr>
    <a:ln>
      <a:solidFill>
        <a:srgbClr val="4F81BD"/>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38"/>
  <c:chart>
    <c:title>
      <c:tx>
        <c:rich>
          <a:bodyPr/>
          <a:lstStyle/>
          <a:p>
            <a:pPr>
              <a:defRPr lang="es-EC"/>
            </a:pPr>
            <a:r>
              <a:rPr lang="es-ES"/>
              <a:t>SEXO</a:t>
            </a:r>
          </a:p>
        </c:rich>
      </c:tx>
    </c:title>
    <c:view3D>
      <c:rotX val="30"/>
      <c:perspective val="30"/>
    </c:view3D>
    <c:plotArea>
      <c:layout/>
      <c:pie3DChart>
        <c:varyColors val="1"/>
        <c:ser>
          <c:idx val="0"/>
          <c:order val="0"/>
          <c:explosion val="25"/>
          <c:dLbls>
            <c:dLbl>
              <c:idx val="1"/>
              <c:layout>
                <c:manualLayout>
                  <c:x val="9.8508967629047248E-2"/>
                  <c:y val="-0.12796551472732667"/>
                </c:manualLayout>
              </c:layout>
              <c:tx>
                <c:rich>
                  <a:bodyPr/>
                  <a:lstStyle/>
                  <a:p>
                    <a:r>
                      <a:rPr lang="en-US"/>
                      <a:t>Masculino
64%</a:t>
                    </a:r>
                  </a:p>
                </c:rich>
              </c:tx>
              <c:showCatName val="1"/>
              <c:showPercent val="1"/>
            </c:dLbl>
            <c:txPr>
              <a:bodyPr/>
              <a:lstStyle/>
              <a:p>
                <a:pPr>
                  <a:defRPr lang="es-EC"/>
                </a:pPr>
                <a:endParaRPr lang="es-ES"/>
              </a:p>
            </c:txPr>
            <c:showCatName val="1"/>
            <c:showPercent val="1"/>
            <c:showLeaderLines val="1"/>
          </c:dLbls>
          <c:cat>
            <c:strLit>
              <c:ptCount val="1"/>
              <c:pt idx="0">
                <c:v>Femnino</c:v>
              </c:pt>
            </c:strLit>
          </c:cat>
          <c:val>
            <c:numRef>
              <c:f>Hoja1!$C$1:$D$1</c:f>
              <c:numCache>
                <c:formatCode>General</c:formatCode>
                <c:ptCount val="2"/>
                <c:pt idx="0">
                  <c:v>0.36500000000000032</c:v>
                </c:pt>
                <c:pt idx="1">
                  <c:v>0.63500000000000123</c:v>
                </c:pt>
              </c:numCache>
            </c:numRef>
          </c:val>
        </c:ser>
        <c:dLbls>
          <c:showCatName val="1"/>
          <c:showPercent val="1"/>
        </c:dLbls>
      </c:pie3DChart>
    </c:plotArea>
    <c:plotVisOnly val="1"/>
  </c:chart>
  <c:spPr>
    <a:ln>
      <a:solidFill>
        <a:srgbClr val="4F81BD"/>
      </a:solidFill>
    </a:ln>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F8CFDF-5212-40AB-A6FC-46EE72468CC7}" type="doc">
      <dgm:prSet loTypeId="urn:microsoft.com/office/officeart/2005/8/layout/radial5" loCatId="cycle" qsTypeId="urn:microsoft.com/office/officeart/2005/8/quickstyle/simple5" qsCatId="simple" csTypeId="urn:microsoft.com/office/officeart/2005/8/colors/colorful1" csCatId="colorful" phldr="1"/>
      <dgm:spPr/>
      <dgm:t>
        <a:bodyPr/>
        <a:lstStyle/>
        <a:p>
          <a:endParaRPr lang="es-ES"/>
        </a:p>
      </dgm:t>
    </dgm:pt>
    <dgm:pt modelId="{D08120CF-84DA-4FE8-B09F-777070770CC6}">
      <dgm:prSet phldrT="[Texto]"/>
      <dgm:spPr/>
      <dgm:t>
        <a:bodyPr/>
        <a:lstStyle/>
        <a:p>
          <a:r>
            <a:rPr lang="es-ES" dirty="0">
              <a:latin typeface="Arial" pitchFamily="34" charset="0"/>
              <a:cs typeface="Arial" pitchFamily="34" charset="0"/>
            </a:rPr>
            <a:t>RIVAL</a:t>
          </a:r>
        </a:p>
        <a:p>
          <a:r>
            <a:rPr lang="es-ES" dirty="0">
              <a:latin typeface="Arial" pitchFamily="34" charset="0"/>
              <a:cs typeface="Arial" pitchFamily="34" charset="0"/>
            </a:rPr>
            <a:t>INDIRECTO (BOKASHIP)</a:t>
          </a:r>
        </a:p>
      </dgm:t>
    </dgm:pt>
    <dgm:pt modelId="{404E78CC-DE75-4E90-9057-94761FFE7434}" type="parTrans" cxnId="{BEA09686-9F72-4384-90FB-4DFA7FAC1C9E}">
      <dgm:prSet/>
      <dgm:spPr/>
      <dgm:t>
        <a:bodyPr/>
        <a:lstStyle/>
        <a:p>
          <a:endParaRPr lang="es-ES"/>
        </a:p>
      </dgm:t>
    </dgm:pt>
    <dgm:pt modelId="{1AABB0E2-D82E-48AC-B703-AF74108CB733}" type="sibTrans" cxnId="{BEA09686-9F72-4384-90FB-4DFA7FAC1C9E}">
      <dgm:prSet/>
      <dgm:spPr/>
      <dgm:t>
        <a:bodyPr/>
        <a:lstStyle/>
        <a:p>
          <a:endParaRPr lang="es-ES"/>
        </a:p>
      </dgm:t>
    </dgm:pt>
    <dgm:pt modelId="{B5D16CD6-037D-4C14-8ECE-EB0CDB90FEB0}">
      <dgm:prSet phldrT="[Texto]" custT="1"/>
      <dgm:spPr/>
      <dgm:t>
        <a:bodyPr/>
        <a:lstStyle/>
        <a:p>
          <a:r>
            <a:rPr lang="es-ES" sz="1000">
              <a:latin typeface="Arial" pitchFamily="34" charset="0"/>
              <a:cs typeface="Arial" pitchFamily="34" charset="0"/>
            </a:rPr>
            <a:t>PLANTAS</a:t>
          </a:r>
        </a:p>
        <a:p>
          <a:r>
            <a:rPr lang="es-ES" sz="1000">
              <a:latin typeface="Arial" pitchFamily="34" charset="0"/>
              <a:cs typeface="Arial" pitchFamily="34" charset="0"/>
            </a:rPr>
            <a:t>SIMILARES</a:t>
          </a:r>
        </a:p>
      </dgm:t>
    </dgm:pt>
    <dgm:pt modelId="{23C0738A-538C-46A8-B0E0-D31691D43419}" type="parTrans" cxnId="{427ADFD8-0C86-41C9-9175-420290610241}">
      <dgm:prSet/>
      <dgm:spPr/>
      <dgm:t>
        <a:bodyPr/>
        <a:lstStyle/>
        <a:p>
          <a:endParaRPr lang="es-ES"/>
        </a:p>
      </dgm:t>
    </dgm:pt>
    <dgm:pt modelId="{FD6A788B-73C6-4A1E-ABB7-C36C07A0BAE3}" type="sibTrans" cxnId="{427ADFD8-0C86-41C9-9175-420290610241}">
      <dgm:prSet/>
      <dgm:spPr/>
      <dgm:t>
        <a:bodyPr/>
        <a:lstStyle/>
        <a:p>
          <a:endParaRPr lang="es-ES"/>
        </a:p>
      </dgm:t>
    </dgm:pt>
    <dgm:pt modelId="{E90072E8-9355-4C72-9542-DDB71E1F26C7}">
      <dgm:prSet phldrT="[Texto]" custT="1"/>
      <dgm:spPr/>
      <dgm:t>
        <a:bodyPr/>
        <a:lstStyle/>
        <a:p>
          <a:r>
            <a:rPr lang="es-ES" sz="1000">
              <a:latin typeface="Arial" pitchFamily="34" charset="0"/>
              <a:cs typeface="Arial" pitchFamily="34" charset="0"/>
            </a:rPr>
            <a:t>MUNICIPIO</a:t>
          </a:r>
        </a:p>
      </dgm:t>
    </dgm:pt>
    <dgm:pt modelId="{E2B3A5DA-EFEB-42C1-86DF-1AE15CFAD404}" type="parTrans" cxnId="{6EBE0455-70C8-4C84-B07C-10982798B0F6}">
      <dgm:prSet/>
      <dgm:spPr/>
      <dgm:t>
        <a:bodyPr/>
        <a:lstStyle/>
        <a:p>
          <a:endParaRPr lang="es-ES"/>
        </a:p>
      </dgm:t>
    </dgm:pt>
    <dgm:pt modelId="{C647D110-E318-499E-B5EF-3FC748146522}" type="sibTrans" cxnId="{6EBE0455-70C8-4C84-B07C-10982798B0F6}">
      <dgm:prSet/>
      <dgm:spPr/>
      <dgm:t>
        <a:bodyPr/>
        <a:lstStyle/>
        <a:p>
          <a:endParaRPr lang="es-ES"/>
        </a:p>
      </dgm:t>
    </dgm:pt>
    <dgm:pt modelId="{4B98E25E-2736-4036-8A25-F5E9003D52C7}">
      <dgm:prSet phldrT="[Texto]" custT="1"/>
      <dgm:spPr/>
      <dgm:t>
        <a:bodyPr/>
        <a:lstStyle/>
        <a:p>
          <a:r>
            <a:rPr lang="es-ES" sz="1000">
              <a:latin typeface="Arial" pitchFamily="34" charset="0"/>
              <a:cs typeface="Arial" pitchFamily="34" charset="0"/>
            </a:rPr>
            <a:t>RECICLADORAS</a:t>
          </a:r>
        </a:p>
      </dgm:t>
    </dgm:pt>
    <dgm:pt modelId="{45F945E5-E9B0-432C-94E1-52539E643055}" type="parTrans" cxnId="{6EAE7D2E-BB74-4140-9C4C-DE11D7DC2993}">
      <dgm:prSet/>
      <dgm:spPr/>
      <dgm:t>
        <a:bodyPr/>
        <a:lstStyle/>
        <a:p>
          <a:endParaRPr lang="es-ES"/>
        </a:p>
      </dgm:t>
    </dgm:pt>
    <dgm:pt modelId="{CEC1911B-7DDB-491A-8D62-A24753628CC2}" type="sibTrans" cxnId="{6EAE7D2E-BB74-4140-9C4C-DE11D7DC2993}">
      <dgm:prSet/>
      <dgm:spPr/>
      <dgm:t>
        <a:bodyPr/>
        <a:lstStyle/>
        <a:p>
          <a:endParaRPr lang="es-ES"/>
        </a:p>
      </dgm:t>
    </dgm:pt>
    <dgm:pt modelId="{A002EB54-0611-4007-A8BA-07FB7D71BA9C}">
      <dgm:prSet phldrT="[Texto]" custT="1"/>
      <dgm:spPr/>
      <dgm:t>
        <a:bodyPr/>
        <a:lstStyle/>
        <a:p>
          <a:r>
            <a:rPr lang="es-ES" sz="1000">
              <a:latin typeface="Arial" pitchFamily="34" charset="0"/>
              <a:cs typeface="Arial" pitchFamily="34" charset="0"/>
            </a:rPr>
            <a:t>CIUDAD DE GUAYAQUIL</a:t>
          </a:r>
        </a:p>
      </dgm:t>
    </dgm:pt>
    <dgm:pt modelId="{66AB577B-7CE3-4780-AEE9-5BDB6AFF6732}" type="sibTrans" cxnId="{DBD85C37-5918-41C1-AA65-A808023BACDA}">
      <dgm:prSet/>
      <dgm:spPr/>
      <dgm:t>
        <a:bodyPr/>
        <a:lstStyle/>
        <a:p>
          <a:endParaRPr lang="es-ES"/>
        </a:p>
      </dgm:t>
    </dgm:pt>
    <dgm:pt modelId="{F46A8F4A-AC3F-4641-889E-96B08D06E941}" type="parTrans" cxnId="{DBD85C37-5918-41C1-AA65-A808023BACDA}">
      <dgm:prSet/>
      <dgm:spPr/>
      <dgm:t>
        <a:bodyPr/>
        <a:lstStyle/>
        <a:p>
          <a:endParaRPr lang="es-ES"/>
        </a:p>
      </dgm:t>
    </dgm:pt>
    <dgm:pt modelId="{49BD8951-8130-4EC7-9A01-ED42755C7C47}" type="pres">
      <dgm:prSet presAssocID="{E2F8CFDF-5212-40AB-A6FC-46EE72468CC7}" presName="Name0" presStyleCnt="0">
        <dgm:presLayoutVars>
          <dgm:chMax val="1"/>
          <dgm:dir/>
          <dgm:animLvl val="ctr"/>
          <dgm:resizeHandles val="exact"/>
        </dgm:presLayoutVars>
      </dgm:prSet>
      <dgm:spPr/>
      <dgm:t>
        <a:bodyPr/>
        <a:lstStyle/>
        <a:p>
          <a:endParaRPr lang="es-ES"/>
        </a:p>
      </dgm:t>
    </dgm:pt>
    <dgm:pt modelId="{731A9340-1663-4A17-BECE-B1C65245CAF1}" type="pres">
      <dgm:prSet presAssocID="{D08120CF-84DA-4FE8-B09F-777070770CC6}" presName="centerShape" presStyleLbl="node0" presStyleIdx="0" presStyleCnt="1" custScaleX="134970" custScaleY="122474"/>
      <dgm:spPr/>
      <dgm:t>
        <a:bodyPr/>
        <a:lstStyle/>
        <a:p>
          <a:endParaRPr lang="es-ES"/>
        </a:p>
      </dgm:t>
    </dgm:pt>
    <dgm:pt modelId="{ACBEC755-D534-4298-9747-11015F9066A3}" type="pres">
      <dgm:prSet presAssocID="{23C0738A-538C-46A8-B0E0-D31691D43419}" presName="parTrans" presStyleLbl="sibTrans2D1" presStyleIdx="0" presStyleCnt="4" custLinFactNeighborX="-12749" custLinFactNeighborY="-15762"/>
      <dgm:spPr/>
      <dgm:t>
        <a:bodyPr/>
        <a:lstStyle/>
        <a:p>
          <a:endParaRPr lang="es-ES"/>
        </a:p>
      </dgm:t>
    </dgm:pt>
    <dgm:pt modelId="{548EDAFE-3EAC-4806-BD0F-14AF3AD1C957}" type="pres">
      <dgm:prSet presAssocID="{23C0738A-538C-46A8-B0E0-D31691D43419}" presName="connectorText" presStyleLbl="sibTrans2D1" presStyleIdx="0" presStyleCnt="4"/>
      <dgm:spPr/>
      <dgm:t>
        <a:bodyPr/>
        <a:lstStyle/>
        <a:p>
          <a:endParaRPr lang="es-ES"/>
        </a:p>
      </dgm:t>
    </dgm:pt>
    <dgm:pt modelId="{592B92E2-C3B6-44ED-94A7-A8AC8C8688BE}" type="pres">
      <dgm:prSet presAssocID="{B5D16CD6-037D-4C14-8ECE-EB0CDB90FEB0}" presName="node" presStyleLbl="node1" presStyleIdx="0" presStyleCnt="4" custScaleX="174477" custScaleY="110159">
        <dgm:presLayoutVars>
          <dgm:bulletEnabled val="1"/>
        </dgm:presLayoutVars>
      </dgm:prSet>
      <dgm:spPr/>
      <dgm:t>
        <a:bodyPr/>
        <a:lstStyle/>
        <a:p>
          <a:endParaRPr lang="es-ES"/>
        </a:p>
      </dgm:t>
    </dgm:pt>
    <dgm:pt modelId="{B2B5D174-62D9-47A9-B187-CF6A9EF4CA7A}" type="pres">
      <dgm:prSet presAssocID="{E2B3A5DA-EFEB-42C1-86DF-1AE15CFAD404}" presName="parTrans" presStyleLbl="sibTrans2D1" presStyleIdx="1" presStyleCnt="4"/>
      <dgm:spPr/>
      <dgm:t>
        <a:bodyPr/>
        <a:lstStyle/>
        <a:p>
          <a:endParaRPr lang="es-ES"/>
        </a:p>
      </dgm:t>
    </dgm:pt>
    <dgm:pt modelId="{10FDF1C5-273D-4C48-80FB-7419DECFDE49}" type="pres">
      <dgm:prSet presAssocID="{E2B3A5DA-EFEB-42C1-86DF-1AE15CFAD404}" presName="connectorText" presStyleLbl="sibTrans2D1" presStyleIdx="1" presStyleCnt="4"/>
      <dgm:spPr/>
      <dgm:t>
        <a:bodyPr/>
        <a:lstStyle/>
        <a:p>
          <a:endParaRPr lang="es-ES"/>
        </a:p>
      </dgm:t>
    </dgm:pt>
    <dgm:pt modelId="{DEA3B345-04F6-443E-9051-4BADD5A85164}" type="pres">
      <dgm:prSet presAssocID="{E90072E8-9355-4C72-9542-DDB71E1F26C7}" presName="node" presStyleLbl="node1" presStyleIdx="1" presStyleCnt="4" custScaleX="157253" custRadScaleRad="123682">
        <dgm:presLayoutVars>
          <dgm:bulletEnabled val="1"/>
        </dgm:presLayoutVars>
      </dgm:prSet>
      <dgm:spPr/>
      <dgm:t>
        <a:bodyPr/>
        <a:lstStyle/>
        <a:p>
          <a:endParaRPr lang="es-ES"/>
        </a:p>
      </dgm:t>
    </dgm:pt>
    <dgm:pt modelId="{B980286D-EE99-4F97-B977-20385536434D}" type="pres">
      <dgm:prSet presAssocID="{45F945E5-E9B0-432C-94E1-52539E643055}" presName="parTrans" presStyleLbl="sibTrans2D1" presStyleIdx="2" presStyleCnt="4" custLinFactNeighborX="-5651" custLinFactNeighborY="23642"/>
      <dgm:spPr/>
      <dgm:t>
        <a:bodyPr/>
        <a:lstStyle/>
        <a:p>
          <a:endParaRPr lang="es-ES"/>
        </a:p>
      </dgm:t>
    </dgm:pt>
    <dgm:pt modelId="{11FD4581-1D6A-423E-8487-DA05C07F60BD}" type="pres">
      <dgm:prSet presAssocID="{45F945E5-E9B0-432C-94E1-52539E643055}" presName="connectorText" presStyleLbl="sibTrans2D1" presStyleIdx="2" presStyleCnt="4"/>
      <dgm:spPr/>
      <dgm:t>
        <a:bodyPr/>
        <a:lstStyle/>
        <a:p>
          <a:endParaRPr lang="es-ES"/>
        </a:p>
      </dgm:t>
    </dgm:pt>
    <dgm:pt modelId="{3B1029BE-2F56-487F-BD24-283F72DE6059}" type="pres">
      <dgm:prSet presAssocID="{4B98E25E-2736-4036-8A25-F5E9003D52C7}" presName="node" presStyleLbl="node1" presStyleIdx="2" presStyleCnt="4" custScaleX="167573">
        <dgm:presLayoutVars>
          <dgm:bulletEnabled val="1"/>
        </dgm:presLayoutVars>
      </dgm:prSet>
      <dgm:spPr/>
      <dgm:t>
        <a:bodyPr/>
        <a:lstStyle/>
        <a:p>
          <a:endParaRPr lang="es-ES"/>
        </a:p>
      </dgm:t>
    </dgm:pt>
    <dgm:pt modelId="{4AAA31BB-3512-438E-B0DB-550817C48B1D}" type="pres">
      <dgm:prSet presAssocID="{F46A8F4A-AC3F-4641-889E-96B08D06E941}" presName="parTrans" presStyleLbl="sibTrans2D1" presStyleIdx="3" presStyleCnt="4" custLinFactNeighborX="6499" custLinFactNeighborY="8114"/>
      <dgm:spPr/>
      <dgm:t>
        <a:bodyPr/>
        <a:lstStyle/>
        <a:p>
          <a:endParaRPr lang="es-ES"/>
        </a:p>
      </dgm:t>
    </dgm:pt>
    <dgm:pt modelId="{5657CDC7-3214-4FFF-A967-A56CA40EB66D}" type="pres">
      <dgm:prSet presAssocID="{F46A8F4A-AC3F-4641-889E-96B08D06E941}" presName="connectorText" presStyleLbl="sibTrans2D1" presStyleIdx="3" presStyleCnt="4"/>
      <dgm:spPr/>
      <dgm:t>
        <a:bodyPr/>
        <a:lstStyle/>
        <a:p>
          <a:endParaRPr lang="es-ES"/>
        </a:p>
      </dgm:t>
    </dgm:pt>
    <dgm:pt modelId="{9AF5B674-0F56-478B-BEC6-4014B44D3A66}" type="pres">
      <dgm:prSet presAssocID="{A002EB54-0611-4007-A8BA-07FB7D71BA9C}" presName="node" presStyleLbl="node1" presStyleIdx="3" presStyleCnt="4" custScaleX="151060" custScaleY="102722" custRadScaleRad="120594">
        <dgm:presLayoutVars>
          <dgm:bulletEnabled val="1"/>
        </dgm:presLayoutVars>
      </dgm:prSet>
      <dgm:spPr/>
      <dgm:t>
        <a:bodyPr/>
        <a:lstStyle/>
        <a:p>
          <a:endParaRPr lang="es-ES"/>
        </a:p>
      </dgm:t>
    </dgm:pt>
  </dgm:ptLst>
  <dgm:cxnLst>
    <dgm:cxn modelId="{DBD85C37-5918-41C1-AA65-A808023BACDA}" srcId="{D08120CF-84DA-4FE8-B09F-777070770CC6}" destId="{A002EB54-0611-4007-A8BA-07FB7D71BA9C}" srcOrd="3" destOrd="0" parTransId="{F46A8F4A-AC3F-4641-889E-96B08D06E941}" sibTransId="{66AB577B-7CE3-4780-AEE9-5BDB6AFF6732}"/>
    <dgm:cxn modelId="{34C9CA0E-A124-4493-A06E-A5FEFBE9A730}" type="presOf" srcId="{45F945E5-E9B0-432C-94E1-52539E643055}" destId="{B980286D-EE99-4F97-B977-20385536434D}" srcOrd="0" destOrd="0" presId="urn:microsoft.com/office/officeart/2005/8/layout/radial5"/>
    <dgm:cxn modelId="{D061719F-3BB2-4A63-A8F3-F3F3F854E679}" type="presOf" srcId="{D08120CF-84DA-4FE8-B09F-777070770CC6}" destId="{731A9340-1663-4A17-BECE-B1C65245CAF1}" srcOrd="0" destOrd="0" presId="urn:microsoft.com/office/officeart/2005/8/layout/radial5"/>
    <dgm:cxn modelId="{605A169F-2CDD-4591-9E91-C8B5FACB9092}" type="presOf" srcId="{F46A8F4A-AC3F-4641-889E-96B08D06E941}" destId="{4AAA31BB-3512-438E-B0DB-550817C48B1D}" srcOrd="0" destOrd="0" presId="urn:microsoft.com/office/officeart/2005/8/layout/radial5"/>
    <dgm:cxn modelId="{BEA09686-9F72-4384-90FB-4DFA7FAC1C9E}" srcId="{E2F8CFDF-5212-40AB-A6FC-46EE72468CC7}" destId="{D08120CF-84DA-4FE8-B09F-777070770CC6}" srcOrd="0" destOrd="0" parTransId="{404E78CC-DE75-4E90-9057-94761FFE7434}" sibTransId="{1AABB0E2-D82E-48AC-B703-AF74108CB733}"/>
    <dgm:cxn modelId="{50A9D480-8728-4FFA-A5D8-F8A566C51619}" type="presOf" srcId="{E90072E8-9355-4C72-9542-DDB71E1F26C7}" destId="{DEA3B345-04F6-443E-9051-4BADD5A85164}" srcOrd="0" destOrd="0" presId="urn:microsoft.com/office/officeart/2005/8/layout/radial5"/>
    <dgm:cxn modelId="{71E2BC04-797A-4D3F-B7B2-D4A21767BE1D}" type="presOf" srcId="{23C0738A-538C-46A8-B0E0-D31691D43419}" destId="{548EDAFE-3EAC-4806-BD0F-14AF3AD1C957}" srcOrd="1" destOrd="0" presId="urn:microsoft.com/office/officeart/2005/8/layout/radial5"/>
    <dgm:cxn modelId="{6EBE0455-70C8-4C84-B07C-10982798B0F6}" srcId="{D08120CF-84DA-4FE8-B09F-777070770CC6}" destId="{E90072E8-9355-4C72-9542-DDB71E1F26C7}" srcOrd="1" destOrd="0" parTransId="{E2B3A5DA-EFEB-42C1-86DF-1AE15CFAD404}" sibTransId="{C647D110-E318-499E-B5EF-3FC748146522}"/>
    <dgm:cxn modelId="{6D5B920F-F69A-4B9D-86B0-4964BF3357CE}" type="presOf" srcId="{E2B3A5DA-EFEB-42C1-86DF-1AE15CFAD404}" destId="{10FDF1C5-273D-4C48-80FB-7419DECFDE49}" srcOrd="1" destOrd="0" presId="urn:microsoft.com/office/officeart/2005/8/layout/radial5"/>
    <dgm:cxn modelId="{00379A1F-258C-43C7-BE20-E42D1E594C1A}" type="presOf" srcId="{4B98E25E-2736-4036-8A25-F5E9003D52C7}" destId="{3B1029BE-2F56-487F-BD24-283F72DE6059}" srcOrd="0" destOrd="0" presId="urn:microsoft.com/office/officeart/2005/8/layout/radial5"/>
    <dgm:cxn modelId="{CDCC8164-E744-4C9D-9287-A333ECAF5F18}" type="presOf" srcId="{E2B3A5DA-EFEB-42C1-86DF-1AE15CFAD404}" destId="{B2B5D174-62D9-47A9-B187-CF6A9EF4CA7A}" srcOrd="0" destOrd="0" presId="urn:microsoft.com/office/officeart/2005/8/layout/radial5"/>
    <dgm:cxn modelId="{23BD36EA-6032-45E5-9886-2211445D904F}" type="presOf" srcId="{45F945E5-E9B0-432C-94E1-52539E643055}" destId="{11FD4581-1D6A-423E-8487-DA05C07F60BD}" srcOrd="1" destOrd="0" presId="urn:microsoft.com/office/officeart/2005/8/layout/radial5"/>
    <dgm:cxn modelId="{51B41B88-CBA3-4806-94E7-410920A8C927}" type="presOf" srcId="{23C0738A-538C-46A8-B0E0-D31691D43419}" destId="{ACBEC755-D534-4298-9747-11015F9066A3}" srcOrd="0" destOrd="0" presId="urn:microsoft.com/office/officeart/2005/8/layout/radial5"/>
    <dgm:cxn modelId="{20D24BE6-BF55-4261-B97C-10A471A2DD99}" type="presOf" srcId="{A002EB54-0611-4007-A8BA-07FB7D71BA9C}" destId="{9AF5B674-0F56-478B-BEC6-4014B44D3A66}" srcOrd="0" destOrd="0" presId="urn:microsoft.com/office/officeart/2005/8/layout/radial5"/>
    <dgm:cxn modelId="{7B0B0FD4-07DF-44C5-9750-7566D56CF97B}" type="presOf" srcId="{F46A8F4A-AC3F-4641-889E-96B08D06E941}" destId="{5657CDC7-3214-4FFF-A967-A56CA40EB66D}" srcOrd="1" destOrd="0" presId="urn:microsoft.com/office/officeart/2005/8/layout/radial5"/>
    <dgm:cxn modelId="{BD668BD7-90DC-4555-B001-72C41BD9458A}" type="presOf" srcId="{E2F8CFDF-5212-40AB-A6FC-46EE72468CC7}" destId="{49BD8951-8130-4EC7-9A01-ED42755C7C47}" srcOrd="0" destOrd="0" presId="urn:microsoft.com/office/officeart/2005/8/layout/radial5"/>
    <dgm:cxn modelId="{8390CD40-3B9A-4DD5-99B1-50DFE61C871A}" type="presOf" srcId="{B5D16CD6-037D-4C14-8ECE-EB0CDB90FEB0}" destId="{592B92E2-C3B6-44ED-94A7-A8AC8C8688BE}" srcOrd="0" destOrd="0" presId="urn:microsoft.com/office/officeart/2005/8/layout/radial5"/>
    <dgm:cxn modelId="{6EAE7D2E-BB74-4140-9C4C-DE11D7DC2993}" srcId="{D08120CF-84DA-4FE8-B09F-777070770CC6}" destId="{4B98E25E-2736-4036-8A25-F5E9003D52C7}" srcOrd="2" destOrd="0" parTransId="{45F945E5-E9B0-432C-94E1-52539E643055}" sibTransId="{CEC1911B-7DDB-491A-8D62-A24753628CC2}"/>
    <dgm:cxn modelId="{427ADFD8-0C86-41C9-9175-420290610241}" srcId="{D08120CF-84DA-4FE8-B09F-777070770CC6}" destId="{B5D16CD6-037D-4C14-8ECE-EB0CDB90FEB0}" srcOrd="0" destOrd="0" parTransId="{23C0738A-538C-46A8-B0E0-D31691D43419}" sibTransId="{FD6A788B-73C6-4A1E-ABB7-C36C07A0BAE3}"/>
    <dgm:cxn modelId="{C07255B7-D4DF-47B9-B8D5-689B69F36135}" type="presParOf" srcId="{49BD8951-8130-4EC7-9A01-ED42755C7C47}" destId="{731A9340-1663-4A17-BECE-B1C65245CAF1}" srcOrd="0" destOrd="0" presId="urn:microsoft.com/office/officeart/2005/8/layout/radial5"/>
    <dgm:cxn modelId="{11A365A6-ED3B-4196-9443-FE4C3761EB7F}" type="presParOf" srcId="{49BD8951-8130-4EC7-9A01-ED42755C7C47}" destId="{ACBEC755-D534-4298-9747-11015F9066A3}" srcOrd="1" destOrd="0" presId="urn:microsoft.com/office/officeart/2005/8/layout/radial5"/>
    <dgm:cxn modelId="{B7C7B305-E7B3-4EB4-B6FE-24F14639EBC6}" type="presParOf" srcId="{ACBEC755-D534-4298-9747-11015F9066A3}" destId="{548EDAFE-3EAC-4806-BD0F-14AF3AD1C957}" srcOrd="0" destOrd="0" presId="urn:microsoft.com/office/officeart/2005/8/layout/radial5"/>
    <dgm:cxn modelId="{69AD7F18-A11F-4713-994C-2580615A144D}" type="presParOf" srcId="{49BD8951-8130-4EC7-9A01-ED42755C7C47}" destId="{592B92E2-C3B6-44ED-94A7-A8AC8C8688BE}" srcOrd="2" destOrd="0" presId="urn:microsoft.com/office/officeart/2005/8/layout/radial5"/>
    <dgm:cxn modelId="{A6ED1C6C-6941-4E8B-BB7A-A7D5F934EA8B}" type="presParOf" srcId="{49BD8951-8130-4EC7-9A01-ED42755C7C47}" destId="{B2B5D174-62D9-47A9-B187-CF6A9EF4CA7A}" srcOrd="3" destOrd="0" presId="urn:microsoft.com/office/officeart/2005/8/layout/radial5"/>
    <dgm:cxn modelId="{E1760E0F-A33A-46DC-939D-910CF95DA41E}" type="presParOf" srcId="{B2B5D174-62D9-47A9-B187-CF6A9EF4CA7A}" destId="{10FDF1C5-273D-4C48-80FB-7419DECFDE49}" srcOrd="0" destOrd="0" presId="urn:microsoft.com/office/officeart/2005/8/layout/radial5"/>
    <dgm:cxn modelId="{83B1B6DE-37F9-4520-84CF-D832E16FF162}" type="presParOf" srcId="{49BD8951-8130-4EC7-9A01-ED42755C7C47}" destId="{DEA3B345-04F6-443E-9051-4BADD5A85164}" srcOrd="4" destOrd="0" presId="urn:microsoft.com/office/officeart/2005/8/layout/radial5"/>
    <dgm:cxn modelId="{5AF43AB4-4089-4F14-A143-69EBC4B4FE4E}" type="presParOf" srcId="{49BD8951-8130-4EC7-9A01-ED42755C7C47}" destId="{B980286D-EE99-4F97-B977-20385536434D}" srcOrd="5" destOrd="0" presId="urn:microsoft.com/office/officeart/2005/8/layout/radial5"/>
    <dgm:cxn modelId="{BF5924AE-D590-4779-BA20-DF781AD4EBE5}" type="presParOf" srcId="{B980286D-EE99-4F97-B977-20385536434D}" destId="{11FD4581-1D6A-423E-8487-DA05C07F60BD}" srcOrd="0" destOrd="0" presId="urn:microsoft.com/office/officeart/2005/8/layout/radial5"/>
    <dgm:cxn modelId="{2A6A2F2B-CB2D-4DAA-99EB-91485FF993D0}" type="presParOf" srcId="{49BD8951-8130-4EC7-9A01-ED42755C7C47}" destId="{3B1029BE-2F56-487F-BD24-283F72DE6059}" srcOrd="6" destOrd="0" presId="urn:microsoft.com/office/officeart/2005/8/layout/radial5"/>
    <dgm:cxn modelId="{496F76C3-3D3F-4FF6-B11D-E72B1603D005}" type="presParOf" srcId="{49BD8951-8130-4EC7-9A01-ED42755C7C47}" destId="{4AAA31BB-3512-438E-B0DB-550817C48B1D}" srcOrd="7" destOrd="0" presId="urn:microsoft.com/office/officeart/2005/8/layout/radial5"/>
    <dgm:cxn modelId="{92CCBE29-F246-4FE1-B987-EE557CB47730}" type="presParOf" srcId="{4AAA31BB-3512-438E-B0DB-550817C48B1D}" destId="{5657CDC7-3214-4FFF-A967-A56CA40EB66D}" srcOrd="0" destOrd="0" presId="urn:microsoft.com/office/officeart/2005/8/layout/radial5"/>
    <dgm:cxn modelId="{1924C729-38FA-4DD1-A0C5-F0BC86A7DD51}" type="presParOf" srcId="{49BD8951-8130-4EC7-9A01-ED42755C7C47}" destId="{9AF5B674-0F56-478B-BEC6-4014B44D3A66}" srcOrd="8"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15 Grupo"/>
          <p:cNvGrpSpPr>
            <a:grpSpLocks/>
          </p:cNvGrpSpPr>
          <p:nvPr/>
        </p:nvGrpSpPr>
        <p:grpSpPr bwMode="auto">
          <a:xfrm>
            <a:off x="-3175" y="4953000"/>
            <a:ext cx="9147175" cy="1911350"/>
            <a:chOff x="-3765" y="4832896"/>
            <a:chExt cx="9147765" cy="2032192"/>
          </a:xfrm>
        </p:grpSpPr>
        <p:sp>
          <p:nvSpPr>
            <p:cNvPr id="6" name="5 Forma libre"/>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Forma libre"/>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8" name="7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9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fld id="{02DAF6B7-2223-4C54-B1D1-DE460B71D6C0}" type="datetimeFigureOut">
              <a:rPr lang="es-EC"/>
              <a:pPr>
                <a:defRPr/>
              </a:pPr>
              <a:t>28/06/2010</a:t>
            </a:fld>
            <a:endParaRPr lang="es-EC"/>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EC"/>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448B9319-D8FC-4F18-8087-BA0AB8D7CA2F}" type="slidenum">
              <a:rPr lang="es-EC"/>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EF36B65-58F9-49A3-BBF0-A1F323B0E58C}" type="datetimeFigureOut">
              <a:rPr lang="es-EC"/>
              <a:pPr>
                <a:defRPr/>
              </a:pPr>
              <a:t>28/06/2010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568F3BC0-DF2D-4A1A-B288-3AB711F92A8C}"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fld id="{A568546B-4862-40FC-91BF-CC4F92B98CF1}" type="datetimeFigureOut">
              <a:rPr lang="es-EC"/>
              <a:pPr>
                <a:defRPr/>
              </a:pPr>
              <a:t>28/06/2010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A38A10C5-8DBD-4889-86CF-A2DA3811E9E4}"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4" name="9 Marcador de fecha"/>
          <p:cNvSpPr>
            <a:spLocks noGrp="1"/>
          </p:cNvSpPr>
          <p:nvPr>
            <p:ph type="dt" sz="half" idx="10"/>
          </p:nvPr>
        </p:nvSpPr>
        <p:spPr/>
        <p:txBody>
          <a:bodyPr/>
          <a:lstStyle>
            <a:lvl1pPr>
              <a:defRPr/>
            </a:lvl1pPr>
          </a:lstStyle>
          <a:p>
            <a:pPr>
              <a:defRPr/>
            </a:pPr>
            <a:fld id="{9878EC31-AC5E-4FF5-8303-EE787AAAC2FE}" type="datetimeFigureOut">
              <a:rPr lang="es-EC"/>
              <a:pPr>
                <a:defRPr/>
              </a:pPr>
              <a:t>28/06/2010</a:t>
            </a:fld>
            <a:endParaRPr lang="es-EC"/>
          </a:p>
        </p:txBody>
      </p:sp>
      <p:sp>
        <p:nvSpPr>
          <p:cNvPr id="5" name="21 Marcador de pie de página"/>
          <p:cNvSpPr>
            <a:spLocks noGrp="1"/>
          </p:cNvSpPr>
          <p:nvPr>
            <p:ph type="ftr" sz="quarter" idx="11"/>
          </p:nvPr>
        </p:nvSpPr>
        <p:spPr/>
        <p:txBody>
          <a:bodyPr/>
          <a:lstStyle>
            <a:lvl1pPr>
              <a:defRPr/>
            </a:lvl1pPr>
          </a:lstStyle>
          <a:p>
            <a:pPr>
              <a:defRPr/>
            </a:pPr>
            <a:endParaRPr lang="es-EC"/>
          </a:p>
        </p:txBody>
      </p:sp>
      <p:sp>
        <p:nvSpPr>
          <p:cNvPr id="6" name="17 Marcador de número de diapositiva"/>
          <p:cNvSpPr>
            <a:spLocks noGrp="1"/>
          </p:cNvSpPr>
          <p:nvPr>
            <p:ph type="sldNum" sz="quarter" idx="12"/>
          </p:nvPr>
        </p:nvSpPr>
        <p:spPr/>
        <p:txBody>
          <a:bodyPr/>
          <a:lstStyle>
            <a:lvl1pPr>
              <a:defRPr/>
            </a:lvl1pPr>
          </a:lstStyle>
          <a:p>
            <a:pPr>
              <a:defRPr/>
            </a:pPr>
            <a:fld id="{AE37915B-50E9-40D9-9194-3266581B4F75}" type="slidenum">
              <a:rPr lang="es-EC"/>
              <a:pPr>
                <a:defRPr/>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4" name="3 Cheurón"/>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4 Cheurón"/>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1 Título"/>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s-ES" smtClean="0"/>
              <a:t>Haga clic para modificar el estilo de texto del patrón</a:t>
            </a:r>
          </a:p>
        </p:txBody>
      </p:sp>
      <p:sp>
        <p:nvSpPr>
          <p:cNvPr id="6" name="3 Marcador de fecha"/>
          <p:cNvSpPr>
            <a:spLocks noGrp="1"/>
          </p:cNvSpPr>
          <p:nvPr>
            <p:ph type="dt" sz="half" idx="10"/>
          </p:nvPr>
        </p:nvSpPr>
        <p:spPr/>
        <p:txBody>
          <a:bodyPr/>
          <a:lstStyle>
            <a:lvl1pPr>
              <a:defRPr/>
            </a:lvl1pPr>
            <a:extLst/>
          </a:lstStyle>
          <a:p>
            <a:pPr>
              <a:defRPr/>
            </a:pPr>
            <a:fld id="{42CA7160-9129-4AE7-894F-D4D35619605A}" type="datetimeFigureOut">
              <a:rPr lang="es-EC"/>
              <a:pPr>
                <a:defRPr/>
              </a:pPr>
              <a:t>28/06/2010</a:t>
            </a:fld>
            <a:endParaRPr lang="es-EC"/>
          </a:p>
        </p:txBody>
      </p:sp>
      <p:sp>
        <p:nvSpPr>
          <p:cNvPr id="7" name="4 Marcador de pie de página"/>
          <p:cNvSpPr>
            <a:spLocks noGrp="1"/>
          </p:cNvSpPr>
          <p:nvPr>
            <p:ph type="ftr" sz="quarter" idx="11"/>
          </p:nvPr>
        </p:nvSpPr>
        <p:spPr/>
        <p:txBody>
          <a:bodyPr/>
          <a:lstStyle>
            <a:lvl1pPr>
              <a:defRPr/>
            </a:lvl1pPr>
            <a:extLst/>
          </a:lstStyle>
          <a:p>
            <a:pPr>
              <a:defRPr/>
            </a:pPr>
            <a:endParaRPr lang="es-EC"/>
          </a:p>
        </p:txBody>
      </p:sp>
      <p:sp>
        <p:nvSpPr>
          <p:cNvPr id="8" name="5 Marcador de número de diapositiva"/>
          <p:cNvSpPr>
            <a:spLocks noGrp="1"/>
          </p:cNvSpPr>
          <p:nvPr>
            <p:ph type="sldNum" sz="quarter" idx="12"/>
          </p:nvPr>
        </p:nvSpPr>
        <p:spPr/>
        <p:txBody>
          <a:bodyPr/>
          <a:lstStyle>
            <a:lvl1pPr>
              <a:defRPr/>
            </a:lvl1pPr>
            <a:extLst/>
          </a:lstStyle>
          <a:p>
            <a:pPr>
              <a:defRPr/>
            </a:pPr>
            <a:fld id="{0F7063D1-4D8D-4C31-B947-747648D053BD}"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fld id="{6ADD154F-9A08-414B-B09B-96177D7BF321}" type="datetimeFigureOut">
              <a:rPr lang="es-EC"/>
              <a:pPr>
                <a:defRPr/>
              </a:pPr>
              <a:t>28/06/2010</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957F4C29-4756-4595-AEDC-7BA857480332}"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lstStyle>
            <a:lvl1pPr>
              <a:defRPr/>
            </a:lvl1pPr>
            <a:extLst/>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lvl1pPr>
              <a:defRPr/>
            </a:lvl1pPr>
            <a:extLst/>
          </a:lstStyle>
          <a:p>
            <a:pPr>
              <a:defRPr/>
            </a:pPr>
            <a:fld id="{C00AB5BC-AAB6-4DD5-B4C6-718D5A5D4573}" type="datetimeFigureOut">
              <a:rPr lang="es-EC"/>
              <a:pPr>
                <a:defRPr/>
              </a:pPr>
              <a:t>28/06/2010</a:t>
            </a:fld>
            <a:endParaRPr lang="es-EC"/>
          </a:p>
        </p:txBody>
      </p:sp>
      <p:sp>
        <p:nvSpPr>
          <p:cNvPr id="8" name="7 Marcador de pie de página"/>
          <p:cNvSpPr>
            <a:spLocks noGrp="1"/>
          </p:cNvSpPr>
          <p:nvPr>
            <p:ph type="ftr" sz="quarter" idx="11"/>
          </p:nvPr>
        </p:nvSpPr>
        <p:spPr/>
        <p:txBody>
          <a:bodyPr/>
          <a:lstStyle>
            <a:lvl1pPr>
              <a:defRPr/>
            </a:lvl1pPr>
            <a:extLst/>
          </a:lstStyle>
          <a:p>
            <a:pPr>
              <a:defRPr/>
            </a:pPr>
            <a:endParaRPr lang="es-EC"/>
          </a:p>
        </p:txBody>
      </p:sp>
      <p:sp>
        <p:nvSpPr>
          <p:cNvPr id="9" name="8 Marcador de número de diapositiva"/>
          <p:cNvSpPr>
            <a:spLocks noGrp="1"/>
          </p:cNvSpPr>
          <p:nvPr>
            <p:ph type="sldNum" sz="quarter" idx="12"/>
          </p:nvPr>
        </p:nvSpPr>
        <p:spPr/>
        <p:txBody>
          <a:bodyPr/>
          <a:lstStyle>
            <a:lvl1pPr>
              <a:defRPr/>
            </a:lvl1pPr>
            <a:extLst/>
          </a:lstStyle>
          <a:p>
            <a:pPr>
              <a:defRPr/>
            </a:pPr>
            <a:fld id="{A5ACB55A-8E61-47A4-A9A8-1298A947B519}"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fld id="{AF8E3FA0-4980-41D6-B91D-C6703FA9F02F}" type="datetimeFigureOut">
              <a:rPr lang="es-EC"/>
              <a:pPr>
                <a:defRPr/>
              </a:pPr>
              <a:t>28/06/2010</a:t>
            </a:fld>
            <a:endParaRPr lang="es-EC"/>
          </a:p>
        </p:txBody>
      </p:sp>
      <p:sp>
        <p:nvSpPr>
          <p:cNvPr id="4" name="3 Marcador de pie de página"/>
          <p:cNvSpPr>
            <a:spLocks noGrp="1"/>
          </p:cNvSpPr>
          <p:nvPr>
            <p:ph type="ftr" sz="quarter" idx="11"/>
          </p:nvPr>
        </p:nvSpPr>
        <p:spPr/>
        <p:txBody>
          <a:bodyPr/>
          <a:lstStyle>
            <a:lvl1pPr>
              <a:defRPr/>
            </a:lvl1pPr>
            <a:extLst/>
          </a:lstStyle>
          <a:p>
            <a:pPr>
              <a:defRPr/>
            </a:pPr>
            <a:endParaRPr lang="es-EC"/>
          </a:p>
        </p:txBody>
      </p:sp>
      <p:sp>
        <p:nvSpPr>
          <p:cNvPr id="5" name="4 Marcador de número de diapositiva"/>
          <p:cNvSpPr>
            <a:spLocks noGrp="1"/>
          </p:cNvSpPr>
          <p:nvPr>
            <p:ph type="sldNum" sz="quarter" idx="12"/>
          </p:nvPr>
        </p:nvSpPr>
        <p:spPr/>
        <p:txBody>
          <a:bodyPr/>
          <a:lstStyle>
            <a:lvl1pPr>
              <a:defRPr/>
            </a:lvl1pPr>
            <a:extLst/>
          </a:lstStyle>
          <a:p>
            <a:pPr>
              <a:defRPr/>
            </a:pPr>
            <a:fld id="{7769F8CA-BD1B-419B-9A4A-1A8FE76E41F7}"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fld id="{30753B0B-86A3-436F-BD30-2921F5CAD85E}" type="datetimeFigureOut">
              <a:rPr lang="es-EC"/>
              <a:pPr>
                <a:defRPr/>
              </a:pPr>
              <a:t>28/06/2010</a:t>
            </a:fld>
            <a:endParaRPr lang="es-EC"/>
          </a:p>
        </p:txBody>
      </p:sp>
      <p:sp>
        <p:nvSpPr>
          <p:cNvPr id="3" name="21 Marcador de pie de página"/>
          <p:cNvSpPr>
            <a:spLocks noGrp="1"/>
          </p:cNvSpPr>
          <p:nvPr>
            <p:ph type="ftr" sz="quarter" idx="11"/>
          </p:nvPr>
        </p:nvSpPr>
        <p:spPr/>
        <p:txBody>
          <a:bodyPr/>
          <a:lstStyle>
            <a:lvl1pPr>
              <a:defRPr/>
            </a:lvl1pPr>
          </a:lstStyle>
          <a:p>
            <a:pPr>
              <a:defRPr/>
            </a:pPr>
            <a:endParaRPr lang="es-EC"/>
          </a:p>
        </p:txBody>
      </p:sp>
      <p:sp>
        <p:nvSpPr>
          <p:cNvPr id="4" name="17 Marcador de número de diapositiva"/>
          <p:cNvSpPr>
            <a:spLocks noGrp="1"/>
          </p:cNvSpPr>
          <p:nvPr>
            <p:ph type="sldNum" sz="quarter" idx="12"/>
          </p:nvPr>
        </p:nvSpPr>
        <p:spPr/>
        <p:txBody>
          <a:bodyPr/>
          <a:lstStyle>
            <a:lvl1pPr>
              <a:defRPr/>
            </a:lvl1pPr>
          </a:lstStyle>
          <a:p>
            <a:pPr>
              <a:defRPr/>
            </a:pPr>
            <a:fld id="{683B1A8B-DE15-4CDB-B3F5-A6517C4E5FD6}"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fld id="{CD777A9B-B5DF-43C5-BCA0-87945D7568F5}" type="datetimeFigureOut">
              <a:rPr lang="es-EC"/>
              <a:pPr>
                <a:defRPr/>
              </a:pPr>
              <a:t>28/06/2010</a:t>
            </a:fld>
            <a:endParaRPr lang="es-EC"/>
          </a:p>
        </p:txBody>
      </p:sp>
      <p:sp>
        <p:nvSpPr>
          <p:cNvPr id="6" name="5 Marcador de pie de página"/>
          <p:cNvSpPr>
            <a:spLocks noGrp="1"/>
          </p:cNvSpPr>
          <p:nvPr>
            <p:ph type="ftr" sz="quarter" idx="11"/>
          </p:nvPr>
        </p:nvSpPr>
        <p:spPr/>
        <p:txBody>
          <a:bodyPr/>
          <a:lstStyle>
            <a:lvl1pPr>
              <a:defRPr/>
            </a:lvl1pPr>
            <a:extLst/>
          </a:lstStyle>
          <a:p>
            <a:pPr>
              <a:defRPr/>
            </a:pPr>
            <a:endParaRPr lang="es-EC"/>
          </a:p>
        </p:txBody>
      </p:sp>
      <p:sp>
        <p:nvSpPr>
          <p:cNvPr id="7" name="6 Marcador de número de diapositiva"/>
          <p:cNvSpPr>
            <a:spLocks noGrp="1"/>
          </p:cNvSpPr>
          <p:nvPr>
            <p:ph type="sldNum" sz="quarter" idx="12"/>
          </p:nvPr>
        </p:nvSpPr>
        <p:spPr/>
        <p:txBody>
          <a:bodyPr/>
          <a:lstStyle>
            <a:lvl1pPr>
              <a:defRPr/>
            </a:lvl1pPr>
            <a:extLst/>
          </a:lstStyle>
          <a:p>
            <a:pPr>
              <a:defRPr/>
            </a:pPr>
            <a:fld id="{225F9139-20C6-42AD-BB01-72141DBFB87A}"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6" name="5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6 Triángulo rectángulo"/>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fld id="{D950DE60-E429-4C47-ACCF-41E8D614F2E6}" type="datetimeFigureOut">
              <a:rPr lang="es-EC"/>
              <a:pPr>
                <a:defRPr/>
              </a:pPr>
              <a:t>28/06/2010</a:t>
            </a:fld>
            <a:endParaRPr lang="es-EC"/>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EC"/>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2B3244A5-C4B9-44BA-943B-ADE160367D74}"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2" name="11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cs typeface="+mn-cs"/>
              </a:defRPr>
            </a:lvl1pPr>
            <a:extLst/>
          </a:lstStyle>
          <a:p>
            <a:pPr>
              <a:defRPr/>
            </a:pPr>
            <a:fld id="{1D5B3FED-9795-4289-A991-06986A5115F4}" type="datetimeFigureOut">
              <a:rPr lang="es-EC"/>
              <a:pPr>
                <a:defRPr/>
              </a:pPr>
              <a:t>28/06/2010</a:t>
            </a:fld>
            <a:endParaRPr lang="es-EC"/>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s-EC"/>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cs typeface="+mn-cs"/>
              </a:defRPr>
            </a:lvl1pPr>
            <a:extLst/>
          </a:lstStyle>
          <a:p>
            <a:pPr>
              <a:defRPr/>
            </a:pPr>
            <a:fld id="{26471AE9-3EDB-4601-9E2D-44F587901A40}" type="slidenum">
              <a:rPr lang="es-EC"/>
              <a:pPr>
                <a:defRPr/>
              </a:pPr>
              <a:t>‹Nº›</a:t>
            </a:fld>
            <a:endParaRPr lang="es-EC"/>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7" r:id="rId4"/>
    <p:sldLayoutId id="2147483698" r:id="rId5"/>
    <p:sldLayoutId id="2147483699" r:id="rId6"/>
    <p:sldLayoutId id="2147483692" r:id="rId7"/>
    <p:sldLayoutId id="2147483700" r:id="rId8"/>
    <p:sldLayoutId id="2147483701" r:id="rId9"/>
    <p:sldLayoutId id="2147483693" r:id="rId10"/>
    <p:sldLayoutId id="214748369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fontAlgn="auto">
              <a:spcAft>
                <a:spcPts val="0"/>
              </a:spcAft>
              <a:defRPr/>
            </a:pPr>
            <a:r>
              <a:rPr lang="es-EC" dirty="0" smtClean="0"/>
              <a:t>Proyecto de factibilidad para la </a:t>
            </a:r>
            <a:r>
              <a:rPr lang="es-EC" dirty="0" err="1" smtClean="0"/>
              <a:t>creacion</a:t>
            </a:r>
            <a:r>
              <a:rPr lang="es-EC" dirty="0" smtClean="0"/>
              <a:t> de una Planta </a:t>
            </a:r>
            <a:r>
              <a:rPr lang="es-EC" dirty="0" err="1" smtClean="0"/>
              <a:t>Recicladora</a:t>
            </a:r>
            <a:r>
              <a:rPr lang="es-EC" dirty="0" smtClean="0"/>
              <a:t> de Residuos </a:t>
            </a:r>
            <a:r>
              <a:rPr lang="es-EC" dirty="0" err="1" smtClean="0"/>
              <a:t>Domesticos</a:t>
            </a:r>
            <a:r>
              <a:rPr lang="es-EC" dirty="0" smtClean="0"/>
              <a:t>.</a:t>
            </a:r>
            <a:endParaRPr lang="es-EC" dirty="0"/>
          </a:p>
        </p:txBody>
      </p:sp>
      <p:sp>
        <p:nvSpPr>
          <p:cNvPr id="9219" name="2 Subtítulo"/>
          <p:cNvSpPr>
            <a:spLocks noGrp="1"/>
          </p:cNvSpPr>
          <p:nvPr>
            <p:ph type="subTitle" idx="1"/>
          </p:nvPr>
        </p:nvSpPr>
        <p:spPr>
          <a:xfrm>
            <a:off x="685800" y="3611563"/>
            <a:ext cx="7772400" cy="1200150"/>
          </a:xfrm>
        </p:spPr>
        <p:txBody>
          <a:bodyPr/>
          <a:lstStyle/>
          <a:p>
            <a:pPr marR="0"/>
            <a:endParaRPr lang="es-E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Marcador de contenido"/>
          <p:cNvSpPr>
            <a:spLocks noGrp="1"/>
          </p:cNvSpPr>
          <p:nvPr>
            <p:ph idx="1"/>
          </p:nvPr>
        </p:nvSpPr>
        <p:spPr>
          <a:xfrm>
            <a:off x="457200" y="642938"/>
            <a:ext cx="8229600" cy="5483225"/>
          </a:xfrm>
        </p:spPr>
        <p:txBody>
          <a:bodyPr/>
          <a:lstStyle/>
          <a:p>
            <a:pPr>
              <a:buFont typeface="Wingdings 3" pitchFamily="18" charset="2"/>
              <a:buNone/>
            </a:pPr>
            <a:r>
              <a:rPr lang="es-ES" b="1" smtClean="0"/>
              <a:t>OBJETIVOS ESPECIFICOS</a:t>
            </a:r>
            <a:endParaRPr lang="es-EC" smtClean="0"/>
          </a:p>
          <a:p>
            <a:r>
              <a:rPr lang="es-EC" smtClean="0"/>
              <a:t>Realizar un estudio de mercado.</a:t>
            </a:r>
          </a:p>
          <a:p>
            <a:r>
              <a:rPr lang="es-EC" smtClean="0"/>
              <a:t>Realizar un estudio técnico, ubicación, factibilidad del proyecto.</a:t>
            </a:r>
          </a:p>
          <a:p>
            <a:r>
              <a:rPr lang="es-EC" smtClean="0"/>
              <a:t>Realizar un estudio financiero sobre los costos de la inversión.</a:t>
            </a:r>
          </a:p>
          <a:p>
            <a:r>
              <a:rPr lang="es-EC" smtClean="0"/>
              <a:t>Identificar los factores que condicionan las actitudes de la población respecto a la basura reciclable.</a:t>
            </a:r>
          </a:p>
          <a:p>
            <a:r>
              <a:rPr lang="es-EC" smtClean="0"/>
              <a:t>Realizar un estudio organizacional</a:t>
            </a:r>
          </a:p>
          <a:p>
            <a:endParaRPr lang="es-EC"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500"/>
            <a:ext cx="8229600" cy="5554663"/>
          </a:xfrm>
        </p:spPr>
        <p:txBody>
          <a:bodyPr>
            <a:normAutofit fontScale="85000" lnSpcReduction="20000"/>
          </a:bodyPr>
          <a:lstStyle/>
          <a:p>
            <a:pPr marL="365760" indent="-256032" fontAlgn="auto">
              <a:spcAft>
                <a:spcPts val="0"/>
              </a:spcAft>
              <a:buFont typeface="Wingdings 3"/>
              <a:buNone/>
              <a:defRPr/>
            </a:pPr>
            <a:r>
              <a:rPr lang="es-MX" b="1" dirty="0" smtClean="0"/>
              <a:t>VISIÓN</a:t>
            </a:r>
            <a:endParaRPr lang="es-EC" dirty="0"/>
          </a:p>
          <a:p>
            <a:pPr marL="365760" indent="-256032" fontAlgn="auto">
              <a:spcAft>
                <a:spcPts val="0"/>
              </a:spcAft>
              <a:buFont typeface="Wingdings 3"/>
              <a:buNone/>
              <a:defRPr/>
            </a:pPr>
            <a:r>
              <a:rPr lang="es-MX" b="1" dirty="0"/>
              <a:t> </a:t>
            </a:r>
            <a:endParaRPr lang="es-EC" dirty="0"/>
          </a:p>
          <a:p>
            <a:pPr marL="365760" indent="-256032" fontAlgn="auto">
              <a:spcAft>
                <a:spcPts val="0"/>
              </a:spcAft>
              <a:buFont typeface="Wingdings 3"/>
              <a:buChar char=""/>
              <a:defRPr/>
            </a:pPr>
            <a:r>
              <a:rPr lang="es-ES" dirty="0"/>
              <a:t>La visión es que esta planta innovadora y líder en el procesamiento de la basura (máquina procesadora de residuos domésticos) y lograr expandirnos en cada una de las 215 Municipalidades existentes en el territorio ecuatoriano, y de esta manera poder llegar más allá de nuestras fronteras. </a:t>
            </a:r>
            <a:endParaRPr lang="es-EC" dirty="0" smtClean="0"/>
          </a:p>
          <a:p>
            <a:pPr marL="365760" indent="-256032" fontAlgn="auto">
              <a:spcAft>
                <a:spcPts val="0"/>
              </a:spcAft>
              <a:buFont typeface="Wingdings 3"/>
              <a:buNone/>
              <a:defRPr/>
            </a:pPr>
            <a:endParaRPr lang="es-ES" b="1" dirty="0" smtClean="0"/>
          </a:p>
          <a:p>
            <a:pPr marL="365760" indent="-256032" fontAlgn="auto">
              <a:spcAft>
                <a:spcPts val="0"/>
              </a:spcAft>
              <a:buFont typeface="Wingdings 3"/>
              <a:buNone/>
              <a:defRPr/>
            </a:pPr>
            <a:r>
              <a:rPr lang="es-MX" b="1" dirty="0" smtClean="0"/>
              <a:t>MISIÓN</a:t>
            </a:r>
            <a:endParaRPr lang="es-EC" dirty="0"/>
          </a:p>
          <a:p>
            <a:pPr marL="365760" indent="-256032" fontAlgn="auto">
              <a:spcAft>
                <a:spcPts val="0"/>
              </a:spcAft>
              <a:buFont typeface="Wingdings 3"/>
              <a:buNone/>
              <a:defRPr/>
            </a:pPr>
            <a:r>
              <a:rPr lang="es-MX" b="1" dirty="0"/>
              <a:t> </a:t>
            </a:r>
            <a:endParaRPr lang="es-EC" dirty="0"/>
          </a:p>
          <a:p>
            <a:pPr marL="365760" indent="-256032" fontAlgn="auto">
              <a:spcAft>
                <a:spcPts val="0"/>
              </a:spcAft>
              <a:buFont typeface="Wingdings 3"/>
              <a:buChar char=""/>
              <a:defRPr/>
            </a:pPr>
            <a:r>
              <a:rPr lang="es-ES" dirty="0"/>
              <a:t>La misión es cumplir con nuestros clientes con la entrega de una planta eficaz y eficiente, capaz de otorgar el mejor proceso de reciclamiento del país, junto con la creación de un beneficio ecológico para nuestra sociedad. </a:t>
            </a:r>
            <a:endParaRPr lang="es-EC" dirty="0" smtClean="0"/>
          </a:p>
          <a:p>
            <a:pPr marL="365760" indent="-256032" fontAlgn="auto">
              <a:spcAft>
                <a:spcPts val="0"/>
              </a:spcAft>
              <a:buFont typeface="Wingdings 3"/>
              <a:buNone/>
              <a:defRPr/>
            </a:pPr>
            <a:r>
              <a:rPr lang="es-ES" dirty="0"/>
              <a:t> </a:t>
            </a:r>
            <a:endParaRPr lang="es-EC" dirty="0" smtClean="0"/>
          </a:p>
          <a:p>
            <a:pPr marL="365760" indent="-256032" fontAlgn="auto">
              <a:spcAft>
                <a:spcPts val="0"/>
              </a:spcAft>
              <a:buFont typeface="Wingdings 3"/>
              <a:buChar char=""/>
              <a:defRPr/>
            </a:pPr>
            <a:endParaRPr lang="es-EC"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7 Marcador de contenido"/>
          <p:cNvPicPr>
            <a:picLocks noGrp="1"/>
          </p:cNvPicPr>
          <p:nvPr>
            <p:ph idx="1"/>
          </p:nvPr>
        </p:nvPicPr>
        <p:blipFill>
          <a:blip r:embed="rId2"/>
          <a:srcRect/>
          <a:stretch>
            <a:fillRect/>
          </a:stretch>
        </p:blipFill>
        <p:spPr>
          <a:xfrm>
            <a:off x="428625" y="1600200"/>
            <a:ext cx="8143875" cy="4525963"/>
          </a:xfrm>
        </p:spPr>
      </p:pic>
      <p:sp>
        <p:nvSpPr>
          <p:cNvPr id="2" name="1 Título"/>
          <p:cNvSpPr>
            <a:spLocks noGrp="1"/>
          </p:cNvSpPr>
          <p:nvPr>
            <p:ph type="title"/>
          </p:nvPr>
        </p:nvSpPr>
        <p:spPr/>
        <p:txBody>
          <a:bodyPr/>
          <a:lstStyle/>
          <a:p>
            <a:pPr fontAlgn="auto">
              <a:spcAft>
                <a:spcPts val="0"/>
              </a:spcAft>
              <a:defRPr/>
            </a:pPr>
            <a:r>
              <a:rPr lang="es-EC" dirty="0" smtClean="0"/>
              <a:t>ORGANIGRAMA</a:t>
            </a:r>
            <a:endParaRPr lang="es-EC"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42938"/>
            <a:ext cx="8229600" cy="5483225"/>
          </a:xfrm>
        </p:spPr>
        <p:txBody>
          <a:bodyPr>
            <a:normAutofit fontScale="92500" lnSpcReduction="10000"/>
          </a:bodyPr>
          <a:lstStyle/>
          <a:p>
            <a:pPr marL="365760" indent="-256032" fontAlgn="auto">
              <a:spcAft>
                <a:spcPts val="0"/>
              </a:spcAft>
              <a:buFont typeface="Wingdings 3"/>
              <a:buNone/>
              <a:defRPr/>
            </a:pPr>
            <a:r>
              <a:rPr lang="es-MX" b="1" dirty="0" smtClean="0"/>
              <a:t>Oportunidades</a:t>
            </a:r>
            <a:endParaRPr lang="es-EC" dirty="0" smtClean="0"/>
          </a:p>
          <a:p>
            <a:pPr marL="365760" indent="-256032" fontAlgn="auto">
              <a:spcAft>
                <a:spcPts val="0"/>
              </a:spcAft>
              <a:buFont typeface="Wingdings 3"/>
              <a:buNone/>
              <a:defRPr/>
            </a:pPr>
            <a:r>
              <a:rPr lang="es-MX" b="1" dirty="0" smtClean="0"/>
              <a:t> </a:t>
            </a:r>
            <a:endParaRPr lang="es-EC" dirty="0" smtClean="0"/>
          </a:p>
          <a:p>
            <a:pPr marL="365760" indent="-256032" algn="ctr" fontAlgn="auto">
              <a:spcAft>
                <a:spcPts val="0"/>
              </a:spcAft>
              <a:buFont typeface="Wingdings 3"/>
              <a:buChar char=""/>
              <a:defRPr/>
            </a:pPr>
            <a:r>
              <a:rPr lang="es-MX" dirty="0" smtClean="0"/>
              <a:t>La planta al ser pionera</a:t>
            </a:r>
            <a:r>
              <a:rPr lang="es-ES" dirty="0" smtClean="0"/>
              <a:t>, tiene la oportunidad de convertirse en la primera opción de los clientes, en este caso los municipios para reducir los daños al medio ambiente y generar grandes beneficios.</a:t>
            </a:r>
            <a:endParaRPr lang="es-EC" dirty="0" smtClean="0"/>
          </a:p>
          <a:p>
            <a:pPr marL="365760" indent="-256032" fontAlgn="auto">
              <a:spcAft>
                <a:spcPts val="0"/>
              </a:spcAft>
              <a:buFont typeface="Wingdings 3"/>
              <a:buChar char=""/>
              <a:defRPr/>
            </a:pPr>
            <a:r>
              <a:rPr lang="es-ES" dirty="0" smtClean="0"/>
              <a:t>La oportunidad que tiene es la  materia prima(la basura), no tiene ningún costos por lo que no nos sería tan complejo minimizar los gastos.</a:t>
            </a:r>
            <a:endParaRPr lang="es-EC" dirty="0" smtClean="0"/>
          </a:p>
          <a:p>
            <a:pPr marL="365760" indent="-256032" fontAlgn="auto">
              <a:spcAft>
                <a:spcPts val="0"/>
              </a:spcAft>
              <a:buFont typeface="Wingdings 3"/>
              <a:buChar char=""/>
              <a:defRPr/>
            </a:pPr>
            <a:r>
              <a:rPr lang="es-ES" dirty="0" smtClean="0"/>
              <a:t>Una ventaja importante que se tiene  es que la es el primer proyecto lanzado al mercado, por lo que se puede  obtener gran parte del mercado potencial al no tener competencia</a:t>
            </a:r>
            <a:endParaRPr lang="es-EC" dirty="0" smtClean="0"/>
          </a:p>
          <a:p>
            <a:pPr marL="365760" indent="-256032" fontAlgn="auto">
              <a:spcAft>
                <a:spcPts val="0"/>
              </a:spcAft>
              <a:buFont typeface="Wingdings 3"/>
              <a:buChar char=""/>
              <a:defRPr/>
            </a:pPr>
            <a:endParaRPr lang="es-EC"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457200" y="500063"/>
            <a:ext cx="8229600" cy="5626100"/>
          </a:xfrm>
        </p:spPr>
        <p:txBody>
          <a:bodyPr/>
          <a:lstStyle/>
          <a:p>
            <a:pPr>
              <a:buFont typeface="Wingdings 3" pitchFamily="18" charset="2"/>
              <a:buNone/>
            </a:pPr>
            <a:r>
              <a:rPr lang="es-ES" b="1" smtClean="0"/>
              <a:t>Debilidades</a:t>
            </a:r>
          </a:p>
          <a:p>
            <a:pPr>
              <a:buFont typeface="Wingdings 3" pitchFamily="18" charset="2"/>
              <a:buNone/>
            </a:pPr>
            <a:endParaRPr lang="es-EC" smtClean="0"/>
          </a:p>
          <a:p>
            <a:r>
              <a:rPr lang="es-ES" smtClean="0"/>
              <a:t>Entre las debilidades de este proyecto se  puede mencionar que no todos los municipios pueden adquirir esta planta (hablando de expansión), ya que el adquirirlo es muy costoso y nuestro mercado está dirigido solo a grandes municipalidades (</a:t>
            </a:r>
            <a:r>
              <a:rPr lang="es-ES" i="1" smtClean="0"/>
              <a:t>Guayaquil para empezar)</a:t>
            </a:r>
            <a:r>
              <a:rPr lang="es-ES" smtClean="0"/>
              <a:t>. </a:t>
            </a:r>
            <a:endParaRPr lang="es-EC" smtClean="0"/>
          </a:p>
          <a:p>
            <a:r>
              <a:rPr lang="es-ES" smtClean="0"/>
              <a:t>Experiencia en el Mercado. </a:t>
            </a:r>
            <a:endParaRPr lang="es-EC" smtClean="0"/>
          </a:p>
          <a:p>
            <a:pPr>
              <a:buFont typeface="Wingdings 3" pitchFamily="18" charset="2"/>
              <a:buNone/>
            </a:pPr>
            <a:r>
              <a:rPr lang="es-ES" b="1" smtClean="0"/>
              <a:t> </a:t>
            </a:r>
            <a:endParaRPr lang="es-EC" smtClean="0"/>
          </a:p>
          <a:p>
            <a:endParaRPr lang="es-EC"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625" y="1214438"/>
            <a:ext cx="8258175" cy="4911725"/>
          </a:xfrm>
        </p:spPr>
        <p:txBody>
          <a:bodyPr>
            <a:normAutofit fontScale="25000" lnSpcReduction="20000"/>
          </a:bodyPr>
          <a:lstStyle/>
          <a:p>
            <a:pPr marL="365760" indent="-256032" fontAlgn="auto">
              <a:spcAft>
                <a:spcPts val="0"/>
              </a:spcAft>
              <a:buFont typeface="Wingdings 3"/>
              <a:buNone/>
              <a:defRPr/>
            </a:pPr>
            <a:r>
              <a:rPr lang="es-MX" sz="4400" b="1" dirty="0"/>
              <a:t>PRODUCTO</a:t>
            </a:r>
            <a:endParaRPr lang="es-EC" sz="4400" dirty="0"/>
          </a:p>
          <a:p>
            <a:pPr marL="365760" indent="-256032" fontAlgn="auto">
              <a:spcAft>
                <a:spcPts val="0"/>
              </a:spcAft>
              <a:buFont typeface="Wingdings 3"/>
              <a:buNone/>
              <a:defRPr/>
            </a:pPr>
            <a:r>
              <a:rPr lang="es-MX" sz="4400" b="1" dirty="0"/>
              <a:t> </a:t>
            </a:r>
            <a:endParaRPr lang="es-EC" sz="4400" dirty="0" smtClean="0"/>
          </a:p>
          <a:p>
            <a:pPr marL="365760" indent="-256032" fontAlgn="auto">
              <a:spcAft>
                <a:spcPts val="0"/>
              </a:spcAft>
              <a:buFont typeface="Wingdings 3"/>
              <a:buChar char=""/>
              <a:defRPr/>
            </a:pPr>
            <a:r>
              <a:rPr lang="es-ES" sz="4400" dirty="0"/>
              <a:t>Nuestro servicio estará relacionado directamente con el cliente sin necesidad de intermediarios, ya que simplemente se requerirá de un solo canal de distribución que es el Alcalde de la ciudad.</a:t>
            </a:r>
            <a:endParaRPr lang="es-EC" sz="4400" dirty="0" smtClean="0"/>
          </a:p>
          <a:p>
            <a:pPr marL="365760" indent="-256032" fontAlgn="auto">
              <a:spcAft>
                <a:spcPts val="0"/>
              </a:spcAft>
              <a:buFont typeface="Wingdings 3"/>
              <a:buNone/>
              <a:defRPr/>
            </a:pPr>
            <a:r>
              <a:rPr lang="es-ES" sz="4400" dirty="0"/>
              <a:t> </a:t>
            </a:r>
            <a:endParaRPr lang="es-EC" sz="4400" dirty="0" smtClean="0"/>
          </a:p>
          <a:p>
            <a:pPr marL="365760" indent="-256032" fontAlgn="auto">
              <a:spcAft>
                <a:spcPts val="0"/>
              </a:spcAft>
              <a:buFont typeface="Wingdings 3"/>
              <a:buNone/>
              <a:defRPr/>
            </a:pPr>
            <a:r>
              <a:rPr lang="es-ES" sz="4400" b="1" dirty="0"/>
              <a:t>PRECIO</a:t>
            </a:r>
            <a:endParaRPr lang="es-EC" sz="4400" dirty="0"/>
          </a:p>
          <a:p>
            <a:pPr marL="365760" indent="-256032" fontAlgn="auto">
              <a:spcAft>
                <a:spcPts val="0"/>
              </a:spcAft>
              <a:buFont typeface="Wingdings 3"/>
              <a:buNone/>
              <a:defRPr/>
            </a:pPr>
            <a:r>
              <a:rPr lang="es-ES" sz="4400" b="1" dirty="0"/>
              <a:t> </a:t>
            </a:r>
            <a:endParaRPr lang="es-EC" sz="4400" dirty="0"/>
          </a:p>
          <a:p>
            <a:pPr marL="365760" indent="-256032" fontAlgn="auto">
              <a:spcAft>
                <a:spcPts val="0"/>
              </a:spcAft>
              <a:buFont typeface="Wingdings 3"/>
              <a:buChar char=""/>
              <a:defRPr/>
            </a:pPr>
            <a:r>
              <a:rPr lang="es-ES" sz="4400" dirty="0"/>
              <a:t>El precio de la planta no solo se ve dado por lo costos de instalación de la misma, sino de la mano de obra que se necesita para la fabricación e instalación, los costes son altos pero comparado con la rentabilidad, y los beneficios que esta con lleva son mínimos.</a:t>
            </a:r>
            <a:endParaRPr lang="es-EC" sz="4400" dirty="0"/>
          </a:p>
          <a:p>
            <a:pPr marL="365760" indent="-256032" fontAlgn="auto">
              <a:spcAft>
                <a:spcPts val="0"/>
              </a:spcAft>
              <a:buFont typeface="Wingdings 3"/>
              <a:buNone/>
              <a:defRPr/>
            </a:pPr>
            <a:endParaRPr lang="es-ES" sz="4400" b="1" dirty="0" smtClean="0"/>
          </a:p>
          <a:p>
            <a:pPr marL="365760" indent="-256032" fontAlgn="auto">
              <a:spcAft>
                <a:spcPts val="0"/>
              </a:spcAft>
              <a:buFont typeface="Wingdings 3"/>
              <a:buNone/>
              <a:defRPr/>
            </a:pPr>
            <a:r>
              <a:rPr lang="es-ES" sz="4400" b="1" dirty="0" smtClean="0"/>
              <a:t>PLAZA</a:t>
            </a:r>
            <a:endParaRPr lang="es-EC" sz="4400" dirty="0"/>
          </a:p>
          <a:p>
            <a:pPr marL="365760" indent="-256032" fontAlgn="auto">
              <a:spcAft>
                <a:spcPts val="0"/>
              </a:spcAft>
              <a:buFont typeface="Wingdings 3"/>
              <a:buNone/>
              <a:defRPr/>
            </a:pPr>
            <a:r>
              <a:rPr lang="es-ES" sz="4400" dirty="0"/>
              <a:t> </a:t>
            </a:r>
            <a:endParaRPr lang="es-EC" sz="4400" dirty="0" smtClean="0"/>
          </a:p>
          <a:p>
            <a:pPr marL="365760" indent="-256032" fontAlgn="auto">
              <a:spcAft>
                <a:spcPts val="0"/>
              </a:spcAft>
              <a:buFont typeface="Wingdings 3"/>
              <a:buChar char=""/>
              <a:defRPr/>
            </a:pPr>
            <a:r>
              <a:rPr lang="es-ES" sz="4400" dirty="0"/>
              <a:t>Al momento de la instalación de la planta se procede a cobrar el 50 % y el otro 50 % restante en un plazo de seis meses para recuperación de los inversionistas, ya que ellos recuperación su inversión en menos de un año, con un marketing directo, es decir una comunicación directa con clientes selectos, con comunicaciones personalizadas sobre los beneficios que ofrece al adquirir la planta procesadora de Residuos Domésticos.</a:t>
            </a:r>
            <a:endParaRPr lang="es-EC" sz="4400" dirty="0" smtClean="0"/>
          </a:p>
          <a:p>
            <a:pPr marL="365760" indent="-256032" fontAlgn="auto">
              <a:spcAft>
                <a:spcPts val="0"/>
              </a:spcAft>
              <a:buFont typeface="Wingdings 3"/>
              <a:buNone/>
              <a:defRPr/>
            </a:pPr>
            <a:r>
              <a:rPr lang="es-ES" sz="4400" b="1" dirty="0"/>
              <a:t> </a:t>
            </a:r>
            <a:endParaRPr lang="es-EC" sz="4400" dirty="0"/>
          </a:p>
          <a:p>
            <a:pPr marL="365760" indent="-256032" fontAlgn="auto">
              <a:spcAft>
                <a:spcPts val="0"/>
              </a:spcAft>
              <a:buFont typeface="Wingdings 3"/>
              <a:buNone/>
              <a:defRPr/>
            </a:pPr>
            <a:r>
              <a:rPr lang="es-ES" sz="4400" b="1" dirty="0"/>
              <a:t>PROMOCION</a:t>
            </a:r>
            <a:endParaRPr lang="es-EC" sz="4400" dirty="0"/>
          </a:p>
          <a:p>
            <a:pPr marL="365760" indent="-256032" fontAlgn="auto">
              <a:spcAft>
                <a:spcPts val="0"/>
              </a:spcAft>
              <a:buFont typeface="Wingdings 3"/>
              <a:buNone/>
              <a:defRPr/>
            </a:pPr>
            <a:r>
              <a:rPr lang="es-ES" sz="4400" b="1" dirty="0"/>
              <a:t> </a:t>
            </a:r>
            <a:endParaRPr lang="es-EC" sz="4400" dirty="0"/>
          </a:p>
          <a:p>
            <a:pPr marL="365760" indent="-256032" fontAlgn="auto">
              <a:spcAft>
                <a:spcPts val="0"/>
              </a:spcAft>
              <a:buFont typeface="Wingdings 3"/>
              <a:buChar char=""/>
              <a:defRPr/>
            </a:pPr>
            <a:r>
              <a:rPr lang="es-ES" sz="4400" dirty="0"/>
              <a:t>Por medio de la publicidad lograremos que nuestro servicio sea conocido por ende se desarrollara a través de espacios en prensa escrita para mayor afluencia y así dar a conocer los beneficios de nuestro servicio y así dar a conocer las promociones que existirían.</a:t>
            </a:r>
            <a:endParaRPr lang="es-EC" sz="4400" dirty="0" smtClean="0"/>
          </a:p>
          <a:p>
            <a:pPr marL="365760" indent="-256032" fontAlgn="auto">
              <a:spcAft>
                <a:spcPts val="0"/>
              </a:spcAft>
              <a:buFont typeface="Wingdings 3"/>
              <a:buNone/>
              <a:defRPr/>
            </a:pPr>
            <a:r>
              <a:rPr lang="es-ES" sz="4400" dirty="0"/>
              <a:t> </a:t>
            </a:r>
            <a:endParaRPr lang="es-EC" sz="4400" dirty="0" smtClean="0"/>
          </a:p>
          <a:p>
            <a:pPr marL="365760" indent="-256032" fontAlgn="auto">
              <a:spcAft>
                <a:spcPts val="0"/>
              </a:spcAft>
              <a:buFont typeface="Wingdings 3"/>
              <a:buNone/>
              <a:defRPr/>
            </a:pPr>
            <a:r>
              <a:rPr lang="es-ES" sz="4400" b="1" dirty="0"/>
              <a:t> </a:t>
            </a:r>
            <a:endParaRPr lang="es-EC" sz="4400" dirty="0"/>
          </a:p>
          <a:p>
            <a:pPr marL="365760" indent="-256032" fontAlgn="auto">
              <a:spcAft>
                <a:spcPts val="0"/>
              </a:spcAft>
              <a:buFont typeface="Wingdings 3"/>
              <a:buNone/>
              <a:defRPr/>
            </a:pPr>
            <a:r>
              <a:rPr lang="es-ES" sz="4400" b="1" dirty="0"/>
              <a:t>PERSONAS</a:t>
            </a:r>
            <a:endParaRPr lang="es-EC" sz="4400" dirty="0"/>
          </a:p>
          <a:p>
            <a:pPr marL="365760" indent="-256032" fontAlgn="auto">
              <a:spcAft>
                <a:spcPts val="0"/>
              </a:spcAft>
              <a:buFont typeface="Wingdings 3"/>
              <a:buNone/>
              <a:defRPr/>
            </a:pPr>
            <a:r>
              <a:rPr lang="es-ES" sz="4400" dirty="0"/>
              <a:t> </a:t>
            </a:r>
            <a:endParaRPr lang="es-EC" sz="4400" dirty="0" smtClean="0"/>
          </a:p>
          <a:p>
            <a:pPr marL="365760" indent="-256032" fontAlgn="auto">
              <a:spcAft>
                <a:spcPts val="0"/>
              </a:spcAft>
              <a:buFont typeface="Wingdings 3"/>
              <a:buChar char=""/>
              <a:defRPr/>
            </a:pPr>
            <a:r>
              <a:rPr lang="es-ES" sz="4400" dirty="0"/>
              <a:t>Nuestros potenciales clientes serán los municipios, sus características es de que ellos tendrían preferencia al contar con el apoyo del estado como único receptor de estos desperdicios con ayuda del servidor de recolección de basura (</a:t>
            </a:r>
            <a:r>
              <a:rPr lang="es-ES" sz="4400" dirty="0" err="1"/>
              <a:t>Vachagnon</a:t>
            </a:r>
            <a:r>
              <a:rPr lang="es-ES" sz="4400" dirty="0"/>
              <a:t>).</a:t>
            </a:r>
            <a:endParaRPr lang="es-EC" sz="4400" dirty="0" smtClean="0"/>
          </a:p>
          <a:p>
            <a:pPr marL="365760" indent="-256032" fontAlgn="auto">
              <a:spcAft>
                <a:spcPts val="0"/>
              </a:spcAft>
              <a:buFont typeface="Wingdings 3"/>
              <a:buNone/>
              <a:defRPr/>
            </a:pPr>
            <a:r>
              <a:rPr lang="es-ES" sz="4400" dirty="0"/>
              <a:t> </a:t>
            </a:r>
            <a:endParaRPr lang="es-EC" sz="4400" dirty="0" smtClean="0"/>
          </a:p>
          <a:p>
            <a:pPr marL="365760" indent="-256032" fontAlgn="auto">
              <a:spcAft>
                <a:spcPts val="0"/>
              </a:spcAft>
              <a:buFont typeface="Wingdings 3"/>
              <a:buChar char=""/>
              <a:defRPr/>
            </a:pPr>
            <a:endParaRPr lang="es-EC" dirty="0"/>
          </a:p>
        </p:txBody>
      </p:sp>
      <p:sp>
        <p:nvSpPr>
          <p:cNvPr id="2" name="1 Título"/>
          <p:cNvSpPr>
            <a:spLocks noGrp="1"/>
          </p:cNvSpPr>
          <p:nvPr>
            <p:ph type="title"/>
          </p:nvPr>
        </p:nvSpPr>
        <p:spPr/>
        <p:txBody>
          <a:bodyPr>
            <a:normAutofit fontScale="90000"/>
          </a:bodyPr>
          <a:lstStyle/>
          <a:p>
            <a:pPr fontAlgn="auto">
              <a:spcAft>
                <a:spcPts val="0"/>
              </a:spcAft>
              <a:defRPr/>
            </a:pPr>
            <a:r>
              <a:rPr lang="es-MX" dirty="0"/>
              <a:t/>
            </a:r>
            <a:br>
              <a:rPr lang="es-MX" dirty="0"/>
            </a:br>
            <a:r>
              <a:rPr lang="es-MX" dirty="0" smtClean="0"/>
              <a:t>MARKETING </a:t>
            </a:r>
            <a:r>
              <a:rPr lang="es-MX" dirty="0"/>
              <a:t>MIX</a:t>
            </a:r>
            <a:r>
              <a:rPr lang="es-EC" dirty="0"/>
              <a:t/>
            </a:r>
            <a:br>
              <a:rPr lang="es-EC" dirty="0"/>
            </a:br>
            <a:endParaRPr lang="es-EC"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92500" lnSpcReduction="20000"/>
          </a:bodyPr>
          <a:lstStyle/>
          <a:p>
            <a:pPr marL="365760" indent="-256032" fontAlgn="auto">
              <a:spcAft>
                <a:spcPts val="0"/>
              </a:spcAft>
              <a:buFont typeface="Wingdings 3"/>
              <a:buNone/>
              <a:defRPr/>
            </a:pPr>
            <a:r>
              <a:rPr lang="es-ES" dirty="0"/>
              <a:t>Fuente de información primaria</a:t>
            </a:r>
            <a:endParaRPr lang="es-EC" dirty="0"/>
          </a:p>
          <a:p>
            <a:pPr marL="365760" indent="-256032" fontAlgn="auto">
              <a:spcAft>
                <a:spcPts val="0"/>
              </a:spcAft>
              <a:buFont typeface="Wingdings 3"/>
              <a:buChar char=""/>
              <a:defRPr/>
            </a:pPr>
            <a:endParaRPr lang="es-ES" dirty="0" smtClean="0"/>
          </a:p>
          <a:p>
            <a:pPr marL="365760" indent="-256032" fontAlgn="auto">
              <a:spcAft>
                <a:spcPts val="0"/>
              </a:spcAft>
              <a:buFont typeface="Wingdings 3"/>
              <a:buChar char=""/>
              <a:defRPr/>
            </a:pPr>
            <a:r>
              <a:rPr lang="es-ES" dirty="0" smtClean="0"/>
              <a:t>Como </a:t>
            </a:r>
            <a:r>
              <a:rPr lang="es-ES" dirty="0"/>
              <a:t>fuente de información primaria utilizamos las 400 encuestas realizadas en la ciudad de Guayaquil.</a:t>
            </a:r>
            <a:endParaRPr lang="es-EC" dirty="0"/>
          </a:p>
          <a:p>
            <a:pPr marL="365760" indent="-256032" fontAlgn="auto">
              <a:spcAft>
                <a:spcPts val="0"/>
              </a:spcAft>
              <a:buFont typeface="Wingdings 3"/>
              <a:buChar char=""/>
              <a:defRPr/>
            </a:pPr>
            <a:r>
              <a:rPr lang="es-ES" dirty="0"/>
              <a:t>Fuente de información secundaria</a:t>
            </a:r>
            <a:endParaRPr lang="es-EC" dirty="0"/>
          </a:p>
          <a:p>
            <a:pPr marL="365760" indent="-256032" fontAlgn="auto">
              <a:spcAft>
                <a:spcPts val="0"/>
              </a:spcAft>
              <a:buFont typeface="Wingdings 3"/>
              <a:buChar char=""/>
              <a:defRPr/>
            </a:pPr>
            <a:endParaRPr lang="es-ES" dirty="0" smtClean="0"/>
          </a:p>
          <a:p>
            <a:pPr marL="365760" indent="-256032" fontAlgn="auto">
              <a:spcAft>
                <a:spcPts val="0"/>
              </a:spcAft>
              <a:buFont typeface="Wingdings 3"/>
              <a:buNone/>
              <a:defRPr/>
            </a:pPr>
            <a:r>
              <a:rPr lang="es-ES" dirty="0"/>
              <a:t>F</a:t>
            </a:r>
            <a:r>
              <a:rPr lang="es-ES" dirty="0" smtClean="0"/>
              <a:t>uente </a:t>
            </a:r>
            <a:r>
              <a:rPr lang="es-ES" dirty="0"/>
              <a:t>de información secundaria </a:t>
            </a:r>
            <a:endParaRPr lang="es-ES" dirty="0" smtClean="0"/>
          </a:p>
          <a:p>
            <a:pPr marL="365760" indent="-256032" fontAlgn="auto">
              <a:spcAft>
                <a:spcPts val="0"/>
              </a:spcAft>
              <a:buFont typeface="Wingdings 3"/>
              <a:buNone/>
              <a:defRPr/>
            </a:pPr>
            <a:r>
              <a:rPr lang="es-ES" dirty="0"/>
              <a:t>	</a:t>
            </a:r>
            <a:r>
              <a:rPr lang="es-ES" dirty="0" smtClean="0"/>
              <a:t>utilizamos </a:t>
            </a:r>
            <a:r>
              <a:rPr lang="es-ES" dirty="0"/>
              <a:t>datos de la página web del INEC (Instituto Nacional de Estadísticas y Censos) y datos de la Súper Intendencia de Compañía.</a:t>
            </a:r>
            <a:endParaRPr lang="es-EC" dirty="0" smtClean="0"/>
          </a:p>
          <a:p>
            <a:pPr marL="365760" indent="-256032" fontAlgn="auto">
              <a:spcAft>
                <a:spcPts val="0"/>
              </a:spcAft>
              <a:buFont typeface="Wingdings 3"/>
              <a:buNone/>
              <a:defRPr/>
            </a:pPr>
            <a:r>
              <a:rPr lang="es-ES" dirty="0"/>
              <a:t> </a:t>
            </a:r>
            <a:endParaRPr lang="es-EC" dirty="0" smtClean="0"/>
          </a:p>
          <a:p>
            <a:pPr marL="365760" indent="-256032" fontAlgn="auto">
              <a:spcAft>
                <a:spcPts val="0"/>
              </a:spcAft>
              <a:buFont typeface="Wingdings 3"/>
              <a:buChar char=""/>
              <a:defRPr/>
            </a:pPr>
            <a:endParaRPr lang="es-EC" dirty="0"/>
          </a:p>
        </p:txBody>
      </p:sp>
      <p:sp>
        <p:nvSpPr>
          <p:cNvPr id="2" name="1 Título"/>
          <p:cNvSpPr>
            <a:spLocks noGrp="1"/>
          </p:cNvSpPr>
          <p:nvPr>
            <p:ph type="title"/>
          </p:nvPr>
        </p:nvSpPr>
        <p:spPr/>
        <p:txBody>
          <a:bodyPr>
            <a:normAutofit fontScale="90000"/>
          </a:bodyPr>
          <a:lstStyle/>
          <a:p>
            <a:pPr fontAlgn="auto">
              <a:spcAft>
                <a:spcPts val="0"/>
              </a:spcAft>
              <a:defRPr/>
            </a:pPr>
            <a:r>
              <a:rPr lang="es-ES" dirty="0" smtClean="0"/>
              <a:t/>
            </a:r>
            <a:br>
              <a:rPr lang="es-ES" dirty="0" smtClean="0"/>
            </a:br>
            <a:r>
              <a:rPr lang="es-ES" dirty="0" smtClean="0"/>
              <a:t>FUENTES </a:t>
            </a:r>
            <a:r>
              <a:rPr lang="es-ES" dirty="0"/>
              <a:t>DE INFORMACIÓN</a:t>
            </a:r>
            <a:r>
              <a:rPr lang="es-EC" dirty="0" smtClean="0"/>
              <a:t/>
            </a:r>
            <a:br>
              <a:rPr lang="es-EC" dirty="0" smtClean="0"/>
            </a:br>
            <a:endParaRPr lang="es-EC"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600201"/>
          <a:ext cx="3686172" cy="2828932"/>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p:txBody>
          <a:bodyPr>
            <a:normAutofit fontScale="90000"/>
          </a:bodyPr>
          <a:lstStyle/>
          <a:p>
            <a:pPr fontAlgn="auto">
              <a:spcAft>
                <a:spcPts val="0"/>
              </a:spcAft>
              <a:defRPr/>
            </a:pPr>
            <a:r>
              <a:rPr lang="es-ES" dirty="0" smtClean="0"/>
              <a:t/>
            </a:r>
            <a:br>
              <a:rPr lang="es-ES" dirty="0" smtClean="0"/>
            </a:br>
            <a:r>
              <a:rPr lang="es-ES" dirty="0" smtClean="0"/>
              <a:t>CUESTIONARIO </a:t>
            </a:r>
            <a:r>
              <a:rPr lang="es-ES" dirty="0"/>
              <a:t>DESARROLLADO A PERSONAS</a:t>
            </a:r>
            <a:r>
              <a:rPr lang="es-EC" dirty="0"/>
              <a:t/>
            </a:r>
            <a:br>
              <a:rPr lang="es-EC" dirty="0"/>
            </a:br>
            <a:endParaRPr lang="es-EC" dirty="0"/>
          </a:p>
        </p:txBody>
      </p:sp>
      <p:graphicFrame>
        <p:nvGraphicFramePr>
          <p:cNvPr id="5" name="4 Gráfico"/>
          <p:cNvGraphicFramePr/>
          <p:nvPr/>
        </p:nvGraphicFramePr>
        <p:xfrm>
          <a:off x="4643438" y="3214686"/>
          <a:ext cx="4000528" cy="292895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Marcador de contenido"/>
          <p:cNvSpPr>
            <a:spLocks noGrp="1"/>
          </p:cNvSpPr>
          <p:nvPr>
            <p:ph idx="1"/>
          </p:nvPr>
        </p:nvSpPr>
        <p:spPr/>
        <p:txBody>
          <a:bodyPr/>
          <a:lstStyle/>
          <a:p>
            <a:pPr algn="just"/>
            <a:r>
              <a:rPr lang="es-ES" sz="1800" smtClean="0"/>
              <a:t>La matriz nos define el crecimiento vertical en el mercado y el horizontal de la cuota del mercado, debido a que la Planta es pionera en el mercado y a la gran aceptación que esta tendría, se sitúa en la estrella por la gran rentabilidad e inversión que demandaría, pero con el fuerte liderazgo que ostenta hace que el flujo de fondos tiende a ser neutro, con el tiempo su crecimiento se ira reduciendo, debe aplicarse el esquema de fortaleza y debilidades, a fin de evitar que el crecimiento estrella se vea interrumpido o alterado, para luego convertirse en un mediano plazo en vaca lechera, para así crear nuevas estrellas.</a:t>
            </a:r>
            <a:endParaRPr lang="es-EC" sz="1800" smtClean="0"/>
          </a:p>
          <a:p>
            <a:endParaRPr lang="es-EC" smtClean="0"/>
          </a:p>
        </p:txBody>
      </p:sp>
      <p:sp>
        <p:nvSpPr>
          <p:cNvPr id="2" name="1 Título"/>
          <p:cNvSpPr>
            <a:spLocks noGrp="1"/>
          </p:cNvSpPr>
          <p:nvPr>
            <p:ph type="title"/>
          </p:nvPr>
        </p:nvSpPr>
        <p:spPr/>
        <p:txBody>
          <a:bodyPr/>
          <a:lstStyle/>
          <a:p>
            <a:pPr fontAlgn="auto">
              <a:spcAft>
                <a:spcPts val="0"/>
              </a:spcAft>
              <a:defRPr/>
            </a:pPr>
            <a:r>
              <a:rPr lang="es-EC" dirty="0" smtClean="0"/>
              <a:t>MATIZ BCG</a:t>
            </a:r>
            <a:endParaRPr lang="es-EC" dirty="0"/>
          </a:p>
        </p:txBody>
      </p:sp>
      <p:pic>
        <p:nvPicPr>
          <p:cNvPr id="26628" name="4 Imagen"/>
          <p:cNvPicPr>
            <a:picLocks noChangeAspect="1" noChangeArrowheads="1"/>
          </p:cNvPicPr>
          <p:nvPr/>
        </p:nvPicPr>
        <p:blipFill>
          <a:blip r:embed="rId2"/>
          <a:srcRect/>
          <a:stretch>
            <a:fillRect/>
          </a:stretch>
        </p:blipFill>
        <p:spPr bwMode="auto">
          <a:xfrm>
            <a:off x="2857500" y="4071938"/>
            <a:ext cx="3571875" cy="24288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p:txBody>
          <a:bodyPr/>
          <a:lstStyle/>
          <a:p>
            <a:r>
              <a:rPr lang="es-ES" sz="2000" smtClean="0"/>
              <a:t>Entre los factores que se engloban en esta fuerza podemos citar los siguientes:</a:t>
            </a:r>
            <a:endParaRPr lang="es-EC" sz="2000" smtClean="0"/>
          </a:p>
          <a:p>
            <a:r>
              <a:rPr lang="es-ES" sz="2000" smtClean="0"/>
              <a:t>Concentración de compradores respecto a la concentración de compañías. </a:t>
            </a:r>
            <a:endParaRPr lang="es-EC" sz="2000" smtClean="0"/>
          </a:p>
          <a:p>
            <a:r>
              <a:rPr lang="es-ES" sz="2000" smtClean="0"/>
              <a:t>Grado de dependencia de los canales de distribución. </a:t>
            </a:r>
            <a:endParaRPr lang="es-EC" sz="2000" smtClean="0"/>
          </a:p>
          <a:p>
            <a:r>
              <a:rPr lang="es-ES" sz="2000" smtClean="0"/>
              <a:t>Posibilidad de negociación, especialmente en industrias con muchos costes fijos. </a:t>
            </a:r>
            <a:endParaRPr lang="es-EC" sz="2000" smtClean="0"/>
          </a:p>
          <a:p>
            <a:r>
              <a:rPr lang="es-ES" sz="2000" smtClean="0"/>
              <a:t>Volumen comprador. </a:t>
            </a:r>
            <a:endParaRPr lang="es-EC" sz="2000" smtClean="0"/>
          </a:p>
          <a:p>
            <a:r>
              <a:rPr lang="es-ES" sz="2000" smtClean="0"/>
              <a:t>Costes o facilidades del cliente de cambiar de empresa. </a:t>
            </a:r>
            <a:endParaRPr lang="es-EC" sz="2000" smtClean="0"/>
          </a:p>
          <a:p>
            <a:endParaRPr lang="es-EC" smtClean="0"/>
          </a:p>
        </p:txBody>
      </p:sp>
      <p:sp>
        <p:nvSpPr>
          <p:cNvPr id="2" name="1 Título"/>
          <p:cNvSpPr>
            <a:spLocks noGrp="1"/>
          </p:cNvSpPr>
          <p:nvPr>
            <p:ph type="title"/>
          </p:nvPr>
        </p:nvSpPr>
        <p:spPr/>
        <p:txBody>
          <a:bodyPr/>
          <a:lstStyle/>
          <a:p>
            <a:pPr fontAlgn="auto">
              <a:spcAft>
                <a:spcPts val="0"/>
              </a:spcAft>
              <a:defRPr/>
            </a:pPr>
            <a:r>
              <a:rPr lang="es-EC" dirty="0" smtClean="0"/>
              <a:t>FUERZAS PORTER</a:t>
            </a:r>
            <a:endParaRPr lang="es-EC" dirty="0"/>
          </a:p>
        </p:txBody>
      </p:sp>
      <p:graphicFrame>
        <p:nvGraphicFramePr>
          <p:cNvPr id="4" name="3 Diagrama"/>
          <p:cNvGraphicFramePr/>
          <p:nvPr/>
        </p:nvGraphicFramePr>
        <p:xfrm>
          <a:off x="5072066" y="4572008"/>
          <a:ext cx="3071833" cy="20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contenido"/>
          <p:cNvSpPr>
            <a:spLocks noGrp="1"/>
          </p:cNvSpPr>
          <p:nvPr>
            <p:ph idx="1"/>
          </p:nvPr>
        </p:nvSpPr>
        <p:spPr/>
        <p:txBody>
          <a:bodyPr/>
          <a:lstStyle/>
          <a:p>
            <a:endParaRPr lang="es-EC" smtClean="0"/>
          </a:p>
          <a:p>
            <a:endParaRPr lang="es-EC" smtClean="0"/>
          </a:p>
          <a:p>
            <a:endParaRPr lang="es-EC" smtClean="0"/>
          </a:p>
          <a:p>
            <a:r>
              <a:rPr lang="es-EC" smtClean="0"/>
              <a:t>INTEGRANTES:</a:t>
            </a:r>
          </a:p>
          <a:p>
            <a:r>
              <a:rPr lang="es-EC" smtClean="0"/>
              <a:t>Pedro Luis Miranda</a:t>
            </a:r>
          </a:p>
          <a:p>
            <a:r>
              <a:rPr lang="es-EC" smtClean="0"/>
              <a:t>Maria Luisa Coello</a:t>
            </a:r>
          </a:p>
          <a:p>
            <a:r>
              <a:rPr lang="es-EC" smtClean="0"/>
              <a:t>Tamara Tatiana Jimenez</a:t>
            </a:r>
          </a:p>
        </p:txBody>
      </p:sp>
      <p:sp>
        <p:nvSpPr>
          <p:cNvPr id="2" name="1 Título"/>
          <p:cNvSpPr>
            <a:spLocks noGrp="1"/>
          </p:cNvSpPr>
          <p:nvPr>
            <p:ph type="title"/>
          </p:nvPr>
        </p:nvSpPr>
        <p:spPr/>
        <p:txBody>
          <a:bodyPr/>
          <a:lstStyle/>
          <a:p>
            <a:pPr fontAlgn="auto">
              <a:spcAft>
                <a:spcPts val="0"/>
              </a:spcAft>
              <a:defRPr/>
            </a:pPr>
            <a:endParaRPr lang="es-EC"/>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fontAlgn="auto">
              <a:spcAft>
                <a:spcPts val="0"/>
              </a:spcAft>
              <a:defRPr/>
            </a:pPr>
            <a:r>
              <a:rPr lang="es-EC" dirty="0" smtClean="0"/>
              <a:t>ESTUDIO FINANCIERO</a:t>
            </a:r>
            <a:endParaRPr lang="es-EC" dirty="0"/>
          </a:p>
        </p:txBody>
      </p:sp>
      <p:graphicFrame>
        <p:nvGraphicFramePr>
          <p:cNvPr id="4" name="3 Tabla"/>
          <p:cNvGraphicFramePr>
            <a:graphicFrameLocks noGrp="1"/>
          </p:cNvGraphicFramePr>
          <p:nvPr/>
        </p:nvGraphicFramePr>
        <p:xfrm>
          <a:off x="785813" y="1500188"/>
          <a:ext cx="7500937" cy="4500562"/>
        </p:xfrm>
        <a:graphic>
          <a:graphicData uri="http://schemas.openxmlformats.org/drawingml/2006/table">
            <a:tbl>
              <a:tblPr/>
              <a:tblGrid>
                <a:gridCol w="274684"/>
                <a:gridCol w="2704582"/>
                <a:gridCol w="1183256"/>
                <a:gridCol w="1003654"/>
                <a:gridCol w="2334815"/>
              </a:tblGrid>
              <a:tr h="417777">
                <a:tc gridSpan="5">
                  <a:txBody>
                    <a:bodyPr/>
                    <a:lstStyle/>
                    <a:p>
                      <a:pPr algn="ctr" fontAlgn="b"/>
                      <a:r>
                        <a:rPr lang="es-EC" sz="1100" b="1" i="1" u="none" strike="noStrike">
                          <a:solidFill>
                            <a:srgbClr val="000000"/>
                          </a:solidFill>
                          <a:latin typeface="Times New Roman"/>
                        </a:rPr>
                        <a:t>PROFESIONALES</a:t>
                      </a:r>
                    </a:p>
                  </a:txBody>
                  <a:tcPr marL="8578" marR="8578" marT="8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7777">
                <a:tc rowSpan="2">
                  <a:txBody>
                    <a:bodyPr/>
                    <a:lstStyle/>
                    <a:p>
                      <a:pPr algn="ctr" fontAlgn="b"/>
                      <a:r>
                        <a:rPr lang="es-EC" sz="1100" b="1" i="0" u="none" strike="noStrike">
                          <a:solidFill>
                            <a:srgbClr val="000000"/>
                          </a:solidFill>
                          <a:latin typeface="Times New Roman"/>
                        </a:rPr>
                        <a:t>Nº</a:t>
                      </a:r>
                    </a:p>
                  </a:txBody>
                  <a:tcPr marL="8578" marR="8578" marT="85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s-EC" sz="1100" b="1" i="0" u="none" strike="noStrike">
                          <a:solidFill>
                            <a:srgbClr val="000000"/>
                          </a:solidFill>
                          <a:latin typeface="Times New Roman"/>
                        </a:rPr>
                        <a:t>EMPLEADOS</a:t>
                      </a:r>
                    </a:p>
                  </a:txBody>
                  <a:tcPr marL="8578" marR="8578" marT="85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EC" sz="1100" b="1" i="0" u="none" strike="noStrike">
                          <a:solidFill>
                            <a:srgbClr val="000000"/>
                          </a:solidFill>
                          <a:latin typeface="Times New Roman"/>
                        </a:rPr>
                        <a:t>SALARIOS</a:t>
                      </a:r>
                    </a:p>
                  </a:txBody>
                  <a:tcPr marL="8578" marR="8578" marT="8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17777">
                <a:tc vMerge="1">
                  <a:txBody>
                    <a:bodyPr/>
                    <a:lstStyle/>
                    <a:p>
                      <a:endParaRPr lang="es-EC"/>
                    </a:p>
                  </a:txBody>
                  <a:tcPr/>
                </a:tc>
                <a:tc vMerge="1">
                  <a:txBody>
                    <a:bodyPr/>
                    <a:lstStyle/>
                    <a:p>
                      <a:endParaRPr lang="es-EC"/>
                    </a:p>
                  </a:txBody>
                  <a:tcPr/>
                </a:tc>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r>
              <a:tr h="398787">
                <a:tc>
                  <a:txBody>
                    <a:bodyPr/>
                    <a:lstStyle/>
                    <a:p>
                      <a:pPr algn="r" fontAlgn="b"/>
                      <a:r>
                        <a:rPr lang="es-EC" sz="1100" b="0" i="0" u="none" strike="noStrike">
                          <a:solidFill>
                            <a:srgbClr val="000000"/>
                          </a:solidFill>
                          <a:latin typeface="Times New Roman"/>
                        </a:rPr>
                        <a:t>2</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1100" b="0" i="0" u="none" strike="noStrike">
                          <a:solidFill>
                            <a:srgbClr val="000000"/>
                          </a:solidFill>
                          <a:latin typeface="Times New Roman"/>
                        </a:rPr>
                        <a:t>Ing. Mecánico</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$ 4.000,00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$ 48.000,00</a:t>
                      </a:r>
                    </a:p>
                  </a:txBody>
                  <a:tcPr marL="8578" marR="8578" marT="8578" marB="0" anchor="b">
                    <a:lnL>
                      <a:noFill/>
                    </a:lnL>
                    <a:lnR>
                      <a:noFill/>
                    </a:lnR>
                    <a:lnT>
                      <a:noFill/>
                    </a:lnT>
                    <a:lnB>
                      <a:noFill/>
                    </a:lnB>
                  </a:tcPr>
                </a:tc>
              </a:tr>
              <a:tr h="398787">
                <a:tc>
                  <a:txBody>
                    <a:bodyPr/>
                    <a:lstStyle/>
                    <a:p>
                      <a:pPr algn="r" fontAlgn="b"/>
                      <a:r>
                        <a:rPr lang="es-EC" sz="1100" b="0" i="0" u="none" strike="noStrike">
                          <a:solidFill>
                            <a:srgbClr val="000000"/>
                          </a:solidFill>
                          <a:latin typeface="Times New Roman"/>
                        </a:rPr>
                        <a:t>1</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Ing. Químico</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$ 24.000,00</a:t>
                      </a:r>
                    </a:p>
                  </a:txBody>
                  <a:tcPr marL="8578" marR="8578" marT="8578" marB="0" anchor="b">
                    <a:lnL>
                      <a:noFill/>
                    </a:lnL>
                    <a:lnR>
                      <a:noFill/>
                    </a:lnR>
                    <a:lnT>
                      <a:noFill/>
                    </a:lnT>
                    <a:lnB>
                      <a:noFill/>
                    </a:lnB>
                  </a:tcPr>
                </a:tc>
              </a:tr>
              <a:tr h="398787">
                <a:tc>
                  <a:txBody>
                    <a:bodyPr/>
                    <a:lstStyle/>
                    <a:p>
                      <a:pPr algn="r" fontAlgn="b"/>
                      <a:r>
                        <a:rPr lang="es-EC" sz="1100" b="0" i="0" u="none" strike="noStrike">
                          <a:solidFill>
                            <a:srgbClr val="000000"/>
                          </a:solidFill>
                          <a:latin typeface="Times New Roman"/>
                        </a:rPr>
                        <a:t>2</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Ing. Electrónico</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$ 4.000,00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$ 48.000,00</a:t>
                      </a:r>
                    </a:p>
                  </a:txBody>
                  <a:tcPr marL="8578" marR="8578" marT="8578" marB="0" anchor="b">
                    <a:lnL>
                      <a:noFill/>
                    </a:lnL>
                    <a:lnR>
                      <a:noFill/>
                    </a:lnR>
                    <a:lnT>
                      <a:noFill/>
                    </a:lnT>
                    <a:lnB>
                      <a:noFill/>
                    </a:lnB>
                  </a:tcPr>
                </a:tc>
              </a:tr>
              <a:tr h="398787">
                <a:tc>
                  <a:txBody>
                    <a:bodyPr/>
                    <a:lstStyle/>
                    <a:p>
                      <a:pPr algn="r" fontAlgn="b"/>
                      <a:r>
                        <a:rPr lang="es-EC" sz="1100" b="0" i="0" u="none" strike="noStrike">
                          <a:solidFill>
                            <a:srgbClr val="000000"/>
                          </a:solidFill>
                          <a:latin typeface="Times New Roman"/>
                        </a:rPr>
                        <a:t>2</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Ing. Hidráulico</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$ 4.000,00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$ 48.000,00</a:t>
                      </a:r>
                    </a:p>
                  </a:txBody>
                  <a:tcPr marL="8578" marR="8578" marT="8578" marB="0" anchor="b">
                    <a:lnL>
                      <a:noFill/>
                    </a:lnL>
                    <a:lnR>
                      <a:noFill/>
                    </a:lnR>
                    <a:lnT>
                      <a:noFill/>
                    </a:lnT>
                    <a:lnB>
                      <a:noFill/>
                    </a:lnB>
                  </a:tcPr>
                </a:tc>
              </a:tr>
              <a:tr h="398787">
                <a:tc>
                  <a:txBody>
                    <a:bodyPr/>
                    <a:lstStyle/>
                    <a:p>
                      <a:pPr algn="r" fontAlgn="b"/>
                      <a:r>
                        <a:rPr lang="es-EC" sz="1100" b="0" i="0" u="none" strike="noStrike">
                          <a:solidFill>
                            <a:srgbClr val="000000"/>
                          </a:solidFill>
                          <a:latin typeface="Times New Roman"/>
                        </a:rPr>
                        <a:t>1</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Ing. Industrial</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$ 24.000,00</a:t>
                      </a:r>
                    </a:p>
                  </a:txBody>
                  <a:tcPr marL="8578" marR="8578" marT="8578" marB="0" anchor="b">
                    <a:lnL>
                      <a:noFill/>
                    </a:lnL>
                    <a:lnR>
                      <a:noFill/>
                    </a:lnR>
                    <a:lnT>
                      <a:noFill/>
                    </a:lnT>
                    <a:lnB>
                      <a:noFill/>
                    </a:lnB>
                  </a:tcPr>
                </a:tc>
              </a:tr>
              <a:tr h="398787">
                <a:tc>
                  <a:txBody>
                    <a:bodyPr/>
                    <a:lstStyle/>
                    <a:p>
                      <a:pPr algn="r" fontAlgn="b"/>
                      <a:r>
                        <a:rPr lang="es-EC" sz="1100" b="0" i="0" u="none" strike="noStrike">
                          <a:solidFill>
                            <a:srgbClr val="000000"/>
                          </a:solidFill>
                          <a:latin typeface="Times New Roman"/>
                        </a:rPr>
                        <a:t>2</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Ing. Proyectos </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$ 4.000,00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$ 48.000,00</a:t>
                      </a:r>
                    </a:p>
                  </a:txBody>
                  <a:tcPr marL="8578" marR="8578" marT="8578" marB="0" anchor="b">
                    <a:lnL>
                      <a:noFill/>
                    </a:lnL>
                    <a:lnR>
                      <a:noFill/>
                    </a:lnR>
                    <a:lnT>
                      <a:noFill/>
                    </a:lnT>
                    <a:lnB>
                      <a:noFill/>
                    </a:lnB>
                  </a:tcPr>
                </a:tc>
              </a:tr>
              <a:tr h="417777">
                <a:tc>
                  <a:txBody>
                    <a:bodyPr/>
                    <a:lstStyle/>
                    <a:p>
                      <a:pPr algn="r" fontAlgn="b"/>
                      <a:r>
                        <a:rPr lang="es-EC" sz="1100" b="0" i="0" u="none" strike="noStrike">
                          <a:solidFill>
                            <a:srgbClr val="000000"/>
                          </a:solidFill>
                          <a:latin typeface="Times New Roman"/>
                        </a:rPr>
                        <a:t>1</a:t>
                      </a:r>
                    </a:p>
                  </a:txBody>
                  <a:tcPr marL="8578" marR="8578" marT="8578"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latin typeface="Times New Roman"/>
                        </a:rPr>
                        <a:t>Ing. Civil</a:t>
                      </a:r>
                    </a:p>
                  </a:txBody>
                  <a:tcPr marL="8578" marR="8578" marT="8578"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$ 24.000,00</a:t>
                      </a:r>
                    </a:p>
                  </a:txBody>
                  <a:tcPr marL="8578" marR="8578" marT="8578" marB="0" anchor="b">
                    <a:lnL>
                      <a:noFill/>
                    </a:lnL>
                    <a:lnR>
                      <a:noFill/>
                    </a:lnR>
                    <a:lnT>
                      <a:noFill/>
                    </a:lnT>
                    <a:lnB w="6350" cap="flat" cmpd="sng" algn="ctr">
                      <a:solidFill>
                        <a:srgbClr val="000000"/>
                      </a:solidFill>
                      <a:prstDash val="solid"/>
                      <a:round/>
                      <a:headEnd type="none" w="med" len="med"/>
                      <a:tailEnd type="none" w="med" len="med"/>
                    </a:lnB>
                  </a:tcPr>
                </a:tc>
              </a:tr>
              <a:tr h="436767">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1100" b="1" i="1" u="none" strike="noStrike">
                        <a:solidFill>
                          <a:srgbClr val="000000"/>
                        </a:solidFill>
                        <a:latin typeface="Times New Roman"/>
                      </a:endParaRPr>
                    </a:p>
                  </a:txBody>
                  <a:tcPr marL="8578" marR="8578" marT="8578" marB="0" anchor="b">
                    <a:lnL>
                      <a:noFill/>
                    </a:lnL>
                    <a:lnR>
                      <a:noFill/>
                    </a:lnR>
                    <a:lnT>
                      <a:noFill/>
                    </a:lnT>
                    <a:lnB>
                      <a:noFill/>
                    </a:lnB>
                  </a:tcPr>
                </a:tc>
                <a:tc>
                  <a:txBody>
                    <a:bodyPr/>
                    <a:lstStyle/>
                    <a:p>
                      <a:pPr algn="ctr" fontAlgn="b"/>
                      <a:r>
                        <a:rPr lang="es-EC" sz="1100" b="1" i="1" u="none" strike="noStrike">
                          <a:solidFill>
                            <a:srgbClr val="000000"/>
                          </a:solidFill>
                          <a:latin typeface="Times New Roman"/>
                        </a:rPr>
                        <a:t>TOTAL </a:t>
                      </a:r>
                    </a:p>
                  </a:txBody>
                  <a:tcPr marL="8578" marR="8578" marT="8578" marB="0" anchor="b">
                    <a:lnL>
                      <a:noFill/>
                    </a:lnL>
                    <a:lnR>
                      <a:noFill/>
                    </a:lnR>
                    <a:lnT>
                      <a:noFill/>
                    </a:lnT>
                    <a:lnB>
                      <a:noFill/>
                    </a:lnB>
                  </a:tcPr>
                </a:tc>
                <a:tc>
                  <a:txBody>
                    <a:bodyPr/>
                    <a:lstStyle/>
                    <a:p>
                      <a:pPr algn="r" fontAlgn="b"/>
                      <a:r>
                        <a:rPr lang="es-EC" sz="1100" b="1" i="0" u="none" strike="noStrike" dirty="0">
                          <a:solidFill>
                            <a:srgbClr val="000000"/>
                          </a:solidFill>
                          <a:latin typeface="Times New Roman"/>
                        </a:rPr>
                        <a:t>$ 264.000,00</a:t>
                      </a:r>
                    </a:p>
                  </a:txBody>
                  <a:tcPr marL="8578" marR="8578" marT="857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500063" y="428625"/>
          <a:ext cx="8429625" cy="6143625"/>
        </p:xfrm>
        <a:graphic>
          <a:graphicData uri="http://schemas.openxmlformats.org/drawingml/2006/table">
            <a:tbl>
              <a:tblPr/>
              <a:tblGrid>
                <a:gridCol w="1282038"/>
                <a:gridCol w="669383"/>
                <a:gridCol w="629673"/>
                <a:gridCol w="629673"/>
                <a:gridCol w="652365"/>
                <a:gridCol w="652365"/>
                <a:gridCol w="652365"/>
                <a:gridCol w="652365"/>
                <a:gridCol w="652365"/>
                <a:gridCol w="652365"/>
                <a:gridCol w="652365"/>
                <a:gridCol w="652365"/>
              </a:tblGrid>
              <a:tr h="278797">
                <a:tc gridSpan="12">
                  <a:txBody>
                    <a:bodyPr/>
                    <a:lstStyle/>
                    <a:p>
                      <a:pPr algn="ctr" fontAlgn="b"/>
                      <a:r>
                        <a:rPr lang="es-EC" sz="1800" b="1" i="1" u="none" strike="noStrike" dirty="0">
                          <a:solidFill>
                            <a:srgbClr val="000000"/>
                          </a:solidFill>
                          <a:latin typeface="Times New Roman"/>
                        </a:rPr>
                        <a:t>FLUJO DE CAJA </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6125">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Calibri"/>
                      </a:endParaRP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8797">
                <a:tc>
                  <a:txBody>
                    <a:bodyPr/>
                    <a:lstStyle/>
                    <a:p>
                      <a:pPr algn="l" fontAlgn="b"/>
                      <a:r>
                        <a:rPr lang="es-EC" sz="500" b="1" i="0" u="none" strike="noStrike">
                          <a:solidFill>
                            <a:srgbClr val="000000"/>
                          </a:solidFill>
                          <a:latin typeface="Times New Roman"/>
                        </a:rPr>
                        <a:t>AÑOS</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algn="ctr" fontAlgn="b"/>
                      <a:r>
                        <a:rPr lang="es-EC" sz="500" b="0" i="0" u="none" strike="noStrike">
                          <a:solidFill>
                            <a:srgbClr val="000000"/>
                          </a:solidFill>
                          <a:latin typeface="Times New Roman"/>
                        </a:rPr>
                        <a:t>0</a:t>
                      </a:r>
                    </a:p>
                  </a:txBody>
                  <a:tcPr marL="4108" marR="4108" marT="41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500" b="0" i="0" u="none" strike="noStrike">
                          <a:solidFill>
                            <a:srgbClr val="000000"/>
                          </a:solidFill>
                          <a:latin typeface="Times New Roman"/>
                        </a:rPr>
                        <a:t>1</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500" b="0" i="0" u="none" strike="noStrike">
                          <a:solidFill>
                            <a:srgbClr val="000000"/>
                          </a:solidFill>
                          <a:latin typeface="Times New Roman"/>
                        </a:rPr>
                        <a:t>2</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s-EC" sz="500" b="0" i="0" u="none" strike="noStrike">
                          <a:solidFill>
                            <a:srgbClr val="000000"/>
                          </a:solidFill>
                          <a:latin typeface="Times New Roman"/>
                        </a:rPr>
                        <a:t>3</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4</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5</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6</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7</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8</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9</a:t>
                      </a:r>
                    </a:p>
                  </a:txBody>
                  <a:tcPr marL="4108" marR="4108" marT="410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10</a:t>
                      </a:r>
                    </a:p>
                  </a:txBody>
                  <a:tcPr marL="4108" marR="4108" marT="41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66125">
                <a:tc>
                  <a:txBody>
                    <a:bodyPr/>
                    <a:lstStyle/>
                    <a:p>
                      <a:pPr algn="l" fontAlgn="b"/>
                      <a:r>
                        <a:rPr lang="es-EC" sz="500" b="1" i="0" u="none" strike="noStrike">
                          <a:solidFill>
                            <a:srgbClr val="000000"/>
                          </a:solidFill>
                          <a:latin typeface="Times New Roman"/>
                        </a:rPr>
                        <a:t>INGRESO</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FF"/>
                    </a:solidFill>
                  </a:tcPr>
                </a:tc>
                <a:tc>
                  <a:txBody>
                    <a:bodyPr/>
                    <a:lstStyle/>
                    <a:p>
                      <a:pPr algn="l" fontAlgn="b"/>
                      <a:r>
                        <a:rPr lang="es-EC" sz="500" b="1" i="0" u="none" strike="noStrike" dirty="0">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$ 34.773.170,40</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$ 35.538.180,15</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$ 36.320.020,11</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$ 37.119.060,55</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$ 37.935.679,89</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$ 38.770.264,84</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$ 39.623.210,67</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$ 40.494.921,31</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$ 41.385.809,57</a:t>
                      </a:r>
                    </a:p>
                  </a:txBody>
                  <a:tcPr marL="4108" marR="4108" marT="4108" marB="0" anchor="b">
                    <a:lnL>
                      <a:noFill/>
                    </a:lnL>
                    <a:lnR>
                      <a:noFill/>
                    </a:lnR>
                    <a:lnT w="12700" cap="flat" cmpd="sng" algn="ctr">
                      <a:solidFill>
                        <a:srgbClr val="000000"/>
                      </a:solidFill>
                      <a:prstDash val="solid"/>
                      <a:round/>
                      <a:headEnd type="none" w="med" len="med"/>
                      <a:tailEnd type="none" w="med" len="med"/>
                    </a:lnT>
                    <a:lnB>
                      <a:noFill/>
                    </a:lnB>
                    <a:solidFill>
                      <a:srgbClr val="CCFFCC"/>
                    </a:solidFill>
                  </a:tcPr>
                </a:tc>
                <a:tc>
                  <a:txBody>
                    <a:bodyPr/>
                    <a:lstStyle/>
                    <a:p>
                      <a:pPr algn="r" fontAlgn="b"/>
                      <a:r>
                        <a:rPr lang="es-EC" sz="500" b="0" i="0" u="none" strike="noStrike">
                          <a:solidFill>
                            <a:srgbClr val="000000"/>
                          </a:solidFill>
                          <a:latin typeface="Times New Roman"/>
                        </a:rPr>
                        <a:t>$ 42.296.297,38</a:t>
                      </a:r>
                    </a:p>
                  </a:txBody>
                  <a:tcPr marL="4108" marR="4108" marT="41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FFCC"/>
                    </a:solidFill>
                  </a:tcPr>
                </a:tc>
              </a:tr>
              <a:tr h="266125">
                <a:tc>
                  <a:txBody>
                    <a:bodyPr/>
                    <a:lstStyle/>
                    <a:p>
                      <a:pPr algn="l" fontAlgn="b"/>
                      <a:r>
                        <a:rPr lang="es-EC" sz="500" b="1" i="0" u="none" strike="noStrike">
                          <a:solidFill>
                            <a:srgbClr val="000000"/>
                          </a:solidFill>
                          <a:latin typeface="Times New Roman"/>
                        </a:rPr>
                        <a:t>COSTOS OPERACIONALES</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$ 381.600,00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$ 391.140,00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$ 400.918,50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$ 410.941,46</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$ 421.215,00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$ 431.745,37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$ 442.539,01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$ 453.602,48</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$ 464.942,55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$ 476.566,11</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COSTOS FINANCIEROS</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$ 811.800,00</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COSTOS DE INVERSION</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$ 3.076.875,00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$ 3.076.875,00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$ 3.076.875,00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$ 3.076.875,00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$ 3.076.875,00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$ 0,00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$ 0,00</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DEPRECIACION</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$ 564.957,00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$ 564.957,00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$ 564.957,00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499299">
                <a:tc>
                  <a:txBody>
                    <a:bodyPr/>
                    <a:lstStyle/>
                    <a:p>
                      <a:pPr algn="l" fontAlgn="b"/>
                      <a:r>
                        <a:rPr lang="es-EC" sz="500" b="1" i="0" u="none" strike="noStrike">
                          <a:solidFill>
                            <a:srgbClr val="000000"/>
                          </a:solidFill>
                          <a:latin typeface="Times New Roman"/>
                        </a:rPr>
                        <a:t>UTILIDAD ANTES DE IMPUESTO</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$ 33.014.813,40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$ 33.770.283,15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$ 34.542.344,61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$ 35.331.382,09</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$ 36.137.727,89</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$ 36.961.785,47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$ 37.803.937,66</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$ 38.664.584,82</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$ 39.544.133,03</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$ 40.442.997,28</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UTILIDAD TRABAJAD (15%)</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$ 4.952.222,01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$ 5.065.542,47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$ 5.181.351,69</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$ 5.299.707,31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$ 5.420.659,18</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$ 5.544.267,82</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$ 5.670.590,65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$ 5.799.687,72</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$ 5.931.619,95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$ 6.066.449,59</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499299">
                <a:tc>
                  <a:txBody>
                    <a:bodyPr/>
                    <a:lstStyle/>
                    <a:p>
                      <a:pPr algn="l" fontAlgn="b"/>
                      <a:r>
                        <a:rPr lang="es-EC" sz="500" b="1" i="0" u="none" strike="noStrike">
                          <a:solidFill>
                            <a:srgbClr val="000000"/>
                          </a:solidFill>
                          <a:latin typeface="Times New Roman"/>
                        </a:rPr>
                        <a:t>UTILIDAD DESPUES PARTICIP</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$ 28.062.591,39</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$ 28.704.740,68</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$ 29.360.992,92</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$ 30.031.674,78</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$ 30.717.068,70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$ 31.417.517,65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$ 32.133.347,01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$ 32.864.897,10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$ 33.612.513,07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$ 34.376.547,68</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IMPUESTOS (25%)</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$ 7.015.647,85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$ 7.176.185,17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$ 7.340.248,23</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$ 7.507.918,69</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$ 7.679.267,18</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$ 7.854.379,41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$ 8.033.336,75</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$ 8.216.224,27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$ 8.403.128,27</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$ 8.594.136,92</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UTILIDAD NETA</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$ 21.046.943,54</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$ 21.528.555,51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$ 22.020.744,69</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$ 22.523.756,08</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$ 23.037.801,53</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$ 23.563.138,24</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$ 24.100.010,26</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$ 24.648.672,82</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$ 25.209.384,81</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$ 25.782.410,76</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DEPRECIACION</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l" fontAlgn="b"/>
                      <a:r>
                        <a:rPr lang="es-EC" sz="500" b="1" i="0" u="none" strike="noStrike">
                          <a:solidFill>
                            <a:srgbClr val="000000"/>
                          </a:solidFill>
                          <a:latin typeface="Times New Roman"/>
                        </a:rPr>
                        <a:t> </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$ 564.957,00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$ 564.957,00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$ 564.957,00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$ 564.937,00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a:noFill/>
                    </a:lnR>
                    <a:lnT>
                      <a:noFill/>
                    </a:lnT>
                    <a:lnB>
                      <a:noFill/>
                    </a:lnB>
                    <a:solidFill>
                      <a:srgbClr val="CCFFCC"/>
                    </a:solidFill>
                  </a:tcPr>
                </a:tc>
                <a:tc>
                  <a:txBody>
                    <a:bodyPr/>
                    <a:lstStyle/>
                    <a:p>
                      <a:pPr algn="r" fontAlgn="b"/>
                      <a:r>
                        <a:rPr lang="es-EC" sz="500" b="0" i="0" u="none" strike="noStrike">
                          <a:solidFill>
                            <a:srgbClr val="000000"/>
                          </a:solidFill>
                          <a:latin typeface="Times New Roman"/>
                        </a:rPr>
                        <a:t>$ 564.934,00</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66125">
                <a:tc>
                  <a:txBody>
                    <a:bodyPr/>
                    <a:lstStyle/>
                    <a:p>
                      <a:pPr algn="l" fontAlgn="b"/>
                      <a:r>
                        <a:rPr lang="es-EC" sz="500" b="1" i="0" u="none" strike="noStrike">
                          <a:solidFill>
                            <a:srgbClr val="000000"/>
                          </a:solidFill>
                          <a:latin typeface="Times New Roman"/>
                        </a:rPr>
                        <a:t>INVERSIONES</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FFFF"/>
                    </a:solidFill>
                  </a:tcPr>
                </a:tc>
                <a:tc>
                  <a:txBody>
                    <a:bodyPr/>
                    <a:lstStyle/>
                    <a:p>
                      <a:pPr algn="r" fontAlgn="b"/>
                      <a:r>
                        <a:rPr lang="es-EC" sz="500" b="0" i="0" u="none" strike="noStrike">
                          <a:solidFill>
                            <a:srgbClr val="000000"/>
                          </a:solidFill>
                          <a:latin typeface="Times New Roman"/>
                        </a:rPr>
                        <a:t>$ 15.426.875,00</a:t>
                      </a: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a:noFill/>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solidFill>
                      <a:srgbClr val="CCFFCC"/>
                    </a:solidFill>
                  </a:tcPr>
                </a:tc>
              </a:tr>
              <a:tr h="278797">
                <a:tc>
                  <a:txBody>
                    <a:bodyPr/>
                    <a:lstStyle/>
                    <a:p>
                      <a:pPr algn="l" fontAlgn="b"/>
                      <a:r>
                        <a:rPr lang="es-EC" sz="500" b="1" i="0" u="none" strike="noStrike">
                          <a:solidFill>
                            <a:srgbClr val="000000"/>
                          </a:solidFill>
                          <a:latin typeface="Times New Roman"/>
                        </a:rPr>
                        <a:t>CAPITAL DE TRABAJO</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s-EC" sz="500" b="0" i="0" u="none" strike="noStrike">
                          <a:solidFill>
                            <a:srgbClr val="000000"/>
                          </a:solidFill>
                          <a:latin typeface="Times New Roman"/>
                        </a:rPr>
                        <a:t>$ 16.091.164,20</a:t>
                      </a:r>
                    </a:p>
                  </a:txBody>
                  <a:tcPr marL="4108" marR="4108" marT="410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l" fontAlgn="b"/>
                      <a:r>
                        <a:rPr lang="es-EC" sz="500" b="0" i="0" u="none" strike="noStrike">
                          <a:solidFill>
                            <a:srgbClr val="000000"/>
                          </a:solidFill>
                          <a:latin typeface="Times New Roman"/>
                        </a:rPr>
                        <a:t> </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solidFill>
                      <a:srgbClr val="CCFFCC"/>
                    </a:solidFill>
                  </a:tcPr>
                </a:tc>
                <a:tc>
                  <a:txBody>
                    <a:bodyPr/>
                    <a:lstStyle/>
                    <a:p>
                      <a:pPr algn="r" fontAlgn="b"/>
                      <a:r>
                        <a:rPr lang="es-EC" sz="500" b="0" i="0" u="none" strike="noStrike">
                          <a:solidFill>
                            <a:srgbClr val="000000"/>
                          </a:solidFill>
                          <a:latin typeface="Times New Roman"/>
                        </a:rPr>
                        <a:t>$ 16.091.164,20</a:t>
                      </a:r>
                    </a:p>
                  </a:txBody>
                  <a:tcPr marL="4108" marR="4108" marT="410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CC"/>
                    </a:solidFill>
                  </a:tcPr>
                </a:tc>
              </a:tr>
              <a:tr h="278797">
                <a:tc>
                  <a:txBody>
                    <a:bodyPr/>
                    <a:lstStyle/>
                    <a:p>
                      <a:pPr algn="l" fontAlgn="b"/>
                      <a:r>
                        <a:rPr lang="es-EC" sz="500" b="1" i="0" u="none" strike="noStrike">
                          <a:solidFill>
                            <a:srgbClr val="000000"/>
                          </a:solidFill>
                          <a:latin typeface="Times New Roman"/>
                        </a:rPr>
                        <a:t>FLUJO DE CAJA</a:t>
                      </a:r>
                    </a:p>
                  </a:txBody>
                  <a:tcPr marL="4108" marR="4108" marT="410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-$ 31.518.039,20</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$ 21.611.900,54</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$ 22.093.512,51</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$ 22.585.701,69</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$ 23.088.693,08</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$ 23.602.738,53</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$ 24.128.072,24</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$ 24.664.944,26</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$ 25.213.606,82</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$ 25.774.318,81</a:t>
                      </a:r>
                    </a:p>
                  </a:txBody>
                  <a:tcPr marL="4108" marR="4108" marT="4108" marB="0" anchor="b">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500" b="0" i="0" u="none" strike="noStrike">
                          <a:solidFill>
                            <a:srgbClr val="000000"/>
                          </a:solidFill>
                          <a:latin typeface="Times New Roman"/>
                        </a:rPr>
                        <a:t>$ 42.438.508,96</a:t>
                      </a:r>
                    </a:p>
                  </a:txBody>
                  <a:tcPr marL="4108" marR="4108" marT="410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r>
              <a:tr h="278797">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1"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w="25400" cap="flat" cmpd="dbl" algn="ctr">
                      <a:solidFill>
                        <a:srgbClr val="000000"/>
                      </a:solidFill>
                      <a:prstDash val="solid"/>
                      <a:round/>
                      <a:headEnd type="none" w="med" len="med"/>
                      <a:tailEnd type="none" w="med" len="med"/>
                    </a:lnT>
                    <a:lnB>
                      <a:noFill/>
                    </a:lnB>
                  </a:tcPr>
                </a:tc>
              </a:tr>
              <a:tr h="266125">
                <a:tc>
                  <a:txBody>
                    <a:bodyPr/>
                    <a:lstStyle/>
                    <a:p>
                      <a:pPr algn="l" fontAlgn="b"/>
                      <a:r>
                        <a:rPr lang="es-EC" sz="500" b="1" i="0" u="none" strike="noStrike">
                          <a:solidFill>
                            <a:srgbClr val="000000"/>
                          </a:solidFill>
                          <a:latin typeface="Times New Roman"/>
                        </a:rPr>
                        <a:t>TASA DE DSCTO</a:t>
                      </a:r>
                    </a:p>
                  </a:txBody>
                  <a:tcPr marL="4108" marR="4108" marT="4108" marB="0" anchor="b">
                    <a:lnL>
                      <a:noFill/>
                    </a:lnL>
                    <a:lnR>
                      <a:noFill/>
                    </a:lnR>
                    <a:lnT>
                      <a:noFill/>
                    </a:lnT>
                    <a:lnB>
                      <a:noFill/>
                    </a:lnB>
                  </a:tcPr>
                </a:tc>
                <a:tc>
                  <a:txBody>
                    <a:bodyPr/>
                    <a:lstStyle/>
                    <a:p>
                      <a:pPr algn="r" fontAlgn="b"/>
                      <a:r>
                        <a:rPr lang="es-EC" sz="500" b="1" i="0" u="none" strike="noStrike">
                          <a:solidFill>
                            <a:srgbClr val="000000"/>
                          </a:solidFill>
                          <a:latin typeface="Times New Roman"/>
                        </a:rPr>
                        <a:t>38%</a:t>
                      </a: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r>
              <a:tr h="278797">
                <a:tc>
                  <a:txBody>
                    <a:bodyPr/>
                    <a:lstStyle/>
                    <a:p>
                      <a:pPr algn="l" fontAlgn="b"/>
                      <a:r>
                        <a:rPr lang="es-EC" sz="500" b="1" i="0" u="none" strike="noStrike">
                          <a:solidFill>
                            <a:srgbClr val="000000"/>
                          </a:solidFill>
                          <a:latin typeface="Times New Roman"/>
                        </a:rPr>
                        <a:t>VAN</a:t>
                      </a:r>
                    </a:p>
                  </a:txBody>
                  <a:tcPr marL="4108" marR="4108" marT="4108" marB="0" anchor="b">
                    <a:lnL>
                      <a:noFill/>
                    </a:lnL>
                    <a:lnR>
                      <a:noFill/>
                    </a:lnR>
                    <a:lnT>
                      <a:noFill/>
                    </a:lnT>
                    <a:lnB>
                      <a:noFill/>
                    </a:lnB>
                  </a:tcPr>
                </a:tc>
                <a:tc>
                  <a:txBody>
                    <a:bodyPr/>
                    <a:lstStyle/>
                    <a:p>
                      <a:pPr algn="r" fontAlgn="b"/>
                      <a:r>
                        <a:rPr lang="es-EC" sz="500" b="1" i="0" u="none" strike="noStrike">
                          <a:solidFill>
                            <a:srgbClr val="000000"/>
                          </a:solidFill>
                          <a:latin typeface="Times New Roman"/>
                        </a:rPr>
                        <a:t>$ 26.532.503,26</a:t>
                      </a:r>
                    </a:p>
                  </a:txBody>
                  <a:tcPr marL="4108" marR="4108" marT="410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r>
              <a:tr h="278797">
                <a:tc>
                  <a:txBody>
                    <a:bodyPr/>
                    <a:lstStyle/>
                    <a:p>
                      <a:pPr algn="l" fontAlgn="b"/>
                      <a:r>
                        <a:rPr lang="es-EC" sz="500" b="1" i="0" u="none" strike="noStrike">
                          <a:solidFill>
                            <a:srgbClr val="000000"/>
                          </a:solidFill>
                          <a:latin typeface="Times New Roman"/>
                        </a:rPr>
                        <a:t>TIR</a:t>
                      </a:r>
                    </a:p>
                  </a:txBody>
                  <a:tcPr marL="4108" marR="4108" marT="4108"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r" fontAlgn="b"/>
                      <a:r>
                        <a:rPr lang="es-EC" sz="500" b="1" i="0" u="none" strike="noStrike">
                          <a:solidFill>
                            <a:srgbClr val="000000"/>
                          </a:solidFill>
                          <a:latin typeface="Times New Roman"/>
                        </a:rPr>
                        <a:t>71%</a:t>
                      </a:r>
                    </a:p>
                  </a:txBody>
                  <a:tcPr marL="4108" marR="4108" marT="410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EC" sz="500" b="0" i="0" u="none" strike="noStrike">
                        <a:solidFill>
                          <a:srgbClr val="000000"/>
                        </a:solidFill>
                        <a:latin typeface="Times New Roman"/>
                      </a:endParaRPr>
                    </a:p>
                  </a:txBody>
                  <a:tcPr marL="4108" marR="4108" marT="410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a:solidFill>
                          <a:srgbClr val="000000"/>
                        </a:solidFill>
                        <a:latin typeface="Times New Roman"/>
                      </a:endParaRPr>
                    </a:p>
                  </a:txBody>
                  <a:tcPr marL="4108" marR="4108" marT="4108" marB="0" anchor="b">
                    <a:lnL>
                      <a:noFill/>
                    </a:lnL>
                    <a:lnR>
                      <a:noFill/>
                    </a:lnR>
                    <a:lnT>
                      <a:noFill/>
                    </a:lnT>
                    <a:lnB>
                      <a:noFill/>
                    </a:lnB>
                  </a:tcPr>
                </a:tc>
                <a:tc>
                  <a:txBody>
                    <a:bodyPr/>
                    <a:lstStyle/>
                    <a:p>
                      <a:pPr algn="l" fontAlgn="b"/>
                      <a:endParaRPr lang="es-EC" sz="500" b="0" i="0" u="none" strike="noStrike" dirty="0">
                        <a:solidFill>
                          <a:srgbClr val="000000"/>
                        </a:solidFill>
                        <a:latin typeface="Times New Roman"/>
                      </a:endParaRPr>
                    </a:p>
                  </a:txBody>
                  <a:tcPr marL="4108" marR="4108" marT="4108" marB="0" anchor="b">
                    <a:lnL>
                      <a:noFill/>
                    </a:lnL>
                    <a:lnR>
                      <a:noFill/>
                    </a:lnR>
                    <a:lnT>
                      <a:noFill/>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42938" y="1285875"/>
          <a:ext cx="5286375" cy="2428875"/>
        </p:xfrm>
        <a:graphic>
          <a:graphicData uri="http://schemas.openxmlformats.org/drawingml/2006/table">
            <a:tbl>
              <a:tblPr/>
              <a:tblGrid>
                <a:gridCol w="2922940"/>
                <a:gridCol w="1278787"/>
                <a:gridCol w="1084686"/>
              </a:tblGrid>
              <a:tr h="414230">
                <a:tc gridSpan="3">
                  <a:txBody>
                    <a:bodyPr/>
                    <a:lstStyle/>
                    <a:p>
                      <a:pPr algn="ctr" fontAlgn="b"/>
                      <a:r>
                        <a:rPr lang="es-EC" sz="2400" b="1" i="1" u="none" strike="noStrike" dirty="0">
                          <a:solidFill>
                            <a:srgbClr val="000000"/>
                          </a:solidFill>
                          <a:latin typeface="Times New Roman"/>
                        </a:rPr>
                        <a:t>SERVICIOS BASICOS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14230">
                <a:tc>
                  <a:txBody>
                    <a:bodyPr/>
                    <a:lstStyle/>
                    <a:p>
                      <a:pPr algn="ctr" fontAlgn="b"/>
                      <a:endParaRPr lang="es-EC" sz="1200" b="1" i="1" u="none" strike="noStrike">
                        <a:solidFill>
                          <a:srgbClr val="000000"/>
                        </a:solidFill>
                        <a:latin typeface="Times New Roman"/>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s-EC" sz="1200" b="1" i="1" u="none" strike="noStrike">
                          <a:solidFill>
                            <a:srgbClr val="000000"/>
                          </a:solidFill>
                          <a:latin typeface="Times New Roman"/>
                        </a:rPr>
                        <a:t>Mensuales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latin typeface="Times New Roman"/>
                        </a:rPr>
                        <a:t>Anuales</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401">
                <a:tc>
                  <a:txBody>
                    <a:bodyPr/>
                    <a:lstStyle/>
                    <a:p>
                      <a:pPr algn="l" fontAlgn="b"/>
                      <a:r>
                        <a:rPr lang="es-EC" sz="1200" b="0" i="0" u="none" strike="noStrike">
                          <a:solidFill>
                            <a:srgbClr val="000000"/>
                          </a:solidFill>
                          <a:latin typeface="Times New Roman"/>
                        </a:rPr>
                        <a:t>Energia eléctrica</a:t>
                      </a:r>
                    </a:p>
                  </a:txBody>
                  <a:tcPr marL="9525" marR="9525" marT="9525" marB="0" anchor="b">
                    <a:lnL>
                      <a:noFill/>
                    </a:lnL>
                    <a:lnR>
                      <a:noFill/>
                    </a:lnR>
                    <a:lnT>
                      <a:noFill/>
                    </a:lnT>
                    <a:lnB>
                      <a:noFill/>
                    </a:lnB>
                  </a:tcPr>
                </a:tc>
                <a:tc>
                  <a:txBody>
                    <a:bodyPr/>
                    <a:lstStyle/>
                    <a:p>
                      <a:pPr algn="r" fontAlgn="b"/>
                      <a:r>
                        <a:rPr lang="es-EC" sz="1200" b="0" i="0" u="none" strike="noStrike">
                          <a:solidFill>
                            <a:srgbClr val="000000"/>
                          </a:solidFill>
                          <a:latin typeface="Times New Roman"/>
                        </a:rPr>
                        <a:t>$ 25.000,00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C" sz="1200" b="1" i="0" u="none" strike="noStrike">
                          <a:solidFill>
                            <a:srgbClr val="000000"/>
                          </a:solidFill>
                          <a:latin typeface="Times New Roman"/>
                        </a:rPr>
                        <a:t>$ 300.000,00</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r h="395401">
                <a:tc>
                  <a:txBody>
                    <a:bodyPr/>
                    <a:lstStyle/>
                    <a:p>
                      <a:pPr algn="l" fontAlgn="b"/>
                      <a:r>
                        <a:rPr lang="es-EC" sz="1200" b="0" i="0" u="none" strike="noStrike">
                          <a:solidFill>
                            <a:srgbClr val="000000"/>
                          </a:solidFill>
                          <a:latin typeface="Times New Roman"/>
                        </a:rPr>
                        <a:t>Agua</a:t>
                      </a:r>
                    </a:p>
                  </a:txBody>
                  <a:tcPr marL="9525" marR="9525" marT="9525" marB="0" anchor="b">
                    <a:lnL>
                      <a:noFill/>
                    </a:lnL>
                    <a:lnR>
                      <a:noFill/>
                    </a:lnR>
                    <a:lnT>
                      <a:noFill/>
                    </a:lnT>
                    <a:lnB>
                      <a:noFill/>
                    </a:lnB>
                  </a:tcPr>
                </a:tc>
                <a:tc>
                  <a:txBody>
                    <a:bodyPr/>
                    <a:lstStyle/>
                    <a:p>
                      <a:pPr algn="r" fontAlgn="b"/>
                      <a:r>
                        <a:rPr lang="es-EC" sz="1200" b="0" i="0" u="none" strike="noStrike">
                          <a:solidFill>
                            <a:srgbClr val="000000"/>
                          </a:solidFill>
                          <a:latin typeface="Times New Roman"/>
                        </a:rPr>
                        <a:t>$ 5.000,00</a:t>
                      </a:r>
                    </a:p>
                  </a:txBody>
                  <a:tcPr marL="9525" marR="9525" marT="9525" marB="0" anchor="b">
                    <a:lnL>
                      <a:noFill/>
                    </a:lnL>
                    <a:lnR>
                      <a:noFill/>
                    </a:lnR>
                    <a:lnT>
                      <a:noFill/>
                    </a:lnT>
                    <a:lnB>
                      <a:noFill/>
                    </a:lnB>
                  </a:tcPr>
                </a:tc>
                <a:tc>
                  <a:txBody>
                    <a:bodyPr/>
                    <a:lstStyle/>
                    <a:p>
                      <a:pPr algn="r" fontAlgn="b"/>
                      <a:r>
                        <a:rPr lang="es-EC" sz="1200" b="1" i="0" u="none" strike="noStrike">
                          <a:solidFill>
                            <a:srgbClr val="000000"/>
                          </a:solidFill>
                          <a:latin typeface="Times New Roman"/>
                        </a:rPr>
                        <a:t>$ 60.000,00</a:t>
                      </a:r>
                    </a:p>
                  </a:txBody>
                  <a:tcPr marL="9525" marR="9525" marT="9525" marB="0" anchor="b">
                    <a:lnL>
                      <a:noFill/>
                    </a:lnL>
                    <a:lnR>
                      <a:noFill/>
                    </a:lnR>
                    <a:lnT>
                      <a:noFill/>
                    </a:lnT>
                    <a:lnB>
                      <a:noFill/>
                    </a:lnB>
                  </a:tcPr>
                </a:tc>
              </a:tr>
              <a:tr h="395401">
                <a:tc>
                  <a:txBody>
                    <a:bodyPr/>
                    <a:lstStyle/>
                    <a:p>
                      <a:pPr algn="l" fontAlgn="b"/>
                      <a:r>
                        <a:rPr lang="es-EC" sz="1200" b="0" i="0" u="none" strike="noStrike">
                          <a:solidFill>
                            <a:srgbClr val="000000"/>
                          </a:solidFill>
                          <a:latin typeface="Times New Roman"/>
                        </a:rPr>
                        <a:t>Teléfono</a:t>
                      </a:r>
                    </a:p>
                  </a:txBody>
                  <a:tcPr marL="9525" marR="9525" marT="9525" marB="0" anchor="b">
                    <a:lnL>
                      <a:noFill/>
                    </a:lnL>
                    <a:lnR>
                      <a:noFill/>
                    </a:lnR>
                    <a:lnT>
                      <a:noFill/>
                    </a:lnT>
                    <a:lnB>
                      <a:noFill/>
                    </a:lnB>
                  </a:tcPr>
                </a:tc>
                <a:tc>
                  <a:txBody>
                    <a:bodyPr/>
                    <a:lstStyle/>
                    <a:p>
                      <a:pPr algn="r" fontAlgn="b"/>
                      <a:r>
                        <a:rPr lang="es-EC" sz="1200" b="0" i="0" u="none" strike="noStrike">
                          <a:solidFill>
                            <a:srgbClr val="000000"/>
                          </a:solidFill>
                          <a:latin typeface="Times New Roman"/>
                        </a:rPr>
                        <a:t>$ 1.800,00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s-EC" sz="1200" b="1" i="0" u="none" strike="noStrike">
                          <a:solidFill>
                            <a:srgbClr val="000000"/>
                          </a:solidFill>
                          <a:latin typeface="Times New Roman"/>
                        </a:rPr>
                        <a:t>$ 21.600,00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414230">
                <a:tc>
                  <a:txBody>
                    <a:bodyPr/>
                    <a:lstStyle/>
                    <a:p>
                      <a:pPr algn="l" fontAlgn="b"/>
                      <a:r>
                        <a:rPr lang="es-EC" sz="1200" b="1" i="1" u="none" strike="noStrike">
                          <a:solidFill>
                            <a:srgbClr val="000000"/>
                          </a:solidFill>
                          <a:latin typeface="Times New Roman"/>
                        </a:rPr>
                        <a:t>TOTAL</a:t>
                      </a:r>
                    </a:p>
                  </a:txBody>
                  <a:tcPr marL="9525" marR="9525" marT="9525" marB="0" anchor="b">
                    <a:lnL>
                      <a:noFill/>
                    </a:lnL>
                    <a:lnR>
                      <a:noFill/>
                    </a:lnR>
                    <a:lnT>
                      <a:noFill/>
                    </a:lnT>
                    <a:lnB>
                      <a:noFill/>
                    </a:lnB>
                  </a:tcPr>
                </a:tc>
                <a:tc>
                  <a:txBody>
                    <a:bodyPr/>
                    <a:lstStyle/>
                    <a:p>
                      <a:pPr algn="r" fontAlgn="b"/>
                      <a:r>
                        <a:rPr lang="es-EC" sz="1200" b="1" i="0" u="none" strike="noStrike">
                          <a:solidFill>
                            <a:srgbClr val="000000"/>
                          </a:solidFill>
                          <a:latin typeface="Times New Roman"/>
                        </a:rPr>
                        <a:t>$ 31.800,00</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r" fontAlgn="b"/>
                      <a:r>
                        <a:rPr lang="es-EC" sz="1200" b="1" i="0" u="none" strike="noStrike" dirty="0">
                          <a:solidFill>
                            <a:srgbClr val="000000"/>
                          </a:solidFill>
                          <a:latin typeface="Times New Roman"/>
                        </a:rPr>
                        <a:t>$ 381.600,00</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r>
            </a:tbl>
          </a:graphicData>
        </a:graphic>
      </p:graphicFrame>
      <p:graphicFrame>
        <p:nvGraphicFramePr>
          <p:cNvPr id="5" name="4 Tabla"/>
          <p:cNvGraphicFramePr>
            <a:graphicFrameLocks noGrp="1"/>
          </p:cNvGraphicFramePr>
          <p:nvPr/>
        </p:nvGraphicFramePr>
        <p:xfrm>
          <a:off x="2143125" y="3929063"/>
          <a:ext cx="6572250" cy="2571750"/>
        </p:xfrm>
        <a:graphic>
          <a:graphicData uri="http://schemas.openxmlformats.org/drawingml/2006/table">
            <a:tbl>
              <a:tblPr/>
              <a:tblGrid>
                <a:gridCol w="240676"/>
                <a:gridCol w="2369729"/>
                <a:gridCol w="1036757"/>
                <a:gridCol w="879392"/>
                <a:gridCol w="2045742"/>
              </a:tblGrid>
              <a:tr h="261939">
                <a:tc gridSpan="5">
                  <a:txBody>
                    <a:bodyPr/>
                    <a:lstStyle/>
                    <a:p>
                      <a:pPr algn="ctr" fontAlgn="b"/>
                      <a:r>
                        <a:rPr lang="es-EC" sz="1400" b="1" i="1" u="none" strike="noStrike" dirty="0">
                          <a:solidFill>
                            <a:srgbClr val="000000"/>
                          </a:solidFill>
                          <a:latin typeface="Times New Roman"/>
                        </a:rPr>
                        <a:t>MECANICOS</a:t>
                      </a:r>
                    </a:p>
                  </a:txBody>
                  <a:tcPr marL="8578" marR="8578" marT="8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61939">
                <a:tc rowSpan="2">
                  <a:txBody>
                    <a:bodyPr/>
                    <a:lstStyle/>
                    <a:p>
                      <a:pPr algn="ctr" fontAlgn="b"/>
                      <a:r>
                        <a:rPr lang="es-EC" sz="1100" b="1" i="0" u="none" strike="noStrike">
                          <a:solidFill>
                            <a:srgbClr val="000000"/>
                          </a:solidFill>
                          <a:latin typeface="Times New Roman"/>
                        </a:rPr>
                        <a:t>Nº</a:t>
                      </a:r>
                    </a:p>
                  </a:txBody>
                  <a:tcPr marL="8578" marR="8578" marT="85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
                      <a:r>
                        <a:rPr lang="es-EC" sz="1100" b="1" i="0" u="none" strike="noStrike" dirty="0">
                          <a:solidFill>
                            <a:srgbClr val="000000"/>
                          </a:solidFill>
                          <a:latin typeface="Times New Roman"/>
                        </a:rPr>
                        <a:t>EMPLEADOS</a:t>
                      </a:r>
                    </a:p>
                  </a:txBody>
                  <a:tcPr marL="8578" marR="8578" marT="85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s-EC" sz="1100" b="1" i="0" u="none" strike="noStrike" dirty="0">
                          <a:solidFill>
                            <a:srgbClr val="000000"/>
                          </a:solidFill>
                          <a:latin typeface="Times New Roman"/>
                        </a:rPr>
                        <a:t>SALARIOS</a:t>
                      </a:r>
                    </a:p>
                  </a:txBody>
                  <a:tcPr marL="8578" marR="8578" marT="85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61939">
                <a:tc vMerge="1">
                  <a:txBody>
                    <a:bodyPr/>
                    <a:lstStyle/>
                    <a:p>
                      <a:endParaRPr lang="es-EC"/>
                    </a:p>
                  </a:txBody>
                  <a:tcPr/>
                </a:tc>
                <a:tc vMerge="1">
                  <a:txBody>
                    <a:bodyPr/>
                    <a:lstStyle/>
                    <a:p>
                      <a:endParaRPr lang="es-EC"/>
                    </a:p>
                  </a:txBody>
                  <a:tcPr/>
                </a:tc>
                <a:tc>
                  <a:txBody>
                    <a:bodyPr/>
                    <a:lstStyle/>
                    <a:p>
                      <a:pPr algn="ctr" fontAlgn="b"/>
                      <a:r>
                        <a:rPr lang="es-EC" sz="1100" b="1" i="1" u="none" strike="noStrike" dirty="0">
                          <a:solidFill>
                            <a:srgbClr val="000000"/>
                          </a:solidFill>
                          <a:latin typeface="Times New Roman"/>
                        </a:rPr>
                        <a:t>Fijo</a:t>
                      </a:r>
                    </a:p>
                  </a:txBody>
                  <a:tcPr marL="8578" marR="8578" marT="857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100" b="1" i="1" u="none" strike="noStrike" dirty="0">
                          <a:solidFill>
                            <a:srgbClr val="000000"/>
                          </a:solidFill>
                          <a:latin typeface="Times New Roman"/>
                        </a:rPr>
                        <a:t>Mensual</a:t>
                      </a:r>
                    </a:p>
                  </a:txBody>
                  <a:tcPr marL="8578" marR="8578" marT="85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EC" sz="1100" b="1" i="1" u="none" strike="noStrike" dirty="0">
                          <a:solidFill>
                            <a:srgbClr val="000000"/>
                          </a:solidFill>
                          <a:latin typeface="Times New Roman"/>
                        </a:rPr>
                        <a:t>Anual</a:t>
                      </a:r>
                    </a:p>
                  </a:txBody>
                  <a:tcPr marL="8578" marR="8578" marT="857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033">
                <a:tc>
                  <a:txBody>
                    <a:bodyPr/>
                    <a:lstStyle/>
                    <a:p>
                      <a:pPr algn="r" fontAlgn="b"/>
                      <a:r>
                        <a:rPr lang="es-EC" sz="1100" b="0" i="0" u="none" strike="noStrike">
                          <a:solidFill>
                            <a:srgbClr val="000000"/>
                          </a:solidFill>
                          <a:latin typeface="Times New Roman"/>
                        </a:rPr>
                        <a:t>3</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s-EC" sz="1100" b="0" i="0" u="none" strike="noStrike">
                          <a:solidFill>
                            <a:srgbClr val="000000"/>
                          </a:solidFill>
                          <a:latin typeface="Times New Roman"/>
                        </a:rPr>
                        <a:t>Tornero</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C" sz="1100" b="0" i="0" u="none" strike="noStrike">
                          <a:solidFill>
                            <a:srgbClr val="000000"/>
                          </a:solidFill>
                          <a:latin typeface="Times New Roman"/>
                        </a:rPr>
                        <a:t>$ 500,00</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C" sz="1100" b="0" i="0" u="none" strike="noStrike">
                          <a:solidFill>
                            <a:srgbClr val="000000"/>
                          </a:solidFill>
                          <a:latin typeface="Times New Roman"/>
                        </a:rPr>
                        <a:t>$ 1.500,00</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s-EC" sz="1100" b="1" i="0" u="none" strike="noStrike">
                          <a:solidFill>
                            <a:srgbClr val="000000"/>
                          </a:solidFill>
                          <a:latin typeface="Times New Roman"/>
                        </a:rPr>
                        <a:t>$ 18.000,00</a:t>
                      </a:r>
                    </a:p>
                  </a:txBody>
                  <a:tcPr marL="8578" marR="8578" marT="8578" marB="0" anchor="b">
                    <a:lnL>
                      <a:noFill/>
                    </a:lnL>
                    <a:lnR>
                      <a:noFill/>
                    </a:lnR>
                    <a:lnT w="12700" cap="flat" cmpd="sng" algn="ctr">
                      <a:solidFill>
                        <a:srgbClr val="000000"/>
                      </a:solidFill>
                      <a:prstDash val="solid"/>
                      <a:round/>
                      <a:headEnd type="none" w="med" len="med"/>
                      <a:tailEnd type="none" w="med" len="med"/>
                    </a:lnT>
                    <a:lnB>
                      <a:noFill/>
                    </a:lnB>
                  </a:tcPr>
                </a:tc>
              </a:tr>
              <a:tr h="250033">
                <a:tc>
                  <a:txBody>
                    <a:bodyPr/>
                    <a:lstStyle/>
                    <a:p>
                      <a:pPr algn="r" fontAlgn="b"/>
                      <a:r>
                        <a:rPr lang="es-EC" sz="1100" b="0" i="0" u="none" strike="noStrike">
                          <a:solidFill>
                            <a:srgbClr val="000000"/>
                          </a:solidFill>
                          <a:latin typeface="Times New Roman"/>
                        </a:rPr>
                        <a:t>2</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Fresador</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$ 500,00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$ 1.000,00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$ 12.000,00</a:t>
                      </a:r>
                    </a:p>
                  </a:txBody>
                  <a:tcPr marL="8578" marR="8578" marT="8578" marB="0" anchor="b">
                    <a:lnL>
                      <a:noFill/>
                    </a:lnL>
                    <a:lnR>
                      <a:noFill/>
                    </a:lnR>
                    <a:lnT>
                      <a:noFill/>
                    </a:lnT>
                    <a:lnB>
                      <a:noFill/>
                    </a:lnB>
                  </a:tcPr>
                </a:tc>
              </a:tr>
              <a:tr h="250033">
                <a:tc>
                  <a:txBody>
                    <a:bodyPr/>
                    <a:lstStyle/>
                    <a:p>
                      <a:pPr algn="r" fontAlgn="b"/>
                      <a:r>
                        <a:rPr lang="es-EC" sz="1100" b="0" i="0" u="none" strike="noStrike">
                          <a:solidFill>
                            <a:srgbClr val="000000"/>
                          </a:solidFill>
                          <a:latin typeface="Times New Roman"/>
                        </a:rPr>
                        <a:t>4</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Banco</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$ 500,00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$ 24.000,00</a:t>
                      </a:r>
                    </a:p>
                  </a:txBody>
                  <a:tcPr marL="8578" marR="8578" marT="8578" marB="0" anchor="b">
                    <a:lnL>
                      <a:noFill/>
                    </a:lnL>
                    <a:lnR>
                      <a:noFill/>
                    </a:lnR>
                    <a:lnT>
                      <a:noFill/>
                    </a:lnT>
                    <a:lnB>
                      <a:noFill/>
                    </a:lnB>
                  </a:tcPr>
                </a:tc>
              </a:tr>
              <a:tr h="250033">
                <a:tc>
                  <a:txBody>
                    <a:bodyPr/>
                    <a:lstStyle/>
                    <a:p>
                      <a:pPr algn="r" fontAlgn="b"/>
                      <a:r>
                        <a:rPr lang="es-EC" sz="1100" b="0" i="0" u="none" strike="noStrike">
                          <a:solidFill>
                            <a:srgbClr val="000000"/>
                          </a:solidFill>
                          <a:latin typeface="Times New Roman"/>
                        </a:rPr>
                        <a:t>3</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Armador</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$ 500,00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$ 1.500,00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$ 18.000,00</a:t>
                      </a:r>
                    </a:p>
                  </a:txBody>
                  <a:tcPr marL="8578" marR="8578" marT="8578" marB="0" anchor="b">
                    <a:lnL>
                      <a:noFill/>
                    </a:lnL>
                    <a:lnR>
                      <a:noFill/>
                    </a:lnR>
                    <a:lnT>
                      <a:noFill/>
                    </a:lnT>
                    <a:lnB>
                      <a:noFill/>
                    </a:lnB>
                  </a:tcPr>
                </a:tc>
              </a:tr>
              <a:tr h="250033">
                <a:tc>
                  <a:txBody>
                    <a:bodyPr/>
                    <a:lstStyle/>
                    <a:p>
                      <a:pPr algn="r" fontAlgn="b"/>
                      <a:r>
                        <a:rPr lang="es-EC" sz="1100" b="0" i="0" u="none" strike="noStrike">
                          <a:solidFill>
                            <a:srgbClr val="000000"/>
                          </a:solidFill>
                          <a:latin typeface="Times New Roman"/>
                        </a:rPr>
                        <a:t>4</a:t>
                      </a:r>
                    </a:p>
                  </a:txBody>
                  <a:tcPr marL="8578" marR="8578" marT="8578" marB="0" anchor="b">
                    <a:lnL>
                      <a:noFill/>
                    </a:lnL>
                    <a:lnR>
                      <a:noFill/>
                    </a:lnR>
                    <a:lnT>
                      <a:noFill/>
                    </a:lnT>
                    <a:lnB>
                      <a:noFill/>
                    </a:lnB>
                  </a:tcPr>
                </a:tc>
                <a:tc>
                  <a:txBody>
                    <a:bodyPr/>
                    <a:lstStyle/>
                    <a:p>
                      <a:pPr algn="l" fontAlgn="b"/>
                      <a:r>
                        <a:rPr lang="es-EC" sz="1100" b="0" i="0" u="none" strike="noStrike">
                          <a:solidFill>
                            <a:srgbClr val="000000"/>
                          </a:solidFill>
                          <a:latin typeface="Times New Roman"/>
                        </a:rPr>
                        <a:t>Soldador</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$ 500,00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$ 2.000,00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$ 24.000,00</a:t>
                      </a:r>
                    </a:p>
                  </a:txBody>
                  <a:tcPr marL="8578" marR="8578" marT="8578" marB="0" anchor="b">
                    <a:lnL>
                      <a:noFill/>
                    </a:lnL>
                    <a:lnR>
                      <a:noFill/>
                    </a:lnR>
                    <a:lnT>
                      <a:noFill/>
                    </a:lnT>
                    <a:lnB>
                      <a:noFill/>
                    </a:lnB>
                  </a:tcPr>
                </a:tc>
              </a:tr>
              <a:tr h="261939">
                <a:tc>
                  <a:txBody>
                    <a:bodyPr/>
                    <a:lstStyle/>
                    <a:p>
                      <a:pPr algn="r" fontAlgn="b"/>
                      <a:r>
                        <a:rPr lang="es-EC" sz="1100" b="0" i="0" u="none" strike="noStrike">
                          <a:solidFill>
                            <a:srgbClr val="000000"/>
                          </a:solidFill>
                          <a:latin typeface="Times New Roman"/>
                        </a:rPr>
                        <a:t>2</a:t>
                      </a:r>
                    </a:p>
                  </a:txBody>
                  <a:tcPr marL="8578" marR="8578" marT="8578"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r>
                        <a:rPr lang="es-EC" sz="1100" b="0" i="0" u="none" strike="noStrike">
                          <a:solidFill>
                            <a:srgbClr val="000000"/>
                          </a:solidFill>
                          <a:latin typeface="Times New Roman"/>
                        </a:rPr>
                        <a:t>Electricista</a:t>
                      </a:r>
                    </a:p>
                  </a:txBody>
                  <a:tcPr marL="8578" marR="8578" marT="8578"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r" fontAlgn="b"/>
                      <a:r>
                        <a:rPr lang="es-EC" sz="1100" b="0" i="0" u="none" strike="noStrike">
                          <a:solidFill>
                            <a:srgbClr val="000000"/>
                          </a:solidFill>
                          <a:latin typeface="Times New Roman"/>
                        </a:rPr>
                        <a:t>$ 500,00</a:t>
                      </a:r>
                    </a:p>
                  </a:txBody>
                  <a:tcPr marL="8578" marR="8578" marT="8578" marB="0" anchor="b">
                    <a:lnL>
                      <a:noFill/>
                    </a:lnL>
                    <a:lnR>
                      <a:noFill/>
                    </a:lnR>
                    <a:lnT>
                      <a:noFill/>
                    </a:lnT>
                    <a:lnB>
                      <a:noFill/>
                    </a:lnB>
                  </a:tcPr>
                </a:tc>
                <a:tc>
                  <a:txBody>
                    <a:bodyPr/>
                    <a:lstStyle/>
                    <a:p>
                      <a:pPr algn="r" fontAlgn="b"/>
                      <a:r>
                        <a:rPr lang="es-EC" sz="1100" b="0" i="0" u="none" strike="noStrike">
                          <a:solidFill>
                            <a:srgbClr val="000000"/>
                          </a:solidFill>
                          <a:latin typeface="Times New Roman"/>
                        </a:rPr>
                        <a:t>$ 1.000,00</a:t>
                      </a:r>
                    </a:p>
                  </a:txBody>
                  <a:tcPr marL="8578" marR="8578" marT="8578" marB="0" anchor="b">
                    <a:lnL>
                      <a:noFill/>
                    </a:lnL>
                    <a:lnR>
                      <a:noFill/>
                    </a:lnR>
                    <a:lnT>
                      <a:noFill/>
                    </a:lnT>
                    <a:lnB>
                      <a:noFill/>
                    </a:lnB>
                  </a:tcPr>
                </a:tc>
                <a:tc>
                  <a:txBody>
                    <a:bodyPr/>
                    <a:lstStyle/>
                    <a:p>
                      <a:pPr algn="r" fontAlgn="b"/>
                      <a:r>
                        <a:rPr lang="es-EC" sz="1100" b="1" i="0" u="none" strike="noStrike">
                          <a:solidFill>
                            <a:srgbClr val="000000"/>
                          </a:solidFill>
                          <a:latin typeface="Times New Roman"/>
                        </a:rPr>
                        <a:t>$ 12.000,00</a:t>
                      </a:r>
                    </a:p>
                  </a:txBody>
                  <a:tcPr marL="8578" marR="8578" marT="8578" marB="0" anchor="b">
                    <a:lnL>
                      <a:noFill/>
                    </a:lnL>
                    <a:lnR>
                      <a:noFill/>
                    </a:lnR>
                    <a:lnT>
                      <a:noFill/>
                    </a:lnT>
                    <a:lnB w="6350" cap="flat" cmpd="sng" algn="ctr">
                      <a:solidFill>
                        <a:srgbClr val="000000"/>
                      </a:solidFill>
                      <a:prstDash val="solid"/>
                      <a:round/>
                      <a:headEnd type="none" w="med" len="med"/>
                      <a:tailEnd type="none" w="med" len="med"/>
                    </a:lnB>
                  </a:tcPr>
                </a:tc>
              </a:tr>
              <a:tr h="273846">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s-EC" sz="1100" b="0" i="0" u="none" strike="noStrike">
                        <a:solidFill>
                          <a:srgbClr val="000000"/>
                        </a:solidFill>
                        <a:latin typeface="Times New Roman"/>
                      </a:endParaRPr>
                    </a:p>
                  </a:txBody>
                  <a:tcPr marL="8578" marR="8578" marT="8578" marB="0" anchor="b">
                    <a:lnL>
                      <a:noFill/>
                    </a:lnL>
                    <a:lnR>
                      <a:noFill/>
                    </a:lnR>
                    <a:lnT>
                      <a:noFill/>
                    </a:lnT>
                    <a:lnB>
                      <a:noFill/>
                    </a:lnB>
                  </a:tcPr>
                </a:tc>
                <a:tc>
                  <a:txBody>
                    <a:bodyPr/>
                    <a:lstStyle/>
                    <a:p>
                      <a:pPr algn="l" fontAlgn="b"/>
                      <a:r>
                        <a:rPr lang="es-EC" sz="1100" b="1" i="1" u="none" strike="noStrike">
                          <a:solidFill>
                            <a:srgbClr val="000000"/>
                          </a:solidFill>
                          <a:latin typeface="Times New Roman"/>
                        </a:rPr>
                        <a:t>TOTAL</a:t>
                      </a:r>
                    </a:p>
                  </a:txBody>
                  <a:tcPr marL="8578" marR="8578" marT="8578" marB="0" anchor="b">
                    <a:lnL>
                      <a:noFill/>
                    </a:lnL>
                    <a:lnR>
                      <a:noFill/>
                    </a:lnR>
                    <a:lnT>
                      <a:noFill/>
                    </a:lnT>
                    <a:lnB>
                      <a:noFill/>
                    </a:lnB>
                  </a:tcPr>
                </a:tc>
                <a:tc>
                  <a:txBody>
                    <a:bodyPr/>
                    <a:lstStyle/>
                    <a:p>
                      <a:pPr algn="r" fontAlgn="b"/>
                      <a:r>
                        <a:rPr lang="es-EC" sz="1100" b="1" i="0" u="none" strike="noStrike" dirty="0">
                          <a:solidFill>
                            <a:srgbClr val="000000"/>
                          </a:solidFill>
                          <a:latin typeface="Times New Roman"/>
                        </a:rPr>
                        <a:t>$ 108.000,00</a:t>
                      </a:r>
                    </a:p>
                  </a:txBody>
                  <a:tcPr marL="8578" marR="8578" marT="8578"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marL="365760" indent="-256032" fontAlgn="auto">
              <a:spcAft>
                <a:spcPts val="0"/>
              </a:spcAft>
              <a:buFont typeface="Wingdings 3"/>
              <a:buChar char=""/>
              <a:defRPr/>
            </a:pPr>
            <a:r>
              <a:rPr lang="es-ES" dirty="0"/>
              <a:t>El Ecuador es uno de los países latinoamericanos con mas alto índices de enfermedades por el mal uso de la basura, este siendo uno de los principales contaminantes en el mundo, por lo que se ha desarrollado este proyecto, la instalación de una planta procesadora de residuos domésticos ubicada en la ciudad de Guayaquil,  ya que en la actualidad el tema de la basura nos aqueja a todos los habitantes de la ciudad por lo cual, no solo es un foco de infección, sino que ayudamos a que el calentamiento global siga poniendo en riesgo la vida de nuestras futuras generaciones, por lo tanto con un adecuado trato de este, evitaremos más consecuencias lamentables en la salud humana.</a:t>
            </a:r>
            <a:endParaRPr lang="es-EC" dirty="0" smtClean="0"/>
          </a:p>
          <a:p>
            <a:pPr marL="365760" indent="-256032" fontAlgn="auto">
              <a:spcAft>
                <a:spcPts val="0"/>
              </a:spcAft>
              <a:buFont typeface="Wingdings 3"/>
              <a:buChar char=""/>
              <a:defRPr/>
            </a:pPr>
            <a:endParaRPr lang="es-EC" dirty="0"/>
          </a:p>
        </p:txBody>
      </p:sp>
      <p:sp>
        <p:nvSpPr>
          <p:cNvPr id="2" name="1 Título"/>
          <p:cNvSpPr>
            <a:spLocks noGrp="1"/>
          </p:cNvSpPr>
          <p:nvPr>
            <p:ph type="title"/>
          </p:nvPr>
        </p:nvSpPr>
        <p:spPr/>
        <p:txBody>
          <a:bodyPr/>
          <a:lstStyle/>
          <a:p>
            <a:pPr fontAlgn="auto">
              <a:spcAft>
                <a:spcPts val="0"/>
              </a:spcAft>
              <a:defRPr/>
            </a:pPr>
            <a:r>
              <a:rPr lang="es-EC" dirty="0" smtClean="0"/>
              <a:t>INTRODUCCION		</a:t>
            </a:r>
            <a:endParaRPr lang="es-EC"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0000" lnSpcReduction="20000"/>
          </a:bodyPr>
          <a:lstStyle/>
          <a:p>
            <a:pPr marL="365760" indent="-256032" fontAlgn="auto">
              <a:spcAft>
                <a:spcPts val="0"/>
              </a:spcAft>
              <a:buFont typeface="Wingdings 3"/>
              <a:buChar char=""/>
              <a:defRPr/>
            </a:pPr>
            <a:r>
              <a:rPr lang="es-ES" dirty="0"/>
              <a:t>En los últimos años, la reutilización y el procesamiento de la basura a nivel doméstico se han ido organizando a nivel internacional y ganando impacto de tal manera que, algún día los desperdicios se habrán convertido en una gran fuente de riqueza para las comunidades que los generan.</a:t>
            </a:r>
            <a:endParaRPr lang="es-EC" dirty="0" smtClean="0"/>
          </a:p>
          <a:p>
            <a:pPr marL="365760" indent="-256032" fontAlgn="auto">
              <a:spcAft>
                <a:spcPts val="0"/>
              </a:spcAft>
              <a:buFont typeface="Wingdings 3"/>
              <a:buNone/>
              <a:defRPr/>
            </a:pPr>
            <a:r>
              <a:rPr lang="es-ES" dirty="0"/>
              <a:t> </a:t>
            </a:r>
            <a:endParaRPr lang="es-EC" dirty="0" smtClean="0"/>
          </a:p>
          <a:p>
            <a:pPr marL="365760" indent="-256032" fontAlgn="auto">
              <a:spcAft>
                <a:spcPts val="0"/>
              </a:spcAft>
              <a:buFont typeface="Wingdings 3"/>
              <a:buChar char=""/>
              <a:defRPr/>
            </a:pPr>
            <a:r>
              <a:rPr lang="es-ES" dirty="0"/>
              <a:t>Muchos años atrás, con la llegada de la revolución industrial, el hombre comenzó a explotar de forma desordenada los recursos naturales,  por lo cual, el que explotaba más rápido, es el que obtenía más beneficios, es decir, el que ocasiona mas basura generaba mas riqueza, apareciendo de esta manera el derroche y el consumismo, lo que conllevó a la proliferación de mosquitos, roedores y microorganismos patógenos, trayendo como consecuencia enfermedades catastróficas para el hombre.</a:t>
            </a:r>
            <a:endParaRPr lang="es-EC" dirty="0" smtClean="0"/>
          </a:p>
          <a:p>
            <a:pPr marL="365760" indent="-256032" fontAlgn="auto">
              <a:spcAft>
                <a:spcPts val="0"/>
              </a:spcAft>
              <a:buFont typeface="Wingdings 3"/>
              <a:buChar char=""/>
              <a:defRPr/>
            </a:pPr>
            <a:r>
              <a:rPr lang="es-ES" dirty="0"/>
              <a:t> </a:t>
            </a:r>
            <a:endParaRPr lang="es-EC" dirty="0" smtClean="0"/>
          </a:p>
          <a:p>
            <a:pPr marL="365760" indent="-256032" fontAlgn="auto">
              <a:spcAft>
                <a:spcPts val="0"/>
              </a:spcAft>
              <a:buFont typeface="Wingdings 3"/>
              <a:buChar char=""/>
              <a:defRPr/>
            </a:pPr>
            <a:endParaRPr lang="es-EC" dirty="0"/>
          </a:p>
        </p:txBody>
      </p:sp>
      <p:sp>
        <p:nvSpPr>
          <p:cNvPr id="2" name="1 Título"/>
          <p:cNvSpPr>
            <a:spLocks noGrp="1"/>
          </p:cNvSpPr>
          <p:nvPr>
            <p:ph type="title"/>
          </p:nvPr>
        </p:nvSpPr>
        <p:spPr/>
        <p:txBody>
          <a:bodyPr/>
          <a:lstStyle/>
          <a:p>
            <a:pPr fontAlgn="auto">
              <a:spcAft>
                <a:spcPts val="0"/>
              </a:spcAft>
              <a:defRPr/>
            </a:pPr>
            <a:r>
              <a:rPr lang="es-ES" dirty="0"/>
              <a:t>RESEÑA HISTÓRICA</a:t>
            </a:r>
            <a:endParaRPr lang="es-EC"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85000" lnSpcReduction="10000"/>
          </a:bodyPr>
          <a:lstStyle/>
          <a:p>
            <a:pPr marL="365760" indent="-256032" fontAlgn="auto">
              <a:spcAft>
                <a:spcPts val="0"/>
              </a:spcAft>
              <a:buFont typeface="Wingdings 3"/>
              <a:buChar char=""/>
              <a:defRPr/>
            </a:pPr>
            <a:r>
              <a:rPr lang="es-EC" dirty="0"/>
              <a:t>La ley de residuos define que residuo es cualquier sustancia u objeto perteneciente a cualquier categoría que figure en el anexo de esta ley, la cual el poseedor se desprenda, tenga intención u obligación de desprenderse. De esta manera se incluye en la ley la responsabilidad que conlleva generar residuos</a:t>
            </a:r>
            <a:r>
              <a:rPr lang="es-EC" dirty="0" smtClean="0"/>
              <a:t>.</a:t>
            </a:r>
            <a:endParaRPr lang="es-EC" dirty="0"/>
          </a:p>
          <a:p>
            <a:pPr marL="365760" indent="-256032" fontAlgn="auto">
              <a:spcAft>
                <a:spcPts val="0"/>
              </a:spcAft>
              <a:buFont typeface="Wingdings 3"/>
              <a:buNone/>
              <a:defRPr/>
            </a:pPr>
            <a:r>
              <a:rPr lang="es-EC" dirty="0"/>
              <a:t> </a:t>
            </a:r>
            <a:endParaRPr lang="es-EC" dirty="0" smtClean="0"/>
          </a:p>
          <a:p>
            <a:pPr marL="365760" indent="-256032" fontAlgn="auto">
              <a:spcAft>
                <a:spcPts val="0"/>
              </a:spcAft>
              <a:buFont typeface="Wingdings 3"/>
              <a:buChar char=""/>
              <a:defRPr/>
            </a:pPr>
            <a:r>
              <a:rPr lang="es-EC" dirty="0"/>
              <a:t>La escasez de materias primas así como la protección al medio ambiente son razones para inclinarse por el reciclado, sin embargo de toda técnica de aprovechamiento siempre va quedar algo que no se va poder reciclar, una parte que deberá ser tratada con una técnica de eliminación (incineración). </a:t>
            </a:r>
            <a:endParaRPr lang="es-EC" dirty="0" smtClean="0"/>
          </a:p>
          <a:p>
            <a:pPr marL="365760" indent="-256032" fontAlgn="auto">
              <a:spcAft>
                <a:spcPts val="0"/>
              </a:spcAft>
              <a:buFont typeface="Wingdings 3"/>
              <a:buChar char=""/>
              <a:defRPr/>
            </a:pPr>
            <a:endParaRPr lang="es-EC" dirty="0" smtClean="0"/>
          </a:p>
          <a:p>
            <a:pPr marL="365760" indent="-256032" fontAlgn="auto">
              <a:spcAft>
                <a:spcPts val="0"/>
              </a:spcAft>
              <a:buFont typeface="Wingdings 3"/>
              <a:buChar char=""/>
              <a:defRPr/>
            </a:pPr>
            <a:endParaRPr lang="es-EC" dirty="0"/>
          </a:p>
        </p:txBody>
      </p:sp>
      <p:sp>
        <p:nvSpPr>
          <p:cNvPr id="2" name="1 Título"/>
          <p:cNvSpPr>
            <a:spLocks noGrp="1"/>
          </p:cNvSpPr>
          <p:nvPr>
            <p:ph type="title"/>
          </p:nvPr>
        </p:nvSpPr>
        <p:spPr/>
        <p:txBody>
          <a:bodyPr/>
          <a:lstStyle/>
          <a:p>
            <a:pPr lvl="1" algn="ctr" fontAlgn="auto">
              <a:spcAft>
                <a:spcPts val="0"/>
              </a:spcAft>
              <a:defRPr/>
            </a:pPr>
            <a:r>
              <a:rPr lang="es-MX" sz="1800" dirty="0">
                <a:solidFill>
                  <a:sysClr val="windowText" lastClr="000000"/>
                </a:solidFill>
              </a:rPr>
              <a:t> </a:t>
            </a:r>
            <a:r>
              <a:rPr lang="es-ES" sz="3600" dirty="0">
                <a:solidFill>
                  <a:sysClr val="windowText" lastClr="000000"/>
                </a:solidFill>
              </a:rPr>
              <a:t>PROBLEMAS Y OPORTUNIDADES</a:t>
            </a:r>
            <a:r>
              <a:rPr lang="es-EC" sz="1600" b="0" dirty="0">
                <a:solidFill>
                  <a:sysClr val="windowText" lastClr="000000"/>
                </a:solidFill>
              </a:rPr>
              <a:t/>
            </a:r>
            <a:br>
              <a:rPr lang="es-EC" sz="1600" b="0" dirty="0">
                <a:solidFill>
                  <a:sysClr val="windowText" lastClr="000000"/>
                </a:solidFill>
              </a:rPr>
            </a:br>
            <a:endParaRPr lang="es-EC" sz="1800" b="0" dirty="0">
              <a:solidFill>
                <a:sysClr val="windowText" lastClr="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43000"/>
            <a:ext cx="8229600" cy="4983163"/>
          </a:xfrm>
        </p:spPr>
        <p:txBody>
          <a:bodyPr>
            <a:normAutofit lnSpcReduction="10000"/>
          </a:bodyPr>
          <a:lstStyle/>
          <a:p>
            <a:pPr marL="365760" indent="-256032" fontAlgn="auto">
              <a:spcAft>
                <a:spcPts val="0"/>
              </a:spcAft>
              <a:buFont typeface="Wingdings 3"/>
              <a:buChar char=""/>
              <a:defRPr/>
            </a:pPr>
            <a:r>
              <a:rPr lang="es-ES" dirty="0"/>
              <a:t>Material que no representa una utilidad o un valor económico para el dueño, el dueño se convierte por ende en generador de residuos. Desde el punto de vista legislativo lo mas complicado respecto a la gestión de residuos, es que se trata intrínsecamente de un término subjetivo, que depende del punto de vista de los actores involucrados (esencialmente generador y fiscalizador). El residuo se puede clasificar de varias formas, tanto por estado, origen o característica.</a:t>
            </a:r>
            <a:endParaRPr lang="es-EC" dirty="0" smtClean="0"/>
          </a:p>
          <a:p>
            <a:pPr marL="365760" indent="-256032" fontAlgn="auto">
              <a:spcAft>
                <a:spcPts val="0"/>
              </a:spcAft>
              <a:buFont typeface="Wingdings 3"/>
              <a:buChar char=""/>
              <a:defRPr/>
            </a:pPr>
            <a:endParaRPr lang="es-EC" dirty="0"/>
          </a:p>
        </p:txBody>
      </p:sp>
      <p:sp>
        <p:nvSpPr>
          <p:cNvPr id="2" name="1 Título"/>
          <p:cNvSpPr>
            <a:spLocks noGrp="1"/>
          </p:cNvSpPr>
          <p:nvPr>
            <p:ph type="title"/>
          </p:nvPr>
        </p:nvSpPr>
        <p:spPr/>
        <p:txBody>
          <a:bodyPr>
            <a:normAutofit fontScale="90000"/>
          </a:bodyPr>
          <a:lstStyle/>
          <a:p>
            <a:pPr fontAlgn="auto">
              <a:spcAft>
                <a:spcPts val="0"/>
              </a:spcAft>
              <a:defRPr/>
            </a:pPr>
            <a:r>
              <a:rPr lang="es-ES" sz="6000" dirty="0"/>
              <a:t>RESIDUOS  Y CLASIFICACION</a:t>
            </a:r>
            <a:r>
              <a:rPr lang="es-EC" dirty="0" smtClean="0"/>
              <a:t/>
            </a:r>
            <a:br>
              <a:rPr lang="es-EC" dirty="0" smtClean="0"/>
            </a:br>
            <a:endParaRPr lang="es-EC"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3 Marcador de contenido"/>
          <p:cNvPicPr>
            <a:picLocks noGrp="1"/>
          </p:cNvPicPr>
          <p:nvPr>
            <p:ph idx="1"/>
          </p:nvPr>
        </p:nvPicPr>
        <p:blipFill>
          <a:blip r:embed="rId2"/>
          <a:srcRect/>
          <a:stretch>
            <a:fillRect/>
          </a:stretch>
        </p:blipFill>
        <p:spPr>
          <a:xfrm>
            <a:off x="1214438" y="1857375"/>
            <a:ext cx="6429375" cy="4286250"/>
          </a:xfrm>
          <a:ln>
            <a:solidFill>
              <a:srgbClr val="FF0000">
                <a:alpha val="47058"/>
              </a:srgbClr>
            </a:solidFill>
          </a:ln>
        </p:spPr>
      </p:pic>
      <p:sp>
        <p:nvSpPr>
          <p:cNvPr id="2" name="1 Título"/>
          <p:cNvSpPr>
            <a:spLocks noGrp="1"/>
          </p:cNvSpPr>
          <p:nvPr>
            <p:ph type="title"/>
          </p:nvPr>
        </p:nvSpPr>
        <p:spPr/>
        <p:txBody>
          <a:bodyPr>
            <a:normAutofit fontScale="90000"/>
          </a:bodyPr>
          <a:lstStyle/>
          <a:p>
            <a:pPr fontAlgn="auto">
              <a:spcAft>
                <a:spcPts val="0"/>
              </a:spcAft>
              <a:defRPr/>
            </a:pPr>
            <a:r>
              <a:rPr lang="es-ES" dirty="0" smtClean="0"/>
              <a:t/>
            </a:r>
            <a:br>
              <a:rPr lang="es-ES" dirty="0" smtClean="0"/>
            </a:br>
            <a:r>
              <a:rPr lang="es-ES" dirty="0" smtClean="0"/>
              <a:t>PLANTA </a:t>
            </a:r>
            <a:r>
              <a:rPr lang="es-ES" dirty="0"/>
              <a:t>PROCESADORA DE RESIDUOS DOMÉSTICOS</a:t>
            </a:r>
            <a:r>
              <a:rPr lang="es-EC" dirty="0"/>
              <a:t/>
            </a:r>
            <a:br>
              <a:rPr lang="es-EC" dirty="0"/>
            </a:br>
            <a:endParaRPr lang="es-EC"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fontScale="77500" lnSpcReduction="20000"/>
          </a:bodyPr>
          <a:lstStyle/>
          <a:p>
            <a:pPr marL="365760" indent="-256032" fontAlgn="auto">
              <a:spcAft>
                <a:spcPts val="0"/>
              </a:spcAft>
              <a:buFont typeface="Wingdings 3"/>
              <a:buNone/>
              <a:defRPr/>
            </a:pPr>
            <a:r>
              <a:rPr lang="es-ES" b="1" dirty="0"/>
              <a:t>Funcionales </a:t>
            </a:r>
            <a:endParaRPr lang="es-EC" b="1" dirty="0"/>
          </a:p>
          <a:p>
            <a:pPr marL="365760" indent="-256032" fontAlgn="auto">
              <a:spcAft>
                <a:spcPts val="0"/>
              </a:spcAft>
              <a:buFont typeface="Wingdings 3"/>
              <a:buNone/>
              <a:defRPr/>
            </a:pPr>
            <a:r>
              <a:rPr lang="es-ES" b="1" dirty="0"/>
              <a:t> </a:t>
            </a:r>
            <a:endParaRPr lang="es-EC" dirty="0" smtClean="0"/>
          </a:p>
          <a:p>
            <a:pPr marL="365760" indent="-256032" fontAlgn="auto">
              <a:spcAft>
                <a:spcPts val="0"/>
              </a:spcAft>
              <a:buFont typeface="Wingdings 3"/>
              <a:buChar char=""/>
              <a:defRPr/>
            </a:pPr>
            <a:r>
              <a:rPr lang="es-ES" dirty="0"/>
              <a:t>Procesa la basura y obtiene materiales para realizar nuevos productos (abonos, fundas de basura, hierro).El cartón, el papel, la comida,  luego de uso debido proceso puede ser vendido y convertida en energía. Los plásticos y los metales pueden ser reciclados  y vendidos para su reutilización.</a:t>
            </a:r>
            <a:endParaRPr lang="es-EC" dirty="0" smtClean="0"/>
          </a:p>
          <a:p>
            <a:pPr marL="365760" indent="-256032" fontAlgn="auto">
              <a:spcAft>
                <a:spcPts val="0"/>
              </a:spcAft>
              <a:buFont typeface="Wingdings 3"/>
              <a:buNone/>
              <a:defRPr/>
            </a:pPr>
            <a:endParaRPr lang="es-EC" dirty="0" smtClean="0"/>
          </a:p>
          <a:p>
            <a:pPr marL="365760" indent="-256032" fontAlgn="auto">
              <a:spcAft>
                <a:spcPts val="0"/>
              </a:spcAft>
              <a:buFont typeface="Wingdings 3"/>
              <a:buNone/>
              <a:defRPr/>
            </a:pPr>
            <a:r>
              <a:rPr lang="es-ES" b="1" dirty="0"/>
              <a:t>Emocionales </a:t>
            </a:r>
            <a:endParaRPr lang="es-EC" dirty="0" smtClean="0"/>
          </a:p>
          <a:p>
            <a:pPr marL="365760" indent="-256032" fontAlgn="auto">
              <a:spcAft>
                <a:spcPts val="0"/>
              </a:spcAft>
              <a:buFont typeface="Wingdings 3"/>
              <a:buNone/>
              <a:defRPr/>
            </a:pPr>
            <a:endParaRPr lang="es-EC" dirty="0" smtClean="0"/>
          </a:p>
          <a:p>
            <a:pPr marL="365760" indent="-256032" fontAlgn="auto">
              <a:spcAft>
                <a:spcPts val="0"/>
              </a:spcAft>
              <a:buFont typeface="Wingdings 3"/>
              <a:buChar char=""/>
              <a:defRPr/>
            </a:pPr>
            <a:r>
              <a:rPr lang="es-ES" dirty="0"/>
              <a:t>Este producto provee una preservación del medio ambiente, la cual satisface el deseo de las personas que aportan al cuidado de la naturaleza, ya que este producto permite darle un mejor tratamiento que el que actualmente se usa en la basura. </a:t>
            </a:r>
            <a:endParaRPr lang="es-EC" dirty="0" smtClean="0"/>
          </a:p>
          <a:p>
            <a:pPr marL="365760" indent="-256032" fontAlgn="auto">
              <a:spcAft>
                <a:spcPts val="0"/>
              </a:spcAft>
              <a:buFont typeface="Wingdings 3"/>
              <a:buChar char=""/>
              <a:defRPr/>
            </a:pPr>
            <a:endParaRPr lang="es-EC" dirty="0" smtClean="0"/>
          </a:p>
        </p:txBody>
      </p:sp>
      <p:sp>
        <p:nvSpPr>
          <p:cNvPr id="2" name="1 Título"/>
          <p:cNvSpPr>
            <a:spLocks noGrp="1"/>
          </p:cNvSpPr>
          <p:nvPr>
            <p:ph type="title"/>
          </p:nvPr>
        </p:nvSpPr>
        <p:spPr/>
        <p:txBody>
          <a:bodyPr/>
          <a:lstStyle/>
          <a:p>
            <a:pPr fontAlgn="auto">
              <a:spcAft>
                <a:spcPts val="0"/>
              </a:spcAft>
              <a:defRPr/>
            </a:pPr>
            <a:r>
              <a:rPr lang="es-ES" dirty="0" smtClean="0"/>
              <a:t> </a:t>
            </a:r>
            <a:r>
              <a:rPr lang="es-ES" dirty="0"/>
              <a:t>BENEFICIO – COSTO</a:t>
            </a:r>
            <a:endParaRPr lang="es-EC"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14375"/>
            <a:ext cx="8229600" cy="5411788"/>
          </a:xfrm>
        </p:spPr>
        <p:txBody>
          <a:bodyPr>
            <a:normAutofit fontScale="92500"/>
          </a:bodyPr>
          <a:lstStyle/>
          <a:p>
            <a:pPr marL="365760" indent="-256032" fontAlgn="auto">
              <a:spcAft>
                <a:spcPts val="0"/>
              </a:spcAft>
              <a:buFont typeface="Wingdings 3"/>
              <a:buNone/>
              <a:defRPr/>
            </a:pPr>
            <a:r>
              <a:rPr lang="es-ES" b="1" dirty="0" smtClean="0"/>
              <a:t> </a:t>
            </a:r>
            <a:r>
              <a:rPr lang="es-ES" b="1" dirty="0"/>
              <a:t>OBETIVOS GENERALES</a:t>
            </a:r>
            <a:endParaRPr lang="es-EC" dirty="0" smtClean="0"/>
          </a:p>
          <a:p>
            <a:pPr marL="365760" indent="-256032" fontAlgn="auto">
              <a:spcAft>
                <a:spcPts val="0"/>
              </a:spcAft>
              <a:buFont typeface="Wingdings 3"/>
              <a:buNone/>
              <a:defRPr/>
            </a:pPr>
            <a:r>
              <a:rPr lang="es-ES" b="1" dirty="0"/>
              <a:t> </a:t>
            </a:r>
            <a:endParaRPr lang="es-EC" dirty="0" smtClean="0"/>
          </a:p>
          <a:p>
            <a:pPr marL="365760" indent="-256032" fontAlgn="auto">
              <a:spcAft>
                <a:spcPts val="0"/>
              </a:spcAft>
              <a:buFont typeface="Wingdings 3"/>
              <a:buChar char=""/>
              <a:defRPr/>
            </a:pPr>
            <a:r>
              <a:rPr lang="es-ES" dirty="0"/>
              <a:t>Desarrollar un estudio económico que proporcione información completa y necesaria para generar conclusiones sobre la viabilidad de implementar una planta procesadora de residuos domésticos  ubicada en la ciudad de Guayaquil.</a:t>
            </a:r>
            <a:endParaRPr lang="es-EC" dirty="0" smtClean="0"/>
          </a:p>
          <a:p>
            <a:pPr marL="365760" indent="-256032" fontAlgn="auto">
              <a:spcAft>
                <a:spcPts val="0"/>
              </a:spcAft>
              <a:buFont typeface="Wingdings 3"/>
              <a:buNone/>
              <a:defRPr/>
            </a:pPr>
            <a:endParaRPr lang="es-EC" dirty="0" smtClean="0"/>
          </a:p>
          <a:p>
            <a:pPr marL="365760" indent="-256032" fontAlgn="auto">
              <a:spcAft>
                <a:spcPts val="0"/>
              </a:spcAft>
              <a:buFont typeface="Wingdings 3"/>
              <a:buChar char=""/>
              <a:defRPr/>
            </a:pPr>
            <a:r>
              <a:rPr lang="es-ES" dirty="0"/>
              <a:t>El desarrollo de este proyecto es de reutilizar los desechos domésticos y convertirlos en materia prima para obtener un beneficio y, así disminuir el gran foco de infección que este genera al no tener el trato adecuado. </a:t>
            </a:r>
            <a:endParaRPr lang="es-EC" dirty="0" smtClean="0"/>
          </a:p>
          <a:p>
            <a:pPr marL="365760" indent="-256032" fontAlgn="auto">
              <a:spcAft>
                <a:spcPts val="0"/>
              </a:spcAft>
              <a:buFont typeface="Wingdings 3"/>
              <a:buChar char=""/>
              <a:defRPr/>
            </a:pPr>
            <a:endParaRPr lang="es-EC"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52</TotalTime>
  <Words>1157</Words>
  <Application>Microsoft Office PowerPoint</Application>
  <PresentationFormat>Presentación en pantalla (4:3)</PresentationFormat>
  <Paragraphs>393</Paragraphs>
  <Slides>22</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Lucida Sans Unicode</vt:lpstr>
      <vt:lpstr>Arial</vt:lpstr>
      <vt:lpstr>Wingdings 3</vt:lpstr>
      <vt:lpstr>Verdana</vt:lpstr>
      <vt:lpstr>Wingdings 2</vt:lpstr>
      <vt:lpstr>Calibri</vt:lpstr>
      <vt:lpstr>Times New Roman</vt:lpstr>
      <vt:lpstr>Concurrencia</vt:lpstr>
      <vt:lpstr>Proyecto de factibilidad para la creacion de una Planta Recicladora de Residuos Domesticos.</vt:lpstr>
      <vt:lpstr>Diapositiva 2</vt:lpstr>
      <vt:lpstr>INTRODUCCION  </vt:lpstr>
      <vt:lpstr>RESEÑA HISTÓRICA</vt:lpstr>
      <vt:lpstr> PROBLEMAS Y OPORTUNIDADES </vt:lpstr>
      <vt:lpstr>RESIDUOS  Y CLASIFICACION </vt:lpstr>
      <vt:lpstr> PLANTA PROCESADORA DE RESIDUOS DOMÉSTICOS </vt:lpstr>
      <vt:lpstr> BENEFICIO – COSTO</vt:lpstr>
      <vt:lpstr>Diapositiva 9</vt:lpstr>
      <vt:lpstr>Diapositiva 10</vt:lpstr>
      <vt:lpstr>Diapositiva 11</vt:lpstr>
      <vt:lpstr>ORGANIGRAMA</vt:lpstr>
      <vt:lpstr>Diapositiva 13</vt:lpstr>
      <vt:lpstr>Diapositiva 14</vt:lpstr>
      <vt:lpstr> MARKETING MIX </vt:lpstr>
      <vt:lpstr> FUENTES DE INFORMACIÓN </vt:lpstr>
      <vt:lpstr> CUESTIONARIO DESARROLLADO A PERSONAS </vt:lpstr>
      <vt:lpstr>MATIZ BCG</vt:lpstr>
      <vt:lpstr>FUERZAS PORTER</vt:lpstr>
      <vt:lpstr>ESTUDIO FINANCIERO</vt:lpstr>
      <vt:lpstr>Diapositiva 21</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factibilidad para la creacion de una Planta Recicladora de Residuos Domesticos.</dc:title>
  <dc:creator>Xavier</dc:creator>
  <cp:lastModifiedBy>silgivar</cp:lastModifiedBy>
  <cp:revision>6</cp:revision>
  <dcterms:created xsi:type="dcterms:W3CDTF">2010-05-20T13:51:13Z</dcterms:created>
  <dcterms:modified xsi:type="dcterms:W3CDTF">2010-06-28T19:30:39Z</dcterms:modified>
</cp:coreProperties>
</file>