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60"/>
  </p:notesMasterIdLst>
  <p:sldIdLst>
    <p:sldId id="256" r:id="rId2"/>
    <p:sldId id="3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73" r:id="rId17"/>
    <p:sldId id="270" r:id="rId18"/>
    <p:sldId id="271" r:id="rId19"/>
    <p:sldId id="272" r:id="rId20"/>
    <p:sldId id="273" r:id="rId21"/>
    <p:sldId id="274" r:id="rId22"/>
    <p:sldId id="275" r:id="rId23"/>
    <p:sldId id="276" r:id="rId24"/>
    <p:sldId id="277" r:id="rId25"/>
    <p:sldId id="278" r:id="rId26"/>
    <p:sldId id="279" r:id="rId27"/>
    <p:sldId id="374" r:id="rId28"/>
    <p:sldId id="281" r:id="rId29"/>
    <p:sldId id="280"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75"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0" r:id="rId118"/>
    <p:sldId id="401" r:id="rId119"/>
    <p:sldId id="402" r:id="rId120"/>
    <p:sldId id="403" r:id="rId121"/>
    <p:sldId id="404" r:id="rId122"/>
    <p:sldId id="405" r:id="rId123"/>
    <p:sldId id="406" r:id="rId124"/>
    <p:sldId id="407" r:id="rId125"/>
    <p:sldId id="408" r:id="rId126"/>
    <p:sldId id="409" r:id="rId127"/>
    <p:sldId id="410" r:id="rId128"/>
    <p:sldId id="411" r:id="rId129"/>
    <p:sldId id="412" r:id="rId130"/>
    <p:sldId id="413" r:id="rId131"/>
    <p:sldId id="376" r:id="rId132"/>
    <p:sldId id="345" r:id="rId133"/>
    <p:sldId id="346" r:id="rId134"/>
    <p:sldId id="347" r:id="rId135"/>
    <p:sldId id="348" r:id="rId136"/>
    <p:sldId id="349" r:id="rId137"/>
    <p:sldId id="350" r:id="rId138"/>
    <p:sldId id="351" r:id="rId139"/>
    <p:sldId id="352" r:id="rId140"/>
    <p:sldId id="353" r:id="rId141"/>
    <p:sldId id="354" r:id="rId142"/>
    <p:sldId id="355" r:id="rId143"/>
    <p:sldId id="356" r:id="rId144"/>
    <p:sldId id="357" r:id="rId145"/>
    <p:sldId id="358" r:id="rId146"/>
    <p:sldId id="359" r:id="rId147"/>
    <p:sldId id="360" r:id="rId148"/>
    <p:sldId id="361" r:id="rId149"/>
    <p:sldId id="362" r:id="rId150"/>
    <p:sldId id="363" r:id="rId151"/>
    <p:sldId id="364" r:id="rId152"/>
    <p:sldId id="365" r:id="rId153"/>
    <p:sldId id="366" r:id="rId154"/>
    <p:sldId id="367" r:id="rId155"/>
    <p:sldId id="368" r:id="rId156"/>
    <p:sldId id="369" r:id="rId157"/>
    <p:sldId id="370" r:id="rId158"/>
    <p:sldId id="371" r:id="rId15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51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51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CE1AA6-1837-423E-B4B2-9D9A0CFB4BE5}"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9A41BF-66DE-489F-BAD7-9D69E260BF4D}" type="slidenum">
              <a:rPr lang="es-ES"/>
              <a:pPr/>
              <a:t>95</a:t>
            </a:fld>
            <a:endParaRPr lang="es-ES"/>
          </a:p>
        </p:txBody>
      </p:sp>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p:txBody>
          <a:bodyPr/>
          <a:lstStyle/>
          <a:p>
            <a:pPr>
              <a:spcBef>
                <a:spcPct val="0"/>
              </a:spcBef>
            </a:pPr>
            <a:endParaRPr lang="es-MX"/>
          </a:p>
        </p:txBody>
      </p:sp>
      <p:sp>
        <p:nvSpPr>
          <p:cNvPr id="15258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F3BA059-63E3-4226-9041-DDF8CEA0D45C}" type="slidenum">
              <a:rPr lang="es-MX" sz="1200"/>
              <a:pPr algn="r"/>
              <a:t>95</a:t>
            </a:fld>
            <a:endParaRPr lang="es-MX"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F334AC5-8D05-4973-93C9-491DD62A0F6D}" type="slidenum">
              <a:rPr lang="es-ES"/>
              <a:pPr/>
              <a:t>104</a:t>
            </a:fld>
            <a:endParaRPr lang="es-ES"/>
          </a:p>
        </p:txBody>
      </p:sp>
      <p:sp>
        <p:nvSpPr>
          <p:cNvPr id="171010" name="1 Marcador de imagen de diapositiva"/>
          <p:cNvSpPr>
            <a:spLocks noGrp="1" noRot="1" noChangeAspect="1" noTextEdit="1"/>
          </p:cNvSpPr>
          <p:nvPr>
            <p:ph type="sldImg"/>
          </p:nvPr>
        </p:nvSpPr>
        <p:spPr>
          <a:ln/>
        </p:spPr>
      </p:sp>
      <p:sp>
        <p:nvSpPr>
          <p:cNvPr id="171011" name="2 Marcador de notas"/>
          <p:cNvSpPr>
            <a:spLocks noGrp="1"/>
          </p:cNvSpPr>
          <p:nvPr>
            <p:ph type="body" idx="1"/>
          </p:nvPr>
        </p:nvSpPr>
        <p:spPr/>
        <p:txBody>
          <a:bodyPr/>
          <a:lstStyle/>
          <a:p>
            <a:pPr>
              <a:spcBef>
                <a:spcPct val="0"/>
              </a:spcBef>
            </a:pPr>
            <a:endParaRPr lang="es-MX"/>
          </a:p>
        </p:txBody>
      </p:sp>
      <p:sp>
        <p:nvSpPr>
          <p:cNvPr id="17101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08C1494-CA1B-4630-A3F1-B7F0591AED87}" type="slidenum">
              <a:rPr lang="es-MX" sz="1200"/>
              <a:pPr algn="r"/>
              <a:t>104</a:t>
            </a:fld>
            <a:endParaRPr lang="es-MX"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787506-3C57-418B-A119-E1EB269C7D59}" type="slidenum">
              <a:rPr lang="es-ES"/>
              <a:pPr/>
              <a:t>105</a:t>
            </a:fld>
            <a:endParaRPr lang="es-ES"/>
          </a:p>
        </p:txBody>
      </p:sp>
      <p:sp>
        <p:nvSpPr>
          <p:cNvPr id="173058" name="1 Marcador de imagen de diapositiva"/>
          <p:cNvSpPr>
            <a:spLocks noGrp="1" noRot="1" noChangeAspect="1" noTextEdit="1"/>
          </p:cNvSpPr>
          <p:nvPr>
            <p:ph type="sldImg"/>
          </p:nvPr>
        </p:nvSpPr>
        <p:spPr>
          <a:ln/>
        </p:spPr>
      </p:sp>
      <p:sp>
        <p:nvSpPr>
          <p:cNvPr id="173059" name="2 Marcador de notas"/>
          <p:cNvSpPr>
            <a:spLocks noGrp="1"/>
          </p:cNvSpPr>
          <p:nvPr>
            <p:ph type="body" idx="1"/>
          </p:nvPr>
        </p:nvSpPr>
        <p:spPr/>
        <p:txBody>
          <a:bodyPr/>
          <a:lstStyle/>
          <a:p>
            <a:pPr>
              <a:spcBef>
                <a:spcPct val="0"/>
              </a:spcBef>
            </a:pPr>
            <a:endParaRPr lang="es-MX"/>
          </a:p>
        </p:txBody>
      </p:sp>
      <p:sp>
        <p:nvSpPr>
          <p:cNvPr id="17306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111C295-F31D-4727-95E8-7176EA5BF9D2}" type="slidenum">
              <a:rPr lang="es-MX" sz="1200"/>
              <a:pPr algn="r"/>
              <a:t>105</a:t>
            </a:fld>
            <a:endParaRPr lang="es-MX"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8C3D11-994F-44A3-9731-A6EECE69D506}" type="slidenum">
              <a:rPr lang="es-ES"/>
              <a:pPr/>
              <a:t>106</a:t>
            </a:fld>
            <a:endParaRPr lang="es-ES"/>
          </a:p>
        </p:txBody>
      </p:sp>
      <p:sp>
        <p:nvSpPr>
          <p:cNvPr id="175106" name="1 Marcador de imagen de diapositiva"/>
          <p:cNvSpPr>
            <a:spLocks noGrp="1" noRot="1" noChangeAspect="1" noTextEdit="1"/>
          </p:cNvSpPr>
          <p:nvPr>
            <p:ph type="sldImg"/>
          </p:nvPr>
        </p:nvSpPr>
        <p:spPr>
          <a:ln/>
        </p:spPr>
      </p:sp>
      <p:sp>
        <p:nvSpPr>
          <p:cNvPr id="175107" name="2 Marcador de notas"/>
          <p:cNvSpPr>
            <a:spLocks noGrp="1"/>
          </p:cNvSpPr>
          <p:nvPr>
            <p:ph type="body" idx="1"/>
          </p:nvPr>
        </p:nvSpPr>
        <p:spPr/>
        <p:txBody>
          <a:bodyPr/>
          <a:lstStyle/>
          <a:p>
            <a:pPr>
              <a:spcBef>
                <a:spcPct val="0"/>
              </a:spcBef>
            </a:pPr>
            <a:endParaRPr lang="es-MX"/>
          </a:p>
        </p:txBody>
      </p:sp>
      <p:sp>
        <p:nvSpPr>
          <p:cNvPr id="17510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BC5D3C7-5B1B-4E05-B8FD-11DBE60EB0EB}" type="slidenum">
              <a:rPr lang="es-MX" sz="1200"/>
              <a:pPr algn="r"/>
              <a:t>106</a:t>
            </a:fld>
            <a:endParaRPr lang="es-MX"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8C9F9D-60EC-4FE4-B9CF-92712B210CC7}" type="slidenum">
              <a:rPr lang="es-ES"/>
              <a:pPr/>
              <a:t>107</a:t>
            </a:fld>
            <a:endParaRPr lang="es-ES"/>
          </a:p>
        </p:txBody>
      </p:sp>
      <p:sp>
        <p:nvSpPr>
          <p:cNvPr id="177154" name="1 Marcador de imagen de diapositiva"/>
          <p:cNvSpPr>
            <a:spLocks noGrp="1" noRot="1" noChangeAspect="1" noTextEdit="1"/>
          </p:cNvSpPr>
          <p:nvPr>
            <p:ph type="sldImg"/>
          </p:nvPr>
        </p:nvSpPr>
        <p:spPr>
          <a:ln/>
        </p:spPr>
      </p:sp>
      <p:sp>
        <p:nvSpPr>
          <p:cNvPr id="177155" name="2 Marcador de notas"/>
          <p:cNvSpPr>
            <a:spLocks noGrp="1"/>
          </p:cNvSpPr>
          <p:nvPr>
            <p:ph type="body" idx="1"/>
          </p:nvPr>
        </p:nvSpPr>
        <p:spPr/>
        <p:txBody>
          <a:bodyPr/>
          <a:lstStyle/>
          <a:p>
            <a:pPr>
              <a:spcBef>
                <a:spcPct val="0"/>
              </a:spcBef>
            </a:pPr>
            <a:endParaRPr lang="es-MX"/>
          </a:p>
        </p:txBody>
      </p:sp>
      <p:sp>
        <p:nvSpPr>
          <p:cNvPr id="17715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39928DC-1402-4C5C-AFD8-1A526F25D7EB}" type="slidenum">
              <a:rPr lang="es-MX" sz="1200"/>
              <a:pPr algn="r"/>
              <a:t>107</a:t>
            </a:fld>
            <a:endParaRPr lang="es-MX"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4378B9-18DA-4D72-BA5E-A148A96D45F2}" type="slidenum">
              <a:rPr lang="es-ES"/>
              <a:pPr/>
              <a:t>108</a:t>
            </a:fld>
            <a:endParaRPr lang="es-ES"/>
          </a:p>
        </p:txBody>
      </p:sp>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p:txBody>
          <a:bodyPr/>
          <a:lstStyle/>
          <a:p>
            <a:pPr>
              <a:spcBef>
                <a:spcPct val="0"/>
              </a:spcBef>
            </a:pPr>
            <a:endParaRPr lang="es-MX"/>
          </a:p>
        </p:txBody>
      </p:sp>
      <p:sp>
        <p:nvSpPr>
          <p:cNvPr id="17920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DAC434-AE25-4A26-8C77-F58C73B7429A}" type="slidenum">
              <a:rPr lang="es-MX" sz="1200"/>
              <a:pPr algn="r"/>
              <a:t>108</a:t>
            </a:fld>
            <a:endParaRPr lang="es-MX"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97ABDF-B3E3-45CB-B04C-283353172FE3}" type="slidenum">
              <a:rPr lang="es-ES"/>
              <a:pPr/>
              <a:t>109</a:t>
            </a:fld>
            <a:endParaRPr lang="es-ES"/>
          </a:p>
        </p:txBody>
      </p:sp>
      <p:sp>
        <p:nvSpPr>
          <p:cNvPr id="181250" name="1 Marcador de imagen de diapositiva"/>
          <p:cNvSpPr>
            <a:spLocks noGrp="1" noRot="1" noChangeAspect="1" noTextEdit="1"/>
          </p:cNvSpPr>
          <p:nvPr>
            <p:ph type="sldImg"/>
          </p:nvPr>
        </p:nvSpPr>
        <p:spPr>
          <a:ln/>
        </p:spPr>
      </p:sp>
      <p:sp>
        <p:nvSpPr>
          <p:cNvPr id="181251" name="2 Marcador de notas"/>
          <p:cNvSpPr>
            <a:spLocks noGrp="1"/>
          </p:cNvSpPr>
          <p:nvPr>
            <p:ph type="body" idx="1"/>
          </p:nvPr>
        </p:nvSpPr>
        <p:spPr/>
        <p:txBody>
          <a:bodyPr/>
          <a:lstStyle/>
          <a:p>
            <a:pPr>
              <a:spcBef>
                <a:spcPct val="0"/>
              </a:spcBef>
            </a:pPr>
            <a:endParaRPr lang="es-MX"/>
          </a:p>
        </p:txBody>
      </p:sp>
      <p:sp>
        <p:nvSpPr>
          <p:cNvPr id="18125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DB2AC8D-553F-4B70-97A5-226A489ACEB0}" type="slidenum">
              <a:rPr lang="es-MX" sz="1200"/>
              <a:pPr algn="r"/>
              <a:t>109</a:t>
            </a:fld>
            <a:endParaRPr lang="es-MX"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CE18F0-A5EC-454B-8AAA-4AFAA1537E48}" type="slidenum">
              <a:rPr lang="es-ES"/>
              <a:pPr/>
              <a:t>110</a:t>
            </a:fld>
            <a:endParaRPr lang="es-ES"/>
          </a:p>
        </p:txBody>
      </p:sp>
      <p:sp>
        <p:nvSpPr>
          <p:cNvPr id="183298" name="1 Marcador de imagen de diapositiva"/>
          <p:cNvSpPr>
            <a:spLocks noGrp="1" noRot="1" noChangeAspect="1" noTextEdit="1"/>
          </p:cNvSpPr>
          <p:nvPr>
            <p:ph type="sldImg"/>
          </p:nvPr>
        </p:nvSpPr>
        <p:spPr>
          <a:ln/>
        </p:spPr>
      </p:sp>
      <p:sp>
        <p:nvSpPr>
          <p:cNvPr id="183299" name="2 Marcador de notas"/>
          <p:cNvSpPr>
            <a:spLocks noGrp="1"/>
          </p:cNvSpPr>
          <p:nvPr>
            <p:ph type="body" idx="1"/>
          </p:nvPr>
        </p:nvSpPr>
        <p:spPr/>
        <p:txBody>
          <a:bodyPr/>
          <a:lstStyle/>
          <a:p>
            <a:pPr>
              <a:spcBef>
                <a:spcPct val="0"/>
              </a:spcBef>
            </a:pPr>
            <a:endParaRPr lang="es-MX"/>
          </a:p>
        </p:txBody>
      </p:sp>
      <p:sp>
        <p:nvSpPr>
          <p:cNvPr id="18330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02C2472-3A54-4673-945A-9F759C0CBD62}" type="slidenum">
              <a:rPr lang="es-MX" sz="1200"/>
              <a:pPr algn="r"/>
              <a:t>110</a:t>
            </a:fld>
            <a:endParaRPr lang="es-MX"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E4A758-4EA9-4FC7-99ED-2F73FA70A9F3}" type="slidenum">
              <a:rPr lang="es-ES"/>
              <a:pPr/>
              <a:t>111</a:t>
            </a:fld>
            <a:endParaRPr lang="es-ES"/>
          </a:p>
        </p:txBody>
      </p:sp>
      <p:sp>
        <p:nvSpPr>
          <p:cNvPr id="185346" name="1 Marcador de imagen de diapositiva"/>
          <p:cNvSpPr>
            <a:spLocks noGrp="1" noRot="1" noChangeAspect="1" noTextEdit="1"/>
          </p:cNvSpPr>
          <p:nvPr>
            <p:ph type="sldImg"/>
          </p:nvPr>
        </p:nvSpPr>
        <p:spPr>
          <a:ln/>
        </p:spPr>
      </p:sp>
      <p:sp>
        <p:nvSpPr>
          <p:cNvPr id="185347" name="2 Marcador de notas"/>
          <p:cNvSpPr>
            <a:spLocks noGrp="1"/>
          </p:cNvSpPr>
          <p:nvPr>
            <p:ph type="body" idx="1"/>
          </p:nvPr>
        </p:nvSpPr>
        <p:spPr/>
        <p:txBody>
          <a:bodyPr/>
          <a:lstStyle/>
          <a:p>
            <a:pPr>
              <a:spcBef>
                <a:spcPct val="0"/>
              </a:spcBef>
            </a:pPr>
            <a:endParaRPr lang="es-MX"/>
          </a:p>
        </p:txBody>
      </p:sp>
      <p:sp>
        <p:nvSpPr>
          <p:cNvPr id="18534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AFF5BE5-0BF0-466A-9193-0477A1FF5A38}" type="slidenum">
              <a:rPr lang="es-MX" sz="1200"/>
              <a:pPr algn="r"/>
              <a:t>111</a:t>
            </a:fld>
            <a:endParaRPr lang="es-MX"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FBAF4F-6BBF-4D40-93FC-1137B3B6E3F7}" type="slidenum">
              <a:rPr lang="es-ES"/>
              <a:pPr/>
              <a:t>112</a:t>
            </a:fld>
            <a:endParaRPr lang="es-ES"/>
          </a:p>
        </p:txBody>
      </p:sp>
      <p:sp>
        <p:nvSpPr>
          <p:cNvPr id="187394" name="1 Marcador de imagen de diapositiva"/>
          <p:cNvSpPr>
            <a:spLocks noGrp="1" noRot="1" noChangeAspect="1" noTextEdit="1"/>
          </p:cNvSpPr>
          <p:nvPr>
            <p:ph type="sldImg"/>
          </p:nvPr>
        </p:nvSpPr>
        <p:spPr>
          <a:ln/>
        </p:spPr>
      </p:sp>
      <p:sp>
        <p:nvSpPr>
          <p:cNvPr id="187395" name="2 Marcador de notas"/>
          <p:cNvSpPr>
            <a:spLocks noGrp="1"/>
          </p:cNvSpPr>
          <p:nvPr>
            <p:ph type="body" idx="1"/>
          </p:nvPr>
        </p:nvSpPr>
        <p:spPr/>
        <p:txBody>
          <a:bodyPr/>
          <a:lstStyle/>
          <a:p>
            <a:pPr>
              <a:spcBef>
                <a:spcPct val="0"/>
              </a:spcBef>
            </a:pPr>
            <a:endParaRPr lang="es-MX"/>
          </a:p>
        </p:txBody>
      </p:sp>
      <p:sp>
        <p:nvSpPr>
          <p:cNvPr id="18739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F2D198E-A311-4CBF-BF0B-CD72C8450153}" type="slidenum">
              <a:rPr lang="es-MX" sz="1200"/>
              <a:pPr algn="r"/>
              <a:t>112</a:t>
            </a:fld>
            <a:endParaRPr lang="es-MX"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E52134A-0282-4A52-8662-FAA80AB5F922}" type="slidenum">
              <a:rPr lang="es-ES"/>
              <a:pPr/>
              <a:t>113</a:t>
            </a:fld>
            <a:endParaRPr lang="es-ES"/>
          </a:p>
        </p:txBody>
      </p:sp>
      <p:sp>
        <p:nvSpPr>
          <p:cNvPr id="189442" name="1 Marcador de imagen de diapositiva"/>
          <p:cNvSpPr>
            <a:spLocks noGrp="1" noRot="1" noChangeAspect="1" noTextEdit="1"/>
          </p:cNvSpPr>
          <p:nvPr>
            <p:ph type="sldImg"/>
          </p:nvPr>
        </p:nvSpPr>
        <p:spPr>
          <a:ln/>
        </p:spPr>
      </p:sp>
      <p:sp>
        <p:nvSpPr>
          <p:cNvPr id="189443" name="2 Marcador de notas"/>
          <p:cNvSpPr>
            <a:spLocks noGrp="1"/>
          </p:cNvSpPr>
          <p:nvPr>
            <p:ph type="body" idx="1"/>
          </p:nvPr>
        </p:nvSpPr>
        <p:spPr/>
        <p:txBody>
          <a:bodyPr/>
          <a:lstStyle/>
          <a:p>
            <a:pPr>
              <a:spcBef>
                <a:spcPct val="0"/>
              </a:spcBef>
            </a:pPr>
            <a:endParaRPr lang="es-MX"/>
          </a:p>
        </p:txBody>
      </p:sp>
      <p:sp>
        <p:nvSpPr>
          <p:cNvPr id="1894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1A919E-7816-4662-BAAB-DFF05902E152}" type="slidenum">
              <a:rPr lang="es-MX" sz="1200"/>
              <a:pPr algn="r"/>
              <a:t>113</a:t>
            </a:fld>
            <a:endParaRPr lang="es-MX"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34E32F-BB62-4AF4-9F55-2109A04A6922}" type="slidenum">
              <a:rPr lang="es-ES"/>
              <a:pPr/>
              <a:t>96</a:t>
            </a:fld>
            <a:endParaRPr lang="es-ES"/>
          </a:p>
        </p:txBody>
      </p:sp>
      <p:sp>
        <p:nvSpPr>
          <p:cNvPr id="154626" name="1 Marcador de imagen de diapositiva"/>
          <p:cNvSpPr>
            <a:spLocks noGrp="1" noRot="1" noChangeAspect="1" noTextEdit="1"/>
          </p:cNvSpPr>
          <p:nvPr>
            <p:ph type="sldImg"/>
          </p:nvPr>
        </p:nvSpPr>
        <p:spPr>
          <a:ln/>
        </p:spPr>
      </p:sp>
      <p:sp>
        <p:nvSpPr>
          <p:cNvPr id="154627" name="2 Marcador de notas"/>
          <p:cNvSpPr>
            <a:spLocks noGrp="1"/>
          </p:cNvSpPr>
          <p:nvPr>
            <p:ph type="body" idx="1"/>
          </p:nvPr>
        </p:nvSpPr>
        <p:spPr/>
        <p:txBody>
          <a:bodyPr/>
          <a:lstStyle/>
          <a:p>
            <a:pPr>
              <a:spcBef>
                <a:spcPct val="0"/>
              </a:spcBef>
            </a:pPr>
            <a:endParaRPr lang="es-MX"/>
          </a:p>
        </p:txBody>
      </p:sp>
      <p:sp>
        <p:nvSpPr>
          <p:cNvPr id="15462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341FEA-4317-4522-8E99-1BC4DFD59197}" type="slidenum">
              <a:rPr lang="es-MX" sz="1200"/>
              <a:pPr algn="r"/>
              <a:t>96</a:t>
            </a:fld>
            <a:endParaRPr lang="es-MX"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AFBAB3-344B-4C07-AFC4-6D65C109B5A7}" type="slidenum">
              <a:rPr lang="es-ES"/>
              <a:pPr/>
              <a:t>114</a:t>
            </a:fld>
            <a:endParaRPr lang="es-ES"/>
          </a:p>
        </p:txBody>
      </p:sp>
      <p:sp>
        <p:nvSpPr>
          <p:cNvPr id="191490" name="1 Marcador de imagen de diapositiva"/>
          <p:cNvSpPr>
            <a:spLocks noGrp="1" noRot="1" noChangeAspect="1" noTextEdit="1"/>
          </p:cNvSpPr>
          <p:nvPr>
            <p:ph type="sldImg"/>
          </p:nvPr>
        </p:nvSpPr>
        <p:spPr>
          <a:ln/>
        </p:spPr>
      </p:sp>
      <p:sp>
        <p:nvSpPr>
          <p:cNvPr id="191491" name="2 Marcador de notas"/>
          <p:cNvSpPr>
            <a:spLocks noGrp="1"/>
          </p:cNvSpPr>
          <p:nvPr>
            <p:ph type="body" idx="1"/>
          </p:nvPr>
        </p:nvSpPr>
        <p:spPr/>
        <p:txBody>
          <a:bodyPr/>
          <a:lstStyle/>
          <a:p>
            <a:pPr>
              <a:spcBef>
                <a:spcPct val="0"/>
              </a:spcBef>
            </a:pPr>
            <a:endParaRPr lang="es-MX"/>
          </a:p>
        </p:txBody>
      </p:sp>
      <p:sp>
        <p:nvSpPr>
          <p:cNvPr id="19149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F9DFED-81B9-4C1C-B058-084DD3190A72}" type="slidenum">
              <a:rPr lang="es-MX" sz="1200"/>
              <a:pPr algn="r"/>
              <a:t>114</a:t>
            </a:fld>
            <a:endParaRPr lang="es-MX"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992BD5-65CC-4698-86D9-C46B81B9D2CA}" type="slidenum">
              <a:rPr lang="es-ES"/>
              <a:pPr/>
              <a:t>115</a:t>
            </a:fld>
            <a:endParaRPr lang="es-ES"/>
          </a:p>
        </p:txBody>
      </p:sp>
      <p:sp>
        <p:nvSpPr>
          <p:cNvPr id="193538" name="1 Marcador de imagen de diapositiva"/>
          <p:cNvSpPr>
            <a:spLocks noGrp="1" noRot="1" noChangeAspect="1" noTextEdit="1"/>
          </p:cNvSpPr>
          <p:nvPr>
            <p:ph type="sldImg"/>
          </p:nvPr>
        </p:nvSpPr>
        <p:spPr>
          <a:ln/>
        </p:spPr>
      </p:sp>
      <p:sp>
        <p:nvSpPr>
          <p:cNvPr id="193539" name="2 Marcador de notas"/>
          <p:cNvSpPr>
            <a:spLocks noGrp="1"/>
          </p:cNvSpPr>
          <p:nvPr>
            <p:ph type="body" idx="1"/>
          </p:nvPr>
        </p:nvSpPr>
        <p:spPr/>
        <p:txBody>
          <a:bodyPr/>
          <a:lstStyle/>
          <a:p>
            <a:pPr>
              <a:spcBef>
                <a:spcPct val="0"/>
              </a:spcBef>
            </a:pPr>
            <a:endParaRPr lang="es-MX"/>
          </a:p>
        </p:txBody>
      </p:sp>
      <p:sp>
        <p:nvSpPr>
          <p:cNvPr id="19354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A6B97D-159D-44EB-A946-4B7BC8D72CAE}" type="slidenum">
              <a:rPr lang="es-MX" sz="1200"/>
              <a:pPr algn="r"/>
              <a:t>115</a:t>
            </a:fld>
            <a:endParaRPr lang="es-MX"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D11D09-6919-4ECC-9CD1-E0B6B63BB124}" type="slidenum">
              <a:rPr lang="es-ES"/>
              <a:pPr/>
              <a:t>116</a:t>
            </a:fld>
            <a:endParaRPr lang="es-ES"/>
          </a:p>
        </p:txBody>
      </p:sp>
      <p:sp>
        <p:nvSpPr>
          <p:cNvPr id="195586" name="1 Marcador de imagen de diapositiva"/>
          <p:cNvSpPr>
            <a:spLocks noGrp="1" noRot="1" noChangeAspect="1" noTextEdit="1"/>
          </p:cNvSpPr>
          <p:nvPr>
            <p:ph type="sldImg"/>
          </p:nvPr>
        </p:nvSpPr>
        <p:spPr>
          <a:ln/>
        </p:spPr>
      </p:sp>
      <p:sp>
        <p:nvSpPr>
          <p:cNvPr id="195587" name="2 Marcador de notas"/>
          <p:cNvSpPr>
            <a:spLocks noGrp="1"/>
          </p:cNvSpPr>
          <p:nvPr>
            <p:ph type="body" idx="1"/>
          </p:nvPr>
        </p:nvSpPr>
        <p:spPr/>
        <p:txBody>
          <a:bodyPr/>
          <a:lstStyle/>
          <a:p>
            <a:pPr>
              <a:spcBef>
                <a:spcPct val="0"/>
              </a:spcBef>
            </a:pPr>
            <a:endParaRPr lang="es-MX"/>
          </a:p>
        </p:txBody>
      </p:sp>
      <p:sp>
        <p:nvSpPr>
          <p:cNvPr id="19558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D961CF-8EA0-4E02-BFF9-8C7B954C4DD8}" type="slidenum">
              <a:rPr lang="es-MX" sz="1200"/>
              <a:pPr algn="r"/>
              <a:t>116</a:t>
            </a:fld>
            <a:endParaRPr lang="es-MX"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5E4F20-A458-4473-93D8-CE166F5B5B4F}" type="slidenum">
              <a:rPr lang="es-ES"/>
              <a:pPr/>
              <a:t>117</a:t>
            </a:fld>
            <a:endParaRPr lang="es-ES"/>
          </a:p>
        </p:txBody>
      </p:sp>
      <p:sp>
        <p:nvSpPr>
          <p:cNvPr id="197634" name="1 Marcador de imagen de diapositiva"/>
          <p:cNvSpPr>
            <a:spLocks noGrp="1" noRot="1" noChangeAspect="1" noTextEdit="1"/>
          </p:cNvSpPr>
          <p:nvPr>
            <p:ph type="sldImg"/>
          </p:nvPr>
        </p:nvSpPr>
        <p:spPr>
          <a:ln/>
        </p:spPr>
      </p:sp>
      <p:sp>
        <p:nvSpPr>
          <p:cNvPr id="197635" name="2 Marcador de notas"/>
          <p:cNvSpPr>
            <a:spLocks noGrp="1"/>
          </p:cNvSpPr>
          <p:nvPr>
            <p:ph type="body" idx="1"/>
          </p:nvPr>
        </p:nvSpPr>
        <p:spPr/>
        <p:txBody>
          <a:bodyPr/>
          <a:lstStyle/>
          <a:p>
            <a:pPr>
              <a:spcBef>
                <a:spcPct val="0"/>
              </a:spcBef>
            </a:pPr>
            <a:endParaRPr lang="es-MX"/>
          </a:p>
        </p:txBody>
      </p:sp>
      <p:sp>
        <p:nvSpPr>
          <p:cNvPr id="19763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C007C2-1A48-40F2-ABBA-96848AD49D5E}" type="slidenum">
              <a:rPr lang="es-MX" sz="1200"/>
              <a:pPr algn="r"/>
              <a:t>117</a:t>
            </a:fld>
            <a:endParaRPr lang="es-MX"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6E95D1-C2E4-4DE0-A5B2-DF87AD1383ED}" type="slidenum">
              <a:rPr lang="es-ES"/>
              <a:pPr/>
              <a:t>118</a:t>
            </a:fld>
            <a:endParaRPr lang="es-ES"/>
          </a:p>
        </p:txBody>
      </p:sp>
      <p:sp>
        <p:nvSpPr>
          <p:cNvPr id="199682" name="1 Marcador de imagen de diapositiva"/>
          <p:cNvSpPr>
            <a:spLocks noGrp="1" noRot="1" noChangeAspect="1" noTextEdit="1"/>
          </p:cNvSpPr>
          <p:nvPr>
            <p:ph type="sldImg"/>
          </p:nvPr>
        </p:nvSpPr>
        <p:spPr>
          <a:ln/>
        </p:spPr>
      </p:sp>
      <p:sp>
        <p:nvSpPr>
          <p:cNvPr id="199683" name="2 Marcador de notas"/>
          <p:cNvSpPr>
            <a:spLocks noGrp="1"/>
          </p:cNvSpPr>
          <p:nvPr>
            <p:ph type="body" idx="1"/>
          </p:nvPr>
        </p:nvSpPr>
        <p:spPr/>
        <p:txBody>
          <a:bodyPr/>
          <a:lstStyle/>
          <a:p>
            <a:pPr>
              <a:spcBef>
                <a:spcPct val="0"/>
              </a:spcBef>
            </a:pPr>
            <a:endParaRPr lang="es-MX"/>
          </a:p>
        </p:txBody>
      </p:sp>
      <p:sp>
        <p:nvSpPr>
          <p:cNvPr id="19968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0B9C5E7-665F-4569-A6F0-E90218D88973}" type="slidenum">
              <a:rPr lang="es-MX" sz="1200"/>
              <a:pPr algn="r"/>
              <a:t>118</a:t>
            </a:fld>
            <a:endParaRPr lang="es-MX"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54DBCA-31C9-449A-B1FB-D43B25E54570}" type="slidenum">
              <a:rPr lang="es-ES"/>
              <a:pPr/>
              <a:t>119</a:t>
            </a:fld>
            <a:endParaRPr lang="es-ES"/>
          </a:p>
        </p:txBody>
      </p:sp>
      <p:sp>
        <p:nvSpPr>
          <p:cNvPr id="201730" name="1 Marcador de imagen de diapositiva"/>
          <p:cNvSpPr>
            <a:spLocks noGrp="1" noRot="1" noChangeAspect="1" noTextEdit="1"/>
          </p:cNvSpPr>
          <p:nvPr>
            <p:ph type="sldImg"/>
          </p:nvPr>
        </p:nvSpPr>
        <p:spPr>
          <a:ln/>
        </p:spPr>
      </p:sp>
      <p:sp>
        <p:nvSpPr>
          <p:cNvPr id="201731" name="2 Marcador de notas"/>
          <p:cNvSpPr>
            <a:spLocks noGrp="1"/>
          </p:cNvSpPr>
          <p:nvPr>
            <p:ph type="body" idx="1"/>
          </p:nvPr>
        </p:nvSpPr>
        <p:spPr/>
        <p:txBody>
          <a:bodyPr/>
          <a:lstStyle/>
          <a:p>
            <a:pPr>
              <a:spcBef>
                <a:spcPct val="0"/>
              </a:spcBef>
            </a:pPr>
            <a:endParaRPr lang="es-MX"/>
          </a:p>
        </p:txBody>
      </p:sp>
      <p:sp>
        <p:nvSpPr>
          <p:cNvPr id="20173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BC2F31-619A-4F03-8610-CE2E0C0EDA35}" type="slidenum">
              <a:rPr lang="es-MX" sz="1200"/>
              <a:pPr algn="r"/>
              <a:t>119</a:t>
            </a:fld>
            <a:endParaRPr lang="es-MX"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465FB4-F20D-4D23-908D-2C8A3A85DC1F}" type="slidenum">
              <a:rPr lang="es-ES"/>
              <a:pPr/>
              <a:t>120</a:t>
            </a:fld>
            <a:endParaRPr lang="es-ES"/>
          </a:p>
        </p:txBody>
      </p:sp>
      <p:sp>
        <p:nvSpPr>
          <p:cNvPr id="203778" name="1 Marcador de imagen de diapositiva"/>
          <p:cNvSpPr>
            <a:spLocks noGrp="1" noRot="1" noChangeAspect="1" noTextEdit="1"/>
          </p:cNvSpPr>
          <p:nvPr>
            <p:ph type="sldImg"/>
          </p:nvPr>
        </p:nvSpPr>
        <p:spPr>
          <a:ln/>
        </p:spPr>
      </p:sp>
      <p:sp>
        <p:nvSpPr>
          <p:cNvPr id="203779" name="2 Marcador de notas"/>
          <p:cNvSpPr>
            <a:spLocks noGrp="1"/>
          </p:cNvSpPr>
          <p:nvPr>
            <p:ph type="body" idx="1"/>
          </p:nvPr>
        </p:nvSpPr>
        <p:spPr/>
        <p:txBody>
          <a:bodyPr/>
          <a:lstStyle/>
          <a:p>
            <a:pPr>
              <a:spcBef>
                <a:spcPct val="0"/>
              </a:spcBef>
            </a:pPr>
            <a:endParaRPr lang="es-MX"/>
          </a:p>
        </p:txBody>
      </p:sp>
      <p:sp>
        <p:nvSpPr>
          <p:cNvPr id="20378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585D0F-8FF7-49E6-9E33-3E9BAED2C0BF}" type="slidenum">
              <a:rPr lang="es-MX" sz="1200"/>
              <a:pPr algn="r"/>
              <a:t>120</a:t>
            </a:fld>
            <a:endParaRPr lang="es-MX"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EDEE187-E924-46CC-BC5C-B494088C8349}" type="slidenum">
              <a:rPr lang="es-ES"/>
              <a:pPr/>
              <a:t>121</a:t>
            </a:fld>
            <a:endParaRPr lang="es-ES"/>
          </a:p>
        </p:txBody>
      </p:sp>
      <p:sp>
        <p:nvSpPr>
          <p:cNvPr id="205826" name="1 Marcador de imagen de diapositiva"/>
          <p:cNvSpPr>
            <a:spLocks noGrp="1" noRot="1" noChangeAspect="1" noTextEdit="1"/>
          </p:cNvSpPr>
          <p:nvPr>
            <p:ph type="sldImg"/>
          </p:nvPr>
        </p:nvSpPr>
        <p:spPr>
          <a:ln/>
        </p:spPr>
      </p:sp>
      <p:sp>
        <p:nvSpPr>
          <p:cNvPr id="205827" name="2 Marcador de notas"/>
          <p:cNvSpPr>
            <a:spLocks noGrp="1"/>
          </p:cNvSpPr>
          <p:nvPr>
            <p:ph type="body" idx="1"/>
          </p:nvPr>
        </p:nvSpPr>
        <p:spPr/>
        <p:txBody>
          <a:bodyPr/>
          <a:lstStyle/>
          <a:p>
            <a:pPr>
              <a:spcBef>
                <a:spcPct val="0"/>
              </a:spcBef>
            </a:pPr>
            <a:endParaRPr lang="es-MX"/>
          </a:p>
        </p:txBody>
      </p:sp>
      <p:sp>
        <p:nvSpPr>
          <p:cNvPr id="20582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A2F3F3-FB80-4716-9A52-E226948881AB}" type="slidenum">
              <a:rPr lang="es-MX" sz="1200"/>
              <a:pPr algn="r"/>
              <a:t>121</a:t>
            </a:fld>
            <a:endParaRPr lang="es-MX"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40C77F-A0EB-4032-9036-4DD083C95320}" type="slidenum">
              <a:rPr lang="es-ES"/>
              <a:pPr/>
              <a:t>122</a:t>
            </a:fld>
            <a:endParaRPr lang="es-ES"/>
          </a:p>
        </p:txBody>
      </p:sp>
      <p:sp>
        <p:nvSpPr>
          <p:cNvPr id="207874" name="1 Marcador de imagen de diapositiva"/>
          <p:cNvSpPr>
            <a:spLocks noGrp="1" noRot="1" noChangeAspect="1" noTextEdit="1"/>
          </p:cNvSpPr>
          <p:nvPr>
            <p:ph type="sldImg"/>
          </p:nvPr>
        </p:nvSpPr>
        <p:spPr>
          <a:ln/>
        </p:spPr>
      </p:sp>
      <p:sp>
        <p:nvSpPr>
          <p:cNvPr id="207875" name="2 Marcador de notas"/>
          <p:cNvSpPr>
            <a:spLocks noGrp="1"/>
          </p:cNvSpPr>
          <p:nvPr>
            <p:ph type="body" idx="1"/>
          </p:nvPr>
        </p:nvSpPr>
        <p:spPr/>
        <p:txBody>
          <a:bodyPr/>
          <a:lstStyle/>
          <a:p>
            <a:pPr>
              <a:spcBef>
                <a:spcPct val="0"/>
              </a:spcBef>
            </a:pPr>
            <a:endParaRPr lang="es-MX"/>
          </a:p>
        </p:txBody>
      </p:sp>
      <p:sp>
        <p:nvSpPr>
          <p:cNvPr id="20787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0CDA9DE-F63A-4218-B65C-89E459EA0865}" type="slidenum">
              <a:rPr lang="es-MX" sz="1200"/>
              <a:pPr algn="r"/>
              <a:t>122</a:t>
            </a:fld>
            <a:endParaRPr lang="es-MX"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F6FCCAE-DC6B-4140-9F5D-B5B1C823F085}" type="slidenum">
              <a:rPr lang="es-ES"/>
              <a:pPr/>
              <a:t>123</a:t>
            </a:fld>
            <a:endParaRPr lang="es-ES"/>
          </a:p>
        </p:txBody>
      </p:sp>
      <p:sp>
        <p:nvSpPr>
          <p:cNvPr id="209922" name="1 Marcador de imagen de diapositiva"/>
          <p:cNvSpPr>
            <a:spLocks noGrp="1" noRot="1" noChangeAspect="1" noTextEdit="1"/>
          </p:cNvSpPr>
          <p:nvPr>
            <p:ph type="sldImg"/>
          </p:nvPr>
        </p:nvSpPr>
        <p:spPr>
          <a:ln/>
        </p:spPr>
      </p:sp>
      <p:sp>
        <p:nvSpPr>
          <p:cNvPr id="209923" name="2 Marcador de notas"/>
          <p:cNvSpPr>
            <a:spLocks noGrp="1"/>
          </p:cNvSpPr>
          <p:nvPr>
            <p:ph type="body" idx="1"/>
          </p:nvPr>
        </p:nvSpPr>
        <p:spPr/>
        <p:txBody>
          <a:bodyPr/>
          <a:lstStyle/>
          <a:p>
            <a:pPr>
              <a:spcBef>
                <a:spcPct val="0"/>
              </a:spcBef>
            </a:pPr>
            <a:endParaRPr lang="es-MX"/>
          </a:p>
        </p:txBody>
      </p:sp>
      <p:sp>
        <p:nvSpPr>
          <p:cNvPr id="20992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370F9B1-13F8-4444-8645-E8FE982BE003}" type="slidenum">
              <a:rPr lang="es-MX" sz="1200"/>
              <a:pPr algn="r"/>
              <a:t>123</a:t>
            </a:fld>
            <a:endParaRPr lang="es-MX"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2D2294-E878-48BD-B6B1-D552767FC8B8}" type="slidenum">
              <a:rPr lang="es-ES"/>
              <a:pPr/>
              <a:t>97</a:t>
            </a:fld>
            <a:endParaRPr lang="es-ES"/>
          </a:p>
        </p:txBody>
      </p:sp>
      <p:sp>
        <p:nvSpPr>
          <p:cNvPr id="156674" name="1 Marcador de imagen de diapositiva"/>
          <p:cNvSpPr>
            <a:spLocks noGrp="1" noRot="1" noChangeAspect="1" noTextEdit="1"/>
          </p:cNvSpPr>
          <p:nvPr>
            <p:ph type="sldImg"/>
          </p:nvPr>
        </p:nvSpPr>
        <p:spPr>
          <a:ln/>
        </p:spPr>
      </p:sp>
      <p:sp>
        <p:nvSpPr>
          <p:cNvPr id="156675" name="2 Marcador de notas"/>
          <p:cNvSpPr>
            <a:spLocks noGrp="1"/>
          </p:cNvSpPr>
          <p:nvPr>
            <p:ph type="body" idx="1"/>
          </p:nvPr>
        </p:nvSpPr>
        <p:spPr/>
        <p:txBody>
          <a:bodyPr/>
          <a:lstStyle/>
          <a:p>
            <a:pPr>
              <a:spcBef>
                <a:spcPct val="0"/>
              </a:spcBef>
            </a:pPr>
            <a:endParaRPr lang="es-MX"/>
          </a:p>
        </p:txBody>
      </p:sp>
      <p:sp>
        <p:nvSpPr>
          <p:cNvPr id="15667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F159D0-5C32-4512-A900-9BD257AF6900}" type="slidenum">
              <a:rPr lang="es-MX" sz="1200"/>
              <a:pPr algn="r"/>
              <a:t>97</a:t>
            </a:fld>
            <a:endParaRPr lang="es-MX"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77489C-31BD-4C51-B185-7E73972D442F}" type="slidenum">
              <a:rPr lang="es-ES"/>
              <a:pPr/>
              <a:t>124</a:t>
            </a:fld>
            <a:endParaRPr lang="es-ES"/>
          </a:p>
        </p:txBody>
      </p:sp>
      <p:sp>
        <p:nvSpPr>
          <p:cNvPr id="211970" name="1 Marcador de imagen de diapositiva"/>
          <p:cNvSpPr>
            <a:spLocks noGrp="1" noRot="1" noChangeAspect="1" noTextEdit="1"/>
          </p:cNvSpPr>
          <p:nvPr>
            <p:ph type="sldImg"/>
          </p:nvPr>
        </p:nvSpPr>
        <p:spPr>
          <a:ln/>
        </p:spPr>
      </p:sp>
      <p:sp>
        <p:nvSpPr>
          <p:cNvPr id="211971" name="2 Marcador de notas"/>
          <p:cNvSpPr>
            <a:spLocks noGrp="1"/>
          </p:cNvSpPr>
          <p:nvPr>
            <p:ph type="body" idx="1"/>
          </p:nvPr>
        </p:nvSpPr>
        <p:spPr/>
        <p:txBody>
          <a:bodyPr/>
          <a:lstStyle/>
          <a:p>
            <a:pPr>
              <a:spcBef>
                <a:spcPct val="0"/>
              </a:spcBef>
            </a:pPr>
            <a:endParaRPr lang="es-MX"/>
          </a:p>
        </p:txBody>
      </p:sp>
      <p:sp>
        <p:nvSpPr>
          <p:cNvPr id="21197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44A34F7-5E4A-47ED-BFC0-7E25A251DA9C}" type="slidenum">
              <a:rPr lang="es-MX" sz="1200"/>
              <a:pPr algn="r"/>
              <a:t>124</a:t>
            </a:fld>
            <a:endParaRPr lang="es-MX"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36C740-3611-49F3-A754-8219FD21630E}" type="slidenum">
              <a:rPr lang="es-ES"/>
              <a:pPr/>
              <a:t>125</a:t>
            </a:fld>
            <a:endParaRPr lang="es-ES"/>
          </a:p>
        </p:txBody>
      </p:sp>
      <p:sp>
        <p:nvSpPr>
          <p:cNvPr id="214018" name="1 Marcador de imagen de diapositiva"/>
          <p:cNvSpPr>
            <a:spLocks noGrp="1" noRot="1" noChangeAspect="1" noTextEdit="1"/>
          </p:cNvSpPr>
          <p:nvPr>
            <p:ph type="sldImg"/>
          </p:nvPr>
        </p:nvSpPr>
        <p:spPr>
          <a:ln/>
        </p:spPr>
      </p:sp>
      <p:sp>
        <p:nvSpPr>
          <p:cNvPr id="214019" name="2 Marcador de notas"/>
          <p:cNvSpPr>
            <a:spLocks noGrp="1"/>
          </p:cNvSpPr>
          <p:nvPr>
            <p:ph type="body" idx="1"/>
          </p:nvPr>
        </p:nvSpPr>
        <p:spPr/>
        <p:txBody>
          <a:bodyPr/>
          <a:lstStyle/>
          <a:p>
            <a:pPr>
              <a:spcBef>
                <a:spcPct val="0"/>
              </a:spcBef>
            </a:pPr>
            <a:endParaRPr lang="es-MX"/>
          </a:p>
        </p:txBody>
      </p:sp>
      <p:sp>
        <p:nvSpPr>
          <p:cNvPr id="21402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D7ED64-232F-4F84-B9E3-372BCBB78843}" type="slidenum">
              <a:rPr lang="es-MX" sz="1200"/>
              <a:pPr algn="r"/>
              <a:t>125</a:t>
            </a:fld>
            <a:endParaRPr lang="es-MX"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A51096-E24B-44FC-9870-1F9B77B4E685}" type="slidenum">
              <a:rPr lang="es-ES"/>
              <a:pPr/>
              <a:t>126</a:t>
            </a:fld>
            <a:endParaRPr lang="es-ES"/>
          </a:p>
        </p:txBody>
      </p:sp>
      <p:sp>
        <p:nvSpPr>
          <p:cNvPr id="216066" name="1 Marcador de imagen de diapositiva"/>
          <p:cNvSpPr>
            <a:spLocks noGrp="1" noRot="1" noChangeAspect="1" noTextEdit="1"/>
          </p:cNvSpPr>
          <p:nvPr>
            <p:ph type="sldImg"/>
          </p:nvPr>
        </p:nvSpPr>
        <p:spPr>
          <a:ln/>
        </p:spPr>
      </p:sp>
      <p:sp>
        <p:nvSpPr>
          <p:cNvPr id="216067" name="2 Marcador de notas"/>
          <p:cNvSpPr>
            <a:spLocks noGrp="1"/>
          </p:cNvSpPr>
          <p:nvPr>
            <p:ph type="body" idx="1"/>
          </p:nvPr>
        </p:nvSpPr>
        <p:spPr/>
        <p:txBody>
          <a:bodyPr/>
          <a:lstStyle/>
          <a:p>
            <a:pPr>
              <a:spcBef>
                <a:spcPct val="0"/>
              </a:spcBef>
            </a:pPr>
            <a:endParaRPr lang="es-MX"/>
          </a:p>
        </p:txBody>
      </p:sp>
      <p:sp>
        <p:nvSpPr>
          <p:cNvPr id="2160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0A6224-14E8-4277-85BA-9D0C9B157B46}" type="slidenum">
              <a:rPr lang="es-MX" sz="1200"/>
              <a:pPr algn="r"/>
              <a:t>126</a:t>
            </a:fld>
            <a:endParaRPr lang="es-MX"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83B335-BE65-4FD3-B640-C988A769BDFC}" type="slidenum">
              <a:rPr lang="es-ES"/>
              <a:pPr/>
              <a:t>127</a:t>
            </a:fld>
            <a:endParaRPr lang="es-ES"/>
          </a:p>
        </p:txBody>
      </p:sp>
      <p:sp>
        <p:nvSpPr>
          <p:cNvPr id="218114" name="1 Marcador de imagen de diapositiva"/>
          <p:cNvSpPr>
            <a:spLocks noGrp="1" noRot="1" noChangeAspect="1" noTextEdit="1"/>
          </p:cNvSpPr>
          <p:nvPr>
            <p:ph type="sldImg"/>
          </p:nvPr>
        </p:nvSpPr>
        <p:spPr>
          <a:ln/>
        </p:spPr>
      </p:sp>
      <p:sp>
        <p:nvSpPr>
          <p:cNvPr id="218115" name="2 Marcador de notas"/>
          <p:cNvSpPr>
            <a:spLocks noGrp="1"/>
          </p:cNvSpPr>
          <p:nvPr>
            <p:ph type="body" idx="1"/>
          </p:nvPr>
        </p:nvSpPr>
        <p:spPr/>
        <p:txBody>
          <a:bodyPr/>
          <a:lstStyle/>
          <a:p>
            <a:pPr>
              <a:spcBef>
                <a:spcPct val="0"/>
              </a:spcBef>
            </a:pPr>
            <a:endParaRPr lang="es-MX"/>
          </a:p>
        </p:txBody>
      </p:sp>
      <p:sp>
        <p:nvSpPr>
          <p:cNvPr id="21811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C736AE-84EA-40A1-89C9-C0201DDAD3BE}" type="slidenum">
              <a:rPr lang="es-MX" sz="1200"/>
              <a:pPr algn="r"/>
              <a:t>127</a:t>
            </a:fld>
            <a:endParaRPr lang="es-MX"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F4E744-AB27-434B-BB44-D8412EEE5FF6}" type="slidenum">
              <a:rPr lang="es-ES"/>
              <a:pPr/>
              <a:t>128</a:t>
            </a:fld>
            <a:endParaRPr lang="es-ES"/>
          </a:p>
        </p:txBody>
      </p:sp>
      <p:sp>
        <p:nvSpPr>
          <p:cNvPr id="220162" name="1 Marcador de imagen de diapositiva"/>
          <p:cNvSpPr>
            <a:spLocks noGrp="1" noRot="1" noChangeAspect="1" noTextEdit="1"/>
          </p:cNvSpPr>
          <p:nvPr>
            <p:ph type="sldImg"/>
          </p:nvPr>
        </p:nvSpPr>
        <p:spPr>
          <a:ln/>
        </p:spPr>
      </p:sp>
      <p:sp>
        <p:nvSpPr>
          <p:cNvPr id="220163" name="2 Marcador de notas"/>
          <p:cNvSpPr>
            <a:spLocks noGrp="1"/>
          </p:cNvSpPr>
          <p:nvPr>
            <p:ph type="body" idx="1"/>
          </p:nvPr>
        </p:nvSpPr>
        <p:spPr/>
        <p:txBody>
          <a:bodyPr/>
          <a:lstStyle/>
          <a:p>
            <a:pPr>
              <a:spcBef>
                <a:spcPct val="0"/>
              </a:spcBef>
            </a:pPr>
            <a:endParaRPr lang="es-MX"/>
          </a:p>
        </p:txBody>
      </p:sp>
      <p:sp>
        <p:nvSpPr>
          <p:cNvPr id="22016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F3B6BAE-9A9E-49AB-919F-5ACD1402F3FA}" type="slidenum">
              <a:rPr lang="es-MX" sz="1200"/>
              <a:pPr algn="r"/>
              <a:t>128</a:t>
            </a:fld>
            <a:endParaRPr lang="es-MX"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4EEB04-300B-4516-8DF5-2F677A04A463}" type="slidenum">
              <a:rPr lang="es-ES"/>
              <a:pPr/>
              <a:t>129</a:t>
            </a:fld>
            <a:endParaRPr lang="es-ES"/>
          </a:p>
        </p:txBody>
      </p:sp>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p:txBody>
          <a:bodyPr/>
          <a:lstStyle/>
          <a:p>
            <a:pPr>
              <a:spcBef>
                <a:spcPct val="0"/>
              </a:spcBef>
            </a:pPr>
            <a:endParaRPr lang="es-MX"/>
          </a:p>
        </p:txBody>
      </p:sp>
      <p:sp>
        <p:nvSpPr>
          <p:cNvPr id="22221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A5CDE1C-9D2D-4C73-B7DF-872A1A930521}" type="slidenum">
              <a:rPr lang="es-MX" sz="1200"/>
              <a:pPr algn="r"/>
              <a:t>129</a:t>
            </a:fld>
            <a:endParaRPr lang="es-MX"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6FA039-6C92-4905-A183-30CB535C0E12}" type="slidenum">
              <a:rPr lang="es-ES"/>
              <a:pPr/>
              <a:t>130</a:t>
            </a:fld>
            <a:endParaRPr lang="es-ES"/>
          </a:p>
        </p:txBody>
      </p:sp>
      <p:sp>
        <p:nvSpPr>
          <p:cNvPr id="224258" name="1 Marcador de imagen de diapositiva"/>
          <p:cNvSpPr>
            <a:spLocks noGrp="1" noRot="1" noChangeAspect="1" noTextEdit="1"/>
          </p:cNvSpPr>
          <p:nvPr>
            <p:ph type="sldImg"/>
          </p:nvPr>
        </p:nvSpPr>
        <p:spPr>
          <a:ln/>
        </p:spPr>
      </p:sp>
      <p:sp>
        <p:nvSpPr>
          <p:cNvPr id="224259" name="2 Marcador de notas"/>
          <p:cNvSpPr>
            <a:spLocks noGrp="1"/>
          </p:cNvSpPr>
          <p:nvPr>
            <p:ph type="body" idx="1"/>
          </p:nvPr>
        </p:nvSpPr>
        <p:spPr/>
        <p:txBody>
          <a:bodyPr/>
          <a:lstStyle/>
          <a:p>
            <a:pPr>
              <a:spcBef>
                <a:spcPct val="0"/>
              </a:spcBef>
            </a:pPr>
            <a:endParaRPr lang="es-MX"/>
          </a:p>
        </p:txBody>
      </p:sp>
      <p:sp>
        <p:nvSpPr>
          <p:cNvPr id="22426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0BAB20C-15D3-4300-A688-0FB17716CF03}" type="slidenum">
              <a:rPr lang="es-MX" sz="1200"/>
              <a:pPr algn="r"/>
              <a:t>130</a:t>
            </a:fld>
            <a:endParaRPr lang="es-MX"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E8B673-83D9-4753-95C0-199B4A9E4FB6}" type="slidenum">
              <a:rPr lang="es-ES"/>
              <a:pPr/>
              <a:t>98</a:t>
            </a:fld>
            <a:endParaRPr lang="es-ES"/>
          </a:p>
        </p:txBody>
      </p:sp>
      <p:sp>
        <p:nvSpPr>
          <p:cNvPr id="158722" name="1 Marcador de imagen de diapositiva"/>
          <p:cNvSpPr>
            <a:spLocks noGrp="1" noRot="1" noChangeAspect="1" noTextEdit="1"/>
          </p:cNvSpPr>
          <p:nvPr>
            <p:ph type="sldImg"/>
          </p:nvPr>
        </p:nvSpPr>
        <p:spPr>
          <a:ln/>
        </p:spPr>
      </p:sp>
      <p:sp>
        <p:nvSpPr>
          <p:cNvPr id="158723" name="2 Marcador de notas"/>
          <p:cNvSpPr>
            <a:spLocks noGrp="1"/>
          </p:cNvSpPr>
          <p:nvPr>
            <p:ph type="body" idx="1"/>
          </p:nvPr>
        </p:nvSpPr>
        <p:spPr/>
        <p:txBody>
          <a:bodyPr/>
          <a:lstStyle/>
          <a:p>
            <a:pPr>
              <a:spcBef>
                <a:spcPct val="0"/>
              </a:spcBef>
            </a:pPr>
            <a:endParaRPr lang="es-MX"/>
          </a:p>
        </p:txBody>
      </p:sp>
      <p:sp>
        <p:nvSpPr>
          <p:cNvPr id="15872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81D4DA3-6633-435C-8A45-5839C72C7615}" type="slidenum">
              <a:rPr lang="es-MX" sz="1200"/>
              <a:pPr algn="r"/>
              <a:t>98</a:t>
            </a:fld>
            <a:endParaRPr lang="es-MX"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23BE25-7AA3-4775-AFF3-3CB2C95BD334}" type="slidenum">
              <a:rPr lang="es-ES"/>
              <a:pPr/>
              <a:t>99</a:t>
            </a:fld>
            <a:endParaRPr lang="es-ES"/>
          </a:p>
        </p:txBody>
      </p:sp>
      <p:sp>
        <p:nvSpPr>
          <p:cNvPr id="160770" name="1 Marcador de imagen de diapositiva"/>
          <p:cNvSpPr>
            <a:spLocks noGrp="1" noRot="1" noChangeAspect="1" noTextEdit="1"/>
          </p:cNvSpPr>
          <p:nvPr>
            <p:ph type="sldImg"/>
          </p:nvPr>
        </p:nvSpPr>
        <p:spPr>
          <a:ln/>
        </p:spPr>
      </p:sp>
      <p:sp>
        <p:nvSpPr>
          <p:cNvPr id="160771" name="2 Marcador de notas"/>
          <p:cNvSpPr>
            <a:spLocks noGrp="1"/>
          </p:cNvSpPr>
          <p:nvPr>
            <p:ph type="body" idx="1"/>
          </p:nvPr>
        </p:nvSpPr>
        <p:spPr/>
        <p:txBody>
          <a:bodyPr/>
          <a:lstStyle/>
          <a:p>
            <a:pPr>
              <a:spcBef>
                <a:spcPct val="0"/>
              </a:spcBef>
            </a:pPr>
            <a:endParaRPr lang="es-MX"/>
          </a:p>
        </p:txBody>
      </p:sp>
      <p:sp>
        <p:nvSpPr>
          <p:cNvPr id="16077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09D227A-C7E0-47AC-B572-AC8C136507E9}" type="slidenum">
              <a:rPr lang="es-MX" sz="1200"/>
              <a:pPr algn="r"/>
              <a:t>99</a:t>
            </a:fld>
            <a:endParaRPr lang="es-MX"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7766E6-388F-4C1E-838D-B9305BA5984A}" type="slidenum">
              <a:rPr lang="es-ES"/>
              <a:pPr/>
              <a:t>100</a:t>
            </a:fld>
            <a:endParaRPr lang="es-ES"/>
          </a:p>
        </p:txBody>
      </p:sp>
      <p:sp>
        <p:nvSpPr>
          <p:cNvPr id="162818" name="1 Marcador de imagen de diapositiva"/>
          <p:cNvSpPr>
            <a:spLocks noGrp="1" noRot="1" noChangeAspect="1" noTextEdit="1"/>
          </p:cNvSpPr>
          <p:nvPr>
            <p:ph type="sldImg"/>
          </p:nvPr>
        </p:nvSpPr>
        <p:spPr>
          <a:ln/>
        </p:spPr>
      </p:sp>
      <p:sp>
        <p:nvSpPr>
          <p:cNvPr id="162819" name="2 Marcador de notas"/>
          <p:cNvSpPr>
            <a:spLocks noGrp="1"/>
          </p:cNvSpPr>
          <p:nvPr>
            <p:ph type="body" idx="1"/>
          </p:nvPr>
        </p:nvSpPr>
        <p:spPr/>
        <p:txBody>
          <a:bodyPr/>
          <a:lstStyle/>
          <a:p>
            <a:pPr>
              <a:spcBef>
                <a:spcPct val="0"/>
              </a:spcBef>
            </a:pPr>
            <a:endParaRPr lang="es-MX"/>
          </a:p>
        </p:txBody>
      </p:sp>
      <p:sp>
        <p:nvSpPr>
          <p:cNvPr id="16282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4CC557B-E20D-4885-A381-96BBA1B8CA04}" type="slidenum">
              <a:rPr lang="es-MX" sz="1200"/>
              <a:pPr algn="r"/>
              <a:t>100</a:t>
            </a:fld>
            <a:endParaRPr lang="es-MX"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2E0554-64FD-4622-BA74-651C5652287D}" type="slidenum">
              <a:rPr lang="es-ES"/>
              <a:pPr/>
              <a:t>101</a:t>
            </a:fld>
            <a:endParaRPr lang="es-ES"/>
          </a:p>
        </p:txBody>
      </p:sp>
      <p:sp>
        <p:nvSpPr>
          <p:cNvPr id="164866" name="1 Marcador de imagen de diapositiva"/>
          <p:cNvSpPr>
            <a:spLocks noGrp="1" noRot="1" noChangeAspect="1" noTextEdit="1"/>
          </p:cNvSpPr>
          <p:nvPr>
            <p:ph type="sldImg"/>
          </p:nvPr>
        </p:nvSpPr>
        <p:spPr>
          <a:ln/>
        </p:spPr>
      </p:sp>
      <p:sp>
        <p:nvSpPr>
          <p:cNvPr id="164867" name="2 Marcador de notas"/>
          <p:cNvSpPr>
            <a:spLocks noGrp="1"/>
          </p:cNvSpPr>
          <p:nvPr>
            <p:ph type="body" idx="1"/>
          </p:nvPr>
        </p:nvSpPr>
        <p:spPr/>
        <p:txBody>
          <a:bodyPr/>
          <a:lstStyle/>
          <a:p>
            <a:pPr>
              <a:spcBef>
                <a:spcPct val="0"/>
              </a:spcBef>
            </a:pPr>
            <a:endParaRPr lang="es-MX"/>
          </a:p>
        </p:txBody>
      </p:sp>
      <p:sp>
        <p:nvSpPr>
          <p:cNvPr id="1648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0CEAF85-554A-4DA8-AC15-8641D1C7D490}" type="slidenum">
              <a:rPr lang="es-MX" sz="1200"/>
              <a:pPr algn="r"/>
              <a:t>101</a:t>
            </a:fld>
            <a:endParaRPr lang="es-MX"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9DA887-7A1A-4D6F-A4C9-D26CACC5F925}" type="slidenum">
              <a:rPr lang="es-ES"/>
              <a:pPr/>
              <a:t>102</a:t>
            </a:fld>
            <a:endParaRPr lang="es-ES"/>
          </a:p>
        </p:txBody>
      </p:sp>
      <p:sp>
        <p:nvSpPr>
          <p:cNvPr id="166914" name="1 Marcador de imagen de diapositiva"/>
          <p:cNvSpPr>
            <a:spLocks noGrp="1" noRot="1" noChangeAspect="1" noTextEdit="1"/>
          </p:cNvSpPr>
          <p:nvPr>
            <p:ph type="sldImg"/>
          </p:nvPr>
        </p:nvSpPr>
        <p:spPr>
          <a:ln/>
        </p:spPr>
      </p:sp>
      <p:sp>
        <p:nvSpPr>
          <p:cNvPr id="166915" name="2 Marcador de notas"/>
          <p:cNvSpPr>
            <a:spLocks noGrp="1"/>
          </p:cNvSpPr>
          <p:nvPr>
            <p:ph type="body" idx="1"/>
          </p:nvPr>
        </p:nvSpPr>
        <p:spPr/>
        <p:txBody>
          <a:bodyPr/>
          <a:lstStyle/>
          <a:p>
            <a:pPr>
              <a:spcBef>
                <a:spcPct val="0"/>
              </a:spcBef>
            </a:pPr>
            <a:endParaRPr lang="es-MX"/>
          </a:p>
        </p:txBody>
      </p:sp>
      <p:sp>
        <p:nvSpPr>
          <p:cNvPr id="16691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88F1F60-E6B8-43FA-834F-A7A7CB5E8FB0}" type="slidenum">
              <a:rPr lang="es-MX" sz="1200"/>
              <a:pPr algn="r"/>
              <a:t>102</a:t>
            </a:fld>
            <a:endParaRPr lang="es-MX"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D8A219-358D-4C83-AAE8-E2EAAC0A6B79}" type="slidenum">
              <a:rPr lang="es-ES"/>
              <a:pPr/>
              <a:t>103</a:t>
            </a:fld>
            <a:endParaRPr lang="es-ES"/>
          </a:p>
        </p:txBody>
      </p:sp>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p:txBody>
          <a:bodyPr/>
          <a:lstStyle/>
          <a:p>
            <a:pPr>
              <a:spcBef>
                <a:spcPct val="0"/>
              </a:spcBef>
            </a:pPr>
            <a:endParaRPr lang="es-MX"/>
          </a:p>
        </p:txBody>
      </p:sp>
      <p:sp>
        <p:nvSpPr>
          <p:cNvPr id="16896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9F979B7-606C-4974-9D3D-DDE03DB77629}" type="slidenum">
              <a:rPr lang="es-MX" sz="1200"/>
              <a:pPr algn="r"/>
              <a:t>103</a:t>
            </a:fld>
            <a:endParaRPr lang="es-MX"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8763000" cy="5943600"/>
            <a:chOff x="0" y="0"/>
            <a:chExt cx="5520" cy="3744"/>
          </a:xfrm>
        </p:grpSpPr>
        <p:sp>
          <p:nvSpPr>
            <p:cNvPr id="1536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s-ES" sz="2400">
                <a:latin typeface="Times New Roman" pitchFamily="18" charset="0"/>
              </a:endParaRPr>
            </a:p>
          </p:txBody>
        </p:sp>
        <p:grpSp>
          <p:nvGrpSpPr>
            <p:cNvPr id="15364" name="Group 4"/>
            <p:cNvGrpSpPr>
              <a:grpSpLocks/>
            </p:cNvGrpSpPr>
            <p:nvPr userDrawn="1"/>
          </p:nvGrpSpPr>
          <p:grpSpPr bwMode="auto">
            <a:xfrm>
              <a:off x="0" y="2208"/>
              <a:ext cx="5520" cy="1536"/>
              <a:chOff x="0" y="2208"/>
              <a:chExt cx="5520" cy="1536"/>
            </a:xfrm>
          </p:grpSpPr>
          <p:sp>
            <p:nvSpPr>
              <p:cNvPr id="1536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s-ES" sz="2400">
                  <a:latin typeface="Times New Roman" pitchFamily="18" charset="0"/>
                </a:endParaRPr>
              </a:p>
            </p:txBody>
          </p:sp>
          <p:sp>
            <p:nvSpPr>
              <p:cNvPr id="1536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s-ES" sz="2400">
                  <a:latin typeface="Times New Roman" pitchFamily="18" charset="0"/>
                </a:endParaRPr>
              </a:p>
            </p:txBody>
          </p:sp>
          <p:sp>
            <p:nvSpPr>
              <p:cNvPr id="1536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s-ES"/>
              </a:p>
            </p:txBody>
          </p:sp>
        </p:grpSp>
        <p:grpSp>
          <p:nvGrpSpPr>
            <p:cNvPr id="15368" name="Group 8"/>
            <p:cNvGrpSpPr>
              <a:grpSpLocks/>
            </p:cNvGrpSpPr>
            <p:nvPr userDrawn="1"/>
          </p:nvGrpSpPr>
          <p:grpSpPr bwMode="auto">
            <a:xfrm>
              <a:off x="400" y="336"/>
              <a:ext cx="5088" cy="192"/>
              <a:chOff x="400" y="336"/>
              <a:chExt cx="5088" cy="192"/>
            </a:xfrm>
          </p:grpSpPr>
          <p:sp>
            <p:nvSpPr>
              <p:cNvPr id="1536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s-ES" sz="2400">
                  <a:latin typeface="Times New Roman" pitchFamily="18" charset="0"/>
                </a:endParaRPr>
              </a:p>
            </p:txBody>
          </p:sp>
          <p:sp>
            <p:nvSpPr>
              <p:cNvPr id="1537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s-ES"/>
              </a:p>
            </p:txBody>
          </p:sp>
        </p:grpSp>
      </p:grpSp>
      <p:sp>
        <p:nvSpPr>
          <p:cNvPr id="15371"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cambiar el estilo de título	</a:t>
            </a:r>
          </a:p>
        </p:txBody>
      </p:sp>
      <p:sp>
        <p:nvSpPr>
          <p:cNvPr id="1537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15373" name="Rectangle 13"/>
          <p:cNvSpPr>
            <a:spLocks noGrp="1" noChangeArrowheads="1"/>
          </p:cNvSpPr>
          <p:nvPr>
            <p:ph type="dt" sz="half" idx="2"/>
          </p:nvPr>
        </p:nvSpPr>
        <p:spPr>
          <a:xfrm>
            <a:off x="912813" y="6251575"/>
            <a:ext cx="1905000" cy="457200"/>
          </a:xfrm>
        </p:spPr>
        <p:txBody>
          <a:bodyPr/>
          <a:lstStyle>
            <a:lvl1pPr>
              <a:defRPr/>
            </a:lvl1pPr>
          </a:lstStyle>
          <a:p>
            <a:endParaRPr lang="es-ES"/>
          </a:p>
        </p:txBody>
      </p:sp>
      <p:sp>
        <p:nvSpPr>
          <p:cNvPr id="15374" name="Rectangle 14"/>
          <p:cNvSpPr>
            <a:spLocks noGrp="1" noChangeArrowheads="1"/>
          </p:cNvSpPr>
          <p:nvPr>
            <p:ph type="ftr" sz="quarter" idx="3"/>
          </p:nvPr>
        </p:nvSpPr>
        <p:spPr>
          <a:xfrm>
            <a:off x="3354388" y="6248400"/>
            <a:ext cx="2895600" cy="457200"/>
          </a:xfrm>
        </p:spPr>
        <p:txBody>
          <a:bodyPr/>
          <a:lstStyle>
            <a:lvl1pPr>
              <a:defRPr/>
            </a:lvl1pPr>
          </a:lstStyle>
          <a:p>
            <a:endParaRPr lang="es-ES"/>
          </a:p>
        </p:txBody>
      </p:sp>
      <p:sp>
        <p:nvSpPr>
          <p:cNvPr id="15375" name="Rectangle 15"/>
          <p:cNvSpPr>
            <a:spLocks noGrp="1" noChangeArrowheads="1"/>
          </p:cNvSpPr>
          <p:nvPr>
            <p:ph type="sldNum" sz="quarter" idx="4"/>
          </p:nvPr>
        </p:nvSpPr>
        <p:spPr/>
        <p:txBody>
          <a:bodyPr/>
          <a:lstStyle>
            <a:lvl1pPr>
              <a:defRPr/>
            </a:lvl1pPr>
          </a:lstStyle>
          <a:p>
            <a:fld id="{35CEA720-E1C5-40C1-8955-F0A3056D9B2D}"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099612D-8B40-435A-966C-343D9CC3397E}"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9722C96-D7D0-434A-99C7-E63BFD4AE866}"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914400" y="1600200"/>
            <a:ext cx="38100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76800" y="1600200"/>
            <a:ext cx="38100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914400" y="6251575"/>
            <a:ext cx="19812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352800" y="6248400"/>
            <a:ext cx="29718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781800" y="6248400"/>
            <a:ext cx="1905000" cy="457200"/>
          </a:xfrm>
        </p:spPr>
        <p:txBody>
          <a:bodyPr/>
          <a:lstStyle>
            <a:lvl1pPr>
              <a:defRPr/>
            </a:lvl1pPr>
          </a:lstStyle>
          <a:p>
            <a:fld id="{A95BD307-D3E2-4C7A-952D-35D6DFBE1244}"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914400" y="1600200"/>
            <a:ext cx="7772400" cy="4530725"/>
          </a:xfrm>
        </p:spPr>
        <p:txBody>
          <a:bodyPr/>
          <a:lstStyle/>
          <a:p>
            <a:endParaRPr lang="es-ES"/>
          </a:p>
        </p:txBody>
      </p:sp>
      <p:sp>
        <p:nvSpPr>
          <p:cNvPr id="4" name="3 Marcador de fecha"/>
          <p:cNvSpPr>
            <a:spLocks noGrp="1"/>
          </p:cNvSpPr>
          <p:nvPr>
            <p:ph type="dt" sz="half" idx="10"/>
          </p:nvPr>
        </p:nvSpPr>
        <p:spPr>
          <a:xfrm>
            <a:off x="914400" y="6251575"/>
            <a:ext cx="19812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352800" y="6248400"/>
            <a:ext cx="29718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781800" y="6248400"/>
            <a:ext cx="1905000" cy="457200"/>
          </a:xfrm>
        </p:spPr>
        <p:txBody>
          <a:bodyPr/>
          <a:lstStyle>
            <a:lvl1pPr>
              <a:defRPr/>
            </a:lvl1pPr>
          </a:lstStyle>
          <a:p>
            <a:fld id="{5DB0BD30-EF75-4A01-B80C-B07439C2CED8}"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4C8BB68-BBF4-4BCC-8669-69F1C8EBD776}"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EB26F6B-0188-4FAA-8151-DD11370EB2A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66FA79B-61BC-4E55-8AE0-BB1810F919D3}"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0717976-533A-4FF2-AF72-0F0238BBC06C}"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6E82179-8E1F-424F-B82E-E06FFF58C4B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9C4677BB-896B-4B9C-A8BE-6DA958557257}"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BD23ACE-6C14-4AE4-92B8-7BEBDF679132}"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E0BC648-9106-432E-9581-CC9F6FCD2D89}"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8686800" cy="4876800"/>
            <a:chOff x="0" y="0"/>
            <a:chExt cx="5472" cy="3072"/>
          </a:xfrm>
        </p:grpSpPr>
        <p:sp>
          <p:nvSpPr>
            <p:cNvPr id="1433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s-ES" sz="2400">
                <a:latin typeface="Times New Roman" pitchFamily="18" charset="0"/>
              </a:endParaRPr>
            </a:p>
          </p:txBody>
        </p:sp>
        <p:grpSp>
          <p:nvGrpSpPr>
            <p:cNvPr id="14340" name="Group 4"/>
            <p:cNvGrpSpPr>
              <a:grpSpLocks/>
            </p:cNvGrpSpPr>
            <p:nvPr/>
          </p:nvGrpSpPr>
          <p:grpSpPr bwMode="auto">
            <a:xfrm>
              <a:off x="240" y="893"/>
              <a:ext cx="5232" cy="115"/>
              <a:chOff x="240" y="893"/>
              <a:chExt cx="5232" cy="115"/>
            </a:xfrm>
          </p:grpSpPr>
          <p:sp>
            <p:nvSpPr>
              <p:cNvPr id="1434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s-ES" sz="2400">
                  <a:latin typeface="Times New Roman" pitchFamily="18" charset="0"/>
                </a:endParaRPr>
              </a:p>
            </p:txBody>
          </p:sp>
          <p:sp>
            <p:nvSpPr>
              <p:cNvPr id="1434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s-ES"/>
              </a:p>
            </p:txBody>
          </p:sp>
        </p:grpSp>
      </p:grpSp>
      <p:sp>
        <p:nvSpPr>
          <p:cNvPr id="1434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434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34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1434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s-ES"/>
          </a:p>
        </p:txBody>
      </p:sp>
      <p:sp>
        <p:nvSpPr>
          <p:cNvPr id="1434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95E75C2-71A0-4342-83B2-DBB6FEDDF1A1}" type="slidenum">
              <a:rPr lang="es-ES"/>
              <a:pPr/>
              <a:t>‹Nº›</a:t>
            </a:fld>
            <a:endParaRPr lang="es-ES"/>
          </a:p>
        </p:txBody>
      </p:sp>
      <p:sp>
        <p:nvSpPr>
          <p:cNvPr id="1434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s-E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www.peritosvigo.com/normativa/REBT/rebt/legislation/RD/itc_bt_29.ht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ranslate.googleusercontent.com/translate_c?hl=es&amp;langpair=en%7Ces&amp;u=http://www.techstreet.com/cgi-bin/joint.cgi/223277/cgi-bin/detail%3Fproduct_id%3D723983&amp;prev=/translate_s%3Fhl%3Des%26q%3DIEC%2B60601-2-26%2B%255B7%255D.%26sl%3Des%26tl%3Den&amp;rurl=translate.google.com.ec&amp;usg=ALkJrhjCP7_xiD60HVgM58-bCwu_v6kA8g" TargetMode="External"/><Relationship Id="rId2" Type="http://schemas.openxmlformats.org/officeDocument/2006/relationships/hyperlink" Target="http://translate.googleusercontent.com/translate_c?hl=es&amp;langpair=en%7Ces&amp;u=http://www.techstreet.com/cgi-bin/joint.cgi/223277/cgi-bin/detail%3Fproduct_id%3D1035251&amp;prev=/translate_s%3Fhl%3Des%26q%3DIEC%2B60601-2-26%2B%255B7%255D.%26sl%3Des%26tl%3Den&amp;rurl=translate.google.com.ec&amp;usg=ALkJrhh8P0H_CW76S2W0E6Gv5fmeDfOw-A" TargetMode="External"/><Relationship Id="rId1" Type="http://schemas.openxmlformats.org/officeDocument/2006/relationships/slideLayout" Target="../slideLayouts/slideLayout2.xml"/><Relationship Id="rId6" Type="http://schemas.openxmlformats.org/officeDocument/2006/relationships/hyperlink" Target="http://translate.googleusercontent.com/translate_c?hl=es&amp;langpair=en%7Ces&amp;u=http://www.techstreet.com/cgi-bin/joint.cgi/223277/cgi-bin/detail%3Fproduct_id%3D1092721&amp;prev=/translate_s%3Fhl%3Des%26q%3DIEC%2B60601-2-26%2B%255B7%255D.%26sl%3Des%26tl%3Den&amp;rurl=translate.google.com.ec&amp;usg=ALkJrhhanCWSXDpy52IKhOroYGcehkQT7A" TargetMode="External"/><Relationship Id="rId5" Type="http://schemas.openxmlformats.org/officeDocument/2006/relationships/hyperlink" Target="http://translate.googleusercontent.com/translate_c?hl=es&amp;langpair=en%7Ces&amp;u=http://www.techstreet.com/cgi-bin/joint.cgi/223277/cgi-bin/detail%3Fproduct_id%3D747038&amp;prev=/translate_s%3Fhl%3Des%26q%3DIEC%2B60601-2-26%2B%255B7%255D.%26sl%3Des%26tl%3Den&amp;rurl=translate.google.com.ec&amp;usg=ALkJrhgiaNYY_hWGgbUNpaTRoC9I4m16HQ" TargetMode="External"/><Relationship Id="rId4" Type="http://schemas.openxmlformats.org/officeDocument/2006/relationships/hyperlink" Target="http://translate.googleusercontent.com/translate_c?hl=es&amp;langpair=en%7Ces&amp;u=http://www.techstreet.com/cgi-bin/joint.cgi/223277/cgi-bin/detail%3Fproduct_id%3D861241&amp;prev=/translate_s%3Fhl%3Des%26q%3DIEC%2B60601-2-26%2B%255B7%255D.%26sl%3Des%26tl%3Den&amp;rurl=translate.google.com.ec&amp;usg=ALkJrhiu-n9yYbfV4W5cLGHhEx_JPgHuJg"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es.wikipedia.org/wiki/Comisi%C3%B3n_Electrot%C3%A9cnica_Internacion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monografias.com/trabajos/termodinamica/termodinamica.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onografias.com/trabajos12/foucuno/foucuno.shtml" TargetMode="External"/><Relationship Id="rId2" Type="http://schemas.openxmlformats.org/officeDocument/2006/relationships/hyperlink" Target="http://www.monografias.com/trabajos10/restat/restat.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monografias.com/trabajos15/tanatologia/tanatologia.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onografias.com/trabajos13/ripa/ripa.shtml" TargetMode="External"/><Relationship Id="rId2" Type="http://schemas.openxmlformats.org/officeDocument/2006/relationships/hyperlink" Target="http://www.monografias.com/trabajos10/riel/riel.s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onografias.com/trabajos/fintrabajo/fintrabajo.shtml" TargetMode="External"/><Relationship Id="rId2" Type="http://schemas.openxmlformats.org/officeDocument/2006/relationships/hyperlink" Target="http://www.monografias.com/trabajos11/medalop/medalop.shtml" TargetMode="External"/><Relationship Id="rId1" Type="http://schemas.openxmlformats.org/officeDocument/2006/relationships/slideLayout" Target="../slideLayouts/slideLayout2.xml"/><Relationship Id="rId4" Type="http://schemas.openxmlformats.org/officeDocument/2006/relationships/hyperlink" Target="http://www.monografias.com/trabajos15/transf-calor/transf-calor.s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s-MX" sz="4400"/>
              <a:t>INFORME DE MATERIA DE GRADUACIÓN</a:t>
            </a:r>
          </a:p>
        </p:txBody>
      </p:sp>
      <p:sp>
        <p:nvSpPr>
          <p:cNvPr id="2051" name="Rectangle 3"/>
          <p:cNvSpPr>
            <a:spLocks noGrp="1" noChangeArrowheads="1"/>
          </p:cNvSpPr>
          <p:nvPr>
            <p:ph type="subTitle" idx="1"/>
          </p:nvPr>
        </p:nvSpPr>
        <p:spPr/>
        <p:txBody>
          <a:bodyPr/>
          <a:lstStyle/>
          <a:p>
            <a:r>
              <a:rPr lang="es-MX" sz="1800" b="1"/>
              <a:t>APLICACIÓN DE PRUEBAS EN CUMPLIMIENTO DE SEGURIDAD ELÉCTRICA EN EQUIPOS MÉDICOS</a:t>
            </a:r>
            <a:endParaRPr lang="es-ES"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sz="3800" b="1"/>
              <a:t>MARCO TEÓRICO</a:t>
            </a:r>
            <a:br>
              <a:rPr lang="es-ES" sz="3800" b="1"/>
            </a:br>
            <a:r>
              <a:rPr lang="es-ES" sz="2800" b="1"/>
              <a:t>Estructura.-</a:t>
            </a:r>
            <a:r>
              <a:rPr lang="es-ES" sz="2400" b="1"/>
              <a:t> Detección de problemas inherentes al estado del caso</a:t>
            </a:r>
          </a:p>
        </p:txBody>
      </p:sp>
      <p:sp>
        <p:nvSpPr>
          <p:cNvPr id="23555" name="Rectangle 3"/>
          <p:cNvSpPr>
            <a:spLocks noGrp="1" noChangeArrowheads="1"/>
          </p:cNvSpPr>
          <p:nvPr>
            <p:ph type="body" idx="1"/>
          </p:nvPr>
        </p:nvSpPr>
        <p:spPr/>
        <p:txBody>
          <a:bodyPr/>
          <a:lstStyle/>
          <a:p>
            <a:r>
              <a:rPr lang="es-ES" sz="2400"/>
              <a:t>Los métodos de comprobación: Programas de Mantenimiento e Inspecciones (IPM).</a:t>
            </a:r>
          </a:p>
          <a:p>
            <a:r>
              <a:rPr lang="es-ES" sz="2400"/>
              <a:t>Se requiere de una planificación del mantenimiento.</a:t>
            </a:r>
          </a:p>
          <a:p>
            <a:r>
              <a:rPr lang="es-ES" sz="2400"/>
              <a:t>Los posibles problemas detectados durante el proceso de mantenimiento :</a:t>
            </a:r>
          </a:p>
          <a:p>
            <a:pPr lvl="1"/>
            <a:r>
              <a:rPr lang="es-ES" sz="2200"/>
              <a:t>Valores no seguros de corrientes de fuga. </a:t>
            </a:r>
          </a:p>
          <a:p>
            <a:pPr lvl="1"/>
            <a:r>
              <a:rPr lang="es-ES" sz="2200"/>
              <a:t>Integridad de la conexión del sistema eléctrico.</a:t>
            </a:r>
          </a:p>
          <a:p>
            <a:pPr lvl="1"/>
            <a:r>
              <a:rPr lang="es-ES" sz="2200"/>
              <a:t>Conductor de tierra.</a:t>
            </a:r>
          </a:p>
          <a:p>
            <a:pPr lvl="1"/>
            <a:r>
              <a:rPr lang="es-ES" sz="2200"/>
              <a:t>Resistencia de aislamiento.</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Título"/>
          <p:cNvSpPr>
            <a:spLocks noGrp="1"/>
          </p:cNvSpPr>
          <p:nvPr>
            <p:ph type="title" idx="4294967295"/>
          </p:nvPr>
        </p:nvSpPr>
        <p:spPr/>
        <p:txBody>
          <a:bodyPr/>
          <a:lstStyle/>
          <a:p>
            <a:r>
              <a:rPr lang="es-ES"/>
              <a:t>Relación entre las configuraciones y los efectos deseados</a:t>
            </a:r>
            <a:endParaRPr lang="es-MX"/>
          </a:p>
        </p:txBody>
      </p:sp>
      <p:sp>
        <p:nvSpPr>
          <p:cNvPr id="161795" name="2 Marcador de contenido"/>
          <p:cNvSpPr>
            <a:spLocks noGrp="1"/>
          </p:cNvSpPr>
          <p:nvPr>
            <p:ph idx="4294967295"/>
          </p:nvPr>
        </p:nvSpPr>
        <p:spPr>
          <a:xfrm>
            <a:off x="914400" y="1600200"/>
            <a:ext cx="7772400" cy="3686175"/>
          </a:xfrm>
        </p:spPr>
        <p:txBody>
          <a:bodyPr/>
          <a:lstStyle/>
          <a:p>
            <a:pPr lvl="1">
              <a:buFont typeface="Wingdings" pitchFamily="2" charset="2"/>
              <a:buChar char="v"/>
            </a:pPr>
            <a:endParaRPr lang="es-ES" sz="2000"/>
          </a:p>
          <a:p>
            <a:pPr lvl="1">
              <a:buFont typeface="Wingdings" pitchFamily="2" charset="2"/>
              <a:buChar char="v"/>
            </a:pPr>
            <a:r>
              <a:rPr lang="es-ES" sz="2000"/>
              <a:t> Frecuentemente se usan las ondas no homogéneas, con  descargas separadas pero sucesivas. </a:t>
            </a:r>
          </a:p>
          <a:p>
            <a:pPr lvl="1">
              <a:buFont typeface="Wingdings" pitchFamily="2" charset="2"/>
              <a:buNone/>
            </a:pPr>
            <a:endParaRPr lang="es-ES" sz="2000"/>
          </a:p>
          <a:p>
            <a:pPr lvl="1">
              <a:buFont typeface="Wingdings" pitchFamily="2" charset="2"/>
              <a:buChar char="v"/>
            </a:pPr>
            <a:r>
              <a:rPr lang="es-ES" sz="2000"/>
              <a:t>Es imprescindible que el electrodo activo haga contacto con el tejido. </a:t>
            </a:r>
          </a:p>
          <a:p>
            <a:pPr lvl="1">
              <a:buFont typeface="Wingdings" pitchFamily="2" charset="2"/>
              <a:buNone/>
            </a:pPr>
            <a:endParaRPr lang="es-ES" sz="2000"/>
          </a:p>
          <a:p>
            <a:pPr lvl="1">
              <a:buFont typeface="Wingdings" pitchFamily="2" charset="2"/>
              <a:buChar char="v"/>
            </a:pPr>
            <a:r>
              <a:rPr lang="es-ES" sz="2000"/>
              <a:t>Si se persiste en la aplicación de más corriente, se producirá  adherencia del tejido a las pinzas del electrobisturí, debido a la conversión del colágeno a glucosa.</a:t>
            </a:r>
            <a:endParaRPr lang="es-MX" sz="2000"/>
          </a:p>
          <a:p>
            <a:endParaRPr lang="es-MX"/>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Título"/>
          <p:cNvSpPr>
            <a:spLocks noGrp="1"/>
          </p:cNvSpPr>
          <p:nvPr>
            <p:ph type="title" idx="4294967295"/>
          </p:nvPr>
        </p:nvSpPr>
        <p:spPr/>
        <p:txBody>
          <a:bodyPr/>
          <a:lstStyle/>
          <a:p>
            <a:r>
              <a:rPr lang="es-ES"/>
              <a:t>Relación entre las configuraciones y los efectos deseados</a:t>
            </a:r>
            <a:endParaRPr lang="es-MX"/>
          </a:p>
        </p:txBody>
      </p:sp>
      <p:sp>
        <p:nvSpPr>
          <p:cNvPr id="3" name="2 Marcador de contenido"/>
          <p:cNvSpPr>
            <a:spLocks noGrp="1"/>
          </p:cNvSpPr>
          <p:nvPr>
            <p:ph idx="4294967295"/>
          </p:nvPr>
        </p:nvSpPr>
        <p:spPr/>
        <p:txBody>
          <a:bodyPr/>
          <a:lstStyle/>
          <a:p>
            <a:endParaRPr lang="es-ES" sz="2600" b="1"/>
          </a:p>
          <a:p>
            <a:r>
              <a:rPr lang="es-ES" sz="2600" b="1"/>
              <a:t>Fulguración  y  COAG</a:t>
            </a:r>
          </a:p>
          <a:p>
            <a:pPr lvl="1" algn="just">
              <a:buFont typeface="Wingdings" pitchFamily="2" charset="2"/>
              <a:buChar char="v"/>
            </a:pPr>
            <a:r>
              <a:rPr lang="es-ES" sz="2200">
                <a:solidFill>
                  <a:srgbClr val="00B050"/>
                </a:solidFill>
              </a:rPr>
              <a:t>	</a:t>
            </a:r>
            <a:r>
              <a:rPr lang="es-ES" sz="2200" b="1" u="sng">
                <a:solidFill>
                  <a:srgbClr val="00B050"/>
                </a:solidFill>
              </a:rPr>
              <a:t>fulguración:</a:t>
            </a:r>
            <a:r>
              <a:rPr lang="es-ES" sz="2200"/>
              <a:t>  proviene del latín  fulgur, que significa relámpago. </a:t>
            </a:r>
          </a:p>
          <a:p>
            <a:pPr lvl="1" algn="just">
              <a:buFont typeface="Wingdings" pitchFamily="2" charset="2"/>
              <a:buChar char="v"/>
            </a:pPr>
            <a:r>
              <a:rPr lang="es-ES" sz="2200"/>
              <a:t>	Se produce cuando la onda COAG se usa con alta                  potencia </a:t>
            </a:r>
          </a:p>
          <a:p>
            <a:pPr lvl="1" algn="just">
              <a:buFont typeface="Wingdings" pitchFamily="2" charset="2"/>
              <a:buChar char="v"/>
            </a:pPr>
            <a:r>
              <a:rPr lang="es-ES" sz="2200"/>
              <a:t>	La alta potencia genera chispas que crean un calentamiento intermitente del tejido causando la deshidratación rápida de las células de modo que se vaporizan.</a:t>
            </a:r>
            <a:endParaRPr lang="es-MX" sz="2200"/>
          </a:p>
          <a:p>
            <a:endParaRPr lang="es-MX" sz="26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Título"/>
          <p:cNvSpPr>
            <a:spLocks noGrp="1"/>
          </p:cNvSpPr>
          <p:nvPr>
            <p:ph type="title" idx="4294967295"/>
          </p:nvPr>
        </p:nvSpPr>
        <p:spPr/>
        <p:txBody>
          <a:bodyPr/>
          <a:lstStyle/>
          <a:p>
            <a:r>
              <a:rPr lang="es-ES"/>
              <a:t>Relación entre las configuraciones y los efectos deseados</a:t>
            </a:r>
            <a:endParaRPr lang="es-MX"/>
          </a:p>
        </p:txBody>
      </p:sp>
      <p:sp>
        <p:nvSpPr>
          <p:cNvPr id="3" name="2 Marcador de contenido"/>
          <p:cNvSpPr>
            <a:spLocks noGrp="1"/>
          </p:cNvSpPr>
          <p:nvPr>
            <p:ph idx="4294967295"/>
          </p:nvPr>
        </p:nvSpPr>
        <p:spPr>
          <a:xfrm>
            <a:off x="857250" y="1714500"/>
            <a:ext cx="7772400" cy="4530725"/>
          </a:xfrm>
        </p:spPr>
        <p:txBody>
          <a:bodyPr/>
          <a:lstStyle/>
          <a:p>
            <a:r>
              <a:rPr lang="es-ES" sz="2600"/>
              <a:t> </a:t>
            </a:r>
            <a:r>
              <a:rPr lang="es-ES" sz="2600" b="1"/>
              <a:t>CORTE</a:t>
            </a:r>
          </a:p>
          <a:p>
            <a:pPr lvl="1"/>
            <a:r>
              <a:rPr lang="es-ES" sz="2000"/>
              <a:t>La onda CUT proviene de la palabra latina secare, que significa cortar</a:t>
            </a:r>
          </a:p>
          <a:p>
            <a:pPr lvl="1"/>
            <a:r>
              <a:rPr lang="es-ES" sz="2000"/>
              <a:t>Se refiere a la incisión electroquirúrgica, que es independiente de la frecuencia (de las ondas). </a:t>
            </a:r>
            <a:endParaRPr lang="es-MX" sz="2000"/>
          </a:p>
          <a:p>
            <a:pPr lvl="1"/>
            <a:r>
              <a:rPr lang="es-ES" sz="2000"/>
              <a:t>Ocurre cuando hay suficiente voltaje (al menos 200 V) entre el electrodo activo y el tejido, generándose un arco eléctrico, que concentra la corriente en un punto específico.</a:t>
            </a:r>
          </a:p>
          <a:p>
            <a:pPr lvl="1"/>
            <a:r>
              <a:rPr lang="es-ES" sz="2000"/>
              <a:t> El aire que interviene se ioniza, produciéndose luz y sonido a medida que los iones pasan a estados de energía más bajos, de tal manera que el agua celular se vaporiza, y así sucesivamente mientras se mantenga la onda de corte, produciéndose una corriente ininterrumpida.</a:t>
            </a:r>
            <a:endParaRPr lang="es-MX" sz="2000"/>
          </a:p>
          <a:p>
            <a:endParaRPr lang="es-MX" sz="2600" b="1"/>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Título"/>
          <p:cNvSpPr>
            <a:spLocks noGrp="1"/>
          </p:cNvSpPr>
          <p:nvPr>
            <p:ph type="title" idx="4294967295"/>
          </p:nvPr>
        </p:nvSpPr>
        <p:spPr/>
        <p:txBody>
          <a:bodyPr/>
          <a:lstStyle/>
          <a:p>
            <a:r>
              <a:rPr lang="es-ES"/>
              <a:t>Relación entre las configuraciones y los efectos deseados</a:t>
            </a:r>
            <a:endParaRPr lang="es-MX"/>
          </a:p>
        </p:txBody>
      </p:sp>
      <p:sp>
        <p:nvSpPr>
          <p:cNvPr id="167939" name="2 Marcador de contenido"/>
          <p:cNvSpPr>
            <a:spLocks noGrp="1"/>
          </p:cNvSpPr>
          <p:nvPr>
            <p:ph idx="4294967295"/>
          </p:nvPr>
        </p:nvSpPr>
        <p:spPr/>
        <p:txBody>
          <a:bodyPr/>
          <a:lstStyle/>
          <a:p>
            <a:r>
              <a:rPr lang="es-ES" sz="2000"/>
              <a:t>Si se retira el electrodo del tejido, se removerá el arco de corte, reduciéndose la densidad de la energía. Mientras se corta hay una ligera separación entre el electrodo y el tejido, lo que permite la formación de arco eléctrico. </a:t>
            </a:r>
            <a:endParaRPr lang="es-MX" sz="2000"/>
          </a:p>
          <a:p>
            <a:r>
              <a:rPr lang="es-ES" sz="2000"/>
              <a:t>Entre más fino sea el electrodo y más alta sea la densidad de la corriente, se producirá un mayor y más rápido aumento de la temperatura, que conllevará a  una rápida vaporización del agua celular, explosión celular y electrosección. </a:t>
            </a:r>
            <a:endParaRPr lang="es-MX" sz="2000"/>
          </a:p>
          <a:p>
            <a:r>
              <a:rPr lang="es-ES" sz="2000"/>
              <a:t>Cuando  se agarra el tejido con el fórceps, interfiriéndose la formación de arco eléctrico, se producirá coagulación/desecación, independientemente de la onda que estemos usando. </a:t>
            </a:r>
            <a:endParaRPr lang="es-MX" sz="2000"/>
          </a:p>
          <a:p>
            <a:endParaRPr lang="es-MX"/>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14400" y="1600200"/>
            <a:ext cx="7772400" cy="3043238"/>
          </a:xfrm>
        </p:spPr>
        <p:txBody>
          <a:bodyPr/>
          <a:lstStyle/>
          <a:p>
            <a:r>
              <a:rPr lang="es-ES" b="1"/>
              <a:t>BLEND</a:t>
            </a:r>
          </a:p>
          <a:p>
            <a:pPr lvl="1" algn="just">
              <a:buFont typeface="Wingdings" pitchFamily="2" charset="2"/>
              <a:buChar char="v"/>
            </a:pPr>
            <a:r>
              <a:rPr lang="es-ES" sz="2000"/>
              <a:t>Es una combinación de CUT y COAG y se usa cuando se necesita hemostasia al tiempo que se corta tejido. Es la utilización de corrientes combinadas.</a:t>
            </a:r>
            <a:endParaRPr lang="es-MX" sz="2000"/>
          </a:p>
          <a:p>
            <a:pPr lvl="1" algn="just">
              <a:buFont typeface="Wingdings" pitchFamily="2" charset="2"/>
              <a:buChar char="v"/>
            </a:pPr>
            <a:r>
              <a:rPr lang="es-ES" sz="2000"/>
              <a:t>En el corte puro hay una corriente continua, con gran</a:t>
            </a:r>
            <a:r>
              <a:rPr lang="es-ES" sz="2000" i="1"/>
              <a:t> </a:t>
            </a:r>
            <a:r>
              <a:rPr lang="es-ES" sz="2000"/>
              <a:t>potencia y un promedio alto de voltaje, pero presenta menos probabilidad de arcos eléctricos, responsables del proceso de coagulación, ya que no tiene picos</a:t>
            </a:r>
          </a:p>
          <a:p>
            <a:endParaRPr lang="es-ES" sz="2000"/>
          </a:p>
          <a:p>
            <a:endParaRPr lang="es-ES" sz="2000"/>
          </a:p>
          <a:p>
            <a:pPr>
              <a:buFont typeface="Wingdings" pitchFamily="2" charset="2"/>
              <a:buNone/>
            </a:pPr>
            <a:endParaRPr lang="es-ES" sz="2400"/>
          </a:p>
          <a:p>
            <a:pPr lvl="3"/>
            <a:endParaRPr lang="es-ES" sz="1000"/>
          </a:p>
        </p:txBody>
      </p:sp>
      <p:pic>
        <p:nvPicPr>
          <p:cNvPr id="169988" name="Picture 2"/>
          <p:cNvPicPr>
            <a:picLocks noChangeAspect="1" noChangeArrowheads="1"/>
          </p:cNvPicPr>
          <p:nvPr/>
        </p:nvPicPr>
        <p:blipFill>
          <a:blip r:embed="rId3"/>
          <a:srcRect/>
          <a:stretch>
            <a:fillRect/>
          </a:stretch>
        </p:blipFill>
        <p:spPr bwMode="auto">
          <a:xfrm>
            <a:off x="2071688" y="4357688"/>
            <a:ext cx="5162550" cy="2286000"/>
          </a:xfrm>
          <a:prstGeom prst="rect">
            <a:avLst/>
          </a:prstGeom>
          <a:noFill/>
          <a:ln w="9525">
            <a:noFill/>
            <a:miter lim="800000"/>
            <a:headEnd/>
            <a:tailEnd/>
          </a:ln>
        </p:spPr>
      </p:pic>
      <p:sp>
        <p:nvSpPr>
          <p:cNvPr id="169989"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r>
              <a:rPr lang="es-MX" sz="2400">
                <a:solidFill>
                  <a:schemeClr val="tx2"/>
                </a:solidFill>
                <a:latin typeface="Times New Roman" pitchFamily="18" charset="0"/>
              </a:rPr>
              <a:t> </a:t>
            </a:r>
            <a:br>
              <a:rPr lang="es-MX" sz="2400">
                <a:solidFill>
                  <a:schemeClr val="tx2"/>
                </a:solidFill>
                <a:latin typeface="Times New Roman" pitchFamily="18" charset="0"/>
              </a:rPr>
            </a:br>
            <a:r>
              <a:rPr lang="es-ES" sz="2400">
                <a:solidFill>
                  <a:schemeClr val="tx2"/>
                </a:solidFill>
                <a:latin typeface="Times New Roman" pitchFamily="18" charset="0"/>
              </a:rPr>
              <a:t>Relación entre las configuraciones y los efectos deseados</a:t>
            </a:r>
            <a:endParaRPr lang="es-MX" sz="24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p:txBody>
          <a:bodyPr/>
          <a:lstStyle/>
          <a:p>
            <a:pPr algn="just"/>
            <a:endParaRPr lang="es-ES" sz="2400"/>
          </a:p>
          <a:p>
            <a:pPr algn="just"/>
            <a:r>
              <a:rPr lang="es-ES" sz="2400"/>
              <a:t> Para entender el concepto de blend, se deben tener presentes los dos modos principales de operación, corte puro y coagulación, Por ejemplo </a:t>
            </a:r>
          </a:p>
          <a:p>
            <a:pPr lvl="2" algn="just">
              <a:buFont typeface="Wingdings" pitchFamily="2" charset="2"/>
              <a:buChar char="v"/>
            </a:pPr>
            <a:r>
              <a:rPr lang="es-ES" sz="2000"/>
              <a:t>Blend 1 es capaz de vaporizar el tejido con hemostasis mínima, ya que tiene menor presencia de picos de voltaje </a:t>
            </a:r>
          </a:p>
          <a:p>
            <a:pPr lvl="2" algn="just">
              <a:buFont typeface="Wingdings" pitchFamily="2" charset="2"/>
              <a:buChar char="v"/>
            </a:pPr>
            <a:r>
              <a:rPr lang="es-ES" sz="2000"/>
              <a:t>Blend 3 hay menos efectividad cortando pero produce hemostasis máxima, debido a la presencia de picos que favorecen los arcos.</a:t>
            </a:r>
            <a:endParaRPr lang="es-MX" sz="2000"/>
          </a:p>
          <a:p>
            <a:endParaRPr lang="es-MX"/>
          </a:p>
          <a:p>
            <a:endParaRPr lang="es-MX"/>
          </a:p>
        </p:txBody>
      </p:sp>
      <p:sp>
        <p:nvSpPr>
          <p:cNvPr id="172036"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r>
              <a:rPr lang="es-MX" sz="2400">
                <a:solidFill>
                  <a:schemeClr val="tx2"/>
                </a:solidFill>
                <a:latin typeface="Times New Roman" pitchFamily="18" charset="0"/>
              </a:rPr>
              <a:t> </a:t>
            </a:r>
            <a:br>
              <a:rPr lang="es-MX" sz="2400">
                <a:solidFill>
                  <a:schemeClr val="tx2"/>
                </a:solidFill>
                <a:latin typeface="Times New Roman" pitchFamily="18" charset="0"/>
              </a:rPr>
            </a:br>
            <a:r>
              <a:rPr lang="es-ES" sz="2400">
                <a:solidFill>
                  <a:schemeClr val="tx2"/>
                </a:solidFill>
                <a:latin typeface="Times New Roman" pitchFamily="18" charset="0"/>
              </a:rPr>
              <a:t>Relación entre las configuraciones y los efectos deseados</a:t>
            </a:r>
            <a:endParaRPr lang="es-MX" sz="24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Título"/>
          <p:cNvSpPr>
            <a:spLocks noGrp="1"/>
          </p:cNvSpPr>
          <p:nvPr>
            <p:ph type="title" idx="4294967295"/>
          </p:nvPr>
        </p:nvSpPr>
        <p:spPr/>
        <p:txBody>
          <a:bodyPr/>
          <a:lstStyle/>
          <a:p>
            <a:r>
              <a:rPr lang="es-ES" sz="2800" b="1"/>
              <a:t>PELIGROS Y RIESGO ELÉCTRICO POR ELECTROCIRUGÍA</a:t>
            </a:r>
            <a:r>
              <a:rPr lang="es-MX" sz="2800"/>
              <a:t> </a:t>
            </a:r>
            <a:br>
              <a:rPr lang="es-MX" sz="2800"/>
            </a:br>
            <a:r>
              <a:rPr lang="es-ES" sz="2800"/>
              <a:t>DIATERMIA MONOPOLAR</a:t>
            </a:r>
            <a:endParaRPr lang="es-MX" sz="2800"/>
          </a:p>
        </p:txBody>
      </p:sp>
      <p:sp>
        <p:nvSpPr>
          <p:cNvPr id="174083" name="2 Marcador de contenido"/>
          <p:cNvSpPr>
            <a:spLocks noGrp="1"/>
          </p:cNvSpPr>
          <p:nvPr>
            <p:ph idx="4294967295"/>
          </p:nvPr>
        </p:nvSpPr>
        <p:spPr>
          <a:xfrm>
            <a:off x="714375" y="1571625"/>
            <a:ext cx="7772400" cy="3543300"/>
          </a:xfrm>
        </p:spPr>
        <p:txBody>
          <a:bodyPr/>
          <a:lstStyle/>
          <a:p>
            <a:pPr algn="just"/>
            <a:r>
              <a:rPr lang="es-ES" sz="2000"/>
              <a:t>Es el paso de  corriente desde el electrodo activo (pinzas monopolares o lápiz) a través del paciente hacia el electrodo de salida. </a:t>
            </a:r>
          </a:p>
          <a:p>
            <a:pPr algn="just"/>
            <a:r>
              <a:rPr lang="es-ES" sz="2000"/>
              <a:t>El electrodo de salida se conoce como electrodo indiferente, electrodo del paciente o almohadilla de diatermia. </a:t>
            </a:r>
          </a:p>
          <a:p>
            <a:pPr algn="just"/>
            <a:r>
              <a:rPr lang="es-ES" sz="2000"/>
              <a:t>En lugar donde el tejido corporal ofrece resistencia al paso de la corriente se produce un incremento de temperatura que será suficiente para producir el efecto relevante de corte o coagulación.</a:t>
            </a:r>
            <a:endParaRPr lang="es-MX" sz="2000"/>
          </a:p>
          <a:p>
            <a:pPr>
              <a:buFont typeface="Wingdings" pitchFamily="2" charset="2"/>
              <a:buNone/>
            </a:pPr>
            <a:endParaRPr lang="es-MX"/>
          </a:p>
        </p:txBody>
      </p:sp>
      <p:pic>
        <p:nvPicPr>
          <p:cNvPr id="174084" name="Picture 2"/>
          <p:cNvPicPr>
            <a:picLocks noChangeAspect="1" noChangeArrowheads="1"/>
          </p:cNvPicPr>
          <p:nvPr/>
        </p:nvPicPr>
        <p:blipFill>
          <a:blip r:embed="rId3"/>
          <a:srcRect/>
          <a:stretch>
            <a:fillRect/>
          </a:stretch>
        </p:blipFill>
        <p:spPr bwMode="auto">
          <a:xfrm>
            <a:off x="2714625" y="4429125"/>
            <a:ext cx="299085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14400" y="1600200"/>
            <a:ext cx="5300663" cy="4829175"/>
          </a:xfrm>
        </p:spPr>
        <p:txBody>
          <a:bodyPr/>
          <a:lstStyle/>
          <a:p>
            <a:pPr lvl="1" algn="just">
              <a:buFont typeface="Wingdings" pitchFamily="2" charset="2"/>
              <a:buChar char="v"/>
            </a:pPr>
            <a:r>
              <a:rPr lang="es-ES" sz="2000"/>
              <a:t>Las funciones del electrodo activo y del electrodo de retorno las realizan las dos patas de la pinza o fórceps.</a:t>
            </a:r>
          </a:p>
          <a:p>
            <a:pPr lvl="1" algn="just">
              <a:buFont typeface="Wingdings" pitchFamily="2" charset="2"/>
              <a:buChar char="v"/>
            </a:pPr>
            <a:r>
              <a:rPr lang="es-ES" sz="2000"/>
              <a:t> Ambos brazos de los electrodos están unidos al instrumento quirúrgico por lo que no se necesita la dispersión de la corriente</a:t>
            </a:r>
          </a:p>
          <a:p>
            <a:pPr lvl="1" algn="just">
              <a:buFont typeface="Wingdings" pitchFamily="2" charset="2"/>
              <a:buChar char="v"/>
            </a:pPr>
            <a:r>
              <a:rPr lang="es-ES" sz="2000"/>
              <a:t>No es necesario el electrodo de retorno del paciente. </a:t>
            </a:r>
          </a:p>
          <a:p>
            <a:pPr lvl="1" algn="just">
              <a:buFont typeface="Wingdings" pitchFamily="2" charset="2"/>
              <a:buChar char="v"/>
            </a:pPr>
            <a:r>
              <a:rPr lang="es-ES" sz="2000"/>
              <a:t>Únicamente se incluye en el circuito el tejido que toman las pinzas, es decir, el que se encentra entre las dos patas de las mismas. Además se necesita una menor cantidad de corriente.</a:t>
            </a:r>
            <a:endParaRPr lang="es-MX" sz="2000"/>
          </a:p>
          <a:p>
            <a:pPr>
              <a:buFont typeface="Wingdings" pitchFamily="2" charset="2"/>
              <a:buNone/>
            </a:pPr>
            <a:endParaRPr lang="es-MX"/>
          </a:p>
        </p:txBody>
      </p:sp>
      <p:pic>
        <p:nvPicPr>
          <p:cNvPr id="176132" name="Picture 1"/>
          <p:cNvPicPr>
            <a:picLocks noChangeAspect="1" noChangeArrowheads="1"/>
          </p:cNvPicPr>
          <p:nvPr/>
        </p:nvPicPr>
        <p:blipFill>
          <a:blip r:embed="rId3"/>
          <a:srcRect/>
          <a:stretch>
            <a:fillRect/>
          </a:stretch>
        </p:blipFill>
        <p:spPr bwMode="auto">
          <a:xfrm>
            <a:off x="6357938" y="1928813"/>
            <a:ext cx="2571750" cy="3471862"/>
          </a:xfrm>
          <a:prstGeom prst="rect">
            <a:avLst/>
          </a:prstGeom>
          <a:noFill/>
          <a:ln w="9525">
            <a:noFill/>
            <a:miter lim="800000"/>
            <a:headEnd/>
            <a:tailEnd/>
          </a:ln>
        </p:spPr>
      </p:pic>
      <p:sp>
        <p:nvSpPr>
          <p:cNvPr id="176133"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800" b="1">
                <a:solidFill>
                  <a:schemeClr val="tx2"/>
                </a:solidFill>
                <a:latin typeface="Times New Roman" pitchFamily="18" charset="0"/>
              </a:rPr>
              <a:t>PELIGROS Y RIESGO ELÉCTRICO POR ELECTROCIRUGÍA</a:t>
            </a:r>
            <a:r>
              <a:rPr lang="es-MX" sz="2800">
                <a:solidFill>
                  <a:schemeClr val="tx2"/>
                </a:solidFill>
                <a:latin typeface="Times New Roman" pitchFamily="18" charset="0"/>
              </a:rPr>
              <a:t> </a:t>
            </a:r>
            <a:br>
              <a:rPr lang="es-MX" sz="2800">
                <a:solidFill>
                  <a:schemeClr val="tx2"/>
                </a:solidFill>
                <a:latin typeface="Times New Roman" pitchFamily="18" charset="0"/>
              </a:rPr>
            </a:br>
            <a:r>
              <a:rPr lang="es-ES" sz="2800">
                <a:solidFill>
                  <a:schemeClr val="tx2"/>
                </a:solidFill>
                <a:latin typeface="Times New Roman" pitchFamily="18" charset="0"/>
              </a:rPr>
              <a:t>DIATERMIA MONOPOLAR</a:t>
            </a:r>
            <a:endParaRPr lang="es-MX" sz="28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p:txBody>
          <a:bodyPr/>
          <a:lstStyle/>
          <a:p>
            <a:pPr>
              <a:buFont typeface="Wingdings" pitchFamily="2" charset="2"/>
              <a:buNone/>
            </a:pPr>
            <a:r>
              <a:rPr lang="es-ES"/>
              <a:t>La diatermia bipolar se utiliza en las siguientes situaciones:</a:t>
            </a:r>
            <a:endParaRPr lang="es-MX"/>
          </a:p>
          <a:p>
            <a:pPr lvl="2" algn="just">
              <a:buFont typeface="Wingdings" pitchFamily="2" charset="2"/>
              <a:buChar char="Ø"/>
            </a:pPr>
            <a:r>
              <a:rPr lang="es-ES" sz="2400"/>
              <a:t>Cuando sólo se necesita coagulación </a:t>
            </a:r>
            <a:endParaRPr lang="es-MX" sz="2400"/>
          </a:p>
          <a:p>
            <a:pPr lvl="2" algn="just">
              <a:buFont typeface="Wingdings" pitchFamily="2" charset="2"/>
              <a:buChar char="Ø"/>
            </a:pPr>
            <a:r>
              <a:rPr lang="es-ES" sz="2400"/>
              <a:t>Cuando se requiere coagulación en áreas periféricas del cuerpo como manos o pies o otras donde puede ocurrir la “canalización”. </a:t>
            </a:r>
            <a:endParaRPr lang="es-MX" sz="2400"/>
          </a:p>
          <a:p>
            <a:pPr lvl="2" algn="just">
              <a:buFont typeface="Wingdings" pitchFamily="2" charset="2"/>
              <a:buChar char="Ø"/>
            </a:pPr>
            <a:r>
              <a:rPr lang="es-ES" sz="2400"/>
              <a:t>En procedimientos en los que se necesita micro-coagulación o coagulación puntual. </a:t>
            </a:r>
            <a:endParaRPr lang="es-MX" sz="2400"/>
          </a:p>
          <a:p>
            <a:pPr lvl="2" algn="just">
              <a:buFont typeface="Wingdings" pitchFamily="2" charset="2"/>
              <a:buChar char="Ø"/>
            </a:pPr>
            <a:r>
              <a:rPr lang="es-ES" sz="2400"/>
              <a:t>Cuando el paciente tiene un marcapasos “in situ”.</a:t>
            </a:r>
            <a:endParaRPr lang="es-MX" sz="2400"/>
          </a:p>
          <a:p>
            <a:endParaRPr lang="es-MX"/>
          </a:p>
        </p:txBody>
      </p:sp>
      <p:sp>
        <p:nvSpPr>
          <p:cNvPr id="178180"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800" b="1">
                <a:solidFill>
                  <a:schemeClr val="tx2"/>
                </a:solidFill>
                <a:latin typeface="Times New Roman" pitchFamily="18" charset="0"/>
              </a:rPr>
              <a:t>PELIGROS Y RIESGO ELÉCTRICO POR ELECTROCIRUGÍA</a:t>
            </a:r>
            <a:r>
              <a:rPr lang="es-MX" sz="2800">
                <a:solidFill>
                  <a:schemeClr val="tx2"/>
                </a:solidFill>
                <a:latin typeface="Times New Roman" pitchFamily="18" charset="0"/>
              </a:rPr>
              <a:t> </a:t>
            </a:r>
            <a:br>
              <a:rPr lang="es-MX" sz="2800">
                <a:solidFill>
                  <a:schemeClr val="tx2"/>
                </a:solidFill>
                <a:latin typeface="Times New Roman" pitchFamily="18" charset="0"/>
              </a:rPr>
            </a:br>
            <a:r>
              <a:rPr lang="es-ES" sz="2800">
                <a:solidFill>
                  <a:schemeClr val="tx2"/>
                </a:solidFill>
                <a:latin typeface="Times New Roman" pitchFamily="18" charset="0"/>
              </a:rPr>
              <a:t>DIATERMIA BIPOLAR</a:t>
            </a:r>
            <a:endParaRPr lang="es-MX" sz="28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Título"/>
          <p:cNvSpPr>
            <a:spLocks noGrp="1"/>
          </p:cNvSpPr>
          <p:nvPr>
            <p:ph type="title" idx="4294967295"/>
          </p:nvPr>
        </p:nvSpPr>
        <p:spPr>
          <a:xfrm>
            <a:off x="900113" y="188913"/>
            <a:ext cx="7772400" cy="1143000"/>
          </a:xfrm>
        </p:spPr>
        <p:txBody>
          <a:bodyPr/>
          <a:lstStyle/>
          <a:p>
            <a:r>
              <a:rPr lang="es-ES" sz="3200" b="1"/>
              <a:t>PELIGROS Y RIESGO ELÉCTRICO POR ELECTROCIRUGÍA</a:t>
            </a:r>
            <a:r>
              <a:rPr lang="es-MX" sz="3200"/>
              <a:t> </a:t>
            </a:r>
            <a:br>
              <a:rPr lang="es-MX" sz="3200"/>
            </a:br>
            <a:r>
              <a:rPr lang="es-ES" sz="3200"/>
              <a:t>ULTRASONIDOS</a:t>
            </a:r>
            <a:endParaRPr lang="es-MX" sz="3200"/>
          </a:p>
        </p:txBody>
      </p:sp>
      <p:sp>
        <p:nvSpPr>
          <p:cNvPr id="5" name="4 Marcador de contenido"/>
          <p:cNvSpPr>
            <a:spLocks noGrp="1"/>
          </p:cNvSpPr>
          <p:nvPr>
            <p:ph idx="4294967295"/>
          </p:nvPr>
        </p:nvSpPr>
        <p:spPr/>
        <p:txBody>
          <a:bodyPr/>
          <a:lstStyle/>
          <a:p>
            <a:pPr lvl="1">
              <a:buFont typeface="Wingdings" pitchFamily="2" charset="2"/>
              <a:buChar char="Ø"/>
            </a:pPr>
            <a:r>
              <a:rPr lang="es-ES" sz="2000"/>
              <a:t>Además de la electrocirugía y diatermia, los equipos de ultrasonidos pueden también cortar y coagular tejido usando ondas de sonido de alta frecuencia.</a:t>
            </a:r>
          </a:p>
          <a:p>
            <a:pPr lvl="1">
              <a:buFont typeface="Wingdings" pitchFamily="2" charset="2"/>
              <a:buChar char="Ø"/>
            </a:pPr>
            <a:r>
              <a:rPr lang="es-ES" sz="2000"/>
              <a:t>por ejemplo, el instrumento Ultracisión® o el Bisturí Harmonic® de Ethicon Endo-Surgery, Ligasure® de Tyco Healthcare o el Radiofrequency Vapouriser® de Mitek. </a:t>
            </a:r>
          </a:p>
          <a:p>
            <a:pPr lvl="1">
              <a:buFont typeface="Wingdings" pitchFamily="2" charset="2"/>
              <a:buChar char="Ø"/>
            </a:pPr>
            <a:r>
              <a:rPr lang="es-ES" sz="2000"/>
              <a:t>Esto facilita la transformación de la energía eléctrica en energía mecánica, esta transformación ocurre por lo general en la pieza de mano tras la activación del pedal por el usuario. </a:t>
            </a:r>
          </a:p>
          <a:p>
            <a:pPr lvl="1">
              <a:buFont typeface="Wingdings" pitchFamily="2" charset="2"/>
              <a:buChar char="Ø"/>
            </a:pPr>
            <a:r>
              <a:rPr lang="es-ES" sz="2000"/>
              <a:t>Los equipos de ultrasonido están diseñados tanto para procedimientos abiertos como laparoscópicos.</a:t>
            </a:r>
            <a:endParaRPr lang="es-MX"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sz="3800" b="1"/>
              <a:t>MARCO TEÓRICO</a:t>
            </a:r>
            <a:br>
              <a:rPr lang="es-ES" sz="3800" b="1"/>
            </a:br>
            <a:r>
              <a:rPr lang="es-ES" sz="3600" b="1"/>
              <a:t>Estructura.- Solución propuesta</a:t>
            </a:r>
          </a:p>
        </p:txBody>
      </p:sp>
      <p:sp>
        <p:nvSpPr>
          <p:cNvPr id="24579" name="Rectangle 3"/>
          <p:cNvSpPr>
            <a:spLocks noGrp="1" noChangeArrowheads="1"/>
          </p:cNvSpPr>
          <p:nvPr>
            <p:ph type="body" idx="1"/>
          </p:nvPr>
        </p:nvSpPr>
        <p:spPr/>
        <p:txBody>
          <a:bodyPr/>
          <a:lstStyle/>
          <a:p>
            <a:r>
              <a:rPr lang="es-ES" sz="2400"/>
              <a:t>Un equipo médico deberá ser diseñado y fabricado para ser seguro. </a:t>
            </a:r>
          </a:p>
          <a:p>
            <a:r>
              <a:rPr lang="es-ES" sz="2400"/>
              <a:t>El fabricante tomará medidas para:</a:t>
            </a:r>
          </a:p>
          <a:p>
            <a:pPr lvl="1"/>
            <a:r>
              <a:rPr lang="es-ES" sz="2200"/>
              <a:t>Identificar los riesgos inherentes en el equipo.</a:t>
            </a:r>
          </a:p>
          <a:p>
            <a:pPr lvl="1"/>
            <a:r>
              <a:rPr lang="es-ES" sz="2200"/>
              <a:t>Eliminar los riesgos (de ser posible).</a:t>
            </a:r>
          </a:p>
          <a:p>
            <a:pPr lvl="1"/>
            <a:r>
              <a:rPr lang="es-ES" sz="2200"/>
              <a:t>Minimizar los fallos potenciales durante la vida útil.</a:t>
            </a:r>
          </a:p>
          <a:p>
            <a:r>
              <a:rPr lang="es-ES" sz="2400"/>
              <a:t>Si los riesgos no pueden eliminarse:</a:t>
            </a:r>
          </a:p>
          <a:p>
            <a:pPr lvl="1"/>
            <a:r>
              <a:rPr lang="es-ES" sz="2200"/>
              <a:t>Eliminar el riesgo hasta el límite posible.</a:t>
            </a:r>
          </a:p>
          <a:p>
            <a:pPr lvl="1"/>
            <a:r>
              <a:rPr lang="es-ES" sz="2200"/>
              <a:t>Proveer protección, incluida la provisión de alarmas.</a:t>
            </a:r>
          </a:p>
          <a:p>
            <a:pPr lvl="1"/>
            <a:r>
              <a:rPr lang="es-ES" sz="2200"/>
              <a:t>Proveer información relativa a riesgos recurrentes.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Título"/>
          <p:cNvSpPr>
            <a:spLocks noGrp="1"/>
          </p:cNvSpPr>
          <p:nvPr>
            <p:ph type="title" idx="4294967295"/>
          </p:nvPr>
        </p:nvSpPr>
        <p:spPr>
          <a:xfrm>
            <a:off x="900113" y="188913"/>
            <a:ext cx="7772400" cy="1143000"/>
          </a:xfrm>
        </p:spPr>
        <p:txBody>
          <a:bodyPr/>
          <a:lstStyle/>
          <a:p>
            <a:r>
              <a:rPr lang="es-ES" sz="3200" b="1"/>
              <a:t>PELIGROS Y RIESGO ELÉCTRICO POR ELECTROCIRUGÍA</a:t>
            </a:r>
            <a:r>
              <a:rPr lang="es-MX" sz="3200"/>
              <a:t> </a:t>
            </a:r>
            <a:br>
              <a:rPr lang="es-MX" sz="3200"/>
            </a:br>
            <a:r>
              <a:rPr lang="es-ES" sz="3800"/>
              <a:t>Seguridad Eléctrica en el quirófano</a:t>
            </a:r>
            <a:endParaRPr lang="es-MX" sz="3800"/>
          </a:p>
        </p:txBody>
      </p:sp>
      <p:sp>
        <p:nvSpPr>
          <p:cNvPr id="3" name="2 Marcador de contenido"/>
          <p:cNvSpPr>
            <a:spLocks noGrp="1"/>
          </p:cNvSpPr>
          <p:nvPr>
            <p:ph idx="4294967295"/>
          </p:nvPr>
        </p:nvSpPr>
        <p:spPr/>
        <p:txBody>
          <a:bodyPr/>
          <a:lstStyle/>
          <a:p>
            <a:r>
              <a:rPr lang="es-ES" sz="2000"/>
              <a:t>La seguridad eléctrica en el quirófano comprende la evaluación cuidadosa y la selección han de establecerse y respetarse. Si ha de evitarse el choque, importa que se observen estrictamente las siguientes normas:</a:t>
            </a:r>
            <a:endParaRPr lang="es-MX" sz="2000"/>
          </a:p>
          <a:p>
            <a:pPr lvl="2">
              <a:buFont typeface="Wingdings" pitchFamily="2" charset="2"/>
              <a:buChar char="Ø"/>
            </a:pPr>
            <a:r>
              <a:rPr lang="es-ES" sz="2000"/>
              <a:t>Todo aislamiento debe verificarse rutinariamente antes de su uso y reemplazarse según haga falta.</a:t>
            </a:r>
            <a:endParaRPr lang="es-MX" sz="2000"/>
          </a:p>
          <a:p>
            <a:pPr lvl="2">
              <a:buFont typeface="Wingdings" pitchFamily="2" charset="2"/>
              <a:buChar char="Ø"/>
            </a:pPr>
            <a:r>
              <a:rPr lang="es-ES" sz="2000"/>
              <a:t>Se pondrá a tierra correctamente todos los aparatos eléctricos.</a:t>
            </a:r>
            <a:endParaRPr lang="es-MX" sz="2000"/>
          </a:p>
          <a:p>
            <a:pPr lvl="2">
              <a:buFont typeface="Wingdings" pitchFamily="2" charset="2"/>
              <a:buChar char="Ø"/>
            </a:pPr>
            <a:r>
              <a:rPr lang="es-ES" sz="2000"/>
              <a:t>Periódicamente, deben verificarse las situaciones de alto voltaje respecto a acumulación de estática.</a:t>
            </a:r>
            <a:endParaRPr lang="es-MX" sz="2000"/>
          </a:p>
          <a:p>
            <a:pPr lvl="2">
              <a:buFont typeface="Wingdings" pitchFamily="2" charset="2"/>
              <a:buChar char="Ø"/>
            </a:pPr>
            <a:r>
              <a:rPr lang="es-ES" sz="2000"/>
              <a:t>Nunca deben emplearse adaptadores de eliminación.</a:t>
            </a:r>
            <a:endParaRPr lang="es-MX" sz="2000"/>
          </a:p>
          <a:p>
            <a:pPr>
              <a:buFont typeface="Wingdings" pitchFamily="2" charset="2"/>
              <a:buChar char="Ø"/>
            </a:pPr>
            <a:endParaRPr lang="es-MX"/>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Título"/>
          <p:cNvSpPr>
            <a:spLocks noGrp="1"/>
          </p:cNvSpPr>
          <p:nvPr>
            <p:ph type="title" idx="4294967295"/>
          </p:nvPr>
        </p:nvSpPr>
        <p:spPr>
          <a:xfrm>
            <a:off x="928688" y="428625"/>
            <a:ext cx="7772400" cy="1143000"/>
          </a:xfrm>
        </p:spPr>
        <p:txBody>
          <a:bodyPr/>
          <a:lstStyle/>
          <a:p>
            <a:r>
              <a:rPr lang="es-ES" sz="2400" b="1"/>
              <a:t>PELIGROS Y RIESGO ELÉCTRICO POR ELECTROCIRUGÍA</a:t>
            </a:r>
            <a:r>
              <a:rPr lang="es-MX" sz="2400"/>
              <a:t> </a:t>
            </a:r>
            <a:r>
              <a:rPr lang="es-ES" sz="2400"/>
              <a:t/>
            </a:r>
            <a:br>
              <a:rPr lang="es-ES" sz="2400"/>
            </a:br>
            <a:r>
              <a:rPr lang="es-ES" sz="2400"/>
              <a:t>PRINCIPALES CAUSAS DE FALLAS DE CONTACTO DE LA PLACA NEUTRA</a:t>
            </a:r>
            <a:r>
              <a:rPr lang="es-MX" sz="2400"/>
              <a:t/>
            </a:r>
            <a:br>
              <a:rPr lang="es-MX" sz="2400"/>
            </a:br>
            <a:endParaRPr lang="es-MX" sz="2400"/>
          </a:p>
        </p:txBody>
      </p:sp>
      <p:sp>
        <p:nvSpPr>
          <p:cNvPr id="3" name="2 Marcador de contenido"/>
          <p:cNvSpPr>
            <a:spLocks noGrp="1"/>
          </p:cNvSpPr>
          <p:nvPr>
            <p:ph idx="4294967295"/>
          </p:nvPr>
        </p:nvSpPr>
        <p:spPr>
          <a:xfrm>
            <a:off x="857250" y="1571625"/>
            <a:ext cx="7772400" cy="4530725"/>
          </a:xfrm>
        </p:spPr>
        <p:txBody>
          <a:bodyPr/>
          <a:lstStyle/>
          <a:p>
            <a:pPr lvl="1">
              <a:buFont typeface="Wingdings" pitchFamily="2" charset="2"/>
              <a:buChar char="v"/>
            </a:pPr>
            <a:r>
              <a:rPr lang="es-ES" sz="1800"/>
              <a:t>Falta de adherencia de placa desechable rehusada.</a:t>
            </a:r>
            <a:endParaRPr lang="es-MX" sz="1800"/>
          </a:p>
          <a:p>
            <a:pPr lvl="1">
              <a:buFont typeface="Wingdings" pitchFamily="2" charset="2"/>
              <a:buChar char="v"/>
            </a:pPr>
            <a:r>
              <a:rPr lang="es-ES" sz="1800"/>
              <a:t>Debe usarse solamente una vez porque el agente conductor autoadhesivo (gel) pierde ambas propiedades con el calor corporal, grasa o cualquier otro agente líquido.</a:t>
            </a:r>
            <a:endParaRPr lang="es-MX" sz="1800"/>
          </a:p>
          <a:p>
            <a:pPr lvl="1">
              <a:buFont typeface="Wingdings" pitchFamily="2" charset="2"/>
              <a:buChar char="v"/>
            </a:pPr>
            <a:r>
              <a:rPr lang="es-ES" sz="1800"/>
              <a:t>Placa desechable con autoadhesivo conductor seco por estar expuesto al ambiente fuera de su envase.</a:t>
            </a:r>
            <a:endParaRPr lang="es-MX" sz="1800"/>
          </a:p>
          <a:p>
            <a:pPr lvl="1">
              <a:buFont typeface="Wingdings" pitchFamily="2" charset="2"/>
              <a:buChar char="v"/>
            </a:pPr>
            <a:r>
              <a:rPr lang="es-ES" sz="1800"/>
              <a:t>Placa instalada en zona de superficies irregulares. No se atomiza.</a:t>
            </a:r>
            <a:endParaRPr lang="es-MX" sz="1800"/>
          </a:p>
          <a:p>
            <a:pPr lvl="1">
              <a:buFont typeface="Wingdings" pitchFamily="2" charset="2"/>
              <a:buChar char="v"/>
            </a:pPr>
            <a:r>
              <a:rPr lang="es-ES" sz="1800"/>
              <a:t>Placa instalada en sitio topográficamente apropiado pero muy lejano del epicentro eléctrico del polo activo (demasiado lejos del área de la operación).</a:t>
            </a:r>
            <a:endParaRPr lang="es-MX" sz="1800"/>
          </a:p>
          <a:p>
            <a:pPr lvl="1">
              <a:buFont typeface="Wingdings" pitchFamily="2" charset="2"/>
              <a:buChar char="v"/>
            </a:pPr>
            <a:r>
              <a:rPr lang="es-ES" sz="1800"/>
              <a:t>Placa instalada sin preparación cutánea (con alguna secreción, piel con grasa o vellosidad) Se recomienda rasurar la zona de la placa en pacientes hombres y-o limpiar con alcohol como desengrasante.</a:t>
            </a:r>
            <a:endParaRPr lang="es-MX" sz="1800"/>
          </a:p>
          <a:p>
            <a:endParaRPr lang="es-MX"/>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Título"/>
          <p:cNvSpPr>
            <a:spLocks noGrp="1"/>
          </p:cNvSpPr>
          <p:nvPr>
            <p:ph type="title" idx="4294967295"/>
          </p:nvPr>
        </p:nvSpPr>
        <p:spPr/>
        <p:txBody>
          <a:bodyPr/>
          <a:lstStyle/>
          <a:p>
            <a:r>
              <a:rPr lang="es-ES" sz="2800" b="1"/>
              <a:t>PELIGROS Y RIESGO ELÉCTRICO POR ELECTROCIRUGÍA</a:t>
            </a:r>
            <a:r>
              <a:rPr lang="es-MX" sz="2800"/>
              <a:t> </a:t>
            </a:r>
            <a:br>
              <a:rPr lang="es-MX" sz="2800"/>
            </a:br>
            <a:r>
              <a:rPr lang="es-ES" sz="2000"/>
              <a:t>FENÓMENO RADIOELÉCTRICO DE ULTRATERMIA</a:t>
            </a:r>
            <a:endParaRPr lang="es-MX" sz="2000"/>
          </a:p>
        </p:txBody>
      </p:sp>
      <p:sp>
        <p:nvSpPr>
          <p:cNvPr id="186371" name="2 Marcador de contenido"/>
          <p:cNvSpPr>
            <a:spLocks noGrp="1"/>
          </p:cNvSpPr>
          <p:nvPr>
            <p:ph idx="4294967295"/>
          </p:nvPr>
        </p:nvSpPr>
        <p:spPr/>
        <p:txBody>
          <a:bodyPr/>
          <a:lstStyle/>
          <a:p>
            <a:pPr algn="just">
              <a:buFont typeface="Wingdings" pitchFamily="2" charset="2"/>
              <a:buChar char="v"/>
            </a:pPr>
            <a:r>
              <a:rPr lang="es-ES" sz="2200"/>
              <a:t>Este fenómeno se refiere a una fuga de radiofrecuencia a través de la lona húmeda o mojada con algún agente líquido conductor, ya sea sueros salinos, orina, etc.</a:t>
            </a:r>
          </a:p>
          <a:p>
            <a:pPr algn="just">
              <a:buFont typeface="Wingdings" pitchFamily="2" charset="2"/>
              <a:buChar char="v"/>
            </a:pPr>
            <a:r>
              <a:rPr lang="es-ES" sz="2200"/>
              <a:t>El resultado de esta fuga es una curva de temperatura que puede alcanzar al menos y no más de 100 °C. En la tela misma en contacto con la piel, sobre todo si esta zona corresponde a alguna prominencia ósea, que por aplastamiento reduce la distancia entre la masa corporal toda energizada.</a:t>
            </a:r>
          </a:p>
          <a:p>
            <a:pPr algn="just">
              <a:buFont typeface="Wingdings" pitchFamily="2" charset="2"/>
              <a:buChar char="v"/>
            </a:pPr>
            <a:r>
              <a:rPr lang="es-ES" sz="2200"/>
              <a:t> Provocando quemaduras que no son eléctricas, sino más bien el equivalente a quemaduras con agua caliente y esta seguirá lesionando mientras la lona siga húmeda.</a:t>
            </a:r>
            <a:endParaRPr lang="es-MX" sz="2200"/>
          </a:p>
          <a:p>
            <a:pPr>
              <a:buFont typeface="Wingdings" pitchFamily="2" charset="2"/>
              <a:buChar char="v"/>
            </a:pPr>
            <a:endParaRPr lang="es-MX" sz="20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Título"/>
          <p:cNvSpPr>
            <a:spLocks noGrp="1"/>
          </p:cNvSpPr>
          <p:nvPr>
            <p:ph type="title" idx="4294967295"/>
          </p:nvPr>
        </p:nvSpPr>
        <p:spPr/>
        <p:txBody>
          <a:bodyPr/>
          <a:lstStyle/>
          <a:p>
            <a:r>
              <a:rPr lang="es-ES" sz="2400" b="1"/>
              <a:t>PELIGROS Y RIESGO ELÉCTRICO POR ELECTROCIRUGÍA</a:t>
            </a:r>
            <a:r>
              <a:rPr lang="es-MX" sz="2400"/>
              <a:t> </a:t>
            </a:r>
            <a:r>
              <a:rPr lang="es-ES" sz="2400"/>
              <a:t/>
            </a:r>
            <a:br>
              <a:rPr lang="es-ES" sz="2400"/>
            </a:br>
            <a:r>
              <a:rPr lang="es-ES" sz="2400"/>
              <a:t>ESTELA QUIRÚRGICA</a:t>
            </a:r>
            <a:endParaRPr lang="es-MX" sz="2400"/>
          </a:p>
        </p:txBody>
      </p:sp>
      <p:sp>
        <p:nvSpPr>
          <p:cNvPr id="188419" name="2 Marcador de contenido"/>
          <p:cNvSpPr>
            <a:spLocks noGrp="1"/>
          </p:cNvSpPr>
          <p:nvPr>
            <p:ph idx="4294967295"/>
          </p:nvPr>
        </p:nvSpPr>
        <p:spPr/>
        <p:txBody>
          <a:bodyPr/>
          <a:lstStyle/>
          <a:p>
            <a:pPr algn="just"/>
            <a:endParaRPr lang="es-ES" sz="2000"/>
          </a:p>
          <a:p>
            <a:pPr algn="just"/>
            <a:r>
              <a:rPr lang="es-ES" sz="2000"/>
              <a:t>Este es el nombre que se da al vapor que contiene partículas que se libera cuando un dispositivo de electrocirugía, láser o ultrasonidos es empleado en un tejido corporal.</a:t>
            </a:r>
          </a:p>
          <a:p>
            <a:pPr algn="just">
              <a:buFont typeface="Wingdings" pitchFamily="2" charset="2"/>
              <a:buNone/>
            </a:pPr>
            <a:r>
              <a:rPr lang="es-ES" sz="2000"/>
              <a:t> </a:t>
            </a:r>
          </a:p>
          <a:p>
            <a:pPr algn="just"/>
            <a:r>
              <a:rPr lang="es-ES" sz="2000"/>
              <a:t>El contenido de esta estela puede contener elementos químicos tóxicos. Se recomiendan que se usen sistemas específicos de evacuación de humo con filtros de penetración ultra baja para evacuar esta estela del medio perioperatorio.</a:t>
            </a:r>
            <a:endParaRPr lang="es-MX" sz="2000"/>
          </a:p>
          <a:p>
            <a:endParaRPr lang="es-MX"/>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2 Marcador de contenido"/>
          <p:cNvSpPr>
            <a:spLocks noGrp="1"/>
          </p:cNvSpPr>
          <p:nvPr>
            <p:ph idx="4294967295"/>
          </p:nvPr>
        </p:nvSpPr>
        <p:spPr/>
        <p:txBody>
          <a:bodyPr/>
          <a:lstStyle/>
          <a:p>
            <a:pPr algn="just"/>
            <a:r>
              <a:rPr lang="es-ES" sz="2000"/>
              <a:t>Recomendaciones de la NATN (Asociación de Enfermería Quirúrgica RU.)</a:t>
            </a:r>
            <a:endParaRPr lang="es-MX" sz="2000"/>
          </a:p>
          <a:p>
            <a:pPr lvl="1" algn="just"/>
            <a:r>
              <a:rPr lang="es-ES" sz="2000"/>
              <a:t>Todos los instrumentos térmicos usados en cirugía producen humo que contiene potencialmente agentes infecciosos que podrían ser peligrosos para el personal.</a:t>
            </a:r>
            <a:endParaRPr lang="es-MX" sz="2000"/>
          </a:p>
          <a:p>
            <a:pPr lvl="1" algn="just"/>
            <a:r>
              <a:rPr lang="es-ES" sz="2000"/>
              <a:t>Los evacuadores de humo deben usarse y los filtros revisados y cambiados como indican las recomendaciones de los fabricantes.</a:t>
            </a:r>
            <a:endParaRPr lang="es-MX" sz="2000"/>
          </a:p>
          <a:p>
            <a:pPr lvl="1" algn="just"/>
            <a:r>
              <a:rPr lang="es-ES" sz="2000"/>
              <a:t>Las unidades de aspiración libres o a tubería no deben ser usados para la evacuación de humos por no tener filtros de partículas.</a:t>
            </a:r>
            <a:endParaRPr lang="es-MX" sz="2000"/>
          </a:p>
          <a:p>
            <a:pPr lvl="1" algn="just"/>
            <a:r>
              <a:rPr lang="es-ES" sz="2000"/>
              <a:t>Las mascarillas de alta filtración deben usarse en todos los procedimientos que produzcan estela quirúrgica para minimizar la inhalación de partículas.</a:t>
            </a:r>
            <a:endParaRPr lang="es-MX" sz="2000"/>
          </a:p>
          <a:p>
            <a:endParaRPr lang="es-MX"/>
          </a:p>
        </p:txBody>
      </p:sp>
      <p:sp>
        <p:nvSpPr>
          <p:cNvPr id="190468"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r>
              <a:rPr lang="es-MX" sz="2400">
                <a:solidFill>
                  <a:schemeClr val="tx2"/>
                </a:solidFill>
                <a:latin typeface="Times New Roman" pitchFamily="18" charset="0"/>
              </a:rPr>
              <a:t> </a:t>
            </a:r>
            <a:r>
              <a:rPr lang="es-ES" sz="2400">
                <a:solidFill>
                  <a:schemeClr val="tx2"/>
                </a:solidFill>
                <a:latin typeface="Times New Roman" pitchFamily="18" charset="0"/>
              </a:rPr>
              <a:t/>
            </a:r>
            <a:br>
              <a:rPr lang="es-ES" sz="2400">
                <a:solidFill>
                  <a:schemeClr val="tx2"/>
                </a:solidFill>
                <a:latin typeface="Times New Roman" pitchFamily="18" charset="0"/>
              </a:rPr>
            </a:br>
            <a:r>
              <a:rPr lang="es-ES" sz="2400">
                <a:solidFill>
                  <a:schemeClr val="tx2"/>
                </a:solidFill>
                <a:latin typeface="Times New Roman" pitchFamily="18" charset="0"/>
              </a:rPr>
              <a:t>ESTELA QUIRÚRGICA</a:t>
            </a:r>
            <a:endParaRPr lang="es-MX" sz="2400">
              <a:solidFill>
                <a:schemeClr val="tx2"/>
              </a:solidFill>
              <a:latin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Título"/>
          <p:cNvSpPr>
            <a:spLocks noGrp="1"/>
          </p:cNvSpPr>
          <p:nvPr>
            <p:ph type="title" idx="4294967295"/>
          </p:nvPr>
        </p:nvSpPr>
        <p:spPr/>
        <p:txBody>
          <a:bodyPr/>
          <a:lstStyle/>
          <a:p>
            <a:r>
              <a:rPr lang="es-ES" sz="2400" b="1"/>
              <a:t>PELIGROS Y RIESGO ELÉCTRICO POR ELECTROCIRUGÍA</a:t>
            </a:r>
            <a:r>
              <a:rPr lang="es-MX" sz="2400"/>
              <a:t> </a:t>
            </a:r>
            <a:br>
              <a:rPr lang="es-MX" sz="2400"/>
            </a:br>
            <a:r>
              <a:rPr lang="es-ES" sz="2400" b="1"/>
              <a:t>CIRUGÍA MÍNIMAMENTE INVASIVA</a:t>
            </a:r>
            <a:endParaRPr lang="es-MX" sz="2400" b="1"/>
          </a:p>
        </p:txBody>
      </p:sp>
      <p:sp>
        <p:nvSpPr>
          <p:cNvPr id="192515" name="2 Marcador de contenido"/>
          <p:cNvSpPr>
            <a:spLocks noGrp="1"/>
          </p:cNvSpPr>
          <p:nvPr>
            <p:ph idx="4294967295"/>
          </p:nvPr>
        </p:nvSpPr>
        <p:spPr/>
        <p:txBody>
          <a:bodyPr/>
          <a:lstStyle/>
          <a:p>
            <a:r>
              <a:rPr lang="es-ES" sz="2000"/>
              <a:t>La cirugía mínimamente invasiva tiene riesgos específicos respecto a la electrocirugía. </a:t>
            </a:r>
          </a:p>
          <a:p>
            <a:r>
              <a:rPr lang="es-ES" sz="2000"/>
              <a:t>Los principales riesgos en estos procedimientos son:</a:t>
            </a:r>
            <a:endParaRPr lang="es-MX" sz="2000"/>
          </a:p>
          <a:p>
            <a:pPr lvl="1">
              <a:buFont typeface="Wingdings" pitchFamily="2" charset="2"/>
              <a:buChar char="v"/>
            </a:pPr>
            <a:r>
              <a:rPr lang="es-ES" sz="2000"/>
              <a:t>Derivación directa cuando un instrumento activo toca otro inactivo </a:t>
            </a:r>
            <a:endParaRPr lang="es-MX" sz="2000"/>
          </a:p>
          <a:p>
            <a:pPr lvl="1">
              <a:buFont typeface="Wingdings" pitchFamily="2" charset="2"/>
              <a:buChar char="v"/>
            </a:pPr>
            <a:r>
              <a:rPr lang="es-ES" sz="2000"/>
              <a:t>Derivación por capacitancia que ocurre cuando la corriente es conducida desde un instrumento a otro con el que no está en contacto directo. </a:t>
            </a:r>
            <a:endParaRPr lang="es-MX" sz="2000"/>
          </a:p>
          <a:p>
            <a:pPr lvl="1">
              <a:buFont typeface="Wingdings" pitchFamily="2" charset="2"/>
              <a:buChar char="v"/>
            </a:pPr>
            <a:r>
              <a:rPr lang="es-ES" sz="2000"/>
              <a:t>Fallo de aislamiento cuando se producen rupturas en el material aislante del instrumento activo que no se observaron antes del uso.</a:t>
            </a:r>
            <a:endParaRPr lang="es-MX" sz="2000"/>
          </a:p>
          <a:p>
            <a:r>
              <a:rPr lang="es-ES" sz="2000"/>
              <a:t>Todos pueden ocasionar quemaduras accidentales a los pacientes que se someten a cirugía mínimamente invasiva.</a:t>
            </a:r>
            <a:endParaRPr lang="es-MX" sz="2000"/>
          </a:p>
          <a:p>
            <a:endParaRPr lang="es-MX"/>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Título"/>
          <p:cNvSpPr>
            <a:spLocks noGrp="1"/>
          </p:cNvSpPr>
          <p:nvPr>
            <p:ph type="title" idx="4294967295"/>
          </p:nvPr>
        </p:nvSpPr>
        <p:spPr>
          <a:xfrm>
            <a:off x="857250" y="571500"/>
            <a:ext cx="7772400" cy="1143000"/>
          </a:xfrm>
        </p:spPr>
        <p:txBody>
          <a:bodyPr/>
          <a:lstStyle/>
          <a:p>
            <a:r>
              <a:rPr lang="es-ES" sz="2000" b="1"/>
              <a:t>PELIGROS Y RIESGO ELÉCTRICO POR ELECTROCIRUGÍA</a:t>
            </a:r>
            <a:r>
              <a:rPr lang="es-MX" sz="2000"/>
              <a:t> </a:t>
            </a:r>
            <a:r>
              <a:rPr lang="es-ES" sz="2000"/>
              <a:t>SEGURIDADES Y PRECAUCIONES ESPECIALES PARA EVITAR INCENDIOS Y EXPLOSIONES</a:t>
            </a:r>
            <a:r>
              <a:rPr lang="es-MX" sz="2000"/>
              <a:t/>
            </a:r>
            <a:br>
              <a:rPr lang="es-MX" sz="2000"/>
            </a:br>
            <a:endParaRPr lang="es-MX" sz="2000"/>
          </a:p>
        </p:txBody>
      </p:sp>
      <p:sp>
        <p:nvSpPr>
          <p:cNvPr id="3" name="2 Marcador de contenido"/>
          <p:cNvSpPr>
            <a:spLocks noGrp="1"/>
          </p:cNvSpPr>
          <p:nvPr>
            <p:ph idx="4294967295"/>
          </p:nvPr>
        </p:nvSpPr>
        <p:spPr/>
        <p:txBody>
          <a:bodyPr/>
          <a:lstStyle/>
          <a:p>
            <a:r>
              <a:rPr lang="es-ES" sz="2000"/>
              <a:t>Puede ocurrir incendio o explosión si cuatro condiciones están presentes:</a:t>
            </a:r>
            <a:endParaRPr lang="es-MX" sz="2000"/>
          </a:p>
          <a:p>
            <a:pPr lvl="2">
              <a:buFont typeface="Wingdings" pitchFamily="2" charset="2"/>
              <a:buChar char="v"/>
            </a:pPr>
            <a:r>
              <a:rPr lang="es-ES" sz="2000"/>
              <a:t>Agente inflamable.</a:t>
            </a:r>
            <a:endParaRPr lang="es-MX" sz="2000"/>
          </a:p>
          <a:p>
            <a:pPr lvl="2">
              <a:buFont typeface="Wingdings" pitchFamily="2" charset="2"/>
              <a:buChar char="v"/>
            </a:pPr>
            <a:r>
              <a:rPr lang="es-ES" sz="2000"/>
              <a:t>Oxígeno (siempre presente)</a:t>
            </a:r>
            <a:endParaRPr lang="es-MX" sz="2000"/>
          </a:p>
          <a:p>
            <a:pPr lvl="2">
              <a:buFont typeface="Wingdings" pitchFamily="2" charset="2"/>
              <a:buChar char="v"/>
            </a:pPr>
            <a:r>
              <a:rPr lang="es-ES" sz="2000"/>
              <a:t>Fuente de inflamación (la electricidad estática es la más frecuente)</a:t>
            </a:r>
            <a:endParaRPr lang="es-MX" sz="2000"/>
          </a:p>
          <a:p>
            <a:pPr lvl="2">
              <a:buFont typeface="Wingdings" pitchFamily="2" charset="2"/>
              <a:buChar char="v"/>
            </a:pPr>
            <a:r>
              <a:rPr lang="es-ES" sz="2000"/>
              <a:t>Falta de cuidado del personal.</a:t>
            </a:r>
            <a:endParaRPr lang="es-MX" sz="2000"/>
          </a:p>
          <a:p>
            <a:r>
              <a:rPr lang="es-ES" sz="2000"/>
              <a:t>Entre las normas de seguridad vigente tenemos:</a:t>
            </a:r>
            <a:endParaRPr lang="es-MX" sz="2000"/>
          </a:p>
          <a:p>
            <a:pPr lvl="2">
              <a:buFont typeface="Wingdings" pitchFamily="2" charset="2"/>
              <a:buChar char="ü"/>
            </a:pPr>
            <a:r>
              <a:rPr lang="es-ES" sz="2000"/>
              <a:t>Conocer el sitio en que están los extintores de incendio y la forma de emplearlos.</a:t>
            </a:r>
            <a:endParaRPr lang="es-MX" sz="2000"/>
          </a:p>
          <a:p>
            <a:pPr lvl="2">
              <a:buFont typeface="Wingdings" pitchFamily="2" charset="2"/>
              <a:buChar char="ü"/>
            </a:pPr>
            <a:r>
              <a:rPr lang="es-ES" sz="2000"/>
              <a:t>Conocer lo que se debe hacer en caso de incendio o explosión.</a:t>
            </a:r>
            <a:endParaRPr lang="es-MX" sz="2000"/>
          </a:p>
          <a:p>
            <a:pPr lvl="2">
              <a:buFont typeface="Wingdings" pitchFamily="2" charset="2"/>
              <a:buChar char="ü"/>
            </a:pPr>
            <a:r>
              <a:rPr lang="es-ES" sz="2000"/>
              <a:t>Emplear material grueso para extinguir o sofocar las llamas de origen eléctrico.</a:t>
            </a:r>
            <a:endParaRPr lang="es-MX" sz="2000"/>
          </a:p>
          <a:p>
            <a:endParaRPr lang="es-MX"/>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2 Marcador de contenido"/>
          <p:cNvSpPr>
            <a:spLocks noGrp="1"/>
          </p:cNvSpPr>
          <p:nvPr>
            <p:ph idx="4294967295"/>
          </p:nvPr>
        </p:nvSpPr>
        <p:spPr>
          <a:xfrm>
            <a:off x="428625" y="1571625"/>
            <a:ext cx="4643438" cy="3186113"/>
          </a:xfrm>
        </p:spPr>
        <p:txBody>
          <a:bodyPr/>
          <a:lstStyle/>
          <a:p>
            <a:pPr algn="just"/>
            <a:r>
              <a:rPr lang="es-ES" sz="2000"/>
              <a:t>Para los quirófanos en los que se empleen mezclas anestésicas gaseosas o agentes desinfectantes inflamables, la figura muestra las zonas G y M, que deberán ser consideradas como zonas de la Clase I; Zona 1 y Clase 1; Zona 2, respectivamente, conforme a lo establecido en la </a:t>
            </a:r>
            <a:r>
              <a:rPr lang="es-ES" sz="2000">
                <a:hlinkClick r:id="rId3"/>
              </a:rPr>
              <a:t>ITC-BT-29</a:t>
            </a:r>
            <a:r>
              <a:rPr lang="es-ES" sz="2000"/>
              <a:t>. </a:t>
            </a:r>
            <a:endParaRPr lang="es-MX" sz="2000"/>
          </a:p>
          <a:p>
            <a:pPr algn="just"/>
            <a:r>
              <a:rPr lang="es-ES" sz="2000"/>
              <a:t>Los suelos de los quirófanos serán del tipo anti-electrostático y su resistencia de aislamiento no deberá exceder de 1MΩ, salvo que se asegure que un valor superior (pero siempre inferior a 100MΩ) no favorezca la acumulación de cargas electrostáticas peligrosas.</a:t>
            </a:r>
            <a:endParaRPr lang="es-MX" sz="2000"/>
          </a:p>
          <a:p>
            <a:pPr>
              <a:buFont typeface="Wingdings" pitchFamily="2" charset="2"/>
              <a:buNone/>
            </a:pPr>
            <a:endParaRPr lang="es-MX" b="1"/>
          </a:p>
        </p:txBody>
      </p:sp>
      <p:pic>
        <p:nvPicPr>
          <p:cNvPr id="196612" name="Picture 2"/>
          <p:cNvPicPr>
            <a:picLocks noChangeAspect="1" noChangeArrowheads="1"/>
          </p:cNvPicPr>
          <p:nvPr/>
        </p:nvPicPr>
        <p:blipFill>
          <a:blip r:embed="rId4"/>
          <a:srcRect/>
          <a:stretch>
            <a:fillRect/>
          </a:stretch>
        </p:blipFill>
        <p:spPr bwMode="auto">
          <a:xfrm>
            <a:off x="5143500" y="2143125"/>
            <a:ext cx="4643438" cy="2949575"/>
          </a:xfrm>
          <a:prstGeom prst="rect">
            <a:avLst/>
          </a:prstGeom>
          <a:noFill/>
          <a:ln w="9525">
            <a:noFill/>
            <a:miter lim="800000"/>
            <a:headEnd/>
            <a:tailEnd/>
          </a:ln>
        </p:spPr>
      </p:pic>
      <p:sp>
        <p:nvSpPr>
          <p:cNvPr id="196613" name="1 Título"/>
          <p:cNvSpPr>
            <a:spLocks/>
          </p:cNvSpPr>
          <p:nvPr/>
        </p:nvSpPr>
        <p:spPr bwMode="auto">
          <a:xfrm>
            <a:off x="827088" y="333375"/>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br>
              <a:rPr lang="es-ES" sz="2400" b="1">
                <a:solidFill>
                  <a:schemeClr val="tx2"/>
                </a:solidFill>
                <a:latin typeface="Times New Roman" pitchFamily="18" charset="0"/>
              </a:rPr>
            </a:br>
            <a:r>
              <a:rPr lang="es-ES" sz="2400">
                <a:solidFill>
                  <a:schemeClr val="tx2"/>
                </a:solidFill>
                <a:latin typeface="Times New Roman" pitchFamily="18" charset="0"/>
              </a:rPr>
              <a:t>SEGURIDADES Y PRECAUCIONES ESPECIALES PARA EVITAR INCENDIOS Y EXPLOSIONES</a:t>
            </a:r>
            <a:r>
              <a:rPr lang="es-MX" sz="2400">
                <a:solidFill>
                  <a:schemeClr val="tx2"/>
                </a:solidFill>
                <a:latin typeface="Times New Roman" pitchFamily="18" charset="0"/>
              </a:rPr>
              <a:t/>
            </a:r>
            <a:br>
              <a:rPr lang="es-MX" sz="2400">
                <a:solidFill>
                  <a:schemeClr val="tx2"/>
                </a:solidFill>
                <a:latin typeface="Times New Roman" pitchFamily="18" charset="0"/>
              </a:rPr>
            </a:br>
            <a:endParaRPr lang="es-MX" sz="24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Título"/>
          <p:cNvSpPr>
            <a:spLocks noGrp="1"/>
          </p:cNvSpPr>
          <p:nvPr>
            <p:ph type="title" idx="4294967295"/>
          </p:nvPr>
        </p:nvSpPr>
        <p:spPr>
          <a:xfrm>
            <a:off x="928688" y="500063"/>
            <a:ext cx="7772400" cy="1143000"/>
          </a:xfrm>
        </p:spPr>
        <p:txBody>
          <a:bodyPr/>
          <a:lstStyle/>
          <a:p>
            <a:r>
              <a:rPr lang="es-ES" sz="2400" b="1"/>
              <a:t>PELIGROS Y RIESGO ELÉCTRICO POR ELECTROCIRUGÍA</a:t>
            </a:r>
            <a:r>
              <a:rPr lang="es-ES" sz="2000" b="1"/>
              <a:t/>
            </a:r>
            <a:br>
              <a:rPr lang="es-ES" sz="2000" b="1"/>
            </a:br>
            <a:r>
              <a:rPr lang="es-ES" sz="2400"/>
              <a:t>MEDIDAS DE SEGURIDAD EN EL USO DEL ELECTROBISTURÍ</a:t>
            </a:r>
            <a:r>
              <a:rPr lang="es-MX"/>
              <a:t/>
            </a:r>
            <a:br>
              <a:rPr lang="es-MX"/>
            </a:br>
            <a:endParaRPr lang="es-MX"/>
          </a:p>
        </p:txBody>
      </p:sp>
      <p:sp>
        <p:nvSpPr>
          <p:cNvPr id="3" name="2 Marcador de contenido"/>
          <p:cNvSpPr>
            <a:spLocks noGrp="1"/>
          </p:cNvSpPr>
          <p:nvPr>
            <p:ph idx="4294967295"/>
          </p:nvPr>
        </p:nvSpPr>
        <p:spPr>
          <a:xfrm>
            <a:off x="857250" y="1571625"/>
            <a:ext cx="7772400" cy="2928938"/>
          </a:xfrm>
        </p:spPr>
        <p:txBody>
          <a:bodyPr/>
          <a:lstStyle/>
          <a:p>
            <a:r>
              <a:rPr lang="es-ES" sz="2200"/>
              <a:t>En electrocirugía se manejan frecuencias en el órden de los MHz y potencias de cientos de Watts,por lo tanto la presencia de caminos alternativos pueden, causar quemaduras en el paciente</a:t>
            </a:r>
          </a:p>
          <a:p>
            <a:r>
              <a:rPr lang="es-ES" sz="2200"/>
              <a:t>Medidas de seguridad:</a:t>
            </a:r>
          </a:p>
          <a:p>
            <a:pPr lvl="1">
              <a:buFont typeface="Wingdings" pitchFamily="2" charset="2"/>
              <a:buChar char="Ø"/>
            </a:pPr>
            <a:r>
              <a:rPr lang="es-ES" sz="2000" i="1" u="sng">
                <a:solidFill>
                  <a:srgbClr val="AD0000"/>
                </a:solidFill>
              </a:rPr>
              <a:t>Acoplamiento entre electrodo de salida del EB y tierra.-  </a:t>
            </a:r>
            <a:r>
              <a:rPr lang="es-ES" sz="2000" i="1"/>
              <a:t>evita el  </a:t>
            </a:r>
            <a:r>
              <a:rPr lang="es-ES" sz="2000"/>
              <a:t>acoplamiento capacitivo entre el circuito de salida del electrobisturí (EB) y tierra y otro entre la entrada del monitor y tierra, el color amarillo indica el camino que toma la corriente</a:t>
            </a:r>
            <a:endParaRPr lang="es-MX" sz="2000"/>
          </a:p>
        </p:txBody>
      </p:sp>
      <p:pic>
        <p:nvPicPr>
          <p:cNvPr id="198660" name="Picture 3"/>
          <p:cNvPicPr>
            <a:picLocks noChangeAspect="1" noChangeArrowheads="1"/>
          </p:cNvPicPr>
          <p:nvPr/>
        </p:nvPicPr>
        <p:blipFill>
          <a:blip r:embed="rId3"/>
          <a:srcRect/>
          <a:stretch>
            <a:fillRect/>
          </a:stretch>
        </p:blipFill>
        <p:spPr bwMode="auto">
          <a:xfrm>
            <a:off x="4214813" y="4714875"/>
            <a:ext cx="3643312"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85813" y="1500188"/>
            <a:ext cx="4229100" cy="4530725"/>
          </a:xfrm>
        </p:spPr>
        <p:txBody>
          <a:bodyPr/>
          <a:lstStyle/>
          <a:p>
            <a:pPr algn="just"/>
            <a:r>
              <a:rPr lang="es-ES" sz="2000" i="1" u="sng">
                <a:solidFill>
                  <a:srgbClr val="AD0000"/>
                </a:solidFill>
              </a:rPr>
              <a:t>Camino de retorno de menor impedancia para la corriente de RF </a:t>
            </a:r>
            <a:r>
              <a:rPr lang="es-ES" sz="2000" i="1"/>
              <a:t>.- </a:t>
            </a:r>
            <a:r>
              <a:rPr lang="es-ES" sz="2000"/>
              <a:t>permitirá trabajar con una menor tensión reduciendo así la probabilidad de quemaduras. (normalmentese reudce colocando una placa  bajo el glúteo del paciente)</a:t>
            </a:r>
            <a:endParaRPr lang="es-MX" sz="2000"/>
          </a:p>
          <a:p>
            <a:pPr algn="just"/>
            <a:r>
              <a:rPr lang="es-ES" sz="2000" i="1" u="sng">
                <a:solidFill>
                  <a:srgbClr val="AD0000"/>
                </a:solidFill>
              </a:rPr>
              <a:t>Acoplamiento entre electrodo activo del EB y el cable del paciente .- </a:t>
            </a:r>
            <a:r>
              <a:rPr lang="es-ES" sz="2000" i="1"/>
              <a:t>reduce el acoplamiento capacitivo por proximidad del EB y el cable del monitor cardiaco del paciente </a:t>
            </a:r>
            <a:endParaRPr lang="es-MX" sz="2000"/>
          </a:p>
        </p:txBody>
      </p:sp>
      <p:pic>
        <p:nvPicPr>
          <p:cNvPr id="200708" name="Picture 2"/>
          <p:cNvPicPr>
            <a:picLocks noChangeAspect="1" noChangeArrowheads="1"/>
          </p:cNvPicPr>
          <p:nvPr/>
        </p:nvPicPr>
        <p:blipFill>
          <a:blip r:embed="rId3"/>
          <a:srcRect/>
          <a:stretch>
            <a:fillRect/>
          </a:stretch>
        </p:blipFill>
        <p:spPr bwMode="auto">
          <a:xfrm>
            <a:off x="5143500" y="1643063"/>
            <a:ext cx="3643313" cy="2071687"/>
          </a:xfrm>
          <a:prstGeom prst="rect">
            <a:avLst/>
          </a:prstGeom>
          <a:noFill/>
          <a:ln w="9525">
            <a:noFill/>
            <a:miter lim="800000"/>
            <a:headEnd/>
            <a:tailEnd/>
          </a:ln>
        </p:spPr>
      </p:pic>
      <p:pic>
        <p:nvPicPr>
          <p:cNvPr id="200709" name="Picture 3"/>
          <p:cNvPicPr>
            <a:picLocks noChangeAspect="1" noChangeArrowheads="1"/>
          </p:cNvPicPr>
          <p:nvPr/>
        </p:nvPicPr>
        <p:blipFill>
          <a:blip r:embed="rId4"/>
          <a:srcRect/>
          <a:stretch>
            <a:fillRect/>
          </a:stretch>
        </p:blipFill>
        <p:spPr bwMode="auto">
          <a:xfrm>
            <a:off x="5214938" y="4000500"/>
            <a:ext cx="3662362" cy="2130425"/>
          </a:xfrm>
          <a:prstGeom prst="rect">
            <a:avLst/>
          </a:prstGeom>
          <a:noFill/>
          <a:ln w="9525">
            <a:noFill/>
            <a:miter lim="800000"/>
            <a:headEnd/>
            <a:tailEnd/>
          </a:ln>
        </p:spPr>
      </p:pic>
      <p:sp>
        <p:nvSpPr>
          <p:cNvPr id="200710" name="1 Título"/>
          <p:cNvSpPr>
            <a:spLocks/>
          </p:cNvSpPr>
          <p:nvPr/>
        </p:nvSpPr>
        <p:spPr bwMode="auto">
          <a:xfrm>
            <a:off x="900113" y="549275"/>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br>
              <a:rPr lang="es-ES" sz="2400" b="1">
                <a:solidFill>
                  <a:schemeClr val="tx2"/>
                </a:solidFill>
                <a:latin typeface="Times New Roman" pitchFamily="18" charset="0"/>
              </a:rPr>
            </a:br>
            <a:r>
              <a:rPr lang="es-ES" sz="2400">
                <a:solidFill>
                  <a:schemeClr val="tx2"/>
                </a:solidFill>
                <a:latin typeface="Times New Roman" pitchFamily="18" charset="0"/>
              </a:rPr>
              <a:t>MEDIDAS DE SEGURIDAD EN EL USO DEL ELECTROBISTURÍ</a:t>
            </a:r>
            <a:r>
              <a:rPr lang="es-MX" sz="4600">
                <a:solidFill>
                  <a:schemeClr val="tx2"/>
                </a:solidFill>
                <a:latin typeface="Times New Roman" pitchFamily="18" charset="0"/>
              </a:rPr>
              <a:t/>
            </a:r>
            <a:br>
              <a:rPr lang="es-MX" sz="4600">
                <a:solidFill>
                  <a:schemeClr val="tx2"/>
                </a:solidFill>
                <a:latin typeface="Times New Roman" pitchFamily="18" charset="0"/>
              </a:rPr>
            </a:br>
            <a:endParaRPr lang="es-MX" sz="460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sz="3800" b="1"/>
              <a:t>MARCO TEÓRICO</a:t>
            </a:r>
            <a:br>
              <a:rPr lang="es-ES" sz="3800" b="1"/>
            </a:br>
            <a:r>
              <a:rPr lang="es-ES" sz="3600" b="1"/>
              <a:t>Estructura.- Solución propuesta</a:t>
            </a:r>
          </a:p>
        </p:txBody>
      </p:sp>
      <p:sp>
        <p:nvSpPr>
          <p:cNvPr id="25603" name="Rectangle 3"/>
          <p:cNvSpPr>
            <a:spLocks noGrp="1" noChangeArrowheads="1"/>
          </p:cNvSpPr>
          <p:nvPr>
            <p:ph type="body" idx="1"/>
          </p:nvPr>
        </p:nvSpPr>
        <p:spPr/>
        <p:txBody>
          <a:bodyPr/>
          <a:lstStyle/>
          <a:p>
            <a:r>
              <a:rPr lang="es-ES"/>
              <a:t>La meta es maximizar los beneficios y minimizar los riesgos.</a:t>
            </a:r>
          </a:p>
          <a:p>
            <a:r>
              <a:rPr lang="es-ES"/>
              <a:t>Solución: Un diseño independiente que se incorpora internamente al equipo médico.</a:t>
            </a:r>
          </a:p>
          <a:p>
            <a:r>
              <a:rPr lang="es-ES"/>
              <a:t> Con esta propuesta se evita dejar revisiones a la espera o el azar de un proceso de mantenimiento. </a:t>
            </a:r>
          </a:p>
          <a:p>
            <a:r>
              <a:rPr lang="es-ES"/>
              <a:t>Fundamentalmente para equipos de alto riesgo ( conexiones directas al paciente).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914400" y="1600200"/>
            <a:ext cx="4443413" cy="4530725"/>
          </a:xfrm>
        </p:spPr>
        <p:txBody>
          <a:bodyPr/>
          <a:lstStyle/>
          <a:p>
            <a:pPr algn="just"/>
            <a:r>
              <a:rPr lang="es-ES" sz="2000" i="1" u="sng">
                <a:solidFill>
                  <a:srgbClr val="AD0000"/>
                </a:solidFill>
              </a:rPr>
              <a:t>Acoplamiento entre electrodo de retorno del EB y el cable del paciente.- </a:t>
            </a:r>
            <a:r>
              <a:rPr lang="es-ES" sz="2000" i="1"/>
              <a:t>este  </a:t>
            </a:r>
            <a:r>
              <a:rPr lang="es-ES" sz="2000"/>
              <a:t>acoplamiento se produce entre el electrodo de retorno del EB y el cable del monitor cardiaco del paciente, con lo cual la recomendación es mantener los cables de ambos equipos lo suficientemente alejados para evitar recorridos paralelos entre estos. Para lo cual se sugiere que los cables de los equipos se encuentren alejados</a:t>
            </a:r>
            <a:endParaRPr lang="es-MX" sz="2000"/>
          </a:p>
        </p:txBody>
      </p:sp>
      <p:pic>
        <p:nvPicPr>
          <p:cNvPr id="202756" name="Picture 2"/>
          <p:cNvPicPr>
            <a:picLocks noChangeAspect="1" noChangeArrowheads="1"/>
          </p:cNvPicPr>
          <p:nvPr/>
        </p:nvPicPr>
        <p:blipFill>
          <a:blip r:embed="rId3"/>
          <a:srcRect/>
          <a:stretch>
            <a:fillRect/>
          </a:stretch>
        </p:blipFill>
        <p:spPr bwMode="auto">
          <a:xfrm>
            <a:off x="5286375" y="1785938"/>
            <a:ext cx="3562350" cy="1993900"/>
          </a:xfrm>
          <a:prstGeom prst="rect">
            <a:avLst/>
          </a:prstGeom>
          <a:noFill/>
          <a:ln w="9525">
            <a:noFill/>
            <a:miter lim="800000"/>
            <a:headEnd/>
            <a:tailEnd/>
          </a:ln>
        </p:spPr>
      </p:pic>
      <p:pic>
        <p:nvPicPr>
          <p:cNvPr id="202757" name="Picture 3"/>
          <p:cNvPicPr>
            <a:picLocks noChangeAspect="1" noChangeArrowheads="1"/>
          </p:cNvPicPr>
          <p:nvPr/>
        </p:nvPicPr>
        <p:blipFill>
          <a:blip r:embed="rId4"/>
          <a:srcRect/>
          <a:stretch>
            <a:fillRect/>
          </a:stretch>
        </p:blipFill>
        <p:spPr bwMode="auto">
          <a:xfrm>
            <a:off x="5286375" y="4000500"/>
            <a:ext cx="3597275" cy="2143125"/>
          </a:xfrm>
          <a:prstGeom prst="rect">
            <a:avLst/>
          </a:prstGeom>
          <a:noFill/>
          <a:ln w="9525">
            <a:noFill/>
            <a:miter lim="800000"/>
            <a:headEnd/>
            <a:tailEnd/>
          </a:ln>
        </p:spPr>
      </p:pic>
      <p:sp>
        <p:nvSpPr>
          <p:cNvPr id="202758" name="1 Título"/>
          <p:cNvSpPr>
            <a:spLocks/>
          </p:cNvSpPr>
          <p:nvPr/>
        </p:nvSpPr>
        <p:spPr bwMode="auto">
          <a:xfrm>
            <a:off x="900113" y="549275"/>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br>
              <a:rPr lang="es-ES" sz="2400" b="1">
                <a:solidFill>
                  <a:schemeClr val="tx2"/>
                </a:solidFill>
                <a:latin typeface="Times New Roman" pitchFamily="18" charset="0"/>
              </a:rPr>
            </a:br>
            <a:r>
              <a:rPr lang="es-ES" sz="2400">
                <a:solidFill>
                  <a:schemeClr val="tx2"/>
                </a:solidFill>
                <a:latin typeface="Times New Roman" pitchFamily="18" charset="0"/>
              </a:rPr>
              <a:t>MEDIDAS DE SEGURIDAD EN EL USO DEL ELECTROBISTURÍ</a:t>
            </a:r>
            <a:r>
              <a:rPr lang="es-MX" sz="4600">
                <a:solidFill>
                  <a:schemeClr val="tx2"/>
                </a:solidFill>
                <a:latin typeface="Times New Roman" pitchFamily="18" charset="0"/>
              </a:rPr>
              <a:t/>
            </a:r>
            <a:br>
              <a:rPr lang="es-MX" sz="4600">
                <a:solidFill>
                  <a:schemeClr val="tx2"/>
                </a:solidFill>
                <a:latin typeface="Times New Roman" pitchFamily="18" charset="0"/>
              </a:rPr>
            </a:br>
            <a:endParaRPr lang="es-MX" sz="4600">
              <a:solidFill>
                <a:schemeClr val="tx2"/>
              </a:solidFill>
              <a:latin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Título"/>
          <p:cNvSpPr>
            <a:spLocks noGrp="1"/>
          </p:cNvSpPr>
          <p:nvPr>
            <p:ph type="title" idx="4294967295"/>
          </p:nvPr>
        </p:nvSpPr>
        <p:spPr/>
        <p:txBody>
          <a:bodyPr/>
          <a:lstStyle/>
          <a:p>
            <a:r>
              <a:rPr lang="es-ES" sz="2400" b="1"/>
              <a:t>PELIGROS Y RIESGO ELÉCTRICO POR ELECTROCIRUGÍA </a:t>
            </a:r>
            <a:br>
              <a:rPr lang="es-ES" sz="2400" b="1"/>
            </a:br>
            <a:r>
              <a:rPr lang="es-ES" sz="2400" b="1"/>
              <a:t>PROTECCIÓN EN LAS INSTALACIONES ELÉCTRICAS</a:t>
            </a:r>
            <a:endParaRPr lang="es-MX" sz="2400" b="1"/>
          </a:p>
        </p:txBody>
      </p:sp>
      <p:sp>
        <p:nvSpPr>
          <p:cNvPr id="204803" name="2 Marcador de contenido"/>
          <p:cNvSpPr>
            <a:spLocks noGrp="1"/>
          </p:cNvSpPr>
          <p:nvPr>
            <p:ph idx="4294967295"/>
          </p:nvPr>
        </p:nvSpPr>
        <p:spPr>
          <a:xfrm>
            <a:off x="500063" y="1600200"/>
            <a:ext cx="5157787" cy="4530725"/>
          </a:xfrm>
        </p:spPr>
        <p:txBody>
          <a:bodyPr/>
          <a:lstStyle/>
          <a:p>
            <a:pPr>
              <a:buFont typeface="Wingdings" pitchFamily="2" charset="2"/>
              <a:buNone/>
            </a:pPr>
            <a:r>
              <a:rPr lang="es-ES" sz="2600" b="1"/>
              <a:t>CONEXIÓN A TIERRA</a:t>
            </a:r>
          </a:p>
          <a:p>
            <a:pPr algn="just"/>
            <a:r>
              <a:rPr lang="es-ES" sz="1900"/>
              <a:t>Consiste principalmente en conectar a tierra los gabinetes y partes más accesibles de los aparatos electromédicos. De modo tal que si el conductor vivo hace contacto con el gabinete, la corriente de falla se derivará a tierra.</a:t>
            </a:r>
          </a:p>
          <a:p>
            <a:pPr algn="just"/>
            <a:r>
              <a:rPr lang="es-ES" sz="1900"/>
              <a:t>Un buen ejemplo es utilizar un enrejado de cobre de 3x3 m,  enterrado a 2 m de profundidad   en   cuyo   centro   se   encuentra   una   barra   de   cobre   de   4   cm  de diámetro   al   cual   se   deben   fijar   por  medio   de   abrazaderas   inoxidables   los conductores   de   tierra   procedentes   del   edificio.   Dicha   instalación   soporta corrientes de hasta 100 A</a:t>
            </a:r>
            <a:r>
              <a:rPr lang="es-ES" sz="2000"/>
              <a:t>.</a:t>
            </a:r>
            <a:endParaRPr lang="es-MX" sz="2000"/>
          </a:p>
        </p:txBody>
      </p:sp>
      <p:pic>
        <p:nvPicPr>
          <p:cNvPr id="204804" name="Picture 2"/>
          <p:cNvPicPr>
            <a:picLocks noChangeAspect="1" noChangeArrowheads="1"/>
          </p:cNvPicPr>
          <p:nvPr/>
        </p:nvPicPr>
        <p:blipFill>
          <a:blip r:embed="rId3"/>
          <a:srcRect/>
          <a:stretch>
            <a:fillRect/>
          </a:stretch>
        </p:blipFill>
        <p:spPr bwMode="auto">
          <a:xfrm>
            <a:off x="5572125" y="2428875"/>
            <a:ext cx="3681413"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2 Marcador de contenido"/>
          <p:cNvSpPr>
            <a:spLocks noGrp="1"/>
          </p:cNvSpPr>
          <p:nvPr>
            <p:ph idx="4294967295"/>
          </p:nvPr>
        </p:nvSpPr>
        <p:spPr>
          <a:xfrm>
            <a:off x="857250" y="1571625"/>
            <a:ext cx="7772400" cy="2071688"/>
          </a:xfrm>
        </p:spPr>
        <p:txBody>
          <a:bodyPr/>
          <a:lstStyle/>
          <a:p>
            <a:r>
              <a:rPr lang="es-ES" sz="2000"/>
              <a:t>Para minimizar aún más el riesgo se utiliza el sistema denominado “copo de nieve” para eliminar cualquier posible desbalance resistivo del sistema. La configuración “copo de nieve” consiste en cablear todos los tomacorrientes de un ambiente a un punto común.</a:t>
            </a:r>
            <a:endParaRPr lang="es-MX" sz="2000"/>
          </a:p>
          <a:p>
            <a:endParaRPr lang="es-MX"/>
          </a:p>
        </p:txBody>
      </p:sp>
      <p:pic>
        <p:nvPicPr>
          <p:cNvPr id="206852" name="Picture 2"/>
          <p:cNvPicPr>
            <a:picLocks noChangeAspect="1" noChangeArrowheads="1"/>
          </p:cNvPicPr>
          <p:nvPr/>
        </p:nvPicPr>
        <p:blipFill>
          <a:blip r:embed="rId3"/>
          <a:srcRect/>
          <a:stretch>
            <a:fillRect/>
          </a:stretch>
        </p:blipFill>
        <p:spPr bwMode="auto">
          <a:xfrm>
            <a:off x="2500313" y="3286125"/>
            <a:ext cx="4429125" cy="2697163"/>
          </a:xfrm>
          <a:prstGeom prst="rect">
            <a:avLst/>
          </a:prstGeom>
          <a:noFill/>
          <a:ln w="9525">
            <a:noFill/>
            <a:miter lim="800000"/>
            <a:headEnd/>
            <a:tailEnd/>
          </a:ln>
        </p:spPr>
      </p:pic>
      <p:sp>
        <p:nvSpPr>
          <p:cNvPr id="206853" name="1 Título"/>
          <p:cNvSpPr>
            <a:spLocks/>
          </p:cNvSpPr>
          <p:nvPr/>
        </p:nvSpPr>
        <p:spPr bwMode="auto">
          <a:xfrm>
            <a:off x="900113" y="188913"/>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 </a:t>
            </a:r>
            <a:br>
              <a:rPr lang="es-ES" sz="2400" b="1">
                <a:solidFill>
                  <a:schemeClr val="tx2"/>
                </a:solidFill>
                <a:latin typeface="Times New Roman" pitchFamily="18" charset="0"/>
              </a:rPr>
            </a:br>
            <a:r>
              <a:rPr lang="es-ES" sz="2400" b="1">
                <a:solidFill>
                  <a:schemeClr val="tx2"/>
                </a:solidFill>
                <a:latin typeface="Times New Roman" pitchFamily="18" charset="0"/>
              </a:rPr>
              <a:t>PROTECCIÓN EN LAS INSTALACIONES ELÉCTRICAS</a:t>
            </a:r>
            <a:endParaRPr lang="es-MX" sz="2400" b="1">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Título"/>
          <p:cNvSpPr>
            <a:spLocks noGrp="1"/>
          </p:cNvSpPr>
          <p:nvPr>
            <p:ph type="title" idx="4294967295"/>
          </p:nvPr>
        </p:nvSpPr>
        <p:spPr>
          <a:xfrm>
            <a:off x="914400" y="500063"/>
            <a:ext cx="7772400" cy="1143000"/>
          </a:xfrm>
        </p:spPr>
        <p:txBody>
          <a:bodyPr/>
          <a:lstStyle/>
          <a:p>
            <a:r>
              <a:rPr lang="es-ES" sz="2400" b="1"/>
              <a:t>PELIGROS Y RIESGO ELÉCTRICO POR ELECTROCIRUGÍA </a:t>
            </a:r>
            <a:br>
              <a:rPr lang="es-ES" sz="2400" b="1"/>
            </a:br>
            <a:r>
              <a:rPr lang="es-ES" sz="2400" b="1"/>
              <a:t>PRUEBAS DE SEGURIDAD EN EQUIPO BIOMÉDICO E INSTALACIONES ELÉCTRICAS</a:t>
            </a:r>
            <a:r>
              <a:rPr lang="es-MX"/>
              <a:t/>
            </a:r>
            <a:br>
              <a:rPr lang="es-MX"/>
            </a:br>
            <a:endParaRPr lang="es-MX"/>
          </a:p>
        </p:txBody>
      </p:sp>
      <p:sp>
        <p:nvSpPr>
          <p:cNvPr id="208899" name="2 Marcador de contenido"/>
          <p:cNvSpPr>
            <a:spLocks noGrp="1"/>
          </p:cNvSpPr>
          <p:nvPr>
            <p:ph idx="4294967295"/>
          </p:nvPr>
        </p:nvSpPr>
        <p:spPr/>
        <p:txBody>
          <a:bodyPr/>
          <a:lstStyle/>
          <a:p>
            <a:r>
              <a:rPr lang="es-ES" sz="2000"/>
              <a:t>Tales   pruebas   pueden   realizarse   entre   diferentes   puntos   (partes)   del  equipo, para brindarle mayor seguridad tanto a los operarios como a los pacientes (con especial cuidado a los que controlan o monitorean alguna función por  medio de corriente )</a:t>
            </a:r>
            <a:endParaRPr lang="es-MX" sz="2000"/>
          </a:p>
          <a:p>
            <a:pPr lvl="1">
              <a:buFont typeface="Wingdings" pitchFamily="2" charset="2"/>
              <a:buChar char="v"/>
            </a:pPr>
            <a:r>
              <a:rPr lang="es-ES" sz="2000"/>
              <a:t>Pruebas de aislamiento entre  línea de alimentación y  los elementos expuestos del instrumento.</a:t>
            </a:r>
            <a:endParaRPr lang="es-MX" sz="2000"/>
          </a:p>
          <a:p>
            <a:pPr lvl="1">
              <a:buFont typeface="Wingdings" pitchFamily="2" charset="2"/>
              <a:buChar char="v"/>
            </a:pPr>
            <a:r>
              <a:rPr lang="es-ES" sz="2000"/>
              <a:t>Prueba de la correcta puesta a tierra del gabinete.</a:t>
            </a:r>
            <a:endParaRPr lang="es-MX" sz="2000"/>
          </a:p>
          <a:p>
            <a:pPr lvl="1">
              <a:buFont typeface="Wingdings" pitchFamily="2" charset="2"/>
              <a:buChar char="v"/>
            </a:pPr>
            <a:r>
              <a:rPr lang="es-ES" sz="2000"/>
              <a:t>Prueba de aislamiento entre  canales   (entre  terminales   conectadas  al paciente).</a:t>
            </a:r>
            <a:endParaRPr lang="es-MX" sz="2000"/>
          </a:p>
          <a:p>
            <a:pPr lvl="1">
              <a:buFont typeface="Wingdings" pitchFamily="2" charset="2"/>
              <a:buChar char="v"/>
            </a:pPr>
            <a:r>
              <a:rPr lang="es-ES" sz="2000"/>
              <a:t>Prueba de aislamiento entre canal y el gabinete.</a:t>
            </a:r>
            <a:endParaRPr lang="es-MX" sz="2000"/>
          </a:p>
          <a:p>
            <a:pPr lvl="1">
              <a:buFont typeface="Wingdings" pitchFamily="2" charset="2"/>
              <a:buChar char="v"/>
            </a:pPr>
            <a:r>
              <a:rPr lang="es-ES" sz="2000"/>
              <a:t>Aislamiento entre fase y neutro del cordón de alimentación y tierra (fase- tierra, neutro-tierra).</a:t>
            </a:r>
            <a:endParaRPr lang="es-MX" sz="2000"/>
          </a:p>
          <a:p>
            <a:endParaRPr lang="es-MX"/>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Título"/>
          <p:cNvSpPr>
            <a:spLocks noGrp="1"/>
          </p:cNvSpPr>
          <p:nvPr>
            <p:ph type="title" idx="4294967295"/>
          </p:nvPr>
        </p:nvSpPr>
        <p:spPr>
          <a:xfrm>
            <a:off x="857250" y="428625"/>
            <a:ext cx="7772400" cy="1143000"/>
          </a:xfrm>
        </p:spPr>
        <p:txBody>
          <a:bodyPr/>
          <a:lstStyle/>
          <a:p>
            <a:r>
              <a:rPr lang="es-ES" sz="2400" b="1"/>
              <a:t>PELIGROS Y RIESGO ELÉCTRICO POR ELECTROCIRUGÍA</a:t>
            </a:r>
            <a:br>
              <a:rPr lang="es-ES" sz="2400" b="1"/>
            </a:br>
            <a:r>
              <a:rPr lang="es-ES" sz="1800" b="1"/>
              <a:t>CORRIENTE DE FUGA A TIERRA DESDE EL GABINETE </a:t>
            </a:r>
            <a:r>
              <a:rPr lang="es-MX" sz="1800"/>
              <a:t/>
            </a:r>
            <a:br>
              <a:rPr lang="es-MX" sz="1800"/>
            </a:br>
            <a:endParaRPr lang="es-MX" sz="1800"/>
          </a:p>
        </p:txBody>
      </p:sp>
      <p:sp>
        <p:nvSpPr>
          <p:cNvPr id="210947" name="2 Marcador de contenido"/>
          <p:cNvSpPr>
            <a:spLocks noGrp="1"/>
          </p:cNvSpPr>
          <p:nvPr>
            <p:ph idx="4294967295"/>
          </p:nvPr>
        </p:nvSpPr>
        <p:spPr>
          <a:xfrm>
            <a:off x="914400" y="1600200"/>
            <a:ext cx="3443288" cy="4530725"/>
          </a:xfrm>
        </p:spPr>
        <p:txBody>
          <a:bodyPr/>
          <a:lstStyle/>
          <a:p>
            <a:pPr algn="just"/>
            <a:r>
              <a:rPr lang="es-ES" sz="2000"/>
              <a:t> No debe ser mayor a 500µA para equipos que no van directamente conectados al paciente.</a:t>
            </a:r>
          </a:p>
          <a:p>
            <a:pPr algn="just"/>
            <a:r>
              <a:rPr lang="es-ES" sz="2000"/>
              <a:t> No debe exceder de los 300µA para equipos que se ocupen en el monitoreo de bio-potenciales del paciente. </a:t>
            </a:r>
          </a:p>
          <a:p>
            <a:pPr algn="just"/>
            <a:r>
              <a:rPr lang="es-ES" sz="2000"/>
              <a:t>Estos límites son de corriente RMS para  señales   sinusoidales   desde CD  hasta 1KHz. </a:t>
            </a:r>
            <a:endParaRPr lang="es-MX" sz="2000"/>
          </a:p>
        </p:txBody>
      </p:sp>
      <p:pic>
        <p:nvPicPr>
          <p:cNvPr id="210948" name="Picture 2"/>
          <p:cNvPicPr>
            <a:picLocks noChangeAspect="1" noChangeArrowheads="1"/>
          </p:cNvPicPr>
          <p:nvPr/>
        </p:nvPicPr>
        <p:blipFill>
          <a:blip r:embed="rId3"/>
          <a:srcRect/>
          <a:stretch>
            <a:fillRect/>
          </a:stretch>
        </p:blipFill>
        <p:spPr bwMode="auto">
          <a:xfrm>
            <a:off x="4286250" y="2000250"/>
            <a:ext cx="4857750" cy="3802063"/>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Título"/>
          <p:cNvSpPr>
            <a:spLocks noGrp="1"/>
          </p:cNvSpPr>
          <p:nvPr>
            <p:ph type="title" idx="4294967295"/>
          </p:nvPr>
        </p:nvSpPr>
        <p:spPr>
          <a:xfrm>
            <a:off x="914400" y="428625"/>
            <a:ext cx="7772400" cy="1143000"/>
          </a:xfrm>
        </p:spPr>
        <p:txBody>
          <a:bodyPr/>
          <a:lstStyle/>
          <a:p>
            <a:r>
              <a:rPr lang="es-ES" sz="4000"/>
              <a:t>FUGAS A TIERRA DESDE EL PANEL DEL PACIENTE</a:t>
            </a:r>
            <a:r>
              <a:rPr lang="es-MX"/>
              <a:t/>
            </a:r>
            <a:br>
              <a:rPr lang="es-MX"/>
            </a:br>
            <a:endParaRPr lang="es-MX"/>
          </a:p>
        </p:txBody>
      </p:sp>
      <p:sp>
        <p:nvSpPr>
          <p:cNvPr id="212995" name="2 Marcador de contenido"/>
          <p:cNvSpPr>
            <a:spLocks noGrp="1"/>
          </p:cNvSpPr>
          <p:nvPr>
            <p:ph idx="4294967295"/>
          </p:nvPr>
        </p:nvSpPr>
        <p:spPr>
          <a:xfrm>
            <a:off x="500063" y="1600200"/>
            <a:ext cx="3586162" cy="4530725"/>
          </a:xfrm>
        </p:spPr>
        <p:txBody>
          <a:bodyPr/>
          <a:lstStyle/>
          <a:p>
            <a:pPr algn="just"/>
            <a:r>
              <a:rPr lang="es-ES" sz="1800"/>
              <a:t>La  medición   de   esta   corriente   de   fuga   se   lleva   a   cabo   tomando   las  lecturas entre todas las terminales que van al paciente (por  medio del selector de   derivaciones,   de   un  ECG  por   ejemplo)   con   respecto   a   tierra.</a:t>
            </a:r>
          </a:p>
          <a:p>
            <a:pPr algn="just"/>
            <a:r>
              <a:rPr lang="es-ES" sz="1800"/>
              <a:t>La corriente de fuga debe ser menor a 50µA para equipos con cables aislados del paciente y con  la  tierra abierta;  y menor  de 10µA para equipos con cables aislados del paciente y con la tierra conectada. </a:t>
            </a:r>
            <a:endParaRPr lang="es-MX"/>
          </a:p>
          <a:p>
            <a:endParaRPr lang="es-MX"/>
          </a:p>
        </p:txBody>
      </p:sp>
      <p:pic>
        <p:nvPicPr>
          <p:cNvPr id="212996" name="Picture 2"/>
          <p:cNvPicPr>
            <a:picLocks noChangeAspect="1" noChangeArrowheads="1"/>
          </p:cNvPicPr>
          <p:nvPr/>
        </p:nvPicPr>
        <p:blipFill>
          <a:blip r:embed="rId3"/>
          <a:srcRect/>
          <a:stretch>
            <a:fillRect/>
          </a:stretch>
        </p:blipFill>
        <p:spPr bwMode="auto">
          <a:xfrm>
            <a:off x="4114800" y="1928813"/>
            <a:ext cx="5029200" cy="384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1 Título"/>
          <p:cNvSpPr>
            <a:spLocks noGrp="1"/>
          </p:cNvSpPr>
          <p:nvPr>
            <p:ph type="title" idx="4294967295"/>
          </p:nvPr>
        </p:nvSpPr>
        <p:spPr>
          <a:xfrm>
            <a:off x="914400" y="428625"/>
            <a:ext cx="7772400" cy="1143000"/>
          </a:xfrm>
        </p:spPr>
        <p:txBody>
          <a:bodyPr/>
          <a:lstStyle/>
          <a:p>
            <a:r>
              <a:rPr lang="es-ES" sz="2400" b="1"/>
              <a:t>PELIGROS Y RIESGO ELÉCTRICO POR ELECTROCIRUGÍA</a:t>
            </a:r>
            <a:r>
              <a:rPr lang="es-ES" sz="1800" b="1"/>
              <a:t> </a:t>
            </a:r>
            <a:br>
              <a:rPr lang="es-ES" sz="1800" b="1"/>
            </a:br>
            <a:r>
              <a:rPr lang="es-ES" sz="1800" b="1"/>
              <a:t>CORRIENTE DE FUGA ENTRE LOS CABLES CONECTADOS AL PACIENTE</a:t>
            </a:r>
            <a:r>
              <a:rPr lang="es-MX" sz="1800"/>
              <a:t/>
            </a:r>
            <a:br>
              <a:rPr lang="es-MX" sz="1800"/>
            </a:br>
            <a:endParaRPr lang="es-MX" sz="1800"/>
          </a:p>
        </p:txBody>
      </p:sp>
      <p:sp>
        <p:nvSpPr>
          <p:cNvPr id="215043" name="2 Marcador de contenido"/>
          <p:cNvSpPr>
            <a:spLocks noGrp="1"/>
          </p:cNvSpPr>
          <p:nvPr>
            <p:ph idx="4294967295"/>
          </p:nvPr>
        </p:nvSpPr>
        <p:spPr>
          <a:xfrm>
            <a:off x="428625" y="1500188"/>
            <a:ext cx="3929063" cy="4530725"/>
          </a:xfrm>
        </p:spPr>
        <p:txBody>
          <a:bodyPr/>
          <a:lstStyle/>
          <a:p>
            <a:pPr algn="just"/>
            <a:r>
              <a:rPr lang="es-ES" sz="1800"/>
              <a:t>Esta corriente de fuga es importante porque estos cables presentan contactos con baja impedancia.</a:t>
            </a:r>
          </a:p>
          <a:p>
            <a:pPr algn="just"/>
            <a:r>
              <a:rPr lang="es-ES" sz="1800"/>
              <a:t> El límite de esta corriente de fuga en pacientes debe ser de 50µA.  Los pacientes con cables aislados deben  tener corrientes de  fuga menores a  los 10µA.  Únicamente en paciente con cables aislados   se    pueden  conectar  catéteres o electrodos  que haga contacto con el corazón</a:t>
            </a:r>
            <a:endParaRPr lang="es-MX" sz="1800"/>
          </a:p>
          <a:p>
            <a:pPr algn="just"/>
            <a:r>
              <a:rPr lang="es-ES" sz="1800"/>
              <a:t>La   corriente   de   fuga   se  mide   entre   pares   de   cables,   para   luego   ir midiendo los cables tomando cada uno con respecto a los demás. </a:t>
            </a:r>
            <a:endParaRPr lang="es-MX" sz="1800"/>
          </a:p>
        </p:txBody>
      </p:sp>
      <p:pic>
        <p:nvPicPr>
          <p:cNvPr id="215044" name="Picture 2"/>
          <p:cNvPicPr>
            <a:picLocks noChangeAspect="1" noChangeArrowheads="1"/>
          </p:cNvPicPr>
          <p:nvPr/>
        </p:nvPicPr>
        <p:blipFill>
          <a:blip r:embed="rId3"/>
          <a:srcRect/>
          <a:stretch>
            <a:fillRect/>
          </a:stretch>
        </p:blipFill>
        <p:spPr bwMode="auto">
          <a:xfrm>
            <a:off x="4286250" y="1785938"/>
            <a:ext cx="5262563"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Título"/>
          <p:cNvSpPr>
            <a:spLocks noGrp="1"/>
          </p:cNvSpPr>
          <p:nvPr>
            <p:ph type="title" idx="4294967295"/>
          </p:nvPr>
        </p:nvSpPr>
        <p:spPr/>
        <p:txBody>
          <a:bodyPr/>
          <a:lstStyle/>
          <a:p>
            <a:r>
              <a:rPr lang="es-ES" sz="2400" b="1"/>
              <a:t>PELIGROS Y RIESGO ELÉCTRICO POR ELECTROCIRUGÍA</a:t>
            </a:r>
            <a:r>
              <a:rPr lang="es-ES" sz="1800"/>
              <a:t> </a:t>
            </a:r>
            <a:br>
              <a:rPr lang="es-ES" sz="1800"/>
            </a:br>
            <a:r>
              <a:rPr lang="es-ES" sz="1800"/>
              <a:t>AISLAMIENTO</a:t>
            </a:r>
            <a:br>
              <a:rPr lang="es-ES" sz="1800"/>
            </a:br>
            <a:r>
              <a:rPr lang="es-ES" sz="1800"/>
              <a:t> DE LA FUENTE DE PODER</a:t>
            </a:r>
            <a:endParaRPr lang="es-MX" sz="1800"/>
          </a:p>
        </p:txBody>
      </p:sp>
      <p:sp>
        <p:nvSpPr>
          <p:cNvPr id="217091" name="2 Marcador de contenido"/>
          <p:cNvSpPr>
            <a:spLocks noGrp="1"/>
          </p:cNvSpPr>
          <p:nvPr>
            <p:ph idx="4294967295"/>
          </p:nvPr>
        </p:nvSpPr>
        <p:spPr>
          <a:xfrm>
            <a:off x="714375" y="1571625"/>
            <a:ext cx="3443288" cy="4530725"/>
          </a:xfrm>
        </p:spPr>
        <p:txBody>
          <a:bodyPr/>
          <a:lstStyle/>
          <a:p>
            <a:pPr algn="just"/>
            <a:r>
              <a:rPr lang="es-ES" sz="2000"/>
              <a:t>Se debe medir   la corriente de  fuga que pudiera pasar  a  través de  las cargas del  paciente a tierra causada por la  fuente de alimentación. </a:t>
            </a:r>
          </a:p>
          <a:p>
            <a:pPr algn="just"/>
            <a:r>
              <a:rPr lang="es-ES" sz="2000"/>
              <a:t>Esta corriente de fuga es llamada corriente de aislamiento o corriente de riesgo y debe ser menor de 50µA.</a:t>
            </a:r>
            <a:endParaRPr lang="es-MX" sz="2000"/>
          </a:p>
          <a:p>
            <a:endParaRPr lang="es-MX"/>
          </a:p>
        </p:txBody>
      </p:sp>
      <p:pic>
        <p:nvPicPr>
          <p:cNvPr id="217092" name="Picture 2"/>
          <p:cNvPicPr>
            <a:picLocks noChangeAspect="1" noChangeArrowheads="1"/>
          </p:cNvPicPr>
          <p:nvPr/>
        </p:nvPicPr>
        <p:blipFill>
          <a:blip r:embed="rId3"/>
          <a:srcRect/>
          <a:stretch>
            <a:fillRect/>
          </a:stretch>
        </p:blipFill>
        <p:spPr bwMode="auto">
          <a:xfrm>
            <a:off x="4143375" y="1857375"/>
            <a:ext cx="5267325"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Título"/>
          <p:cNvSpPr>
            <a:spLocks noGrp="1"/>
          </p:cNvSpPr>
          <p:nvPr>
            <p:ph type="title" idx="4294967295"/>
          </p:nvPr>
        </p:nvSpPr>
        <p:spPr/>
        <p:txBody>
          <a:bodyPr/>
          <a:lstStyle/>
          <a:p>
            <a:r>
              <a:rPr lang="es-ES" sz="2400" b="1"/>
              <a:t>PELIGROS Y RIESGO ELÉCTRICO POR ELECTROCIRUGÍA</a:t>
            </a:r>
            <a:r>
              <a:rPr lang="es-ES" sz="1800" b="1"/>
              <a:t> </a:t>
            </a:r>
            <a:br>
              <a:rPr lang="es-ES" sz="1800" b="1"/>
            </a:br>
            <a:r>
              <a:rPr lang="es-ES" sz="1800" b="1"/>
              <a:t>PRUEBAS DE LAS INSTALACIONES ELÉCTRICAS</a:t>
            </a:r>
            <a:endParaRPr lang="es-MX" sz="1800" b="1"/>
          </a:p>
        </p:txBody>
      </p:sp>
      <p:sp>
        <p:nvSpPr>
          <p:cNvPr id="3" name="2 Marcador de contenido"/>
          <p:cNvSpPr>
            <a:spLocks noGrp="1"/>
          </p:cNvSpPr>
          <p:nvPr>
            <p:ph idx="4294967295"/>
          </p:nvPr>
        </p:nvSpPr>
        <p:spPr/>
        <p:txBody>
          <a:bodyPr/>
          <a:lstStyle/>
          <a:p>
            <a:pPr>
              <a:buFont typeface="Wingdings" pitchFamily="2" charset="2"/>
              <a:buNone/>
            </a:pPr>
            <a:r>
              <a:rPr lang="es-ES" sz="2400" b="1"/>
              <a:t>PRUEBA  DEL SISTEMA DE TIERRA</a:t>
            </a:r>
          </a:p>
          <a:p>
            <a:pPr>
              <a:buFont typeface="Wingdings" pitchFamily="2" charset="2"/>
              <a:buNone/>
            </a:pPr>
            <a:endParaRPr lang="es-ES" sz="2200" b="1"/>
          </a:p>
          <a:p>
            <a:pPr lvl="1"/>
            <a:r>
              <a:rPr lang="es-ES" sz="2200"/>
              <a:t>Para corroborar la eficiencia del sistema de conexión a tierra se utilizan generalmente tres pruebas:</a:t>
            </a:r>
            <a:endParaRPr lang="es-MX" sz="2200"/>
          </a:p>
          <a:p>
            <a:pPr lvl="1"/>
            <a:r>
              <a:rPr lang="es-ES" sz="2200"/>
              <a:t>La  medición   de   los   0.05ohms  mencionados   en   la   sección   anterior   debe realizarse con un instrumento que proporcione 20A a  60 o 50 Hz a baja tensión (3 o 6 V)</a:t>
            </a:r>
            <a:endParaRPr lang="es-MX" sz="2200"/>
          </a:p>
          <a:p>
            <a:pPr lvl="1"/>
            <a:r>
              <a:rPr lang="es-ES" sz="2200"/>
              <a:t>La diferencia de potencial entre tierra y el polo neutro no debe exceder los 6V, y se miden con un multímetro estándar.</a:t>
            </a:r>
            <a:endParaRPr lang="es-MX" sz="2200"/>
          </a:p>
          <a:p>
            <a:pPr>
              <a:buFont typeface="Wingdings" pitchFamily="2" charset="2"/>
              <a:buNone/>
            </a:pPr>
            <a:endParaRPr lang="es-MX" sz="22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2 Marcador de contenido"/>
          <p:cNvSpPr>
            <a:spLocks noGrp="1"/>
          </p:cNvSpPr>
          <p:nvPr>
            <p:ph idx="4294967295"/>
          </p:nvPr>
        </p:nvSpPr>
        <p:spPr>
          <a:xfrm>
            <a:off x="914400" y="1500188"/>
            <a:ext cx="7772400" cy="3971925"/>
          </a:xfrm>
        </p:spPr>
        <p:txBody>
          <a:bodyPr/>
          <a:lstStyle/>
          <a:p>
            <a:pPr>
              <a:buFont typeface="Wingdings" pitchFamily="2" charset="2"/>
              <a:buNone/>
            </a:pPr>
            <a:r>
              <a:rPr lang="es-ES" b="1"/>
              <a:t>PISO CONDUCTOR</a:t>
            </a:r>
            <a:endParaRPr lang="es-MX" b="1"/>
          </a:p>
          <a:p>
            <a:r>
              <a:rPr lang="es-ES" sz="1800"/>
              <a:t>Para evitar la formación de cargas electrostáticas, las salas de cuidados intensivos, quirófanos, cámaras hiperbáricas y cualquier otro que tenga relación con el equipo   electromédico, es necesario cubrir el piso con un material moderadamente conductor,  que además servirá para lograr una derivación a tierra mas segura y puede actuar como pantalla de RF.</a:t>
            </a:r>
            <a:endParaRPr lang="es-MX" sz="1800"/>
          </a:p>
          <a:p>
            <a:r>
              <a:rPr lang="es-ES" sz="1800"/>
              <a:t>Para la medición de la resistencia del piso se utiliza un megóhmetro que trabaje a 10A y 6V aproximadamente, se colocan dos electrodos de 2.2Kg y 6.75cm de diámetro separados 1m como se observa en la figura , el valor promedio obtenido de cinco o más mediciones debe encontrarse entre 25 kΩ y 1 MΩ, la resistencia entre tierra y el piso conductor también se encuentra dentro de estos valores promedio.</a:t>
            </a:r>
            <a:endParaRPr lang="es-MX" sz="1800"/>
          </a:p>
          <a:p>
            <a:pPr>
              <a:buFont typeface="Wingdings" pitchFamily="2" charset="2"/>
              <a:buNone/>
            </a:pPr>
            <a:endParaRPr lang="es-MX"/>
          </a:p>
        </p:txBody>
      </p:sp>
      <p:pic>
        <p:nvPicPr>
          <p:cNvPr id="221188" name="Picture 2"/>
          <p:cNvPicPr>
            <a:picLocks noChangeAspect="1" noChangeArrowheads="1"/>
          </p:cNvPicPr>
          <p:nvPr/>
        </p:nvPicPr>
        <p:blipFill>
          <a:blip r:embed="rId3"/>
          <a:srcRect/>
          <a:stretch>
            <a:fillRect/>
          </a:stretch>
        </p:blipFill>
        <p:spPr bwMode="auto">
          <a:xfrm>
            <a:off x="2428875" y="5357813"/>
            <a:ext cx="3776663" cy="1317625"/>
          </a:xfrm>
          <a:prstGeom prst="rect">
            <a:avLst/>
          </a:prstGeom>
          <a:noFill/>
          <a:ln w="9525">
            <a:noFill/>
            <a:miter lim="800000"/>
            <a:headEnd/>
            <a:tailEnd/>
          </a:ln>
        </p:spPr>
      </p:pic>
      <p:sp>
        <p:nvSpPr>
          <p:cNvPr id="221189"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800" b="1">
                <a:solidFill>
                  <a:schemeClr val="tx2"/>
                </a:solidFill>
                <a:latin typeface="Times New Roman" pitchFamily="18" charset="0"/>
              </a:rPr>
              <a:t>PELIGROS Y RIESGO ELÉCTRICO POR ELECTROCIRUGÍA</a:t>
            </a:r>
            <a:r>
              <a:rPr lang="es-ES" sz="2000" b="1">
                <a:solidFill>
                  <a:schemeClr val="tx2"/>
                </a:solidFill>
                <a:latin typeface="Times New Roman" pitchFamily="18" charset="0"/>
              </a:rPr>
              <a:t> </a:t>
            </a:r>
            <a:br>
              <a:rPr lang="es-ES" sz="2000" b="1">
                <a:solidFill>
                  <a:schemeClr val="tx2"/>
                </a:solidFill>
                <a:latin typeface="Times New Roman" pitchFamily="18" charset="0"/>
              </a:rPr>
            </a:br>
            <a:r>
              <a:rPr lang="es-ES" sz="2000" b="1">
                <a:solidFill>
                  <a:schemeClr val="tx2"/>
                </a:solidFill>
                <a:latin typeface="Times New Roman" pitchFamily="18" charset="0"/>
              </a:rPr>
              <a:t>PRUEBAS DE LAS INSTALACIONES ELÉCTRICAS</a:t>
            </a:r>
            <a:endParaRPr lang="es-MX" sz="2000" b="1">
              <a:solidFill>
                <a:schemeClr val="tx2"/>
              </a:solidFill>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ES" sz="3800" b="1"/>
              <a:t>MARCO TEÓRICO</a:t>
            </a:r>
            <a:br>
              <a:rPr lang="es-ES" sz="3800" b="1"/>
            </a:br>
            <a:r>
              <a:rPr lang="es-ES" sz="3600" b="1"/>
              <a:t>Estructura.- Solución propuesta</a:t>
            </a:r>
          </a:p>
        </p:txBody>
      </p:sp>
      <p:sp>
        <p:nvSpPr>
          <p:cNvPr id="26629" name="Rectangle 5"/>
          <p:cNvSpPr>
            <a:spLocks noGrp="1" noChangeArrowheads="1"/>
          </p:cNvSpPr>
          <p:nvPr>
            <p:ph type="body" idx="1"/>
          </p:nvPr>
        </p:nvSpPr>
        <p:spPr/>
        <p:txBody>
          <a:bodyPr/>
          <a:lstStyle/>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a:p>
            <a:pPr>
              <a:lnSpc>
                <a:spcPct val="90000"/>
              </a:lnSpc>
            </a:pPr>
            <a:endParaRPr lang="es-ES" sz="2400"/>
          </a:p>
          <a:p>
            <a:pPr>
              <a:lnSpc>
                <a:spcPct val="90000"/>
              </a:lnSpc>
              <a:buFont typeface="Wingdings" pitchFamily="2" charset="2"/>
              <a:buNone/>
            </a:pPr>
            <a:endParaRPr lang="es-ES" sz="2400"/>
          </a:p>
          <a:p>
            <a:pPr algn="ctr">
              <a:lnSpc>
                <a:spcPct val="90000"/>
              </a:lnSpc>
              <a:buFont typeface="Wingdings" pitchFamily="2" charset="2"/>
              <a:buNone/>
            </a:pPr>
            <a:r>
              <a:rPr lang="es-ES" sz="2400"/>
              <a:t> </a:t>
            </a:r>
            <a:r>
              <a:rPr lang="es-ES" sz="2400" i="1"/>
              <a:t>Comprobador de niveles de seguridad dentro del propio equipo médico</a:t>
            </a:r>
            <a:r>
              <a:rPr lang="es-ES" sz="2400"/>
              <a:t> </a:t>
            </a:r>
          </a:p>
        </p:txBody>
      </p:sp>
      <p:pic>
        <p:nvPicPr>
          <p:cNvPr id="26630" name="Picture 6"/>
          <p:cNvPicPr>
            <a:picLocks noChangeAspect="1" noChangeArrowheads="1"/>
          </p:cNvPicPr>
          <p:nvPr/>
        </p:nvPicPr>
        <p:blipFill>
          <a:blip r:embed="rId2"/>
          <a:srcRect/>
          <a:stretch>
            <a:fillRect/>
          </a:stretch>
        </p:blipFill>
        <p:spPr bwMode="auto">
          <a:xfrm>
            <a:off x="2339975" y="1557338"/>
            <a:ext cx="4679950" cy="3667125"/>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2 Marcador de contenido"/>
          <p:cNvSpPr>
            <a:spLocks noGrp="1"/>
          </p:cNvSpPr>
          <p:nvPr>
            <p:ph idx="4294967295"/>
          </p:nvPr>
        </p:nvSpPr>
        <p:spPr>
          <a:xfrm>
            <a:off x="928688" y="1571625"/>
            <a:ext cx="4786312" cy="3571875"/>
          </a:xfrm>
        </p:spPr>
        <p:txBody>
          <a:bodyPr/>
          <a:lstStyle/>
          <a:p>
            <a:pPr algn="just"/>
            <a:r>
              <a:rPr lang="es-ES" sz="2200" b="1"/>
              <a:t>PRUEBA DE PUESTA A TIERRA DE MUEBLES FIJOS O RODANTES</a:t>
            </a:r>
          </a:p>
          <a:p>
            <a:pPr algn="just"/>
            <a:r>
              <a:rPr lang="es-ES" sz="1800"/>
              <a:t>Esta prueba requiere de un instrumento con características similares al de la sección de piso conductor.</a:t>
            </a:r>
            <a:endParaRPr lang="es-MX" sz="1800"/>
          </a:p>
          <a:p>
            <a:pPr algn="just"/>
            <a:r>
              <a:rPr lang="es-ES" sz="1800"/>
              <a:t>Los muebles fijos, accesorios de servicio, camillas, mesas de operación etc.  Deben   poseer   entre   la   zona   de   apoyo   y   las   zonas   conductoras  más  accesibles una resistencia no mayor que 250 kΩ.</a:t>
            </a:r>
            <a:endParaRPr lang="es-MX" sz="1800"/>
          </a:p>
          <a:p>
            <a:pPr algn="just"/>
            <a:r>
              <a:rPr lang="es-ES" sz="1800"/>
              <a:t>Las mediciones deben realizarse tomando la resistencia entre las partes accesibles de dichos objetos y un electrodo colocado a 1m del  pie de  los mismos,  como  lo muestra  la  figura.</a:t>
            </a:r>
            <a:endParaRPr lang="es-MX" sz="1800"/>
          </a:p>
          <a:p>
            <a:pPr>
              <a:buFont typeface="Wingdings" pitchFamily="2" charset="2"/>
              <a:buNone/>
            </a:pPr>
            <a:endParaRPr lang="es-MX" sz="2200" b="1"/>
          </a:p>
          <a:p>
            <a:endParaRPr lang="es-MX"/>
          </a:p>
        </p:txBody>
      </p:sp>
      <p:pic>
        <p:nvPicPr>
          <p:cNvPr id="223236" name="Picture 2"/>
          <p:cNvPicPr>
            <a:picLocks noChangeAspect="1" noChangeArrowheads="1"/>
          </p:cNvPicPr>
          <p:nvPr/>
        </p:nvPicPr>
        <p:blipFill>
          <a:blip r:embed="rId3"/>
          <a:srcRect/>
          <a:stretch>
            <a:fillRect/>
          </a:stretch>
        </p:blipFill>
        <p:spPr bwMode="auto">
          <a:xfrm>
            <a:off x="5786438" y="2714625"/>
            <a:ext cx="3017837" cy="1998663"/>
          </a:xfrm>
          <a:prstGeom prst="rect">
            <a:avLst/>
          </a:prstGeom>
          <a:noFill/>
          <a:ln w="9525">
            <a:noFill/>
            <a:miter lim="800000"/>
            <a:headEnd/>
            <a:tailEnd/>
          </a:ln>
        </p:spPr>
      </p:pic>
      <p:sp>
        <p:nvSpPr>
          <p:cNvPr id="223237"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800" b="1">
                <a:solidFill>
                  <a:schemeClr val="tx2"/>
                </a:solidFill>
                <a:latin typeface="Times New Roman" pitchFamily="18" charset="0"/>
              </a:rPr>
              <a:t>PELIGROS Y RIESGO ELÉCTRICO POR ELECTROCIRUGÍA</a:t>
            </a:r>
            <a:r>
              <a:rPr lang="es-ES" sz="2000" b="1">
                <a:solidFill>
                  <a:schemeClr val="tx2"/>
                </a:solidFill>
                <a:latin typeface="Times New Roman" pitchFamily="18" charset="0"/>
              </a:rPr>
              <a:t> </a:t>
            </a:r>
            <a:br>
              <a:rPr lang="es-ES" sz="2000" b="1">
                <a:solidFill>
                  <a:schemeClr val="tx2"/>
                </a:solidFill>
                <a:latin typeface="Times New Roman" pitchFamily="18" charset="0"/>
              </a:rPr>
            </a:br>
            <a:r>
              <a:rPr lang="es-ES" sz="2000" b="1">
                <a:solidFill>
                  <a:schemeClr val="tx2"/>
                </a:solidFill>
                <a:latin typeface="Times New Roman" pitchFamily="18" charset="0"/>
              </a:rPr>
              <a:t>PRUEBAS DE LAS INSTALACIONES ELÉCTRICAS</a:t>
            </a:r>
            <a:endParaRPr lang="es-MX" sz="2000" b="1">
              <a:solidFill>
                <a:schemeClr val="tx2"/>
              </a:solidFill>
              <a:latin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p:txBody>
          <a:bodyPr/>
          <a:lstStyle/>
          <a:p>
            <a:pPr algn="ctr"/>
            <a:r>
              <a:rPr lang="es-MX"/>
              <a:t>CAPÍTULO 6</a:t>
            </a:r>
          </a:p>
        </p:txBody>
      </p:sp>
      <p:sp>
        <p:nvSpPr>
          <p:cNvPr id="147459" name="Rectangle 3"/>
          <p:cNvSpPr>
            <a:spLocks noGrp="1" noChangeArrowheads="1"/>
          </p:cNvSpPr>
          <p:nvPr>
            <p:ph type="subTitle" idx="1"/>
          </p:nvPr>
        </p:nvSpPr>
        <p:spPr/>
        <p:txBody>
          <a:bodyPr/>
          <a:lstStyle/>
          <a:p>
            <a:r>
              <a:rPr lang="es-ES" b="1"/>
              <a:t>CLASIFICACIÓN DE LOS EQUIPOS MÉDICOS Y DEFINICIÓN DE SALAS POR GRUPOS DE APLICACIÓN MÉDICA</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s-ES" sz="2400" b="1"/>
              <a:t>CLASIFICACIÓN DE LOS EQUIPOS MÉDICOS Y DEFINICIÓN DE SALAS POR GRUPOS DE APLICACIÓN MÉDICA</a:t>
            </a:r>
          </a:p>
        </p:txBody>
      </p:sp>
      <p:sp>
        <p:nvSpPr>
          <p:cNvPr id="115715" name="Rectangle 3"/>
          <p:cNvSpPr>
            <a:spLocks noGrp="1" noChangeArrowheads="1"/>
          </p:cNvSpPr>
          <p:nvPr>
            <p:ph type="body" idx="1"/>
          </p:nvPr>
        </p:nvSpPr>
        <p:spPr/>
        <p:txBody>
          <a:bodyPr/>
          <a:lstStyle/>
          <a:p>
            <a:r>
              <a:rPr lang="es-ES"/>
              <a:t>La prueba de seguridad eléctrica verifica que el equipo está en correspondencia con las regulaciones y requerimientos de seguridad.</a:t>
            </a:r>
          </a:p>
          <a:p>
            <a:r>
              <a:rPr lang="es-ES"/>
              <a:t>Se los ha separado en los siguientes grupos:</a:t>
            </a:r>
          </a:p>
          <a:p>
            <a:pPr lvl="1"/>
            <a:r>
              <a:rPr lang="es-ES"/>
              <a:t>Según el tipo de protección para descargas eléctricas.</a:t>
            </a:r>
          </a:p>
          <a:p>
            <a:pPr lvl="1"/>
            <a:r>
              <a:rPr lang="es-ES"/>
              <a:t>Según el nivel de protección para descargas eléctricas.</a:t>
            </a:r>
          </a:p>
          <a:p>
            <a:pPr lvl="1"/>
            <a:r>
              <a:rPr lang="es-ES"/>
              <a:t>Según el tipo de sala por grupos de aplicación médica.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00113" y="404813"/>
            <a:ext cx="7772400" cy="1143000"/>
          </a:xfrm>
        </p:spPr>
        <p:txBody>
          <a:bodyPr/>
          <a:lstStyle/>
          <a:p>
            <a:r>
              <a:rPr lang="es-ES" sz="2400" b="1"/>
              <a:t>CLASIFICACIÓN DE LOS EQUIPOS MÉDICOS Y DEFINICIÓN DE SALAS POR GRUPOS DE APLICACIÓN MÉDICA</a:t>
            </a:r>
            <a:br>
              <a:rPr lang="es-ES" sz="2400" b="1"/>
            </a:br>
            <a:r>
              <a:rPr lang="es-ES" sz="2400"/>
              <a:t>Según el tipo de protección para descargas eléctricas.</a:t>
            </a:r>
            <a:br>
              <a:rPr lang="es-ES" sz="2400"/>
            </a:br>
            <a:endParaRPr lang="es-ES" sz="2400"/>
          </a:p>
        </p:txBody>
      </p:sp>
      <p:sp>
        <p:nvSpPr>
          <p:cNvPr id="116739" name="Rectangle 3"/>
          <p:cNvSpPr>
            <a:spLocks noGrp="1" noChangeArrowheads="1"/>
          </p:cNvSpPr>
          <p:nvPr>
            <p:ph type="body" idx="1"/>
          </p:nvPr>
        </p:nvSpPr>
        <p:spPr/>
        <p:txBody>
          <a:bodyPr/>
          <a:lstStyle/>
          <a:p>
            <a:pPr>
              <a:lnSpc>
                <a:spcPct val="80000"/>
              </a:lnSpc>
            </a:pPr>
            <a:r>
              <a:rPr lang="es-ES" sz="2400"/>
              <a:t>Protección de tipo I:</a:t>
            </a:r>
          </a:p>
          <a:p>
            <a:pPr lvl="1">
              <a:lnSpc>
                <a:spcPct val="80000"/>
              </a:lnSpc>
            </a:pPr>
            <a:r>
              <a:rPr lang="es-ES" sz="2200"/>
              <a:t>Son equipos en el que la protección contra descargas eléctricas no se basa únicamente en el aislamiento básico. </a:t>
            </a:r>
          </a:p>
          <a:p>
            <a:pPr lvl="1">
              <a:lnSpc>
                <a:spcPct val="80000"/>
              </a:lnSpc>
            </a:pPr>
            <a:r>
              <a:rPr lang="es-ES" sz="2200"/>
              <a:t>Pueden tener aislamiento doble o aislamiento reforzado.</a:t>
            </a:r>
          </a:p>
          <a:p>
            <a:pPr lvl="1">
              <a:lnSpc>
                <a:spcPct val="80000"/>
              </a:lnSpc>
            </a:pPr>
            <a:r>
              <a:rPr lang="es-ES" sz="2200"/>
              <a:t>Pueden tener partes funcionando a muy baja tensión por seguridad o partes accesibles protegidas por una impedancia de protección. </a:t>
            </a:r>
          </a:p>
          <a:p>
            <a:pPr lvl="1">
              <a:lnSpc>
                <a:spcPct val="80000"/>
              </a:lnSpc>
            </a:pPr>
            <a:r>
              <a:rPr lang="es-ES" sz="2200"/>
              <a:t>Incluye una medida de seguridad adicional referente a:</a:t>
            </a:r>
          </a:p>
          <a:p>
            <a:pPr lvl="2">
              <a:lnSpc>
                <a:spcPct val="80000"/>
              </a:lnSpc>
            </a:pPr>
            <a:r>
              <a:rPr lang="es-ES" sz="2100"/>
              <a:t>Conexionado del equipo. </a:t>
            </a:r>
          </a:p>
          <a:p>
            <a:pPr lvl="2">
              <a:lnSpc>
                <a:spcPct val="80000"/>
              </a:lnSpc>
            </a:pPr>
            <a:r>
              <a:rPr lang="es-ES" sz="2100"/>
              <a:t>Conductor de protección a tierra. </a:t>
            </a:r>
          </a:p>
          <a:p>
            <a:pPr lvl="2">
              <a:lnSpc>
                <a:spcPct val="80000"/>
              </a:lnSpc>
            </a:pPr>
            <a:r>
              <a:rPr lang="es-ES" sz="2100"/>
              <a:t>Parte del cableado fijo de la instalación.</a:t>
            </a:r>
          </a:p>
          <a:p>
            <a:pPr lvl="2">
              <a:lnSpc>
                <a:spcPct val="80000"/>
              </a:lnSpc>
              <a:buFont typeface="Wingdings" pitchFamily="2" charset="2"/>
              <a:buNone/>
            </a:pPr>
            <a:r>
              <a:rPr lang="es-ES" sz="2100"/>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00113" y="333375"/>
            <a:ext cx="7772400" cy="1143000"/>
          </a:xfrm>
        </p:spPr>
        <p:txBody>
          <a:bodyPr/>
          <a:lstStyle/>
          <a:p>
            <a:r>
              <a:rPr lang="es-ES" sz="2400" b="1"/>
              <a:t>CLASIFICACIÓN DE LOS EQUIPOS MÉDICOS Y DEFINICIÓN DE SALAS POR GRUPOS DE APLICACIÓN MÉDICA</a:t>
            </a:r>
            <a:br>
              <a:rPr lang="es-ES" sz="2400" b="1"/>
            </a:br>
            <a:r>
              <a:rPr lang="es-ES" sz="2400"/>
              <a:t>Según el tipo de protección para descargas eléctricas.</a:t>
            </a:r>
            <a:br>
              <a:rPr lang="es-ES" sz="2400"/>
            </a:br>
            <a:endParaRPr lang="es-ES" sz="2400"/>
          </a:p>
        </p:txBody>
      </p:sp>
      <p:sp>
        <p:nvSpPr>
          <p:cNvPr id="117763" name="Rectangle 3"/>
          <p:cNvSpPr>
            <a:spLocks noGrp="1" noChangeArrowheads="1"/>
          </p:cNvSpPr>
          <p:nvPr>
            <p:ph type="body" idx="1"/>
          </p:nvPr>
        </p:nvSpPr>
        <p:spPr/>
        <p:txBody>
          <a:bodyPr/>
          <a:lstStyle/>
          <a:p>
            <a:r>
              <a:rPr lang="es-ES"/>
              <a:t>Protección de clase I</a:t>
            </a:r>
          </a:p>
          <a:p>
            <a:endParaRPr lang="es-ES"/>
          </a:p>
        </p:txBody>
      </p:sp>
      <p:pic>
        <p:nvPicPr>
          <p:cNvPr id="117764" name="Picture 4"/>
          <p:cNvPicPr>
            <a:picLocks noChangeAspect="1" noChangeArrowheads="1"/>
          </p:cNvPicPr>
          <p:nvPr/>
        </p:nvPicPr>
        <p:blipFill>
          <a:blip r:embed="rId2"/>
          <a:srcRect/>
          <a:stretch>
            <a:fillRect/>
          </a:stretch>
        </p:blipFill>
        <p:spPr bwMode="auto">
          <a:xfrm>
            <a:off x="2627313" y="2205038"/>
            <a:ext cx="4176712" cy="3362325"/>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00113" y="333375"/>
            <a:ext cx="7772400" cy="1143000"/>
          </a:xfrm>
        </p:spPr>
        <p:txBody>
          <a:bodyPr/>
          <a:lstStyle/>
          <a:p>
            <a:r>
              <a:rPr lang="es-ES" sz="2400" b="1"/>
              <a:t>CLASIFICACIÓN DE LOS EQUIPOS MÉDICOS Y DEFINICIÓN DE SALAS POR GRUPOS DE APLICACIÓN MÉDICA</a:t>
            </a:r>
            <a:br>
              <a:rPr lang="es-ES" sz="2400" b="1"/>
            </a:br>
            <a:r>
              <a:rPr lang="es-ES" sz="2400"/>
              <a:t>Según el tipo de protección para descargas eléctricas.</a:t>
            </a:r>
            <a:br>
              <a:rPr lang="es-ES" sz="2400"/>
            </a:br>
            <a:endParaRPr lang="es-ES" sz="2400"/>
          </a:p>
        </p:txBody>
      </p:sp>
      <p:sp>
        <p:nvSpPr>
          <p:cNvPr id="118787" name="Rectangle 3"/>
          <p:cNvSpPr>
            <a:spLocks noGrp="1" noChangeArrowheads="1"/>
          </p:cNvSpPr>
          <p:nvPr>
            <p:ph type="body" idx="1"/>
          </p:nvPr>
        </p:nvSpPr>
        <p:spPr/>
        <p:txBody>
          <a:bodyPr/>
          <a:lstStyle/>
          <a:p>
            <a:pPr>
              <a:lnSpc>
                <a:spcPct val="90000"/>
              </a:lnSpc>
            </a:pPr>
            <a:r>
              <a:rPr lang="es-ES"/>
              <a:t>Protección de tipo II:</a:t>
            </a:r>
          </a:p>
          <a:p>
            <a:pPr>
              <a:lnSpc>
                <a:spcPct val="90000"/>
              </a:lnSpc>
            </a:pPr>
            <a:r>
              <a:rPr lang="es-ES"/>
              <a:t>Son equipos que incluye medidas de seguridad adicionales tales como:</a:t>
            </a:r>
          </a:p>
          <a:p>
            <a:pPr lvl="1">
              <a:lnSpc>
                <a:spcPct val="90000"/>
              </a:lnSpc>
            </a:pPr>
            <a:r>
              <a:rPr lang="es-ES"/>
              <a:t>Aislamiento doble o aislamiento reforzado, </a:t>
            </a:r>
          </a:p>
          <a:p>
            <a:pPr lvl="1">
              <a:lnSpc>
                <a:spcPct val="90000"/>
              </a:lnSpc>
            </a:pPr>
            <a:r>
              <a:rPr lang="es-ES"/>
              <a:t>No existiendo provisión de puesta a tierra.</a:t>
            </a:r>
          </a:p>
          <a:p>
            <a:pPr lvl="1">
              <a:lnSpc>
                <a:spcPct val="90000"/>
              </a:lnSpc>
            </a:pPr>
            <a:r>
              <a:rPr lang="es-ES"/>
              <a:t>Se confía en las condiciones de la instalación. </a:t>
            </a:r>
          </a:p>
          <a:p>
            <a:pPr lvl="1">
              <a:lnSpc>
                <a:spcPct val="90000"/>
              </a:lnSpc>
            </a:pPr>
            <a:r>
              <a:rPr lang="es-ES"/>
              <a:t>Los equipos de Clase II con envolvente aislante, la cual deberá ser duradera y continua que rodee todas las partes conductoras.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tipo de protección para descargas eléctricas.</a:t>
            </a:r>
          </a:p>
        </p:txBody>
      </p:sp>
      <p:sp>
        <p:nvSpPr>
          <p:cNvPr id="119811" name="Rectangle 3"/>
          <p:cNvSpPr>
            <a:spLocks noGrp="1" noChangeArrowheads="1"/>
          </p:cNvSpPr>
          <p:nvPr>
            <p:ph type="body" idx="1"/>
          </p:nvPr>
        </p:nvSpPr>
        <p:spPr/>
        <p:txBody>
          <a:bodyPr/>
          <a:lstStyle/>
          <a:p>
            <a:pPr>
              <a:lnSpc>
                <a:spcPct val="90000"/>
              </a:lnSpc>
            </a:pPr>
            <a:r>
              <a:rPr lang="es-ES"/>
              <a:t>Si un equipo de Clase II con pantallas internas aisladas es suministrado con un cable de alimentación que tenga tres conductores el tercer conductor se deberá usar únicamente como tierra funcional para esas pantallas y deberá ser de color verde y amarillo. </a:t>
            </a:r>
          </a:p>
          <a:p>
            <a:pPr>
              <a:lnSpc>
                <a:spcPct val="90000"/>
              </a:lnSpc>
            </a:pPr>
            <a:r>
              <a:rPr lang="es-ES"/>
              <a:t>El aislamiento de tales pantallas internas y de todo el cableado interno conectado a ellas deberá ser aislamiento doble o aislamiento reforzado.</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tipo de protección para descargas eléctricas.</a:t>
            </a:r>
          </a:p>
        </p:txBody>
      </p:sp>
      <p:sp>
        <p:nvSpPr>
          <p:cNvPr id="120835" name="Rectangle 3"/>
          <p:cNvSpPr>
            <a:spLocks noGrp="1" noChangeArrowheads="1"/>
          </p:cNvSpPr>
          <p:nvPr>
            <p:ph type="body" idx="1"/>
          </p:nvPr>
        </p:nvSpPr>
        <p:spPr/>
        <p:txBody>
          <a:bodyPr/>
          <a:lstStyle/>
          <a:p>
            <a:r>
              <a:rPr lang="es-ES"/>
              <a:t>Protección de clase II</a:t>
            </a:r>
          </a:p>
        </p:txBody>
      </p:sp>
      <p:pic>
        <p:nvPicPr>
          <p:cNvPr id="120836" name="Picture 4"/>
          <p:cNvPicPr>
            <a:picLocks noChangeAspect="1" noChangeArrowheads="1"/>
          </p:cNvPicPr>
          <p:nvPr/>
        </p:nvPicPr>
        <p:blipFill>
          <a:blip r:embed="rId2"/>
          <a:srcRect/>
          <a:stretch>
            <a:fillRect/>
          </a:stretch>
        </p:blipFill>
        <p:spPr bwMode="auto">
          <a:xfrm>
            <a:off x="2771775" y="2492375"/>
            <a:ext cx="4252913" cy="3552825"/>
          </a:xfrm>
          <a:prstGeom prst="rect">
            <a:avLst/>
          </a:prstGeom>
          <a:noFill/>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tipo de protección para descargas eléctricas.</a:t>
            </a:r>
          </a:p>
        </p:txBody>
      </p:sp>
      <p:sp>
        <p:nvSpPr>
          <p:cNvPr id="121859" name="Rectangle 3"/>
          <p:cNvSpPr>
            <a:spLocks noGrp="1" noChangeArrowheads="1"/>
          </p:cNvSpPr>
          <p:nvPr>
            <p:ph type="body" idx="1"/>
          </p:nvPr>
        </p:nvSpPr>
        <p:spPr/>
        <p:txBody>
          <a:bodyPr/>
          <a:lstStyle/>
          <a:p>
            <a:r>
              <a:rPr lang="es-ES" sz="2400"/>
              <a:t>Protección de tipo III:</a:t>
            </a:r>
          </a:p>
          <a:p>
            <a:pPr lvl="1"/>
            <a:r>
              <a:rPr lang="es-ES" sz="2200"/>
              <a:t>Son equipos en los que la protección contra las descargas eléctricas se basa en emplear una tensión de alimentación pequeña, de hasta 24V en corriente alterna y de 50V en corriente continua. </a:t>
            </a:r>
          </a:p>
          <a:p>
            <a:pPr lvl="1"/>
            <a:r>
              <a:rPr lang="es-ES" sz="2200"/>
              <a:t>Se puede usar transformadores para reducir el voltaje en corriente alterna, o usar baterías o pilas en corriente continua. </a:t>
            </a:r>
          </a:p>
          <a:p>
            <a:pPr lvl="1"/>
            <a:r>
              <a:rPr lang="es-ES" sz="2200"/>
              <a:t>Los equipos de Clase III deberán estar provistos con envolvente metálica, envolvente conductora prácticamente continua.</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nivel de protección para descargas eléctricas</a:t>
            </a:r>
          </a:p>
        </p:txBody>
      </p:sp>
      <p:sp>
        <p:nvSpPr>
          <p:cNvPr id="122883" name="Rectangle 3"/>
          <p:cNvSpPr>
            <a:spLocks noGrp="1" noChangeArrowheads="1"/>
          </p:cNvSpPr>
          <p:nvPr>
            <p:ph type="body" idx="1"/>
          </p:nvPr>
        </p:nvSpPr>
        <p:spPr/>
        <p:txBody>
          <a:bodyPr/>
          <a:lstStyle/>
          <a:p>
            <a:r>
              <a:rPr lang="es-ES" sz="2400"/>
              <a:t>Equipo tipo B:</a:t>
            </a:r>
          </a:p>
          <a:p>
            <a:pPr lvl="1"/>
            <a:r>
              <a:rPr lang="es-ES" sz="2200"/>
              <a:t>Son equipos con una protección contra descargas eléctricas, particularmente con:</a:t>
            </a:r>
          </a:p>
          <a:p>
            <a:pPr lvl="2"/>
            <a:r>
              <a:rPr lang="es-ES" sz="2100"/>
              <a:t>Corriente de fuga permisible.</a:t>
            </a:r>
          </a:p>
          <a:p>
            <a:pPr lvl="2"/>
            <a:r>
              <a:rPr lang="es-ES" sz="2100"/>
              <a:t>Fiabilidad de la conexión a tierra si la hubiese.</a:t>
            </a:r>
          </a:p>
          <a:p>
            <a:pPr lvl="1"/>
            <a:r>
              <a:rPr lang="es-ES" sz="2200"/>
              <a:t>Las corrientes de fuga de los pacientes deberán (instrucciones del fabricantes) ser medidas desde:</a:t>
            </a:r>
          </a:p>
          <a:p>
            <a:pPr lvl="2"/>
            <a:r>
              <a:rPr lang="es-ES" sz="2100"/>
              <a:t>Todas las conexiones de paciente conectadas entre sí</a:t>
            </a:r>
          </a:p>
          <a:p>
            <a:pPr lvl="2"/>
            <a:r>
              <a:rPr lang="es-ES" sz="2100"/>
              <a:t>Las conexiones con las partes aplicables cargadas.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sz="3800" b="1"/>
              <a:t>MARCO TEÓRICO</a:t>
            </a:r>
            <a:br>
              <a:rPr lang="es-ES" sz="3800" b="1"/>
            </a:br>
            <a:r>
              <a:rPr lang="es-ES" sz="3600" b="1"/>
              <a:t>Estructura.- Solución propuesta</a:t>
            </a:r>
          </a:p>
        </p:txBody>
      </p:sp>
      <p:sp>
        <p:nvSpPr>
          <p:cNvPr id="27651" name="Rectangle 3"/>
          <p:cNvSpPr>
            <a:spLocks noGrp="1" noChangeArrowheads="1"/>
          </p:cNvSpPr>
          <p:nvPr>
            <p:ph type="body" idx="1"/>
          </p:nvPr>
        </p:nvSpPr>
        <p:spPr/>
        <p:txBody>
          <a:bodyPr/>
          <a:lstStyle/>
          <a:p>
            <a:r>
              <a:rPr lang="es-ES"/>
              <a:t>Este sistema posee las siguientes ventajas:</a:t>
            </a:r>
          </a:p>
          <a:p>
            <a:pPr lvl="1"/>
            <a:r>
              <a:rPr lang="es-ES"/>
              <a:t>Somete al equipo a un control permanente de sus niveles de seguridad.</a:t>
            </a:r>
          </a:p>
          <a:p>
            <a:pPr lvl="1"/>
            <a:r>
              <a:rPr lang="es-ES"/>
              <a:t>Los problemas de seguridad eléctrica del equipo médico son detectados en cualquier momento.</a:t>
            </a:r>
          </a:p>
          <a:p>
            <a:pPr lvl="1"/>
            <a:r>
              <a:rPr lang="es-ES"/>
              <a:t>Se amplían las funciones del circuito de control para aumentar su propia seguridad.</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nivel de protección para descargas eléctricas</a:t>
            </a:r>
          </a:p>
        </p:txBody>
      </p:sp>
      <p:sp>
        <p:nvSpPr>
          <p:cNvPr id="123907" name="Rectangle 3"/>
          <p:cNvSpPr>
            <a:spLocks noGrp="1" noChangeArrowheads="1"/>
          </p:cNvSpPr>
          <p:nvPr>
            <p:ph type="body" idx="1"/>
          </p:nvPr>
        </p:nvSpPr>
        <p:spPr/>
        <p:txBody>
          <a:bodyPr/>
          <a:lstStyle/>
          <a:p>
            <a:r>
              <a:rPr lang="es-ES" sz="2400"/>
              <a:t>Equipo tipo BF:</a:t>
            </a:r>
          </a:p>
          <a:p>
            <a:pPr lvl="1"/>
            <a:r>
              <a:rPr lang="es-ES" sz="2200"/>
              <a:t>Son equipos de tipo B, con parte aplicable de tipo F; flotante, parte aplicable aislada de todas las otras partes del equipo. </a:t>
            </a:r>
          </a:p>
          <a:p>
            <a:pPr lvl="1"/>
            <a:r>
              <a:rPr lang="es-ES" sz="2200"/>
              <a:t>La corriente máxima permitida en estos equipos es de 100 μA.</a:t>
            </a:r>
          </a:p>
          <a:p>
            <a:pPr lvl="1"/>
            <a:r>
              <a:rPr lang="es-ES" sz="2200"/>
              <a:t>En equipos de Tipo BF, las corrientes de fuga de todos los pacientes deberá ser medida:</a:t>
            </a:r>
          </a:p>
          <a:p>
            <a:pPr lvl="2"/>
            <a:r>
              <a:rPr lang="es-ES" sz="2100"/>
              <a:t>Desde y hacia todas las conexiones de paciente de cada función de la parte aplicable conectadas entre sí.</a:t>
            </a:r>
          </a:p>
          <a:p>
            <a:pPr lvl="2"/>
            <a:r>
              <a:rPr lang="es-ES" sz="2100"/>
              <a:t>Con las partes aplicables cargadas de acuerdo con las instrucciones del fabricante.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nivel de protección para descargas eléctricas</a:t>
            </a:r>
          </a:p>
        </p:txBody>
      </p:sp>
      <p:sp>
        <p:nvSpPr>
          <p:cNvPr id="124931" name="Rectangle 3"/>
          <p:cNvSpPr>
            <a:spLocks noGrp="1" noChangeArrowheads="1"/>
          </p:cNvSpPr>
          <p:nvPr>
            <p:ph type="body" idx="1"/>
          </p:nvPr>
        </p:nvSpPr>
        <p:spPr/>
        <p:txBody>
          <a:bodyPr/>
          <a:lstStyle/>
          <a:p>
            <a:pPr>
              <a:lnSpc>
                <a:spcPct val="90000"/>
              </a:lnSpc>
            </a:pPr>
            <a:r>
              <a:rPr lang="es-ES" sz="2400"/>
              <a:t>Equipo tipo CF:</a:t>
            </a:r>
          </a:p>
          <a:p>
            <a:pPr lvl="1">
              <a:lnSpc>
                <a:spcPct val="90000"/>
              </a:lnSpc>
            </a:pPr>
            <a:r>
              <a:rPr lang="es-ES" sz="2200"/>
              <a:t>Son equipos con mayor grado de protección contra descargas eléctricas, que el equipo tipo BF, particularmente en relación con la corriente de fuga permisible, y dispone de una parte aplicable tipo F.</a:t>
            </a:r>
          </a:p>
          <a:p>
            <a:pPr lvl="1">
              <a:lnSpc>
                <a:spcPct val="90000"/>
              </a:lnSpc>
            </a:pPr>
            <a:r>
              <a:rPr lang="es-ES" sz="2200"/>
              <a:t>La corriente máxima permitida en estos equipos es de 10 μA. </a:t>
            </a:r>
          </a:p>
          <a:p>
            <a:pPr lvl="1">
              <a:lnSpc>
                <a:spcPct val="90000"/>
              </a:lnSpc>
            </a:pPr>
            <a:r>
              <a:rPr lang="es-ES" sz="2200"/>
              <a:t>En equipos de tipo CF, corrientes de fuga de todos los pacientes deberá ser medida desde y hacia cada conexión de paciente por turno.</a:t>
            </a:r>
          </a:p>
          <a:p>
            <a:pPr lvl="1">
              <a:lnSpc>
                <a:spcPct val="90000"/>
              </a:lnSpc>
            </a:pPr>
            <a:r>
              <a:rPr lang="es-ES" sz="2200"/>
              <a:t>Los equipos previstos para aplicación cardiaca directa deberán ser de tipo CF, y podrán tener si las necesitan partes aplicables de tipo B y BF.</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00113" y="188913"/>
            <a:ext cx="7786687" cy="1143000"/>
          </a:xfrm>
        </p:spPr>
        <p:txBody>
          <a:bodyPr/>
          <a:lstStyle/>
          <a:p>
            <a:r>
              <a:rPr lang="es-ES" sz="2400" b="1"/>
              <a:t>CLASIFICACIÓN DE LOS EQUIPOS MÉDICOS Y DEFINICIÓN DE SALAS POR GRUPOS DE APLICACIÓN MÉDICA</a:t>
            </a:r>
            <a:br>
              <a:rPr lang="es-ES" sz="2400" b="1"/>
            </a:br>
            <a:r>
              <a:rPr lang="es-ES" sz="2400"/>
              <a:t>Según el nivel de protección para descargas eléctricas</a:t>
            </a:r>
          </a:p>
        </p:txBody>
      </p:sp>
      <p:sp>
        <p:nvSpPr>
          <p:cNvPr id="125955" name="Rectangle 3"/>
          <p:cNvSpPr>
            <a:spLocks noGrp="1" noChangeArrowheads="1"/>
          </p:cNvSpPr>
          <p:nvPr>
            <p:ph type="body" idx="1"/>
          </p:nvPr>
        </p:nvSpPr>
        <p:spPr/>
        <p:txBody>
          <a:bodyPr/>
          <a:lstStyle/>
          <a:p>
            <a:pPr algn="ctr">
              <a:buFont typeface="Wingdings" pitchFamily="2" charset="2"/>
              <a:buNone/>
            </a:pPr>
            <a:r>
              <a:rPr lang="es-ES" i="1"/>
              <a:t>Símbolos para identificar el tipo de equipo electromédico de acuerdo al nivel de protección</a:t>
            </a:r>
            <a:r>
              <a:rPr lang="es-ES"/>
              <a:t> </a:t>
            </a:r>
          </a:p>
        </p:txBody>
      </p:sp>
      <p:pic>
        <p:nvPicPr>
          <p:cNvPr id="125956" name="Picture 4"/>
          <p:cNvPicPr>
            <a:picLocks noChangeAspect="1" noChangeArrowheads="1"/>
          </p:cNvPicPr>
          <p:nvPr/>
        </p:nvPicPr>
        <p:blipFill>
          <a:blip r:embed="rId2"/>
          <a:srcRect/>
          <a:stretch>
            <a:fillRect/>
          </a:stretch>
        </p:blipFill>
        <p:spPr bwMode="auto">
          <a:xfrm>
            <a:off x="3779838" y="3068638"/>
            <a:ext cx="2555875" cy="3529012"/>
          </a:xfrm>
          <a:prstGeom prst="rect">
            <a:avLst/>
          </a:prstGeom>
          <a:no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a:t>Según el nivel de protección para descargas eléctricas</a:t>
            </a:r>
          </a:p>
        </p:txBody>
      </p:sp>
      <p:sp>
        <p:nvSpPr>
          <p:cNvPr id="126979" name="Rectangle 3"/>
          <p:cNvSpPr>
            <a:spLocks noGrp="1" noChangeArrowheads="1"/>
          </p:cNvSpPr>
          <p:nvPr>
            <p:ph type="body" idx="1"/>
          </p:nvPr>
        </p:nvSpPr>
        <p:spPr/>
        <p:txBody>
          <a:bodyPr/>
          <a:lstStyle/>
          <a:p>
            <a:pPr>
              <a:lnSpc>
                <a:spcPct val="90000"/>
              </a:lnSpc>
            </a:pPr>
            <a:r>
              <a:rPr lang="es-ES"/>
              <a:t>Los equipos de Tipo B y Tipo BF pueden ser de Clase I, Clase II o Clase III.</a:t>
            </a:r>
          </a:p>
          <a:p>
            <a:pPr>
              <a:lnSpc>
                <a:spcPct val="90000"/>
              </a:lnSpc>
            </a:pPr>
            <a:r>
              <a:rPr lang="es-ES"/>
              <a:t>Los valores permitidos de corriente de fuga es de 0,1 mA en condiciones normales y de 0,5 mA  en condiciones de fallo. </a:t>
            </a:r>
          </a:p>
          <a:p>
            <a:pPr>
              <a:lnSpc>
                <a:spcPct val="90000"/>
              </a:lnSpc>
            </a:pPr>
            <a:r>
              <a:rPr lang="es-ES"/>
              <a:t>Los equipos de Tipo CF únicamente pueden ser de Clase I o Clase II.</a:t>
            </a:r>
          </a:p>
          <a:p>
            <a:pPr>
              <a:lnSpc>
                <a:spcPct val="90000"/>
              </a:lnSpc>
            </a:pPr>
            <a:r>
              <a:rPr lang="es-ES"/>
              <a:t>Los valores permitidos de corriente de fuga es de 0,01 mA en condiciones normales y de 0,05 mA  en condiciones de fallo.</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28003" name="Rectangle 3"/>
          <p:cNvSpPr>
            <a:spLocks noGrp="1" noChangeArrowheads="1"/>
          </p:cNvSpPr>
          <p:nvPr>
            <p:ph type="body" idx="1"/>
          </p:nvPr>
        </p:nvSpPr>
        <p:spPr/>
        <p:txBody>
          <a:bodyPr/>
          <a:lstStyle/>
          <a:p>
            <a:r>
              <a:rPr lang="es-ES"/>
              <a:t>Grupo de aplicación 0:</a:t>
            </a:r>
          </a:p>
          <a:p>
            <a:pPr lvl="1"/>
            <a:r>
              <a:rPr lang="es-ES"/>
              <a:t>Son aquellas en donde no se emplean, durante el examen o el tratamiento, aparatos o dispositivos electromédicos. </a:t>
            </a:r>
          </a:p>
          <a:p>
            <a:pPr lvl="1"/>
            <a:r>
              <a:rPr lang="es-ES"/>
              <a:t>Se utilizan equipos electromédicos que se alimenten exclusivamente mediante baterías y que no apliquen electrodos sobre el paciente. </a:t>
            </a:r>
          </a:p>
          <a:p>
            <a:pPr lvl="1"/>
            <a:r>
              <a:rPr lang="es-ES"/>
              <a:t>En este grupo de aplicación se acepta la desconexión automática del suministro de energía.</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29027" name="Rectangle 3"/>
          <p:cNvSpPr>
            <a:spLocks noGrp="1" noChangeArrowheads="1"/>
          </p:cNvSpPr>
          <p:nvPr>
            <p:ph type="body" idx="1"/>
          </p:nvPr>
        </p:nvSpPr>
        <p:spPr/>
        <p:txBody>
          <a:bodyPr/>
          <a:lstStyle/>
          <a:p>
            <a:r>
              <a:rPr lang="es-ES"/>
              <a:t>Ejemplo de sala de grupo de aplicación tipo 0</a:t>
            </a:r>
          </a:p>
        </p:txBody>
      </p:sp>
      <p:pic>
        <p:nvPicPr>
          <p:cNvPr id="129029" name="Picture 5"/>
          <p:cNvPicPr>
            <a:picLocks noChangeAspect="1" noChangeArrowheads="1"/>
          </p:cNvPicPr>
          <p:nvPr/>
        </p:nvPicPr>
        <p:blipFill>
          <a:blip r:embed="rId2"/>
          <a:srcRect/>
          <a:stretch>
            <a:fillRect/>
          </a:stretch>
        </p:blipFill>
        <p:spPr bwMode="auto">
          <a:xfrm>
            <a:off x="2627313" y="3213100"/>
            <a:ext cx="4279900" cy="2713038"/>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0051" name="Rectangle 3"/>
          <p:cNvSpPr>
            <a:spLocks noGrp="1" noChangeArrowheads="1"/>
          </p:cNvSpPr>
          <p:nvPr>
            <p:ph type="body" idx="1"/>
          </p:nvPr>
        </p:nvSpPr>
        <p:spPr/>
        <p:txBody>
          <a:bodyPr/>
          <a:lstStyle/>
          <a:p>
            <a:pPr>
              <a:lnSpc>
                <a:spcPct val="80000"/>
              </a:lnSpc>
            </a:pPr>
            <a:r>
              <a:rPr lang="es-ES" sz="2400"/>
              <a:t>Grupo de aplicación I:</a:t>
            </a:r>
          </a:p>
          <a:p>
            <a:pPr lvl="1">
              <a:lnSpc>
                <a:spcPct val="80000"/>
              </a:lnSpc>
            </a:pPr>
            <a:r>
              <a:rPr lang="es-ES" sz="2200"/>
              <a:t>Son aquellas en donde se utilizan equipos electromédicos conectados a la red y los pacientes entren en contacto durante el examen o el tratamiento. </a:t>
            </a:r>
          </a:p>
          <a:p>
            <a:pPr lvl="1">
              <a:lnSpc>
                <a:spcPct val="80000"/>
              </a:lnSpc>
            </a:pPr>
            <a:r>
              <a:rPr lang="es-ES" sz="2200"/>
              <a:t>Dichos exámenes y/o tratamientos pueden interrumpirse y repetirse sin implicar riesgos para el paciente. </a:t>
            </a:r>
          </a:p>
          <a:p>
            <a:pPr lvl="1">
              <a:lnSpc>
                <a:spcPct val="80000"/>
              </a:lnSpc>
            </a:pPr>
            <a:r>
              <a:rPr lang="es-ES" sz="2200"/>
              <a:t>En este grupo de aplicación se acepta la desconexión automática del suministro de energía, cuando exista una falla eléctrica a masa o a tierra, o por un corte de la red general. </a:t>
            </a:r>
          </a:p>
          <a:p>
            <a:pPr lvl="1">
              <a:lnSpc>
                <a:spcPct val="80000"/>
              </a:lnSpc>
            </a:pPr>
            <a:r>
              <a:rPr lang="es-ES" sz="2200"/>
              <a:t>Sin embargo, ante el corte de la red general, todos o algunos tomacorrientes deben estar alimentados por el sistema de generación de emergencia en 15 segundos como máximo.</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1075" name="Rectangle 3"/>
          <p:cNvSpPr>
            <a:spLocks noGrp="1" noChangeArrowheads="1"/>
          </p:cNvSpPr>
          <p:nvPr>
            <p:ph type="body" idx="1"/>
          </p:nvPr>
        </p:nvSpPr>
        <p:spPr/>
        <p:txBody>
          <a:bodyPr/>
          <a:lstStyle/>
          <a:p>
            <a:r>
              <a:rPr lang="es-ES"/>
              <a:t>Ejemplo de sala de grupo de aplicación tipo 1</a:t>
            </a:r>
          </a:p>
        </p:txBody>
      </p:sp>
      <p:pic>
        <p:nvPicPr>
          <p:cNvPr id="131076" name="Picture 4"/>
          <p:cNvPicPr>
            <a:picLocks noChangeAspect="1" noChangeArrowheads="1"/>
          </p:cNvPicPr>
          <p:nvPr/>
        </p:nvPicPr>
        <p:blipFill>
          <a:blip r:embed="rId2"/>
          <a:srcRect/>
          <a:stretch>
            <a:fillRect/>
          </a:stretch>
        </p:blipFill>
        <p:spPr bwMode="auto">
          <a:xfrm>
            <a:off x="2122488" y="2420938"/>
            <a:ext cx="5113337" cy="3313112"/>
          </a:xfrm>
          <a:prstGeom prst="rect">
            <a:avLst/>
          </a:prstGeom>
          <a:noFill/>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2099" name="Rectangle 3"/>
          <p:cNvSpPr>
            <a:spLocks noGrp="1" noChangeArrowheads="1"/>
          </p:cNvSpPr>
          <p:nvPr>
            <p:ph type="body" idx="1"/>
          </p:nvPr>
        </p:nvSpPr>
        <p:spPr/>
        <p:txBody>
          <a:bodyPr/>
          <a:lstStyle/>
          <a:p>
            <a:pPr>
              <a:lnSpc>
                <a:spcPct val="90000"/>
              </a:lnSpc>
            </a:pPr>
            <a:r>
              <a:rPr lang="es-ES" sz="2400"/>
              <a:t>Grupo de aplicación 2:</a:t>
            </a:r>
          </a:p>
          <a:p>
            <a:pPr>
              <a:lnSpc>
                <a:spcPct val="90000"/>
              </a:lnSpc>
            </a:pPr>
            <a:r>
              <a:rPr lang="es-ES" sz="2400"/>
              <a:t>Son aquellas en donde se utilizan equipos electromédicos conectados a la red que sirven para intervenciones quirúrgicas o para mediciones corpóreas de interés vital. </a:t>
            </a:r>
          </a:p>
          <a:p>
            <a:pPr>
              <a:lnSpc>
                <a:spcPct val="90000"/>
              </a:lnSpc>
            </a:pPr>
            <a:r>
              <a:rPr lang="es-ES" sz="2400"/>
              <a:t>Los exámenes o los tratamientos no pueden interrumpirse ni repetirse, sin que impliquen un riesgo para el paciente. </a:t>
            </a:r>
          </a:p>
          <a:p>
            <a:pPr>
              <a:lnSpc>
                <a:spcPct val="90000"/>
              </a:lnSpc>
            </a:pPr>
            <a:r>
              <a:rPr lang="es-ES" sz="2400"/>
              <a:t>En este grupo de aplicación los equipos deben poder seguir operando ante una falla eléctrica a masa o a tierra, y/o ante un corte en el suministro de la red de distribución pública.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3123" name="Rectangle 3"/>
          <p:cNvSpPr>
            <a:spLocks noGrp="1" noChangeArrowheads="1"/>
          </p:cNvSpPr>
          <p:nvPr>
            <p:ph type="body" idx="1"/>
          </p:nvPr>
        </p:nvSpPr>
        <p:spPr/>
        <p:txBody>
          <a:bodyPr/>
          <a:lstStyle/>
          <a:p>
            <a:r>
              <a:rPr lang="es-ES"/>
              <a:t>Ejemplo de sala de grupo de aplicación tipo 2</a:t>
            </a:r>
          </a:p>
        </p:txBody>
      </p:sp>
      <p:pic>
        <p:nvPicPr>
          <p:cNvPr id="133125" name="Picture 5"/>
          <p:cNvPicPr>
            <a:picLocks noChangeAspect="1" noChangeArrowheads="1"/>
          </p:cNvPicPr>
          <p:nvPr/>
        </p:nvPicPr>
        <p:blipFill>
          <a:blip r:embed="rId2"/>
          <a:srcRect/>
          <a:stretch>
            <a:fillRect/>
          </a:stretch>
        </p:blipFill>
        <p:spPr bwMode="auto">
          <a:xfrm>
            <a:off x="1258888" y="4292600"/>
            <a:ext cx="3527425" cy="2052638"/>
          </a:xfrm>
          <a:prstGeom prst="rect">
            <a:avLst/>
          </a:prstGeom>
          <a:noFill/>
        </p:spPr>
      </p:pic>
      <p:pic>
        <p:nvPicPr>
          <p:cNvPr id="133126" name="Picture 6"/>
          <p:cNvPicPr>
            <a:picLocks noChangeAspect="1" noChangeArrowheads="1"/>
          </p:cNvPicPr>
          <p:nvPr/>
        </p:nvPicPr>
        <p:blipFill>
          <a:blip r:embed="rId3"/>
          <a:srcRect/>
          <a:stretch>
            <a:fillRect/>
          </a:stretch>
        </p:blipFill>
        <p:spPr bwMode="auto">
          <a:xfrm>
            <a:off x="4787900" y="2133600"/>
            <a:ext cx="3973513" cy="25003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s-ES" sz="3800" b="1"/>
              <a:t>MARCO TEÓRICO</a:t>
            </a:r>
            <a:br>
              <a:rPr lang="es-ES" sz="3800" b="1"/>
            </a:br>
            <a:r>
              <a:rPr lang="es-ES" sz="3600" b="1"/>
              <a:t>Estructura.- Solución propuesta</a:t>
            </a:r>
          </a:p>
        </p:txBody>
      </p:sp>
      <p:sp>
        <p:nvSpPr>
          <p:cNvPr id="28675" name="Rectangle 3"/>
          <p:cNvSpPr>
            <a:spLocks noGrp="1" noChangeArrowheads="1"/>
          </p:cNvSpPr>
          <p:nvPr>
            <p:ph type="body" idx="1"/>
          </p:nvPr>
        </p:nvSpPr>
        <p:spPr/>
        <p:txBody>
          <a:bodyPr/>
          <a:lstStyle/>
          <a:p>
            <a:pPr>
              <a:lnSpc>
                <a:spcPct val="90000"/>
              </a:lnSpc>
            </a:pPr>
            <a:r>
              <a:rPr lang="es-ES"/>
              <a:t>El diseño de la innovación propuesta puede ser:</a:t>
            </a:r>
          </a:p>
          <a:p>
            <a:pPr lvl="1">
              <a:lnSpc>
                <a:spcPct val="90000"/>
              </a:lnSpc>
            </a:pPr>
            <a:r>
              <a:rPr lang="es-ES"/>
              <a:t>Un sistema independiente que incluye:</a:t>
            </a:r>
          </a:p>
          <a:p>
            <a:pPr lvl="2">
              <a:lnSpc>
                <a:spcPct val="90000"/>
              </a:lnSpc>
            </a:pPr>
            <a:r>
              <a:rPr lang="es-ES"/>
              <a:t>El Detector. </a:t>
            </a:r>
          </a:p>
          <a:p>
            <a:pPr lvl="2">
              <a:lnSpc>
                <a:spcPct val="90000"/>
              </a:lnSpc>
            </a:pPr>
            <a:r>
              <a:rPr lang="es-ES"/>
              <a:t>El Medidor.</a:t>
            </a:r>
          </a:p>
          <a:p>
            <a:pPr lvl="2">
              <a:lnSpc>
                <a:spcPct val="90000"/>
              </a:lnSpc>
            </a:pPr>
            <a:r>
              <a:rPr lang="es-ES"/>
              <a:t>El Control (Implementado mediante un microprocesador o microcontrolador).</a:t>
            </a:r>
          </a:p>
          <a:p>
            <a:pPr lvl="1">
              <a:lnSpc>
                <a:spcPct val="90000"/>
              </a:lnSpc>
            </a:pPr>
            <a:r>
              <a:rPr lang="es-ES"/>
              <a:t>Un sistema que incluye estos elementos para el control del equipo deberá ser añadida en el auto chequeo inicial del control del equipo médico.</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4147" name="Rectangle 3"/>
          <p:cNvSpPr>
            <a:spLocks noGrp="1" noChangeArrowheads="1"/>
          </p:cNvSpPr>
          <p:nvPr>
            <p:ph type="body" idx="1"/>
          </p:nvPr>
        </p:nvSpPr>
        <p:spPr/>
        <p:txBody>
          <a:bodyPr/>
          <a:lstStyle/>
          <a:p>
            <a:r>
              <a:rPr lang="es-ES"/>
              <a:t>Según las normas nacionales e internacionales una sala del grupo 2 se caracteriza por los siguientes parámetros:</a:t>
            </a:r>
          </a:p>
          <a:p>
            <a:pPr lvl="2"/>
            <a:r>
              <a:rPr lang="es-ES"/>
              <a:t>Red de alimentación del tipo IT</a:t>
            </a:r>
          </a:p>
          <a:p>
            <a:pPr lvl="2"/>
            <a:r>
              <a:rPr lang="es-ES"/>
              <a:t>Correcta puesta a tierra</a:t>
            </a:r>
          </a:p>
          <a:p>
            <a:pPr lvl="2"/>
            <a:r>
              <a:rPr lang="es-ES"/>
              <a:t>Servicio ininterrumpido de energía</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5171" name="Rectangle 3"/>
          <p:cNvSpPr>
            <a:spLocks noGrp="1" noChangeArrowheads="1"/>
          </p:cNvSpPr>
          <p:nvPr>
            <p:ph type="body" idx="1"/>
          </p:nvPr>
        </p:nvSpPr>
        <p:spPr/>
        <p:txBody>
          <a:bodyPr/>
          <a:lstStyle/>
          <a:p>
            <a:pPr>
              <a:lnSpc>
                <a:spcPct val="80000"/>
              </a:lnSpc>
            </a:pPr>
            <a:r>
              <a:rPr lang="es-ES" sz="2000"/>
              <a:t>Red de aplicación del tipo IT:</a:t>
            </a:r>
          </a:p>
          <a:p>
            <a:pPr>
              <a:lnSpc>
                <a:spcPct val="80000"/>
              </a:lnSpc>
            </a:pPr>
            <a:r>
              <a:rPr lang="es-ES" sz="2000"/>
              <a:t>Estas redes se caracterizan por no tener un neutro conectado a tierra y de disponer de un transformador de aislamiento también denominado barrera galvánica.</a:t>
            </a:r>
          </a:p>
          <a:p>
            <a:pPr>
              <a:lnSpc>
                <a:spcPct val="80000"/>
              </a:lnSpc>
            </a:pPr>
            <a:r>
              <a:rPr lang="es-ES" sz="2000"/>
              <a:t>Se requiere al menos un sistema IT para cada grupo de salas. </a:t>
            </a:r>
          </a:p>
          <a:p>
            <a:pPr>
              <a:lnSpc>
                <a:spcPct val="80000"/>
              </a:lnSpc>
            </a:pPr>
            <a:r>
              <a:rPr lang="es-ES" sz="2000"/>
              <a:t>Se debe suministrar circuitos individuales para múltiples tomacorrientes. </a:t>
            </a:r>
          </a:p>
          <a:p>
            <a:pPr>
              <a:lnSpc>
                <a:spcPct val="80000"/>
              </a:lnSpc>
            </a:pPr>
            <a:r>
              <a:rPr lang="es-ES" sz="2000"/>
              <a:t>Las primeras fallas no deben generar la desconexión del sistema.</a:t>
            </a:r>
          </a:p>
          <a:p>
            <a:pPr>
              <a:lnSpc>
                <a:spcPct val="80000"/>
              </a:lnSpc>
            </a:pPr>
            <a:r>
              <a:rPr lang="es-ES" sz="2000"/>
              <a:t>Este tipo de instalaciones se la usan en instalaciones hospitalarias debido a que en estos sitios la seguridad física tanto de equipos como de pacientes es una prioridad. </a:t>
            </a:r>
          </a:p>
          <a:p>
            <a:pPr>
              <a:lnSpc>
                <a:spcPct val="80000"/>
              </a:lnSpc>
            </a:pPr>
            <a:r>
              <a:rPr lang="es-ES" sz="2000"/>
              <a:t>Este tipo de sistemas garantizan el funcionamiento aunque se haya presentado una falla de primer orden en el sistema.  </a:t>
            </a:r>
          </a:p>
          <a:p>
            <a:pPr>
              <a:lnSpc>
                <a:spcPct val="80000"/>
              </a:lnSpc>
            </a:pPr>
            <a:r>
              <a:rPr lang="es-ES" sz="2000"/>
              <a:t>La corriente producida en la primera falla no ocasiona peligro a la vida humana ya que son valores despreciables.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6195" name="Rectangle 3"/>
          <p:cNvSpPr>
            <a:spLocks noGrp="1" noChangeArrowheads="1"/>
          </p:cNvSpPr>
          <p:nvPr>
            <p:ph type="body" idx="1"/>
          </p:nvPr>
        </p:nvSpPr>
        <p:spPr/>
        <p:txBody>
          <a:bodyPr/>
          <a:lstStyle/>
          <a:p>
            <a:pPr>
              <a:lnSpc>
                <a:spcPct val="90000"/>
              </a:lnSpc>
            </a:pPr>
            <a:r>
              <a:rPr lang="es-ES" sz="2000"/>
              <a:t>En la figura se observa que si el paciente o el personal médico de cirugía toca alguno de los terminales, la diferencia de potencial con respecto a tierra es de 0 V, es decir, no circulará corriente a través de estas personas. </a:t>
            </a:r>
          </a:p>
          <a:p>
            <a:pPr>
              <a:lnSpc>
                <a:spcPct val="90000"/>
              </a:lnSpc>
            </a:pPr>
            <a:r>
              <a:rPr lang="es-ES" sz="2000"/>
              <a:t>En el caso de no existir el transformador de aislamiento, y el paciente o el personal médico de cirugía toca uno de los bornes vivos, circulará por ellos una corriente eléctrica provocando así un shock eléctrico. </a:t>
            </a:r>
          </a:p>
          <a:p>
            <a:pPr>
              <a:lnSpc>
                <a:spcPct val="90000"/>
              </a:lnSpc>
            </a:pPr>
            <a:r>
              <a:rPr lang="es-ES" sz="2000"/>
              <a:t>Al no existir una red IT para las conexiones de los aparatos médicos, se  corre el riesgo que ante cualquier falla interna que posea el instrumento, se produzcan corrientes eléctricas de valores que pondrían en peligro la seguridad del paciente y del personal que maneja el equipo.</a:t>
            </a:r>
          </a:p>
          <a:p>
            <a:pPr>
              <a:lnSpc>
                <a:spcPct val="90000"/>
              </a:lnSpc>
            </a:pPr>
            <a:endParaRPr lang="es-ES" sz="20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900113" y="188913"/>
            <a:ext cx="7786687"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7219" name="Rectangle 3"/>
          <p:cNvSpPr>
            <a:spLocks noGrp="1" noChangeArrowheads="1"/>
          </p:cNvSpPr>
          <p:nvPr>
            <p:ph type="body" idx="1"/>
          </p:nvPr>
        </p:nvSpPr>
        <p:spPr/>
        <p:txBody>
          <a:bodyPr/>
          <a:lstStyle/>
          <a:p>
            <a:r>
              <a:rPr lang="es-ES"/>
              <a:t>Tipo de red IT</a:t>
            </a:r>
          </a:p>
        </p:txBody>
      </p:sp>
      <p:pic>
        <p:nvPicPr>
          <p:cNvPr id="137220" name="Picture 4"/>
          <p:cNvPicPr>
            <a:picLocks noChangeAspect="1" noChangeArrowheads="1"/>
          </p:cNvPicPr>
          <p:nvPr/>
        </p:nvPicPr>
        <p:blipFill>
          <a:blip r:embed="rId2"/>
          <a:srcRect/>
          <a:stretch>
            <a:fillRect/>
          </a:stretch>
        </p:blipFill>
        <p:spPr bwMode="auto">
          <a:xfrm>
            <a:off x="2124075" y="2276475"/>
            <a:ext cx="5761038" cy="3168650"/>
          </a:xfrm>
          <a:prstGeom prst="rect">
            <a:avLst/>
          </a:prstGeom>
          <a:noFill/>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8243" name="Rectangle 3"/>
          <p:cNvSpPr>
            <a:spLocks noGrp="1" noChangeArrowheads="1"/>
          </p:cNvSpPr>
          <p:nvPr>
            <p:ph type="body" idx="1"/>
          </p:nvPr>
        </p:nvSpPr>
        <p:spPr/>
        <p:txBody>
          <a:bodyPr/>
          <a:lstStyle/>
          <a:p>
            <a:pPr>
              <a:lnSpc>
                <a:spcPct val="80000"/>
              </a:lnSpc>
            </a:pPr>
            <a:r>
              <a:rPr lang="es-ES" sz="1800"/>
              <a:t>Puesta a tierra:</a:t>
            </a:r>
          </a:p>
          <a:p>
            <a:pPr>
              <a:lnSpc>
                <a:spcPct val="80000"/>
              </a:lnSpc>
            </a:pPr>
            <a:r>
              <a:rPr lang="es-ES" sz="1800"/>
              <a:t>Una conexión de baja impedancia conectada desde los equipos y objetos metálicos a tierra minimiza los peligros para el operador en caso de que el equipo tenga alguna falla.</a:t>
            </a:r>
          </a:p>
          <a:p>
            <a:pPr>
              <a:lnSpc>
                <a:spcPct val="80000"/>
              </a:lnSpc>
            </a:pPr>
            <a:r>
              <a:rPr lang="es-ES" sz="1800"/>
              <a:t>Se establecerse un camino para la descarga estática.</a:t>
            </a:r>
          </a:p>
          <a:p>
            <a:pPr>
              <a:lnSpc>
                <a:spcPct val="80000"/>
              </a:lnSpc>
            </a:pPr>
            <a:r>
              <a:rPr lang="es-ES" sz="1800"/>
              <a:t>En las salas de tipo 2 es muy importante evitar las descargas estáticas que pueden producirse por frotamiento, ya que en el caso de pacientes con agujas o catéteres pueden producirse un camino para la descarga por ese camino, produciendo así un microshock.</a:t>
            </a:r>
          </a:p>
          <a:p>
            <a:pPr>
              <a:lnSpc>
                <a:spcPct val="80000"/>
              </a:lnSpc>
            </a:pPr>
            <a:r>
              <a:rPr lang="es-ES" sz="1800"/>
              <a:t>En el entorno hospitalario coexisten varios sistemas independientes de distribución de energía que pueden tener interferencia de tipo electromagnético entre si de manera electromagnética o a través de la red de distribución.</a:t>
            </a:r>
          </a:p>
          <a:p>
            <a:pPr>
              <a:lnSpc>
                <a:spcPct val="80000"/>
              </a:lnSpc>
            </a:pPr>
            <a:r>
              <a:rPr lang="es-ES" sz="1800"/>
              <a:t>Para evitar este tipo de inconvenientes con los equipos médicos es mejor que el camino de tierra de estos sea independiente de los otros sistemas que se encuentran dentro del entorno hospitalario, es decir que exista solo un punto de retorno.</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39267" name="Rectangle 3"/>
          <p:cNvSpPr>
            <a:spLocks noGrp="1" noChangeArrowheads="1"/>
          </p:cNvSpPr>
          <p:nvPr>
            <p:ph type="body" idx="1"/>
          </p:nvPr>
        </p:nvSpPr>
        <p:spPr/>
        <p:txBody>
          <a:bodyPr/>
          <a:lstStyle/>
          <a:p>
            <a:pPr>
              <a:lnSpc>
                <a:spcPct val="90000"/>
              </a:lnSpc>
            </a:pPr>
            <a:r>
              <a:rPr lang="es-ES" sz="2000"/>
              <a:t>Servicio ininterrumpido de energía:</a:t>
            </a:r>
          </a:p>
          <a:p>
            <a:pPr>
              <a:lnSpc>
                <a:spcPct val="90000"/>
              </a:lnSpc>
            </a:pPr>
            <a:r>
              <a:rPr lang="es-ES" sz="2000"/>
              <a:t>Toda sala del grupo 2 debe garantizar su servicio ininterrumpido durante una cirugía.</a:t>
            </a:r>
          </a:p>
          <a:p>
            <a:pPr>
              <a:lnSpc>
                <a:spcPct val="90000"/>
              </a:lnSpc>
            </a:pPr>
            <a:r>
              <a:rPr lang="es-ES" sz="2000"/>
              <a:t>Estas salas además de ser alimentadas por el proveedor de energía, debe disponer de sistemas internos de alimentación para generar su propia energía  como por ejemplo sistemas de baterías UPS.</a:t>
            </a:r>
          </a:p>
          <a:p>
            <a:pPr>
              <a:lnSpc>
                <a:spcPct val="90000"/>
              </a:lnSpc>
            </a:pPr>
            <a:r>
              <a:rPr lang="es-ES" sz="2000"/>
              <a:t>Por este motivo, ciertos tipos de salas pueden estar asignados a varios grupos de aplicación. </a:t>
            </a:r>
          </a:p>
          <a:p>
            <a:pPr>
              <a:lnSpc>
                <a:spcPct val="90000"/>
              </a:lnSpc>
            </a:pPr>
            <a:r>
              <a:rPr lang="es-ES" sz="2000"/>
              <a:t>La mayoría de las veces al planificar la instalación eléctrica de un hospital, no es posible determinar que tipos de equipos electromédicos se utilizarán. </a:t>
            </a:r>
          </a:p>
          <a:p>
            <a:pPr>
              <a:lnSpc>
                <a:spcPct val="90000"/>
              </a:lnSpc>
            </a:pPr>
            <a:r>
              <a:rPr lang="es-ES" sz="2000"/>
              <a:t>Por ello, no debería hacerse uso del grupo de aplicación 0.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900113" y="188913"/>
            <a:ext cx="7772400" cy="1143000"/>
          </a:xfrm>
        </p:spPr>
        <p:txBody>
          <a:bodyPr/>
          <a:lstStyle/>
          <a:p>
            <a:r>
              <a:rPr lang="es-ES" sz="2400" b="1"/>
              <a:t>CLASIFICACIÓN DE LOS EQUIPOS MÉDICOS Y DEFINICIÓN DE SALAS POR GRUPOS DE APLICACIÓN MÉDICA</a:t>
            </a:r>
            <a:br>
              <a:rPr lang="es-ES" sz="2400" b="1"/>
            </a:br>
            <a:r>
              <a:rPr lang="es-ES" sz="2400" b="1"/>
              <a:t> </a:t>
            </a:r>
            <a:r>
              <a:rPr lang="es-ES" sz="2400"/>
              <a:t>Según el tipo de sala por grupos de aplicación médica.</a:t>
            </a:r>
          </a:p>
        </p:txBody>
      </p:sp>
      <p:sp>
        <p:nvSpPr>
          <p:cNvPr id="140291" name="Rectangle 3"/>
          <p:cNvSpPr>
            <a:spLocks noGrp="1" noChangeArrowheads="1"/>
          </p:cNvSpPr>
          <p:nvPr>
            <p:ph type="body" idx="1"/>
          </p:nvPr>
        </p:nvSpPr>
        <p:spPr/>
        <p:txBody>
          <a:bodyPr/>
          <a:lstStyle/>
          <a:p>
            <a:r>
              <a:rPr lang="es-ES"/>
              <a:t>En la figura podemos observar cual es el esquema correcto de una alimentación de una sala tipo 2.</a:t>
            </a:r>
          </a:p>
          <a:p>
            <a:pPr>
              <a:buFont typeface="Wingdings" pitchFamily="2" charset="2"/>
              <a:buNone/>
            </a:pPr>
            <a:endParaRPr lang="es-ES"/>
          </a:p>
        </p:txBody>
      </p:sp>
      <p:pic>
        <p:nvPicPr>
          <p:cNvPr id="140292" name="Picture 4"/>
          <p:cNvPicPr>
            <a:picLocks noChangeAspect="1" noChangeArrowheads="1"/>
          </p:cNvPicPr>
          <p:nvPr/>
        </p:nvPicPr>
        <p:blipFill>
          <a:blip r:embed="rId2"/>
          <a:srcRect/>
          <a:stretch>
            <a:fillRect/>
          </a:stretch>
        </p:blipFill>
        <p:spPr bwMode="auto">
          <a:xfrm>
            <a:off x="1403350" y="3357563"/>
            <a:ext cx="6985000" cy="3235325"/>
          </a:xfrm>
          <a:prstGeom prst="rect">
            <a:avLst/>
          </a:prstGeom>
          <a:noFill/>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s-ES" sz="3800"/>
              <a:t>CONCLUSIONES Y RECOMENDACIONES</a:t>
            </a:r>
          </a:p>
        </p:txBody>
      </p:sp>
      <p:sp>
        <p:nvSpPr>
          <p:cNvPr id="141315" name="Rectangle 3"/>
          <p:cNvSpPr>
            <a:spLocks noGrp="1" noChangeArrowheads="1"/>
          </p:cNvSpPr>
          <p:nvPr>
            <p:ph type="body" idx="1"/>
          </p:nvPr>
        </p:nvSpPr>
        <p:spPr/>
        <p:txBody>
          <a:bodyPr/>
          <a:lstStyle/>
          <a:p>
            <a:pPr>
              <a:lnSpc>
                <a:spcPct val="80000"/>
              </a:lnSpc>
            </a:pPr>
            <a:r>
              <a:rPr lang="es-MX" sz="2000"/>
              <a:t>Si se cumplen en las instituciones médicas las técnicas mostradas en los sistemas mencionados de protección se podrían minimizar en gran cantidad los accidentes en los quirófanos o en procedimientos mínimamente invasivos, protegiendo de esta manera la salud e integridad de los pacientes.</a:t>
            </a:r>
          </a:p>
          <a:p>
            <a:pPr>
              <a:lnSpc>
                <a:spcPct val="80000"/>
              </a:lnSpc>
            </a:pPr>
            <a:r>
              <a:rPr lang="es-MX" sz="2000"/>
              <a:t>La seguridad eléctrica en hospitales depende de varios factores. Si tomamos en cuenta las recomendaciones anteriores, nuestra instalación eléctrica será de calidad y garantizará la seguridad de los usuarios, evitando los accidentes y las pérdidas de vidas humanas, así como el desperdicio de dinero.</a:t>
            </a:r>
          </a:p>
          <a:p>
            <a:pPr>
              <a:lnSpc>
                <a:spcPct val="80000"/>
              </a:lnSpc>
            </a:pPr>
            <a:r>
              <a:rPr lang="es-MX" sz="2000"/>
              <a:t>Los hospitales están en la obligación de brindar al operador de los equipos una capacitación previa además del entrenamiento necesario para saber identificar un problema en el instrumento que utilizan para que sea reportado antes de que cause algún tipo de daño a los pacientes.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s-ES" sz="3800"/>
              <a:t>CONCLUSIONES Y RECOMENDACIONES</a:t>
            </a:r>
          </a:p>
        </p:txBody>
      </p:sp>
      <p:sp>
        <p:nvSpPr>
          <p:cNvPr id="142339" name="Rectangle 3"/>
          <p:cNvSpPr>
            <a:spLocks noGrp="1" noChangeArrowheads="1"/>
          </p:cNvSpPr>
          <p:nvPr>
            <p:ph type="body" idx="1"/>
          </p:nvPr>
        </p:nvSpPr>
        <p:spPr/>
        <p:txBody>
          <a:bodyPr/>
          <a:lstStyle/>
          <a:p>
            <a:pPr>
              <a:lnSpc>
                <a:spcPct val="90000"/>
              </a:lnSpc>
            </a:pPr>
            <a:r>
              <a:rPr lang="es-MX" sz="2000"/>
              <a:t>Durante la investigación de este proyecto nos encontramos con que en nuestro país no existe normativa aplicable para instalaciones médicas, las existentes tomadas en este proyecto son de otros países, nuestra recomendación es tomar en consideración las que existen es estos países e implementarlas teniendo un departamento de regulación que controle seguridad, eficiencia y concordancia para que todas estas normas se cumplan.</a:t>
            </a:r>
          </a:p>
          <a:p>
            <a:pPr>
              <a:lnSpc>
                <a:spcPct val="90000"/>
              </a:lnSpc>
            </a:pPr>
            <a:r>
              <a:rPr lang="es-MX" sz="2000"/>
              <a:t>Los requisitos de estas normas deben ser incorporados como especificaciones de los procesos de planificación y proyecto de los equipos utilizados en las instalaciones médicas con el objeto de disminuir la cantidad de fallas a la hora de realizar las verificaciones de funcionamiento.</a:t>
            </a:r>
            <a:endParaRPr lang="es-ES" sz="2000"/>
          </a:p>
          <a:p>
            <a:pPr>
              <a:lnSpc>
                <a:spcPct val="90000"/>
              </a:lnSpc>
              <a:buFont typeface="Wingdings" pitchFamily="2" charset="2"/>
              <a:buNone/>
            </a:pPr>
            <a:endParaRPr lang="es-E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algn="ctr"/>
            <a:r>
              <a:rPr lang="es-MX"/>
              <a:t>CAPÍTULO 2</a:t>
            </a:r>
          </a:p>
        </p:txBody>
      </p:sp>
      <p:sp>
        <p:nvSpPr>
          <p:cNvPr id="144387" name="Rectangle 3"/>
          <p:cNvSpPr>
            <a:spLocks noGrp="1" noChangeArrowheads="1"/>
          </p:cNvSpPr>
          <p:nvPr>
            <p:ph type="subTitle" idx="1"/>
          </p:nvPr>
        </p:nvSpPr>
        <p:spPr/>
        <p:txBody>
          <a:bodyPr/>
          <a:lstStyle/>
          <a:p>
            <a:r>
              <a:rPr lang="es-MX" sz="3200" b="1"/>
              <a:t>MARCO LEGAL</a:t>
            </a:r>
            <a:endParaRPr lang="es-ES" sz="32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 sz="3800" b="1"/>
              <a:t>MARCO LEGAL</a:t>
            </a:r>
            <a:br>
              <a:rPr lang="es-ES" sz="3800" b="1"/>
            </a:br>
            <a:r>
              <a:rPr lang="es-ES" sz="3800" b="1"/>
              <a:t>Bases Legislativas</a:t>
            </a:r>
          </a:p>
        </p:txBody>
      </p:sp>
      <p:sp>
        <p:nvSpPr>
          <p:cNvPr id="29699" name="Rectangle 3"/>
          <p:cNvSpPr>
            <a:spLocks noGrp="1" noChangeArrowheads="1"/>
          </p:cNvSpPr>
          <p:nvPr>
            <p:ph type="body" idx="1"/>
          </p:nvPr>
        </p:nvSpPr>
        <p:spPr/>
        <p:txBody>
          <a:bodyPr/>
          <a:lstStyle/>
          <a:p>
            <a:r>
              <a:rPr lang="es-ES"/>
              <a:t>las normas de calidad ISO (International Organization for Standardization) nos obligan a efectuar controles periódicos en los equipos médicos.</a:t>
            </a:r>
          </a:p>
          <a:p>
            <a:r>
              <a:rPr lang="es-ES"/>
              <a:t>Establecen los requisitos mínimos de un SGC (Sistema - Gestión - Calidad):</a:t>
            </a:r>
          </a:p>
          <a:p>
            <a:pPr lvl="1"/>
            <a:r>
              <a:rPr lang="es-ES"/>
              <a:t>Conformidad de los productos o servicios. </a:t>
            </a:r>
          </a:p>
          <a:p>
            <a:pPr lvl="1"/>
            <a:r>
              <a:rPr lang="es-ES"/>
              <a:t>Mejora continua de la eficacia.</a:t>
            </a:r>
          </a:p>
          <a:p>
            <a:pPr lvl="1"/>
            <a:r>
              <a:rPr lang="es-ES"/>
              <a:t>Aumento de la satisfacción del cliente.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sz="3800" b="1"/>
              <a:t>MARCO LEGAL</a:t>
            </a:r>
            <a:br>
              <a:rPr lang="es-ES" sz="3800" b="1"/>
            </a:br>
            <a:r>
              <a:rPr lang="es-ES" sz="3800" b="1"/>
              <a:t>Bases Legislativas</a:t>
            </a:r>
          </a:p>
        </p:txBody>
      </p:sp>
      <p:sp>
        <p:nvSpPr>
          <p:cNvPr id="30723" name="Rectangle 3"/>
          <p:cNvSpPr>
            <a:spLocks noGrp="1" noChangeArrowheads="1"/>
          </p:cNvSpPr>
          <p:nvPr>
            <p:ph type="body" idx="1"/>
          </p:nvPr>
        </p:nvSpPr>
        <p:spPr/>
        <p:txBody>
          <a:bodyPr/>
          <a:lstStyle/>
          <a:p>
            <a:r>
              <a:rPr lang="es-ES" sz="2400" u="sng">
                <a:solidFill>
                  <a:schemeClr val="hlink"/>
                </a:solidFill>
              </a:rPr>
              <a:t>Norma ISO 13485:2003</a:t>
            </a:r>
            <a:r>
              <a:rPr lang="es-ES" sz="2400"/>
              <a:t> (Dispositivos médicos): </a:t>
            </a:r>
          </a:p>
          <a:p>
            <a:pPr lvl="1"/>
            <a:r>
              <a:rPr lang="es-ES" sz="2200"/>
              <a:t>Sistema de gestión de la calidad. </a:t>
            </a:r>
          </a:p>
          <a:p>
            <a:pPr lvl="1"/>
            <a:r>
              <a:rPr lang="es-ES" sz="2200"/>
              <a:t>Requisitos para fines reglamentarios.</a:t>
            </a:r>
          </a:p>
          <a:p>
            <a:r>
              <a:rPr lang="es-ES" sz="2400"/>
              <a:t>Normas internacionales:</a:t>
            </a:r>
          </a:p>
          <a:p>
            <a:pPr lvl="1"/>
            <a:r>
              <a:rPr lang="es-ES" sz="2200"/>
              <a:t>AAMI: (Association for the Advencement of medical Instrumentation) </a:t>
            </a:r>
          </a:p>
          <a:p>
            <a:pPr lvl="1"/>
            <a:r>
              <a:rPr lang="es-ES" sz="2200"/>
              <a:t>IEC: La Comisión Electrotécnica Internacional (CEI o IEC) </a:t>
            </a:r>
          </a:p>
          <a:p>
            <a:pPr lvl="1"/>
            <a:r>
              <a:rPr lang="en-US" sz="2200"/>
              <a:t>NFPA: National Fire Protection Association. </a:t>
            </a:r>
            <a:r>
              <a:rPr lang="es-ES" sz="2200"/>
              <a:t>(99-1993)</a:t>
            </a:r>
          </a:p>
          <a:p>
            <a:pPr lvl="1"/>
            <a:r>
              <a:rPr lang="es-ES" sz="2200"/>
              <a:t>REGLAMENTO REBT: El Reglamento Electrotécnico para Baja Tensión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00113" y="188913"/>
            <a:ext cx="7786687" cy="1160462"/>
          </a:xfrm>
        </p:spPr>
        <p:txBody>
          <a:bodyPr/>
          <a:lstStyle/>
          <a:p>
            <a:r>
              <a:rPr lang="es-ES" sz="3800" b="1"/>
              <a:t>MARCO LEGAL</a:t>
            </a:r>
            <a:br>
              <a:rPr lang="es-ES" sz="3800" b="1"/>
            </a:br>
            <a:r>
              <a:rPr lang="es-ES" sz="3000" b="1"/>
              <a:t>Normativa aplicable para la instalación de equipos médicos</a:t>
            </a:r>
          </a:p>
        </p:txBody>
      </p:sp>
      <p:sp>
        <p:nvSpPr>
          <p:cNvPr id="31747" name="Rectangle 3"/>
          <p:cNvSpPr>
            <a:spLocks noGrp="1" noChangeArrowheads="1"/>
          </p:cNvSpPr>
          <p:nvPr>
            <p:ph type="body" idx="1"/>
          </p:nvPr>
        </p:nvSpPr>
        <p:spPr>
          <a:xfrm>
            <a:off x="900113" y="1628775"/>
            <a:ext cx="7772400" cy="4530725"/>
          </a:xfrm>
        </p:spPr>
        <p:txBody>
          <a:bodyPr/>
          <a:lstStyle/>
          <a:p>
            <a:r>
              <a:rPr lang="es-ES" sz="2400"/>
              <a:t>Los sistemas IT son definidos y descritos en las normas:</a:t>
            </a:r>
          </a:p>
          <a:p>
            <a:pPr lvl="1"/>
            <a:r>
              <a:rPr lang="es-ES" sz="2400" u="sng">
                <a:solidFill>
                  <a:schemeClr val="hlink"/>
                </a:solidFill>
              </a:rPr>
              <a:t>IEC 60364-1;</a:t>
            </a:r>
            <a:r>
              <a:rPr lang="es-ES" sz="2200"/>
              <a:t> "Instalaciones eléctricas de baja tensión – Parte 1.</a:t>
            </a:r>
          </a:p>
          <a:p>
            <a:pPr lvl="1"/>
            <a:r>
              <a:rPr lang="es-ES" sz="2400" u="sng">
                <a:solidFill>
                  <a:schemeClr val="hlink"/>
                </a:solidFill>
              </a:rPr>
              <a:t>IEC 60364-4-41;</a:t>
            </a:r>
            <a:r>
              <a:rPr lang="es-ES" sz="2200"/>
              <a:t> "Instalaciones eléctricas de baja tensión - Parte 4-41.</a:t>
            </a:r>
          </a:p>
          <a:p>
            <a:pPr lvl="1"/>
            <a:r>
              <a:rPr lang="es-ES" sz="2400" u="sng">
                <a:solidFill>
                  <a:schemeClr val="hlink"/>
                </a:solidFill>
              </a:rPr>
              <a:t>IEC 60364-5-53;</a:t>
            </a:r>
            <a:r>
              <a:rPr lang="es-ES" sz="2200"/>
              <a:t> "Instalaciones eléctricas de edificios - Parte 5-53.</a:t>
            </a:r>
          </a:p>
          <a:p>
            <a:pPr lvl="1"/>
            <a:r>
              <a:rPr lang="es-ES" sz="2400" u="sng">
                <a:solidFill>
                  <a:schemeClr val="hlink"/>
                </a:solidFill>
              </a:rPr>
              <a:t>IEC 60364-7-710; "instalaciones eléctricas de los edificios - Parte 7-710: Requisitos para instalaciones especiales o locaciones médicas".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p:txBody>
          <a:bodyPr/>
          <a:lstStyle/>
          <a:p>
            <a:pPr algn="ctr"/>
            <a:r>
              <a:rPr lang="es-MX"/>
              <a:t>CAPÍTULO 1</a:t>
            </a:r>
          </a:p>
        </p:txBody>
      </p:sp>
      <p:sp>
        <p:nvSpPr>
          <p:cNvPr id="143363" name="Rectangle 3"/>
          <p:cNvSpPr>
            <a:spLocks noGrp="1" noChangeArrowheads="1"/>
          </p:cNvSpPr>
          <p:nvPr>
            <p:ph type="subTitle" idx="1"/>
          </p:nvPr>
        </p:nvSpPr>
        <p:spPr/>
        <p:txBody>
          <a:bodyPr/>
          <a:lstStyle/>
          <a:p>
            <a:r>
              <a:rPr lang="es-MX" sz="3200" b="1"/>
              <a:t>MARCO TEÓRICO</a:t>
            </a:r>
            <a:endParaRPr lang="es-ES" sz="32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00113" y="115888"/>
            <a:ext cx="7772400" cy="1143000"/>
          </a:xfrm>
        </p:spPr>
        <p:txBody>
          <a:bodyPr/>
          <a:lstStyle/>
          <a:p>
            <a:r>
              <a:rPr lang="es-ES" sz="3800" b="1"/>
              <a:t>MARCO LEGAL</a:t>
            </a:r>
            <a:br>
              <a:rPr lang="es-ES" sz="3800" b="1"/>
            </a:br>
            <a:r>
              <a:rPr lang="es-ES" sz="3000" b="1"/>
              <a:t>Normativa aplicable para la instalación de equipos médicos</a:t>
            </a:r>
          </a:p>
        </p:txBody>
      </p:sp>
      <p:sp>
        <p:nvSpPr>
          <p:cNvPr id="32771" name="Rectangle 3"/>
          <p:cNvSpPr>
            <a:spLocks noGrp="1" noChangeArrowheads="1"/>
          </p:cNvSpPr>
          <p:nvPr>
            <p:ph type="body" idx="1"/>
          </p:nvPr>
        </p:nvSpPr>
        <p:spPr/>
        <p:txBody>
          <a:bodyPr/>
          <a:lstStyle/>
          <a:p>
            <a:r>
              <a:rPr lang="es-ES"/>
              <a:t>El Reglamento Electrotécnico para Baja Tensión,  en su instrucción 025; apartado 7: instalación eléctrica en quirófanos.</a:t>
            </a:r>
          </a:p>
        </p:txBody>
      </p:sp>
      <p:pic>
        <p:nvPicPr>
          <p:cNvPr id="32772" name="Picture 4"/>
          <p:cNvPicPr>
            <a:picLocks noChangeAspect="1" noChangeArrowheads="1"/>
          </p:cNvPicPr>
          <p:nvPr/>
        </p:nvPicPr>
        <p:blipFill>
          <a:blip r:embed="rId2"/>
          <a:srcRect/>
          <a:stretch>
            <a:fillRect/>
          </a:stretch>
        </p:blipFill>
        <p:spPr bwMode="auto">
          <a:xfrm>
            <a:off x="2987675" y="3357563"/>
            <a:ext cx="3213100" cy="23304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00113" y="188913"/>
            <a:ext cx="7772400" cy="1143000"/>
          </a:xfrm>
        </p:spPr>
        <p:txBody>
          <a:bodyPr/>
          <a:lstStyle/>
          <a:p>
            <a:r>
              <a:rPr lang="es-ES" sz="3800" b="1"/>
              <a:t>MARCO LEGAL</a:t>
            </a:r>
            <a:br>
              <a:rPr lang="es-ES" sz="3800" b="1"/>
            </a:br>
            <a:r>
              <a:rPr lang="es-ES" sz="3000" b="1"/>
              <a:t>Normativa aplicable para la instalación de equipos médicos</a:t>
            </a:r>
          </a:p>
        </p:txBody>
      </p:sp>
      <p:sp>
        <p:nvSpPr>
          <p:cNvPr id="33795" name="Rectangle 3"/>
          <p:cNvSpPr>
            <a:spLocks noGrp="1" noChangeArrowheads="1"/>
          </p:cNvSpPr>
          <p:nvPr>
            <p:ph type="body" idx="1"/>
          </p:nvPr>
        </p:nvSpPr>
        <p:spPr/>
        <p:txBody>
          <a:bodyPr/>
          <a:lstStyle/>
          <a:p>
            <a:r>
              <a:rPr lang="es-ES" sz="2400" u="sng">
                <a:solidFill>
                  <a:schemeClr val="hlink"/>
                </a:solidFill>
              </a:rPr>
              <a:t>REBT 2002 ITC/BT 38;</a:t>
            </a:r>
            <a:r>
              <a:rPr lang="es-ES"/>
              <a:t> "Requisitos particulares para la instalación eléctrica en quirófanos y salas de intervención"</a:t>
            </a:r>
          </a:p>
          <a:p>
            <a:r>
              <a:rPr lang="es-ES" sz="2400" u="sng">
                <a:solidFill>
                  <a:schemeClr val="hlink"/>
                </a:solidFill>
              </a:rPr>
              <a:t>REBT 2002 ITC/BT 28;</a:t>
            </a:r>
            <a:r>
              <a:rPr lang="es-ES"/>
              <a:t> "Instalaciones en locales de pública concurrencia"</a:t>
            </a:r>
          </a:p>
          <a:p>
            <a:r>
              <a:rPr lang="es-ES" sz="2400" u="sng">
                <a:solidFill>
                  <a:schemeClr val="hlink"/>
                </a:solidFill>
              </a:rPr>
              <a:t>REBT 2002 ITC/BT 43;</a:t>
            </a:r>
            <a:r>
              <a:rPr lang="es-ES"/>
              <a:t> "Instalación de receptores. Prescripciones generales"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00113" y="188913"/>
            <a:ext cx="7772400" cy="1143000"/>
          </a:xfrm>
        </p:spPr>
        <p:txBody>
          <a:bodyPr/>
          <a:lstStyle/>
          <a:p>
            <a:r>
              <a:rPr lang="es-ES" sz="3800" b="1"/>
              <a:t>MARCO LEGAL</a:t>
            </a:r>
            <a:br>
              <a:rPr lang="es-ES" sz="3800" b="1"/>
            </a:br>
            <a:r>
              <a:rPr lang="es-ES" sz="3000" b="1"/>
              <a:t>Normativa aplicable para la instalación de equipos médicos</a:t>
            </a:r>
          </a:p>
        </p:txBody>
      </p:sp>
      <p:sp>
        <p:nvSpPr>
          <p:cNvPr id="34819" name="Rectangle 3"/>
          <p:cNvSpPr>
            <a:spLocks noGrp="1" noChangeArrowheads="1"/>
          </p:cNvSpPr>
          <p:nvPr>
            <p:ph type="body" idx="1"/>
          </p:nvPr>
        </p:nvSpPr>
        <p:spPr/>
        <p:txBody>
          <a:bodyPr/>
          <a:lstStyle/>
          <a:p>
            <a:r>
              <a:rPr lang="es-ES" sz="2400" u="sng">
                <a:solidFill>
                  <a:schemeClr val="hlink"/>
                </a:solidFill>
              </a:rPr>
              <a:t>Nuevo REBT:</a:t>
            </a:r>
            <a:r>
              <a:rPr lang="es-ES" sz="2400"/>
              <a:t> “Condiciones especiales de instalación de receptores en quirófanos y salas de intervención“.</a:t>
            </a:r>
          </a:p>
          <a:p>
            <a:r>
              <a:rPr lang="es-ES" sz="2400"/>
              <a:t>Receptor invasivo: Eléctricamente aquel que penetra parcial o completamente en el interior del cuerpo.</a:t>
            </a:r>
          </a:p>
          <a:p>
            <a:r>
              <a:rPr lang="es-ES" sz="2400" u="sng">
                <a:solidFill>
                  <a:schemeClr val="hlink"/>
                </a:solidFill>
              </a:rPr>
              <a:t>ITC BT-43:</a:t>
            </a:r>
            <a:r>
              <a:rPr lang="es-ES" sz="2400"/>
              <a:t> Instalación de receptores no invasivos eléctricamente:</a:t>
            </a:r>
          </a:p>
          <a:p>
            <a:pPr lvl="1"/>
            <a:r>
              <a:rPr lang="es-ES" sz="2200"/>
              <a:t>Resonancia magnética. </a:t>
            </a:r>
          </a:p>
          <a:p>
            <a:pPr lvl="1"/>
            <a:r>
              <a:rPr lang="es-ES" sz="2200"/>
              <a:t>Ultrasonidos.</a:t>
            </a:r>
          </a:p>
          <a:p>
            <a:pPr lvl="1"/>
            <a:r>
              <a:rPr lang="es-ES" sz="2200"/>
              <a:t>Equipos analíticos. </a:t>
            </a:r>
          </a:p>
          <a:p>
            <a:pPr lvl="1"/>
            <a:r>
              <a:rPr lang="es-ES" sz="2200"/>
              <a:t>Equipos radiológicos no de intervención.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00113" y="188913"/>
            <a:ext cx="7786687" cy="1160462"/>
          </a:xfrm>
        </p:spPr>
        <p:txBody>
          <a:bodyPr/>
          <a:lstStyle/>
          <a:p>
            <a:r>
              <a:rPr lang="es-ES" sz="3800" b="1"/>
              <a:t>MARCO LEGAL</a:t>
            </a:r>
            <a:br>
              <a:rPr lang="es-ES" sz="3800" b="1"/>
            </a:br>
            <a:r>
              <a:rPr lang="es-ES" sz="3000" b="1"/>
              <a:t>Normativa aplicable equipos de electromedicina</a:t>
            </a:r>
          </a:p>
        </p:txBody>
      </p:sp>
      <p:sp>
        <p:nvSpPr>
          <p:cNvPr id="35843" name="Rectangle 3"/>
          <p:cNvSpPr>
            <a:spLocks noGrp="1" noChangeArrowheads="1"/>
          </p:cNvSpPr>
          <p:nvPr>
            <p:ph type="body" idx="1"/>
          </p:nvPr>
        </p:nvSpPr>
        <p:spPr/>
        <p:txBody>
          <a:bodyPr/>
          <a:lstStyle/>
          <a:p>
            <a:pPr>
              <a:lnSpc>
                <a:spcPct val="90000"/>
              </a:lnSpc>
            </a:pPr>
            <a:r>
              <a:rPr lang="es-ES" sz="2000"/>
              <a:t>Condicionadas la serie de normas internacionales IEC 60601: </a:t>
            </a:r>
          </a:p>
          <a:p>
            <a:pPr lvl="1">
              <a:lnSpc>
                <a:spcPct val="90000"/>
              </a:lnSpc>
            </a:pPr>
            <a:r>
              <a:rPr lang="es-ES" sz="2400" u="sng">
                <a:solidFill>
                  <a:schemeClr val="hlink"/>
                </a:solidFill>
              </a:rPr>
              <a:t>IEC 60601-1-1</a:t>
            </a:r>
            <a:r>
              <a:rPr lang="es-ES" sz="2000" u="sng">
                <a:solidFill>
                  <a:schemeClr val="hlink"/>
                </a:solidFill>
              </a:rPr>
              <a:t>;</a:t>
            </a:r>
            <a:r>
              <a:rPr lang="es-ES" sz="2000"/>
              <a:t> "Equipos electromédicos - Parte 1.</a:t>
            </a:r>
          </a:p>
          <a:p>
            <a:pPr lvl="1">
              <a:lnSpc>
                <a:spcPct val="90000"/>
              </a:lnSpc>
            </a:pPr>
            <a:r>
              <a:rPr lang="es-ES" sz="2400" u="sng">
                <a:solidFill>
                  <a:schemeClr val="hlink"/>
                </a:solidFill>
              </a:rPr>
              <a:t>IEC 60601-1-2;</a:t>
            </a:r>
            <a:r>
              <a:rPr lang="es-ES" sz="2000"/>
              <a:t>  "Equipos electromédicos - Parte 1.</a:t>
            </a:r>
          </a:p>
          <a:p>
            <a:pPr lvl="1">
              <a:lnSpc>
                <a:spcPct val="90000"/>
              </a:lnSpc>
            </a:pPr>
            <a:r>
              <a:rPr lang="es-ES" sz="2400" u="sng">
                <a:solidFill>
                  <a:schemeClr val="hlink"/>
                </a:solidFill>
              </a:rPr>
              <a:t>IEC 60601-1-3;</a:t>
            </a:r>
            <a:r>
              <a:rPr lang="es-ES" sz="2000"/>
              <a:t> "Equipos electromédicos - Parte 1.</a:t>
            </a:r>
          </a:p>
          <a:p>
            <a:pPr lvl="1">
              <a:lnSpc>
                <a:spcPct val="90000"/>
              </a:lnSpc>
            </a:pPr>
            <a:r>
              <a:rPr lang="es-ES" sz="2400" u="sng">
                <a:solidFill>
                  <a:schemeClr val="hlink"/>
                </a:solidFill>
              </a:rPr>
              <a:t>IEC 60601-1-4;</a:t>
            </a:r>
            <a:r>
              <a:rPr lang="es-ES" sz="2000"/>
              <a:t> "Equipos electromédicos - Parte 1-4.</a:t>
            </a:r>
          </a:p>
          <a:p>
            <a:pPr lvl="1">
              <a:lnSpc>
                <a:spcPct val="90000"/>
              </a:lnSpc>
            </a:pPr>
            <a:r>
              <a:rPr lang="es-ES" sz="2400" u="sng">
                <a:solidFill>
                  <a:schemeClr val="hlink"/>
                </a:solidFill>
              </a:rPr>
              <a:t>IEC 60601-1-6;</a:t>
            </a:r>
            <a:r>
              <a:rPr lang="es-ES" sz="2000"/>
              <a:t> "Equipos electromédicos - Parte 1-6.</a:t>
            </a:r>
          </a:p>
          <a:p>
            <a:pPr lvl="1">
              <a:lnSpc>
                <a:spcPct val="90000"/>
              </a:lnSpc>
            </a:pPr>
            <a:r>
              <a:rPr lang="es-ES" sz="2400" u="sng">
                <a:solidFill>
                  <a:schemeClr val="hlink"/>
                </a:solidFill>
              </a:rPr>
              <a:t>IEC 60601-1-8;</a:t>
            </a:r>
            <a:r>
              <a:rPr lang="es-ES" sz="2000"/>
              <a:t> "Equipos electromédicos - Parte 1-6.</a:t>
            </a:r>
          </a:p>
          <a:p>
            <a:pPr>
              <a:lnSpc>
                <a:spcPct val="90000"/>
              </a:lnSpc>
            </a:pPr>
            <a:r>
              <a:rPr lang="es-ES" sz="2000"/>
              <a:t>Norma IEC 62353: No es lo mismo el control de un equipo durante la etapa de desarrollo que posterior de una reparación.</a:t>
            </a:r>
          </a:p>
          <a:p>
            <a:pPr>
              <a:lnSpc>
                <a:spcPct val="90000"/>
              </a:lnSpc>
              <a:buFont typeface="Wingdings" pitchFamily="2" charset="2"/>
              <a:buNone/>
            </a:pPr>
            <a:endParaRPr lang="es-E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00113" y="188913"/>
            <a:ext cx="7772400" cy="1143000"/>
          </a:xfrm>
        </p:spPr>
        <p:txBody>
          <a:bodyPr/>
          <a:lstStyle/>
          <a:p>
            <a:r>
              <a:rPr lang="es-ES" sz="3800" b="1"/>
              <a:t>MARCO LEGAL</a:t>
            </a:r>
            <a:br>
              <a:rPr lang="es-ES" sz="3800" b="1"/>
            </a:br>
            <a:r>
              <a:rPr lang="es-ES" sz="3000" b="1"/>
              <a:t>Normativa aplicable para la instalación de equipos médicos</a:t>
            </a:r>
          </a:p>
        </p:txBody>
      </p:sp>
      <p:sp>
        <p:nvSpPr>
          <p:cNvPr id="36867" name="Rectangle 3"/>
          <p:cNvSpPr>
            <a:spLocks noGrp="1" noChangeArrowheads="1"/>
          </p:cNvSpPr>
          <p:nvPr>
            <p:ph type="body" idx="1"/>
          </p:nvPr>
        </p:nvSpPr>
        <p:spPr>
          <a:xfrm>
            <a:off x="900113" y="1700213"/>
            <a:ext cx="7772400" cy="4530725"/>
          </a:xfrm>
        </p:spPr>
        <p:txBody>
          <a:bodyPr/>
          <a:lstStyle/>
          <a:p>
            <a:r>
              <a:rPr lang="es-ES" sz="2400"/>
              <a:t>Normas  IEC 60601-2-X para determinados tipos de equipos médicos:</a:t>
            </a:r>
          </a:p>
          <a:p>
            <a:pPr lvl="1"/>
            <a:r>
              <a:rPr lang="es-ES" sz="2200">
                <a:solidFill>
                  <a:schemeClr val="accent2"/>
                </a:solidFill>
                <a:hlinkClick r:id="rId2"/>
              </a:rPr>
              <a:t>IEC 60601-2-4</a:t>
            </a:r>
            <a:r>
              <a:rPr lang="es-ES" sz="2200">
                <a:solidFill>
                  <a:schemeClr val="accent2"/>
                </a:solidFill>
              </a:rPr>
              <a:t>;</a:t>
            </a:r>
            <a:r>
              <a:rPr lang="es-ES" sz="2200"/>
              <a:t> "Equipos electromédicos - Parte 2.</a:t>
            </a:r>
            <a:endParaRPr lang="es-ES" sz="2200">
              <a:hlinkClick r:id="rId3"/>
            </a:endParaRPr>
          </a:p>
          <a:p>
            <a:pPr lvl="1"/>
            <a:r>
              <a:rPr lang="es-ES" sz="2200">
                <a:solidFill>
                  <a:schemeClr val="accent2"/>
                </a:solidFill>
                <a:hlinkClick r:id="rId3"/>
              </a:rPr>
              <a:t>IEC 60601-2-5</a:t>
            </a:r>
            <a:r>
              <a:rPr lang="es-ES" sz="2200">
                <a:solidFill>
                  <a:schemeClr val="accent2"/>
                </a:solidFill>
              </a:rPr>
              <a:t>;</a:t>
            </a:r>
            <a:r>
              <a:rPr lang="es-ES" sz="2200"/>
              <a:t> "Equipos electromédicos - Parte 2-5.</a:t>
            </a:r>
            <a:endParaRPr lang="es-ES" sz="2200">
              <a:hlinkClick r:id="rId4"/>
            </a:endParaRPr>
          </a:p>
          <a:p>
            <a:pPr lvl="1"/>
            <a:r>
              <a:rPr lang="es-ES" sz="2200">
                <a:hlinkClick r:id="rId4"/>
              </a:rPr>
              <a:t>IEC 60601-2-7</a:t>
            </a:r>
            <a:r>
              <a:rPr lang="es-ES" sz="2200"/>
              <a:t>; "Equipos electromédicos - Parte 2-7.</a:t>
            </a:r>
            <a:endParaRPr lang="es-ES" sz="2200">
              <a:hlinkClick r:id="rId5"/>
            </a:endParaRPr>
          </a:p>
          <a:p>
            <a:pPr lvl="1"/>
            <a:r>
              <a:rPr lang="es-ES" sz="2200">
                <a:hlinkClick r:id="rId5"/>
              </a:rPr>
              <a:t>IEC 60601-2-11</a:t>
            </a:r>
            <a:r>
              <a:rPr lang="es-ES" sz="2200"/>
              <a:t>; "Equipos electromédicos - Parte 2.</a:t>
            </a:r>
          </a:p>
          <a:p>
            <a:pPr lvl="1"/>
            <a:r>
              <a:rPr lang="es-ES" sz="2200">
                <a:hlinkClick r:id="rId6"/>
              </a:rPr>
              <a:t>IEC 60601-2-13</a:t>
            </a:r>
            <a:r>
              <a:rPr lang="es-ES" sz="2200"/>
              <a:t>; "Equipos electromédicos - Parte 2-13.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ES" sz="3800" b="1"/>
              <a:t>MARCO LEGAL</a:t>
            </a:r>
            <a:br>
              <a:rPr lang="es-ES" sz="3800" b="1"/>
            </a:br>
            <a:r>
              <a:rPr lang="es-ES" sz="3000" b="1"/>
              <a:t>Normativa del detector de aislamiento</a:t>
            </a:r>
          </a:p>
        </p:txBody>
      </p:sp>
      <p:sp>
        <p:nvSpPr>
          <p:cNvPr id="37891" name="Rectangle 3"/>
          <p:cNvSpPr>
            <a:spLocks noGrp="1" noChangeArrowheads="1"/>
          </p:cNvSpPr>
          <p:nvPr>
            <p:ph type="body" idx="1"/>
          </p:nvPr>
        </p:nvSpPr>
        <p:spPr/>
        <p:txBody>
          <a:bodyPr/>
          <a:lstStyle/>
          <a:p>
            <a:r>
              <a:rPr lang="es-ES" u="sng">
                <a:solidFill>
                  <a:schemeClr val="hlink"/>
                </a:solidFill>
                <a:hlinkClick r:id="rId2" tooltip="Comisión Electrotécnica Internacional"/>
              </a:rPr>
              <a:t>IEC</a:t>
            </a:r>
            <a:r>
              <a:rPr lang="es-ES" u="sng">
                <a:solidFill>
                  <a:schemeClr val="hlink"/>
                </a:solidFill>
              </a:rPr>
              <a:t> 61557-8:2007</a:t>
            </a:r>
            <a:r>
              <a:rPr lang="es-ES"/>
              <a:t>, "Para Detectores de aislamiento en locales de uso médico".</a:t>
            </a:r>
          </a:p>
          <a:p>
            <a:r>
              <a:rPr lang="es-ES">
                <a:hlinkClick r:id="rId2" tooltip="Comisión Electrotécnica Internacional"/>
              </a:rPr>
              <a:t>IEC</a:t>
            </a:r>
            <a:r>
              <a:rPr lang="es-ES"/>
              <a:t> </a:t>
            </a:r>
            <a:r>
              <a:rPr lang="es-ES" u="sng">
                <a:solidFill>
                  <a:schemeClr val="hlink"/>
                </a:solidFill>
              </a:rPr>
              <a:t>61320-2-4:2007,</a:t>
            </a:r>
            <a:r>
              <a:rPr lang="es-ES"/>
              <a:t> "Normativas relativas a la compatibilidad electromagnética, EMC, de los detectores de aislamiento de un sistema IT"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sz="3800" b="1"/>
              <a:t>MARCO LEGAL</a:t>
            </a:r>
            <a:br>
              <a:rPr lang="es-ES" sz="3800" b="1"/>
            </a:br>
            <a:r>
              <a:rPr lang="es-ES" sz="3000" b="1"/>
              <a:t>Normativa del transformador de aislamiento</a:t>
            </a:r>
          </a:p>
        </p:txBody>
      </p:sp>
      <p:sp>
        <p:nvSpPr>
          <p:cNvPr id="38915" name="Rectangle 3"/>
          <p:cNvSpPr>
            <a:spLocks noGrp="1" noChangeArrowheads="1"/>
          </p:cNvSpPr>
          <p:nvPr>
            <p:ph type="body" idx="1"/>
          </p:nvPr>
        </p:nvSpPr>
        <p:spPr/>
        <p:txBody>
          <a:bodyPr/>
          <a:lstStyle/>
          <a:p>
            <a:r>
              <a:rPr lang="es-ES" sz="2400" u="sng">
                <a:solidFill>
                  <a:schemeClr val="hlink"/>
                </a:solidFill>
              </a:rPr>
              <a:t>IEC 61558-2-15;</a:t>
            </a:r>
            <a:r>
              <a:rPr lang="es-ES" sz="2400"/>
              <a:t> "Seguridad de los transformadores, fuentes de alimentación y similares - Parte 2-15: Requisitos particulares para los transformadores de aislamiento para el suministro de emplazamientos médicos".</a:t>
            </a:r>
          </a:p>
          <a:p>
            <a:r>
              <a:rPr lang="es-ES" sz="2400" u="sng">
                <a:solidFill>
                  <a:schemeClr val="hlink"/>
                </a:solidFill>
              </a:rPr>
              <a:t>IEC 61558-1;</a:t>
            </a:r>
            <a:r>
              <a:rPr lang="es-ES" sz="2400"/>
              <a:t> "Seguridad de los transformadores, fuentes de alimentación, reactores y productos similares - Parte 1: Requisitos generales y ensayos".</a:t>
            </a:r>
          </a:p>
          <a:p>
            <a:r>
              <a:rPr lang="es-ES" sz="2400" u="sng">
                <a:solidFill>
                  <a:schemeClr val="hlink"/>
                </a:solidFill>
              </a:rPr>
              <a:t>IEC 61326-2-4-2007,</a:t>
            </a:r>
            <a:r>
              <a:rPr lang="es-ES" sz="2400"/>
              <a:t> Norma para el cumplimiento de los requisitos de la compatibilidad magnética.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pPr algn="ctr"/>
            <a:r>
              <a:rPr lang="es-MX"/>
              <a:t>CAPÍTULO 3</a:t>
            </a:r>
          </a:p>
        </p:txBody>
      </p:sp>
      <p:sp>
        <p:nvSpPr>
          <p:cNvPr id="145411" name="Rectangle 3"/>
          <p:cNvSpPr>
            <a:spLocks noGrp="1" noChangeArrowheads="1"/>
          </p:cNvSpPr>
          <p:nvPr>
            <p:ph type="subTitle" idx="1"/>
          </p:nvPr>
        </p:nvSpPr>
        <p:spPr/>
        <p:txBody>
          <a:bodyPr/>
          <a:lstStyle/>
          <a:p>
            <a:r>
              <a:rPr lang="es-ES" sz="3200" b="1"/>
              <a:t>EFECTOS FISIOLÓGICOS DEL PASAJE DE LA CORRIENTE ELÉCTRICA POR EL CUERPO HUMANO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27088" y="260350"/>
            <a:ext cx="7772400" cy="1143000"/>
          </a:xfrm>
        </p:spPr>
        <p:txBody>
          <a:bodyPr/>
          <a:lstStyle/>
          <a:p>
            <a:r>
              <a:rPr lang="es-ES" sz="2400" b="1"/>
              <a:t>EFECTOS FISIOLÓGICOS DEL PASAJE DE LA CORRIENTE ELÉCTRICA POR EL CUERPO HUMANO</a:t>
            </a:r>
          </a:p>
        </p:txBody>
      </p:sp>
      <p:sp>
        <p:nvSpPr>
          <p:cNvPr id="40963" name="Rectangle 3"/>
          <p:cNvSpPr>
            <a:spLocks noGrp="1" noChangeArrowheads="1"/>
          </p:cNvSpPr>
          <p:nvPr>
            <p:ph type="body" idx="1"/>
          </p:nvPr>
        </p:nvSpPr>
        <p:spPr/>
        <p:txBody>
          <a:bodyPr/>
          <a:lstStyle/>
          <a:p>
            <a:pPr>
              <a:lnSpc>
                <a:spcPct val="90000"/>
              </a:lnSpc>
            </a:pPr>
            <a:r>
              <a:rPr lang="es-ES" sz="2400"/>
              <a:t>El cuerpo humano debe convertirse en parte de un circuito eléctrico para producir daño. </a:t>
            </a:r>
          </a:p>
          <a:p>
            <a:pPr>
              <a:lnSpc>
                <a:spcPct val="90000"/>
              </a:lnSpc>
            </a:pPr>
            <a:r>
              <a:rPr lang="es-ES" sz="2400"/>
              <a:t>Para que circule corriente por el cuerpo humano:</a:t>
            </a:r>
          </a:p>
          <a:p>
            <a:pPr lvl="1">
              <a:lnSpc>
                <a:spcPct val="90000"/>
              </a:lnSpc>
            </a:pPr>
            <a:r>
              <a:rPr lang="es-ES" sz="2200"/>
              <a:t>Debe existir al menos dos conexiones entre el cuerpo y una fuente de alimentación externa.</a:t>
            </a:r>
          </a:p>
          <a:p>
            <a:pPr>
              <a:lnSpc>
                <a:spcPct val="90000"/>
              </a:lnSpc>
            </a:pPr>
            <a:r>
              <a:rPr lang="es-ES" sz="2400"/>
              <a:t> La magnitud de la corriente depende: </a:t>
            </a:r>
          </a:p>
          <a:p>
            <a:pPr lvl="1">
              <a:lnSpc>
                <a:spcPct val="90000"/>
              </a:lnSpc>
            </a:pPr>
            <a:r>
              <a:rPr lang="es-ES" sz="2200"/>
              <a:t>Diferencia de potencial entre las conexiones.</a:t>
            </a:r>
          </a:p>
          <a:p>
            <a:pPr lvl="1">
              <a:lnSpc>
                <a:spcPct val="90000"/>
              </a:lnSpc>
            </a:pPr>
            <a:r>
              <a:rPr lang="es-ES" sz="2200"/>
              <a:t>La resistencia eléctrica del cuerpo. </a:t>
            </a:r>
          </a:p>
          <a:p>
            <a:pPr>
              <a:lnSpc>
                <a:spcPct val="90000"/>
              </a:lnSpc>
            </a:pPr>
            <a:r>
              <a:rPr lang="es-ES" sz="2400"/>
              <a:t>La mayor parte de los tejidos del cuerpo contienen un elevado porcentaje de agua por tanto se considera como un buen conductor. </a:t>
            </a:r>
          </a:p>
          <a:p>
            <a:pPr>
              <a:lnSpc>
                <a:spcPct val="90000"/>
              </a:lnSpc>
            </a:pPr>
            <a:r>
              <a:rPr lang="es-ES" sz="2400"/>
              <a:t>La impedancia de la piel: 200-500KΩ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s-ES" sz="2400" b="1"/>
              <a:t>EFECTOS FISIOLÓGICOS DEL PASAJE DE LA CORRIENTE ELÉCTRICA POR EL CUERPO HUMANO</a:t>
            </a:r>
          </a:p>
        </p:txBody>
      </p:sp>
      <p:sp>
        <p:nvSpPr>
          <p:cNvPr id="39939" name="Rectangle 3"/>
          <p:cNvSpPr>
            <a:spLocks noGrp="1" noChangeArrowheads="1"/>
          </p:cNvSpPr>
          <p:nvPr>
            <p:ph type="body" idx="1"/>
          </p:nvPr>
        </p:nvSpPr>
        <p:spPr/>
        <p:txBody>
          <a:bodyPr/>
          <a:lstStyle/>
          <a:p>
            <a:r>
              <a:rPr lang="es-ES"/>
              <a:t>Los efectos que la corriente eléctrica produce sobre el cuerpo humano depende de:</a:t>
            </a:r>
          </a:p>
          <a:p>
            <a:pPr lvl="1"/>
            <a:r>
              <a:rPr lang="es-ES"/>
              <a:t>Magnitud de la corriente que circula por el tejido. </a:t>
            </a:r>
          </a:p>
          <a:p>
            <a:pPr lvl="1"/>
            <a:r>
              <a:rPr lang="es-ES"/>
              <a:t>Frecuencia. </a:t>
            </a:r>
          </a:p>
          <a:p>
            <a:pPr lvl="1"/>
            <a:r>
              <a:rPr lang="es-ES"/>
              <a:t>Tiempo de exposición a la corriente eléctrica.</a:t>
            </a:r>
          </a:p>
          <a:p>
            <a:pPr lvl="1"/>
            <a:r>
              <a:rPr lang="es-ES"/>
              <a:t>Zona por la que circula (superficie o tejido interno). </a:t>
            </a:r>
          </a:p>
          <a:p>
            <a:pPr lvl="1"/>
            <a:r>
              <a:rPr lang="es-ES"/>
              <a:t>La gravedad del daño producido dependerá también del órgano afectado.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MX" sz="3800" b="1"/>
              <a:t>RESUMEN</a:t>
            </a:r>
            <a:r>
              <a:rPr lang="es-MX" sz="3800"/>
              <a:t/>
            </a:r>
            <a:br>
              <a:rPr lang="es-MX" sz="3800"/>
            </a:br>
            <a:endParaRPr lang="es-ES" sz="3800"/>
          </a:p>
        </p:txBody>
      </p:sp>
      <p:sp>
        <p:nvSpPr>
          <p:cNvPr id="16387" name="Rectangle 3"/>
          <p:cNvSpPr>
            <a:spLocks noGrp="1" noChangeArrowheads="1"/>
          </p:cNvSpPr>
          <p:nvPr>
            <p:ph type="body" idx="1"/>
          </p:nvPr>
        </p:nvSpPr>
        <p:spPr/>
        <p:txBody>
          <a:bodyPr/>
          <a:lstStyle/>
          <a:p>
            <a:r>
              <a:rPr lang="es-MX" sz="2400"/>
              <a:t>Enfocado en la seguridad requerida al momento de utilizar equipos eléctricos de uso médicos</a:t>
            </a:r>
            <a:r>
              <a:rPr lang="es-ES" sz="2400"/>
              <a:t>.</a:t>
            </a:r>
          </a:p>
          <a:p>
            <a:r>
              <a:rPr lang="es-MX" sz="2400"/>
              <a:t>Menciona métodos de prevención de daños, y consecuencias del mal uso del equipo médico.</a:t>
            </a:r>
          </a:p>
          <a:p>
            <a:r>
              <a:rPr lang="es-MX" sz="2400"/>
              <a:t>Abarca normas y reglamentos vigentes a nivel internacional.</a:t>
            </a:r>
          </a:p>
          <a:p>
            <a:r>
              <a:rPr lang="es-MX" sz="2400"/>
              <a:t>Familiarizar al personal médico con los riesgos eléctricos potenciales.</a:t>
            </a:r>
          </a:p>
          <a:p>
            <a:r>
              <a:rPr lang="es-MX" sz="2400"/>
              <a:t>Crear concientización en las personas que manejen directamente los aparatos electromédicos.</a:t>
            </a:r>
            <a:r>
              <a:rPr lang="es-ES" sz="24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 sz="2400" b="1"/>
              <a:t>EFECTOS FISIOLÓGICOS DEL PASAJE DE LA CORRIENTE ELÉCTRICA POR EL CUERPO HUMANO</a:t>
            </a:r>
          </a:p>
        </p:txBody>
      </p:sp>
      <p:sp>
        <p:nvSpPr>
          <p:cNvPr id="41987" name="Rectangle 3"/>
          <p:cNvSpPr>
            <a:spLocks noGrp="1" noChangeArrowheads="1"/>
          </p:cNvSpPr>
          <p:nvPr>
            <p:ph type="body" idx="1"/>
          </p:nvPr>
        </p:nvSpPr>
        <p:spPr/>
        <p:txBody>
          <a:bodyPr/>
          <a:lstStyle/>
          <a:p>
            <a:r>
              <a:rPr lang="es-ES"/>
              <a:t>La corriente eléctrica puede afectar al tejido de tres formas:</a:t>
            </a:r>
          </a:p>
          <a:p>
            <a:r>
              <a:rPr lang="es-ES"/>
              <a:t>Primero: Se produce una excitación eléctrica de los tejidos excitables (nervios y músculos).</a:t>
            </a:r>
          </a:p>
          <a:p>
            <a:r>
              <a:rPr lang="es-ES"/>
              <a:t>Segundo: Puede aparecer un incremento de la temperatura del tejido.</a:t>
            </a:r>
          </a:p>
          <a:p>
            <a:r>
              <a:rPr lang="es-ES"/>
              <a:t>Tercero: Aumento de temperatura si es elevado puede provocar lesiones (quemaduras) en el tejido.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2400" b="1"/>
              <a:t>EFECTOS FISIOLÓGICOS DEL PASAJE DE LA CORRIENTE ELÉCTRICA POR EL CUERPO HUMANO</a:t>
            </a:r>
          </a:p>
        </p:txBody>
      </p:sp>
      <p:sp>
        <p:nvSpPr>
          <p:cNvPr id="43011" name="Rectangle 3"/>
          <p:cNvSpPr>
            <a:spLocks noGrp="1" noChangeArrowheads="1"/>
          </p:cNvSpPr>
          <p:nvPr>
            <p:ph type="body" idx="1"/>
          </p:nvPr>
        </p:nvSpPr>
        <p:spPr/>
        <p:txBody>
          <a:bodyPr/>
          <a:lstStyle/>
          <a:p>
            <a:pPr>
              <a:lnSpc>
                <a:spcPct val="90000"/>
              </a:lnSpc>
            </a:pPr>
            <a:r>
              <a:rPr lang="es-ES" sz="2400"/>
              <a:t>En electrocirugía se utiliza la corriente concentrada procedente de un generador de radiofrecuencia con la frecuencia de 2.5 – 4MHz para cortar tejido o coagular pequeños vasos sanguíneos.</a:t>
            </a:r>
          </a:p>
          <a:p>
            <a:pPr>
              <a:lnSpc>
                <a:spcPct val="90000"/>
              </a:lnSpc>
            </a:pPr>
            <a:r>
              <a:rPr lang="es-ES" sz="2400"/>
              <a:t>El órgano más susceptible a la corriente eléctrica es el corazón. </a:t>
            </a:r>
          </a:p>
          <a:p>
            <a:pPr>
              <a:lnSpc>
                <a:spcPct val="90000"/>
              </a:lnSpc>
            </a:pPr>
            <a:r>
              <a:rPr lang="es-ES" sz="2400"/>
              <a:t>Un estímulo que tetanice el corazón provoca la contracción completa del miocardio. </a:t>
            </a:r>
          </a:p>
          <a:p>
            <a:pPr>
              <a:lnSpc>
                <a:spcPct val="90000"/>
              </a:lnSpc>
            </a:pPr>
            <a:r>
              <a:rPr lang="es-ES" sz="2400"/>
              <a:t>Si la circulación no se restablece en pocos minutos, en primer lugar se lesiona el cerebro y luego se produce la muerte debido a la falta de aportación de oxígeno a los tejidos cerebrales. </a:t>
            </a:r>
          </a:p>
          <a:p>
            <a:pPr>
              <a:lnSpc>
                <a:spcPct val="90000"/>
              </a:lnSpc>
              <a:buFont typeface="Wingdings" pitchFamily="2" charset="2"/>
              <a:buNone/>
            </a:pPr>
            <a:endParaRPr lang="es-E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 sz="2400" b="1"/>
              <a:t>EFECTOS FISIOLÓGICOS DEL PASAJE DE LA CORRIENTE ELÉCTRICA POR EL CUERPO HUMANO</a:t>
            </a:r>
          </a:p>
        </p:txBody>
      </p:sp>
      <p:sp>
        <p:nvSpPr>
          <p:cNvPr id="44035" name="Rectangle 3"/>
          <p:cNvSpPr>
            <a:spLocks noGrp="1" noChangeArrowheads="1"/>
          </p:cNvSpPr>
          <p:nvPr>
            <p:ph type="body" idx="1"/>
          </p:nvPr>
        </p:nvSpPr>
        <p:spPr/>
        <p:txBody>
          <a:bodyPr/>
          <a:lstStyle/>
          <a:p>
            <a:r>
              <a:rPr lang="es-ES" sz="2400"/>
              <a:t>Corriente de intensidad más baja: </a:t>
            </a:r>
          </a:p>
          <a:p>
            <a:pPr lvl="1"/>
            <a:r>
              <a:rPr lang="es-ES" sz="2200"/>
              <a:t>Excita sólo parte de las fibras musculares del corazón.</a:t>
            </a:r>
          </a:p>
          <a:p>
            <a:pPr lvl="1"/>
            <a:r>
              <a:rPr lang="es-ES" sz="2200"/>
              <a:t>Más peligrosa que una corriente suficiente para tetanizar el corazón entero. </a:t>
            </a:r>
          </a:p>
          <a:p>
            <a:pPr lvl="1"/>
            <a:r>
              <a:rPr lang="es-ES" sz="2200"/>
              <a:t>Puede cambiar las vías eléctricas de propagación en el miocardio desincronizando la actividad del corazón. </a:t>
            </a:r>
          </a:p>
          <a:p>
            <a:pPr lvl="1"/>
            <a:r>
              <a:rPr lang="es-ES" sz="2200"/>
              <a:t>Este fenómeno se denomina “fibrilación”. </a:t>
            </a:r>
          </a:p>
          <a:p>
            <a:pPr lvl="1"/>
            <a:r>
              <a:rPr lang="es-ES" sz="2200"/>
              <a:t>La fibrilación ventricular es la causa que produce la mayoría de las muertes en los accidentes eléctricos.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s-ES" sz="2400" b="1"/>
              <a:t>EFECTOS FISIOLÓGICOS DEL PASAJE DE LA CORRIENTE ELÉCTRICA POR EL CUERPO HUMANO</a:t>
            </a:r>
          </a:p>
        </p:txBody>
      </p:sp>
      <p:sp>
        <p:nvSpPr>
          <p:cNvPr id="45059" name="Rectangle 3"/>
          <p:cNvSpPr>
            <a:spLocks noGrp="1" noChangeArrowheads="1"/>
          </p:cNvSpPr>
          <p:nvPr>
            <p:ph type="body" idx="1"/>
          </p:nvPr>
        </p:nvSpPr>
        <p:spPr/>
        <p:txBody>
          <a:bodyPr/>
          <a:lstStyle/>
          <a:p>
            <a:r>
              <a:rPr lang="es-ES"/>
              <a:t>En las figuras se muestra los valores aproximados y los efectos que produce la corriente para un tiempo de exposición de 1-3 seg. y varios niveles de magnitud alterna de 50 Hz aplicada al exterior del cuerpo de una persona de 70 Kg.  </a:t>
            </a:r>
          </a:p>
        </p:txBody>
      </p:sp>
      <p:pic>
        <p:nvPicPr>
          <p:cNvPr id="45060" name="Picture 4"/>
          <p:cNvPicPr>
            <a:picLocks noChangeAspect="1" noChangeArrowheads="1"/>
          </p:cNvPicPr>
          <p:nvPr/>
        </p:nvPicPr>
        <p:blipFill>
          <a:blip r:embed="rId2"/>
          <a:srcRect/>
          <a:stretch>
            <a:fillRect/>
          </a:stretch>
        </p:blipFill>
        <p:spPr bwMode="auto">
          <a:xfrm>
            <a:off x="2195513" y="4292600"/>
            <a:ext cx="4749800" cy="22907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 sz="2400" b="1"/>
              <a:t>EFECTOS FISIOLÓGICOS DEL PASAJE DE LA CORRIENTE ELÉCTRICA POR EL CUERPO HUMANO</a:t>
            </a:r>
          </a:p>
        </p:txBody>
      </p:sp>
      <p:pic>
        <p:nvPicPr>
          <p:cNvPr id="46084" name="Picture 4"/>
          <p:cNvPicPr>
            <a:picLocks noChangeAspect="1" noChangeArrowheads="1"/>
          </p:cNvPicPr>
          <p:nvPr>
            <p:ph type="body" idx="1"/>
          </p:nvPr>
        </p:nvPicPr>
        <p:blipFill>
          <a:blip r:embed="rId2"/>
          <a:srcRect/>
          <a:stretch>
            <a:fillRect/>
          </a:stretch>
        </p:blipFill>
        <p:spPr>
          <a:xfrm>
            <a:off x="3341688" y="1600200"/>
            <a:ext cx="2917825" cy="4530725"/>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0113" y="188913"/>
            <a:ext cx="7772400" cy="1143000"/>
          </a:xfrm>
        </p:spPr>
        <p:txBody>
          <a:bodyPr/>
          <a:lstStyle/>
          <a:p>
            <a:r>
              <a:rPr lang="es-ES" sz="2400" b="1"/>
              <a:t>EFECTOS FISILÓGICOS DEL PASAJE DE LA CORRIENTE ELÉCTRICA POR EL CUERPO HUMANO</a:t>
            </a:r>
            <a:br>
              <a:rPr lang="es-ES" sz="2400" b="1"/>
            </a:br>
            <a:r>
              <a:rPr lang="es-ES" sz="2400" b="1"/>
              <a:t>Umbral o nivel de percepción</a:t>
            </a:r>
          </a:p>
        </p:txBody>
      </p:sp>
      <p:sp>
        <p:nvSpPr>
          <p:cNvPr id="47107" name="Rectangle 3"/>
          <p:cNvSpPr>
            <a:spLocks noGrp="1" noChangeArrowheads="1"/>
          </p:cNvSpPr>
          <p:nvPr>
            <p:ph type="body" idx="1"/>
          </p:nvPr>
        </p:nvSpPr>
        <p:spPr/>
        <p:txBody>
          <a:bodyPr/>
          <a:lstStyle/>
          <a:p>
            <a:r>
              <a:rPr lang="es-ES"/>
              <a:t>La intensidad mínima de corriente que el ser humano es capaz de detectar. </a:t>
            </a:r>
          </a:p>
          <a:p>
            <a:r>
              <a:rPr lang="es-ES"/>
              <a:t>Este valor varía en función del sujeto y de las condiciones de medida.</a:t>
            </a:r>
          </a:p>
          <a:p>
            <a:r>
              <a:rPr lang="es-ES"/>
              <a:t>Oscila entre 10mA y 0.5mA para valores eficaces de alterna a 50 Hz y entre 2 y 10mA para corriente continua.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Corriente de pérdida del control motor</a:t>
            </a:r>
          </a:p>
        </p:txBody>
      </p:sp>
      <p:sp>
        <p:nvSpPr>
          <p:cNvPr id="48131" name="Rectangle 3"/>
          <p:cNvSpPr>
            <a:spLocks noGrp="1" noChangeArrowheads="1"/>
          </p:cNvSpPr>
          <p:nvPr>
            <p:ph type="body" idx="1"/>
          </p:nvPr>
        </p:nvSpPr>
        <p:spPr/>
        <p:txBody>
          <a:bodyPr/>
          <a:lstStyle/>
          <a:p>
            <a:r>
              <a:rPr lang="es-ES"/>
              <a:t>Para niveles superiores de corriente:</a:t>
            </a:r>
          </a:p>
          <a:p>
            <a:pPr lvl="1"/>
            <a:r>
              <a:rPr lang="es-ES"/>
              <a:t>Los nervios y músculos pueden excitarse y provocar contracciones. </a:t>
            </a:r>
          </a:p>
          <a:p>
            <a:pPr lvl="1"/>
            <a:r>
              <a:rPr lang="es-ES"/>
              <a:t>Pueden llegar a ser dolorosas ocasionando una perdida del control motor.  </a:t>
            </a:r>
          </a:p>
          <a:p>
            <a:pPr lvl="1"/>
            <a:r>
              <a:rPr lang="es-ES"/>
              <a:t>Los valores de corriente que producen perdida de control motor oscilan entre 6 y 16mA.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Parálisis respiratoria, dolor y fatiga</a:t>
            </a:r>
          </a:p>
        </p:txBody>
      </p:sp>
      <p:sp>
        <p:nvSpPr>
          <p:cNvPr id="49155" name="Rectangle 3"/>
          <p:cNvSpPr>
            <a:spLocks noGrp="1" noChangeArrowheads="1"/>
          </p:cNvSpPr>
          <p:nvPr>
            <p:ph type="body" idx="1"/>
          </p:nvPr>
        </p:nvSpPr>
        <p:spPr/>
        <p:txBody>
          <a:bodyPr/>
          <a:lstStyle/>
          <a:p>
            <a:pPr>
              <a:lnSpc>
                <a:spcPct val="90000"/>
              </a:lnSpc>
            </a:pPr>
            <a:r>
              <a:rPr lang="es-ES"/>
              <a:t>Valores más elevados de corriente, entre 18 y 22mA:</a:t>
            </a:r>
          </a:p>
          <a:p>
            <a:pPr lvl="1">
              <a:lnSpc>
                <a:spcPct val="90000"/>
              </a:lnSpc>
            </a:pPr>
            <a:r>
              <a:rPr lang="es-ES"/>
              <a:t> Aparecen contracciones involuntarias de los músculos respiratorios. </a:t>
            </a:r>
          </a:p>
          <a:p>
            <a:pPr lvl="1">
              <a:lnSpc>
                <a:spcPct val="90000"/>
              </a:lnSpc>
            </a:pPr>
            <a:r>
              <a:rPr lang="es-ES"/>
              <a:t>Provocan situaciones de asfixia si la corriente no se interrumpe. </a:t>
            </a:r>
          </a:p>
          <a:p>
            <a:pPr lvl="1">
              <a:lnSpc>
                <a:spcPct val="90000"/>
              </a:lnSpc>
            </a:pPr>
            <a:r>
              <a:rPr lang="es-ES"/>
              <a:t>Contracciones fuertes involuntarias de los músculos. </a:t>
            </a:r>
          </a:p>
          <a:p>
            <a:pPr lvl="1">
              <a:lnSpc>
                <a:spcPct val="90000"/>
              </a:lnSpc>
            </a:pPr>
            <a:r>
              <a:rPr lang="es-ES"/>
              <a:t>Estimulación de los nervios pueden provocar dolores y causar fatiga si están expuestos a la corriente eléctrica durante largo tiempo.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00113" y="115888"/>
            <a:ext cx="7772400" cy="1143000"/>
          </a:xfrm>
        </p:spPr>
        <p:txBody>
          <a:bodyPr/>
          <a:lstStyle/>
          <a:p>
            <a:r>
              <a:rPr lang="es-ES" sz="2400" b="1"/>
              <a:t>EFECTOS FISIOLÓGICOS DEL PASAJE DE LA CORRIENTE ELÉCTRICA POR EL CUERPO HUMANO</a:t>
            </a:r>
            <a:br>
              <a:rPr lang="es-ES" sz="2400" b="1"/>
            </a:br>
            <a:r>
              <a:rPr lang="es-ES" sz="2400" b="1"/>
              <a:t>Fibrilación ventricular</a:t>
            </a:r>
          </a:p>
        </p:txBody>
      </p:sp>
      <p:sp>
        <p:nvSpPr>
          <p:cNvPr id="50179" name="Rectangle 3"/>
          <p:cNvSpPr>
            <a:spLocks noGrp="1" noChangeArrowheads="1"/>
          </p:cNvSpPr>
          <p:nvPr>
            <p:ph type="body" idx="1"/>
          </p:nvPr>
        </p:nvSpPr>
        <p:spPr/>
        <p:txBody>
          <a:bodyPr/>
          <a:lstStyle/>
          <a:p>
            <a:pPr>
              <a:lnSpc>
                <a:spcPct val="90000"/>
              </a:lnSpc>
            </a:pPr>
            <a:r>
              <a:rPr lang="es-ES" sz="2400"/>
              <a:t>Corrientes mayores:</a:t>
            </a:r>
          </a:p>
          <a:p>
            <a:pPr lvl="1">
              <a:lnSpc>
                <a:spcPct val="90000"/>
              </a:lnSpc>
            </a:pPr>
            <a:r>
              <a:rPr lang="es-ES" sz="2200"/>
              <a:t>Pérdidas de sincronismo del músculo cardiaco. </a:t>
            </a:r>
          </a:p>
          <a:p>
            <a:pPr lvl="1">
              <a:lnSpc>
                <a:spcPct val="90000"/>
              </a:lnSpc>
            </a:pPr>
            <a:r>
              <a:rPr lang="es-ES" sz="2200"/>
              <a:t>Una vez se desincroniza la actividad ventricular el proceso no se detiene.</a:t>
            </a:r>
          </a:p>
          <a:p>
            <a:pPr lvl="1">
              <a:lnSpc>
                <a:spcPct val="90000"/>
              </a:lnSpc>
            </a:pPr>
            <a:r>
              <a:rPr lang="es-ES" sz="2200"/>
              <a:t>El corazón deja de funcionar como bomba:</a:t>
            </a:r>
          </a:p>
          <a:p>
            <a:pPr lvl="2">
              <a:lnSpc>
                <a:spcPct val="90000"/>
              </a:lnSpc>
            </a:pPr>
            <a:r>
              <a:rPr lang="es-ES" sz="2100"/>
              <a:t>Ocasiona una parada en la circulación sanguínea.</a:t>
            </a:r>
          </a:p>
          <a:p>
            <a:pPr lvl="2">
              <a:lnSpc>
                <a:spcPct val="90000"/>
              </a:lnSpc>
            </a:pPr>
            <a:r>
              <a:rPr lang="es-ES" sz="2100"/>
              <a:t>La muerte súbita si no se consigue la reversión inmediata. </a:t>
            </a:r>
          </a:p>
          <a:p>
            <a:pPr lvl="1">
              <a:lnSpc>
                <a:spcPct val="90000"/>
              </a:lnSpc>
            </a:pPr>
            <a:r>
              <a:rPr lang="es-ES" sz="2200"/>
              <a:t>Puede recuperarse la actividad normal del corazón si se aplica un pulso de gran corriente durante un corto intervalo de tiempo con un desfibrilador</a:t>
            </a:r>
          </a:p>
          <a:p>
            <a:pPr lvl="1">
              <a:lnSpc>
                <a:spcPct val="90000"/>
              </a:lnSpc>
            </a:pPr>
            <a:r>
              <a:rPr lang="es-ES" sz="2200"/>
              <a:t>El nivel de corriente que puede producir fibrilación varía entre 75 y 400mA.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Contracción del Miocardio Sostenida</a:t>
            </a:r>
          </a:p>
        </p:txBody>
      </p:sp>
      <p:sp>
        <p:nvSpPr>
          <p:cNvPr id="51203" name="Rectangle 3"/>
          <p:cNvSpPr>
            <a:spLocks noGrp="1" noChangeArrowheads="1"/>
          </p:cNvSpPr>
          <p:nvPr>
            <p:ph type="body" idx="1"/>
          </p:nvPr>
        </p:nvSpPr>
        <p:spPr/>
        <p:txBody>
          <a:bodyPr/>
          <a:lstStyle/>
          <a:p>
            <a:r>
              <a:rPr lang="es-ES"/>
              <a:t>Si la corriente es suficientemente elevada:</a:t>
            </a:r>
          </a:p>
          <a:p>
            <a:pPr lvl="1"/>
            <a:r>
              <a:rPr lang="es-ES"/>
              <a:t>El músculo entero del corazón se contrae.</a:t>
            </a:r>
          </a:p>
          <a:p>
            <a:pPr lvl="1"/>
            <a:r>
              <a:rPr lang="es-ES"/>
              <a:t> Aunque el corazón deja de latir mientras la corriente se aplica, cuando esta cesa, vuelve el ritmo normal. </a:t>
            </a:r>
          </a:p>
          <a:p>
            <a:pPr lvl="1"/>
            <a:r>
              <a:rPr lang="es-ES"/>
              <a:t>El margen de corriente que producen una contracción sostenida del miocardio oscila entre 1 y 6 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sz="3800" b="1"/>
              <a:t>MARCO TEÓRICO</a:t>
            </a:r>
            <a:br>
              <a:rPr lang="es-ES" sz="3800" b="1"/>
            </a:br>
            <a:r>
              <a:rPr lang="es-ES" sz="3800" b="1"/>
              <a:t>Objetivos</a:t>
            </a:r>
          </a:p>
        </p:txBody>
      </p:sp>
      <p:sp>
        <p:nvSpPr>
          <p:cNvPr id="17411" name="Rectangle 3"/>
          <p:cNvSpPr>
            <a:spLocks noGrp="1" noChangeArrowheads="1"/>
          </p:cNvSpPr>
          <p:nvPr>
            <p:ph type="body" idx="1"/>
          </p:nvPr>
        </p:nvSpPr>
        <p:spPr/>
        <p:txBody>
          <a:bodyPr/>
          <a:lstStyle/>
          <a:p>
            <a:pPr>
              <a:lnSpc>
                <a:spcPct val="90000"/>
              </a:lnSpc>
            </a:pPr>
            <a:r>
              <a:rPr lang="es-ES"/>
              <a:t>Conocer la importancia de realizar mantenimiento de excelencia a los equipos eléctricos de uso médico.</a:t>
            </a:r>
          </a:p>
          <a:p>
            <a:pPr>
              <a:lnSpc>
                <a:spcPct val="90000"/>
              </a:lnSpc>
            </a:pPr>
            <a:endParaRPr lang="es-ES"/>
          </a:p>
          <a:p>
            <a:pPr>
              <a:lnSpc>
                <a:spcPct val="90000"/>
              </a:lnSpc>
            </a:pPr>
            <a:r>
              <a:rPr lang="es-ES"/>
              <a:t>Conocer los daños fisiológicos causados por un desperfecto y sus consecuencias.</a:t>
            </a:r>
          </a:p>
          <a:p>
            <a:pPr>
              <a:lnSpc>
                <a:spcPct val="90000"/>
              </a:lnSpc>
            </a:pPr>
            <a:endParaRPr lang="es-ES"/>
          </a:p>
          <a:p>
            <a:pPr>
              <a:lnSpc>
                <a:spcPct val="90000"/>
              </a:lnSpc>
            </a:pPr>
            <a:r>
              <a:rPr lang="es-ES"/>
              <a:t>Conocer  riesgos para el paciente, para los médicos, enfermeras y personal alrededor.</a:t>
            </a:r>
          </a:p>
          <a:p>
            <a:pPr>
              <a:lnSpc>
                <a:spcPct val="90000"/>
              </a:lnSpc>
              <a:buFont typeface="Wingdings" pitchFamily="2" charset="2"/>
              <a:buNone/>
            </a:pPr>
            <a:r>
              <a:rPr lang="es-ES"/>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Daños físicos y quemaduras</a:t>
            </a:r>
          </a:p>
        </p:txBody>
      </p:sp>
      <p:sp>
        <p:nvSpPr>
          <p:cNvPr id="52227" name="Rectangle 3"/>
          <p:cNvSpPr>
            <a:spLocks noGrp="1" noChangeArrowheads="1"/>
          </p:cNvSpPr>
          <p:nvPr>
            <p:ph type="body" idx="1"/>
          </p:nvPr>
        </p:nvSpPr>
        <p:spPr/>
        <p:txBody>
          <a:bodyPr/>
          <a:lstStyle/>
          <a:p>
            <a:r>
              <a:rPr lang="es-ES"/>
              <a:t>La resistencia que ofrece el cuerpo humano causa quemaduras:</a:t>
            </a:r>
          </a:p>
          <a:p>
            <a:pPr lvl="1"/>
            <a:r>
              <a:rPr lang="es-ES"/>
              <a:t>Sobre la piel.</a:t>
            </a:r>
          </a:p>
          <a:p>
            <a:pPr lvl="1"/>
            <a:r>
              <a:rPr lang="es-ES"/>
              <a:t>En los puntos de entrada de la corriente.</a:t>
            </a:r>
          </a:p>
          <a:p>
            <a:pPr lvl="1"/>
            <a:r>
              <a:rPr lang="es-ES"/>
              <a:t> La resistencia de la piel es muy elevada y es donde se disipa mayor potencia.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Daños físicos y quemaduras</a:t>
            </a:r>
          </a:p>
        </p:txBody>
      </p:sp>
      <p:sp>
        <p:nvSpPr>
          <p:cNvPr id="54275" name="Rectangle 3"/>
          <p:cNvSpPr>
            <a:spLocks noGrp="1" noChangeArrowheads="1"/>
          </p:cNvSpPr>
          <p:nvPr>
            <p:ph type="body" idx="1"/>
          </p:nvPr>
        </p:nvSpPr>
        <p:spPr/>
        <p:txBody>
          <a:bodyPr/>
          <a:lstStyle/>
          <a:p>
            <a:r>
              <a:rPr lang="es-ES"/>
              <a:t>Hasta tensiones de contacto de 50 V en corriente alterna:</a:t>
            </a:r>
          </a:p>
          <a:p>
            <a:pPr lvl="1"/>
            <a:r>
              <a:rPr lang="es-ES"/>
              <a:t>La impedancia de la piel varía en un mismo individuo.</a:t>
            </a:r>
          </a:p>
          <a:p>
            <a:pPr lvl="1"/>
            <a:r>
              <a:rPr lang="es-ES"/>
              <a:t>Dependiendo de factores externos tales como la </a:t>
            </a:r>
            <a:r>
              <a:rPr lang="es-ES">
                <a:hlinkClick r:id="rId2"/>
              </a:rPr>
              <a:t>temperatura</a:t>
            </a:r>
            <a:r>
              <a:rPr lang="es-ES"/>
              <a:t>, la humedad de la piel, etc. </a:t>
            </a:r>
          </a:p>
          <a:p>
            <a:pPr lvl="1"/>
            <a:r>
              <a:rPr lang="es-ES"/>
              <a:t>La impedancia de la piel decrece rápidamente, llegando a ser muy baja si la piel está perforada.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00113" y="115888"/>
            <a:ext cx="7772400" cy="1143000"/>
          </a:xfrm>
        </p:spPr>
        <p:txBody>
          <a:bodyPr/>
          <a:lstStyle/>
          <a:p>
            <a:r>
              <a:rPr lang="es-ES" sz="2400" b="1"/>
              <a:t>EFECTOS FISIOLÓGICOS DEL PASAJE DE LA CORRIENTE ELÉCTRICA POR EL CUERPO HUMANO</a:t>
            </a:r>
            <a:br>
              <a:rPr lang="es-ES" sz="2400" b="1"/>
            </a:br>
            <a:r>
              <a:rPr lang="es-ES" sz="2400" b="1"/>
              <a:t>Daños físicos y quemaduras</a:t>
            </a:r>
          </a:p>
        </p:txBody>
      </p:sp>
      <p:sp>
        <p:nvSpPr>
          <p:cNvPr id="55299" name="Rectangle 3"/>
          <p:cNvSpPr>
            <a:spLocks noGrp="1" noChangeArrowheads="1"/>
          </p:cNvSpPr>
          <p:nvPr>
            <p:ph type="body" idx="1"/>
          </p:nvPr>
        </p:nvSpPr>
        <p:spPr/>
        <p:txBody>
          <a:bodyPr/>
          <a:lstStyle/>
          <a:p>
            <a:pPr lvl="1"/>
            <a:endParaRPr lang="es-ES" sz="2200"/>
          </a:p>
          <a:p>
            <a:r>
              <a:rPr lang="es-ES" sz="2400"/>
              <a:t>La impedancia interna del cuerpo:</a:t>
            </a:r>
          </a:p>
          <a:p>
            <a:pPr lvl="1"/>
            <a:r>
              <a:rPr lang="es-ES" sz="2200"/>
              <a:t>Se considera como resistiva.</a:t>
            </a:r>
          </a:p>
          <a:p>
            <a:pPr lvl="1"/>
            <a:r>
              <a:rPr lang="es-ES" sz="2200"/>
              <a:t>La </a:t>
            </a:r>
            <a:r>
              <a:rPr lang="es-ES" sz="2200">
                <a:hlinkClick r:id="rId2"/>
              </a:rPr>
              <a:t>resistencia</a:t>
            </a:r>
            <a:r>
              <a:rPr lang="es-ES" sz="2200"/>
              <a:t> de los brazos y las piernas mucho mayor que la del tronco. </a:t>
            </a:r>
          </a:p>
          <a:p>
            <a:pPr lvl="1"/>
            <a:r>
              <a:rPr lang="es-ES" sz="2200"/>
              <a:t>Para tensiones elevadas la impedancia interna hace prácticamente despreciable la impedancia de la piel.</a:t>
            </a:r>
          </a:p>
          <a:p>
            <a:pPr lvl="1"/>
            <a:r>
              <a:rPr lang="es-ES" sz="2200"/>
              <a:t>Para </a:t>
            </a:r>
            <a:r>
              <a:rPr lang="es-ES" sz="2200">
                <a:hlinkClick r:id="rId3"/>
              </a:rPr>
              <a:t>poder</a:t>
            </a:r>
            <a:r>
              <a:rPr lang="es-ES" sz="2200"/>
              <a:t> comparar la impedancia interna dependiendo de la trayectoria, en la siguiente figura se indican las impedancias de algunos recorridos.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00113" y="115888"/>
            <a:ext cx="7772400" cy="1143000"/>
          </a:xfrm>
        </p:spPr>
        <p:txBody>
          <a:bodyPr/>
          <a:lstStyle/>
          <a:p>
            <a:r>
              <a:rPr lang="es-ES" sz="2400" b="1"/>
              <a:t>EFECTOS FISIOLÓGICOS DEL PASAJE DE LA CORRIENTE ELÉCTRICA POR EL CUERPO HUMANO</a:t>
            </a:r>
            <a:br>
              <a:rPr lang="es-ES" sz="2400" b="1"/>
            </a:br>
            <a:r>
              <a:rPr lang="es-ES" sz="2400" b="1"/>
              <a:t>Daños físicos y quemaduras</a:t>
            </a:r>
          </a:p>
        </p:txBody>
      </p:sp>
      <p:sp>
        <p:nvSpPr>
          <p:cNvPr id="56323" name="Rectangle 3"/>
          <p:cNvSpPr>
            <a:spLocks noGrp="1" noChangeArrowheads="1"/>
          </p:cNvSpPr>
          <p:nvPr>
            <p:ph type="body" idx="1"/>
          </p:nvPr>
        </p:nvSpPr>
        <p:spPr/>
        <p:txBody>
          <a:bodyPr/>
          <a:lstStyle/>
          <a:p>
            <a:pPr lvl="1"/>
            <a:r>
              <a:rPr lang="es-ES"/>
              <a:t>Comparados con los trayectos mano-mano y mano-pie que se consideran como impedancias de referencia (100%).</a:t>
            </a:r>
          </a:p>
          <a:p>
            <a:endParaRPr lang="es-ES"/>
          </a:p>
        </p:txBody>
      </p:sp>
      <p:pic>
        <p:nvPicPr>
          <p:cNvPr id="56324" name="Picture 4"/>
          <p:cNvPicPr>
            <a:picLocks noChangeAspect="1" noChangeArrowheads="1"/>
          </p:cNvPicPr>
          <p:nvPr/>
        </p:nvPicPr>
        <p:blipFill>
          <a:blip r:embed="rId2"/>
          <a:srcRect/>
          <a:stretch>
            <a:fillRect/>
          </a:stretch>
        </p:blipFill>
        <p:spPr bwMode="auto">
          <a:xfrm>
            <a:off x="1692275" y="3213100"/>
            <a:ext cx="5832475" cy="26701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Resistencia del cuerpo humano</a:t>
            </a:r>
          </a:p>
        </p:txBody>
      </p:sp>
      <p:sp>
        <p:nvSpPr>
          <p:cNvPr id="57347" name="Rectangle 3"/>
          <p:cNvSpPr>
            <a:spLocks noGrp="1" noChangeArrowheads="1"/>
          </p:cNvSpPr>
          <p:nvPr>
            <p:ph type="body" idx="1"/>
          </p:nvPr>
        </p:nvSpPr>
        <p:spPr/>
        <p:txBody>
          <a:bodyPr/>
          <a:lstStyle/>
          <a:p>
            <a:pPr>
              <a:lnSpc>
                <a:spcPct val="90000"/>
              </a:lnSpc>
            </a:pPr>
            <a:r>
              <a:rPr lang="es-ES" sz="2000"/>
              <a:t>El cuerpo humano presenta una resistencia al paso de la corriente eléctrica normalmente elevada.</a:t>
            </a:r>
          </a:p>
          <a:p>
            <a:pPr>
              <a:lnSpc>
                <a:spcPct val="90000"/>
              </a:lnSpc>
            </a:pPr>
            <a:r>
              <a:rPr lang="es-ES" sz="2000"/>
              <a:t>Depende de varios factores sobre todo del estado de la piel:</a:t>
            </a:r>
          </a:p>
          <a:p>
            <a:pPr lvl="1">
              <a:lnSpc>
                <a:spcPct val="90000"/>
              </a:lnSpc>
            </a:pPr>
            <a:r>
              <a:rPr lang="es-ES" sz="2000"/>
              <a:t>La piel seca ofrecerá alta resistencia.</a:t>
            </a:r>
          </a:p>
          <a:p>
            <a:pPr lvl="1">
              <a:lnSpc>
                <a:spcPct val="90000"/>
              </a:lnSpc>
            </a:pPr>
            <a:r>
              <a:rPr lang="es-ES" sz="2000"/>
              <a:t>La piel húmeda ofrece baja resistencia. </a:t>
            </a:r>
          </a:p>
          <a:p>
            <a:pPr lvl="1">
              <a:lnSpc>
                <a:spcPct val="90000"/>
              </a:lnSpc>
            </a:pPr>
            <a:r>
              <a:rPr lang="es-ES" sz="2000"/>
              <a:t>La piel herida también ofrece baja resistencia permitiendo que la corriente fluya fácilmente por el torrente sanguíneo y los otros tejidos orgánicos.       </a:t>
            </a:r>
          </a:p>
          <a:p>
            <a:pPr>
              <a:lnSpc>
                <a:spcPct val="90000"/>
              </a:lnSpc>
            </a:pPr>
            <a:r>
              <a:rPr lang="es-ES" sz="2000"/>
              <a:t>La conductibilidad eléctrica de los tejidos es paralela a su contenido de agua:</a:t>
            </a:r>
          </a:p>
          <a:p>
            <a:pPr lvl="1">
              <a:lnSpc>
                <a:spcPct val="90000"/>
              </a:lnSpc>
            </a:pPr>
            <a:r>
              <a:rPr lang="es-ES" sz="2000"/>
              <a:t>Oponen menor resistencia, siendo buenos conductores, el sistema vascular (sangre, linfa), músculos y LCR.</a:t>
            </a:r>
          </a:p>
          <a:p>
            <a:pPr lvl="1">
              <a:lnSpc>
                <a:spcPct val="90000"/>
              </a:lnSpc>
            </a:pPr>
            <a:r>
              <a:rPr lang="es-ES" sz="2000"/>
              <a:t>El esqueleto, nervios periféricos y piel tienen una resistencia más elevada.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Resistencia del cuerpo humano</a:t>
            </a:r>
          </a:p>
        </p:txBody>
      </p:sp>
      <p:sp>
        <p:nvSpPr>
          <p:cNvPr id="58373" name="Rectangle 5"/>
          <p:cNvSpPr>
            <a:spLocks noGrp="1" noChangeArrowheads="1"/>
          </p:cNvSpPr>
          <p:nvPr>
            <p:ph type="body" idx="1"/>
          </p:nvPr>
        </p:nvSpPr>
        <p:spPr/>
        <p:txBody>
          <a:bodyPr/>
          <a:lstStyle/>
          <a:p>
            <a:pPr algn="ctr">
              <a:buFont typeface="Wingdings" pitchFamily="2" charset="2"/>
              <a:buNone/>
            </a:pPr>
            <a:r>
              <a:rPr lang="es-ES" i="1"/>
              <a:t>El cuerpo humano ofrece resistencia al paso de una corriente</a:t>
            </a:r>
            <a:r>
              <a:rPr lang="es-ES"/>
              <a:t>  </a:t>
            </a:r>
          </a:p>
        </p:txBody>
      </p:sp>
      <p:pic>
        <p:nvPicPr>
          <p:cNvPr id="58374" name="Picture 6"/>
          <p:cNvPicPr>
            <a:picLocks noChangeAspect="1" noChangeArrowheads="1"/>
          </p:cNvPicPr>
          <p:nvPr/>
        </p:nvPicPr>
        <p:blipFill>
          <a:blip r:embed="rId2"/>
          <a:srcRect/>
          <a:stretch>
            <a:fillRect/>
          </a:stretch>
        </p:blipFill>
        <p:spPr bwMode="auto">
          <a:xfrm>
            <a:off x="2916238" y="2565400"/>
            <a:ext cx="3673475" cy="35544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Resistencia del cuerpo humano</a:t>
            </a:r>
          </a:p>
        </p:txBody>
      </p:sp>
      <p:sp>
        <p:nvSpPr>
          <p:cNvPr id="59395" name="Rectangle 3"/>
          <p:cNvSpPr>
            <a:spLocks noGrp="1" noChangeArrowheads="1"/>
          </p:cNvSpPr>
          <p:nvPr>
            <p:ph type="body" idx="1"/>
          </p:nvPr>
        </p:nvSpPr>
        <p:spPr/>
        <p:txBody>
          <a:bodyPr/>
          <a:lstStyle/>
          <a:p>
            <a:r>
              <a:rPr lang="es-ES"/>
              <a:t>La resistencia de la piel seca es 20 veces mayor que la de la piel húmeda.</a:t>
            </a:r>
          </a:p>
          <a:p>
            <a:r>
              <a:rPr lang="es-ES"/>
              <a:t>Más o menos 5.000 ohms. </a:t>
            </a:r>
          </a:p>
          <a:p>
            <a:r>
              <a:rPr lang="es-ES"/>
              <a:t>En las vísceras cae a 100 ohms, de modo que voltajes muy bajos, pueden producir electrocución, ya que al disminuir la resistencia se pueden obtener intensidades fatales (ley de ohm I = V/ 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Resistencia del cuerpo humano</a:t>
            </a:r>
          </a:p>
        </p:txBody>
      </p:sp>
      <p:sp>
        <p:nvSpPr>
          <p:cNvPr id="60419" name="Rectangle 3"/>
          <p:cNvSpPr>
            <a:spLocks noGrp="1" noChangeArrowheads="1"/>
          </p:cNvSpPr>
          <p:nvPr>
            <p:ph type="body" idx="1"/>
          </p:nvPr>
        </p:nvSpPr>
        <p:spPr/>
        <p:txBody>
          <a:bodyPr/>
          <a:lstStyle/>
          <a:p>
            <a:r>
              <a:rPr lang="es-ES"/>
              <a:t>La resistencia  del cuerpo humano también depende de otros factores tales como:</a:t>
            </a:r>
          </a:p>
          <a:p>
            <a:pPr lvl="1"/>
            <a:r>
              <a:rPr lang="es-ES"/>
              <a:t>Del estado anímico de la persona: mal estado de ánimo = Resistencia baja</a:t>
            </a:r>
          </a:p>
          <a:p>
            <a:pPr lvl="1"/>
            <a:r>
              <a:rPr lang="es-ES"/>
              <a:t>De si la persona esta bajo el efecto del alcohol: Alcohol  = Resistencia baja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00113" y="188913"/>
            <a:ext cx="7772400" cy="1143000"/>
          </a:xfrm>
        </p:spPr>
        <p:txBody>
          <a:bodyPr/>
          <a:lstStyle/>
          <a:p>
            <a:r>
              <a:rPr lang="es-ES" sz="2000" b="1"/>
              <a:t>EFECTOS FISIOLÓGICOS DEL PASAJE DE LA CORRIENTE ELÉCTRICA POR EL CUERPO HUMANO</a:t>
            </a:r>
            <a:br>
              <a:rPr lang="es-ES" sz="2000" b="1"/>
            </a:br>
            <a:r>
              <a:rPr lang="es-ES" sz="2000" b="1"/>
              <a:t>Parámetros susceptibles que afectan a lo efectos fisiológicos</a:t>
            </a:r>
          </a:p>
        </p:txBody>
      </p:sp>
      <p:sp>
        <p:nvSpPr>
          <p:cNvPr id="61443" name="Rectangle 3"/>
          <p:cNvSpPr>
            <a:spLocks noGrp="1" noChangeArrowheads="1"/>
          </p:cNvSpPr>
          <p:nvPr>
            <p:ph type="body" idx="1"/>
          </p:nvPr>
        </p:nvSpPr>
        <p:spPr/>
        <p:txBody>
          <a:bodyPr/>
          <a:lstStyle/>
          <a:p>
            <a:r>
              <a:rPr lang="es-ES"/>
              <a:t>Los efectos fisiológicos producidos por la corriente eléctrica, dependen de:</a:t>
            </a:r>
          </a:p>
          <a:p>
            <a:pPr lvl="1"/>
            <a:r>
              <a:rPr lang="es-ES"/>
              <a:t>Variabilidad del umbral de percepción y corriente de pérdida del control motor:</a:t>
            </a:r>
          </a:p>
          <a:p>
            <a:pPr lvl="2"/>
            <a:r>
              <a:rPr lang="es-ES"/>
              <a:t>Para los hombres, el valor medio del umbral de percepción es de 1.1mA, </a:t>
            </a:r>
          </a:p>
          <a:p>
            <a:pPr lvl="2"/>
            <a:r>
              <a:rPr lang="es-ES"/>
              <a:t>Para las mujeres, este valor medio se estima en 0.7mA. </a:t>
            </a:r>
          </a:p>
          <a:p>
            <a:pPr lvl="2"/>
            <a:r>
              <a:rPr lang="es-ES"/>
              <a:t>Se observa en la siguiente gráfica que el valor mínimo de este umbral de percepción se sitúa entorno a 0.5mA.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s-ES" sz="2000" b="1"/>
              <a:t>EFECTOS FISIOLÓGICOS DEL PASAJE DE LA CORRIENTE ELÉCTRICA POR EL CUERPO HUMANO</a:t>
            </a:r>
            <a:br>
              <a:rPr lang="es-ES" sz="2000" b="1"/>
            </a:br>
            <a:r>
              <a:rPr lang="es-ES" sz="2000" b="1"/>
              <a:t>Parámetros susceptibles que afectan a lo efectos fisiológicos</a:t>
            </a:r>
          </a:p>
        </p:txBody>
      </p:sp>
      <p:sp>
        <p:nvSpPr>
          <p:cNvPr id="62467" name="Rectangle 3"/>
          <p:cNvSpPr>
            <a:spLocks noGrp="1" noChangeArrowheads="1"/>
          </p:cNvSpPr>
          <p:nvPr>
            <p:ph type="body" idx="1"/>
          </p:nvPr>
        </p:nvSpPr>
        <p:spPr/>
        <p:txBody>
          <a:bodyPr/>
          <a:lstStyle/>
          <a:p>
            <a:pPr algn="ctr"/>
            <a:r>
              <a:rPr lang="es-ES" i="1"/>
              <a:t>Rango de los umbrales de las corrientes de percepción y de pérdida de</a:t>
            </a:r>
            <a:r>
              <a:rPr lang="es-ES"/>
              <a:t> </a:t>
            </a:r>
          </a:p>
          <a:p>
            <a:endParaRPr lang="es-ES"/>
          </a:p>
        </p:txBody>
      </p:sp>
      <p:pic>
        <p:nvPicPr>
          <p:cNvPr id="62468" name="Picture 4"/>
          <p:cNvPicPr>
            <a:picLocks noChangeAspect="1" noChangeArrowheads="1"/>
          </p:cNvPicPr>
          <p:nvPr/>
        </p:nvPicPr>
        <p:blipFill>
          <a:blip r:embed="rId2">
            <a:grayscl/>
          </a:blip>
          <a:srcRect/>
          <a:stretch>
            <a:fillRect/>
          </a:stretch>
        </p:blipFill>
        <p:spPr bwMode="auto">
          <a:xfrm>
            <a:off x="1835150" y="2565400"/>
            <a:ext cx="5905500" cy="33258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sz="3800" b="1"/>
              <a:t>MARCO TEÓRICO</a:t>
            </a:r>
            <a:br>
              <a:rPr lang="es-ES" sz="3800" b="1"/>
            </a:br>
            <a:r>
              <a:rPr lang="es-ES" sz="3800" b="1"/>
              <a:t>Estructura</a:t>
            </a:r>
          </a:p>
        </p:txBody>
      </p:sp>
      <p:sp>
        <p:nvSpPr>
          <p:cNvPr id="18435" name="Rectangle 3"/>
          <p:cNvSpPr>
            <a:spLocks noGrp="1" noChangeArrowheads="1"/>
          </p:cNvSpPr>
          <p:nvPr>
            <p:ph type="body" idx="1"/>
          </p:nvPr>
        </p:nvSpPr>
        <p:spPr/>
        <p:txBody>
          <a:bodyPr/>
          <a:lstStyle/>
          <a:p>
            <a:r>
              <a:rPr lang="es-ES" sz="2400"/>
              <a:t>La seguridad será una función de:</a:t>
            </a:r>
          </a:p>
          <a:p>
            <a:pPr lvl="1"/>
            <a:r>
              <a:rPr lang="es-ES" sz="2200"/>
              <a:t>Las propiedades del equipo. </a:t>
            </a:r>
          </a:p>
          <a:p>
            <a:pPr lvl="1"/>
            <a:r>
              <a:rPr lang="es-ES" sz="2200"/>
              <a:t>Las condiciones que lo rodean.</a:t>
            </a:r>
          </a:p>
          <a:p>
            <a:pPr lvl="1"/>
            <a:r>
              <a:rPr lang="es-ES" sz="2200"/>
              <a:t>Del modo en que este se use.</a:t>
            </a:r>
          </a:p>
          <a:p>
            <a:r>
              <a:rPr lang="es-ES" sz="2400"/>
              <a:t>Los ingenieros deben:</a:t>
            </a:r>
          </a:p>
          <a:p>
            <a:pPr lvl="1"/>
            <a:r>
              <a:rPr lang="es-ES" sz="2200"/>
              <a:t>Observar las normas internacionales establecidas.</a:t>
            </a:r>
          </a:p>
          <a:p>
            <a:pPr lvl="1"/>
            <a:r>
              <a:rPr lang="es-ES" sz="2200"/>
              <a:t>Realizar mantenimientos periódicos. </a:t>
            </a:r>
          </a:p>
          <a:p>
            <a:pPr lvl="1"/>
            <a:r>
              <a:rPr lang="es-ES" sz="2200"/>
              <a:t>Garantizar las condiciones de instalación exigidas. </a:t>
            </a:r>
          </a:p>
          <a:p>
            <a:pPr lvl="1"/>
            <a:r>
              <a:rPr lang="es-ES" sz="2200"/>
              <a:t>Realizar mediciones de los parámetros de seguridad eléctrica: Analizadores de Seguridad Eléctrica (ASE).</a:t>
            </a:r>
          </a:p>
          <a:p>
            <a:r>
              <a:rPr lang="es-ES" sz="2400"/>
              <a:t>El usuario debe manipular el equipo adecuadamente.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s-ES" sz="2000" b="1"/>
              <a:t>EFECTOS FISIOLÓGICOS DEL PASAJE DE LA CORRIENTE ELÉCTRICA POR EL CUERPO HUMANO</a:t>
            </a:r>
            <a:br>
              <a:rPr lang="es-ES" sz="2000" b="1"/>
            </a:br>
            <a:r>
              <a:rPr lang="es-ES" sz="2000" b="1"/>
              <a:t>Parámetros susceptibles que afectan a lo efectos fisiológicos</a:t>
            </a:r>
          </a:p>
        </p:txBody>
      </p:sp>
      <p:sp>
        <p:nvSpPr>
          <p:cNvPr id="63491" name="Rectangle 3"/>
          <p:cNvSpPr>
            <a:spLocks noGrp="1" noChangeArrowheads="1"/>
          </p:cNvSpPr>
          <p:nvPr>
            <p:ph type="body" idx="1"/>
          </p:nvPr>
        </p:nvSpPr>
        <p:spPr/>
        <p:txBody>
          <a:bodyPr/>
          <a:lstStyle/>
          <a:p>
            <a:r>
              <a:rPr lang="es-ES"/>
              <a:t>La corriente de pérdida de control puede aproximarse por una distribución gaussiana:</a:t>
            </a:r>
          </a:p>
          <a:p>
            <a:pPr lvl="1"/>
            <a:r>
              <a:rPr lang="es-ES"/>
              <a:t>Un valor medio de corriente de 16mA para hombre y 10.5mA para mujeres. </a:t>
            </a:r>
          </a:p>
          <a:p>
            <a:pPr lvl="1"/>
            <a:r>
              <a:rPr lang="es-ES"/>
              <a:t>El valor umbral mínimo de la corriente de pérdida de control es de 9.5mA para hombres y 6mA para mujeres.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Frecuencia de la corriente</a:t>
            </a:r>
          </a:p>
        </p:txBody>
      </p:sp>
      <p:sp>
        <p:nvSpPr>
          <p:cNvPr id="64515" name="Rectangle 3"/>
          <p:cNvSpPr>
            <a:spLocks noGrp="1" noChangeArrowheads="1"/>
          </p:cNvSpPr>
          <p:nvPr>
            <p:ph type="body" idx="1"/>
          </p:nvPr>
        </p:nvSpPr>
        <p:spPr/>
        <p:txBody>
          <a:bodyPr/>
          <a:lstStyle/>
          <a:p>
            <a:r>
              <a:rPr lang="es-ES"/>
              <a:t>Se puede observar en la gráfica la relación existente entre la corriente de pérdida de control y la frecuencia de la corriente. </a:t>
            </a:r>
          </a:p>
        </p:txBody>
      </p:sp>
      <p:pic>
        <p:nvPicPr>
          <p:cNvPr id="64516" name="Picture 4"/>
          <p:cNvPicPr>
            <a:picLocks noChangeAspect="1" noChangeArrowheads="1"/>
          </p:cNvPicPr>
          <p:nvPr/>
        </p:nvPicPr>
        <p:blipFill>
          <a:blip r:embed="rId2">
            <a:grayscl/>
          </a:blip>
          <a:srcRect/>
          <a:stretch>
            <a:fillRect/>
          </a:stretch>
        </p:blipFill>
        <p:spPr bwMode="auto">
          <a:xfrm>
            <a:off x="2208213" y="3006725"/>
            <a:ext cx="4524375" cy="35750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Frecuencia de la corriente</a:t>
            </a:r>
          </a:p>
        </p:txBody>
      </p:sp>
      <p:sp>
        <p:nvSpPr>
          <p:cNvPr id="65539" name="Rectangle 3"/>
          <p:cNvSpPr>
            <a:spLocks noGrp="1" noChangeArrowheads="1"/>
          </p:cNvSpPr>
          <p:nvPr>
            <p:ph type="body" idx="1"/>
          </p:nvPr>
        </p:nvSpPr>
        <p:spPr/>
        <p:txBody>
          <a:bodyPr/>
          <a:lstStyle/>
          <a:p>
            <a:r>
              <a:rPr lang="es-ES"/>
              <a:t>El valor mínimo de la frecuencia de la corriente de pérdida de control es la de las líneas de potencia comerciales (50-60 Hz).</a:t>
            </a:r>
          </a:p>
          <a:p>
            <a:r>
              <a:rPr lang="es-ES"/>
              <a:t>Para frecuencias por debajo de 10 Hz, el valor mínimo de la corriente de pérdida de control aumenta.</a:t>
            </a:r>
          </a:p>
          <a:p>
            <a:pPr>
              <a:buFont typeface="Wingdings" pitchFamily="2" charset="2"/>
              <a:buNone/>
            </a:pPr>
            <a:r>
              <a:rPr lang="es-ES"/>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Puntos de entrada de la corriente eléctrica</a:t>
            </a:r>
          </a:p>
        </p:txBody>
      </p:sp>
      <p:sp>
        <p:nvSpPr>
          <p:cNvPr id="66563" name="Rectangle 3"/>
          <p:cNvSpPr>
            <a:spLocks noGrp="1" noChangeArrowheads="1"/>
          </p:cNvSpPr>
          <p:nvPr>
            <p:ph type="body" idx="1"/>
          </p:nvPr>
        </p:nvSpPr>
        <p:spPr/>
        <p:txBody>
          <a:bodyPr/>
          <a:lstStyle/>
          <a:p>
            <a:r>
              <a:rPr lang="es-ES"/>
              <a:t>Si se aplica corriente entre dos puntos del cuerpo humano, sólo un pequeño porcentaje de la energía o corriente total a través del corazón como se observa en la figura  </a:t>
            </a:r>
          </a:p>
          <a:p>
            <a:r>
              <a:rPr lang="es-ES"/>
              <a:t>De esta forma, pueden darse básicamente dos tipos de situaciones: el macroshock y el microshock. </a:t>
            </a:r>
          </a:p>
        </p:txBody>
      </p:sp>
      <p:pic>
        <p:nvPicPr>
          <p:cNvPr id="66564" name="Picture 4"/>
          <p:cNvPicPr>
            <a:picLocks noChangeAspect="1" noChangeArrowheads="1"/>
          </p:cNvPicPr>
          <p:nvPr/>
        </p:nvPicPr>
        <p:blipFill>
          <a:blip r:embed="rId2"/>
          <a:srcRect/>
          <a:stretch>
            <a:fillRect/>
          </a:stretch>
        </p:blipFill>
        <p:spPr bwMode="auto">
          <a:xfrm>
            <a:off x="4067175" y="4292600"/>
            <a:ext cx="4121150" cy="23685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Puntos de entrada de la corriente eléctrica</a:t>
            </a:r>
          </a:p>
        </p:txBody>
      </p:sp>
      <p:sp>
        <p:nvSpPr>
          <p:cNvPr id="67587" name="Rectangle 3"/>
          <p:cNvSpPr>
            <a:spLocks noGrp="1" noChangeArrowheads="1"/>
          </p:cNvSpPr>
          <p:nvPr>
            <p:ph type="body" idx="1"/>
          </p:nvPr>
        </p:nvSpPr>
        <p:spPr/>
        <p:txBody>
          <a:bodyPr/>
          <a:lstStyle/>
          <a:p>
            <a:r>
              <a:rPr lang="es-ES"/>
              <a:t>El macroshock está relacionado con la circulación de corriente en la superficie corporal. </a:t>
            </a:r>
          </a:p>
          <a:p>
            <a:r>
              <a:rPr lang="es-ES"/>
              <a:t>El microshock se refiere a aquellos casos en los que al tener un catéter conectado al corazón, una pequeña corriente puede ocasionar grandes daños al paciente e incluso la muerte.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s-ES" sz="2000" b="1"/>
              <a:t>EFECTOS FISIOLÓGICOS DEL PASAJE DE LA CORRIENTE ELÉCTRICA POR EL CUERPO HUMANO</a:t>
            </a:r>
            <a:br>
              <a:rPr lang="es-ES" sz="2000" b="1"/>
            </a:br>
            <a:r>
              <a:rPr lang="es-ES" sz="2000" b="1"/>
              <a:t>Efectos de la corriente alterna comprendida entre 15 a 100 Hz</a:t>
            </a:r>
          </a:p>
        </p:txBody>
      </p:sp>
      <p:sp>
        <p:nvSpPr>
          <p:cNvPr id="68611" name="Rectangle 3"/>
          <p:cNvSpPr>
            <a:spLocks noGrp="1" noChangeArrowheads="1"/>
          </p:cNvSpPr>
          <p:nvPr>
            <p:ph type="body" idx="1"/>
          </p:nvPr>
        </p:nvSpPr>
        <p:spPr/>
        <p:txBody>
          <a:bodyPr/>
          <a:lstStyle/>
          <a:p>
            <a:r>
              <a:rPr lang="es-ES"/>
              <a:t>Las consecuencias del paso de la corriente por el cuerpo pueden ocasionar desde lesiones físicas secundarias, golpes, caídas, hasta la </a:t>
            </a:r>
            <a:r>
              <a:rPr lang="es-ES">
                <a:hlinkClick r:id="rId2"/>
              </a:rPr>
              <a:t>muerte</a:t>
            </a:r>
            <a:r>
              <a:rPr lang="es-ES"/>
              <a:t> por fibrilación ventricular.</a:t>
            </a:r>
            <a:br>
              <a:rPr lang="es-ES"/>
            </a:br>
            <a:endParaRPr lang="es-ES"/>
          </a:p>
          <a:p>
            <a:pPr>
              <a:buFont typeface="Wingdings" pitchFamily="2" charset="2"/>
              <a:buNone/>
            </a:pPr>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s-ES" sz="2000" b="1"/>
              <a:t>EFECTOS FISIOLÓGICOS DEL PASAJE DE LA CORRIENTE ELÉCTRICA POR EL CUERPO HUMANO</a:t>
            </a:r>
            <a:br>
              <a:rPr lang="es-ES" sz="2000" b="1"/>
            </a:br>
            <a:r>
              <a:rPr lang="es-ES" sz="2000" b="1"/>
              <a:t>Efectos de la corriente alterna comprendida entre 15 a 100 Hz</a:t>
            </a:r>
          </a:p>
        </p:txBody>
      </p:sp>
      <p:sp>
        <p:nvSpPr>
          <p:cNvPr id="69635" name="Rectangle 3"/>
          <p:cNvSpPr>
            <a:spLocks noGrp="1" noChangeArrowheads="1"/>
          </p:cNvSpPr>
          <p:nvPr>
            <p:ph type="body" idx="1"/>
          </p:nvPr>
        </p:nvSpPr>
        <p:spPr/>
        <p:txBody>
          <a:bodyPr/>
          <a:lstStyle/>
          <a:p>
            <a:r>
              <a:rPr lang="es-ES" sz="2400"/>
              <a:t>En la siguiente figura se indican los efectos que produce una </a:t>
            </a:r>
            <a:r>
              <a:rPr lang="es-ES" sz="2400">
                <a:hlinkClick r:id="rId2"/>
              </a:rPr>
              <a:t>corriente alterna</a:t>
            </a:r>
            <a:r>
              <a:rPr lang="es-ES" sz="2400"/>
              <a:t> de frecuencia comprendida entre 15 y 100 Hz con un recorrido mano izquierda -los dos pies. </a:t>
            </a:r>
          </a:p>
          <a:p>
            <a:r>
              <a:rPr lang="es-ES" sz="2400"/>
              <a:t>Se distinguen las siguientes zonas:</a:t>
            </a:r>
          </a:p>
          <a:p>
            <a:pPr lvl="1"/>
            <a:r>
              <a:rPr lang="es-ES" sz="2200"/>
              <a:t>Zona 1: Habitualmente ninguna reacción. </a:t>
            </a:r>
          </a:p>
          <a:p>
            <a:pPr lvl="1"/>
            <a:r>
              <a:rPr lang="es-ES" sz="2200"/>
              <a:t>Zona 2: Habitualmente ningún efecto fisiológico peligroso.  </a:t>
            </a:r>
          </a:p>
          <a:p>
            <a:pPr lvl="1"/>
            <a:r>
              <a:rPr lang="es-ES" sz="2200"/>
              <a:t>Zona 3: Habitualmente ningún daño orgánico. </a:t>
            </a:r>
          </a:p>
          <a:p>
            <a:pPr lvl="1"/>
            <a:r>
              <a:rPr lang="es-ES" sz="2200"/>
              <a:t>Zona 4: </a:t>
            </a:r>
            <a:r>
              <a:rPr lang="es-ES" sz="2200">
                <a:hlinkClick r:id="rId3"/>
              </a:rPr>
              <a:t>Riesgo</a:t>
            </a:r>
            <a:r>
              <a:rPr lang="es-ES" sz="2200"/>
              <a:t> de parada cardiaca por: fibrilación ventricular, parada respiratoria, quemaduras graves.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s-ES" sz="2000" b="1"/>
              <a:t>EFECTOS FISIOLÓGICOS DEL PASAJE DE LA CORRIENTE ELÉCTRICA POR EL CUERPO HUMANO</a:t>
            </a:r>
            <a:br>
              <a:rPr lang="es-ES" sz="2000" b="1"/>
            </a:br>
            <a:r>
              <a:rPr lang="es-ES" sz="2000" b="1"/>
              <a:t>Efectos de la corriente alterna comprendida entre 15 a 100 Hz</a:t>
            </a:r>
          </a:p>
        </p:txBody>
      </p:sp>
      <p:sp>
        <p:nvSpPr>
          <p:cNvPr id="70659" name="Rectangle 3"/>
          <p:cNvSpPr>
            <a:spLocks noGrp="1" noChangeArrowheads="1"/>
          </p:cNvSpPr>
          <p:nvPr>
            <p:ph type="body" idx="1"/>
          </p:nvPr>
        </p:nvSpPr>
        <p:spPr/>
        <p:txBody>
          <a:bodyPr/>
          <a:lstStyle/>
          <a:p>
            <a:pPr algn="ctr">
              <a:buFont typeface="Wingdings" pitchFamily="2" charset="2"/>
              <a:buNone/>
            </a:pPr>
            <a:r>
              <a:rPr lang="es-ES" i="1"/>
              <a:t>Efectos de corriente alterna - frecuencia entre 15 y 100 HZ </a:t>
            </a:r>
          </a:p>
        </p:txBody>
      </p:sp>
      <p:pic>
        <p:nvPicPr>
          <p:cNvPr id="70660" name="Picture 4"/>
          <p:cNvPicPr>
            <a:picLocks noChangeAspect="1" noChangeArrowheads="1"/>
          </p:cNvPicPr>
          <p:nvPr/>
        </p:nvPicPr>
        <p:blipFill>
          <a:blip r:embed="rId2"/>
          <a:srcRect/>
          <a:stretch>
            <a:fillRect/>
          </a:stretch>
        </p:blipFill>
        <p:spPr bwMode="auto">
          <a:xfrm>
            <a:off x="1789113" y="2552700"/>
            <a:ext cx="5735637" cy="36671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Efectos fisiológicos a efectos mayores de frecuencia</a:t>
            </a:r>
          </a:p>
        </p:txBody>
      </p:sp>
      <p:sp>
        <p:nvSpPr>
          <p:cNvPr id="71683" name="Rectangle 3"/>
          <p:cNvSpPr>
            <a:spLocks noGrp="1" noChangeArrowheads="1"/>
          </p:cNvSpPr>
          <p:nvPr>
            <p:ph type="body" idx="1"/>
          </p:nvPr>
        </p:nvSpPr>
        <p:spPr/>
        <p:txBody>
          <a:bodyPr/>
          <a:lstStyle/>
          <a:p>
            <a:pPr>
              <a:lnSpc>
                <a:spcPct val="90000"/>
              </a:lnSpc>
            </a:pPr>
            <a:r>
              <a:rPr lang="es-ES"/>
              <a:t>Altas frecuencias se consideran aquellas que son mayores a 60 Hz, en este caso en particular.</a:t>
            </a:r>
          </a:p>
          <a:p>
            <a:pPr>
              <a:lnSpc>
                <a:spcPct val="90000"/>
              </a:lnSpc>
            </a:pPr>
            <a:r>
              <a:rPr lang="es-ES"/>
              <a:t>Para tensiones de contacto de algunas decenas de voltios, la impedancia de la piel decrece proporcionalmente cuando aumenta la frecuencia.</a:t>
            </a:r>
          </a:p>
          <a:p>
            <a:pPr>
              <a:lnSpc>
                <a:spcPct val="90000"/>
              </a:lnSpc>
            </a:pPr>
            <a:r>
              <a:rPr lang="es-ES"/>
              <a:t>Con fines terapéuticos, es usual, en </a:t>
            </a:r>
            <a:r>
              <a:rPr lang="es-ES">
                <a:hlinkClick r:id="rId2"/>
              </a:rPr>
              <a:t>medicina</a:t>
            </a:r>
            <a:r>
              <a:rPr lang="es-ES"/>
              <a:t> el </a:t>
            </a:r>
            <a:r>
              <a:rPr lang="es-ES">
                <a:hlinkClick r:id="rId3"/>
              </a:rPr>
              <a:t>empleo</a:t>
            </a:r>
            <a:r>
              <a:rPr lang="es-ES"/>
              <a:t> de altas frecuencias para producir un </a:t>
            </a:r>
            <a:r>
              <a:rPr lang="es-ES">
                <a:hlinkClick r:id="rId4"/>
              </a:rPr>
              <a:t>calor</a:t>
            </a:r>
            <a:r>
              <a:rPr lang="es-ES"/>
              <a:t> profundo en el organismo.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Efectos fisiológicos a efectos mayores de frecuencia</a:t>
            </a:r>
          </a:p>
        </p:txBody>
      </p:sp>
      <p:sp>
        <p:nvSpPr>
          <p:cNvPr id="72707" name="Rectangle 3"/>
          <p:cNvSpPr>
            <a:spLocks noGrp="1" noChangeArrowheads="1"/>
          </p:cNvSpPr>
          <p:nvPr>
            <p:ph type="body" idx="1"/>
          </p:nvPr>
        </p:nvSpPr>
        <p:spPr/>
        <p:txBody>
          <a:bodyPr/>
          <a:lstStyle/>
          <a:p>
            <a:r>
              <a:rPr lang="es-ES"/>
              <a:t>La corriente continua, en general, no es tan peligrosa como la alterna.</a:t>
            </a:r>
          </a:p>
          <a:p>
            <a:r>
              <a:rPr lang="es-ES"/>
              <a:t>El umbral de fibrilación ventricular es mucho más elevado en corriente contínua que en corriente alterna.</a:t>
            </a:r>
          </a:p>
          <a:p>
            <a:r>
              <a:rPr lang="es-ES"/>
              <a:t>La tolerancia a la corriente aumenta con la frecuencia, pero la impedancia tisular disminuye </a:t>
            </a:r>
          </a:p>
          <a:p>
            <a:pPr>
              <a:buFont typeface="Wingdings" pitchFamily="2" charset="2"/>
              <a:buNone/>
            </a:pP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sz="3800" b="1"/>
              <a:t>MARCO TEÓRICO</a:t>
            </a:r>
            <a:br>
              <a:rPr lang="es-ES" sz="3800" b="1"/>
            </a:br>
            <a:r>
              <a:rPr lang="es-ES" sz="3800" b="1"/>
              <a:t>Estructura</a:t>
            </a:r>
          </a:p>
        </p:txBody>
      </p:sp>
      <p:sp>
        <p:nvSpPr>
          <p:cNvPr id="19459" name="Rectangle 3"/>
          <p:cNvSpPr>
            <a:spLocks noGrp="1" noChangeArrowheads="1"/>
          </p:cNvSpPr>
          <p:nvPr>
            <p:ph type="body" idx="1"/>
          </p:nvPr>
        </p:nvSpPr>
        <p:spPr/>
        <p:txBody>
          <a:bodyPr/>
          <a:lstStyle/>
          <a:p>
            <a:pPr>
              <a:lnSpc>
                <a:spcPct val="90000"/>
              </a:lnSpc>
            </a:pPr>
            <a:r>
              <a:rPr lang="es-ES"/>
              <a:t>La seguridad del paciente, requiere de: </a:t>
            </a:r>
          </a:p>
          <a:p>
            <a:pPr lvl="1">
              <a:lnSpc>
                <a:spcPct val="90000"/>
              </a:lnSpc>
            </a:pPr>
            <a:r>
              <a:rPr lang="es-ES"/>
              <a:t>La disponibilidad de ASE.</a:t>
            </a:r>
          </a:p>
          <a:p>
            <a:pPr lvl="1">
              <a:lnSpc>
                <a:spcPct val="90000"/>
              </a:lnSpc>
            </a:pPr>
            <a:r>
              <a:rPr lang="es-ES"/>
              <a:t>Su estado óptimo (preventivos). </a:t>
            </a:r>
          </a:p>
          <a:p>
            <a:pPr lvl="1">
              <a:lnSpc>
                <a:spcPct val="90000"/>
              </a:lnSpc>
            </a:pPr>
            <a:r>
              <a:rPr lang="es-ES"/>
              <a:t>El entrenamiento para realizar pruebas de seguridad.</a:t>
            </a:r>
          </a:p>
          <a:p>
            <a:pPr>
              <a:lnSpc>
                <a:spcPct val="90000"/>
              </a:lnSpc>
            </a:pPr>
            <a:r>
              <a:rPr lang="es-ES"/>
              <a:t> Metodología a analizar: </a:t>
            </a:r>
          </a:p>
          <a:p>
            <a:pPr lvl="1">
              <a:lnSpc>
                <a:spcPct val="90000"/>
              </a:lnSpc>
            </a:pPr>
            <a:r>
              <a:rPr lang="es-ES"/>
              <a:t>Estudio del estado del caso. </a:t>
            </a:r>
          </a:p>
          <a:p>
            <a:pPr lvl="1">
              <a:lnSpc>
                <a:spcPct val="90000"/>
              </a:lnSpc>
            </a:pPr>
            <a:r>
              <a:rPr lang="es-ES"/>
              <a:t>Detección de problemas inherentes al estado del caso. </a:t>
            </a:r>
          </a:p>
          <a:p>
            <a:pPr lvl="1">
              <a:lnSpc>
                <a:spcPct val="90000"/>
              </a:lnSpc>
            </a:pPr>
            <a:r>
              <a:rPr lang="es-ES"/>
              <a:t>Propuesta de la solución.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00113" y="115888"/>
            <a:ext cx="7772400" cy="1143000"/>
          </a:xfrm>
        </p:spPr>
        <p:txBody>
          <a:bodyPr/>
          <a:lstStyle/>
          <a:p>
            <a:r>
              <a:rPr lang="es-ES" sz="2400" b="1"/>
              <a:t>EFECTOS FISIOLÓGICOS DEL PASAJE DE LA CORRIENTE ELÉCTRICA POR EL CUERPO HUMANO</a:t>
            </a:r>
            <a:br>
              <a:rPr lang="es-ES" sz="2400" b="1"/>
            </a:br>
            <a:r>
              <a:rPr lang="es-ES" sz="2400" b="1"/>
              <a:t>Efectos fisiológicos a efectos mayores de frecuencia</a:t>
            </a:r>
          </a:p>
        </p:txBody>
      </p:sp>
      <p:sp>
        <p:nvSpPr>
          <p:cNvPr id="73731" name="Rectangle 3"/>
          <p:cNvSpPr>
            <a:spLocks noGrp="1" noChangeArrowheads="1"/>
          </p:cNvSpPr>
          <p:nvPr>
            <p:ph type="body" idx="1"/>
          </p:nvPr>
        </p:nvSpPr>
        <p:spPr/>
        <p:txBody>
          <a:bodyPr/>
          <a:lstStyle/>
          <a:p>
            <a:pPr algn="ctr">
              <a:buFont typeface="Wingdings" pitchFamily="2" charset="2"/>
              <a:buNone/>
            </a:pPr>
            <a:r>
              <a:rPr lang="es-ES" sz="2000" i="1"/>
              <a:t>Áreas de seguridad para radiofrecuencias. Tipo A: pacientes sensitivos, Tipo B: pacientes portadores de electrodos subcutáneos o prótesis electrónicas implantadas (excepto marcapasos y prótesis intra o pericardiacas)</a:t>
            </a:r>
            <a:r>
              <a:rPr lang="es-ES" sz="2000"/>
              <a:t> </a:t>
            </a:r>
          </a:p>
        </p:txBody>
      </p:sp>
      <p:pic>
        <p:nvPicPr>
          <p:cNvPr id="73732" name="Picture 4"/>
          <p:cNvPicPr>
            <a:picLocks noChangeAspect="1" noChangeArrowheads="1"/>
          </p:cNvPicPr>
          <p:nvPr/>
        </p:nvPicPr>
        <p:blipFill>
          <a:blip r:embed="rId2"/>
          <a:srcRect/>
          <a:stretch>
            <a:fillRect/>
          </a:stretch>
        </p:blipFill>
        <p:spPr bwMode="auto">
          <a:xfrm>
            <a:off x="2700338" y="2997200"/>
            <a:ext cx="4608512" cy="361632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Efectos fisiológicos a efectos mayores de frecuencia</a:t>
            </a:r>
          </a:p>
        </p:txBody>
      </p:sp>
      <p:sp>
        <p:nvSpPr>
          <p:cNvPr id="74755" name="Rectangle 3"/>
          <p:cNvSpPr>
            <a:spLocks noGrp="1" noChangeArrowheads="1"/>
          </p:cNvSpPr>
          <p:nvPr>
            <p:ph type="body" idx="1"/>
          </p:nvPr>
        </p:nvSpPr>
        <p:spPr/>
        <p:txBody>
          <a:bodyPr/>
          <a:lstStyle/>
          <a:p>
            <a:r>
              <a:rPr lang="es-ES"/>
              <a:t>Los equipos que generan señales de alta frecuencia son por mencionar algunos:</a:t>
            </a:r>
          </a:p>
          <a:p>
            <a:pPr lvl="1"/>
            <a:r>
              <a:rPr lang="es-ES"/>
              <a:t>Unidades de diatermia quirúrgica y terapéutica.</a:t>
            </a:r>
          </a:p>
          <a:p>
            <a:pPr lvl="1"/>
            <a:r>
              <a:rPr lang="es-ES"/>
              <a:t>Monitores de Televisión.</a:t>
            </a:r>
          </a:p>
          <a:p>
            <a:pPr lvl="1"/>
            <a:r>
              <a:rPr lang="es-ES"/>
              <a:t>Equipos de electroanalgesia.</a:t>
            </a:r>
          </a:p>
          <a:p>
            <a:pPr lvl="1"/>
            <a:r>
              <a:rPr lang="es-ES"/>
              <a:t>Electro estimulador.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27088"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75779" name="Rectangle 3"/>
          <p:cNvSpPr>
            <a:spLocks noGrp="1" noChangeArrowheads="1"/>
          </p:cNvSpPr>
          <p:nvPr>
            <p:ph type="body" idx="1"/>
          </p:nvPr>
        </p:nvSpPr>
        <p:spPr/>
        <p:txBody>
          <a:bodyPr/>
          <a:lstStyle/>
          <a:p>
            <a:r>
              <a:rPr lang="es-ES"/>
              <a:t>Entorno eléctrico de los pacientes:</a:t>
            </a:r>
          </a:p>
          <a:p>
            <a:pPr lvl="1"/>
            <a:r>
              <a:rPr lang="es-ES"/>
              <a:t>El peligro de shock  existe entre dos conductores entre los que exista una diferencia de potencial.</a:t>
            </a:r>
          </a:p>
          <a:p>
            <a:pPr lvl="1"/>
            <a:r>
              <a:rPr lang="es-ES"/>
              <a:t>En las áreas destinadas a cuidados los pacientes entran en contacto con los equipos eléctricos por lo que el riesgo de descarga eléctrica aumenta.</a:t>
            </a:r>
          </a:p>
          <a:p>
            <a:pPr lvl="1"/>
            <a:r>
              <a:rPr lang="es-ES"/>
              <a:t>Es necesario que estos equipos tengan toma de tierra para minimizar estos riesgos.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76803" name="Rectangle 3"/>
          <p:cNvSpPr>
            <a:spLocks noGrp="1" noChangeArrowheads="1"/>
          </p:cNvSpPr>
          <p:nvPr>
            <p:ph type="body" idx="1"/>
          </p:nvPr>
        </p:nvSpPr>
        <p:spPr/>
        <p:txBody>
          <a:bodyPr/>
          <a:lstStyle/>
          <a:p>
            <a:pPr>
              <a:lnSpc>
                <a:spcPct val="90000"/>
              </a:lnSpc>
            </a:pPr>
            <a:r>
              <a:rPr lang="es-ES"/>
              <a:t>Riesgo de Macroshock:</a:t>
            </a:r>
          </a:p>
          <a:p>
            <a:pPr lvl="1">
              <a:lnSpc>
                <a:spcPct val="90000"/>
              </a:lnSpc>
            </a:pPr>
            <a:r>
              <a:rPr lang="es-ES"/>
              <a:t>Para que exista este riesgo una persona debe entrar en contacto simultáneamente con:</a:t>
            </a:r>
          </a:p>
          <a:p>
            <a:pPr lvl="2">
              <a:lnSpc>
                <a:spcPct val="90000"/>
              </a:lnSpc>
            </a:pPr>
            <a:r>
              <a:rPr lang="es-ES"/>
              <a:t>El activo y el neutro.</a:t>
            </a:r>
          </a:p>
          <a:p>
            <a:pPr lvl="2">
              <a:lnSpc>
                <a:spcPct val="90000"/>
              </a:lnSpc>
            </a:pPr>
            <a:r>
              <a:rPr lang="es-ES"/>
              <a:t>Dos activos a diferentes potenciales. </a:t>
            </a:r>
          </a:p>
          <a:p>
            <a:pPr lvl="1">
              <a:lnSpc>
                <a:spcPct val="90000"/>
              </a:lnSpc>
            </a:pPr>
            <a:r>
              <a:rPr lang="es-ES"/>
              <a:t>En el diseño del equipo eléctrico:</a:t>
            </a:r>
          </a:p>
          <a:p>
            <a:pPr lvl="2">
              <a:lnSpc>
                <a:spcPct val="90000"/>
              </a:lnSpc>
            </a:pPr>
            <a:r>
              <a:rPr lang="es-ES"/>
              <a:t>El cable activo debe aislarse utilizando materiales  adecuados.</a:t>
            </a:r>
          </a:p>
          <a:p>
            <a:pPr lvl="2">
              <a:lnSpc>
                <a:spcPct val="90000"/>
              </a:lnSpc>
            </a:pPr>
            <a:r>
              <a:rPr lang="es-ES"/>
              <a:t>Conservar las distancias de seguridad entre los conductores y chasis del equipo para minimizar posibles acoplos capacitivos.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77827" name="Rectangle 3"/>
          <p:cNvSpPr>
            <a:spLocks noGrp="1" noChangeArrowheads="1"/>
          </p:cNvSpPr>
          <p:nvPr>
            <p:ph type="body" idx="1"/>
          </p:nvPr>
        </p:nvSpPr>
        <p:spPr/>
        <p:txBody>
          <a:bodyPr/>
          <a:lstStyle/>
          <a:p>
            <a:pPr>
              <a:buFont typeface="Wingdings" pitchFamily="2" charset="2"/>
              <a:buNone/>
            </a:pPr>
            <a:r>
              <a:rPr lang="es-ES"/>
              <a:t>   En la figura el chasis no está conectado a masa, cualquier persona que lo toque y esté conectado a masa a través de otro conductor estará expuesta a un grave peligro de macroshock.</a:t>
            </a:r>
          </a:p>
        </p:txBody>
      </p:sp>
      <p:pic>
        <p:nvPicPr>
          <p:cNvPr id="77828" name="Picture 4"/>
          <p:cNvPicPr>
            <a:picLocks noChangeAspect="1" noChangeArrowheads="1"/>
          </p:cNvPicPr>
          <p:nvPr/>
        </p:nvPicPr>
        <p:blipFill>
          <a:blip r:embed="rId2"/>
          <a:srcRect r="48909" b="8005"/>
          <a:stretch>
            <a:fillRect/>
          </a:stretch>
        </p:blipFill>
        <p:spPr bwMode="auto">
          <a:xfrm>
            <a:off x="3132138" y="3768725"/>
            <a:ext cx="2952750" cy="23241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78851" name="Rectangle 3"/>
          <p:cNvSpPr>
            <a:spLocks noGrp="1" noChangeArrowheads="1"/>
          </p:cNvSpPr>
          <p:nvPr>
            <p:ph type="body" idx="1"/>
          </p:nvPr>
        </p:nvSpPr>
        <p:spPr/>
        <p:txBody>
          <a:bodyPr/>
          <a:lstStyle/>
          <a:p>
            <a:pPr>
              <a:buFont typeface="Wingdings" pitchFamily="2" charset="2"/>
              <a:buNone/>
            </a:pPr>
            <a:r>
              <a:rPr lang="es-ES"/>
              <a:t>	Si se dispone de una conexión a tierra para el chasis del equipo se reduce el peligro de macroshock.</a:t>
            </a:r>
          </a:p>
        </p:txBody>
      </p:sp>
      <p:pic>
        <p:nvPicPr>
          <p:cNvPr id="78852" name="Picture 4"/>
          <p:cNvPicPr>
            <a:picLocks noChangeAspect="1" noChangeArrowheads="1"/>
          </p:cNvPicPr>
          <p:nvPr/>
        </p:nvPicPr>
        <p:blipFill>
          <a:blip r:embed="rId2"/>
          <a:srcRect l="50916" r="-8176" b="9026"/>
          <a:stretch>
            <a:fillRect/>
          </a:stretch>
        </p:blipFill>
        <p:spPr bwMode="auto">
          <a:xfrm>
            <a:off x="4211638" y="2852738"/>
            <a:ext cx="4643437" cy="32258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27088" y="188913"/>
            <a:ext cx="771525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79875" name="Rectangle 3"/>
          <p:cNvSpPr>
            <a:spLocks noGrp="1" noChangeArrowheads="1"/>
          </p:cNvSpPr>
          <p:nvPr>
            <p:ph type="body" idx="1"/>
          </p:nvPr>
        </p:nvSpPr>
        <p:spPr/>
        <p:txBody>
          <a:bodyPr/>
          <a:lstStyle/>
          <a:p>
            <a:r>
              <a:rPr lang="es-ES"/>
              <a:t>Riesgo de microshock</a:t>
            </a:r>
          </a:p>
          <a:p>
            <a:pPr lvl="1"/>
            <a:r>
              <a:rPr lang="es-ES"/>
              <a:t>Se pueden crear riesgos de microshock en equipos con aislamiento en perfecto estado.</a:t>
            </a:r>
          </a:p>
          <a:p>
            <a:pPr lvl="1"/>
            <a:r>
              <a:rPr lang="es-ES"/>
              <a:t>Muchos electrodomésticos, lámparas y aparatos de diagnósticos o terapia presentan fugas capacitivas de corriente. </a:t>
            </a:r>
          </a:p>
          <a:p>
            <a:pPr lvl="1"/>
            <a:r>
              <a:rPr lang="es-ES"/>
              <a:t>Pueden crear un riesgo de microshock para pacientes susceptibles a la electricidad.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80899" name="Rectangle 3"/>
          <p:cNvSpPr>
            <a:spLocks noGrp="1" noChangeArrowheads="1"/>
          </p:cNvSpPr>
          <p:nvPr>
            <p:ph type="body" idx="1"/>
          </p:nvPr>
        </p:nvSpPr>
        <p:spPr/>
        <p:txBody>
          <a:bodyPr/>
          <a:lstStyle/>
          <a:p>
            <a:r>
              <a:rPr lang="es-ES"/>
              <a:t>En la figura se muestra un ejemplo de riesgo de microshock en el que un paciente tiene un catéter insertado por vía intravenosa </a:t>
            </a:r>
          </a:p>
        </p:txBody>
      </p:sp>
      <p:pic>
        <p:nvPicPr>
          <p:cNvPr id="80900" name="Picture 4"/>
          <p:cNvPicPr>
            <a:picLocks noChangeAspect="1" noChangeArrowheads="1"/>
          </p:cNvPicPr>
          <p:nvPr/>
        </p:nvPicPr>
        <p:blipFill>
          <a:blip r:embed="rId2"/>
          <a:srcRect/>
          <a:stretch>
            <a:fillRect/>
          </a:stretch>
        </p:blipFill>
        <p:spPr bwMode="auto">
          <a:xfrm>
            <a:off x="2916238" y="2997200"/>
            <a:ext cx="3816350" cy="352742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00113" y="115888"/>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81923" name="Rectangle 3"/>
          <p:cNvSpPr>
            <a:spLocks noGrp="1" noChangeArrowheads="1"/>
          </p:cNvSpPr>
          <p:nvPr>
            <p:ph type="body" idx="1"/>
          </p:nvPr>
        </p:nvSpPr>
        <p:spPr/>
        <p:txBody>
          <a:bodyPr/>
          <a:lstStyle/>
          <a:p>
            <a:r>
              <a:rPr lang="es-ES"/>
              <a:t>Defecto o rotura del conductor de puesta a tierra:</a:t>
            </a:r>
          </a:p>
          <a:p>
            <a:pPr lvl="1"/>
            <a:r>
              <a:rPr lang="es-ES"/>
              <a:t>Gran parte de la corriente por acoplo capacitivo entre los cables conductores y el chasis que se deriva entre el chasis y tierra lo hace a través del paciente.</a:t>
            </a:r>
          </a:p>
          <a:p>
            <a:pPr lvl="1"/>
            <a:r>
              <a:rPr lang="es-ES"/>
              <a:t>Solución: Aislar eléctricamente al paciente de forma que no exista un camino de cierre de la corriente a tierra a través del sujeto.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82947" name="Rectangle 3"/>
          <p:cNvSpPr>
            <a:spLocks noGrp="1" noChangeArrowheads="1"/>
          </p:cNvSpPr>
          <p:nvPr>
            <p:ph type="body" idx="1"/>
          </p:nvPr>
        </p:nvSpPr>
        <p:spPr/>
        <p:txBody>
          <a:bodyPr/>
          <a:lstStyle/>
          <a:p>
            <a:r>
              <a:rPr lang="es-ES"/>
              <a:t>Superficies metálicas conectadas al paciente y no conectadas a tierra:</a:t>
            </a:r>
          </a:p>
          <a:p>
            <a:pPr lvl="1"/>
            <a:r>
              <a:rPr lang="es-ES"/>
              <a:t>Solución: Utilizar equipos con entrada aislada y al mismo tiempo conectar todas las partes metálicas de los diversos aparatos y accesorios a tierra.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sz="3800" b="1"/>
              <a:t>MARCO TEÓRICO</a:t>
            </a:r>
            <a:br>
              <a:rPr lang="es-ES" sz="3800" b="1"/>
            </a:br>
            <a:r>
              <a:rPr lang="es-ES" sz="3200" b="1"/>
              <a:t>Estructura.- Estudio del estado del caso</a:t>
            </a:r>
          </a:p>
        </p:txBody>
      </p:sp>
      <p:sp>
        <p:nvSpPr>
          <p:cNvPr id="20483" name="Rectangle 3"/>
          <p:cNvSpPr>
            <a:spLocks noGrp="1" noChangeArrowheads="1"/>
          </p:cNvSpPr>
          <p:nvPr>
            <p:ph type="body" idx="1"/>
          </p:nvPr>
        </p:nvSpPr>
        <p:spPr/>
        <p:txBody>
          <a:bodyPr/>
          <a:lstStyle/>
          <a:p>
            <a:endParaRPr lang="es-ES"/>
          </a:p>
          <a:p>
            <a:r>
              <a:rPr lang="es-ES"/>
              <a:t>Aspectos determinantes:</a:t>
            </a:r>
          </a:p>
          <a:p>
            <a:pPr lvl="1"/>
            <a:r>
              <a:rPr lang="es-ES"/>
              <a:t>Normativas.</a:t>
            </a:r>
          </a:p>
          <a:p>
            <a:pPr lvl="1">
              <a:buFont typeface="Wingdings" pitchFamily="2" charset="2"/>
              <a:buNone/>
            </a:pPr>
            <a:endParaRPr lang="es-ES"/>
          </a:p>
          <a:p>
            <a:pPr lvl="1"/>
            <a:r>
              <a:rPr lang="es-ES"/>
              <a:t>Métodos para evaluar la seguridad eléctrica:</a:t>
            </a:r>
          </a:p>
          <a:p>
            <a:pPr lvl="2"/>
            <a:r>
              <a:rPr lang="es-ES"/>
              <a:t>Mediciones de tensión, resistencias y corrientes.</a:t>
            </a:r>
          </a:p>
          <a:p>
            <a:pPr lvl="2"/>
            <a:r>
              <a:rPr lang="es-ES"/>
              <a:t>Diseños de ASE. </a:t>
            </a:r>
          </a:p>
          <a:p>
            <a:pPr lvl="1"/>
            <a:endParaRPr lang="es-E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83971" name="Rectangle 3"/>
          <p:cNvSpPr>
            <a:spLocks noGrp="1" noChangeArrowheads="1"/>
          </p:cNvSpPr>
          <p:nvPr>
            <p:ph type="body" idx="1"/>
          </p:nvPr>
        </p:nvSpPr>
        <p:spPr/>
        <p:txBody>
          <a:bodyPr/>
          <a:lstStyle/>
          <a:p>
            <a:r>
              <a:rPr lang="es-ES"/>
              <a:t>Equipos conectados a diferentes potenciales de masa:</a:t>
            </a:r>
          </a:p>
          <a:p>
            <a:pPr lvl="1"/>
            <a:r>
              <a:rPr lang="es-ES"/>
              <a:t>La diferencia de tensiones entre masas puede dar origen a peligros de microshock. </a:t>
            </a:r>
          </a:p>
          <a:p>
            <a:pPr lvl="1"/>
            <a:r>
              <a:rPr lang="es-ES"/>
              <a:t>La normativa NEC establece que la diferencia de potencial entre las masas de dos equipos no debe superar los 40mV en áreas de cuidados bajo condiciones normales de funcionamiento.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00113" y="188913"/>
            <a:ext cx="7772400" cy="1143000"/>
          </a:xfrm>
        </p:spPr>
        <p:txBody>
          <a:bodyPr/>
          <a:lstStyle/>
          <a:p>
            <a:r>
              <a:rPr lang="es-ES" sz="2400" b="1"/>
              <a:t>EFECTOS FISIOLÓGICOS DEL PASAJE DE LA CORRIENTE ELÉCTRICA POR EL CUERPO HUMANO</a:t>
            </a:r>
            <a:br>
              <a:rPr lang="es-ES" sz="2400" b="1"/>
            </a:br>
            <a:r>
              <a:rPr lang="es-ES" sz="2400" b="1"/>
              <a:t>Riesgo de descargas debido al equipo eléctrico</a:t>
            </a:r>
          </a:p>
        </p:txBody>
      </p:sp>
      <p:sp>
        <p:nvSpPr>
          <p:cNvPr id="84995" name="Rectangle 3"/>
          <p:cNvSpPr>
            <a:spLocks noGrp="1" noChangeArrowheads="1"/>
          </p:cNvSpPr>
          <p:nvPr>
            <p:ph type="body" idx="1"/>
          </p:nvPr>
        </p:nvSpPr>
        <p:spPr/>
        <p:txBody>
          <a:bodyPr/>
          <a:lstStyle/>
          <a:p>
            <a:r>
              <a:rPr lang="es-ES"/>
              <a:t>Equipos alimentados a batería:</a:t>
            </a:r>
          </a:p>
          <a:p>
            <a:pPr lvl="1"/>
            <a:r>
              <a:rPr lang="es-ES"/>
              <a:t>Todas el chasis de los sistemas a baterías deben también unirse a tierra.</a:t>
            </a:r>
          </a:p>
          <a:p>
            <a:pPr lvl="1"/>
            <a:r>
              <a:rPr lang="es-ES"/>
              <a:t>Para que produzca un riesgo o descarga de microshock hace falta una conexión eléctrica directa del corazón con el exterior del cuerpo.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p:txBody>
          <a:bodyPr/>
          <a:lstStyle/>
          <a:p>
            <a:pPr algn="ctr"/>
            <a:r>
              <a:rPr lang="es-MX"/>
              <a:t>CAPÍTULO 4</a:t>
            </a:r>
          </a:p>
        </p:txBody>
      </p:sp>
      <p:sp>
        <p:nvSpPr>
          <p:cNvPr id="146435" name="Rectangle 3"/>
          <p:cNvSpPr>
            <a:spLocks noGrp="1" noChangeArrowheads="1"/>
          </p:cNvSpPr>
          <p:nvPr>
            <p:ph type="subTitle" idx="1"/>
          </p:nvPr>
        </p:nvSpPr>
        <p:spPr/>
        <p:txBody>
          <a:bodyPr/>
          <a:lstStyle/>
          <a:p>
            <a:r>
              <a:rPr lang="es-ES" sz="3200" b="1"/>
              <a:t>SISTEMAS PERMITIDOS Y PROHIBIDOS PARA TODAS LAS INSTALACIONES DE BT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r>
              <a:rPr lang="es-ES" sz="3200"/>
              <a:t> </a:t>
            </a:r>
          </a:p>
        </p:txBody>
      </p:sp>
      <p:sp>
        <p:nvSpPr>
          <p:cNvPr id="86019" name="Rectangle 3"/>
          <p:cNvSpPr>
            <a:spLocks noGrp="1" noChangeArrowheads="1"/>
          </p:cNvSpPr>
          <p:nvPr>
            <p:ph type="body" idx="1"/>
          </p:nvPr>
        </p:nvSpPr>
        <p:spPr/>
        <p:txBody>
          <a:bodyPr/>
          <a:lstStyle/>
          <a:p>
            <a:r>
              <a:rPr lang="es-ES"/>
              <a:t>Es importante decidir a qué equipos y con qué frecuencia se les deben realizar pruebas de seguridad eléctrica.</a:t>
            </a:r>
          </a:p>
          <a:p>
            <a:r>
              <a:rPr lang="es-ES"/>
              <a:t>Método para la toma de decisiones sobre la prioridad para aplicar una rutina de seguridad eléctrica a un equipo médico:</a:t>
            </a:r>
          </a:p>
          <a:p>
            <a:pPr lvl="1"/>
            <a:r>
              <a:rPr lang="es-ES"/>
              <a:t>Mediante una función matemática; el objetivo es integrar las perspectivas de diferentes clasificaciones de riesgo eléctrico de los equipos médicos.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87043" name="Rectangle 3"/>
          <p:cNvSpPr>
            <a:spLocks noGrp="1" noChangeArrowheads="1"/>
          </p:cNvSpPr>
          <p:nvPr>
            <p:ph type="body" idx="1"/>
          </p:nvPr>
        </p:nvSpPr>
        <p:spPr/>
        <p:txBody>
          <a:bodyPr/>
          <a:lstStyle/>
          <a:p>
            <a:pPr>
              <a:lnSpc>
                <a:spcPct val="90000"/>
              </a:lnSpc>
            </a:pPr>
            <a:r>
              <a:rPr lang="es-ES"/>
              <a:t>Se calculó el índice para todos los equipos médicos disponibles en las áreas críticas según la normatividad nacional (México) y se analizó su pertinencia.</a:t>
            </a:r>
          </a:p>
          <a:p>
            <a:pPr lvl="1">
              <a:lnSpc>
                <a:spcPct val="90000"/>
              </a:lnSpc>
            </a:pPr>
            <a:r>
              <a:rPr lang="es-ES"/>
              <a:t>El riesgo físico.</a:t>
            </a:r>
          </a:p>
          <a:p>
            <a:pPr lvl="1">
              <a:lnSpc>
                <a:spcPct val="90000"/>
              </a:lnSpc>
            </a:pPr>
            <a:r>
              <a:rPr lang="es-ES"/>
              <a:t>La conexión al paciente o </a:t>
            </a:r>
          </a:p>
          <a:p>
            <a:pPr lvl="1">
              <a:lnSpc>
                <a:spcPct val="90000"/>
              </a:lnSpc>
            </a:pPr>
            <a:r>
              <a:rPr lang="es-ES"/>
              <a:t>El tipo de aislamiento.</a:t>
            </a:r>
          </a:p>
          <a:p>
            <a:pPr>
              <a:lnSpc>
                <a:spcPct val="90000"/>
              </a:lnSpc>
            </a:pPr>
            <a:r>
              <a:rPr lang="es-ES"/>
              <a:t>Se clasifican los equipos médicos considerando aspectos con la seguridad eléctrica.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88067" name="Rectangle 3"/>
          <p:cNvSpPr>
            <a:spLocks noGrp="1" noChangeArrowheads="1"/>
          </p:cNvSpPr>
          <p:nvPr>
            <p:ph type="body" idx="1"/>
          </p:nvPr>
        </p:nvSpPr>
        <p:spPr/>
        <p:txBody>
          <a:bodyPr/>
          <a:lstStyle/>
          <a:p>
            <a:r>
              <a:rPr lang="es-ES"/>
              <a:t>Se propone una ponderación (</a:t>
            </a:r>
            <a:r>
              <a:rPr lang="es-ES" b="1"/>
              <a:t>ρ</a:t>
            </a:r>
            <a:r>
              <a:rPr lang="es-ES"/>
              <a:t>) a cada valor en función del impacto del riesgo.</a:t>
            </a:r>
          </a:p>
          <a:p>
            <a:pPr lvl="1"/>
            <a:r>
              <a:rPr lang="es-ES"/>
              <a:t>Clasificación por riesgo estático:</a:t>
            </a:r>
          </a:p>
          <a:p>
            <a:pPr lvl="2"/>
            <a:r>
              <a:rPr lang="es-ES"/>
              <a:t>Su función: Define la aplicación y ambiente en el que opera.</a:t>
            </a:r>
          </a:p>
          <a:p>
            <a:pPr lvl="2"/>
            <a:r>
              <a:rPr lang="es-ES"/>
              <a:t>El riesgo físico: Define el peor escenario cuando el equipo está dañado y la consecuencia que puede tener el paciente.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89091" name="Rectangle 3"/>
          <p:cNvSpPr>
            <a:spLocks noGrp="1" noChangeArrowheads="1"/>
          </p:cNvSpPr>
          <p:nvPr>
            <p:ph type="body" sz="half" idx="1"/>
          </p:nvPr>
        </p:nvSpPr>
        <p:spPr/>
        <p:txBody>
          <a:bodyPr/>
          <a:lstStyle/>
          <a:p>
            <a:r>
              <a:rPr lang="es-ES" sz="2400"/>
              <a:t>Ponderación en función del equipo (FE)</a:t>
            </a:r>
          </a:p>
        </p:txBody>
      </p:sp>
      <p:graphicFrame>
        <p:nvGraphicFramePr>
          <p:cNvPr id="89200" name="Group 112"/>
          <p:cNvGraphicFramePr>
            <a:graphicFrameLocks noGrp="1"/>
          </p:cNvGraphicFramePr>
          <p:nvPr>
            <p:ph sz="half" idx="2"/>
          </p:nvPr>
        </p:nvGraphicFramePr>
        <p:xfrm>
          <a:off x="4876800" y="1600200"/>
          <a:ext cx="3810000" cy="3094040"/>
        </p:xfrm>
        <a:graphic>
          <a:graphicData uri="http://schemas.openxmlformats.org/drawingml/2006/table">
            <a:tbl>
              <a:tblPr/>
              <a:tblGrid>
                <a:gridCol w="990600"/>
                <a:gridCol w="2305050"/>
                <a:gridCol w="514350"/>
              </a:tblGrid>
              <a:tr h="401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TIPO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FUNCIÓN DEL EQUIPO (F</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E</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Terapéutico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Soporte de vida</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Cirugía y cuidados intensivos</a:t>
                      </a:r>
                      <a:endParaRPr kumimoji="0" lang="es-E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Calibri" pitchFamily="34" charset="0"/>
                        </a:rPr>
                        <a:t>Terapia física y tratamiento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25</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23</a:t>
                      </a:r>
                      <a:endParaRPr kumimoji="0" lang="es-E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Calibri" pitchFamily="34" charset="0"/>
                        </a:rPr>
                        <a:t>20</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Diagnóstico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Monitoreo quirúrgico e intensivo</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Monitoreo adicional y diagnóstico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18</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Analítico</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Laboratorio analítico</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Accesorios de laboratorio</a:t>
                      </a:r>
                      <a:endParaRPr kumimoji="0" lang="es-E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chemeClr val="tx1"/>
                          </a:solidFill>
                          <a:effectLst/>
                          <a:latin typeface="Times New Roman" pitchFamily="18" charset="0"/>
                          <a:ea typeface="Calibri" pitchFamily="34" charset="0"/>
                          <a:cs typeface="Calibri" pitchFamily="34" charset="0"/>
                        </a:rPr>
                        <a:t>Computadoras y relacionados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13</a:t>
                      </a:r>
                      <a:endParaRPr kumimoji="0" lang="es-ES"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a:t>
                      </a:r>
                      <a:endParaRPr kumimoji="0" lang="es-E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Calibri" pitchFamily="34" charset="0"/>
                        </a:rPr>
                        <a:t>8</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Otros</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Relacionado paciente y otros</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1139" name="Rectangle 3"/>
          <p:cNvSpPr>
            <a:spLocks noGrp="1" noChangeArrowheads="1"/>
          </p:cNvSpPr>
          <p:nvPr>
            <p:ph type="body" sz="half" idx="1"/>
          </p:nvPr>
        </p:nvSpPr>
        <p:spPr/>
        <p:txBody>
          <a:bodyPr/>
          <a:lstStyle/>
          <a:p>
            <a:r>
              <a:rPr lang="es-ES" sz="2400"/>
              <a:t>Ponderación del riesgo físico (RF) del paciente.</a:t>
            </a:r>
          </a:p>
        </p:txBody>
      </p:sp>
      <p:graphicFrame>
        <p:nvGraphicFramePr>
          <p:cNvPr id="91213" name="Group 77"/>
          <p:cNvGraphicFramePr>
            <a:graphicFrameLocks noGrp="1"/>
          </p:cNvGraphicFramePr>
          <p:nvPr>
            <p:ph sz="half" idx="2"/>
          </p:nvPr>
        </p:nvGraphicFramePr>
        <p:xfrm>
          <a:off x="4876800" y="1600200"/>
          <a:ext cx="3810000" cy="4530726"/>
        </p:xfrm>
        <a:graphic>
          <a:graphicData uri="http://schemas.openxmlformats.org/drawingml/2006/table">
            <a:tbl>
              <a:tblPr/>
              <a:tblGrid>
                <a:gridCol w="2287588"/>
                <a:gridCol w="1522412"/>
              </a:tblGrid>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RIESGO FÏSICO (R</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F</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Muerte del paciente u operador</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Lesión del paciente u operador</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Terapia inapropiada o diagnóstico erróneo</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Disconformidad paciente</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No riesgo significante</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1"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3187" name="Rectangle 3"/>
          <p:cNvSpPr>
            <a:spLocks noGrp="1" noChangeArrowheads="1"/>
          </p:cNvSpPr>
          <p:nvPr>
            <p:ph type="body" idx="1"/>
          </p:nvPr>
        </p:nvSpPr>
        <p:spPr/>
        <p:txBody>
          <a:bodyPr/>
          <a:lstStyle/>
          <a:p>
            <a:r>
              <a:rPr lang="es-ES"/>
              <a:t>El equipo tiene asignada una ponderación (</a:t>
            </a:r>
            <a:r>
              <a:rPr lang="es-ES" b="1"/>
              <a:t>ρ</a:t>
            </a:r>
            <a:r>
              <a:rPr lang="es-ES"/>
              <a:t>) que representa la relevancia de cada aspecto, considerando el grado de interacción con el paciente.</a:t>
            </a:r>
          </a:p>
          <a:p>
            <a:r>
              <a:rPr lang="es-ES"/>
              <a:t>Por tanto el Riesgo estático (RE) se calcula:</a:t>
            </a:r>
          </a:p>
          <a:p>
            <a:pPr>
              <a:buFont typeface="Wingdings" pitchFamily="2" charset="2"/>
              <a:buNone/>
            </a:pPr>
            <a:endParaRPr lang="es-ES"/>
          </a:p>
          <a:p>
            <a:pPr algn="ctr">
              <a:buFont typeface="Wingdings" pitchFamily="2" charset="2"/>
              <a:buNone/>
            </a:pPr>
            <a:r>
              <a:rPr lang="es-ES" i="1"/>
              <a:t>RE = FE + RF</a:t>
            </a:r>
            <a:r>
              <a:rPr lang="es-ES"/>
              <a:t> </a:t>
            </a:r>
          </a:p>
          <a:p>
            <a:pPr>
              <a:buFont typeface="Wingdings" pitchFamily="2" charset="2"/>
              <a:buNone/>
            </a:pPr>
            <a:endParaRPr lang="es-E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4211" name="Rectangle 3"/>
          <p:cNvSpPr>
            <a:spLocks noGrp="1" noChangeArrowheads="1"/>
          </p:cNvSpPr>
          <p:nvPr>
            <p:ph type="body" idx="1"/>
          </p:nvPr>
        </p:nvSpPr>
        <p:spPr/>
        <p:txBody>
          <a:bodyPr/>
          <a:lstStyle/>
          <a:p>
            <a:r>
              <a:rPr lang="es-ES"/>
              <a:t>Para normalizar la función de tal forma que estuviera acotada en el intervalo [0, 1]:</a:t>
            </a:r>
          </a:p>
          <a:p>
            <a:pPr lvl="1"/>
            <a:r>
              <a:rPr lang="es-ES"/>
              <a:t>(FE) Soporte de vida = 25 </a:t>
            </a:r>
          </a:p>
          <a:p>
            <a:pPr lvl="1"/>
            <a:r>
              <a:rPr lang="es-ES"/>
              <a:t>(RF) Muerte para el paciente o el operador = 25.</a:t>
            </a:r>
          </a:p>
          <a:p>
            <a:pPr algn="ctr">
              <a:buFont typeface="Wingdings" pitchFamily="2" charset="2"/>
              <a:buNone/>
            </a:pPr>
            <a:r>
              <a:rPr lang="es-ES"/>
              <a:t>RE = 25 + 25 = 50</a:t>
            </a:r>
          </a:p>
          <a:p>
            <a:r>
              <a:rPr lang="es-ES"/>
              <a:t>  Así, la expresión anterior se modifica de la siguiente forma:</a:t>
            </a:r>
          </a:p>
          <a:p>
            <a:pPr algn="ctr">
              <a:buFont typeface="Wingdings" pitchFamily="2" charset="2"/>
              <a:buNone/>
            </a:pPr>
            <a:r>
              <a:rPr lang="es-ES"/>
              <a:t>RE=(FE+RF)/50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 sz="3800" b="1"/>
              <a:t>MARCO TEÓRICO</a:t>
            </a:r>
            <a:br>
              <a:rPr lang="es-ES" sz="3800" b="1"/>
            </a:br>
            <a:r>
              <a:rPr lang="es-ES" sz="2800" b="1"/>
              <a:t>Estructura.-</a:t>
            </a:r>
            <a:r>
              <a:rPr lang="es-ES" sz="2400" b="1"/>
              <a:t> Detección de problemas inherentes al estado del caso</a:t>
            </a:r>
          </a:p>
        </p:txBody>
      </p:sp>
      <p:sp>
        <p:nvSpPr>
          <p:cNvPr id="21507" name="Rectangle 3"/>
          <p:cNvSpPr>
            <a:spLocks noGrp="1" noChangeArrowheads="1"/>
          </p:cNvSpPr>
          <p:nvPr>
            <p:ph type="body" idx="1"/>
          </p:nvPr>
        </p:nvSpPr>
        <p:spPr/>
        <p:txBody>
          <a:bodyPr/>
          <a:lstStyle/>
          <a:p>
            <a:r>
              <a:rPr lang="es-ES"/>
              <a:t>Elementos esenciales de la garantía de los equipos:</a:t>
            </a:r>
          </a:p>
          <a:p>
            <a:pPr lvl="1"/>
            <a:r>
              <a:rPr lang="es-ES"/>
              <a:t>Problema de gestión de riesgos.</a:t>
            </a:r>
          </a:p>
          <a:p>
            <a:pPr lvl="1"/>
            <a:r>
              <a:rPr lang="es-ES"/>
              <a:t>Vinculada con la eficacia y funcionamiento del equipo.</a:t>
            </a:r>
          </a:p>
          <a:p>
            <a:pPr lvl="1"/>
            <a:r>
              <a:rPr lang="es-ES"/>
              <a:t>Debe considerarse a través del período de vida del equipo.</a:t>
            </a:r>
          </a:p>
          <a:p>
            <a:pPr lvl="1"/>
            <a:r>
              <a:rPr lang="es-ES"/>
              <a:t>Requiere responsabilidad compartida entre los participantes.</a:t>
            </a:r>
          </a:p>
          <a:p>
            <a:pPr lvl="1">
              <a:buFont typeface="Wingdings" pitchFamily="2" charset="2"/>
              <a:buNone/>
            </a:pPr>
            <a:endParaRPr lang="es-E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5235" name="Rectangle 3"/>
          <p:cNvSpPr>
            <a:spLocks noGrp="1" noChangeArrowheads="1"/>
          </p:cNvSpPr>
          <p:nvPr>
            <p:ph type="body" idx="1"/>
          </p:nvPr>
        </p:nvSpPr>
        <p:spPr/>
        <p:txBody>
          <a:bodyPr/>
          <a:lstStyle/>
          <a:p>
            <a:pPr>
              <a:lnSpc>
                <a:spcPct val="90000"/>
              </a:lnSpc>
            </a:pPr>
            <a:r>
              <a:rPr lang="es-ES"/>
              <a:t>Clasificación por el grado y calidad de las medidas de seguridad:</a:t>
            </a:r>
          </a:p>
          <a:p>
            <a:pPr lvl="1">
              <a:lnSpc>
                <a:spcPct val="90000"/>
              </a:lnSpc>
            </a:pPr>
            <a:r>
              <a:rPr lang="es-ES"/>
              <a:t>Evalúa el riesgo del usuario o paciente en función del contacto que tenga con el equipo.</a:t>
            </a:r>
          </a:p>
          <a:p>
            <a:pPr lvl="1">
              <a:lnSpc>
                <a:spcPct val="90000"/>
              </a:lnSpc>
            </a:pPr>
            <a:r>
              <a:rPr lang="es-ES"/>
              <a:t>Considerando tres condiciones de seguridad eléctrica:</a:t>
            </a:r>
          </a:p>
          <a:p>
            <a:pPr lvl="2">
              <a:lnSpc>
                <a:spcPct val="90000"/>
              </a:lnSpc>
            </a:pPr>
            <a:r>
              <a:rPr lang="es-ES" u="sng">
                <a:solidFill>
                  <a:schemeClr val="hlink"/>
                </a:solidFill>
              </a:rPr>
              <a:t>Equipo tipo H:</a:t>
            </a:r>
            <a:r>
              <a:rPr lang="es-ES"/>
              <a:t> Nivel de seguridad eléctrica comparable con los aparatos domésticos.  </a:t>
            </a:r>
          </a:p>
          <a:p>
            <a:pPr lvl="2">
              <a:lnSpc>
                <a:spcPct val="90000"/>
              </a:lnSpc>
            </a:pPr>
            <a:r>
              <a:rPr lang="es-ES" u="sng">
                <a:solidFill>
                  <a:schemeClr val="hlink"/>
                </a:solidFill>
              </a:rPr>
              <a:t>Equipo tipo B:</a:t>
            </a:r>
            <a:r>
              <a:rPr lang="es-ES"/>
              <a:t> Nivel de seguridad eléctrica alto. </a:t>
            </a:r>
          </a:p>
          <a:p>
            <a:pPr lvl="2">
              <a:lnSpc>
                <a:spcPct val="90000"/>
              </a:lnSpc>
            </a:pPr>
            <a:r>
              <a:rPr lang="es-ES" u="sng">
                <a:solidFill>
                  <a:schemeClr val="hlink"/>
                </a:solidFill>
              </a:rPr>
              <a:t>Equipo tipo C:</a:t>
            </a:r>
            <a:r>
              <a:rPr lang="es-ES"/>
              <a:t> Nivel de seguridad eléctrica más alto.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6259" name="Rectangle 3"/>
          <p:cNvSpPr>
            <a:spLocks noGrp="1" noChangeArrowheads="1"/>
          </p:cNvSpPr>
          <p:nvPr>
            <p:ph type="body" sz="half" idx="1"/>
          </p:nvPr>
        </p:nvSpPr>
        <p:spPr/>
        <p:txBody>
          <a:bodyPr/>
          <a:lstStyle/>
          <a:p>
            <a:r>
              <a:rPr lang="es-ES" sz="2400"/>
              <a:t>Se consideró la siguiente tabla para estas 3 ponderaciones:</a:t>
            </a:r>
          </a:p>
          <a:p>
            <a:pPr>
              <a:buFont typeface="Wingdings" pitchFamily="2" charset="2"/>
              <a:buNone/>
            </a:pPr>
            <a:endParaRPr lang="es-ES" sz="2400"/>
          </a:p>
        </p:txBody>
      </p:sp>
      <p:graphicFrame>
        <p:nvGraphicFramePr>
          <p:cNvPr id="96338" name="Group 82"/>
          <p:cNvGraphicFramePr>
            <a:graphicFrameLocks noGrp="1"/>
          </p:cNvGraphicFramePr>
          <p:nvPr>
            <p:ph sz="half" idx="2"/>
          </p:nvPr>
        </p:nvGraphicFramePr>
        <p:xfrm>
          <a:off x="4876800" y="1600200"/>
          <a:ext cx="3810000" cy="4530726"/>
        </p:xfrm>
        <a:graphic>
          <a:graphicData uri="http://schemas.openxmlformats.org/drawingml/2006/table">
            <a:tbl>
              <a:tblPr/>
              <a:tblGrid>
                <a:gridCol w="1639888"/>
                <a:gridCol w="920750"/>
                <a:gridCol w="1249362"/>
              </a:tblGrid>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Cj (j</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 C, B, H</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normalizada</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Tipo C</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Tipo B</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0.50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Tipo H</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0.16</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8307" name="Rectangle 3"/>
          <p:cNvSpPr>
            <a:spLocks noGrp="1" noChangeArrowheads="1"/>
          </p:cNvSpPr>
          <p:nvPr>
            <p:ph type="body" idx="1"/>
          </p:nvPr>
        </p:nvSpPr>
        <p:spPr/>
        <p:txBody>
          <a:bodyPr/>
          <a:lstStyle/>
          <a:p>
            <a:pPr>
              <a:lnSpc>
                <a:spcPct val="90000"/>
              </a:lnSpc>
            </a:pPr>
            <a:r>
              <a:rPr lang="es-ES"/>
              <a:t>Clasificación por el nivel de aislamiento por IEC:</a:t>
            </a:r>
          </a:p>
          <a:p>
            <a:pPr>
              <a:lnSpc>
                <a:spcPct val="90000"/>
              </a:lnSpc>
            </a:pPr>
            <a:r>
              <a:rPr lang="es-ES"/>
              <a:t>Analiza el tipo de aislamiento entre partes energizadas y conductivas expuestas del equipo:</a:t>
            </a:r>
          </a:p>
          <a:p>
            <a:pPr>
              <a:lnSpc>
                <a:spcPct val="90000"/>
              </a:lnSpc>
            </a:pPr>
            <a:r>
              <a:rPr lang="es-ES" u="sng">
                <a:solidFill>
                  <a:schemeClr val="hlink"/>
                </a:solidFill>
              </a:rPr>
              <a:t>Clase 1:</a:t>
            </a:r>
            <a:r>
              <a:rPr lang="es-ES"/>
              <a:t> El equipo tiene tierra protectora. </a:t>
            </a:r>
          </a:p>
          <a:p>
            <a:pPr>
              <a:lnSpc>
                <a:spcPct val="90000"/>
              </a:lnSpc>
            </a:pPr>
            <a:r>
              <a:rPr lang="es-ES" u="sng">
                <a:solidFill>
                  <a:schemeClr val="hlink"/>
                </a:solidFill>
              </a:rPr>
              <a:t>Clase 2:</a:t>
            </a:r>
            <a:r>
              <a:rPr lang="es-ES"/>
              <a:t> Estos equipos tienen un doble aislamiento o aislamiento reforzado. </a:t>
            </a:r>
          </a:p>
          <a:p>
            <a:pPr>
              <a:lnSpc>
                <a:spcPct val="90000"/>
              </a:lnSpc>
            </a:pPr>
            <a:r>
              <a:rPr lang="es-ES" u="sng">
                <a:solidFill>
                  <a:schemeClr val="hlink"/>
                </a:solidFill>
              </a:rPr>
              <a:t>Clase 3:</a:t>
            </a:r>
            <a:r>
              <a:rPr lang="es-ES"/>
              <a:t> Estos equipos manejan voltaje extra seguros o SELV (Secure Extra Low Voltage).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99331" name="Rectangle 3"/>
          <p:cNvSpPr>
            <a:spLocks noGrp="1" noChangeArrowheads="1"/>
          </p:cNvSpPr>
          <p:nvPr>
            <p:ph type="body" sz="half" idx="1"/>
          </p:nvPr>
        </p:nvSpPr>
        <p:spPr/>
        <p:txBody>
          <a:bodyPr/>
          <a:lstStyle/>
          <a:p>
            <a:r>
              <a:rPr lang="es-ES" sz="2400"/>
              <a:t>Ponderación para la clasificación IEC:</a:t>
            </a:r>
          </a:p>
          <a:p>
            <a:pPr>
              <a:buFont typeface="Wingdings" pitchFamily="2" charset="2"/>
              <a:buNone/>
            </a:pPr>
            <a:endParaRPr lang="es-ES" sz="2400"/>
          </a:p>
        </p:txBody>
      </p:sp>
      <p:graphicFrame>
        <p:nvGraphicFramePr>
          <p:cNvPr id="99409" name="Group 81"/>
          <p:cNvGraphicFramePr>
            <a:graphicFrameLocks noGrp="1"/>
          </p:cNvGraphicFramePr>
          <p:nvPr>
            <p:ph sz="half" idx="2"/>
          </p:nvPr>
        </p:nvGraphicFramePr>
        <p:xfrm>
          <a:off x="4876800" y="1600200"/>
          <a:ext cx="3810000" cy="4530726"/>
        </p:xfrm>
        <a:graphic>
          <a:graphicData uri="http://schemas.openxmlformats.org/drawingml/2006/table">
            <a:tbl>
              <a:tblPr/>
              <a:tblGrid>
                <a:gridCol w="1495425"/>
                <a:gridCol w="1065213"/>
                <a:gridCol w="1249362"/>
              </a:tblGrid>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C</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k</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(k</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 1, 2, 3</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normalizada</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1</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2</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40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0.80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3</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0.20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01379" name="Rectangle 3"/>
          <p:cNvSpPr>
            <a:spLocks noGrp="1" noChangeArrowheads="1"/>
          </p:cNvSpPr>
          <p:nvPr>
            <p:ph type="body" idx="1"/>
          </p:nvPr>
        </p:nvSpPr>
        <p:spPr/>
        <p:txBody>
          <a:bodyPr/>
          <a:lstStyle/>
          <a:p>
            <a:r>
              <a:rPr lang="es-ES" sz="2400"/>
              <a:t>Clasificación por el nivel de riesgo físico por la FDA:</a:t>
            </a:r>
          </a:p>
          <a:p>
            <a:r>
              <a:rPr lang="es-ES" sz="2400"/>
              <a:t>La FDA tiene políticas de cancelación de operación de equipo médico de acuerdo a los riesgos:</a:t>
            </a:r>
          </a:p>
          <a:p>
            <a:r>
              <a:rPr lang="es-ES" sz="2400" u="sng">
                <a:solidFill>
                  <a:schemeClr val="hlink"/>
                </a:solidFill>
              </a:rPr>
              <a:t>Clase I:</a:t>
            </a:r>
            <a:r>
              <a:rPr lang="es-ES" sz="2400"/>
              <a:t> Equipos defectuosos que puedan ocasionar lesiones o muerte. </a:t>
            </a:r>
          </a:p>
          <a:p>
            <a:r>
              <a:rPr lang="es-ES" sz="2400" u="sng">
                <a:solidFill>
                  <a:schemeClr val="hlink"/>
                </a:solidFill>
              </a:rPr>
              <a:t>Clase II:</a:t>
            </a:r>
            <a:r>
              <a:rPr lang="es-ES" sz="2400"/>
              <a:t> Equipos que en su uso ocasiones problemas de salud temporales. </a:t>
            </a:r>
          </a:p>
          <a:p>
            <a:r>
              <a:rPr lang="es-ES" sz="2400" u="sng">
                <a:solidFill>
                  <a:schemeClr val="hlink"/>
                </a:solidFill>
              </a:rPr>
              <a:t>Clase III:</a:t>
            </a:r>
            <a:r>
              <a:rPr lang="es-ES" sz="2400"/>
              <a:t> Equipos que en su uso no causa alguna consecuencia en contra de la salud, pero viola alguna regulación de manufactura.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0" name="Rectangle 80"/>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02403" name="Rectangle 3"/>
          <p:cNvSpPr>
            <a:spLocks noGrp="1" noChangeArrowheads="1"/>
          </p:cNvSpPr>
          <p:nvPr>
            <p:ph type="body" sz="half" idx="1"/>
          </p:nvPr>
        </p:nvSpPr>
        <p:spPr/>
        <p:txBody>
          <a:bodyPr/>
          <a:lstStyle/>
          <a:p>
            <a:r>
              <a:rPr lang="es-ES" sz="2400"/>
              <a:t>Tabla de ponderación de la FDA:</a:t>
            </a:r>
          </a:p>
          <a:p>
            <a:pPr>
              <a:buFont typeface="Wingdings" pitchFamily="2" charset="2"/>
              <a:buNone/>
            </a:pPr>
            <a:endParaRPr lang="es-ES" sz="2400"/>
          </a:p>
        </p:txBody>
      </p:sp>
      <p:graphicFrame>
        <p:nvGraphicFramePr>
          <p:cNvPr id="102482" name="Group 82"/>
          <p:cNvGraphicFramePr>
            <a:graphicFrameLocks noGrp="1"/>
          </p:cNvGraphicFramePr>
          <p:nvPr>
            <p:ph sz="half" idx="2"/>
          </p:nvPr>
        </p:nvGraphicFramePr>
        <p:xfrm>
          <a:off x="4876800" y="1600200"/>
          <a:ext cx="3810000" cy="4530726"/>
        </p:xfrm>
        <a:graphic>
          <a:graphicData uri="http://schemas.openxmlformats.org/drawingml/2006/table">
            <a:tbl>
              <a:tblPr/>
              <a:tblGrid>
                <a:gridCol w="1639888"/>
                <a:gridCol w="920750"/>
                <a:gridCol w="1249362"/>
              </a:tblGrid>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C</a:t>
                      </a:r>
                      <a:r>
                        <a:rPr kumimoji="0" lang="en-U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l</a:t>
                      </a: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l = I, II, III</a:t>
                      </a: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normalizada</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I</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II</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40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0.72</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III</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0.09</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04451" name="Rectangle 3"/>
          <p:cNvSpPr>
            <a:spLocks noGrp="1" noChangeArrowheads="1"/>
          </p:cNvSpPr>
          <p:nvPr>
            <p:ph type="body" idx="1"/>
          </p:nvPr>
        </p:nvSpPr>
        <p:spPr/>
        <p:txBody>
          <a:bodyPr/>
          <a:lstStyle/>
          <a:p>
            <a:r>
              <a:rPr lang="es-ES" sz="2400"/>
              <a:t>Clasificación por el contacto con el paciente:</a:t>
            </a:r>
          </a:p>
          <a:p>
            <a:r>
              <a:rPr lang="es-ES" sz="2400"/>
              <a:t>Define tres tipos de pacientes:</a:t>
            </a:r>
          </a:p>
          <a:p>
            <a:r>
              <a:rPr lang="es-ES" sz="2400" u="sng">
                <a:solidFill>
                  <a:schemeClr val="hlink"/>
                </a:solidFill>
              </a:rPr>
              <a:t>General (G):</a:t>
            </a:r>
            <a:r>
              <a:rPr lang="es-ES" sz="2400"/>
              <a:t> Pacientes que son conectados eventualmente a algún equipo, que están débiles y susceptibles por los medicamentos.</a:t>
            </a:r>
          </a:p>
          <a:p>
            <a:r>
              <a:rPr lang="es-ES" sz="2400" u="sng">
                <a:solidFill>
                  <a:schemeClr val="hlink"/>
                </a:solidFill>
              </a:rPr>
              <a:t>Susceptibles (S):</a:t>
            </a:r>
            <a:r>
              <a:rPr lang="es-ES" sz="2400"/>
              <a:t> Pacientes que están intencionalmente conectados al equipo que están débiles o susceptibles a una fibrilación ventricular.</a:t>
            </a:r>
          </a:p>
          <a:p>
            <a:r>
              <a:rPr lang="es-ES" sz="2400" u="sng">
                <a:solidFill>
                  <a:schemeClr val="hlink"/>
                </a:solidFill>
              </a:rPr>
              <a:t>Crítico (C): </a:t>
            </a:r>
            <a:r>
              <a:rPr lang="es-ES" sz="2400"/>
              <a:t>Pacientes que tienen una vía conductiva eléctricamente directa a algún ventrículo del corazón están muy débiles y susceptibles a una fibrilación.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05475" name="Rectangle 3"/>
          <p:cNvSpPr>
            <a:spLocks noGrp="1" noChangeArrowheads="1"/>
          </p:cNvSpPr>
          <p:nvPr>
            <p:ph type="body" sz="half" idx="1"/>
          </p:nvPr>
        </p:nvSpPr>
        <p:spPr/>
        <p:txBody>
          <a:bodyPr/>
          <a:lstStyle/>
          <a:p>
            <a:r>
              <a:rPr lang="es-ES" sz="2400"/>
              <a:t>Ponderación por el contacto con el paciente;</a:t>
            </a:r>
          </a:p>
          <a:p>
            <a:pPr>
              <a:buFont typeface="Wingdings" pitchFamily="2" charset="2"/>
              <a:buNone/>
            </a:pPr>
            <a:endParaRPr lang="es-ES" sz="2400"/>
          </a:p>
        </p:txBody>
      </p:sp>
      <p:graphicFrame>
        <p:nvGraphicFramePr>
          <p:cNvPr id="105553" name="Group 81"/>
          <p:cNvGraphicFramePr>
            <a:graphicFrameLocks noGrp="1"/>
          </p:cNvGraphicFramePr>
          <p:nvPr>
            <p:ph sz="half" idx="2"/>
          </p:nvPr>
        </p:nvGraphicFramePr>
        <p:xfrm>
          <a:off x="4876800" y="1600200"/>
          <a:ext cx="3810000" cy="4530726"/>
        </p:xfrm>
        <a:graphic>
          <a:graphicData uri="http://schemas.openxmlformats.org/drawingml/2006/table">
            <a:tbl>
              <a:tblPr/>
              <a:tblGrid>
                <a:gridCol w="1566863"/>
                <a:gridCol w="993775"/>
                <a:gridCol w="1249362"/>
              </a:tblGrid>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C</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m</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m = C, S, G</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ρ normalizada</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C</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3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S</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0.50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1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Clase G</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0.16</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07523" name="Rectangle 3"/>
          <p:cNvSpPr>
            <a:spLocks noGrp="1" noChangeArrowheads="1"/>
          </p:cNvSpPr>
          <p:nvPr>
            <p:ph type="body" idx="1"/>
          </p:nvPr>
        </p:nvSpPr>
        <p:spPr/>
        <p:txBody>
          <a:bodyPr/>
          <a:lstStyle/>
          <a:p>
            <a:r>
              <a:rPr lang="es-ES"/>
              <a:t>Para integrar la información de las cinco clasificaciones descritas se asignó una ponderación global (ω) a cada una de ellas, observando la importancia del elemento que analizan, ya que el índice que se va a proponer debe evaluar el riesgo eléctrico.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graphicFrame>
        <p:nvGraphicFramePr>
          <p:cNvPr id="108661" name="Group 117"/>
          <p:cNvGraphicFramePr>
            <a:graphicFrameLocks noGrp="1"/>
          </p:cNvGraphicFramePr>
          <p:nvPr>
            <p:ph idx="1"/>
          </p:nvPr>
        </p:nvGraphicFramePr>
        <p:xfrm>
          <a:off x="914400" y="1600200"/>
          <a:ext cx="7772400" cy="4530726"/>
        </p:xfrm>
        <a:graphic>
          <a:graphicData uri="http://schemas.openxmlformats.org/drawingml/2006/table">
            <a:tbl>
              <a:tblPr/>
              <a:tblGrid>
                <a:gridCol w="2484438"/>
                <a:gridCol w="3494087"/>
                <a:gridCol w="1793875"/>
              </a:tblGrid>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CLASIFICACIÓN C</a:t>
                      </a:r>
                      <a:r>
                        <a:rPr kumimoji="0" lang="es-ES" sz="9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i</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ELEMENTO ANALIZADO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s-ES" sz="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i</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a:t>
                      </a:r>
                      <a:r>
                        <a:rPr kumimoji="0" lang="es-ES" sz="9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Riesgo Estático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Función y riesgo físico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0.10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a:t>
                      </a:r>
                      <a:r>
                        <a:rPr kumimoji="0" lang="es-ES" sz="9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Grado Y Calidad</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Conexión al paciente</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a:t>
                      </a:r>
                      <a:r>
                        <a:rPr kumimoji="0" lang="es-ES" sz="9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IEC</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Aislamiento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0.30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a:t>
                      </a:r>
                      <a:r>
                        <a:rPr kumimoji="0" lang="es-ES" sz="9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4</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FDA</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Riesgo físico</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0.10</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a:t>
                      </a:r>
                      <a:r>
                        <a:rPr kumimoji="0" lang="es-ES" sz="9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a:t>
                      </a:r>
                      <a:r>
                        <a:rPr kumimoji="0" lang="es-ES" sz="12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Hill</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Tipo de paciente</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0.25</a:t>
                      </a:r>
                      <a:endParaRPr kumimoji="0" lang="es-E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00113" y="260350"/>
            <a:ext cx="7772400" cy="1143000"/>
          </a:xfrm>
        </p:spPr>
        <p:txBody>
          <a:bodyPr/>
          <a:lstStyle/>
          <a:p>
            <a:r>
              <a:rPr lang="es-ES" sz="3800" b="1"/>
              <a:t>MARCO TEÓRICO</a:t>
            </a:r>
            <a:br>
              <a:rPr lang="es-ES" sz="3800" b="1"/>
            </a:br>
            <a:r>
              <a:rPr lang="es-ES" sz="2800" b="1"/>
              <a:t>Estructura.-</a:t>
            </a:r>
            <a:r>
              <a:rPr lang="es-ES" sz="2400" b="1"/>
              <a:t> Detección de problemas inherentes al estado del caso</a:t>
            </a:r>
          </a:p>
        </p:txBody>
      </p:sp>
      <p:sp>
        <p:nvSpPr>
          <p:cNvPr id="22533" name="Rectangle 5"/>
          <p:cNvSpPr>
            <a:spLocks noGrp="1" noChangeArrowheads="1"/>
          </p:cNvSpPr>
          <p:nvPr>
            <p:ph type="body" idx="1"/>
          </p:nvPr>
        </p:nvSpPr>
        <p:spPr/>
        <p:txBody>
          <a:bodyPr/>
          <a:lstStyle/>
          <a:p>
            <a:pPr>
              <a:lnSpc>
                <a:spcPct val="90000"/>
              </a:lnSpc>
              <a:buFont typeface="Wingdings" pitchFamily="2" charset="2"/>
              <a:buNone/>
            </a:pPr>
            <a:endParaRPr lang="es-ES" i="1"/>
          </a:p>
          <a:p>
            <a:pPr>
              <a:lnSpc>
                <a:spcPct val="90000"/>
              </a:lnSpc>
              <a:buFont typeface="Wingdings" pitchFamily="2" charset="2"/>
              <a:buNone/>
            </a:pPr>
            <a:endParaRPr lang="es-ES" i="1"/>
          </a:p>
          <a:p>
            <a:pPr>
              <a:lnSpc>
                <a:spcPct val="90000"/>
              </a:lnSpc>
              <a:buFont typeface="Wingdings" pitchFamily="2" charset="2"/>
              <a:buNone/>
            </a:pPr>
            <a:endParaRPr lang="es-ES" i="1"/>
          </a:p>
          <a:p>
            <a:pPr>
              <a:lnSpc>
                <a:spcPct val="90000"/>
              </a:lnSpc>
              <a:buFont typeface="Wingdings" pitchFamily="2" charset="2"/>
              <a:buNone/>
            </a:pPr>
            <a:endParaRPr lang="es-ES" i="1"/>
          </a:p>
          <a:p>
            <a:pPr>
              <a:lnSpc>
                <a:spcPct val="90000"/>
              </a:lnSpc>
              <a:buFont typeface="Wingdings" pitchFamily="2" charset="2"/>
              <a:buNone/>
            </a:pPr>
            <a:endParaRPr lang="es-ES" i="1"/>
          </a:p>
          <a:p>
            <a:pPr>
              <a:lnSpc>
                <a:spcPct val="90000"/>
              </a:lnSpc>
              <a:buFont typeface="Wingdings" pitchFamily="2" charset="2"/>
              <a:buNone/>
            </a:pPr>
            <a:endParaRPr lang="es-ES" i="1"/>
          </a:p>
          <a:p>
            <a:pPr>
              <a:lnSpc>
                <a:spcPct val="90000"/>
              </a:lnSpc>
              <a:buFont typeface="Wingdings" pitchFamily="2" charset="2"/>
              <a:buNone/>
            </a:pPr>
            <a:endParaRPr lang="es-ES" i="1"/>
          </a:p>
          <a:p>
            <a:pPr algn="ctr">
              <a:lnSpc>
                <a:spcPct val="90000"/>
              </a:lnSpc>
              <a:buFont typeface="Wingdings" pitchFamily="2" charset="2"/>
              <a:buNone/>
            </a:pPr>
            <a:r>
              <a:rPr lang="es-ES" i="1"/>
              <a:t>Fases en el periodo de vida de los equipos médicos</a:t>
            </a:r>
            <a:r>
              <a:rPr lang="es-ES"/>
              <a:t> </a:t>
            </a:r>
          </a:p>
        </p:txBody>
      </p:sp>
      <p:pic>
        <p:nvPicPr>
          <p:cNvPr id="22534" name="Picture 6"/>
          <p:cNvPicPr>
            <a:picLocks noChangeAspect="1" noChangeArrowheads="1"/>
          </p:cNvPicPr>
          <p:nvPr/>
        </p:nvPicPr>
        <p:blipFill>
          <a:blip r:embed="rId2"/>
          <a:srcRect/>
          <a:stretch>
            <a:fillRect/>
          </a:stretch>
        </p:blipFill>
        <p:spPr bwMode="auto">
          <a:xfrm>
            <a:off x="2555875" y="1700213"/>
            <a:ext cx="4610100" cy="30861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10595" name="Rectangle 3"/>
          <p:cNvSpPr>
            <a:spLocks noGrp="1" noChangeArrowheads="1"/>
          </p:cNvSpPr>
          <p:nvPr>
            <p:ph type="body" idx="1"/>
          </p:nvPr>
        </p:nvSpPr>
        <p:spPr/>
        <p:txBody>
          <a:bodyPr/>
          <a:lstStyle/>
          <a:p>
            <a:r>
              <a:rPr lang="es-ES"/>
              <a:t>Se propone entonces la siguiente expresión como la función para calcular el Índice de prioridad de seguridad eléctrica para equipos médicos (IPSEEM).</a:t>
            </a:r>
          </a:p>
          <a:p>
            <a:pPr lvl="1">
              <a:buFont typeface="Wingdings" pitchFamily="2" charset="2"/>
              <a:buNone/>
            </a:pPr>
            <a:r>
              <a:rPr lang="es-ES">
                <a:cs typeface="Arial" charset="0"/>
              </a:rPr>
              <a:t>                                             </a:t>
            </a:r>
            <a:r>
              <a:rPr lang="es-ES" baseline="-25000">
                <a:cs typeface="Arial" charset="0"/>
              </a:rPr>
              <a:t>5</a:t>
            </a:r>
          </a:p>
          <a:p>
            <a:pPr algn="ctr">
              <a:buFont typeface="Wingdings" pitchFamily="2" charset="2"/>
              <a:buNone/>
            </a:pPr>
            <a:r>
              <a:rPr lang="es-ES">
                <a:cs typeface="Arial" charset="0"/>
              </a:rPr>
              <a:t>IPSEEM: </a:t>
            </a:r>
            <a:r>
              <a:rPr lang="el-GR">
                <a:cs typeface="Arial" charset="0"/>
              </a:rPr>
              <a:t>ω</a:t>
            </a:r>
            <a:r>
              <a:rPr lang="es-ES">
                <a:cs typeface="Arial" charset="0"/>
              </a:rPr>
              <a:t> </a:t>
            </a:r>
            <a:r>
              <a:rPr lang="es-ES" baseline="-25000">
                <a:cs typeface="Arial" charset="0"/>
              </a:rPr>
              <a:t>i </a:t>
            </a:r>
            <a:r>
              <a:rPr lang="es-ES">
                <a:cs typeface="Arial" charset="0"/>
              </a:rPr>
              <a:t>∑C</a:t>
            </a:r>
            <a:r>
              <a:rPr lang="es-ES" baseline="-25000">
                <a:cs typeface="Arial" charset="0"/>
              </a:rPr>
              <a:t>i</a:t>
            </a:r>
          </a:p>
          <a:p>
            <a:pPr>
              <a:buFont typeface="Wingdings" pitchFamily="2" charset="2"/>
              <a:buNone/>
            </a:pPr>
            <a:r>
              <a:rPr lang="es-ES" baseline="-25000">
                <a:cs typeface="Arial" charset="0"/>
              </a:rPr>
              <a:t>                                                                    i=1</a:t>
            </a:r>
            <a:endParaRPr lang="el-GR" baseline="-25000">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11621" name="Rectangle 5"/>
          <p:cNvSpPr>
            <a:spLocks noGrp="1" noChangeArrowheads="1"/>
          </p:cNvSpPr>
          <p:nvPr>
            <p:ph type="body" idx="1"/>
          </p:nvPr>
        </p:nvSpPr>
        <p:spPr/>
        <p:txBody>
          <a:bodyPr/>
          <a:lstStyle/>
          <a:p>
            <a:r>
              <a:rPr lang="es-ES"/>
              <a:t>Aplicación del índice IPSEEM en equipos médicos.</a:t>
            </a:r>
          </a:p>
          <a:p>
            <a:pPr>
              <a:buFont typeface="Wingdings" pitchFamily="2" charset="2"/>
              <a:buNone/>
            </a:pPr>
            <a:endParaRPr lang="es-ES"/>
          </a:p>
        </p:txBody>
      </p:sp>
      <p:pic>
        <p:nvPicPr>
          <p:cNvPr id="111622" name="Picture 6"/>
          <p:cNvPicPr>
            <a:picLocks noChangeAspect="1" noChangeArrowheads="1"/>
          </p:cNvPicPr>
          <p:nvPr/>
        </p:nvPicPr>
        <p:blipFill>
          <a:blip r:embed="rId2"/>
          <a:srcRect/>
          <a:stretch>
            <a:fillRect/>
          </a:stretch>
        </p:blipFill>
        <p:spPr bwMode="auto">
          <a:xfrm>
            <a:off x="3348038" y="2060575"/>
            <a:ext cx="4675187" cy="4530725"/>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12643" name="Rectangle 3"/>
          <p:cNvSpPr>
            <a:spLocks noGrp="1" noChangeArrowheads="1"/>
          </p:cNvSpPr>
          <p:nvPr>
            <p:ph type="body" sz="half" idx="1"/>
          </p:nvPr>
        </p:nvSpPr>
        <p:spPr/>
        <p:txBody>
          <a:bodyPr/>
          <a:lstStyle/>
          <a:p>
            <a:r>
              <a:rPr lang="es-ES" sz="2400"/>
              <a:t>Se realizó también un intervalo y frecuencia para realizar pruebas de diagnóstico en los equipos médicos:</a:t>
            </a:r>
          </a:p>
        </p:txBody>
      </p:sp>
      <p:graphicFrame>
        <p:nvGraphicFramePr>
          <p:cNvPr id="112725" name="Group 85"/>
          <p:cNvGraphicFramePr>
            <a:graphicFrameLocks noGrp="1"/>
          </p:cNvGraphicFramePr>
          <p:nvPr>
            <p:ph sz="half" idx="2"/>
          </p:nvPr>
        </p:nvGraphicFramePr>
        <p:xfrm>
          <a:off x="4643438" y="1628775"/>
          <a:ext cx="3960812" cy="4530725"/>
        </p:xfrm>
        <a:graphic>
          <a:graphicData uri="http://schemas.openxmlformats.org/drawingml/2006/table">
            <a:tbl>
              <a:tblPr/>
              <a:tblGrid>
                <a:gridCol w="1566862"/>
                <a:gridCol w="1169988"/>
                <a:gridCol w="1223962"/>
              </a:tblGrid>
              <a:tr h="1085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PRIORIDAD</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INTERVALO</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FRECUENCIA</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5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Prioridad Alta</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[1 - 0.60]</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meses</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3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Prioridad Media</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[0.60 - 0.20]</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 meses</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5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Prioridad Baja</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&lt; 0.20</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73063" algn="l"/>
                        </a:tabLst>
                      </a:pPr>
                      <a:r>
                        <a:rPr kumimoji="0" lang="es-EC"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 meses</a:t>
                      </a:r>
                      <a:endParaRPr kumimoji="0" lang="es-EC"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s-ES" sz="2200" b="1"/>
              <a:t>SISTEMAS PERMITIDOS Y PROHIBIDOS PARA TODAS LAS INSTALACIONES DE BT</a:t>
            </a:r>
            <a:r>
              <a:rPr lang="es-ES" sz="2200"/>
              <a:t> </a:t>
            </a:r>
            <a:br>
              <a:rPr lang="es-ES" sz="2200"/>
            </a:br>
            <a:r>
              <a:rPr lang="es-ES" sz="2200"/>
              <a:t>Índice de prioridad de seguridad eléctrica para equipos médicos</a:t>
            </a:r>
          </a:p>
        </p:txBody>
      </p:sp>
      <p:sp>
        <p:nvSpPr>
          <p:cNvPr id="114691" name="Rectangle 3"/>
          <p:cNvSpPr>
            <a:spLocks noGrp="1" noChangeArrowheads="1"/>
          </p:cNvSpPr>
          <p:nvPr>
            <p:ph type="body" idx="1"/>
          </p:nvPr>
        </p:nvSpPr>
        <p:spPr/>
        <p:txBody>
          <a:bodyPr/>
          <a:lstStyle/>
          <a:p>
            <a:r>
              <a:rPr lang="es-ES"/>
              <a:t>El IPSEEM es una herramienta muy útil en términos de la programación de los servicios de mantenimiento preventivo relacionados con la seguridad eléctrica que hay que realizarles a todos los equipos médicos.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p:txBody>
          <a:bodyPr/>
          <a:lstStyle/>
          <a:p>
            <a:pPr algn="ctr"/>
            <a:r>
              <a:rPr lang="es-MX"/>
              <a:t>CAPÍTULO 5</a:t>
            </a:r>
          </a:p>
        </p:txBody>
      </p:sp>
      <p:sp>
        <p:nvSpPr>
          <p:cNvPr id="148483" name="Rectangle 3"/>
          <p:cNvSpPr>
            <a:spLocks noGrp="1" noChangeArrowheads="1"/>
          </p:cNvSpPr>
          <p:nvPr>
            <p:ph type="subTitle" idx="1"/>
          </p:nvPr>
        </p:nvSpPr>
        <p:spPr/>
        <p:txBody>
          <a:bodyPr/>
          <a:lstStyle/>
          <a:p>
            <a:r>
              <a:rPr lang="es-ES" sz="4000" b="1"/>
              <a:t>PELIGROS Y RIESGO ELÉCTRICO POR ELECTROCIRUGÍA</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Título"/>
          <p:cNvSpPr>
            <a:spLocks noGrp="1"/>
          </p:cNvSpPr>
          <p:nvPr>
            <p:ph type="title" idx="4294967295"/>
          </p:nvPr>
        </p:nvSpPr>
        <p:spPr/>
        <p:txBody>
          <a:bodyPr/>
          <a:lstStyle/>
          <a:p>
            <a:r>
              <a:rPr lang="es-ES" sz="3200" b="1"/>
              <a:t>PELIGROS Y RIESGO ELÉCTRICO POR ELECTROCIRUGÍA</a:t>
            </a:r>
            <a:r>
              <a:rPr lang="es-MX" sz="3200"/>
              <a:t> </a:t>
            </a:r>
            <a:r>
              <a:rPr lang="es-MX" sz="3800"/>
              <a:t/>
            </a:r>
            <a:br>
              <a:rPr lang="es-MX" sz="3800"/>
            </a:br>
            <a:r>
              <a:rPr lang="es-MX" sz="3800"/>
              <a:t>Electrocirugía</a:t>
            </a:r>
          </a:p>
        </p:txBody>
      </p:sp>
      <p:sp>
        <p:nvSpPr>
          <p:cNvPr id="3" name="2 Marcador de contenido"/>
          <p:cNvSpPr>
            <a:spLocks noGrp="1"/>
          </p:cNvSpPr>
          <p:nvPr>
            <p:ph idx="4294967295"/>
          </p:nvPr>
        </p:nvSpPr>
        <p:spPr/>
        <p:txBody>
          <a:bodyPr/>
          <a:lstStyle/>
          <a:p>
            <a:r>
              <a:rPr lang="es-MX" b="1" u="sng"/>
              <a:t>Definición.</a:t>
            </a:r>
          </a:p>
          <a:p>
            <a:pPr lvl="2"/>
            <a:r>
              <a:rPr lang="es-MX" sz="2000"/>
              <a:t>Corte y coagulación de tejidos, mediante corriente de alta frecuencia.</a:t>
            </a:r>
          </a:p>
          <a:p>
            <a:pPr lvl="2">
              <a:buFont typeface="Wingdings" pitchFamily="2" charset="2"/>
              <a:buNone/>
            </a:pPr>
            <a:endParaRPr lang="es-MX"/>
          </a:p>
          <a:p>
            <a:r>
              <a:rPr lang="es-MX" b="1" u="sng"/>
              <a:t>Partes del Circuito de la unidad de electrocirugía</a:t>
            </a:r>
          </a:p>
          <a:p>
            <a:pPr lvl="2">
              <a:buFont typeface="Times New Roman" pitchFamily="18" charset="0"/>
              <a:buAutoNum type="arabicPeriod"/>
            </a:pPr>
            <a:r>
              <a:rPr lang="es-MX" sz="2000"/>
              <a:t>Generador electro quirúrgico</a:t>
            </a:r>
          </a:p>
          <a:p>
            <a:pPr lvl="2">
              <a:buFont typeface="Times New Roman" pitchFamily="18" charset="0"/>
              <a:buAutoNum type="arabicPeriod"/>
            </a:pPr>
            <a:r>
              <a:rPr lang="es-MX" sz="2000"/>
              <a:t>Un electrodo activo</a:t>
            </a:r>
          </a:p>
          <a:p>
            <a:pPr lvl="2">
              <a:buFont typeface="Times New Roman" pitchFamily="18" charset="0"/>
              <a:buAutoNum type="arabicPeriod"/>
            </a:pPr>
            <a:r>
              <a:rPr lang="es-MX" sz="2000"/>
              <a:t>El paciente </a:t>
            </a:r>
          </a:p>
          <a:p>
            <a:pPr lvl="2">
              <a:buFont typeface="Times New Roman" pitchFamily="18" charset="0"/>
              <a:buAutoNum type="arabicPeriod"/>
            </a:pPr>
            <a:r>
              <a:rPr lang="es-MX" sz="2000"/>
              <a:t>Un electrodo de retorno del paciente.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Título"/>
          <p:cNvSpPr>
            <a:spLocks noGrp="1"/>
          </p:cNvSpPr>
          <p:nvPr>
            <p:ph type="title" idx="4294967295"/>
          </p:nvPr>
        </p:nvSpPr>
        <p:spPr/>
        <p:txBody>
          <a:bodyPr/>
          <a:lstStyle/>
          <a:p>
            <a:r>
              <a:rPr lang="es-ES" sz="2400" b="1"/>
              <a:t>PELIGROS Y RIESGO ELÉCTRICO POR ELECTROCIRUGÍA</a:t>
            </a:r>
            <a:r>
              <a:rPr lang="es-MX" sz="2400"/>
              <a:t> </a:t>
            </a:r>
            <a:br>
              <a:rPr lang="es-MX" sz="2400"/>
            </a:br>
            <a:r>
              <a:rPr lang="es-MX" sz="2400"/>
              <a:t>Partes del circuito de la unidad de electrocirugía </a:t>
            </a:r>
          </a:p>
        </p:txBody>
      </p:sp>
      <p:sp>
        <p:nvSpPr>
          <p:cNvPr id="153603" name="2 Marcador de contenido"/>
          <p:cNvSpPr>
            <a:spLocks noGrp="1"/>
          </p:cNvSpPr>
          <p:nvPr>
            <p:ph idx="4294967295"/>
          </p:nvPr>
        </p:nvSpPr>
        <p:spPr/>
        <p:txBody>
          <a:bodyPr/>
          <a:lstStyle/>
          <a:p>
            <a:r>
              <a:rPr lang="es-MX"/>
              <a:t>Caracteristicas :</a:t>
            </a:r>
          </a:p>
          <a:p>
            <a:pPr lvl="1" algn="just">
              <a:buFont typeface="Wingdings" pitchFamily="2" charset="2"/>
              <a:buChar char="Ø"/>
            </a:pPr>
            <a:r>
              <a:rPr lang="es-MX" u="sng">
                <a:solidFill>
                  <a:srgbClr val="00B050"/>
                </a:solidFill>
              </a:rPr>
              <a:t>Generador electro quirúrgico</a:t>
            </a:r>
            <a:r>
              <a:rPr lang="es-MX">
                <a:solidFill>
                  <a:srgbClr val="00B050"/>
                </a:solidFill>
              </a:rPr>
              <a:t>: </a:t>
            </a:r>
            <a:r>
              <a:rPr lang="es-MX" sz="2000"/>
              <a:t>es fuente de la corriente de electrones y voltaje. Presenta alta frecuencia y alta potencia.</a:t>
            </a:r>
          </a:p>
          <a:p>
            <a:pPr lvl="1" algn="just">
              <a:buFont typeface="Wingdings" pitchFamily="2" charset="2"/>
              <a:buChar char="Ø"/>
            </a:pPr>
            <a:r>
              <a:rPr lang="es-MX" u="sng">
                <a:solidFill>
                  <a:srgbClr val="00B050"/>
                </a:solidFill>
              </a:rPr>
              <a:t>Electrodo activo: </a:t>
            </a:r>
            <a:r>
              <a:rPr lang="es-ES" sz="2000"/>
              <a:t>tiene un área de sección transversal muy pequeña, está diseñado para que pueda ser manipulado por el cirujano.</a:t>
            </a:r>
          </a:p>
          <a:p>
            <a:pPr lvl="1" algn="just">
              <a:buFont typeface="Wingdings" pitchFamily="2" charset="2"/>
              <a:buChar char="Ø"/>
            </a:pPr>
            <a:r>
              <a:rPr lang="es-ES" u="sng">
                <a:solidFill>
                  <a:srgbClr val="00B050"/>
                </a:solidFill>
              </a:rPr>
              <a:t>Electrodo de retorno al paciente: </a:t>
            </a:r>
            <a:r>
              <a:rPr lang="es-ES" sz="2000"/>
              <a:t>su función es remover corrientes desde el paciente de manera segura. El calor debe ser disipado por el tamaño y la conductividad del electrodo. Generalmente es una superficie metálica pero se está reemplazando por un electrodo adhesivo desechable.</a:t>
            </a:r>
            <a:endParaRPr lang="es-MX" sz="2000"/>
          </a:p>
          <a:p>
            <a:pPr lvl="1" algn="just">
              <a:buFont typeface="Wingdings" pitchFamily="2" charset="2"/>
              <a:buChar char="Ø"/>
            </a:pPr>
            <a:endParaRPr lang="es-MX" sz="2000">
              <a:solidFill>
                <a:srgbClr val="00B05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p:txBody>
          <a:bodyPr/>
          <a:lstStyle/>
          <a:p>
            <a:r>
              <a:rPr lang="es-MX" sz="2600" b="1"/>
              <a:t>Características </a:t>
            </a:r>
          </a:p>
          <a:p>
            <a:pPr lvl="1">
              <a:buFont typeface="Wingdings" pitchFamily="2" charset="2"/>
              <a:buChar char="Ø"/>
            </a:pPr>
            <a:r>
              <a:rPr lang="es-MX">
                <a:solidFill>
                  <a:srgbClr val="00B050"/>
                </a:solidFill>
              </a:rPr>
              <a:t>El paciente.- </a:t>
            </a:r>
            <a:r>
              <a:rPr lang="es-ES" sz="2000"/>
              <a:t>su tejido genera una impedancia y los electrones al vencerla generan calor. </a:t>
            </a:r>
          </a:p>
          <a:p>
            <a:pPr lvl="1">
              <a:buFont typeface="Wingdings" pitchFamily="2" charset="2"/>
              <a:buChar char="Ø"/>
            </a:pPr>
            <a:endParaRPr lang="es-ES" sz="1800"/>
          </a:p>
          <a:p>
            <a:pPr lvl="1">
              <a:buFont typeface="Wingdings" pitchFamily="2" charset="2"/>
              <a:buChar char="Ø"/>
            </a:pPr>
            <a:r>
              <a:rPr lang="es-ES">
                <a:solidFill>
                  <a:srgbClr val="00B050"/>
                </a:solidFill>
              </a:rPr>
              <a:t>Frecuencia .- </a:t>
            </a:r>
            <a:r>
              <a:rPr lang="es-ES" sz="2000"/>
              <a:t>entre los 0.2MHz y los 3.3MHz.  En el espectro electromagnético, las ondas de radio tienen una frecuencia de 300kHz a 3MHz.</a:t>
            </a:r>
          </a:p>
        </p:txBody>
      </p:sp>
      <p:sp>
        <p:nvSpPr>
          <p:cNvPr id="155652" name="1 Título"/>
          <p:cNvSpPr>
            <a:spLocks/>
          </p:cNvSpPr>
          <p:nvPr/>
        </p:nvSpPr>
        <p:spPr bwMode="auto">
          <a:xfrm>
            <a:off x="914400" y="277813"/>
            <a:ext cx="7772400" cy="1143000"/>
          </a:xfrm>
          <a:prstGeom prst="rect">
            <a:avLst/>
          </a:prstGeom>
          <a:noFill/>
          <a:ln w="9525">
            <a:noFill/>
            <a:miter lim="800000"/>
            <a:headEnd/>
            <a:tailEnd/>
          </a:ln>
          <a:effectLst/>
        </p:spPr>
        <p:txBody>
          <a:bodyPr anchor="ctr"/>
          <a:lstStyle/>
          <a:p>
            <a:r>
              <a:rPr lang="es-ES" sz="2400" b="1">
                <a:solidFill>
                  <a:schemeClr val="tx2"/>
                </a:solidFill>
                <a:latin typeface="Times New Roman" pitchFamily="18" charset="0"/>
              </a:rPr>
              <a:t>PELIGROS Y RIESGO ELÉCTRICO POR ELECTROCIRUGÍA</a:t>
            </a:r>
            <a:r>
              <a:rPr lang="es-MX" sz="2400">
                <a:solidFill>
                  <a:schemeClr val="tx2"/>
                </a:solidFill>
                <a:latin typeface="Times New Roman" pitchFamily="18" charset="0"/>
              </a:rPr>
              <a:t> </a:t>
            </a:r>
            <a:br>
              <a:rPr lang="es-MX" sz="2400">
                <a:solidFill>
                  <a:schemeClr val="tx2"/>
                </a:solidFill>
                <a:latin typeface="Times New Roman" pitchFamily="18" charset="0"/>
              </a:rPr>
            </a:br>
            <a:r>
              <a:rPr lang="es-MX" sz="2400">
                <a:solidFill>
                  <a:schemeClr val="tx2"/>
                </a:solidFill>
                <a:latin typeface="Times New Roman" pitchFamily="18" charset="0"/>
              </a:rPr>
              <a:t>Partes del circuito de la unidad de electrocirugía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Título"/>
          <p:cNvSpPr>
            <a:spLocks noGrp="1"/>
          </p:cNvSpPr>
          <p:nvPr>
            <p:ph type="title" idx="4294967295"/>
          </p:nvPr>
        </p:nvSpPr>
        <p:spPr/>
        <p:txBody>
          <a:bodyPr/>
          <a:lstStyle/>
          <a:p>
            <a:r>
              <a:rPr lang="es-ES" sz="2400" b="1"/>
              <a:t>PELIGROS Y RIESGO ELÉCTRICO POR ELECTROCIRUGÍA</a:t>
            </a:r>
            <a:r>
              <a:rPr lang="es-MX" sz="2400"/>
              <a:t> </a:t>
            </a:r>
            <a:br>
              <a:rPr lang="es-MX" sz="2400"/>
            </a:br>
            <a:r>
              <a:rPr lang="es-MX" sz="2400"/>
              <a:t>Efectos de la unidad electro quirúrgica…</a:t>
            </a:r>
          </a:p>
        </p:txBody>
      </p:sp>
      <p:sp>
        <p:nvSpPr>
          <p:cNvPr id="3" name="2 Marcador de contenido"/>
          <p:cNvSpPr>
            <a:spLocks noGrp="1"/>
          </p:cNvSpPr>
          <p:nvPr>
            <p:ph idx="4294967295"/>
          </p:nvPr>
        </p:nvSpPr>
        <p:spPr/>
        <p:txBody>
          <a:bodyPr/>
          <a:lstStyle/>
          <a:p>
            <a:r>
              <a:rPr lang="es-ES" sz="2400"/>
              <a:t>Puede producir tres tipos diferentes de efectos:</a:t>
            </a:r>
          </a:p>
          <a:p>
            <a:pPr marL="1828800" lvl="3" indent="-457200">
              <a:buFont typeface="Times New Roman" pitchFamily="18" charset="0"/>
              <a:buAutoNum type="arabicPeriod"/>
            </a:pPr>
            <a:r>
              <a:rPr lang="es-ES"/>
              <a:t>fulguración, </a:t>
            </a:r>
          </a:p>
          <a:p>
            <a:pPr marL="1828800" lvl="3" indent="-457200">
              <a:buFont typeface="Times New Roman" pitchFamily="18" charset="0"/>
              <a:buAutoNum type="arabicPeriod"/>
            </a:pPr>
            <a:r>
              <a:rPr lang="es-ES"/>
              <a:t>disecación </a:t>
            </a:r>
          </a:p>
          <a:p>
            <a:pPr marL="1828800" lvl="3" indent="-457200">
              <a:buFont typeface="Times New Roman" pitchFamily="18" charset="0"/>
              <a:buAutoNum type="arabicPeriod"/>
            </a:pPr>
            <a:r>
              <a:rPr lang="es-ES"/>
              <a:t>corte. </a:t>
            </a:r>
          </a:p>
          <a:p>
            <a:pPr marL="1828800" lvl="3" indent="-457200">
              <a:buFont typeface="Wingdings" pitchFamily="2" charset="2"/>
              <a:buNone/>
            </a:pPr>
            <a:endParaRPr lang="es-ES"/>
          </a:p>
          <a:p>
            <a:r>
              <a:rPr lang="es-ES" sz="2400"/>
              <a:t>según la configuración de la máquina, se determinan diferentes formas de onda  conocidos generalmente como :</a:t>
            </a:r>
          </a:p>
          <a:p>
            <a:pPr marL="1828800" lvl="3" indent="-457200">
              <a:buFont typeface="Times New Roman" pitchFamily="18" charset="0"/>
              <a:buAutoNum type="arabicPeriod"/>
            </a:pPr>
            <a:r>
              <a:rPr lang="es-ES"/>
              <a:t>COAG, </a:t>
            </a:r>
          </a:p>
          <a:p>
            <a:pPr marL="1828800" lvl="3" indent="-457200">
              <a:buFont typeface="Times New Roman" pitchFamily="18" charset="0"/>
              <a:buAutoNum type="arabicPeriod"/>
            </a:pPr>
            <a:r>
              <a:rPr lang="es-ES"/>
              <a:t>CUT </a:t>
            </a:r>
          </a:p>
          <a:p>
            <a:pPr marL="1828800" lvl="3" indent="-457200">
              <a:buFont typeface="Times New Roman" pitchFamily="18" charset="0"/>
              <a:buAutoNum type="arabicPeriod"/>
            </a:pPr>
            <a:r>
              <a:rPr lang="es-ES"/>
              <a:t> BLEND. </a:t>
            </a:r>
            <a:endParaRPr lang="es-MX"/>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Título"/>
          <p:cNvSpPr>
            <a:spLocks noGrp="1"/>
          </p:cNvSpPr>
          <p:nvPr>
            <p:ph type="title" idx="4294967295"/>
          </p:nvPr>
        </p:nvSpPr>
        <p:spPr/>
        <p:txBody>
          <a:bodyPr/>
          <a:lstStyle/>
          <a:p>
            <a:r>
              <a:rPr lang="es-ES" sz="2400" b="1"/>
              <a:t>PELIGROS Y RIESGO ELÉCTRICO POR ELECTROCIRUGÍA</a:t>
            </a:r>
            <a:r>
              <a:rPr lang="es-MX" sz="2400"/>
              <a:t> </a:t>
            </a:r>
            <a:br>
              <a:rPr lang="es-MX" sz="2400"/>
            </a:br>
            <a:r>
              <a:rPr lang="es-ES" sz="2400"/>
              <a:t>Relación entre las configuraciones y los efectos deseados</a:t>
            </a:r>
            <a:endParaRPr lang="es-MX" sz="2400"/>
          </a:p>
        </p:txBody>
      </p:sp>
      <p:sp>
        <p:nvSpPr>
          <p:cNvPr id="3" name="2 Marcador de contenido"/>
          <p:cNvSpPr>
            <a:spLocks noGrp="1"/>
          </p:cNvSpPr>
          <p:nvPr>
            <p:ph idx="4294967295"/>
          </p:nvPr>
        </p:nvSpPr>
        <p:spPr/>
        <p:txBody>
          <a:bodyPr/>
          <a:lstStyle/>
          <a:p>
            <a:r>
              <a:rPr lang="es-ES" sz="2600" b="1"/>
              <a:t>Desecación y COAG </a:t>
            </a:r>
            <a:endParaRPr lang="es-MX" sz="2600"/>
          </a:p>
          <a:p>
            <a:pPr lvl="1">
              <a:buFont typeface="Wingdings" pitchFamily="2" charset="2"/>
              <a:buChar char="v"/>
            </a:pPr>
            <a:r>
              <a:rPr lang="es-ES" sz="2000" b="1" u="sng">
                <a:solidFill>
                  <a:srgbClr val="00B050"/>
                </a:solidFill>
              </a:rPr>
              <a:t>COAG  </a:t>
            </a:r>
            <a:r>
              <a:rPr lang="es-ES" sz="2000"/>
              <a:t>proviene del latín coagulum, que significa coágulo.</a:t>
            </a:r>
          </a:p>
          <a:p>
            <a:pPr lvl="1">
              <a:buFont typeface="Wingdings" pitchFamily="2" charset="2"/>
              <a:buChar char="v"/>
            </a:pPr>
            <a:r>
              <a:rPr lang="es-ES" sz="2000"/>
              <a:t> Consiste en ráfagas de radiofrecuencia con un alto amperaje (2500-4000mA) y un voltaje bajo (&lt; 200V). </a:t>
            </a:r>
          </a:p>
          <a:p>
            <a:pPr lvl="1">
              <a:buFont typeface="Wingdings" pitchFamily="2" charset="2"/>
              <a:buChar char="v"/>
            </a:pPr>
            <a:r>
              <a:rPr lang="es-ES" sz="2000"/>
              <a:t>Debido al amperaje tan alto, la electrocoagulación produce más calor que la electrodesecación, con un efecto destructivo mayor.  </a:t>
            </a:r>
          </a:p>
          <a:p>
            <a:pPr lvl="1">
              <a:buFont typeface="Wingdings" pitchFamily="2" charset="2"/>
              <a:buNone/>
            </a:pPr>
            <a:endParaRPr lang="es-ES" sz="2000"/>
          </a:p>
          <a:p>
            <a:pPr lvl="1">
              <a:buFont typeface="Wingdings" pitchFamily="2" charset="2"/>
              <a:buChar char="v"/>
            </a:pPr>
            <a:r>
              <a:rPr lang="es-ES" sz="2000" b="1" u="sng">
                <a:solidFill>
                  <a:srgbClr val="00B050"/>
                </a:solidFill>
              </a:rPr>
              <a:t>La desecación  </a:t>
            </a:r>
            <a:r>
              <a:rPr lang="es-ES" sz="2000"/>
              <a:t>proviene del verbo latino desiccare, que significa secar.</a:t>
            </a:r>
          </a:p>
          <a:p>
            <a:pPr lvl="1">
              <a:buFont typeface="Wingdings" pitchFamily="2" charset="2"/>
              <a:buChar char="v"/>
            </a:pPr>
            <a:r>
              <a:rPr lang="es-ES" sz="2000"/>
              <a:t>se define como una deshidratación relativamente lenta de los tejidos por la corriente que no produce chispas y que conduce a la coagulación.</a:t>
            </a:r>
            <a:endParaRPr lang="es-MX"/>
          </a:p>
          <a:p>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665</TotalTime>
  <Words>10536</Words>
  <Application>Microsoft Office PowerPoint</Application>
  <PresentationFormat>Presentación en pantalla (4:3)</PresentationFormat>
  <Paragraphs>950</Paragraphs>
  <Slides>158</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158</vt:i4>
      </vt:variant>
    </vt:vector>
  </HeadingPairs>
  <TitlesOfParts>
    <vt:vector size="163" baseType="lpstr">
      <vt:lpstr>Arial</vt:lpstr>
      <vt:lpstr>Times New Roman</vt:lpstr>
      <vt:lpstr>Wingdings</vt:lpstr>
      <vt:lpstr>Calibri</vt:lpstr>
      <vt:lpstr>Capas</vt:lpstr>
      <vt:lpstr>INFORME DE MATERIA DE GRADUACIÓN</vt:lpstr>
      <vt:lpstr>CAPÍTULO 1</vt:lpstr>
      <vt:lpstr>RESUMEN </vt:lpstr>
      <vt:lpstr>MARCO TEÓRICO Objetivos</vt:lpstr>
      <vt:lpstr>MARCO TEÓRICO Estructura</vt:lpstr>
      <vt:lpstr>MARCO TEÓRICO Estructura</vt:lpstr>
      <vt:lpstr>MARCO TEÓRICO Estructura.- Estudio del estado del caso</vt:lpstr>
      <vt:lpstr>MARCO TEÓRICO Estructura.- Detección de problemas inherentes al estado del caso</vt:lpstr>
      <vt:lpstr>MARCO TEÓRICO Estructura.- Detección de problemas inherentes al estado del caso</vt:lpstr>
      <vt:lpstr>MARCO TEÓRICO Estructura.- Detección de problemas inherentes al estado del caso</vt:lpstr>
      <vt:lpstr>MARCO TEÓRICO Estructura.- Solución propuesta</vt:lpstr>
      <vt:lpstr>MARCO TEÓRICO Estructura.- Solución propuesta</vt:lpstr>
      <vt:lpstr>MARCO TEÓRICO Estructura.- Solución propuesta</vt:lpstr>
      <vt:lpstr>MARCO TEÓRICO Estructura.- Solución propuesta</vt:lpstr>
      <vt:lpstr>MARCO TEÓRICO Estructura.- Solución propuesta</vt:lpstr>
      <vt:lpstr>CAPÍTULO 2</vt:lpstr>
      <vt:lpstr>MARCO LEGAL Bases Legislativas</vt:lpstr>
      <vt:lpstr>MARCO LEGAL Bases Legislativas</vt:lpstr>
      <vt:lpstr>MARCO LEGAL Normativa aplicable para la instalación de equipos médicos</vt:lpstr>
      <vt:lpstr>MARCO LEGAL Normativa aplicable para la instalación de equipos médicos</vt:lpstr>
      <vt:lpstr>MARCO LEGAL Normativa aplicable para la instalación de equipos médicos</vt:lpstr>
      <vt:lpstr>MARCO LEGAL Normativa aplicable para la instalación de equipos médicos</vt:lpstr>
      <vt:lpstr>MARCO LEGAL Normativa aplicable equipos de electromedicina</vt:lpstr>
      <vt:lpstr>MARCO LEGAL Normativa aplicable para la instalación de equipos médicos</vt:lpstr>
      <vt:lpstr>MARCO LEGAL Normativa del detector de aislamiento</vt:lpstr>
      <vt:lpstr>MARCO LEGAL Normativa del transformador de aislamiento</vt:lpstr>
      <vt:lpstr>CAPÍTULO 3</vt:lpstr>
      <vt:lpstr>EFECTOS FISIOLÓGICOS DEL PASAJE DE LA CORRIENTE ELÉCTRICA POR EL CUERPO HUMANO</vt:lpstr>
      <vt:lpstr>EFECTOS FISIOLÓGICOS DEL PASAJE DE LA CORRIENTE ELÉCTRICA POR EL CUERPO HUMANO</vt:lpstr>
      <vt:lpstr>EFECTOS FISIOLÓGICOS DEL PASAJE DE LA CORRIENTE ELÉCTRICA POR EL CUERPO HUMANO</vt:lpstr>
      <vt:lpstr>EFECTOS FISIOLÓGICOS DEL PASAJE DE LA CORRIENTE ELÉCTRICA POR EL CUERPO HUMANO</vt:lpstr>
      <vt:lpstr>EFECTOS FISIOLÓGICOS DEL PASAJE DE LA CORRIENTE ELÉCTRICA POR EL CUERPO HUMANO</vt:lpstr>
      <vt:lpstr>EFECTOS FISIOLÓGICOS DEL PASAJE DE LA CORRIENTE ELÉCTRICA POR EL CUERPO HUMANO</vt:lpstr>
      <vt:lpstr>EFECTOS FISIOLÓGICOS DEL PASAJE DE LA CORRIENTE ELÉCTRICA POR EL CUERPO HUMANO</vt:lpstr>
      <vt:lpstr>EFECTOS FISILÓGICOS DEL PASAJE DE LA CORRIENTE ELÉCTRICA POR EL CUERPO HUMANO Umbral o nivel de percepción</vt:lpstr>
      <vt:lpstr>EFECTOS FISIOLÓGICOS DEL PASAJE DE LA CORRIENTE ELÉCTRICA POR EL CUERPO HUMANO Corriente de pérdida del control motor</vt:lpstr>
      <vt:lpstr>EFECTOS FISIOLÓGICOS DEL PASAJE DE LA CORRIENTE ELÉCTRICA POR EL CUERPO HUMANO Parálisis respiratoria, dolor y fatiga</vt:lpstr>
      <vt:lpstr>EFECTOS FISIOLÓGICOS DEL PASAJE DE LA CORRIENTE ELÉCTRICA POR EL CUERPO HUMANO Fibrilación ventricular</vt:lpstr>
      <vt:lpstr>EFECTOS FISIOLÓGICOS DEL PASAJE DE LA CORRIENTE ELÉCTRICA POR EL CUERPO HUMANO Contracción del Miocardio Sostenida</vt:lpstr>
      <vt:lpstr>EFECTOS FISIOLÓGICOS DEL PASAJE DE LA CORRIENTE ELÉCTRICA POR EL CUERPO HUMANO Daños físicos y quemaduras</vt:lpstr>
      <vt:lpstr>EFECTOS FISIOLÓGICOS DEL PASAJE DE LA CORRIENTE ELÉCTRICA POR EL CUERPO HUMANO Daños físicos y quemaduras</vt:lpstr>
      <vt:lpstr>EFECTOS FISIOLÓGICOS DEL PASAJE DE LA CORRIENTE ELÉCTRICA POR EL CUERPO HUMANO Daños físicos y quemaduras</vt:lpstr>
      <vt:lpstr>EFECTOS FISIOLÓGICOS DEL PASAJE DE LA CORRIENTE ELÉCTRICA POR EL CUERPO HUMANO Daños físicos y quemaduras</vt:lpstr>
      <vt:lpstr>EFECTOS FISIOLÓGICOS DEL PASAJE DE LA CORRIENTE ELÉCTRICA POR EL CUERPO HUMANO Resistencia del cuerpo humano</vt:lpstr>
      <vt:lpstr>EFECTOS FISIOLÓGICOS DEL PASAJE DE LA CORRIENTE ELÉCTRICA POR EL CUERPO HUMANO Resistencia del cuerpo humano</vt:lpstr>
      <vt:lpstr>EFECTOS FISIOLÓGICOS DEL PASAJE DE LA CORRIENTE ELÉCTRICA POR EL CUERPO HUMANO Resistencia del cuerpo humano</vt:lpstr>
      <vt:lpstr>EFECTOS FISIOLÓGICOS DEL PASAJE DE LA CORRIENTE ELÉCTRICA POR EL CUERPO HUMANO Resistencia del cuerpo humano</vt:lpstr>
      <vt:lpstr>EFECTOS FISIOLÓGICOS DEL PASAJE DE LA CORRIENTE ELÉCTRICA POR EL CUERPO HUMANO Parámetros susceptibles que afectan a lo efectos fisiológicos</vt:lpstr>
      <vt:lpstr>EFECTOS FISIOLÓGICOS DEL PASAJE DE LA CORRIENTE ELÉCTRICA POR EL CUERPO HUMANO Parámetros susceptibles que afectan a lo efectos fisiológicos</vt:lpstr>
      <vt:lpstr>EFECTOS FISIOLÓGICOS DEL PASAJE DE LA CORRIENTE ELÉCTRICA POR EL CUERPO HUMANO Parámetros susceptibles que afectan a lo efectos fisiológicos</vt:lpstr>
      <vt:lpstr>EFECTOS FISIOLÓGICOS DEL PASAJE DE LA CORRIENTE ELÉCTRICA POR EL CUERPO HUMANO Frecuencia de la corriente</vt:lpstr>
      <vt:lpstr>EFECTOS FISIOLÓGICOS DEL PASAJE DE LA CORRIENTE ELÉCTRICA POR EL CUERPO HUMANO Frecuencia de la corriente</vt:lpstr>
      <vt:lpstr>EFECTOS FISIOLÓGICOS DEL PASAJE DE LA CORRIENTE ELÉCTRICA POR EL CUERPO HUMANO Puntos de entrada de la corriente eléctrica</vt:lpstr>
      <vt:lpstr>EFECTOS FISIOLÓGICOS DEL PASAJE DE LA CORRIENTE ELÉCTRICA POR EL CUERPO HUMANO Puntos de entrada de la corriente eléctrica</vt:lpstr>
      <vt:lpstr>EFECTOS FISIOLÓGICOS DEL PASAJE DE LA CORRIENTE ELÉCTRICA POR EL CUERPO HUMANO Efectos de la corriente alterna comprendida entre 15 a 100 Hz</vt:lpstr>
      <vt:lpstr>EFECTOS FISIOLÓGICOS DEL PASAJE DE LA CORRIENTE ELÉCTRICA POR EL CUERPO HUMANO Efectos de la corriente alterna comprendida entre 15 a 100 Hz</vt:lpstr>
      <vt:lpstr>EFECTOS FISIOLÓGICOS DEL PASAJE DE LA CORRIENTE ELÉCTRICA POR EL CUERPO HUMANO Efectos de la corriente alterna comprendida entre 15 a 100 Hz</vt:lpstr>
      <vt:lpstr>EFECTOS FISIOLÓGICOS DEL PASAJE DE LA CORRIENTE ELÉCTRICA POR EL CUERPO HUMANO Efectos fisiológicos a efectos mayores de frecuencia</vt:lpstr>
      <vt:lpstr>EFECTOS FISIOLÓGICOS DEL PASAJE DE LA CORRIENTE ELÉCTRICA POR EL CUERPO HUMANO Efectos fisiológicos a efectos mayores de frecuencia</vt:lpstr>
      <vt:lpstr>EFECTOS FISIOLÓGICOS DEL PASAJE DE LA CORRIENTE ELÉCTRICA POR EL CUERPO HUMANO Efectos fisiológicos a efectos mayores de frecuencia</vt:lpstr>
      <vt:lpstr>EFECTOS FISIOLÓGICOS DEL PASAJE DE LA CORRIENTE ELÉCTRICA POR EL CUERPO HUMANO Efectos fisiológicos a efectos mayores de frecuencia</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EFECTOS FISIOLÓGICOS DEL PASAJE DE LA CORRIENTE ELÉCTRICA POR EL CUERPO HUMANO Riesgo de descargas debido al equipo eléctrico</vt:lpstr>
      <vt:lpstr>CAPÍTULO 4</vt:lpstr>
      <vt:lpstr>SISTEMAS PERMITIDOS Y PROHIBIDOS PARA TODAS LAS INSTALACIONES DE BT  Índice de prioridad de seguridad eléctrica para equipos médicos </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SISTEMAS PERMITIDOS Y PROHIBIDOS PARA TODAS LAS INSTALACIONES DE BT  Índice de prioridad de seguridad eléctrica para equipos médicos</vt:lpstr>
      <vt:lpstr>CAPÍTULO 5</vt:lpstr>
      <vt:lpstr>PELIGROS Y RIESGO ELÉCTRICO POR ELECTROCIRUGÍA  Electrocirugía</vt:lpstr>
      <vt:lpstr>PELIGROS Y RIESGO ELÉCTRICO POR ELECTROCIRUGÍA  Partes del circuito de la unidad de electrocirugía </vt:lpstr>
      <vt:lpstr>Diapositiva 97</vt:lpstr>
      <vt:lpstr>PELIGROS Y RIESGO ELÉCTRICO POR ELECTROCIRUGÍA  Efectos de la unidad electro quirúrgica…</vt:lpstr>
      <vt:lpstr>PELIGROS Y RIESGO ELÉCTRICO POR ELECTROCIRUGÍA  Relación entre las configuraciones y los efectos deseados</vt:lpstr>
      <vt:lpstr>Relación entre las configuraciones y los efectos deseados</vt:lpstr>
      <vt:lpstr>Relación entre las configuraciones y los efectos deseados</vt:lpstr>
      <vt:lpstr>Relación entre las configuraciones y los efectos deseados</vt:lpstr>
      <vt:lpstr>Relación entre las configuraciones y los efectos deseados</vt:lpstr>
      <vt:lpstr>Diapositiva 104</vt:lpstr>
      <vt:lpstr>Diapositiva 105</vt:lpstr>
      <vt:lpstr>PELIGROS Y RIESGO ELÉCTRICO POR ELECTROCIRUGÍA  DIATERMIA MONOPOLAR</vt:lpstr>
      <vt:lpstr>Diapositiva 107</vt:lpstr>
      <vt:lpstr>Diapositiva 108</vt:lpstr>
      <vt:lpstr>PELIGROS Y RIESGO ELÉCTRICO POR ELECTROCIRUGÍA  ULTRASONIDOS</vt:lpstr>
      <vt:lpstr>PELIGROS Y RIESGO ELÉCTRICO POR ELECTROCIRUGÍA  Seguridad Eléctrica en el quirófano</vt:lpstr>
      <vt:lpstr>PELIGROS Y RIESGO ELÉCTRICO POR ELECTROCIRUGÍA  PRINCIPALES CAUSAS DE FALLAS DE CONTACTO DE LA PLACA NEUTRA </vt:lpstr>
      <vt:lpstr>PELIGROS Y RIESGO ELÉCTRICO POR ELECTROCIRUGÍA  FENÓMENO RADIOELÉCTRICO DE ULTRATERMIA</vt:lpstr>
      <vt:lpstr>PELIGROS Y RIESGO ELÉCTRICO POR ELECTROCIRUGÍA  ESTELA QUIRÚRGICA</vt:lpstr>
      <vt:lpstr>Diapositiva 114</vt:lpstr>
      <vt:lpstr>PELIGROS Y RIESGO ELÉCTRICO POR ELECTROCIRUGÍA  CIRUGÍA MÍNIMAMENTE INVASIVA</vt:lpstr>
      <vt:lpstr>PELIGROS Y RIESGO ELÉCTRICO POR ELECTROCIRUGÍA SEGURIDADES Y PRECAUCIONES ESPECIALES PARA EVITAR INCENDIOS Y EXPLOSIONES </vt:lpstr>
      <vt:lpstr>Diapositiva 117</vt:lpstr>
      <vt:lpstr>PELIGROS Y RIESGO ELÉCTRICO POR ELECTROCIRUGÍA MEDIDAS DE SEGURIDAD EN EL USO DEL ELECTROBISTURÍ </vt:lpstr>
      <vt:lpstr>Diapositiva 119</vt:lpstr>
      <vt:lpstr>Diapositiva 120</vt:lpstr>
      <vt:lpstr>PELIGROS Y RIESGO ELÉCTRICO POR ELECTROCIRUGÍA  PROTECCIÓN EN LAS INSTALACIONES ELÉCTRICAS</vt:lpstr>
      <vt:lpstr>Diapositiva 122</vt:lpstr>
      <vt:lpstr>PELIGROS Y RIESGO ELÉCTRICO POR ELECTROCIRUGÍA  PRUEBAS DE SEGURIDAD EN EQUIPO BIOMÉDICO E INSTALACIONES ELÉCTRICAS </vt:lpstr>
      <vt:lpstr>PELIGROS Y RIESGO ELÉCTRICO POR ELECTROCIRUGÍA CORRIENTE DE FUGA A TIERRA DESDE EL GABINETE  </vt:lpstr>
      <vt:lpstr>FUGAS A TIERRA DESDE EL PANEL DEL PACIENTE </vt:lpstr>
      <vt:lpstr>PELIGROS Y RIESGO ELÉCTRICO POR ELECTROCIRUGÍA  CORRIENTE DE FUGA ENTRE LOS CABLES CONECTADOS AL PACIENTE </vt:lpstr>
      <vt:lpstr>PELIGROS Y RIESGO ELÉCTRICO POR ELECTROCIRUGÍA  AISLAMIENTO  DE LA FUENTE DE PODER</vt:lpstr>
      <vt:lpstr>PELIGROS Y RIESGO ELÉCTRICO POR ELECTROCIRUGÍA  PRUEBAS DE LAS INSTALACIONES ELÉCTRICAS</vt:lpstr>
      <vt:lpstr>Diapositiva 129</vt:lpstr>
      <vt:lpstr>Diapositiva 130</vt:lpstr>
      <vt:lpstr>CAPÍTULO 6</vt:lpstr>
      <vt:lpstr>CLASIFICACIÓN DE LOS EQUIPOS MÉDICOS Y DEFINICIÓN DE SALAS POR GRUPOS DE APLICACIÓN MÉDICA</vt:lpstr>
      <vt:lpstr>CLASIFICACIÓN DE LOS EQUIPOS MÉDICOS Y DEFINICIÓN DE SALAS POR GRUPOS DE APLICACIÓN MÉDICA Según el tipo de protección para descargas eléctricas. </vt:lpstr>
      <vt:lpstr>CLASIFICACIÓN DE LOS EQUIPOS MÉDICOS Y DEFINICIÓN DE SALAS POR GRUPOS DE APLICACIÓN MÉDICA Según el tipo de protección para descargas eléctricas. </vt:lpstr>
      <vt:lpstr>CLASIFICACIÓN DE LOS EQUIPOS MÉDICOS Y DEFINICIÓN DE SALAS POR GRUPOS DE APLICACIÓN MÉDICA Según el tipo de protección para descargas eléctricas. </vt:lpstr>
      <vt:lpstr>CLASIFICACIÓN DE LOS EQUIPOS MÉDICOS Y DEFINICIÓN DE SALAS POR GRUPOS DE APLICACIÓN MÉDICA Según el tipo de protección para descargas eléctricas.</vt:lpstr>
      <vt:lpstr>CLASIFICACIÓN DE LOS EQUIPOS MÉDICOS Y DEFINICIÓN DE SALAS POR GRUPOS DE APLICACIÓN MÉDICA Según el tipo de protección para descargas eléctricas.</vt:lpstr>
      <vt:lpstr>CLASIFICACIÓN DE LOS EQUIPOS MÉDICOS Y DEFINICIÓN DE SALAS POR GRUPOS DE APLICACIÓN MÉDICA Según el tipo de protección para descargas eléctricas.</vt:lpstr>
      <vt:lpstr>CLASIFICACIÓN DE LOS EQUIPOS MÉDICOS Y DEFINICIÓN DE SALAS POR GRUPOS DE APLICACIÓN MÉDICA Según el nivel de protección para descargas eléctricas</vt:lpstr>
      <vt:lpstr>CLASIFICACIÓN DE LOS EQUIPOS MÉDICOS Y DEFINICIÓN DE SALAS POR GRUPOS DE APLICACIÓN MÉDICA Según el nivel de protección para descargas eléctricas</vt:lpstr>
      <vt:lpstr>CLASIFICACIÓN DE LOS EQUIPOS MÉDICOS Y DEFINICIÓN DE SALAS POR GRUPOS DE APLICACIÓN MÉDICA Según el nivel de protección para descargas eléctricas</vt:lpstr>
      <vt:lpstr>CLASIFICACIÓN DE LOS EQUIPOS MÉDICOS Y DEFINICIÓN DE SALAS POR GRUPOS DE APLICACIÓN MÉDICA Según el nivel de protección para descargas eléctricas</vt:lpstr>
      <vt:lpstr>CLASIFICACIÓN DE LOS EQUIPOS MÉDICOS Y DEFINICIÓN DE SALAS POR GRUPOS DE APLICACIÓN MÉDICA Según el nivel de protección para descargas eléctricas</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CLASIFICACIÓN DE LOS EQUIPOS MÉDICOS Y DEFINICIÓN DE SALAS POR GRUPOS DE APLICACIÓN MÉDICA  Según el tipo de sala por grupos de aplicación médica.</vt:lpstr>
      <vt:lpstr>CONCLUSIONES Y RECOMENDACIONES</vt:lpstr>
      <vt:lpstr>CONCLUSIONES Y RECOMENDACIONES</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MATERIA DE GRADUACIÓN</dc:title>
  <dc:creator>Alexandra Zambrano</dc:creator>
  <cp:lastModifiedBy>LABFIEC</cp:lastModifiedBy>
  <cp:revision>17</cp:revision>
  <dcterms:created xsi:type="dcterms:W3CDTF">2010-02-22T14:11:31Z</dcterms:created>
  <dcterms:modified xsi:type="dcterms:W3CDTF">2010-06-25T18:53:44Z</dcterms:modified>
</cp:coreProperties>
</file>