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321" r:id="rId3"/>
    <p:sldId id="314" r:id="rId4"/>
    <p:sldId id="302" r:id="rId5"/>
    <p:sldId id="303" r:id="rId6"/>
    <p:sldId id="304" r:id="rId7"/>
    <p:sldId id="305" r:id="rId8"/>
    <p:sldId id="306" r:id="rId9"/>
    <p:sldId id="307" r:id="rId10"/>
    <p:sldId id="309" r:id="rId11"/>
    <p:sldId id="311" r:id="rId12"/>
    <p:sldId id="310" r:id="rId13"/>
    <p:sldId id="317" r:id="rId14"/>
    <p:sldId id="322" r:id="rId15"/>
    <p:sldId id="323" r:id="rId16"/>
    <p:sldId id="312" r:id="rId17"/>
    <p:sldId id="316" r:id="rId18"/>
    <p:sldId id="313" r:id="rId19"/>
    <p:sldId id="257" r:id="rId20"/>
    <p:sldId id="293" r:id="rId21"/>
    <p:sldId id="297" r:id="rId22"/>
    <p:sldId id="315" r:id="rId23"/>
    <p:sldId id="299" r:id="rId24"/>
    <p:sldId id="301" r:id="rId25"/>
    <p:sldId id="300" r:id="rId26"/>
    <p:sldId id="320" r:id="rId2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90" d="100"/>
          <a:sy n="90" d="100"/>
        </p:scale>
        <p:origin x="-594" y="33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C1B1CB5-CA9B-4A52-8FAE-79E1A1CF055F}" type="doc">
      <dgm:prSet loTypeId="urn:microsoft.com/office/officeart/2005/8/layout/hProcess9" loCatId="process" qsTypeId="urn:microsoft.com/office/officeart/2005/8/quickstyle/simple1" qsCatId="simple" csTypeId="urn:microsoft.com/office/officeart/2005/8/colors/accent1_2" csCatId="accent1" phldr="1"/>
      <dgm:spPr/>
    </dgm:pt>
    <dgm:pt modelId="{C9805A04-A6DD-4F94-92FF-8A7FDB33354C}">
      <dgm:prSet phldrT="[Texto]"/>
      <dgm:spPr/>
      <dgm:t>
        <a:bodyPr/>
        <a:lstStyle/>
        <a:p>
          <a:r>
            <a:rPr lang="es-ES" dirty="0" smtClean="0"/>
            <a:t>Necesidad de Distracción Insatisfecha del cliente </a:t>
          </a:r>
          <a:endParaRPr lang="es-EC" dirty="0"/>
        </a:p>
      </dgm:t>
    </dgm:pt>
    <dgm:pt modelId="{19110909-E57F-4FB8-8610-C8A414EA1FAF}" type="parTrans" cxnId="{B65090D4-4EFD-4864-8F1F-7000A3B96981}">
      <dgm:prSet/>
      <dgm:spPr/>
      <dgm:t>
        <a:bodyPr/>
        <a:lstStyle/>
        <a:p>
          <a:endParaRPr lang="es-EC"/>
        </a:p>
      </dgm:t>
    </dgm:pt>
    <dgm:pt modelId="{F01C8DB9-EC8D-4BFF-BC78-5E466A2E1C74}" type="sibTrans" cxnId="{B65090D4-4EFD-4864-8F1F-7000A3B96981}">
      <dgm:prSet/>
      <dgm:spPr/>
      <dgm:t>
        <a:bodyPr/>
        <a:lstStyle/>
        <a:p>
          <a:endParaRPr lang="es-EC"/>
        </a:p>
      </dgm:t>
    </dgm:pt>
    <dgm:pt modelId="{DE263449-13BA-43DB-8FFE-13C6E628C1FA}">
      <dgm:prSet phldrT="[Texto]"/>
      <dgm:spPr/>
      <dgm:t>
        <a:bodyPr/>
        <a:lstStyle/>
        <a:p>
          <a:endParaRPr lang="es-EC" dirty="0"/>
        </a:p>
      </dgm:t>
    </dgm:pt>
    <dgm:pt modelId="{727B6513-1F00-48E1-9846-036D0697F884}" type="parTrans" cxnId="{B25F1323-B5DC-4E50-94EE-402053E8285B}">
      <dgm:prSet/>
      <dgm:spPr/>
      <dgm:t>
        <a:bodyPr/>
        <a:lstStyle/>
        <a:p>
          <a:endParaRPr lang="es-EC"/>
        </a:p>
      </dgm:t>
    </dgm:pt>
    <dgm:pt modelId="{9BD0656A-0AE4-4106-ADDB-2BA3F493571B}" type="sibTrans" cxnId="{B25F1323-B5DC-4E50-94EE-402053E8285B}">
      <dgm:prSet/>
      <dgm:spPr/>
      <dgm:t>
        <a:bodyPr/>
        <a:lstStyle/>
        <a:p>
          <a:endParaRPr lang="es-EC"/>
        </a:p>
      </dgm:t>
    </dgm:pt>
    <dgm:pt modelId="{6C3357DF-0482-4244-85F6-758B0AFF2338}">
      <dgm:prSet phldrT="[Texto]"/>
      <dgm:spPr/>
      <dgm:t>
        <a:bodyPr/>
        <a:lstStyle/>
        <a:p>
          <a:endParaRPr lang="es-EC"/>
        </a:p>
      </dgm:t>
    </dgm:pt>
    <dgm:pt modelId="{521C40A6-EC70-4258-A4F2-9242AD5B9CF1}" type="parTrans" cxnId="{2C1A9D6C-9795-4098-AB2D-F813B4A16EFA}">
      <dgm:prSet/>
      <dgm:spPr/>
      <dgm:t>
        <a:bodyPr/>
        <a:lstStyle/>
        <a:p>
          <a:endParaRPr lang="es-EC"/>
        </a:p>
      </dgm:t>
    </dgm:pt>
    <dgm:pt modelId="{692FFB58-3D98-4C8B-93A5-8647456B47A4}" type="sibTrans" cxnId="{2C1A9D6C-9795-4098-AB2D-F813B4A16EFA}">
      <dgm:prSet/>
      <dgm:spPr/>
      <dgm:t>
        <a:bodyPr/>
        <a:lstStyle/>
        <a:p>
          <a:endParaRPr lang="es-EC"/>
        </a:p>
      </dgm:t>
    </dgm:pt>
    <dgm:pt modelId="{7D193DD8-49B0-4738-87A7-4EF419034398}">
      <dgm:prSet/>
      <dgm:spPr/>
      <dgm:t>
        <a:bodyPr/>
        <a:lstStyle/>
        <a:p>
          <a:endParaRPr lang="es-EC" dirty="0"/>
        </a:p>
      </dgm:t>
    </dgm:pt>
    <dgm:pt modelId="{CC62C686-5686-4FC8-AC9E-9E50C00FE140}" type="parTrans" cxnId="{4734A0A8-7A51-4E1C-B2BC-F657AC67C383}">
      <dgm:prSet/>
      <dgm:spPr/>
      <dgm:t>
        <a:bodyPr/>
        <a:lstStyle/>
        <a:p>
          <a:endParaRPr lang="es-EC"/>
        </a:p>
      </dgm:t>
    </dgm:pt>
    <dgm:pt modelId="{AC8B198D-DB10-48D0-BF15-C8933DA5EA77}" type="sibTrans" cxnId="{4734A0A8-7A51-4E1C-B2BC-F657AC67C383}">
      <dgm:prSet/>
      <dgm:spPr/>
      <dgm:t>
        <a:bodyPr/>
        <a:lstStyle/>
        <a:p>
          <a:endParaRPr lang="es-EC"/>
        </a:p>
      </dgm:t>
    </dgm:pt>
    <dgm:pt modelId="{B1A3855E-B917-43AB-9BB9-2110203755A8}">
      <dgm:prSet/>
      <dgm:spPr/>
      <dgm:t>
        <a:bodyPr/>
        <a:lstStyle/>
        <a:p>
          <a:r>
            <a:rPr lang="es-ES" dirty="0" smtClean="0"/>
            <a:t>Corrida de la función</a:t>
          </a:r>
          <a:endParaRPr lang="es-EC" dirty="0"/>
        </a:p>
      </dgm:t>
    </dgm:pt>
    <dgm:pt modelId="{AF93FEF7-E30E-4DE0-A79C-044971BD9DDE}" type="parTrans" cxnId="{8E05DC8D-BC14-43F9-B9AB-42FA2F1799F0}">
      <dgm:prSet/>
      <dgm:spPr/>
      <dgm:t>
        <a:bodyPr/>
        <a:lstStyle/>
        <a:p>
          <a:endParaRPr lang="es-EC"/>
        </a:p>
      </dgm:t>
    </dgm:pt>
    <dgm:pt modelId="{A47A4D19-C662-49CD-8AD4-622AA5C702CA}" type="sibTrans" cxnId="{8E05DC8D-BC14-43F9-B9AB-42FA2F1799F0}">
      <dgm:prSet/>
      <dgm:spPr/>
      <dgm:t>
        <a:bodyPr/>
        <a:lstStyle/>
        <a:p>
          <a:endParaRPr lang="es-EC"/>
        </a:p>
      </dgm:t>
    </dgm:pt>
    <dgm:pt modelId="{DACCACEF-90F7-44E7-81A0-1B07D826ACC8}">
      <dgm:prSet/>
      <dgm:spPr/>
      <dgm:t>
        <a:bodyPr/>
        <a:lstStyle/>
        <a:p>
          <a:r>
            <a:rPr lang="es-ES" dirty="0" smtClean="0"/>
            <a:t>Mantenimiento de salas de cine y baños</a:t>
          </a:r>
          <a:endParaRPr lang="es-EC" dirty="0"/>
        </a:p>
      </dgm:t>
    </dgm:pt>
    <dgm:pt modelId="{A3EB4619-FD94-411D-B5C6-C9E91D8423CB}" type="parTrans" cxnId="{E56EE300-24A9-47E1-88BD-95F2B0CEAD36}">
      <dgm:prSet/>
      <dgm:spPr/>
      <dgm:t>
        <a:bodyPr/>
        <a:lstStyle/>
        <a:p>
          <a:endParaRPr lang="es-EC"/>
        </a:p>
      </dgm:t>
    </dgm:pt>
    <dgm:pt modelId="{8BE54369-CCD5-497E-82F0-9A2579CE6C5C}" type="sibTrans" cxnId="{E56EE300-24A9-47E1-88BD-95F2B0CEAD36}">
      <dgm:prSet/>
      <dgm:spPr/>
      <dgm:t>
        <a:bodyPr/>
        <a:lstStyle/>
        <a:p>
          <a:endParaRPr lang="es-EC"/>
        </a:p>
      </dgm:t>
    </dgm:pt>
    <dgm:pt modelId="{0BE7C482-DDEA-4321-B6D1-733F6A2C8782}">
      <dgm:prSet/>
      <dgm:spPr/>
      <dgm:t>
        <a:bodyPr/>
        <a:lstStyle/>
        <a:p>
          <a:r>
            <a:rPr lang="es-ES" dirty="0" smtClean="0"/>
            <a:t>Al final de la jornada en la taquilla es contabilizado el número de entradas vendidas para cada una de las películas. Y el dinero recaudado en el bar</a:t>
          </a:r>
          <a:endParaRPr lang="es-EC" dirty="0"/>
        </a:p>
      </dgm:t>
    </dgm:pt>
    <dgm:pt modelId="{11F63131-33C4-4223-985C-7C3BFA847367}" type="parTrans" cxnId="{B2B15A55-A96A-462E-8C64-AA9506528F5F}">
      <dgm:prSet/>
      <dgm:spPr/>
      <dgm:t>
        <a:bodyPr/>
        <a:lstStyle/>
        <a:p>
          <a:endParaRPr lang="es-EC"/>
        </a:p>
      </dgm:t>
    </dgm:pt>
    <dgm:pt modelId="{6E7BC706-6C3A-4741-B61D-E23E36B92549}" type="sibTrans" cxnId="{B2B15A55-A96A-462E-8C64-AA9506528F5F}">
      <dgm:prSet/>
      <dgm:spPr/>
      <dgm:t>
        <a:bodyPr/>
        <a:lstStyle/>
        <a:p>
          <a:endParaRPr lang="es-EC"/>
        </a:p>
      </dgm:t>
    </dgm:pt>
    <dgm:pt modelId="{0ACB3A7E-6B5F-4120-B28A-543971947A82}">
      <dgm:prSet/>
      <dgm:spPr/>
      <dgm:t>
        <a:bodyPr/>
        <a:lstStyle/>
        <a:p>
          <a:r>
            <a:rPr lang="es-ES" dirty="0" smtClean="0"/>
            <a:t>Cliente se dirige al cine</a:t>
          </a:r>
          <a:endParaRPr lang="es-EC" dirty="0"/>
        </a:p>
      </dgm:t>
    </dgm:pt>
    <dgm:pt modelId="{79050B01-2409-4620-88F1-F30867AD4362}" type="parTrans" cxnId="{5FFF54E6-0DE8-423A-90D3-86404DC62209}">
      <dgm:prSet/>
      <dgm:spPr/>
      <dgm:t>
        <a:bodyPr/>
        <a:lstStyle/>
        <a:p>
          <a:endParaRPr lang="es-EC"/>
        </a:p>
      </dgm:t>
    </dgm:pt>
    <dgm:pt modelId="{416725F7-4056-4437-8717-46650778C60B}" type="sibTrans" cxnId="{5FFF54E6-0DE8-423A-90D3-86404DC62209}">
      <dgm:prSet/>
      <dgm:spPr/>
      <dgm:t>
        <a:bodyPr/>
        <a:lstStyle/>
        <a:p>
          <a:endParaRPr lang="es-EC"/>
        </a:p>
      </dgm:t>
    </dgm:pt>
    <dgm:pt modelId="{571D6D9E-3190-4FCF-B846-77F2BCAE6776}">
      <dgm:prSet/>
      <dgm:spPr/>
      <dgm:t>
        <a:bodyPr/>
        <a:lstStyle/>
        <a:p>
          <a:r>
            <a:rPr lang="es-ES" dirty="0" smtClean="0"/>
            <a:t>Hace cola y cancela el valor  de la película </a:t>
          </a:r>
          <a:endParaRPr lang="es-EC" dirty="0"/>
        </a:p>
      </dgm:t>
    </dgm:pt>
    <dgm:pt modelId="{5FD3BB3E-32D2-426A-9131-9A4572BA48C2}" type="parTrans" cxnId="{1DADF0E2-9B85-4FDC-A9BF-002B9B79D4A3}">
      <dgm:prSet/>
      <dgm:spPr/>
      <dgm:t>
        <a:bodyPr/>
        <a:lstStyle/>
        <a:p>
          <a:endParaRPr lang="es-EC"/>
        </a:p>
      </dgm:t>
    </dgm:pt>
    <dgm:pt modelId="{E6A1190D-8EA7-4E01-BFDC-6114959DD7A3}" type="sibTrans" cxnId="{1DADF0E2-9B85-4FDC-A9BF-002B9B79D4A3}">
      <dgm:prSet/>
      <dgm:spPr/>
      <dgm:t>
        <a:bodyPr/>
        <a:lstStyle/>
        <a:p>
          <a:endParaRPr lang="es-EC"/>
        </a:p>
      </dgm:t>
    </dgm:pt>
    <dgm:pt modelId="{92D5A0E9-487E-46A6-A284-CB1A4A759699}">
      <dgm:prSet/>
      <dgm:spPr/>
      <dgm:t>
        <a:bodyPr/>
        <a:lstStyle/>
        <a:p>
          <a:r>
            <a:rPr lang="es-ES" dirty="0" smtClean="0"/>
            <a:t>Compras en el bar</a:t>
          </a:r>
          <a:endParaRPr lang="es-EC" dirty="0"/>
        </a:p>
      </dgm:t>
    </dgm:pt>
    <dgm:pt modelId="{25FC95B5-C25C-4BA3-B5A6-E97949FB37F4}" type="parTrans" cxnId="{089E3796-ADF4-4AAB-AB52-AC26B83C49D0}">
      <dgm:prSet/>
      <dgm:spPr/>
      <dgm:t>
        <a:bodyPr/>
        <a:lstStyle/>
        <a:p>
          <a:endParaRPr lang="es-EC"/>
        </a:p>
      </dgm:t>
    </dgm:pt>
    <dgm:pt modelId="{616D53DE-9823-477D-A7C6-8B9B02B9F9A7}" type="sibTrans" cxnId="{089E3796-ADF4-4AAB-AB52-AC26B83C49D0}">
      <dgm:prSet/>
      <dgm:spPr/>
      <dgm:t>
        <a:bodyPr/>
        <a:lstStyle/>
        <a:p>
          <a:endParaRPr lang="es-EC"/>
        </a:p>
      </dgm:t>
    </dgm:pt>
    <dgm:pt modelId="{3F59C14C-32B5-4EDC-A1CF-5EB4CC1C3C6D}">
      <dgm:prSet/>
      <dgm:spPr/>
      <dgm:t>
        <a:bodyPr/>
        <a:lstStyle/>
        <a:p>
          <a:r>
            <a:rPr lang="es-ES" dirty="0" smtClean="0"/>
            <a:t>Entrada a la sala</a:t>
          </a:r>
          <a:endParaRPr lang="es-EC" dirty="0"/>
        </a:p>
      </dgm:t>
    </dgm:pt>
    <dgm:pt modelId="{0335F06E-30ED-44F5-87A0-3E030599614C}" type="parTrans" cxnId="{0D8D7724-6EC6-4F32-9EA6-A3C93D487E71}">
      <dgm:prSet/>
      <dgm:spPr/>
      <dgm:t>
        <a:bodyPr/>
        <a:lstStyle/>
        <a:p>
          <a:endParaRPr lang="es-EC"/>
        </a:p>
      </dgm:t>
    </dgm:pt>
    <dgm:pt modelId="{78B4C3B5-AC3F-4CA5-AB2E-33C227245509}" type="sibTrans" cxnId="{0D8D7724-6EC6-4F32-9EA6-A3C93D487E71}">
      <dgm:prSet/>
      <dgm:spPr/>
      <dgm:t>
        <a:bodyPr/>
        <a:lstStyle/>
        <a:p>
          <a:endParaRPr lang="es-EC"/>
        </a:p>
      </dgm:t>
    </dgm:pt>
    <dgm:pt modelId="{F92603B6-D52D-4C06-B5FA-4AB5B63CB336}" type="pres">
      <dgm:prSet presAssocID="{FC1B1CB5-CA9B-4A52-8FAE-79E1A1CF055F}" presName="CompostProcess" presStyleCnt="0">
        <dgm:presLayoutVars>
          <dgm:dir/>
          <dgm:resizeHandles val="exact"/>
        </dgm:presLayoutVars>
      </dgm:prSet>
      <dgm:spPr/>
    </dgm:pt>
    <dgm:pt modelId="{451A4B50-D664-48D4-A789-F93AD0B8A562}" type="pres">
      <dgm:prSet presAssocID="{FC1B1CB5-CA9B-4A52-8FAE-79E1A1CF055F}" presName="arrow" presStyleLbl="bgShp" presStyleIdx="0" presStyleCnt="1"/>
      <dgm:spPr/>
    </dgm:pt>
    <dgm:pt modelId="{17E5C80B-46C2-463D-8925-9C0A0C4D97C1}" type="pres">
      <dgm:prSet presAssocID="{FC1B1CB5-CA9B-4A52-8FAE-79E1A1CF055F}" presName="linearProcess" presStyleCnt="0"/>
      <dgm:spPr/>
    </dgm:pt>
    <dgm:pt modelId="{74B082CF-B9FD-48FE-B823-7F375BA5C9D1}" type="pres">
      <dgm:prSet presAssocID="{C9805A04-A6DD-4F94-92FF-8A7FDB33354C}" presName="textNode" presStyleLbl="node1" presStyleIdx="0" presStyleCnt="8">
        <dgm:presLayoutVars>
          <dgm:bulletEnabled val="1"/>
        </dgm:presLayoutVars>
      </dgm:prSet>
      <dgm:spPr/>
      <dgm:t>
        <a:bodyPr/>
        <a:lstStyle/>
        <a:p>
          <a:endParaRPr lang="es-EC"/>
        </a:p>
      </dgm:t>
    </dgm:pt>
    <dgm:pt modelId="{E1630F78-56CF-4849-A707-A50429905B12}" type="pres">
      <dgm:prSet presAssocID="{F01C8DB9-EC8D-4BFF-BC78-5E466A2E1C74}" presName="sibTrans" presStyleCnt="0"/>
      <dgm:spPr/>
    </dgm:pt>
    <dgm:pt modelId="{9547CAE9-DF83-436B-811E-8C7346626C59}" type="pres">
      <dgm:prSet presAssocID="{0ACB3A7E-6B5F-4120-B28A-543971947A82}" presName="textNode" presStyleLbl="node1" presStyleIdx="1" presStyleCnt="8">
        <dgm:presLayoutVars>
          <dgm:bulletEnabled val="1"/>
        </dgm:presLayoutVars>
      </dgm:prSet>
      <dgm:spPr/>
      <dgm:t>
        <a:bodyPr/>
        <a:lstStyle/>
        <a:p>
          <a:endParaRPr lang="es-EC"/>
        </a:p>
      </dgm:t>
    </dgm:pt>
    <dgm:pt modelId="{8A356462-E8BE-4C29-9D36-4C887087ED50}" type="pres">
      <dgm:prSet presAssocID="{416725F7-4056-4437-8717-46650778C60B}" presName="sibTrans" presStyleCnt="0"/>
      <dgm:spPr/>
    </dgm:pt>
    <dgm:pt modelId="{3AC1A391-BD87-49BB-A6CE-754F6DBF164D}" type="pres">
      <dgm:prSet presAssocID="{571D6D9E-3190-4FCF-B846-77F2BCAE6776}" presName="textNode" presStyleLbl="node1" presStyleIdx="2" presStyleCnt="8">
        <dgm:presLayoutVars>
          <dgm:bulletEnabled val="1"/>
        </dgm:presLayoutVars>
      </dgm:prSet>
      <dgm:spPr/>
      <dgm:t>
        <a:bodyPr/>
        <a:lstStyle/>
        <a:p>
          <a:endParaRPr lang="es-EC"/>
        </a:p>
      </dgm:t>
    </dgm:pt>
    <dgm:pt modelId="{0CC05D9F-6930-48D2-9D92-47B304C25BDE}" type="pres">
      <dgm:prSet presAssocID="{E6A1190D-8EA7-4E01-BFDC-6114959DD7A3}" presName="sibTrans" presStyleCnt="0"/>
      <dgm:spPr/>
    </dgm:pt>
    <dgm:pt modelId="{D33AC933-4A01-41CD-BC76-93F7FE727EB0}" type="pres">
      <dgm:prSet presAssocID="{92D5A0E9-487E-46A6-A284-CB1A4A759699}" presName="textNode" presStyleLbl="node1" presStyleIdx="3" presStyleCnt="8">
        <dgm:presLayoutVars>
          <dgm:bulletEnabled val="1"/>
        </dgm:presLayoutVars>
      </dgm:prSet>
      <dgm:spPr/>
      <dgm:t>
        <a:bodyPr/>
        <a:lstStyle/>
        <a:p>
          <a:endParaRPr lang="es-EC"/>
        </a:p>
      </dgm:t>
    </dgm:pt>
    <dgm:pt modelId="{F7C7E9C1-F880-42FE-8544-FFCBA017E8C5}" type="pres">
      <dgm:prSet presAssocID="{616D53DE-9823-477D-A7C6-8B9B02B9F9A7}" presName="sibTrans" presStyleCnt="0"/>
      <dgm:spPr/>
    </dgm:pt>
    <dgm:pt modelId="{AC080383-15A9-4E91-82B4-0F03B3600A6B}" type="pres">
      <dgm:prSet presAssocID="{3F59C14C-32B5-4EDC-A1CF-5EB4CC1C3C6D}" presName="textNode" presStyleLbl="node1" presStyleIdx="4" presStyleCnt="8">
        <dgm:presLayoutVars>
          <dgm:bulletEnabled val="1"/>
        </dgm:presLayoutVars>
      </dgm:prSet>
      <dgm:spPr/>
      <dgm:t>
        <a:bodyPr/>
        <a:lstStyle/>
        <a:p>
          <a:endParaRPr lang="es-EC"/>
        </a:p>
      </dgm:t>
    </dgm:pt>
    <dgm:pt modelId="{5ABA8C31-2B74-4137-B802-1585EAEC57E7}" type="pres">
      <dgm:prSet presAssocID="{78B4C3B5-AC3F-4CA5-AB2E-33C227245509}" presName="sibTrans" presStyleCnt="0"/>
      <dgm:spPr/>
    </dgm:pt>
    <dgm:pt modelId="{FC0BDE41-D975-4508-8C53-039293112838}" type="pres">
      <dgm:prSet presAssocID="{B1A3855E-B917-43AB-9BB9-2110203755A8}" presName="textNode" presStyleLbl="node1" presStyleIdx="5" presStyleCnt="8">
        <dgm:presLayoutVars>
          <dgm:bulletEnabled val="1"/>
        </dgm:presLayoutVars>
      </dgm:prSet>
      <dgm:spPr/>
      <dgm:t>
        <a:bodyPr/>
        <a:lstStyle/>
        <a:p>
          <a:endParaRPr lang="es-EC"/>
        </a:p>
      </dgm:t>
    </dgm:pt>
    <dgm:pt modelId="{4038B3B2-81D5-4570-AE28-7F3CD466E969}" type="pres">
      <dgm:prSet presAssocID="{A47A4D19-C662-49CD-8AD4-622AA5C702CA}" presName="sibTrans" presStyleCnt="0"/>
      <dgm:spPr/>
    </dgm:pt>
    <dgm:pt modelId="{F4B2CE0B-5F64-48D0-826A-44FB1B97A448}" type="pres">
      <dgm:prSet presAssocID="{DACCACEF-90F7-44E7-81A0-1B07D826ACC8}" presName="textNode" presStyleLbl="node1" presStyleIdx="6" presStyleCnt="8">
        <dgm:presLayoutVars>
          <dgm:bulletEnabled val="1"/>
        </dgm:presLayoutVars>
      </dgm:prSet>
      <dgm:spPr/>
      <dgm:t>
        <a:bodyPr/>
        <a:lstStyle/>
        <a:p>
          <a:endParaRPr lang="es-EC"/>
        </a:p>
      </dgm:t>
    </dgm:pt>
    <dgm:pt modelId="{937313DC-B098-4610-B81B-CCEA69100D5D}" type="pres">
      <dgm:prSet presAssocID="{8BE54369-CCD5-497E-82F0-9A2579CE6C5C}" presName="sibTrans" presStyleCnt="0"/>
      <dgm:spPr/>
    </dgm:pt>
    <dgm:pt modelId="{380CA53B-A474-4757-B54B-9EBEA37938B9}" type="pres">
      <dgm:prSet presAssocID="{0BE7C482-DDEA-4321-B6D1-733F6A2C8782}" presName="textNode" presStyleLbl="node1" presStyleIdx="7" presStyleCnt="8">
        <dgm:presLayoutVars>
          <dgm:bulletEnabled val="1"/>
        </dgm:presLayoutVars>
      </dgm:prSet>
      <dgm:spPr/>
      <dgm:t>
        <a:bodyPr/>
        <a:lstStyle/>
        <a:p>
          <a:endParaRPr lang="es-EC"/>
        </a:p>
      </dgm:t>
    </dgm:pt>
  </dgm:ptLst>
  <dgm:cxnLst>
    <dgm:cxn modelId="{E56EE300-24A9-47E1-88BD-95F2B0CEAD36}" srcId="{FC1B1CB5-CA9B-4A52-8FAE-79E1A1CF055F}" destId="{DACCACEF-90F7-44E7-81A0-1B07D826ACC8}" srcOrd="6" destOrd="0" parTransId="{A3EB4619-FD94-411D-B5C6-C9E91D8423CB}" sibTransId="{8BE54369-CCD5-497E-82F0-9A2579CE6C5C}"/>
    <dgm:cxn modelId="{C3362F9B-4103-42A6-8E2C-3A4C35A81CA1}" type="presOf" srcId="{6C3357DF-0482-4244-85F6-758B0AFF2338}" destId="{380CA53B-A474-4757-B54B-9EBEA37938B9}" srcOrd="0" destOrd="2" presId="urn:microsoft.com/office/officeart/2005/8/layout/hProcess9"/>
    <dgm:cxn modelId="{B6AFB8B2-9DFD-4BBA-B0CC-79FDB7FE7DD6}" type="presOf" srcId="{DE263449-13BA-43DB-8FFE-13C6E628C1FA}" destId="{380CA53B-A474-4757-B54B-9EBEA37938B9}" srcOrd="0" destOrd="1" presId="urn:microsoft.com/office/officeart/2005/8/layout/hProcess9"/>
    <dgm:cxn modelId="{5FFF54E6-0DE8-423A-90D3-86404DC62209}" srcId="{FC1B1CB5-CA9B-4A52-8FAE-79E1A1CF055F}" destId="{0ACB3A7E-6B5F-4120-B28A-543971947A82}" srcOrd="1" destOrd="0" parTransId="{79050B01-2409-4620-88F1-F30867AD4362}" sibTransId="{416725F7-4056-4437-8717-46650778C60B}"/>
    <dgm:cxn modelId="{44AF20CD-897C-4AEF-8D3F-55BDFFE6A356}" type="presOf" srcId="{B1A3855E-B917-43AB-9BB9-2110203755A8}" destId="{FC0BDE41-D975-4508-8C53-039293112838}" srcOrd="0" destOrd="0" presId="urn:microsoft.com/office/officeart/2005/8/layout/hProcess9"/>
    <dgm:cxn modelId="{B2B15A55-A96A-462E-8C64-AA9506528F5F}" srcId="{FC1B1CB5-CA9B-4A52-8FAE-79E1A1CF055F}" destId="{0BE7C482-DDEA-4321-B6D1-733F6A2C8782}" srcOrd="7" destOrd="0" parTransId="{11F63131-33C4-4223-985C-7C3BFA847367}" sibTransId="{6E7BC706-6C3A-4741-B61D-E23E36B92549}"/>
    <dgm:cxn modelId="{1DADF0E2-9B85-4FDC-A9BF-002B9B79D4A3}" srcId="{FC1B1CB5-CA9B-4A52-8FAE-79E1A1CF055F}" destId="{571D6D9E-3190-4FCF-B846-77F2BCAE6776}" srcOrd="2" destOrd="0" parTransId="{5FD3BB3E-32D2-426A-9131-9A4572BA48C2}" sibTransId="{E6A1190D-8EA7-4E01-BFDC-6114959DD7A3}"/>
    <dgm:cxn modelId="{AAE15592-2899-4466-9120-7DC575DC237F}" type="presOf" srcId="{0ACB3A7E-6B5F-4120-B28A-543971947A82}" destId="{9547CAE9-DF83-436B-811E-8C7346626C59}" srcOrd="0" destOrd="0" presId="urn:microsoft.com/office/officeart/2005/8/layout/hProcess9"/>
    <dgm:cxn modelId="{978F4858-D3A1-4E50-A138-D3A3E171126D}" type="presOf" srcId="{DACCACEF-90F7-44E7-81A0-1B07D826ACC8}" destId="{F4B2CE0B-5F64-48D0-826A-44FB1B97A448}" srcOrd="0" destOrd="0" presId="urn:microsoft.com/office/officeart/2005/8/layout/hProcess9"/>
    <dgm:cxn modelId="{0670A731-45C5-4DC8-A8DC-EB8734AAB250}" type="presOf" srcId="{FC1B1CB5-CA9B-4A52-8FAE-79E1A1CF055F}" destId="{F92603B6-D52D-4C06-B5FA-4AB5B63CB336}" srcOrd="0" destOrd="0" presId="urn:microsoft.com/office/officeart/2005/8/layout/hProcess9"/>
    <dgm:cxn modelId="{B65090D4-4EFD-4864-8F1F-7000A3B96981}" srcId="{FC1B1CB5-CA9B-4A52-8FAE-79E1A1CF055F}" destId="{C9805A04-A6DD-4F94-92FF-8A7FDB33354C}" srcOrd="0" destOrd="0" parTransId="{19110909-E57F-4FB8-8610-C8A414EA1FAF}" sibTransId="{F01C8DB9-EC8D-4BFF-BC78-5E466A2E1C74}"/>
    <dgm:cxn modelId="{A7ECB72B-BD0A-4800-BC2B-6257C00DD021}" type="presOf" srcId="{0BE7C482-DDEA-4321-B6D1-733F6A2C8782}" destId="{380CA53B-A474-4757-B54B-9EBEA37938B9}" srcOrd="0" destOrd="0" presId="urn:microsoft.com/office/officeart/2005/8/layout/hProcess9"/>
    <dgm:cxn modelId="{2C1A9D6C-9795-4098-AB2D-F813B4A16EFA}" srcId="{0BE7C482-DDEA-4321-B6D1-733F6A2C8782}" destId="{6C3357DF-0482-4244-85F6-758B0AFF2338}" srcOrd="1" destOrd="0" parTransId="{521C40A6-EC70-4258-A4F2-9242AD5B9CF1}" sibTransId="{692FFB58-3D98-4C8B-93A5-8647456B47A4}"/>
    <dgm:cxn modelId="{089E3796-ADF4-4AAB-AB52-AC26B83C49D0}" srcId="{FC1B1CB5-CA9B-4A52-8FAE-79E1A1CF055F}" destId="{92D5A0E9-487E-46A6-A284-CB1A4A759699}" srcOrd="3" destOrd="0" parTransId="{25FC95B5-C25C-4BA3-B5A6-E97949FB37F4}" sibTransId="{616D53DE-9823-477D-A7C6-8B9B02B9F9A7}"/>
    <dgm:cxn modelId="{8BB07AB1-7183-43A8-9EED-8C03D7994247}" type="presOf" srcId="{C9805A04-A6DD-4F94-92FF-8A7FDB33354C}" destId="{74B082CF-B9FD-48FE-B823-7F375BA5C9D1}" srcOrd="0" destOrd="0" presId="urn:microsoft.com/office/officeart/2005/8/layout/hProcess9"/>
    <dgm:cxn modelId="{B25F1323-B5DC-4E50-94EE-402053E8285B}" srcId="{0BE7C482-DDEA-4321-B6D1-733F6A2C8782}" destId="{DE263449-13BA-43DB-8FFE-13C6E628C1FA}" srcOrd="0" destOrd="0" parTransId="{727B6513-1F00-48E1-9846-036D0697F884}" sibTransId="{9BD0656A-0AE4-4106-ADDB-2BA3F493571B}"/>
    <dgm:cxn modelId="{4734A0A8-7A51-4E1C-B2BC-F657AC67C383}" srcId="{6C3357DF-0482-4244-85F6-758B0AFF2338}" destId="{7D193DD8-49B0-4738-87A7-4EF419034398}" srcOrd="0" destOrd="0" parTransId="{CC62C686-5686-4FC8-AC9E-9E50C00FE140}" sibTransId="{AC8B198D-DB10-48D0-BF15-C8933DA5EA77}"/>
    <dgm:cxn modelId="{3D995DF6-8DA1-406B-B013-5D2498677046}" type="presOf" srcId="{571D6D9E-3190-4FCF-B846-77F2BCAE6776}" destId="{3AC1A391-BD87-49BB-A6CE-754F6DBF164D}" srcOrd="0" destOrd="0" presId="urn:microsoft.com/office/officeart/2005/8/layout/hProcess9"/>
    <dgm:cxn modelId="{3AC9BE14-F0A4-462F-BA33-2189943DBBC7}" type="presOf" srcId="{7D193DD8-49B0-4738-87A7-4EF419034398}" destId="{380CA53B-A474-4757-B54B-9EBEA37938B9}" srcOrd="0" destOrd="3" presId="urn:microsoft.com/office/officeart/2005/8/layout/hProcess9"/>
    <dgm:cxn modelId="{8E05DC8D-BC14-43F9-B9AB-42FA2F1799F0}" srcId="{FC1B1CB5-CA9B-4A52-8FAE-79E1A1CF055F}" destId="{B1A3855E-B917-43AB-9BB9-2110203755A8}" srcOrd="5" destOrd="0" parTransId="{AF93FEF7-E30E-4DE0-A79C-044971BD9DDE}" sibTransId="{A47A4D19-C662-49CD-8AD4-622AA5C702CA}"/>
    <dgm:cxn modelId="{40CE7240-C446-4BE0-97D1-972B7C9888CA}" type="presOf" srcId="{3F59C14C-32B5-4EDC-A1CF-5EB4CC1C3C6D}" destId="{AC080383-15A9-4E91-82B4-0F03B3600A6B}" srcOrd="0" destOrd="0" presId="urn:microsoft.com/office/officeart/2005/8/layout/hProcess9"/>
    <dgm:cxn modelId="{0D8D7724-6EC6-4F32-9EA6-A3C93D487E71}" srcId="{FC1B1CB5-CA9B-4A52-8FAE-79E1A1CF055F}" destId="{3F59C14C-32B5-4EDC-A1CF-5EB4CC1C3C6D}" srcOrd="4" destOrd="0" parTransId="{0335F06E-30ED-44F5-87A0-3E030599614C}" sibTransId="{78B4C3B5-AC3F-4CA5-AB2E-33C227245509}"/>
    <dgm:cxn modelId="{D4236FC5-AA64-446A-B764-39BB0844DBD9}" type="presOf" srcId="{92D5A0E9-487E-46A6-A284-CB1A4A759699}" destId="{D33AC933-4A01-41CD-BC76-93F7FE727EB0}" srcOrd="0" destOrd="0" presId="urn:microsoft.com/office/officeart/2005/8/layout/hProcess9"/>
    <dgm:cxn modelId="{F065B538-7B71-4BD6-A0E6-180B77E3E811}" type="presParOf" srcId="{F92603B6-D52D-4C06-B5FA-4AB5B63CB336}" destId="{451A4B50-D664-48D4-A789-F93AD0B8A562}" srcOrd="0" destOrd="0" presId="urn:microsoft.com/office/officeart/2005/8/layout/hProcess9"/>
    <dgm:cxn modelId="{0FFD273F-BA84-4681-A95D-33F7FFBD7AE6}" type="presParOf" srcId="{F92603B6-D52D-4C06-B5FA-4AB5B63CB336}" destId="{17E5C80B-46C2-463D-8925-9C0A0C4D97C1}" srcOrd="1" destOrd="0" presId="urn:microsoft.com/office/officeart/2005/8/layout/hProcess9"/>
    <dgm:cxn modelId="{B9213EE9-9434-4E40-A6EA-C2015E5F3D81}" type="presParOf" srcId="{17E5C80B-46C2-463D-8925-9C0A0C4D97C1}" destId="{74B082CF-B9FD-48FE-B823-7F375BA5C9D1}" srcOrd="0" destOrd="0" presId="urn:microsoft.com/office/officeart/2005/8/layout/hProcess9"/>
    <dgm:cxn modelId="{C80AFB3D-A125-43AF-B45E-FFBE1BADB26E}" type="presParOf" srcId="{17E5C80B-46C2-463D-8925-9C0A0C4D97C1}" destId="{E1630F78-56CF-4849-A707-A50429905B12}" srcOrd="1" destOrd="0" presId="urn:microsoft.com/office/officeart/2005/8/layout/hProcess9"/>
    <dgm:cxn modelId="{C7E457F3-D536-4388-9E61-D259B2D0B367}" type="presParOf" srcId="{17E5C80B-46C2-463D-8925-9C0A0C4D97C1}" destId="{9547CAE9-DF83-436B-811E-8C7346626C59}" srcOrd="2" destOrd="0" presId="urn:microsoft.com/office/officeart/2005/8/layout/hProcess9"/>
    <dgm:cxn modelId="{6B717071-B7E6-4269-898F-0C5D423DA438}" type="presParOf" srcId="{17E5C80B-46C2-463D-8925-9C0A0C4D97C1}" destId="{8A356462-E8BE-4C29-9D36-4C887087ED50}" srcOrd="3" destOrd="0" presId="urn:microsoft.com/office/officeart/2005/8/layout/hProcess9"/>
    <dgm:cxn modelId="{296B2A0E-73FF-427C-A9C0-1782C30540AB}" type="presParOf" srcId="{17E5C80B-46C2-463D-8925-9C0A0C4D97C1}" destId="{3AC1A391-BD87-49BB-A6CE-754F6DBF164D}" srcOrd="4" destOrd="0" presId="urn:microsoft.com/office/officeart/2005/8/layout/hProcess9"/>
    <dgm:cxn modelId="{6ED26823-78F2-407F-B9D2-781AB2786C9E}" type="presParOf" srcId="{17E5C80B-46C2-463D-8925-9C0A0C4D97C1}" destId="{0CC05D9F-6930-48D2-9D92-47B304C25BDE}" srcOrd="5" destOrd="0" presId="urn:microsoft.com/office/officeart/2005/8/layout/hProcess9"/>
    <dgm:cxn modelId="{74B3C4B1-9D0A-414A-9FBD-8D2C08905675}" type="presParOf" srcId="{17E5C80B-46C2-463D-8925-9C0A0C4D97C1}" destId="{D33AC933-4A01-41CD-BC76-93F7FE727EB0}" srcOrd="6" destOrd="0" presId="urn:microsoft.com/office/officeart/2005/8/layout/hProcess9"/>
    <dgm:cxn modelId="{3A4F71D3-BA55-4252-8875-E1E96B42ABC2}" type="presParOf" srcId="{17E5C80B-46C2-463D-8925-9C0A0C4D97C1}" destId="{F7C7E9C1-F880-42FE-8544-FFCBA017E8C5}" srcOrd="7" destOrd="0" presId="urn:microsoft.com/office/officeart/2005/8/layout/hProcess9"/>
    <dgm:cxn modelId="{D4121FF1-DC4B-4643-9581-30E4129179A2}" type="presParOf" srcId="{17E5C80B-46C2-463D-8925-9C0A0C4D97C1}" destId="{AC080383-15A9-4E91-82B4-0F03B3600A6B}" srcOrd="8" destOrd="0" presId="urn:microsoft.com/office/officeart/2005/8/layout/hProcess9"/>
    <dgm:cxn modelId="{4266DE30-B66B-49C4-A744-C8340D6464B4}" type="presParOf" srcId="{17E5C80B-46C2-463D-8925-9C0A0C4D97C1}" destId="{5ABA8C31-2B74-4137-B802-1585EAEC57E7}" srcOrd="9" destOrd="0" presId="urn:microsoft.com/office/officeart/2005/8/layout/hProcess9"/>
    <dgm:cxn modelId="{C6E79EB6-0D51-4CC4-8A2C-84F4E06F8D58}" type="presParOf" srcId="{17E5C80B-46C2-463D-8925-9C0A0C4D97C1}" destId="{FC0BDE41-D975-4508-8C53-039293112838}" srcOrd="10" destOrd="0" presId="urn:microsoft.com/office/officeart/2005/8/layout/hProcess9"/>
    <dgm:cxn modelId="{0442CEF2-77EA-4A24-849E-00DD5CB05C02}" type="presParOf" srcId="{17E5C80B-46C2-463D-8925-9C0A0C4D97C1}" destId="{4038B3B2-81D5-4570-AE28-7F3CD466E969}" srcOrd="11" destOrd="0" presId="urn:microsoft.com/office/officeart/2005/8/layout/hProcess9"/>
    <dgm:cxn modelId="{BC20D2DE-83DF-46BB-93A9-ADC15468638E}" type="presParOf" srcId="{17E5C80B-46C2-463D-8925-9C0A0C4D97C1}" destId="{F4B2CE0B-5F64-48D0-826A-44FB1B97A448}" srcOrd="12" destOrd="0" presId="urn:microsoft.com/office/officeart/2005/8/layout/hProcess9"/>
    <dgm:cxn modelId="{262733E2-50E1-4409-8EA2-72E00475D0E6}" type="presParOf" srcId="{17E5C80B-46C2-463D-8925-9C0A0C4D97C1}" destId="{937313DC-B098-4610-B81B-CCEA69100D5D}" srcOrd="13" destOrd="0" presId="urn:microsoft.com/office/officeart/2005/8/layout/hProcess9"/>
    <dgm:cxn modelId="{29951AE2-969C-4A16-BF6B-424E092945B1}" type="presParOf" srcId="{17E5C80B-46C2-463D-8925-9C0A0C4D97C1}" destId="{380CA53B-A474-4757-B54B-9EBEA37938B9}" srcOrd="14"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1A4B50-D664-48D4-A789-F93AD0B8A562}">
      <dsp:nvSpPr>
        <dsp:cNvPr id="0" name=""/>
        <dsp:cNvSpPr/>
      </dsp:nvSpPr>
      <dsp:spPr>
        <a:xfrm>
          <a:off x="617219" y="0"/>
          <a:ext cx="6995160" cy="457200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4B082CF-B9FD-48FE-B823-7F375BA5C9D1}">
      <dsp:nvSpPr>
        <dsp:cNvPr id="0" name=""/>
        <dsp:cNvSpPr/>
      </dsp:nvSpPr>
      <dsp:spPr>
        <a:xfrm>
          <a:off x="326" y="1371599"/>
          <a:ext cx="985502" cy="1828800"/>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s-ES" sz="800" kern="1200" dirty="0" smtClean="0"/>
            <a:t>Necesidad de Distracción Insatisfecha del cliente </a:t>
          </a:r>
          <a:endParaRPr lang="es-EC" sz="800" kern="1200" dirty="0"/>
        </a:p>
      </dsp:txBody>
      <dsp:txXfrm>
        <a:off x="326" y="1371599"/>
        <a:ext cx="985502" cy="1828800"/>
      </dsp:txXfrm>
    </dsp:sp>
    <dsp:sp modelId="{9547CAE9-DF83-436B-811E-8C7346626C59}">
      <dsp:nvSpPr>
        <dsp:cNvPr id="0" name=""/>
        <dsp:cNvSpPr/>
      </dsp:nvSpPr>
      <dsp:spPr>
        <a:xfrm>
          <a:off x="1035104" y="1371599"/>
          <a:ext cx="985502" cy="1828800"/>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s-ES" sz="800" kern="1200" dirty="0" smtClean="0"/>
            <a:t>Cliente se dirige al cine</a:t>
          </a:r>
          <a:endParaRPr lang="es-EC" sz="800" kern="1200" dirty="0"/>
        </a:p>
      </dsp:txBody>
      <dsp:txXfrm>
        <a:off x="1035104" y="1371599"/>
        <a:ext cx="985502" cy="1828800"/>
      </dsp:txXfrm>
    </dsp:sp>
    <dsp:sp modelId="{3AC1A391-BD87-49BB-A6CE-754F6DBF164D}">
      <dsp:nvSpPr>
        <dsp:cNvPr id="0" name=""/>
        <dsp:cNvSpPr/>
      </dsp:nvSpPr>
      <dsp:spPr>
        <a:xfrm>
          <a:off x="2069882" y="1371599"/>
          <a:ext cx="985502" cy="1828800"/>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s-ES" sz="800" kern="1200" dirty="0" smtClean="0"/>
            <a:t>Hace cola y cancela el valor  de la película </a:t>
          </a:r>
          <a:endParaRPr lang="es-EC" sz="800" kern="1200" dirty="0"/>
        </a:p>
      </dsp:txBody>
      <dsp:txXfrm>
        <a:off x="2069882" y="1371599"/>
        <a:ext cx="985502" cy="1828800"/>
      </dsp:txXfrm>
    </dsp:sp>
    <dsp:sp modelId="{D33AC933-4A01-41CD-BC76-93F7FE727EB0}">
      <dsp:nvSpPr>
        <dsp:cNvPr id="0" name=""/>
        <dsp:cNvSpPr/>
      </dsp:nvSpPr>
      <dsp:spPr>
        <a:xfrm>
          <a:off x="3104659" y="1371599"/>
          <a:ext cx="985502" cy="1828800"/>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s-ES" sz="800" kern="1200" dirty="0" smtClean="0"/>
            <a:t>Compras en el bar</a:t>
          </a:r>
          <a:endParaRPr lang="es-EC" sz="800" kern="1200" dirty="0"/>
        </a:p>
      </dsp:txBody>
      <dsp:txXfrm>
        <a:off x="3104659" y="1371599"/>
        <a:ext cx="985502" cy="1828800"/>
      </dsp:txXfrm>
    </dsp:sp>
    <dsp:sp modelId="{AC080383-15A9-4E91-82B4-0F03B3600A6B}">
      <dsp:nvSpPr>
        <dsp:cNvPr id="0" name=""/>
        <dsp:cNvSpPr/>
      </dsp:nvSpPr>
      <dsp:spPr>
        <a:xfrm>
          <a:off x="4139437" y="1371599"/>
          <a:ext cx="985502" cy="1828800"/>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s-ES" sz="800" kern="1200" dirty="0" smtClean="0"/>
            <a:t>Entrada a la sala</a:t>
          </a:r>
          <a:endParaRPr lang="es-EC" sz="800" kern="1200" dirty="0"/>
        </a:p>
      </dsp:txBody>
      <dsp:txXfrm>
        <a:off x="4139437" y="1371599"/>
        <a:ext cx="985502" cy="1828800"/>
      </dsp:txXfrm>
    </dsp:sp>
    <dsp:sp modelId="{FC0BDE41-D975-4508-8C53-039293112838}">
      <dsp:nvSpPr>
        <dsp:cNvPr id="0" name=""/>
        <dsp:cNvSpPr/>
      </dsp:nvSpPr>
      <dsp:spPr>
        <a:xfrm>
          <a:off x="5174215" y="1371599"/>
          <a:ext cx="985502" cy="1828800"/>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s-ES" sz="800" kern="1200" dirty="0" smtClean="0"/>
            <a:t>Corrida de la función</a:t>
          </a:r>
          <a:endParaRPr lang="es-EC" sz="800" kern="1200" dirty="0"/>
        </a:p>
      </dsp:txBody>
      <dsp:txXfrm>
        <a:off x="5174215" y="1371599"/>
        <a:ext cx="985502" cy="1828800"/>
      </dsp:txXfrm>
    </dsp:sp>
    <dsp:sp modelId="{F4B2CE0B-5F64-48D0-826A-44FB1B97A448}">
      <dsp:nvSpPr>
        <dsp:cNvPr id="0" name=""/>
        <dsp:cNvSpPr/>
      </dsp:nvSpPr>
      <dsp:spPr>
        <a:xfrm>
          <a:off x="6208993" y="1371599"/>
          <a:ext cx="985502" cy="1828800"/>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es-ES" sz="800" kern="1200" dirty="0" smtClean="0"/>
            <a:t>Mantenimiento de salas de cine y baños</a:t>
          </a:r>
          <a:endParaRPr lang="es-EC" sz="800" kern="1200" dirty="0"/>
        </a:p>
      </dsp:txBody>
      <dsp:txXfrm>
        <a:off x="6208993" y="1371599"/>
        <a:ext cx="985502" cy="1828800"/>
      </dsp:txXfrm>
    </dsp:sp>
    <dsp:sp modelId="{380CA53B-A474-4757-B54B-9EBEA37938B9}">
      <dsp:nvSpPr>
        <dsp:cNvPr id="0" name=""/>
        <dsp:cNvSpPr/>
      </dsp:nvSpPr>
      <dsp:spPr>
        <a:xfrm>
          <a:off x="7243770" y="1371599"/>
          <a:ext cx="985502" cy="1828800"/>
        </a:xfrm>
        <a:prstGeom prst="roundRect">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t" anchorCtr="0">
          <a:noAutofit/>
        </a:bodyPr>
        <a:lstStyle/>
        <a:p>
          <a:pPr lvl="0" algn="l" defTabSz="355600">
            <a:lnSpc>
              <a:spcPct val="90000"/>
            </a:lnSpc>
            <a:spcBef>
              <a:spcPct val="0"/>
            </a:spcBef>
            <a:spcAft>
              <a:spcPct val="35000"/>
            </a:spcAft>
          </a:pPr>
          <a:r>
            <a:rPr lang="es-ES" sz="800" kern="1200" dirty="0" smtClean="0"/>
            <a:t>Al final de la jornada en la taquilla es contabilizado el número de entradas vendidas para cada una de las películas. Y el dinero recaudado en el bar</a:t>
          </a:r>
          <a:endParaRPr lang="es-EC" sz="800" kern="1200" dirty="0"/>
        </a:p>
        <a:p>
          <a:pPr marL="57150" lvl="1" indent="-57150" algn="l" defTabSz="266700">
            <a:lnSpc>
              <a:spcPct val="90000"/>
            </a:lnSpc>
            <a:spcBef>
              <a:spcPct val="0"/>
            </a:spcBef>
            <a:spcAft>
              <a:spcPct val="15000"/>
            </a:spcAft>
            <a:buChar char="••"/>
          </a:pPr>
          <a:endParaRPr lang="es-EC" sz="600" kern="1200" dirty="0"/>
        </a:p>
        <a:p>
          <a:pPr marL="57150" lvl="1" indent="-57150" algn="l" defTabSz="266700">
            <a:lnSpc>
              <a:spcPct val="90000"/>
            </a:lnSpc>
            <a:spcBef>
              <a:spcPct val="0"/>
            </a:spcBef>
            <a:spcAft>
              <a:spcPct val="15000"/>
            </a:spcAft>
            <a:buChar char="••"/>
          </a:pPr>
          <a:endParaRPr lang="es-EC" sz="600" kern="1200"/>
        </a:p>
        <a:p>
          <a:pPr marL="114300" lvl="2" indent="-57150" algn="l" defTabSz="266700">
            <a:lnSpc>
              <a:spcPct val="90000"/>
            </a:lnSpc>
            <a:spcBef>
              <a:spcPct val="0"/>
            </a:spcBef>
            <a:spcAft>
              <a:spcPct val="15000"/>
            </a:spcAft>
            <a:buChar char="••"/>
          </a:pPr>
          <a:endParaRPr lang="es-EC" sz="600" kern="1200" dirty="0"/>
        </a:p>
      </dsp:txBody>
      <dsp:txXfrm>
        <a:off x="7243770" y="1371599"/>
        <a:ext cx="985502" cy="182880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6 Triángulo isósceles"/>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540544" y="776288"/>
            <a:ext cx="8062912" cy="1470025"/>
          </a:xfrm>
        </p:spPr>
        <p:txBody>
          <a:bodyPr anchor="b">
            <a:normAutofit/>
          </a:bodyPr>
          <a:lstStyle>
            <a:lvl1pPr algn="r">
              <a:defRPr sz="440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1371600" y="6012656"/>
            <a:ext cx="5791200" cy="365125"/>
          </a:xfrm>
        </p:spPr>
        <p:txBody>
          <a:bodyPr tIns="0" bIns="0" anchor="t"/>
          <a:lstStyle>
            <a:lvl1pPr algn="r">
              <a:defRPr sz="1000"/>
            </a:lvl1pPr>
          </a:lstStyle>
          <a:p>
            <a:fld id="{438AAE0A-7BFC-4082-93B8-7DD083A925F0}" type="datetimeFigureOut">
              <a:rPr lang="es-ES" smtClean="0"/>
              <a:pPr/>
              <a:t>03/05/2010</a:t>
            </a:fld>
            <a:endParaRPr lang="es-ES"/>
          </a:p>
        </p:txBody>
      </p:sp>
      <p:sp>
        <p:nvSpPr>
          <p:cNvPr id="17" name="16 Marcador de pie de página"/>
          <p:cNvSpPr>
            <a:spLocks noGrp="1"/>
          </p:cNvSpPr>
          <p:nvPr>
            <p:ph type="ftr" sz="quarter" idx="11"/>
          </p:nvPr>
        </p:nvSpPr>
        <p:spPr>
          <a:xfrm>
            <a:off x="1371600" y="5650704"/>
            <a:ext cx="5791200" cy="365125"/>
          </a:xfrm>
        </p:spPr>
        <p:txBody>
          <a:bodyPr tIns="0" bIns="0" anchor="b"/>
          <a:lstStyle>
            <a:lvl1pPr algn="r">
              <a:defRPr sz="1100"/>
            </a:lvl1pPr>
          </a:lstStyle>
          <a:p>
            <a:endParaRPr lang="es-ES"/>
          </a:p>
        </p:txBody>
      </p:sp>
      <p:sp>
        <p:nvSpPr>
          <p:cNvPr id="29" name="28 Marcador de número de diapositiva"/>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39C54DBF-ABEE-4A6F-8D24-F63B589D5651}" type="slidenum">
              <a:rPr lang="es-ES" smtClean="0"/>
              <a:pPr/>
              <a:t>‹Nº›</a:t>
            </a:fld>
            <a:endParaRPr lang="es-ES"/>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38AAE0A-7BFC-4082-93B8-7DD083A925F0}" type="datetimeFigureOut">
              <a:rPr lang="es-ES" smtClean="0"/>
              <a:pPr/>
              <a:t>03/05/2010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9C54DBF-ABEE-4A6F-8D24-F63B589D5651}" type="slidenum">
              <a:rPr lang="es-ES" smtClean="0"/>
              <a:pPr/>
              <a:t>‹Nº›</a:t>
            </a:fld>
            <a:endParaRPr lang="es-ES"/>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81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38AAE0A-7BFC-4082-93B8-7DD083A925F0}" type="datetimeFigureOut">
              <a:rPr lang="es-ES" smtClean="0"/>
              <a:pPr/>
              <a:t>03/05/2010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9C54DBF-ABEE-4A6F-8D24-F63B589D5651}" type="slidenum">
              <a:rPr lang="es-ES" smtClean="0"/>
              <a:pPr/>
              <a:t>‹Nº›</a:t>
            </a:fld>
            <a:endParaRPr lang="es-ES"/>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399032"/>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457200" y="1882808"/>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791456" y="6480048"/>
            <a:ext cx="2133600" cy="301752"/>
          </a:xfrm>
        </p:spPr>
        <p:txBody>
          <a:bodyPr/>
          <a:lstStyle/>
          <a:p>
            <a:fld id="{438AAE0A-7BFC-4082-93B8-7DD083A925F0}" type="datetimeFigureOut">
              <a:rPr lang="es-ES" smtClean="0"/>
              <a:pPr/>
              <a:t>03/05/2010</a:t>
            </a:fld>
            <a:endParaRPr lang="es-ES"/>
          </a:p>
        </p:txBody>
      </p:sp>
      <p:sp>
        <p:nvSpPr>
          <p:cNvPr id="5" name="4 Marcador de pie de página"/>
          <p:cNvSpPr>
            <a:spLocks noGrp="1"/>
          </p:cNvSpPr>
          <p:nvPr>
            <p:ph type="ftr" sz="quarter" idx="11"/>
          </p:nvPr>
        </p:nvSpPr>
        <p:spPr>
          <a:xfrm>
            <a:off x="457200" y="6480969"/>
            <a:ext cx="4260056" cy="300831"/>
          </a:xfrm>
        </p:spPr>
        <p:txBody>
          <a:bodyPr/>
          <a:lstStyle/>
          <a:p>
            <a:endParaRPr lang="es-ES"/>
          </a:p>
        </p:txBody>
      </p:sp>
      <p:sp>
        <p:nvSpPr>
          <p:cNvPr id="6" name="5 Marcador de número de diapositiva"/>
          <p:cNvSpPr>
            <a:spLocks noGrp="1"/>
          </p:cNvSpPr>
          <p:nvPr>
            <p:ph type="sldNum" sz="quarter" idx="12"/>
          </p:nvPr>
        </p:nvSpPr>
        <p:spPr/>
        <p:txBody>
          <a:bodyPr/>
          <a:lstStyle/>
          <a:p>
            <a:fld id="{39C54DBF-ABEE-4A6F-8D24-F63B589D5651}" type="slidenum">
              <a:rPr lang="es-ES" smtClean="0"/>
              <a:pPr/>
              <a:t>‹Nº›</a:t>
            </a:fld>
            <a:endParaRPr lang="es-ES"/>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9" name="8 Triángulo rectángulo"/>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Triángulo isósceles"/>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Marcador de fecha"/>
          <p:cNvSpPr>
            <a:spLocks noGrp="1"/>
          </p:cNvSpPr>
          <p:nvPr>
            <p:ph type="dt" sz="half" idx="10"/>
          </p:nvPr>
        </p:nvSpPr>
        <p:spPr>
          <a:xfrm>
            <a:off x="6955632" y="6477000"/>
            <a:ext cx="2133600" cy="304800"/>
          </a:xfrm>
        </p:spPr>
        <p:txBody>
          <a:bodyPr/>
          <a:lstStyle/>
          <a:p>
            <a:fld id="{438AAE0A-7BFC-4082-93B8-7DD083A925F0}" type="datetimeFigureOut">
              <a:rPr lang="es-ES" smtClean="0"/>
              <a:pPr/>
              <a:t>03/05/2010</a:t>
            </a:fld>
            <a:endParaRPr lang="es-ES"/>
          </a:p>
        </p:txBody>
      </p:sp>
      <p:sp>
        <p:nvSpPr>
          <p:cNvPr id="5" name="4 Marcador de pie de página"/>
          <p:cNvSpPr>
            <a:spLocks noGrp="1"/>
          </p:cNvSpPr>
          <p:nvPr>
            <p:ph type="ftr" sz="quarter" idx="11"/>
          </p:nvPr>
        </p:nvSpPr>
        <p:spPr>
          <a:xfrm>
            <a:off x="2619376" y="6480969"/>
            <a:ext cx="4260056" cy="300831"/>
          </a:xfrm>
        </p:spPr>
        <p:txBody>
          <a:bodyPr/>
          <a:lstStyle/>
          <a:p>
            <a:endParaRPr lang="es-ES"/>
          </a:p>
        </p:txBody>
      </p:sp>
      <p:sp>
        <p:nvSpPr>
          <p:cNvPr id="6" name="5 Marcador de número de diapositiva"/>
          <p:cNvSpPr>
            <a:spLocks noGrp="1"/>
          </p:cNvSpPr>
          <p:nvPr>
            <p:ph type="sldNum" sz="quarter" idx="12"/>
          </p:nvPr>
        </p:nvSpPr>
        <p:spPr>
          <a:xfrm>
            <a:off x="8451056" y="809624"/>
            <a:ext cx="502920" cy="300831"/>
          </a:xfrm>
        </p:spPr>
        <p:txBody>
          <a:bodyPr/>
          <a:lstStyle/>
          <a:p>
            <a:fld id="{39C54DBF-ABEE-4A6F-8D24-F63B589D5651}" type="slidenum">
              <a:rPr lang="es-ES" smtClean="0"/>
              <a:pPr/>
              <a:t>‹Nº›</a:t>
            </a:fld>
            <a:endParaRPr lang="es-ES"/>
          </a:p>
        </p:txBody>
      </p:sp>
      <p:cxnSp>
        <p:nvCxnSpPr>
          <p:cNvPr id="11" name="10 Conector recto"/>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Conector recto"/>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4791456" y="6480969"/>
            <a:ext cx="2133600" cy="301752"/>
          </a:xfrm>
        </p:spPr>
        <p:txBody>
          <a:bodyPr/>
          <a:lstStyle/>
          <a:p>
            <a:fld id="{438AAE0A-7BFC-4082-93B8-7DD083A925F0}" type="datetimeFigureOut">
              <a:rPr lang="es-ES" smtClean="0"/>
              <a:pPr/>
              <a:t>03/05/2010</a:t>
            </a:fld>
            <a:endParaRPr lang="es-ES"/>
          </a:p>
        </p:txBody>
      </p:sp>
      <p:sp>
        <p:nvSpPr>
          <p:cNvPr id="6" name="5 Marcador de pie de página"/>
          <p:cNvSpPr>
            <a:spLocks noGrp="1"/>
          </p:cNvSpPr>
          <p:nvPr>
            <p:ph type="ftr" sz="quarter" idx="11"/>
          </p:nvPr>
        </p:nvSpPr>
        <p:spPr>
          <a:xfrm>
            <a:off x="457200" y="6480969"/>
            <a:ext cx="4260056" cy="301752"/>
          </a:xfrm>
        </p:spPr>
        <p:txBody>
          <a:bodyPr/>
          <a:lstStyle/>
          <a:p>
            <a:endParaRPr lang="es-ES"/>
          </a:p>
        </p:txBody>
      </p:sp>
      <p:sp>
        <p:nvSpPr>
          <p:cNvPr id="7" name="6 Marcador de número de diapositiva"/>
          <p:cNvSpPr>
            <a:spLocks noGrp="1"/>
          </p:cNvSpPr>
          <p:nvPr>
            <p:ph type="sldNum" sz="quarter" idx="12"/>
          </p:nvPr>
        </p:nvSpPr>
        <p:spPr>
          <a:xfrm>
            <a:off x="7589520" y="6480969"/>
            <a:ext cx="502920" cy="301752"/>
          </a:xfrm>
        </p:spPr>
        <p:txBody>
          <a:bodyPr/>
          <a:lstStyle/>
          <a:p>
            <a:fld id="{39C54DBF-ABEE-4A6F-8D24-F63B589D5651}" type="slidenum">
              <a:rPr lang="es-ES" smtClean="0"/>
              <a:pPr/>
              <a:t>‹Nº›</a:t>
            </a:fld>
            <a:endParaRPr lang="es-ES"/>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a:xfrm>
            <a:off x="4791456" y="6480969"/>
            <a:ext cx="2130552" cy="301752"/>
          </a:xfrm>
        </p:spPr>
        <p:txBody>
          <a:bodyPr/>
          <a:lstStyle/>
          <a:p>
            <a:fld id="{438AAE0A-7BFC-4082-93B8-7DD083A925F0}" type="datetimeFigureOut">
              <a:rPr lang="es-ES" smtClean="0"/>
              <a:pPr/>
              <a:t>03/05/2010</a:t>
            </a:fld>
            <a:endParaRPr lang="es-ES"/>
          </a:p>
        </p:txBody>
      </p:sp>
      <p:sp>
        <p:nvSpPr>
          <p:cNvPr id="8" name="7 Marcador de pie de página"/>
          <p:cNvSpPr>
            <a:spLocks noGrp="1"/>
          </p:cNvSpPr>
          <p:nvPr>
            <p:ph type="ftr" sz="quarter" idx="11"/>
          </p:nvPr>
        </p:nvSpPr>
        <p:spPr>
          <a:xfrm>
            <a:off x="457200" y="6480969"/>
            <a:ext cx="4261104" cy="301752"/>
          </a:xfrm>
        </p:spPr>
        <p:txBody>
          <a:bodyPr/>
          <a:lstStyle/>
          <a:p>
            <a:endParaRPr lang="es-ES"/>
          </a:p>
        </p:txBody>
      </p:sp>
      <p:sp>
        <p:nvSpPr>
          <p:cNvPr id="9" name="8 Marcador de número de diapositiva"/>
          <p:cNvSpPr>
            <a:spLocks noGrp="1"/>
          </p:cNvSpPr>
          <p:nvPr>
            <p:ph type="sldNum" sz="quarter" idx="12"/>
          </p:nvPr>
        </p:nvSpPr>
        <p:spPr>
          <a:xfrm>
            <a:off x="7589520" y="6483096"/>
            <a:ext cx="502920" cy="301752"/>
          </a:xfrm>
        </p:spPr>
        <p:txBody>
          <a:bodyPr/>
          <a:lstStyle>
            <a:lvl1pPr algn="ctr">
              <a:defRPr/>
            </a:lvl1pPr>
          </a:lstStyle>
          <a:p>
            <a:fld id="{39C54DBF-ABEE-4A6F-8D24-F63B589D5651}" type="slidenum">
              <a:rPr lang="es-ES" smtClean="0"/>
              <a:pPr/>
              <a:t>‹Nº›</a:t>
            </a:fld>
            <a:endParaRPr lang="es-ES"/>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438AAE0A-7BFC-4082-93B8-7DD083A925F0}" type="datetimeFigureOut">
              <a:rPr lang="es-ES" smtClean="0"/>
              <a:pPr/>
              <a:t>03/05/2010</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39C54DBF-ABEE-4A6F-8D24-F63B589D5651}" type="slidenum">
              <a:rPr lang="es-ES" smtClean="0"/>
              <a:pPr/>
              <a:t>‹Nº›</a:t>
            </a:fld>
            <a:endParaRPr lang="es-ES"/>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791456" y="6480969"/>
            <a:ext cx="2133600" cy="301752"/>
          </a:xfrm>
        </p:spPr>
        <p:txBody>
          <a:bodyPr/>
          <a:lstStyle/>
          <a:p>
            <a:fld id="{438AAE0A-7BFC-4082-93B8-7DD083A925F0}" type="datetimeFigureOut">
              <a:rPr lang="es-ES" smtClean="0"/>
              <a:pPr/>
              <a:t>03/05/2010</a:t>
            </a:fld>
            <a:endParaRPr lang="es-ES"/>
          </a:p>
        </p:txBody>
      </p:sp>
      <p:sp>
        <p:nvSpPr>
          <p:cNvPr id="3" name="2 Marcador de pie de página"/>
          <p:cNvSpPr>
            <a:spLocks noGrp="1"/>
          </p:cNvSpPr>
          <p:nvPr>
            <p:ph type="ftr" sz="quarter" idx="11"/>
          </p:nvPr>
        </p:nvSpPr>
        <p:spPr>
          <a:xfrm>
            <a:off x="457200" y="6481890"/>
            <a:ext cx="4260056" cy="300831"/>
          </a:xfrm>
        </p:spPr>
        <p:txBody>
          <a:bodyPr/>
          <a:lstStyle/>
          <a:p>
            <a:endParaRPr lang="es-ES"/>
          </a:p>
        </p:txBody>
      </p:sp>
      <p:sp>
        <p:nvSpPr>
          <p:cNvPr id="4" name="3 Marcador de número de diapositiva"/>
          <p:cNvSpPr>
            <a:spLocks noGrp="1"/>
          </p:cNvSpPr>
          <p:nvPr>
            <p:ph type="sldNum" sz="quarter" idx="12"/>
          </p:nvPr>
        </p:nvSpPr>
        <p:spPr>
          <a:xfrm>
            <a:off x="7589520" y="6480969"/>
            <a:ext cx="502920" cy="301752"/>
          </a:xfrm>
        </p:spPr>
        <p:txBody>
          <a:bodyPr/>
          <a:lstStyle/>
          <a:p>
            <a:fld id="{39C54DBF-ABEE-4A6F-8D24-F63B589D5651}" type="slidenum">
              <a:rPr lang="es-ES" smtClean="0"/>
              <a:pPr/>
              <a:t>‹Nº›</a:t>
            </a:fld>
            <a:endParaRPr lang="es-ES"/>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278976" y="6556248"/>
            <a:ext cx="2133600" cy="301752"/>
          </a:xfrm>
        </p:spPr>
        <p:txBody>
          <a:bodyPr/>
          <a:lstStyle>
            <a:lvl1pPr>
              <a:defRPr sz="900"/>
            </a:lvl1pPr>
          </a:lstStyle>
          <a:p>
            <a:fld id="{438AAE0A-7BFC-4082-93B8-7DD083A925F0}" type="datetimeFigureOut">
              <a:rPr lang="es-ES" smtClean="0"/>
              <a:pPr/>
              <a:t>03/05/2010</a:t>
            </a:fld>
            <a:endParaRPr lang="es-ES"/>
          </a:p>
        </p:txBody>
      </p:sp>
      <p:sp>
        <p:nvSpPr>
          <p:cNvPr id="6" name="5 Marcador de pie de página"/>
          <p:cNvSpPr>
            <a:spLocks noGrp="1"/>
          </p:cNvSpPr>
          <p:nvPr>
            <p:ph type="ftr" sz="quarter" idx="11"/>
          </p:nvPr>
        </p:nvSpPr>
        <p:spPr>
          <a:xfrm>
            <a:off x="1135856" y="6556248"/>
            <a:ext cx="5143120" cy="301752"/>
          </a:xfrm>
        </p:spPr>
        <p:txBody>
          <a:bodyPr/>
          <a:lstStyle>
            <a:lvl1pPr>
              <a:defRPr sz="900"/>
            </a:lvl1pPr>
          </a:lstStyle>
          <a:p>
            <a:endParaRPr lang="es-ES"/>
          </a:p>
        </p:txBody>
      </p:sp>
      <p:sp>
        <p:nvSpPr>
          <p:cNvPr id="7" name="6 Marcador de número de diapositiva"/>
          <p:cNvSpPr>
            <a:spLocks noGrp="1"/>
          </p:cNvSpPr>
          <p:nvPr>
            <p:ph type="sldNum" sz="quarter" idx="12"/>
          </p:nvPr>
        </p:nvSpPr>
        <p:spPr>
          <a:xfrm>
            <a:off x="8410576" y="6556248"/>
            <a:ext cx="502920" cy="301752"/>
          </a:xfrm>
        </p:spPr>
        <p:txBody>
          <a:bodyPr/>
          <a:lstStyle>
            <a:lvl1pPr>
              <a:defRPr sz="900"/>
            </a:lvl1pPr>
          </a:lstStyle>
          <a:p>
            <a:fld id="{39C54DBF-ABEE-4A6F-8D24-F63B589D5651}" type="slidenum">
              <a:rPr lang="es-ES" smtClean="0"/>
              <a:pPr/>
              <a:t>‹Nº›</a:t>
            </a:fld>
            <a:endParaRPr lang="es-ES"/>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6108192" y="6556248"/>
            <a:ext cx="2103120" cy="301752"/>
          </a:xfrm>
        </p:spPr>
        <p:txBody>
          <a:bodyPr/>
          <a:lstStyle>
            <a:lvl1pPr>
              <a:defRPr sz="900"/>
            </a:lvl1pPr>
          </a:lstStyle>
          <a:p>
            <a:fld id="{438AAE0A-7BFC-4082-93B8-7DD083A925F0}" type="datetimeFigureOut">
              <a:rPr lang="es-ES" smtClean="0"/>
              <a:pPr/>
              <a:t>03/05/2010</a:t>
            </a:fld>
            <a:endParaRPr lang="es-ES"/>
          </a:p>
        </p:txBody>
      </p:sp>
      <p:sp>
        <p:nvSpPr>
          <p:cNvPr id="6" name="5 Marcador de pie de página"/>
          <p:cNvSpPr>
            <a:spLocks noGrp="1"/>
          </p:cNvSpPr>
          <p:nvPr>
            <p:ph type="ftr" sz="quarter" idx="11"/>
          </p:nvPr>
        </p:nvSpPr>
        <p:spPr>
          <a:xfrm>
            <a:off x="1170432" y="6557169"/>
            <a:ext cx="4948072" cy="301752"/>
          </a:xfrm>
        </p:spPr>
        <p:txBody>
          <a:bodyPr/>
          <a:lstStyle>
            <a:lvl1pPr>
              <a:defRPr sz="900"/>
            </a:lvl1pPr>
          </a:lstStyle>
          <a:p>
            <a:endParaRPr lang="es-ES"/>
          </a:p>
        </p:txBody>
      </p:sp>
      <p:sp>
        <p:nvSpPr>
          <p:cNvPr id="7" name="6 Marcador de número de diapositiva"/>
          <p:cNvSpPr>
            <a:spLocks noGrp="1"/>
          </p:cNvSpPr>
          <p:nvPr>
            <p:ph type="sldNum" sz="quarter" idx="12"/>
          </p:nvPr>
        </p:nvSpPr>
        <p:spPr>
          <a:xfrm>
            <a:off x="8217192" y="6556248"/>
            <a:ext cx="365760" cy="301752"/>
          </a:xfrm>
        </p:spPr>
        <p:txBody>
          <a:bodyPr/>
          <a:lstStyle>
            <a:lvl1pPr algn="ctr">
              <a:defRPr sz="900"/>
            </a:lvl1pPr>
          </a:lstStyle>
          <a:p>
            <a:fld id="{39C54DBF-ABEE-4A6F-8D24-F63B589D5651}" type="slidenum">
              <a:rPr lang="es-ES" smtClean="0"/>
              <a:pPr/>
              <a:t>‹Nº›</a:t>
            </a:fld>
            <a:endParaRPr lang="es-ES"/>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1" name="10 Triángulo rectángulo"/>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Conector recto"/>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457200" y="267494"/>
            <a:ext cx="8229600" cy="1399032"/>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438AAE0A-7BFC-4082-93B8-7DD083A925F0}" type="datetimeFigureOut">
              <a:rPr lang="es-ES" smtClean="0"/>
              <a:pPr/>
              <a:t>03/05/2010</a:t>
            </a:fld>
            <a:endParaRPr lang="es-ES"/>
          </a:p>
        </p:txBody>
      </p:sp>
      <p:sp>
        <p:nvSpPr>
          <p:cNvPr id="3" name="2 Marcador de pie de página"/>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s-ES"/>
          </a:p>
        </p:txBody>
      </p:sp>
      <p:sp>
        <p:nvSpPr>
          <p:cNvPr id="23" name="22 Marcador de número de diapositiva"/>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39C54DBF-ABEE-4A6F-8D24-F63B589D5651}"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ransition>
    <p:wipe dir="r"/>
  </p:transition>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 Id="rId5" Type="http://schemas.openxmlformats.org/officeDocument/2006/relationships/image" Target="../media/image20.png"/><Relationship Id="rId4" Type="http://schemas.openxmlformats.org/officeDocument/2006/relationships/image" Target="../media/image19.png"/></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785927"/>
            <a:ext cx="7772400" cy="1814524"/>
          </a:xfrm>
        </p:spPr>
        <p:txBody>
          <a:bodyPr>
            <a:noAutofit/>
          </a:bodyPr>
          <a:lstStyle/>
          <a:p>
            <a:pPr algn="ctr"/>
            <a:r>
              <a:rPr lang="es-ES" dirty="0" smtClean="0"/>
              <a:t>Implementación de salas de Supercines en la ciudad de Naranjal</a:t>
            </a:r>
            <a:endParaRPr lang="es-ES" dirty="0"/>
          </a:p>
        </p:txBody>
      </p:sp>
      <p:sp>
        <p:nvSpPr>
          <p:cNvPr id="3" name="2 Subtítulo"/>
          <p:cNvSpPr>
            <a:spLocks noGrp="1"/>
          </p:cNvSpPr>
          <p:nvPr>
            <p:ph type="subTitle" idx="1"/>
          </p:nvPr>
        </p:nvSpPr>
        <p:spPr>
          <a:xfrm>
            <a:off x="1371600" y="3886200"/>
            <a:ext cx="6400800" cy="2186006"/>
          </a:xfrm>
        </p:spPr>
        <p:txBody>
          <a:bodyPr>
            <a:normAutofit/>
          </a:bodyPr>
          <a:lstStyle/>
          <a:p>
            <a:pPr algn="l"/>
            <a:r>
              <a:rPr lang="es-ES" dirty="0" smtClean="0">
                <a:solidFill>
                  <a:schemeClr val="tx1"/>
                </a:solidFill>
              </a:rPr>
              <a:t>Integrantes: </a:t>
            </a:r>
          </a:p>
          <a:p>
            <a:pPr algn="l"/>
            <a:r>
              <a:rPr lang="es-ES" dirty="0" smtClean="0">
                <a:solidFill>
                  <a:schemeClr val="tx1"/>
                </a:solidFill>
              </a:rPr>
              <a:t>Karina Burbano V.</a:t>
            </a:r>
          </a:p>
          <a:p>
            <a:pPr algn="l"/>
            <a:r>
              <a:rPr lang="es-ES" dirty="0" smtClean="0">
                <a:solidFill>
                  <a:schemeClr val="tx1"/>
                </a:solidFill>
              </a:rPr>
              <a:t>Lissett Giler C.</a:t>
            </a:r>
          </a:p>
          <a:p>
            <a:pPr algn="l"/>
            <a:r>
              <a:rPr lang="es-ES" dirty="0" smtClean="0">
                <a:solidFill>
                  <a:schemeClr val="tx1"/>
                </a:solidFill>
              </a:rPr>
              <a:t>Paolo Solano R.</a:t>
            </a:r>
          </a:p>
          <a:p>
            <a:endParaRPr lang="es-ES" dirty="0" smtClean="0"/>
          </a:p>
          <a:p>
            <a:endParaRPr lang="es-ES" dirty="0" smtClean="0"/>
          </a:p>
          <a:p>
            <a:endParaRPr lang="es-ES" dirty="0"/>
          </a:p>
        </p:txBody>
      </p:sp>
      <p:pic>
        <p:nvPicPr>
          <p:cNvPr id="4" name="3 Imagen"/>
          <p:cNvPicPr/>
          <p:nvPr/>
        </p:nvPicPr>
        <p:blipFill>
          <a:blip r:embed="rId2" cstate="print"/>
          <a:srcRect l="47281" t="67273" r="32849" b="26772"/>
          <a:stretch>
            <a:fillRect/>
          </a:stretch>
        </p:blipFill>
        <p:spPr bwMode="auto">
          <a:xfrm>
            <a:off x="4000496" y="500042"/>
            <a:ext cx="3270415" cy="985652"/>
          </a:xfrm>
          <a:prstGeom prst="rect">
            <a:avLst/>
          </a:prstGeom>
          <a:noFill/>
          <a:ln w="9525">
            <a:noFill/>
            <a:miter lim="800000"/>
            <a:headEnd/>
            <a:tailEnd/>
          </a:ln>
        </p:spPr>
      </p:pic>
      <p:pic>
        <p:nvPicPr>
          <p:cNvPr id="1026" name="Picture 2" descr="LogoFen_Sello"/>
          <p:cNvPicPr>
            <a:picLocks noChangeAspect="1" noChangeArrowheads="1"/>
          </p:cNvPicPr>
          <p:nvPr/>
        </p:nvPicPr>
        <p:blipFill>
          <a:blip r:embed="rId3" cstate="print"/>
          <a:srcRect/>
          <a:stretch>
            <a:fillRect/>
          </a:stretch>
        </p:blipFill>
        <p:spPr bwMode="auto">
          <a:xfrm>
            <a:off x="2000232" y="285728"/>
            <a:ext cx="1460500" cy="1377950"/>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Preguntas para determinar la demanda.</a:t>
            </a:r>
            <a:endParaRPr lang="es-EC" dirty="0"/>
          </a:p>
        </p:txBody>
      </p:sp>
      <p:sp>
        <p:nvSpPr>
          <p:cNvPr id="3" name="2 Marcador de contenido"/>
          <p:cNvSpPr>
            <a:spLocks noGrp="1"/>
          </p:cNvSpPr>
          <p:nvPr>
            <p:ph idx="1"/>
          </p:nvPr>
        </p:nvSpPr>
        <p:spPr/>
        <p:txBody>
          <a:bodyPr/>
          <a:lstStyle/>
          <a:p>
            <a:pPr>
              <a:buNone/>
            </a:pPr>
            <a:r>
              <a:rPr lang="es-ES_tradnl" b="1" dirty="0" smtClean="0"/>
              <a:t>Cual es su nivel de ingresos mensual?</a:t>
            </a:r>
            <a:endParaRPr lang="es-EC" dirty="0"/>
          </a:p>
        </p:txBody>
      </p:sp>
      <p:pic>
        <p:nvPicPr>
          <p:cNvPr id="39938" name="Picture 2"/>
          <p:cNvPicPr>
            <a:picLocks noChangeAspect="1" noChangeArrowheads="1"/>
          </p:cNvPicPr>
          <p:nvPr/>
        </p:nvPicPr>
        <p:blipFill>
          <a:blip r:embed="rId2" cstate="print"/>
          <a:srcRect/>
          <a:stretch>
            <a:fillRect/>
          </a:stretch>
        </p:blipFill>
        <p:spPr bwMode="auto">
          <a:xfrm>
            <a:off x="714348" y="2571744"/>
            <a:ext cx="3562350" cy="3209926"/>
          </a:xfrm>
          <a:prstGeom prst="rect">
            <a:avLst/>
          </a:prstGeom>
          <a:noFill/>
          <a:ln w="9525">
            <a:noFill/>
            <a:miter lim="800000"/>
            <a:headEnd/>
            <a:tailEnd/>
          </a:ln>
          <a:effectLst/>
        </p:spPr>
      </p:pic>
      <p:pic>
        <p:nvPicPr>
          <p:cNvPr id="39939" name="Picture 3"/>
          <p:cNvPicPr>
            <a:picLocks noChangeAspect="1" noChangeArrowheads="1"/>
          </p:cNvPicPr>
          <p:nvPr/>
        </p:nvPicPr>
        <p:blipFill>
          <a:blip r:embed="rId3" cstate="print"/>
          <a:srcRect/>
          <a:stretch>
            <a:fillRect/>
          </a:stretch>
        </p:blipFill>
        <p:spPr bwMode="auto">
          <a:xfrm>
            <a:off x="4786314" y="2571744"/>
            <a:ext cx="3429024" cy="3255880"/>
          </a:xfrm>
          <a:prstGeom prst="rect">
            <a:avLst/>
          </a:prstGeom>
          <a:noFill/>
          <a:ln w="9525">
            <a:noFill/>
            <a:miter lim="800000"/>
            <a:headEnd/>
            <a:tailEnd/>
          </a:ln>
          <a:effectLst/>
        </p:spPr>
      </p:pic>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Preguntas para determinar la demanda.</a:t>
            </a:r>
            <a:endParaRPr lang="es-EC" dirty="0"/>
          </a:p>
        </p:txBody>
      </p:sp>
      <p:sp>
        <p:nvSpPr>
          <p:cNvPr id="3" name="2 Marcador de contenido"/>
          <p:cNvSpPr>
            <a:spLocks noGrp="1"/>
          </p:cNvSpPr>
          <p:nvPr>
            <p:ph idx="1"/>
          </p:nvPr>
        </p:nvSpPr>
        <p:spPr/>
        <p:txBody>
          <a:bodyPr/>
          <a:lstStyle/>
          <a:p>
            <a:pPr>
              <a:buNone/>
            </a:pPr>
            <a:r>
              <a:rPr lang="es-ES_tradnl" b="1" dirty="0" smtClean="0"/>
              <a:t>Que precio está dispuesto a pagar?</a:t>
            </a:r>
            <a:endParaRPr lang="es-EC" dirty="0" smtClean="0"/>
          </a:p>
          <a:p>
            <a:endParaRPr lang="es-EC" dirty="0"/>
          </a:p>
        </p:txBody>
      </p:sp>
      <p:pic>
        <p:nvPicPr>
          <p:cNvPr id="41988" name="Picture 4"/>
          <p:cNvPicPr>
            <a:picLocks noChangeAspect="1" noChangeArrowheads="1"/>
          </p:cNvPicPr>
          <p:nvPr/>
        </p:nvPicPr>
        <p:blipFill>
          <a:blip r:embed="rId2" cstate="print"/>
          <a:srcRect/>
          <a:stretch>
            <a:fillRect/>
          </a:stretch>
        </p:blipFill>
        <p:spPr bwMode="auto">
          <a:xfrm>
            <a:off x="571472" y="2714620"/>
            <a:ext cx="3933825" cy="2786082"/>
          </a:xfrm>
          <a:prstGeom prst="rect">
            <a:avLst/>
          </a:prstGeom>
          <a:noFill/>
          <a:ln w="9525">
            <a:noFill/>
            <a:miter lim="800000"/>
            <a:headEnd/>
            <a:tailEnd/>
          </a:ln>
          <a:effectLst/>
        </p:spPr>
      </p:pic>
      <p:pic>
        <p:nvPicPr>
          <p:cNvPr id="41989" name="Picture 5"/>
          <p:cNvPicPr>
            <a:picLocks noChangeAspect="1" noChangeArrowheads="1"/>
          </p:cNvPicPr>
          <p:nvPr/>
        </p:nvPicPr>
        <p:blipFill>
          <a:blip r:embed="rId3" cstate="print"/>
          <a:srcRect/>
          <a:stretch>
            <a:fillRect/>
          </a:stretch>
        </p:blipFill>
        <p:spPr bwMode="auto">
          <a:xfrm>
            <a:off x="5000628" y="2714620"/>
            <a:ext cx="3695721" cy="2786082"/>
          </a:xfrm>
          <a:prstGeom prst="rect">
            <a:avLst/>
          </a:prstGeom>
          <a:noFill/>
          <a:ln w="9525">
            <a:noFill/>
            <a:miter lim="800000"/>
            <a:headEnd/>
            <a:tailEnd/>
          </a:ln>
          <a:effectLst/>
        </p:spPr>
      </p:pic>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Preguntas para determinar la demanda.</a:t>
            </a:r>
            <a:endParaRPr lang="es-EC" dirty="0"/>
          </a:p>
        </p:txBody>
      </p:sp>
      <p:sp>
        <p:nvSpPr>
          <p:cNvPr id="3" name="2 Marcador de contenido"/>
          <p:cNvSpPr>
            <a:spLocks noGrp="1"/>
          </p:cNvSpPr>
          <p:nvPr>
            <p:ph idx="1"/>
          </p:nvPr>
        </p:nvSpPr>
        <p:spPr/>
        <p:txBody>
          <a:bodyPr/>
          <a:lstStyle/>
          <a:p>
            <a:pPr>
              <a:buNone/>
            </a:pPr>
            <a:r>
              <a:rPr lang="es-ES_tradnl" b="1" dirty="0" smtClean="0"/>
              <a:t>	Cuando dispone de tiempo libre, ¿donde usted suele ir? </a:t>
            </a:r>
            <a:endParaRPr lang="es-EC" dirty="0" smtClean="0"/>
          </a:p>
          <a:p>
            <a:endParaRPr lang="es-EC" dirty="0"/>
          </a:p>
        </p:txBody>
      </p:sp>
      <p:pic>
        <p:nvPicPr>
          <p:cNvPr id="40963" name="Picture 3"/>
          <p:cNvPicPr>
            <a:picLocks noChangeAspect="1" noChangeArrowheads="1"/>
          </p:cNvPicPr>
          <p:nvPr/>
        </p:nvPicPr>
        <p:blipFill>
          <a:blip r:embed="rId2" cstate="print"/>
          <a:srcRect/>
          <a:stretch>
            <a:fillRect/>
          </a:stretch>
        </p:blipFill>
        <p:spPr bwMode="auto">
          <a:xfrm>
            <a:off x="642910" y="2928934"/>
            <a:ext cx="3500462" cy="3267069"/>
          </a:xfrm>
          <a:prstGeom prst="rect">
            <a:avLst/>
          </a:prstGeom>
          <a:noFill/>
          <a:ln w="9525">
            <a:noFill/>
            <a:miter lim="800000"/>
            <a:headEnd/>
            <a:tailEnd/>
          </a:ln>
          <a:effectLst/>
        </p:spPr>
      </p:pic>
      <p:pic>
        <p:nvPicPr>
          <p:cNvPr id="40964" name="Picture 4"/>
          <p:cNvPicPr>
            <a:picLocks noChangeAspect="1" noChangeArrowheads="1"/>
          </p:cNvPicPr>
          <p:nvPr/>
        </p:nvPicPr>
        <p:blipFill>
          <a:blip r:embed="rId3" cstate="print"/>
          <a:srcRect/>
          <a:stretch>
            <a:fillRect/>
          </a:stretch>
        </p:blipFill>
        <p:spPr bwMode="auto">
          <a:xfrm>
            <a:off x="4357686" y="2928934"/>
            <a:ext cx="4357718" cy="3286148"/>
          </a:xfrm>
          <a:prstGeom prst="rect">
            <a:avLst/>
          </a:prstGeom>
          <a:noFill/>
          <a:ln w="9525">
            <a:noFill/>
            <a:miter lim="800000"/>
            <a:headEnd/>
            <a:tailEnd/>
          </a:ln>
          <a:effectLst/>
        </p:spPr>
      </p:pic>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Análisis de la demanda</a:t>
            </a:r>
            <a:endParaRPr lang="es-EC" dirty="0"/>
          </a:p>
        </p:txBody>
      </p:sp>
      <p:sp>
        <p:nvSpPr>
          <p:cNvPr id="3" name="2 Marcador de contenido"/>
          <p:cNvSpPr>
            <a:spLocks noGrp="1"/>
          </p:cNvSpPr>
          <p:nvPr>
            <p:ph idx="1"/>
          </p:nvPr>
        </p:nvSpPr>
        <p:spPr>
          <a:xfrm>
            <a:off x="457200" y="1643050"/>
            <a:ext cx="8229600" cy="4811758"/>
          </a:xfrm>
        </p:spPr>
        <p:txBody>
          <a:bodyPr>
            <a:normAutofit fontScale="62500" lnSpcReduction="20000"/>
          </a:bodyPr>
          <a:lstStyle/>
          <a:p>
            <a:pPr algn="just">
              <a:buNone/>
            </a:pPr>
            <a:r>
              <a:rPr lang="es-EC" dirty="0" smtClean="0"/>
              <a:t>	En la actualidad las personas se encuentras sometidas a un alto nivel de estrés y acumulación de tenciones emocionales debido a las actividades productivas que se desarrollan en la zona y sus alrededores. Ante ello y tomando como referencia preguntas de la encuesta, como edad, ingresos, precios y lugares de preferencia a asistir se pudo determinar nuestra demanda </a:t>
            </a:r>
            <a:r>
              <a:rPr lang="es-EC" dirty="0" smtClean="0"/>
              <a:t>potencial, </a:t>
            </a:r>
            <a:r>
              <a:rPr lang="es-EC" dirty="0" smtClean="0"/>
              <a:t>y que nuestra población objetivo </a:t>
            </a:r>
            <a:r>
              <a:rPr lang="es-EC" dirty="0" smtClean="0"/>
              <a:t>se la </a:t>
            </a:r>
            <a:r>
              <a:rPr lang="es-EC" dirty="0" smtClean="0"/>
              <a:t>puede </a:t>
            </a:r>
            <a:r>
              <a:rPr lang="es-EC" dirty="0" smtClean="0"/>
              <a:t>definir como </a:t>
            </a:r>
            <a:r>
              <a:rPr lang="es-EC" dirty="0" smtClean="0"/>
              <a:t>aquellas personas o consumidores que disfrutan de este tipo de diversión, dado el carecimiento de lugares de distracción y sano esparcimiento con los que cuenta la ciudad de Naranjal y sus alrededores.</a:t>
            </a:r>
          </a:p>
          <a:p>
            <a:pPr algn="just">
              <a:buNone/>
            </a:pPr>
            <a:endParaRPr lang="es-EC" dirty="0" smtClean="0"/>
          </a:p>
          <a:p>
            <a:pPr algn="just">
              <a:buNone/>
            </a:pPr>
            <a:r>
              <a:rPr lang="es-EC" dirty="0" smtClean="0"/>
              <a:t>	Dentro del perfil de los clientes se encuentran los habitantes de los siguientes cantones: Balao, Ponce </a:t>
            </a:r>
            <a:r>
              <a:rPr lang="es-EC" dirty="0" smtClean="0"/>
              <a:t>Enriques </a:t>
            </a:r>
            <a:r>
              <a:rPr lang="es-EC" dirty="0" smtClean="0"/>
              <a:t>y La Troncal.</a:t>
            </a:r>
          </a:p>
          <a:p>
            <a:pPr algn="just">
              <a:buNone/>
            </a:pPr>
            <a:r>
              <a:rPr lang="es-EC" dirty="0" smtClean="0"/>
              <a:t>	</a:t>
            </a:r>
          </a:p>
          <a:p>
            <a:pPr algn="just">
              <a:buNone/>
            </a:pPr>
            <a:r>
              <a:rPr lang="es-EC" dirty="0" smtClean="0"/>
              <a:t>	</a:t>
            </a:r>
            <a:endParaRPr lang="es-EC" dirty="0"/>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Análisis de la demanda</a:t>
            </a:r>
            <a:endParaRPr lang="es-EC" dirty="0"/>
          </a:p>
        </p:txBody>
      </p:sp>
      <p:sp>
        <p:nvSpPr>
          <p:cNvPr id="3" name="2 Marcador de contenido"/>
          <p:cNvSpPr>
            <a:spLocks noGrp="1"/>
          </p:cNvSpPr>
          <p:nvPr>
            <p:ph idx="1"/>
          </p:nvPr>
        </p:nvSpPr>
        <p:spPr/>
        <p:txBody>
          <a:bodyPr>
            <a:normAutofit fontScale="92500" lnSpcReduction="10000"/>
          </a:bodyPr>
          <a:lstStyle/>
          <a:p>
            <a:pPr algn="just">
              <a:buNone/>
            </a:pPr>
            <a:r>
              <a:rPr lang="es-EC" dirty="0" smtClean="0"/>
              <a:t>	Se </a:t>
            </a:r>
            <a:r>
              <a:rPr lang="es-EC" dirty="0" smtClean="0"/>
              <a:t>pudo determinar que el ingreso de los habitantes de estos cantones esta por encima de la línea de pobreza y sus necesidades básicas están satisfechas, en otras palabras individuos a partir de un </a:t>
            </a:r>
            <a:r>
              <a:rPr lang="es-EC" dirty="0" smtClean="0"/>
              <a:t>nivel socio-económico </a:t>
            </a:r>
            <a:r>
              <a:rPr lang="es-EC" dirty="0" smtClean="0"/>
              <a:t>medio en adelante</a:t>
            </a:r>
            <a:r>
              <a:rPr lang="es-EC" dirty="0" smtClean="0"/>
              <a:t>. </a:t>
            </a:r>
          </a:p>
          <a:p>
            <a:pPr algn="just">
              <a:buNone/>
            </a:pPr>
            <a:r>
              <a:rPr lang="es-EC" dirty="0" smtClean="0"/>
              <a:t>	</a:t>
            </a:r>
          </a:p>
          <a:p>
            <a:pPr algn="just">
              <a:buNone/>
            </a:pPr>
            <a:r>
              <a:rPr lang="es-EC" dirty="0" smtClean="0"/>
              <a:t>	</a:t>
            </a:r>
            <a:r>
              <a:rPr lang="es-EC" dirty="0" smtClean="0"/>
              <a:t>Como punto importante no podemos dejar de mencionar los adolescentes de 13 a 17 años que representan un alto nivel de consumidores.</a:t>
            </a:r>
            <a:endParaRPr lang="es-EC" dirty="0"/>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Mercado objetivo</a:t>
            </a:r>
            <a:endParaRPr lang="es-EC" dirty="0"/>
          </a:p>
        </p:txBody>
      </p:sp>
      <p:sp>
        <p:nvSpPr>
          <p:cNvPr id="3" name="2 Marcador de contenido"/>
          <p:cNvSpPr>
            <a:spLocks noGrp="1"/>
          </p:cNvSpPr>
          <p:nvPr>
            <p:ph idx="1"/>
          </p:nvPr>
        </p:nvSpPr>
        <p:spPr/>
        <p:txBody>
          <a:bodyPr/>
          <a:lstStyle/>
          <a:p>
            <a:pPr algn="just">
              <a:buNone/>
            </a:pPr>
            <a:r>
              <a:rPr lang="es-EC" dirty="0" smtClean="0"/>
              <a:t>	Con los datos obtenidos en las encuestas se pudo notar que las personas que asistirían con mayor frecuencia a las salas de </a:t>
            </a:r>
            <a:r>
              <a:rPr lang="es-EC" dirty="0" err="1" smtClean="0"/>
              <a:t>Supercines</a:t>
            </a:r>
            <a:r>
              <a:rPr lang="es-EC" dirty="0" smtClean="0"/>
              <a:t> serían los que sus edades oscilan entre 18 a 22 años, siendo nuestro mercado objetivo.  </a:t>
            </a:r>
            <a:endParaRPr lang="es-EC" dirty="0"/>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Análisis de la Demanda</a:t>
            </a:r>
            <a:endParaRPr lang="es-EC" dirty="0"/>
          </a:p>
        </p:txBody>
      </p:sp>
      <p:pic>
        <p:nvPicPr>
          <p:cNvPr id="43010" name="Picture 2"/>
          <p:cNvPicPr>
            <a:picLocks noChangeAspect="1" noChangeArrowheads="1"/>
          </p:cNvPicPr>
          <p:nvPr/>
        </p:nvPicPr>
        <p:blipFill>
          <a:blip r:embed="rId2" cstate="print"/>
          <a:srcRect/>
          <a:stretch>
            <a:fillRect/>
          </a:stretch>
        </p:blipFill>
        <p:spPr bwMode="auto">
          <a:xfrm>
            <a:off x="905286" y="2143116"/>
            <a:ext cx="2938030" cy="1857388"/>
          </a:xfrm>
          <a:prstGeom prst="rect">
            <a:avLst/>
          </a:prstGeom>
          <a:noFill/>
          <a:ln w="9525">
            <a:noFill/>
            <a:miter lim="800000"/>
            <a:headEnd/>
            <a:tailEnd/>
          </a:ln>
          <a:effectLst/>
        </p:spPr>
      </p:pic>
      <p:pic>
        <p:nvPicPr>
          <p:cNvPr id="43011" name="Picture 3"/>
          <p:cNvPicPr>
            <a:picLocks noChangeAspect="1" noChangeArrowheads="1"/>
          </p:cNvPicPr>
          <p:nvPr/>
        </p:nvPicPr>
        <p:blipFill>
          <a:blip r:embed="rId3" cstate="print"/>
          <a:srcRect/>
          <a:stretch>
            <a:fillRect/>
          </a:stretch>
        </p:blipFill>
        <p:spPr bwMode="auto">
          <a:xfrm>
            <a:off x="4081009" y="2143116"/>
            <a:ext cx="3515179" cy="1785950"/>
          </a:xfrm>
          <a:prstGeom prst="rect">
            <a:avLst/>
          </a:prstGeom>
          <a:noFill/>
          <a:ln w="9525">
            <a:noFill/>
            <a:miter lim="800000"/>
            <a:headEnd/>
            <a:tailEnd/>
          </a:ln>
          <a:effectLst/>
        </p:spPr>
      </p:pic>
      <p:pic>
        <p:nvPicPr>
          <p:cNvPr id="43012" name="Picture 4"/>
          <p:cNvPicPr>
            <a:picLocks noChangeAspect="1" noChangeArrowheads="1"/>
          </p:cNvPicPr>
          <p:nvPr/>
        </p:nvPicPr>
        <p:blipFill>
          <a:blip r:embed="rId4" cstate="print"/>
          <a:srcRect/>
          <a:stretch>
            <a:fillRect/>
          </a:stretch>
        </p:blipFill>
        <p:spPr bwMode="auto">
          <a:xfrm>
            <a:off x="928662" y="4429132"/>
            <a:ext cx="3026836" cy="1785950"/>
          </a:xfrm>
          <a:prstGeom prst="rect">
            <a:avLst/>
          </a:prstGeom>
          <a:noFill/>
          <a:ln w="9525">
            <a:noFill/>
            <a:miter lim="800000"/>
            <a:headEnd/>
            <a:tailEnd/>
          </a:ln>
          <a:effectLst/>
        </p:spPr>
      </p:pic>
      <p:pic>
        <p:nvPicPr>
          <p:cNvPr id="43013" name="Picture 5"/>
          <p:cNvPicPr>
            <a:picLocks noChangeAspect="1" noChangeArrowheads="1"/>
          </p:cNvPicPr>
          <p:nvPr/>
        </p:nvPicPr>
        <p:blipFill>
          <a:blip r:embed="rId5" cstate="print"/>
          <a:srcRect/>
          <a:stretch>
            <a:fillRect/>
          </a:stretch>
        </p:blipFill>
        <p:spPr bwMode="auto">
          <a:xfrm>
            <a:off x="4286248" y="4429132"/>
            <a:ext cx="3286148" cy="1790700"/>
          </a:xfrm>
          <a:prstGeom prst="rect">
            <a:avLst/>
          </a:prstGeom>
          <a:noFill/>
          <a:ln w="9525">
            <a:noFill/>
            <a:miter lim="800000"/>
            <a:headEnd/>
            <a:tailEnd/>
          </a:ln>
          <a:effectLst/>
        </p:spPr>
      </p:pic>
      <p:sp>
        <p:nvSpPr>
          <p:cNvPr id="10" name="9 Marcador de contenido"/>
          <p:cNvSpPr>
            <a:spLocks noGrp="1"/>
          </p:cNvSpPr>
          <p:nvPr>
            <p:ph idx="1"/>
          </p:nvPr>
        </p:nvSpPr>
        <p:spPr/>
        <p:txBody>
          <a:bodyPr/>
          <a:lstStyle/>
          <a:p>
            <a:endParaRPr lang="es-EC" dirty="0"/>
          </a:p>
        </p:txBody>
      </p:sp>
      <p:pic>
        <p:nvPicPr>
          <p:cNvPr id="1026" name="Picture 2"/>
          <p:cNvPicPr>
            <a:picLocks noChangeAspect="1" noChangeArrowheads="1"/>
          </p:cNvPicPr>
          <p:nvPr/>
        </p:nvPicPr>
        <p:blipFill>
          <a:blip r:embed="rId4" cstate="print"/>
          <a:srcRect/>
          <a:stretch>
            <a:fillRect/>
          </a:stretch>
        </p:blipFill>
        <p:spPr bwMode="auto">
          <a:xfrm>
            <a:off x="785786" y="4429132"/>
            <a:ext cx="3286149" cy="1857388"/>
          </a:xfrm>
          <a:prstGeom prst="rect">
            <a:avLst/>
          </a:prstGeom>
          <a:noFill/>
          <a:ln w="9525">
            <a:noFill/>
            <a:miter lim="800000"/>
            <a:headEnd/>
            <a:tailEnd/>
          </a:ln>
          <a:effectLst/>
        </p:spPr>
      </p:pic>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Diagrama de Proceso de Venta.</a:t>
            </a:r>
            <a:endParaRPr lang="es-EC" dirty="0"/>
          </a:p>
        </p:txBody>
      </p:sp>
      <p:graphicFrame>
        <p:nvGraphicFramePr>
          <p:cNvPr id="12" name="11 Marcador de contenido"/>
          <p:cNvGraphicFramePr>
            <a:graphicFrameLocks noGrp="1"/>
          </p:cNvGraphicFramePr>
          <p:nvPr>
            <p:ph idx="1"/>
          </p:nvPr>
        </p:nvGraphicFramePr>
        <p:xfrm>
          <a:off x="457200" y="1882775"/>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Ubicación del </a:t>
            </a:r>
            <a:r>
              <a:rPr lang="es-EC" dirty="0" smtClean="0"/>
              <a:t>Proyecto</a:t>
            </a:r>
            <a:endParaRPr lang="es-EC" dirty="0"/>
          </a:p>
        </p:txBody>
      </p:sp>
      <p:sp>
        <p:nvSpPr>
          <p:cNvPr id="3" name="2 Marcador de contenido"/>
          <p:cNvSpPr>
            <a:spLocks noGrp="1"/>
          </p:cNvSpPr>
          <p:nvPr>
            <p:ph idx="1"/>
          </p:nvPr>
        </p:nvSpPr>
        <p:spPr/>
        <p:txBody>
          <a:bodyPr/>
          <a:lstStyle/>
          <a:p>
            <a:pPr>
              <a:buFont typeface="Wingdings" pitchFamily="2" charset="2"/>
              <a:buChar char="Ø"/>
            </a:pPr>
            <a:endParaRPr lang="es-EC" dirty="0" smtClean="0"/>
          </a:p>
          <a:p>
            <a:pPr>
              <a:buFont typeface="Wingdings" pitchFamily="2" charset="2"/>
              <a:buChar char="Ø"/>
            </a:pPr>
            <a:endParaRPr lang="es-EC" dirty="0" smtClean="0"/>
          </a:p>
          <a:p>
            <a:pPr algn="just">
              <a:buFont typeface="Wingdings" pitchFamily="2" charset="2"/>
              <a:buChar char="Ø"/>
            </a:pPr>
            <a:r>
              <a:rPr lang="es-EC" dirty="0" smtClean="0"/>
              <a:t>Vías de comunicación (fácil acceso)</a:t>
            </a:r>
          </a:p>
          <a:p>
            <a:pPr algn="just">
              <a:buFont typeface="Wingdings" pitchFamily="2" charset="2"/>
              <a:buChar char="Ø"/>
            </a:pPr>
            <a:r>
              <a:rPr lang="es-EC" dirty="0" smtClean="0"/>
              <a:t>Centro de la ciudad</a:t>
            </a:r>
          </a:p>
          <a:p>
            <a:pPr algn="just">
              <a:buFont typeface="Wingdings" pitchFamily="2" charset="2"/>
              <a:buChar char="Ø"/>
            </a:pPr>
            <a:r>
              <a:rPr lang="es-EC" dirty="0" smtClean="0"/>
              <a:t>Infraestructura</a:t>
            </a:r>
          </a:p>
          <a:p>
            <a:pPr>
              <a:buNone/>
            </a:pPr>
            <a:endParaRPr lang="es-EC" dirty="0"/>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500034" y="2214554"/>
            <a:ext cx="8062912" cy="1470025"/>
          </a:xfrm>
        </p:spPr>
        <p:txBody>
          <a:bodyPr>
            <a:normAutofit fontScale="90000"/>
          </a:bodyPr>
          <a:lstStyle/>
          <a:p>
            <a:r>
              <a:rPr lang="es-ES" sz="7200" dirty="0" smtClean="0"/>
              <a:t>Estudio Financiero</a:t>
            </a:r>
            <a:endParaRPr lang="es-ES" sz="7200" dirty="0"/>
          </a:p>
        </p:txBody>
      </p:sp>
      <p:sp>
        <p:nvSpPr>
          <p:cNvPr id="5" name="4 Subtítulo"/>
          <p:cNvSpPr>
            <a:spLocks noGrp="1"/>
          </p:cNvSpPr>
          <p:nvPr>
            <p:ph type="subTitle" idx="1"/>
          </p:nvPr>
        </p:nvSpPr>
        <p:spPr/>
        <p:txBody>
          <a:bodyPr/>
          <a:lstStyle/>
          <a:p>
            <a:endParaRPr lang="es-ES" dirty="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Importancia del proyecto</a:t>
            </a:r>
            <a:endParaRPr lang="es-EC" dirty="0"/>
          </a:p>
        </p:txBody>
      </p:sp>
      <p:sp>
        <p:nvSpPr>
          <p:cNvPr id="3" name="2 Marcador de contenido"/>
          <p:cNvSpPr>
            <a:spLocks noGrp="1"/>
          </p:cNvSpPr>
          <p:nvPr>
            <p:ph idx="1"/>
          </p:nvPr>
        </p:nvSpPr>
        <p:spPr/>
        <p:txBody>
          <a:bodyPr>
            <a:normAutofit fontScale="85000" lnSpcReduction="20000"/>
          </a:bodyPr>
          <a:lstStyle/>
          <a:p>
            <a:pPr>
              <a:buNone/>
            </a:pPr>
            <a:r>
              <a:rPr lang="es-ES_tradnl" dirty="0" smtClean="0"/>
              <a:t>	Se </a:t>
            </a:r>
            <a:r>
              <a:rPr lang="es-ES_tradnl" dirty="0" smtClean="0"/>
              <a:t>realiza el presente estudio porque se quiere brindar un servicio de distracción y sano entretenimiento con el fin de disminuir el nivel de tensión que se origina por las actividades productivas de los habitantes de la ciudad de Naranjal.   Adicionalmente el séptimo arte se encuentra en su apogeo con la creación de películas de alto nivel de formato y de argumentación por lo que se ha vuelto extremadamente atractivo ya que las personas están disfrutando de la incorporación de salas 3D a nivel nacional, motivo por el cual se ha decidido Implementar las Salas de Supercines en la ciudad antes mencionada.</a:t>
            </a:r>
            <a:endParaRPr lang="es-EC" dirty="0"/>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Flujo de Caja</a:t>
            </a:r>
            <a:endParaRPr lang="es-ES" dirty="0"/>
          </a:p>
        </p:txBody>
      </p:sp>
      <p:sp>
        <p:nvSpPr>
          <p:cNvPr id="6" name="5 Marcador de contenido"/>
          <p:cNvSpPr>
            <a:spLocks noGrp="1"/>
          </p:cNvSpPr>
          <p:nvPr>
            <p:ph idx="1"/>
          </p:nvPr>
        </p:nvSpPr>
        <p:spPr/>
        <p:txBody>
          <a:bodyPr/>
          <a:lstStyle/>
          <a:p>
            <a:endParaRPr lang="es-ES"/>
          </a:p>
        </p:txBody>
      </p:sp>
      <p:pic>
        <p:nvPicPr>
          <p:cNvPr id="5" name="4 Imagen"/>
          <p:cNvPicPr/>
          <p:nvPr/>
        </p:nvPicPr>
        <p:blipFill>
          <a:blip r:embed="rId2" cstate="print"/>
          <a:srcRect/>
          <a:stretch>
            <a:fillRect/>
          </a:stretch>
        </p:blipFill>
        <p:spPr bwMode="auto">
          <a:xfrm>
            <a:off x="428596" y="1571612"/>
            <a:ext cx="8286808" cy="4929222"/>
          </a:xfrm>
          <a:prstGeom prst="rect">
            <a:avLst/>
          </a:prstGeom>
          <a:noFill/>
          <a:ln w="9525">
            <a:solidFill>
              <a:schemeClr val="tx1"/>
            </a:solidFill>
            <a:miter lim="800000"/>
            <a:headEnd/>
            <a:tailEnd/>
          </a:ln>
        </p:spPr>
      </p:pic>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Tasa de descuento TMAR</a:t>
            </a:r>
            <a:endParaRPr lang="es-ES" dirty="0"/>
          </a:p>
        </p:txBody>
      </p:sp>
      <p:sp>
        <p:nvSpPr>
          <p:cNvPr id="6" name="5 Marcador de contenido"/>
          <p:cNvSpPr>
            <a:spLocks noGrp="1"/>
          </p:cNvSpPr>
          <p:nvPr>
            <p:ph idx="1"/>
          </p:nvPr>
        </p:nvSpPr>
        <p:spPr/>
        <p:txBody>
          <a:bodyPr>
            <a:normAutofit fontScale="92500" lnSpcReduction="10000"/>
          </a:bodyPr>
          <a:lstStyle/>
          <a:p>
            <a:pPr algn="ctr">
              <a:buNone/>
            </a:pPr>
            <a:r>
              <a:rPr lang="es-EC" dirty="0" err="1" smtClean="0"/>
              <a:t>Ri</a:t>
            </a:r>
            <a:r>
              <a:rPr lang="es-EC" dirty="0" smtClean="0"/>
              <a:t> = </a:t>
            </a:r>
            <a:r>
              <a:rPr lang="es-EC" dirty="0" err="1" smtClean="0"/>
              <a:t>rf</a:t>
            </a:r>
            <a:r>
              <a:rPr lang="es-EC" dirty="0" smtClean="0"/>
              <a:t> + b (</a:t>
            </a:r>
            <a:r>
              <a:rPr lang="es-EC" dirty="0" err="1" smtClean="0"/>
              <a:t>rm</a:t>
            </a:r>
            <a:r>
              <a:rPr lang="es-EC" dirty="0" smtClean="0"/>
              <a:t> – </a:t>
            </a:r>
            <a:r>
              <a:rPr lang="es-EC" dirty="0" err="1" smtClean="0"/>
              <a:t>rf</a:t>
            </a:r>
            <a:r>
              <a:rPr lang="es-EC" dirty="0" smtClean="0"/>
              <a:t>) + </a:t>
            </a:r>
            <a:r>
              <a:rPr lang="es-EC" dirty="0" err="1" smtClean="0"/>
              <a:t>Rpecu</a:t>
            </a:r>
            <a:endParaRPr lang="es-EC" dirty="0" smtClean="0"/>
          </a:p>
          <a:p>
            <a:pPr>
              <a:buNone/>
            </a:pPr>
            <a:r>
              <a:rPr lang="es-ES_tradnl" dirty="0" smtClean="0"/>
              <a:t>En </a:t>
            </a:r>
            <a:r>
              <a:rPr lang="es-ES_tradnl" dirty="0" smtClean="0"/>
              <a:t>donde: </a:t>
            </a:r>
            <a:endParaRPr lang="es-EC" dirty="0" smtClean="0"/>
          </a:p>
          <a:p>
            <a:pPr algn="just">
              <a:buNone/>
            </a:pPr>
            <a:r>
              <a:rPr lang="es-ES_tradnl" dirty="0" smtClean="0"/>
              <a:t>Ri: Rentabilidad exigida por el inversionista </a:t>
            </a:r>
            <a:endParaRPr lang="es-EC" dirty="0" smtClean="0"/>
          </a:p>
          <a:p>
            <a:pPr algn="just">
              <a:buNone/>
            </a:pPr>
            <a:r>
              <a:rPr lang="es-ES_tradnl" dirty="0" smtClean="0"/>
              <a:t>Rf: Tasa libre de riesgo (Tasa de los bonos del Tesoro Americano a 10 años) </a:t>
            </a:r>
            <a:endParaRPr lang="es-EC" dirty="0" smtClean="0"/>
          </a:p>
          <a:p>
            <a:pPr algn="just">
              <a:buNone/>
            </a:pPr>
            <a:r>
              <a:rPr lang="es-ES_tradnl" dirty="0" smtClean="0"/>
              <a:t>b: Beta de la empresa comparable en los Estados Unidos </a:t>
            </a:r>
            <a:endParaRPr lang="es-EC" dirty="0" smtClean="0"/>
          </a:p>
          <a:p>
            <a:pPr algn="just">
              <a:buNone/>
            </a:pPr>
            <a:r>
              <a:rPr lang="es-ES_tradnl" dirty="0" smtClean="0"/>
              <a:t>rm: Rentabilidad del Mercado Cines en los Estados Unidos </a:t>
            </a:r>
            <a:endParaRPr lang="es-EC" dirty="0" smtClean="0"/>
          </a:p>
          <a:p>
            <a:pPr algn="just">
              <a:buNone/>
            </a:pPr>
            <a:r>
              <a:rPr lang="es-ES_tradnl" dirty="0" smtClean="0"/>
              <a:t>RPecu: Riesgo país del Ecuador</a:t>
            </a:r>
            <a:endParaRPr lang="es-EC" dirty="0" smtClean="0"/>
          </a:p>
          <a:p>
            <a:endParaRPr lang="es-ES" dirty="0"/>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Tasa de descuento TMAR</a:t>
            </a:r>
            <a:endParaRPr lang="es-EC" dirty="0"/>
          </a:p>
        </p:txBody>
      </p:sp>
      <p:sp>
        <p:nvSpPr>
          <p:cNvPr id="3" name="2 Marcador de contenido"/>
          <p:cNvSpPr>
            <a:spLocks noGrp="1"/>
          </p:cNvSpPr>
          <p:nvPr>
            <p:ph idx="1"/>
          </p:nvPr>
        </p:nvSpPr>
        <p:spPr/>
        <p:txBody>
          <a:bodyPr/>
          <a:lstStyle/>
          <a:p>
            <a:endParaRPr lang="es-EC" dirty="0"/>
          </a:p>
        </p:txBody>
      </p:sp>
      <p:pic>
        <p:nvPicPr>
          <p:cNvPr id="4" name="3 Imagen"/>
          <p:cNvPicPr/>
          <p:nvPr/>
        </p:nvPicPr>
        <p:blipFill>
          <a:blip r:embed="rId2" cstate="print"/>
          <a:srcRect/>
          <a:stretch>
            <a:fillRect/>
          </a:stretch>
        </p:blipFill>
        <p:spPr bwMode="auto">
          <a:xfrm>
            <a:off x="2357422" y="2214554"/>
            <a:ext cx="3786214" cy="3500462"/>
          </a:xfrm>
          <a:prstGeom prst="rect">
            <a:avLst/>
          </a:prstGeom>
          <a:noFill/>
          <a:ln w="9525">
            <a:solidFill>
              <a:schemeClr val="tx1"/>
            </a:solidFill>
            <a:miter lim="800000"/>
            <a:headEnd/>
            <a:tailEnd/>
          </a:ln>
        </p:spPr>
      </p:pic>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Análisis de Sensibilidad</a:t>
            </a:r>
            <a:endParaRPr lang="es-ES" dirty="0"/>
          </a:p>
        </p:txBody>
      </p:sp>
      <p:sp>
        <p:nvSpPr>
          <p:cNvPr id="4" name="3 Marcador de texto"/>
          <p:cNvSpPr>
            <a:spLocks noGrp="1"/>
          </p:cNvSpPr>
          <p:nvPr>
            <p:ph idx="1"/>
          </p:nvPr>
        </p:nvSpPr>
        <p:spPr/>
        <p:txBody>
          <a:bodyPr/>
          <a:lstStyle/>
          <a:p>
            <a:pPr algn="just">
              <a:buNone/>
            </a:pPr>
            <a:r>
              <a:rPr lang="es-ES_tradnl" sz="2000" dirty="0" smtClean="0"/>
              <a:t>	El </a:t>
            </a:r>
            <a:r>
              <a:rPr lang="es-ES_tradnl" sz="2000" dirty="0"/>
              <a:t>VAN obtenido es positivo, y esto nos indica la factibilidad del proyecto a pesar de las variables económicas que se puedan presentar a lo largo del proyecto.</a:t>
            </a:r>
            <a:endParaRPr lang="es-ES" sz="2000" dirty="0"/>
          </a:p>
          <a:p>
            <a:endParaRPr lang="es-ES" dirty="0"/>
          </a:p>
        </p:txBody>
      </p:sp>
      <p:pic>
        <p:nvPicPr>
          <p:cNvPr id="5" name="4 Imagen"/>
          <p:cNvPicPr/>
          <p:nvPr/>
        </p:nvPicPr>
        <p:blipFill>
          <a:blip r:embed="rId2" cstate="print"/>
          <a:srcRect/>
          <a:stretch>
            <a:fillRect/>
          </a:stretch>
        </p:blipFill>
        <p:spPr bwMode="auto">
          <a:xfrm>
            <a:off x="1643042" y="3143248"/>
            <a:ext cx="5781852" cy="3429024"/>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Conclusiones</a:t>
            </a:r>
            <a:endParaRPr lang="es-ES" dirty="0"/>
          </a:p>
        </p:txBody>
      </p:sp>
      <p:sp>
        <p:nvSpPr>
          <p:cNvPr id="3" name="2 Marcador de contenido"/>
          <p:cNvSpPr>
            <a:spLocks noGrp="1"/>
          </p:cNvSpPr>
          <p:nvPr>
            <p:ph idx="1"/>
          </p:nvPr>
        </p:nvSpPr>
        <p:spPr/>
        <p:txBody>
          <a:bodyPr>
            <a:normAutofit fontScale="55000" lnSpcReduction="20000"/>
          </a:bodyPr>
          <a:lstStyle/>
          <a:p>
            <a:pPr lvl="0" algn="just">
              <a:buFont typeface="Wingdings" pitchFamily="2" charset="2"/>
              <a:buChar char="Ø"/>
            </a:pPr>
            <a:r>
              <a:rPr lang="es-EC" dirty="0" smtClean="0"/>
              <a:t>La mayoría de los encuestados tiene conocimiento de la Marca Supercines y han probado sus servicios, sintiéndose satisfechos del los mismos.</a:t>
            </a:r>
            <a:endParaRPr lang="es-ES" dirty="0" smtClean="0"/>
          </a:p>
          <a:p>
            <a:pPr lvl="0" algn="just">
              <a:buFont typeface="Wingdings" pitchFamily="2" charset="2"/>
              <a:buChar char="Ø"/>
            </a:pPr>
            <a:r>
              <a:rPr lang="es-EC" dirty="0" smtClean="0"/>
              <a:t>La rentabilidad que proyecta (TIR) es mayor a la rentabilidad mínima exigida por los inversionistas (TMAR o Tasa de descuento) y el VAN es mayor a 0; por lo tanto el proyecto es económicamente factible de llevarse a cabo. </a:t>
            </a:r>
            <a:endParaRPr lang="es-ES" dirty="0" smtClean="0"/>
          </a:p>
          <a:p>
            <a:pPr lvl="0" algn="just">
              <a:buFont typeface="Wingdings" pitchFamily="2" charset="2"/>
              <a:buChar char="Ø"/>
            </a:pPr>
            <a:r>
              <a:rPr lang="es-EC" dirty="0" smtClean="0"/>
              <a:t>Existe un mercado potencial para Supercines, ya que a través de las encuestas realizadas en la investigación de mercado, se descubrió que éste proyecto tendría una gran aceptación con un 55% de los encuestados consideran que sería muy importante la presencia de Supercines en la ciudad de Naranjal. </a:t>
            </a:r>
            <a:endParaRPr lang="es-ES" dirty="0" smtClean="0"/>
          </a:p>
          <a:p>
            <a:pPr lvl="0" algn="just">
              <a:buFont typeface="Wingdings" pitchFamily="2" charset="2"/>
              <a:buChar char="Ø"/>
            </a:pPr>
            <a:r>
              <a:rPr lang="es-EC" dirty="0" smtClean="0"/>
              <a:t>Los rangos de precios estarán situados en el monto en que las personas estarían dispuestos a pagar por adquirir nuestro servicio y bienes.</a:t>
            </a:r>
            <a:endParaRPr lang="es-ES" dirty="0" smtClean="0"/>
          </a:p>
          <a:p>
            <a:pPr lvl="0" algn="just">
              <a:buFont typeface="Wingdings" pitchFamily="2" charset="2"/>
              <a:buChar char="Ø"/>
            </a:pPr>
            <a:r>
              <a:rPr lang="es-EC" dirty="0" smtClean="0"/>
              <a:t>El entorno económico en general, es de incertidumbre; por lo tanto siempre estaremos dispuestos a la creación de nuevos bienes que permitan innovar y poder llegar a la mayor cantidad de personas posibles.</a:t>
            </a:r>
            <a:endParaRPr lang="es-ES" dirty="0" smtClean="0"/>
          </a:p>
          <a:p>
            <a:endParaRPr lang="es-ES" dirty="0"/>
          </a:p>
        </p:txBody>
      </p:sp>
    </p:spTree>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Recomendaciones</a:t>
            </a:r>
            <a:endParaRPr lang="es-ES" dirty="0"/>
          </a:p>
        </p:txBody>
      </p:sp>
      <p:sp>
        <p:nvSpPr>
          <p:cNvPr id="3" name="2 Marcador de contenido"/>
          <p:cNvSpPr>
            <a:spLocks noGrp="1"/>
          </p:cNvSpPr>
          <p:nvPr>
            <p:ph idx="1"/>
          </p:nvPr>
        </p:nvSpPr>
        <p:spPr/>
        <p:txBody>
          <a:bodyPr>
            <a:normAutofit fontScale="55000" lnSpcReduction="20000"/>
          </a:bodyPr>
          <a:lstStyle/>
          <a:p>
            <a:pPr lvl="0" algn="just">
              <a:buFont typeface="Wingdings" pitchFamily="2" charset="2"/>
              <a:buChar char="Ø"/>
            </a:pPr>
            <a:r>
              <a:rPr lang="es-EC" dirty="0" smtClean="0"/>
              <a:t>Una vez implementando el proyecto, se recomienda se controle los combos que demanden mayor número de ventas, con el fin de mejorarlos en un mediano plazo ya que representan gran parte de ganancia para la empresa.</a:t>
            </a:r>
            <a:endParaRPr lang="es-ES" dirty="0" smtClean="0"/>
          </a:p>
          <a:p>
            <a:pPr lvl="0" algn="just">
              <a:buFont typeface="Wingdings" pitchFamily="2" charset="2"/>
              <a:buChar char="Ø"/>
            </a:pPr>
            <a:r>
              <a:rPr lang="es-EC" dirty="0" smtClean="0"/>
              <a:t>Crear nuevos combos que satisfagan las necesidades, gustos y preferencias de los consumidores.</a:t>
            </a:r>
            <a:endParaRPr lang="es-ES" dirty="0" smtClean="0"/>
          </a:p>
          <a:p>
            <a:pPr lvl="0" algn="just">
              <a:buFont typeface="Wingdings" pitchFamily="2" charset="2"/>
              <a:buChar char="Ø"/>
            </a:pPr>
            <a:r>
              <a:rPr lang="es-EC" dirty="0" smtClean="0"/>
              <a:t>Convendría ser más eficientes en la administración de los rubros más representativos de los egresos, para así optimizar los procesos de la cadena de valor del negocio. </a:t>
            </a:r>
            <a:endParaRPr lang="es-ES" dirty="0" smtClean="0"/>
          </a:p>
          <a:p>
            <a:pPr lvl="0" algn="just">
              <a:buFont typeface="Wingdings" pitchFamily="2" charset="2"/>
              <a:buChar char="Ø"/>
            </a:pPr>
            <a:r>
              <a:rPr lang="es-EC" dirty="0" smtClean="0"/>
              <a:t>Pensando en la expansión de la cadena de Supercines, en el largo plazo se establecerán  nuevos estudios para ciudades con las mismas características de Naranjal, donde exista una posible demanda insatisfecha de consumidores. </a:t>
            </a:r>
            <a:endParaRPr lang="es-ES" dirty="0" smtClean="0"/>
          </a:p>
          <a:p>
            <a:pPr lvl="0" algn="just">
              <a:buFont typeface="Wingdings" pitchFamily="2" charset="2"/>
              <a:buChar char="Ø"/>
            </a:pPr>
            <a:r>
              <a:rPr lang="es-EC" dirty="0" smtClean="0"/>
              <a:t>Perfeccionar el plan de marketing y publicidad para ingresar a la mente de los consumidores y así dar a conocer de mejor forma nuestros servicios. </a:t>
            </a:r>
            <a:endParaRPr lang="es-ES" dirty="0" smtClean="0"/>
          </a:p>
          <a:p>
            <a:pPr lvl="0" algn="just">
              <a:buFont typeface="Wingdings" pitchFamily="2" charset="2"/>
              <a:buChar char="Ø"/>
            </a:pPr>
            <a:r>
              <a:rPr lang="es-EC" dirty="0" smtClean="0"/>
              <a:t>Finalmente, se recomienda inculcar el hábito de sana diversión para disfrutarla entre amigos y familiares, para mantener buena salud mental y un nivel de vida integral. </a:t>
            </a:r>
            <a:endParaRPr lang="es-ES" dirty="0" smtClean="0"/>
          </a:p>
          <a:p>
            <a:endParaRPr lang="es-ES" dirty="0"/>
          </a:p>
        </p:txBody>
      </p:sp>
    </p:spTree>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642910" y="2214554"/>
            <a:ext cx="8062912" cy="1470025"/>
          </a:xfrm>
        </p:spPr>
        <p:txBody>
          <a:bodyPr/>
          <a:lstStyle/>
          <a:p>
            <a:pPr algn="ctr"/>
            <a:r>
              <a:rPr lang="es-EC" dirty="0" smtClean="0"/>
              <a:t>Muchas Gracias</a:t>
            </a:r>
            <a:endParaRPr lang="es-EC" dirty="0"/>
          </a:p>
        </p:txBody>
      </p:sp>
      <p:sp>
        <p:nvSpPr>
          <p:cNvPr id="5" name="4 Subtítulo"/>
          <p:cNvSpPr>
            <a:spLocks noGrp="1"/>
          </p:cNvSpPr>
          <p:nvPr>
            <p:ph type="subTitle" idx="1"/>
          </p:nvPr>
        </p:nvSpPr>
        <p:spPr/>
        <p:txBody>
          <a:bodyPr/>
          <a:lstStyle/>
          <a:p>
            <a:endParaRPr lang="es-EC" dirty="0"/>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00034" y="2357430"/>
            <a:ext cx="8062912" cy="1470025"/>
          </a:xfrm>
        </p:spPr>
        <p:txBody>
          <a:bodyPr/>
          <a:lstStyle/>
          <a:p>
            <a:pPr algn="ctr"/>
            <a:r>
              <a:rPr lang="es-EC" dirty="0" smtClean="0"/>
              <a:t>Estudio de Mercado</a:t>
            </a:r>
            <a:endParaRPr lang="es-EC" dirty="0"/>
          </a:p>
        </p:txBody>
      </p:sp>
      <p:sp>
        <p:nvSpPr>
          <p:cNvPr id="3" name="2 Subtítulo"/>
          <p:cNvSpPr>
            <a:spLocks noGrp="1"/>
          </p:cNvSpPr>
          <p:nvPr>
            <p:ph type="subTitle" idx="1"/>
          </p:nvPr>
        </p:nvSpPr>
        <p:spPr>
          <a:xfrm>
            <a:off x="540544" y="2857496"/>
            <a:ext cx="8062912" cy="1145384"/>
          </a:xfrm>
        </p:spPr>
        <p:txBody>
          <a:bodyPr/>
          <a:lstStyle/>
          <a:p>
            <a:endParaRPr lang="es-EC" dirty="0">
              <a:latin typeface="+mj-lt"/>
            </a:endParaRP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Misión y Visión</a:t>
            </a:r>
            <a:endParaRPr lang="es-EC" dirty="0"/>
          </a:p>
        </p:txBody>
      </p:sp>
      <p:sp>
        <p:nvSpPr>
          <p:cNvPr id="3" name="2 Marcador de contenido"/>
          <p:cNvSpPr>
            <a:spLocks noGrp="1"/>
          </p:cNvSpPr>
          <p:nvPr>
            <p:ph idx="1"/>
          </p:nvPr>
        </p:nvSpPr>
        <p:spPr/>
        <p:txBody>
          <a:bodyPr>
            <a:normAutofit fontScale="92500"/>
          </a:bodyPr>
          <a:lstStyle/>
          <a:p>
            <a:pPr>
              <a:buNone/>
            </a:pPr>
            <a:r>
              <a:rPr lang="es-ES_tradnl" b="1" dirty="0" smtClean="0"/>
              <a:t>Misión</a:t>
            </a:r>
            <a:endParaRPr lang="es-EC" dirty="0" smtClean="0"/>
          </a:p>
          <a:p>
            <a:pPr algn="just">
              <a:buNone/>
            </a:pPr>
            <a:r>
              <a:rPr lang="es-ES_tradnl" dirty="0" smtClean="0"/>
              <a:t>	Ofrecer la mejor selección de películas con tecnología de punta en imagen y sonido, además de brindar toda la comodidad, diversión y un servicio personalizado para todos nuestros clientes. Cumpliendo con los estándares de innovación que el mercado requiere, nuestra principal misión es ofrecer que la experiencia de ir al cine sea mucho más que un cine.</a:t>
            </a:r>
            <a:endParaRPr lang="es-EC" dirty="0" smtClean="0"/>
          </a:p>
          <a:p>
            <a:endParaRPr lang="es-EC" dirty="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Misión y Visión</a:t>
            </a:r>
            <a:endParaRPr lang="es-EC" dirty="0"/>
          </a:p>
        </p:txBody>
      </p:sp>
      <p:sp>
        <p:nvSpPr>
          <p:cNvPr id="3" name="2 Marcador de contenido"/>
          <p:cNvSpPr>
            <a:spLocks noGrp="1"/>
          </p:cNvSpPr>
          <p:nvPr>
            <p:ph idx="1"/>
          </p:nvPr>
        </p:nvSpPr>
        <p:spPr/>
        <p:txBody>
          <a:bodyPr/>
          <a:lstStyle/>
          <a:p>
            <a:pPr>
              <a:buNone/>
            </a:pPr>
            <a:r>
              <a:rPr lang="es-ES_tradnl" b="1" dirty="0" smtClean="0"/>
              <a:t>Visión</a:t>
            </a:r>
            <a:endParaRPr lang="es-EC" dirty="0" smtClean="0"/>
          </a:p>
          <a:p>
            <a:pPr algn="just">
              <a:buNone/>
            </a:pPr>
            <a:r>
              <a:rPr lang="es-ES_tradnl" dirty="0" smtClean="0"/>
              <a:t>	Llegar a fijarnos en la retina de gran parte de la población de la ciudad de Naranjal y sus alrededores como la distracción número  uno en la zona.</a:t>
            </a:r>
            <a:endParaRPr lang="es-EC" dirty="0" smtClean="0"/>
          </a:p>
          <a:p>
            <a:endParaRPr lang="es-EC" dirty="0"/>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Tamaño de la muestra</a:t>
            </a:r>
            <a:endParaRPr lang="es-EC" dirty="0"/>
          </a:p>
        </p:txBody>
      </p:sp>
      <p:sp>
        <p:nvSpPr>
          <p:cNvPr id="3" name="2 Marcador de contenido"/>
          <p:cNvSpPr>
            <a:spLocks noGrp="1"/>
          </p:cNvSpPr>
          <p:nvPr>
            <p:ph idx="1"/>
          </p:nvPr>
        </p:nvSpPr>
        <p:spPr/>
        <p:txBody>
          <a:bodyPr>
            <a:normAutofit fontScale="77500" lnSpcReduction="20000"/>
          </a:bodyPr>
          <a:lstStyle/>
          <a:p>
            <a:pPr lvl="0">
              <a:buNone/>
            </a:pPr>
            <a:endParaRPr lang="es-EC" dirty="0" smtClean="0"/>
          </a:p>
          <a:p>
            <a:pPr lvl="0">
              <a:buNone/>
            </a:pPr>
            <a:endParaRPr lang="es-EC" dirty="0" smtClean="0"/>
          </a:p>
          <a:p>
            <a:pPr lvl="0" algn="just">
              <a:buNone/>
            </a:pPr>
            <a:r>
              <a:rPr lang="es-EC" dirty="0" smtClean="0"/>
              <a:t>n: 		Tamaño de la muestra. </a:t>
            </a:r>
          </a:p>
          <a:p>
            <a:pPr lvl="0" algn="just">
              <a:buNone/>
            </a:pPr>
            <a:r>
              <a:rPr lang="es-EC" dirty="0" err="1" smtClean="0"/>
              <a:t>Z</a:t>
            </a:r>
            <a:r>
              <a:rPr lang="es-EC" baseline="-25000" dirty="0" err="1" smtClean="0"/>
              <a:t>a</a:t>
            </a:r>
            <a:r>
              <a:rPr lang="es-EC" dirty="0" smtClean="0"/>
              <a:t> </a:t>
            </a:r>
            <a:r>
              <a:rPr lang="es-EC" baseline="30000" dirty="0" smtClean="0"/>
              <a:t>2</a:t>
            </a:r>
            <a:r>
              <a:rPr lang="es-EC" dirty="0" smtClean="0"/>
              <a:t> = valor z dado un nivel de confianza del 90% </a:t>
            </a:r>
          </a:p>
          <a:p>
            <a:pPr lvl="0" algn="just">
              <a:buNone/>
            </a:pPr>
            <a:r>
              <a:rPr lang="es-EC" dirty="0" smtClean="0"/>
              <a:t>p = 	Probabilidad de éxito, es decir, de aceptación de   	SUPERCINES en el mercado. </a:t>
            </a:r>
          </a:p>
          <a:p>
            <a:pPr lvl="0" algn="just">
              <a:buNone/>
            </a:pPr>
            <a:r>
              <a:rPr lang="es-EC" dirty="0" smtClean="0"/>
              <a:t>q = 	1 – p (en este caso 1 – </a:t>
            </a:r>
            <a:r>
              <a:rPr lang="es-EC" dirty="0" smtClean="0"/>
              <a:t>0.90 </a:t>
            </a:r>
            <a:r>
              <a:rPr lang="es-EC" dirty="0" smtClean="0"/>
              <a:t>= </a:t>
            </a:r>
            <a:r>
              <a:rPr lang="es-EC" dirty="0" smtClean="0"/>
              <a:t>0.10</a:t>
            </a:r>
            <a:r>
              <a:rPr lang="es-EC" dirty="0" smtClean="0"/>
              <a:t>) que 	corresponde a la probabilidad de fracaso. </a:t>
            </a:r>
          </a:p>
          <a:p>
            <a:pPr lvl="0" algn="just">
              <a:buNone/>
            </a:pPr>
            <a:r>
              <a:rPr lang="es-EC" dirty="0" smtClean="0"/>
              <a:t>d = 	margen de error (en este caso deseamos un 10%) </a:t>
            </a:r>
          </a:p>
          <a:p>
            <a:pPr algn="just">
              <a:buNone/>
            </a:pPr>
            <a:r>
              <a:rPr lang="es-ES_tradnl" dirty="0" smtClean="0"/>
              <a:t>Reemplazando los valores obtenemos: </a:t>
            </a:r>
            <a:endParaRPr lang="es-EC" dirty="0" smtClean="0"/>
          </a:p>
          <a:p>
            <a:pPr algn="just">
              <a:buNone/>
            </a:pPr>
            <a:r>
              <a:rPr lang="es-ES_tradnl" dirty="0" smtClean="0"/>
              <a:t>n= ((1.65)^2*(0.45)(0.45))/(0.10^2)</a:t>
            </a:r>
            <a:endParaRPr lang="es-EC" dirty="0" smtClean="0"/>
          </a:p>
          <a:p>
            <a:pPr algn="just">
              <a:buNone/>
            </a:pPr>
            <a:r>
              <a:rPr lang="es-ES_tradnl" dirty="0" smtClean="0"/>
              <a:t> n= 55.13</a:t>
            </a:r>
            <a:endParaRPr lang="es-EC" dirty="0" smtClean="0"/>
          </a:p>
          <a:p>
            <a:pPr algn="just">
              <a:buNone/>
            </a:pPr>
            <a:r>
              <a:rPr lang="es-ES_tradnl" dirty="0" smtClean="0"/>
              <a:t> n= 60</a:t>
            </a:r>
            <a:endParaRPr lang="es-EC" dirty="0" smtClean="0"/>
          </a:p>
          <a:p>
            <a:endParaRPr lang="es-EC" dirty="0"/>
          </a:p>
        </p:txBody>
      </p:sp>
      <p:pic>
        <p:nvPicPr>
          <p:cNvPr id="4" name="3 Imagen"/>
          <p:cNvPicPr/>
          <p:nvPr/>
        </p:nvPicPr>
        <p:blipFill>
          <a:blip r:embed="rId2" cstate="print"/>
          <a:srcRect/>
          <a:stretch>
            <a:fillRect/>
          </a:stretch>
        </p:blipFill>
        <p:spPr bwMode="auto">
          <a:xfrm>
            <a:off x="3428992" y="1500174"/>
            <a:ext cx="1936569" cy="855023"/>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Modelo de Encuesta</a:t>
            </a:r>
            <a:endParaRPr lang="es-EC" dirty="0"/>
          </a:p>
        </p:txBody>
      </p:sp>
      <p:sp>
        <p:nvSpPr>
          <p:cNvPr id="3" name="2 Marcador de contenido"/>
          <p:cNvSpPr>
            <a:spLocks noGrp="1"/>
          </p:cNvSpPr>
          <p:nvPr>
            <p:ph idx="1"/>
          </p:nvPr>
        </p:nvSpPr>
        <p:spPr/>
        <p:txBody>
          <a:bodyPr/>
          <a:lstStyle/>
          <a:p>
            <a:endParaRPr lang="es-EC" dirty="0"/>
          </a:p>
        </p:txBody>
      </p:sp>
      <p:pic>
        <p:nvPicPr>
          <p:cNvPr id="1026" name="Picture 2"/>
          <p:cNvPicPr>
            <a:picLocks noChangeAspect="1" noChangeArrowheads="1"/>
          </p:cNvPicPr>
          <p:nvPr/>
        </p:nvPicPr>
        <p:blipFill>
          <a:blip r:embed="rId2" cstate="print"/>
          <a:srcRect/>
          <a:stretch>
            <a:fillRect/>
          </a:stretch>
        </p:blipFill>
        <p:spPr bwMode="auto">
          <a:xfrm>
            <a:off x="4543425" y="3419475"/>
            <a:ext cx="57150" cy="19050"/>
          </a:xfrm>
          <a:prstGeom prst="rect">
            <a:avLst/>
          </a:prstGeom>
          <a:noFill/>
          <a:ln w="9525">
            <a:noFill/>
            <a:miter lim="800000"/>
            <a:headEnd/>
            <a:tailEnd/>
          </a:ln>
          <a:effectLst/>
        </p:spPr>
      </p:pic>
      <p:pic>
        <p:nvPicPr>
          <p:cNvPr id="1027" name="Picture 3"/>
          <p:cNvPicPr>
            <a:picLocks noChangeAspect="1" noChangeArrowheads="1"/>
          </p:cNvPicPr>
          <p:nvPr/>
        </p:nvPicPr>
        <p:blipFill>
          <a:blip r:embed="rId2" cstate="print"/>
          <a:srcRect/>
          <a:stretch>
            <a:fillRect/>
          </a:stretch>
        </p:blipFill>
        <p:spPr bwMode="auto">
          <a:xfrm>
            <a:off x="4543425" y="3419475"/>
            <a:ext cx="57150" cy="19050"/>
          </a:xfrm>
          <a:prstGeom prst="rect">
            <a:avLst/>
          </a:prstGeom>
          <a:noFill/>
          <a:ln w="9525">
            <a:noFill/>
            <a:miter lim="800000"/>
            <a:headEnd/>
            <a:tailEnd/>
          </a:ln>
          <a:effectLst/>
        </p:spPr>
      </p:pic>
      <p:pic>
        <p:nvPicPr>
          <p:cNvPr id="1028" name="Picture 4"/>
          <p:cNvPicPr>
            <a:picLocks noChangeAspect="1" noChangeArrowheads="1"/>
          </p:cNvPicPr>
          <p:nvPr/>
        </p:nvPicPr>
        <p:blipFill>
          <a:blip r:embed="rId3" cstate="print"/>
          <a:srcRect/>
          <a:stretch>
            <a:fillRect/>
          </a:stretch>
        </p:blipFill>
        <p:spPr bwMode="auto">
          <a:xfrm>
            <a:off x="571472" y="1428736"/>
            <a:ext cx="4200525" cy="5143536"/>
          </a:xfrm>
          <a:prstGeom prst="rect">
            <a:avLst/>
          </a:prstGeom>
          <a:noFill/>
          <a:ln w="9525">
            <a:noFill/>
            <a:miter lim="800000"/>
            <a:headEnd/>
            <a:tailEnd/>
          </a:ln>
          <a:effectLst/>
        </p:spPr>
      </p:pic>
      <p:pic>
        <p:nvPicPr>
          <p:cNvPr id="1029" name="Picture 5"/>
          <p:cNvPicPr>
            <a:picLocks noChangeAspect="1" noChangeArrowheads="1"/>
          </p:cNvPicPr>
          <p:nvPr/>
        </p:nvPicPr>
        <p:blipFill>
          <a:blip r:embed="rId4" cstate="print"/>
          <a:srcRect/>
          <a:stretch>
            <a:fillRect/>
          </a:stretch>
        </p:blipFill>
        <p:spPr bwMode="auto">
          <a:xfrm>
            <a:off x="5072066" y="1428736"/>
            <a:ext cx="3914773" cy="5072098"/>
          </a:xfrm>
          <a:prstGeom prst="rect">
            <a:avLst/>
          </a:prstGeom>
          <a:noFill/>
          <a:ln w="9525">
            <a:noFill/>
            <a:miter lim="800000"/>
            <a:headEnd/>
            <a:tailEnd/>
          </a:ln>
          <a:effectLst/>
        </p:spPr>
      </p:pic>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Modelo de Encuesta</a:t>
            </a:r>
            <a:endParaRPr lang="es-EC" dirty="0"/>
          </a:p>
        </p:txBody>
      </p:sp>
      <p:sp>
        <p:nvSpPr>
          <p:cNvPr id="3" name="2 Marcador de contenido"/>
          <p:cNvSpPr>
            <a:spLocks noGrp="1"/>
          </p:cNvSpPr>
          <p:nvPr>
            <p:ph idx="1"/>
          </p:nvPr>
        </p:nvSpPr>
        <p:spPr/>
        <p:txBody>
          <a:bodyPr/>
          <a:lstStyle/>
          <a:p>
            <a:endParaRPr lang="es-EC"/>
          </a:p>
        </p:txBody>
      </p:sp>
      <p:pic>
        <p:nvPicPr>
          <p:cNvPr id="2050" name="Picture 2"/>
          <p:cNvPicPr>
            <a:picLocks noChangeAspect="1" noChangeArrowheads="1"/>
          </p:cNvPicPr>
          <p:nvPr/>
        </p:nvPicPr>
        <p:blipFill>
          <a:blip r:embed="rId2" cstate="print"/>
          <a:srcRect/>
          <a:stretch>
            <a:fillRect/>
          </a:stretch>
        </p:blipFill>
        <p:spPr bwMode="auto">
          <a:xfrm>
            <a:off x="285720" y="1643050"/>
            <a:ext cx="4200525" cy="4857784"/>
          </a:xfrm>
          <a:prstGeom prst="rect">
            <a:avLst/>
          </a:prstGeom>
          <a:noFill/>
          <a:ln w="9525">
            <a:noFill/>
            <a:miter lim="800000"/>
            <a:headEnd/>
            <a:tailEnd/>
          </a:ln>
          <a:effectLst/>
        </p:spPr>
      </p:pic>
      <p:pic>
        <p:nvPicPr>
          <p:cNvPr id="2051" name="Picture 3"/>
          <p:cNvPicPr>
            <a:picLocks noChangeAspect="1" noChangeArrowheads="1"/>
          </p:cNvPicPr>
          <p:nvPr/>
        </p:nvPicPr>
        <p:blipFill>
          <a:blip r:embed="rId3" cstate="print"/>
          <a:srcRect/>
          <a:stretch>
            <a:fillRect/>
          </a:stretch>
        </p:blipFill>
        <p:spPr bwMode="auto">
          <a:xfrm>
            <a:off x="4714876" y="1714488"/>
            <a:ext cx="4200525" cy="4738682"/>
          </a:xfrm>
          <a:prstGeom prst="rect">
            <a:avLst/>
          </a:prstGeom>
          <a:noFill/>
          <a:ln w="9525">
            <a:noFill/>
            <a:miter lim="800000"/>
            <a:headEnd/>
            <a:tailEnd/>
          </a:ln>
          <a:effectLst/>
        </p:spPr>
      </p:pic>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Preguntas para determinar la demanda.</a:t>
            </a:r>
            <a:endParaRPr lang="es-EC" dirty="0"/>
          </a:p>
        </p:txBody>
      </p:sp>
      <p:sp>
        <p:nvSpPr>
          <p:cNvPr id="3" name="2 Marcador de contenido"/>
          <p:cNvSpPr>
            <a:spLocks noGrp="1"/>
          </p:cNvSpPr>
          <p:nvPr>
            <p:ph idx="1"/>
          </p:nvPr>
        </p:nvSpPr>
        <p:spPr/>
        <p:txBody>
          <a:bodyPr/>
          <a:lstStyle/>
          <a:p>
            <a:pPr>
              <a:buNone/>
            </a:pPr>
            <a:r>
              <a:rPr lang="es-ES_tradnl" b="1" dirty="0" smtClean="0"/>
              <a:t>Qué edad tiene? </a:t>
            </a:r>
            <a:endParaRPr lang="es-EC" dirty="0"/>
          </a:p>
        </p:txBody>
      </p:sp>
      <p:graphicFrame>
        <p:nvGraphicFramePr>
          <p:cNvPr id="5" name="4 Tabla"/>
          <p:cNvGraphicFramePr>
            <a:graphicFrameLocks noGrp="1"/>
          </p:cNvGraphicFramePr>
          <p:nvPr/>
        </p:nvGraphicFramePr>
        <p:xfrm>
          <a:off x="785786" y="2428868"/>
          <a:ext cx="4143405" cy="4008120"/>
        </p:xfrm>
        <a:graphic>
          <a:graphicData uri="http://schemas.openxmlformats.org/drawingml/2006/table">
            <a:tbl>
              <a:tblPr/>
              <a:tblGrid>
                <a:gridCol w="897063"/>
                <a:gridCol w="897063"/>
                <a:gridCol w="543330"/>
                <a:gridCol w="601983"/>
                <a:gridCol w="601983"/>
                <a:gridCol w="601983"/>
              </a:tblGrid>
              <a:tr h="320040">
                <a:tc gridSpan="2">
                  <a:txBody>
                    <a:bodyPr/>
                    <a:lstStyle/>
                    <a:p>
                      <a:pPr>
                        <a:lnSpc>
                          <a:spcPct val="200000"/>
                        </a:lnSpc>
                        <a:spcAft>
                          <a:spcPts val="0"/>
                        </a:spcAft>
                      </a:pPr>
                      <a:r>
                        <a:rPr lang="es-EC" sz="1000" kern="50">
                          <a:solidFill>
                            <a:srgbClr val="000000"/>
                          </a:solidFill>
                          <a:latin typeface="Arial"/>
                          <a:ea typeface="Calibri"/>
                        </a:rPr>
                        <a:t> </a:t>
                      </a:r>
                      <a:endParaRPr lang="es-EC" sz="1200" kern="50">
                        <a:latin typeface="Times New Roman"/>
                        <a:ea typeface="Times New Roman"/>
                      </a:endParaRPr>
                    </a:p>
                  </a:txBody>
                  <a:tcPr marL="59055" marR="59055"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hMerge="1">
                  <a:txBody>
                    <a:bodyPr/>
                    <a:lstStyle/>
                    <a:p>
                      <a:endParaRPr lang="es-EC"/>
                    </a:p>
                  </a:txBody>
                  <a:tcPr/>
                </a:tc>
                <a:tc>
                  <a:txBody>
                    <a:bodyPr/>
                    <a:lstStyle/>
                    <a:p>
                      <a:pPr algn="ctr">
                        <a:lnSpc>
                          <a:spcPct val="200000"/>
                        </a:lnSpc>
                        <a:spcAft>
                          <a:spcPts val="0"/>
                        </a:spcAft>
                      </a:pPr>
                      <a:r>
                        <a:rPr lang="es-EC" sz="1000" kern="50">
                          <a:solidFill>
                            <a:srgbClr val="000000"/>
                          </a:solidFill>
                          <a:latin typeface="Arial"/>
                          <a:ea typeface="Calibri"/>
                        </a:rPr>
                        <a:t>Frecuencia</a:t>
                      </a:r>
                      <a:endParaRPr lang="es-EC" sz="1200" kern="50">
                        <a:latin typeface="Times New Roman"/>
                        <a:ea typeface="Times New Roman"/>
                      </a:endParaRPr>
                    </a:p>
                  </a:txBody>
                  <a:tcPr marL="59055" marR="59055"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ctr">
                        <a:lnSpc>
                          <a:spcPct val="200000"/>
                        </a:lnSpc>
                        <a:spcAft>
                          <a:spcPts val="0"/>
                        </a:spcAft>
                      </a:pPr>
                      <a:r>
                        <a:rPr lang="es-EC" sz="1000" kern="50">
                          <a:solidFill>
                            <a:srgbClr val="000000"/>
                          </a:solidFill>
                          <a:latin typeface="Arial"/>
                          <a:ea typeface="Calibri"/>
                        </a:rPr>
                        <a:t>Porcentaje</a:t>
                      </a:r>
                      <a:endParaRPr lang="es-EC" sz="1200" kern="50">
                        <a:latin typeface="Times New Roman"/>
                        <a:ea typeface="Times New Roman"/>
                      </a:endParaRPr>
                    </a:p>
                  </a:txBody>
                  <a:tcPr marL="59055" marR="59055"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ctr">
                        <a:lnSpc>
                          <a:spcPct val="200000"/>
                        </a:lnSpc>
                        <a:spcAft>
                          <a:spcPts val="0"/>
                        </a:spcAft>
                      </a:pPr>
                      <a:r>
                        <a:rPr lang="es-EC" sz="1000" kern="50">
                          <a:solidFill>
                            <a:srgbClr val="000000"/>
                          </a:solidFill>
                          <a:latin typeface="Arial"/>
                          <a:ea typeface="Calibri"/>
                        </a:rPr>
                        <a:t>Porcentaje válido</a:t>
                      </a:r>
                      <a:endParaRPr lang="es-EC" sz="1200" kern="50">
                        <a:latin typeface="Times New Roman"/>
                        <a:ea typeface="Times New Roman"/>
                      </a:endParaRPr>
                    </a:p>
                  </a:txBody>
                  <a:tcPr marL="59055" marR="59055"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ctr">
                        <a:lnSpc>
                          <a:spcPct val="200000"/>
                        </a:lnSpc>
                        <a:spcAft>
                          <a:spcPts val="0"/>
                        </a:spcAft>
                      </a:pPr>
                      <a:r>
                        <a:rPr lang="es-EC" sz="1000" kern="50">
                          <a:solidFill>
                            <a:srgbClr val="000000"/>
                          </a:solidFill>
                          <a:latin typeface="Arial"/>
                          <a:ea typeface="Calibri"/>
                        </a:rPr>
                        <a:t>Porcentaje acumulado</a:t>
                      </a:r>
                      <a:endParaRPr lang="es-EC" sz="1200" kern="50">
                        <a:latin typeface="Times New Roman"/>
                        <a:ea typeface="Times New Roman"/>
                      </a:endParaRPr>
                    </a:p>
                  </a:txBody>
                  <a:tcPr marL="59055" marR="59055"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r>
              <a:tr h="173355">
                <a:tc rowSpan="9">
                  <a:txBody>
                    <a:bodyPr/>
                    <a:lstStyle/>
                    <a:p>
                      <a:pPr>
                        <a:lnSpc>
                          <a:spcPct val="200000"/>
                        </a:lnSpc>
                        <a:spcAft>
                          <a:spcPts val="0"/>
                        </a:spcAft>
                      </a:pPr>
                      <a:r>
                        <a:rPr lang="es-EC" sz="1000" kern="50" dirty="0">
                          <a:solidFill>
                            <a:srgbClr val="000000"/>
                          </a:solidFill>
                          <a:latin typeface="Arial"/>
                          <a:ea typeface="Calibri"/>
                        </a:rPr>
                        <a:t>Válidos</a:t>
                      </a:r>
                      <a:endParaRPr lang="es-EC" sz="1200" kern="50" dirty="0">
                        <a:latin typeface="Times New Roman"/>
                        <a:ea typeface="Times New Roman"/>
                      </a:endParaRPr>
                    </a:p>
                  </a:txBody>
                  <a:tcPr marL="59055" marR="5905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nSpc>
                          <a:spcPct val="200000"/>
                        </a:lnSpc>
                        <a:spcAft>
                          <a:spcPts val="0"/>
                        </a:spcAft>
                      </a:pPr>
                      <a:r>
                        <a:rPr lang="es-EC" sz="1000" kern="50">
                          <a:solidFill>
                            <a:srgbClr val="000000"/>
                          </a:solidFill>
                          <a:latin typeface="Arial"/>
                          <a:ea typeface="Calibri"/>
                        </a:rPr>
                        <a:t>13 a 17 años</a:t>
                      </a:r>
                      <a:endParaRPr lang="es-EC" sz="1200" kern="50">
                        <a:latin typeface="Times New Roman"/>
                        <a:ea typeface="Times New Roman"/>
                      </a:endParaRPr>
                    </a:p>
                  </a:txBody>
                  <a:tcPr marL="59055" marR="5905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r">
                        <a:lnSpc>
                          <a:spcPct val="200000"/>
                        </a:lnSpc>
                        <a:spcAft>
                          <a:spcPts val="0"/>
                        </a:spcAft>
                      </a:pPr>
                      <a:r>
                        <a:rPr lang="es-EC" sz="1000" kern="50">
                          <a:solidFill>
                            <a:srgbClr val="000000"/>
                          </a:solidFill>
                          <a:latin typeface="Arial"/>
                          <a:ea typeface="Calibri"/>
                        </a:rPr>
                        <a:t>10</a:t>
                      </a:r>
                      <a:endParaRPr lang="es-EC" sz="1200" kern="50">
                        <a:latin typeface="Times New Roman"/>
                        <a:ea typeface="Times New Roman"/>
                      </a:endParaRPr>
                    </a:p>
                  </a:txBody>
                  <a:tcPr marL="59055" marR="5905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r">
                        <a:lnSpc>
                          <a:spcPct val="200000"/>
                        </a:lnSpc>
                        <a:spcAft>
                          <a:spcPts val="0"/>
                        </a:spcAft>
                      </a:pPr>
                      <a:r>
                        <a:rPr lang="es-EC" sz="1000" kern="50">
                          <a:solidFill>
                            <a:srgbClr val="000000"/>
                          </a:solidFill>
                          <a:latin typeface="Arial"/>
                          <a:ea typeface="Calibri"/>
                        </a:rPr>
                        <a:t>16,7</a:t>
                      </a:r>
                      <a:endParaRPr lang="es-EC" sz="1200" kern="50">
                        <a:latin typeface="Times New Roman"/>
                        <a:ea typeface="Times New Roman"/>
                      </a:endParaRPr>
                    </a:p>
                  </a:txBody>
                  <a:tcPr marL="59055" marR="5905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r">
                        <a:lnSpc>
                          <a:spcPct val="200000"/>
                        </a:lnSpc>
                        <a:spcAft>
                          <a:spcPts val="0"/>
                        </a:spcAft>
                      </a:pPr>
                      <a:r>
                        <a:rPr lang="es-EC" sz="1000" kern="50">
                          <a:solidFill>
                            <a:srgbClr val="000000"/>
                          </a:solidFill>
                          <a:latin typeface="Arial"/>
                          <a:ea typeface="Calibri"/>
                        </a:rPr>
                        <a:t>16,7</a:t>
                      </a:r>
                      <a:endParaRPr lang="es-EC" sz="1200" kern="50">
                        <a:latin typeface="Times New Roman"/>
                        <a:ea typeface="Times New Roman"/>
                      </a:endParaRPr>
                    </a:p>
                  </a:txBody>
                  <a:tcPr marL="59055" marR="5905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r">
                        <a:lnSpc>
                          <a:spcPct val="200000"/>
                        </a:lnSpc>
                        <a:spcAft>
                          <a:spcPts val="0"/>
                        </a:spcAft>
                      </a:pPr>
                      <a:r>
                        <a:rPr lang="es-EC" sz="1000" kern="50">
                          <a:solidFill>
                            <a:srgbClr val="000000"/>
                          </a:solidFill>
                          <a:latin typeface="Arial"/>
                          <a:ea typeface="Calibri"/>
                        </a:rPr>
                        <a:t>16,7</a:t>
                      </a:r>
                      <a:endParaRPr lang="es-EC" sz="1200" kern="50">
                        <a:latin typeface="Times New Roman"/>
                        <a:ea typeface="Times New Roman"/>
                      </a:endParaRPr>
                    </a:p>
                  </a:txBody>
                  <a:tcPr marL="59055" marR="5905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r>
              <a:tr h="173355">
                <a:tc vMerge="1">
                  <a:txBody>
                    <a:bodyPr/>
                    <a:lstStyle/>
                    <a:p>
                      <a:endParaRPr lang="es-EC"/>
                    </a:p>
                  </a:txBody>
                  <a:tcPr/>
                </a:tc>
                <a:tc>
                  <a:txBody>
                    <a:bodyPr/>
                    <a:lstStyle/>
                    <a:p>
                      <a:pPr>
                        <a:lnSpc>
                          <a:spcPct val="115000"/>
                        </a:lnSpc>
                      </a:pPr>
                      <a:r>
                        <a:rPr lang="es-EC" sz="1000">
                          <a:solidFill>
                            <a:srgbClr val="000000"/>
                          </a:solidFill>
                          <a:latin typeface="Arial"/>
                          <a:ea typeface="Calibri"/>
                        </a:rPr>
                        <a:t>18 a 22 años</a:t>
                      </a:r>
                      <a:endParaRPr lang="es-EC" sz="1100">
                        <a:latin typeface="Calibri"/>
                      </a:endParaRPr>
                    </a:p>
                  </a:txBody>
                  <a:tcPr marL="59055" marR="5905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r">
                        <a:lnSpc>
                          <a:spcPct val="200000"/>
                        </a:lnSpc>
                        <a:spcAft>
                          <a:spcPts val="0"/>
                        </a:spcAft>
                      </a:pPr>
                      <a:r>
                        <a:rPr lang="es-EC" sz="1000" kern="50">
                          <a:solidFill>
                            <a:srgbClr val="000000"/>
                          </a:solidFill>
                          <a:latin typeface="Arial"/>
                          <a:ea typeface="Calibri"/>
                        </a:rPr>
                        <a:t>14</a:t>
                      </a:r>
                      <a:endParaRPr lang="es-EC" sz="1200" kern="50">
                        <a:latin typeface="Times New Roman"/>
                        <a:ea typeface="Times New Roman"/>
                      </a:endParaRPr>
                    </a:p>
                  </a:txBody>
                  <a:tcPr marL="59055" marR="5905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r">
                        <a:lnSpc>
                          <a:spcPct val="200000"/>
                        </a:lnSpc>
                        <a:spcAft>
                          <a:spcPts val="0"/>
                        </a:spcAft>
                      </a:pPr>
                      <a:r>
                        <a:rPr lang="es-EC" sz="1000" kern="50">
                          <a:solidFill>
                            <a:srgbClr val="000000"/>
                          </a:solidFill>
                          <a:latin typeface="Arial"/>
                          <a:ea typeface="Calibri"/>
                        </a:rPr>
                        <a:t>23,3</a:t>
                      </a:r>
                      <a:endParaRPr lang="es-EC" sz="1200" kern="50">
                        <a:latin typeface="Times New Roman"/>
                        <a:ea typeface="Times New Roman"/>
                      </a:endParaRPr>
                    </a:p>
                  </a:txBody>
                  <a:tcPr marL="59055" marR="5905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r">
                        <a:lnSpc>
                          <a:spcPct val="200000"/>
                        </a:lnSpc>
                        <a:spcAft>
                          <a:spcPts val="0"/>
                        </a:spcAft>
                      </a:pPr>
                      <a:r>
                        <a:rPr lang="es-EC" sz="1000" kern="50">
                          <a:solidFill>
                            <a:srgbClr val="000000"/>
                          </a:solidFill>
                          <a:latin typeface="Arial"/>
                          <a:ea typeface="Calibri"/>
                        </a:rPr>
                        <a:t>23,3</a:t>
                      </a:r>
                      <a:endParaRPr lang="es-EC" sz="1200" kern="50">
                        <a:latin typeface="Times New Roman"/>
                        <a:ea typeface="Times New Roman"/>
                      </a:endParaRPr>
                    </a:p>
                  </a:txBody>
                  <a:tcPr marL="59055" marR="5905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r">
                        <a:lnSpc>
                          <a:spcPct val="200000"/>
                        </a:lnSpc>
                        <a:spcAft>
                          <a:spcPts val="0"/>
                        </a:spcAft>
                      </a:pPr>
                      <a:r>
                        <a:rPr lang="es-EC" sz="1000" kern="50">
                          <a:solidFill>
                            <a:srgbClr val="000000"/>
                          </a:solidFill>
                          <a:latin typeface="Arial"/>
                          <a:ea typeface="Calibri"/>
                        </a:rPr>
                        <a:t>40,0</a:t>
                      </a:r>
                      <a:endParaRPr lang="es-EC" sz="1200" kern="50">
                        <a:latin typeface="Times New Roman"/>
                        <a:ea typeface="Times New Roman"/>
                      </a:endParaRPr>
                    </a:p>
                  </a:txBody>
                  <a:tcPr marL="59055" marR="5905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r>
              <a:tr h="173355">
                <a:tc vMerge="1">
                  <a:txBody>
                    <a:bodyPr/>
                    <a:lstStyle/>
                    <a:p>
                      <a:endParaRPr lang="es-EC"/>
                    </a:p>
                  </a:txBody>
                  <a:tcPr/>
                </a:tc>
                <a:tc>
                  <a:txBody>
                    <a:bodyPr/>
                    <a:lstStyle/>
                    <a:p>
                      <a:pPr>
                        <a:lnSpc>
                          <a:spcPct val="115000"/>
                        </a:lnSpc>
                      </a:pPr>
                      <a:r>
                        <a:rPr lang="es-EC" sz="1000">
                          <a:solidFill>
                            <a:srgbClr val="000000"/>
                          </a:solidFill>
                          <a:latin typeface="Arial"/>
                          <a:ea typeface="Calibri"/>
                        </a:rPr>
                        <a:t>23 a 27 años</a:t>
                      </a:r>
                      <a:endParaRPr lang="es-EC" sz="1100">
                        <a:latin typeface="Calibri"/>
                      </a:endParaRPr>
                    </a:p>
                  </a:txBody>
                  <a:tcPr marL="59055" marR="5905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r">
                        <a:lnSpc>
                          <a:spcPct val="200000"/>
                        </a:lnSpc>
                        <a:spcAft>
                          <a:spcPts val="0"/>
                        </a:spcAft>
                      </a:pPr>
                      <a:r>
                        <a:rPr lang="es-EC" sz="1000" kern="50">
                          <a:solidFill>
                            <a:srgbClr val="000000"/>
                          </a:solidFill>
                          <a:latin typeface="Arial"/>
                          <a:ea typeface="Calibri"/>
                        </a:rPr>
                        <a:t>12</a:t>
                      </a:r>
                      <a:endParaRPr lang="es-EC" sz="1200" kern="50">
                        <a:latin typeface="Times New Roman"/>
                        <a:ea typeface="Times New Roman"/>
                      </a:endParaRPr>
                    </a:p>
                  </a:txBody>
                  <a:tcPr marL="59055" marR="5905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r">
                        <a:lnSpc>
                          <a:spcPct val="200000"/>
                        </a:lnSpc>
                        <a:spcAft>
                          <a:spcPts val="0"/>
                        </a:spcAft>
                      </a:pPr>
                      <a:r>
                        <a:rPr lang="es-EC" sz="1000" kern="50">
                          <a:solidFill>
                            <a:srgbClr val="000000"/>
                          </a:solidFill>
                          <a:latin typeface="Arial"/>
                          <a:ea typeface="Calibri"/>
                        </a:rPr>
                        <a:t>20,0</a:t>
                      </a:r>
                      <a:endParaRPr lang="es-EC" sz="1200" kern="50">
                        <a:latin typeface="Times New Roman"/>
                        <a:ea typeface="Times New Roman"/>
                      </a:endParaRPr>
                    </a:p>
                  </a:txBody>
                  <a:tcPr marL="59055" marR="5905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r">
                        <a:lnSpc>
                          <a:spcPct val="200000"/>
                        </a:lnSpc>
                        <a:spcAft>
                          <a:spcPts val="0"/>
                        </a:spcAft>
                      </a:pPr>
                      <a:r>
                        <a:rPr lang="es-EC" sz="1000" kern="50">
                          <a:solidFill>
                            <a:srgbClr val="000000"/>
                          </a:solidFill>
                          <a:latin typeface="Arial"/>
                          <a:ea typeface="Calibri"/>
                        </a:rPr>
                        <a:t>20,0</a:t>
                      </a:r>
                      <a:endParaRPr lang="es-EC" sz="1200" kern="50">
                        <a:latin typeface="Times New Roman"/>
                        <a:ea typeface="Times New Roman"/>
                      </a:endParaRPr>
                    </a:p>
                  </a:txBody>
                  <a:tcPr marL="59055" marR="5905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r">
                        <a:lnSpc>
                          <a:spcPct val="200000"/>
                        </a:lnSpc>
                        <a:spcAft>
                          <a:spcPts val="0"/>
                        </a:spcAft>
                      </a:pPr>
                      <a:r>
                        <a:rPr lang="es-EC" sz="1000" kern="50">
                          <a:solidFill>
                            <a:srgbClr val="000000"/>
                          </a:solidFill>
                          <a:latin typeface="Arial"/>
                          <a:ea typeface="Calibri"/>
                        </a:rPr>
                        <a:t>60,0</a:t>
                      </a:r>
                      <a:endParaRPr lang="es-EC" sz="1200" kern="50">
                        <a:latin typeface="Times New Roman"/>
                        <a:ea typeface="Times New Roman"/>
                      </a:endParaRPr>
                    </a:p>
                  </a:txBody>
                  <a:tcPr marL="59055" marR="5905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r>
              <a:tr h="173355">
                <a:tc vMerge="1">
                  <a:txBody>
                    <a:bodyPr/>
                    <a:lstStyle/>
                    <a:p>
                      <a:endParaRPr lang="es-EC"/>
                    </a:p>
                  </a:txBody>
                  <a:tcPr/>
                </a:tc>
                <a:tc>
                  <a:txBody>
                    <a:bodyPr/>
                    <a:lstStyle/>
                    <a:p>
                      <a:pPr>
                        <a:lnSpc>
                          <a:spcPct val="115000"/>
                        </a:lnSpc>
                      </a:pPr>
                      <a:r>
                        <a:rPr lang="es-EC" sz="1000">
                          <a:solidFill>
                            <a:srgbClr val="000000"/>
                          </a:solidFill>
                          <a:latin typeface="Arial"/>
                          <a:ea typeface="Calibri"/>
                        </a:rPr>
                        <a:t>28 a 32 años</a:t>
                      </a:r>
                      <a:endParaRPr lang="es-EC" sz="1100">
                        <a:latin typeface="Calibri"/>
                      </a:endParaRPr>
                    </a:p>
                  </a:txBody>
                  <a:tcPr marL="59055" marR="5905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r">
                        <a:lnSpc>
                          <a:spcPct val="200000"/>
                        </a:lnSpc>
                        <a:spcAft>
                          <a:spcPts val="0"/>
                        </a:spcAft>
                      </a:pPr>
                      <a:r>
                        <a:rPr lang="es-EC" sz="1000" kern="50">
                          <a:solidFill>
                            <a:srgbClr val="000000"/>
                          </a:solidFill>
                          <a:latin typeface="Arial"/>
                          <a:ea typeface="Calibri"/>
                        </a:rPr>
                        <a:t>8</a:t>
                      </a:r>
                      <a:endParaRPr lang="es-EC" sz="1200" kern="50">
                        <a:latin typeface="Times New Roman"/>
                        <a:ea typeface="Times New Roman"/>
                      </a:endParaRPr>
                    </a:p>
                  </a:txBody>
                  <a:tcPr marL="59055" marR="5905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r">
                        <a:lnSpc>
                          <a:spcPct val="200000"/>
                        </a:lnSpc>
                        <a:spcAft>
                          <a:spcPts val="0"/>
                        </a:spcAft>
                      </a:pPr>
                      <a:r>
                        <a:rPr lang="es-EC" sz="1000" kern="50">
                          <a:solidFill>
                            <a:srgbClr val="000000"/>
                          </a:solidFill>
                          <a:latin typeface="Arial"/>
                          <a:ea typeface="Calibri"/>
                        </a:rPr>
                        <a:t>13,3</a:t>
                      </a:r>
                      <a:endParaRPr lang="es-EC" sz="1200" kern="50">
                        <a:latin typeface="Times New Roman"/>
                        <a:ea typeface="Times New Roman"/>
                      </a:endParaRPr>
                    </a:p>
                  </a:txBody>
                  <a:tcPr marL="59055" marR="5905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r">
                        <a:lnSpc>
                          <a:spcPct val="200000"/>
                        </a:lnSpc>
                        <a:spcAft>
                          <a:spcPts val="0"/>
                        </a:spcAft>
                      </a:pPr>
                      <a:r>
                        <a:rPr lang="es-EC" sz="1000" kern="50">
                          <a:solidFill>
                            <a:srgbClr val="000000"/>
                          </a:solidFill>
                          <a:latin typeface="Arial"/>
                          <a:ea typeface="Calibri"/>
                        </a:rPr>
                        <a:t>13,3</a:t>
                      </a:r>
                      <a:endParaRPr lang="es-EC" sz="1200" kern="50">
                        <a:latin typeface="Times New Roman"/>
                        <a:ea typeface="Times New Roman"/>
                      </a:endParaRPr>
                    </a:p>
                  </a:txBody>
                  <a:tcPr marL="59055" marR="5905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r">
                        <a:lnSpc>
                          <a:spcPct val="200000"/>
                        </a:lnSpc>
                        <a:spcAft>
                          <a:spcPts val="0"/>
                        </a:spcAft>
                      </a:pPr>
                      <a:r>
                        <a:rPr lang="es-EC" sz="1000" kern="50">
                          <a:solidFill>
                            <a:srgbClr val="000000"/>
                          </a:solidFill>
                          <a:latin typeface="Arial"/>
                          <a:ea typeface="Calibri"/>
                        </a:rPr>
                        <a:t>73,3</a:t>
                      </a:r>
                      <a:endParaRPr lang="es-EC" sz="1200" kern="50">
                        <a:latin typeface="Times New Roman"/>
                        <a:ea typeface="Times New Roman"/>
                      </a:endParaRPr>
                    </a:p>
                  </a:txBody>
                  <a:tcPr marL="59055" marR="5905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r>
              <a:tr h="173355">
                <a:tc vMerge="1">
                  <a:txBody>
                    <a:bodyPr/>
                    <a:lstStyle/>
                    <a:p>
                      <a:endParaRPr lang="es-EC"/>
                    </a:p>
                  </a:txBody>
                  <a:tcPr/>
                </a:tc>
                <a:tc>
                  <a:txBody>
                    <a:bodyPr/>
                    <a:lstStyle/>
                    <a:p>
                      <a:pPr>
                        <a:lnSpc>
                          <a:spcPct val="115000"/>
                        </a:lnSpc>
                      </a:pPr>
                      <a:r>
                        <a:rPr lang="es-EC" sz="1000">
                          <a:solidFill>
                            <a:srgbClr val="000000"/>
                          </a:solidFill>
                          <a:latin typeface="Arial"/>
                          <a:ea typeface="Calibri"/>
                        </a:rPr>
                        <a:t>33 a 37 años</a:t>
                      </a:r>
                      <a:endParaRPr lang="es-EC" sz="1100">
                        <a:latin typeface="Calibri"/>
                      </a:endParaRPr>
                    </a:p>
                  </a:txBody>
                  <a:tcPr marL="59055" marR="5905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r">
                        <a:lnSpc>
                          <a:spcPct val="200000"/>
                        </a:lnSpc>
                        <a:spcAft>
                          <a:spcPts val="0"/>
                        </a:spcAft>
                      </a:pPr>
                      <a:r>
                        <a:rPr lang="es-EC" sz="1000" kern="50">
                          <a:solidFill>
                            <a:srgbClr val="000000"/>
                          </a:solidFill>
                          <a:latin typeface="Arial"/>
                          <a:ea typeface="Calibri"/>
                        </a:rPr>
                        <a:t>3</a:t>
                      </a:r>
                      <a:endParaRPr lang="es-EC" sz="1200" kern="50">
                        <a:latin typeface="Times New Roman"/>
                        <a:ea typeface="Times New Roman"/>
                      </a:endParaRPr>
                    </a:p>
                  </a:txBody>
                  <a:tcPr marL="59055" marR="5905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r">
                        <a:lnSpc>
                          <a:spcPct val="200000"/>
                        </a:lnSpc>
                        <a:spcAft>
                          <a:spcPts val="0"/>
                        </a:spcAft>
                      </a:pPr>
                      <a:r>
                        <a:rPr lang="es-EC" sz="1000" kern="50">
                          <a:solidFill>
                            <a:srgbClr val="000000"/>
                          </a:solidFill>
                          <a:latin typeface="Arial"/>
                          <a:ea typeface="Calibri"/>
                        </a:rPr>
                        <a:t>5,0</a:t>
                      </a:r>
                      <a:endParaRPr lang="es-EC" sz="1200" kern="50">
                        <a:latin typeface="Times New Roman"/>
                        <a:ea typeface="Times New Roman"/>
                      </a:endParaRPr>
                    </a:p>
                  </a:txBody>
                  <a:tcPr marL="59055" marR="5905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r">
                        <a:lnSpc>
                          <a:spcPct val="200000"/>
                        </a:lnSpc>
                        <a:spcAft>
                          <a:spcPts val="0"/>
                        </a:spcAft>
                      </a:pPr>
                      <a:r>
                        <a:rPr lang="es-EC" sz="1000" kern="50">
                          <a:solidFill>
                            <a:srgbClr val="000000"/>
                          </a:solidFill>
                          <a:latin typeface="Arial"/>
                          <a:ea typeface="Calibri"/>
                        </a:rPr>
                        <a:t>5,0</a:t>
                      </a:r>
                      <a:endParaRPr lang="es-EC" sz="1200" kern="50">
                        <a:latin typeface="Times New Roman"/>
                        <a:ea typeface="Times New Roman"/>
                      </a:endParaRPr>
                    </a:p>
                  </a:txBody>
                  <a:tcPr marL="59055" marR="5905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r">
                        <a:lnSpc>
                          <a:spcPct val="200000"/>
                        </a:lnSpc>
                        <a:spcAft>
                          <a:spcPts val="0"/>
                        </a:spcAft>
                      </a:pPr>
                      <a:r>
                        <a:rPr lang="es-EC" sz="1000" kern="50">
                          <a:solidFill>
                            <a:srgbClr val="000000"/>
                          </a:solidFill>
                          <a:latin typeface="Arial"/>
                          <a:ea typeface="Calibri"/>
                        </a:rPr>
                        <a:t>78,3</a:t>
                      </a:r>
                      <a:endParaRPr lang="es-EC" sz="1200" kern="50">
                        <a:latin typeface="Times New Roman"/>
                        <a:ea typeface="Times New Roman"/>
                      </a:endParaRPr>
                    </a:p>
                  </a:txBody>
                  <a:tcPr marL="59055" marR="5905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r>
              <a:tr h="173355">
                <a:tc vMerge="1">
                  <a:txBody>
                    <a:bodyPr/>
                    <a:lstStyle/>
                    <a:p>
                      <a:endParaRPr lang="es-EC"/>
                    </a:p>
                  </a:txBody>
                  <a:tcPr/>
                </a:tc>
                <a:tc>
                  <a:txBody>
                    <a:bodyPr/>
                    <a:lstStyle/>
                    <a:p>
                      <a:pPr>
                        <a:lnSpc>
                          <a:spcPct val="115000"/>
                        </a:lnSpc>
                      </a:pPr>
                      <a:r>
                        <a:rPr lang="es-EC" sz="1000">
                          <a:solidFill>
                            <a:srgbClr val="000000"/>
                          </a:solidFill>
                          <a:latin typeface="Arial"/>
                          <a:ea typeface="Calibri"/>
                        </a:rPr>
                        <a:t>38 a 42 años</a:t>
                      </a:r>
                      <a:endParaRPr lang="es-EC" sz="1100">
                        <a:latin typeface="Calibri"/>
                      </a:endParaRPr>
                    </a:p>
                  </a:txBody>
                  <a:tcPr marL="59055" marR="5905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r">
                        <a:lnSpc>
                          <a:spcPct val="200000"/>
                        </a:lnSpc>
                        <a:spcAft>
                          <a:spcPts val="0"/>
                        </a:spcAft>
                      </a:pPr>
                      <a:r>
                        <a:rPr lang="es-EC" sz="1000" kern="50">
                          <a:solidFill>
                            <a:srgbClr val="000000"/>
                          </a:solidFill>
                          <a:latin typeface="Arial"/>
                          <a:ea typeface="Calibri"/>
                        </a:rPr>
                        <a:t>5</a:t>
                      </a:r>
                      <a:endParaRPr lang="es-EC" sz="1200" kern="50">
                        <a:latin typeface="Times New Roman"/>
                        <a:ea typeface="Times New Roman"/>
                      </a:endParaRPr>
                    </a:p>
                  </a:txBody>
                  <a:tcPr marL="59055" marR="5905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r">
                        <a:lnSpc>
                          <a:spcPct val="200000"/>
                        </a:lnSpc>
                        <a:spcAft>
                          <a:spcPts val="0"/>
                        </a:spcAft>
                      </a:pPr>
                      <a:r>
                        <a:rPr lang="es-EC" sz="1000" kern="50">
                          <a:solidFill>
                            <a:srgbClr val="000000"/>
                          </a:solidFill>
                          <a:latin typeface="Arial"/>
                          <a:ea typeface="Calibri"/>
                        </a:rPr>
                        <a:t>8,3</a:t>
                      </a:r>
                      <a:endParaRPr lang="es-EC" sz="1200" kern="50">
                        <a:latin typeface="Times New Roman"/>
                        <a:ea typeface="Times New Roman"/>
                      </a:endParaRPr>
                    </a:p>
                  </a:txBody>
                  <a:tcPr marL="59055" marR="5905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r">
                        <a:lnSpc>
                          <a:spcPct val="200000"/>
                        </a:lnSpc>
                        <a:spcAft>
                          <a:spcPts val="0"/>
                        </a:spcAft>
                      </a:pPr>
                      <a:r>
                        <a:rPr lang="es-EC" sz="1000" kern="50">
                          <a:solidFill>
                            <a:srgbClr val="000000"/>
                          </a:solidFill>
                          <a:latin typeface="Arial"/>
                          <a:ea typeface="Calibri"/>
                        </a:rPr>
                        <a:t>8,3</a:t>
                      </a:r>
                      <a:endParaRPr lang="es-EC" sz="1200" kern="50">
                        <a:latin typeface="Times New Roman"/>
                        <a:ea typeface="Times New Roman"/>
                      </a:endParaRPr>
                    </a:p>
                  </a:txBody>
                  <a:tcPr marL="59055" marR="5905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r">
                        <a:lnSpc>
                          <a:spcPct val="200000"/>
                        </a:lnSpc>
                        <a:spcAft>
                          <a:spcPts val="0"/>
                        </a:spcAft>
                      </a:pPr>
                      <a:r>
                        <a:rPr lang="es-EC" sz="1000" kern="50">
                          <a:solidFill>
                            <a:srgbClr val="000000"/>
                          </a:solidFill>
                          <a:latin typeface="Arial"/>
                          <a:ea typeface="Calibri"/>
                        </a:rPr>
                        <a:t>86,7</a:t>
                      </a:r>
                      <a:endParaRPr lang="es-EC" sz="1200" kern="50">
                        <a:latin typeface="Times New Roman"/>
                        <a:ea typeface="Times New Roman"/>
                      </a:endParaRPr>
                    </a:p>
                  </a:txBody>
                  <a:tcPr marL="59055" marR="5905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r>
              <a:tr h="173355">
                <a:tc vMerge="1">
                  <a:txBody>
                    <a:bodyPr/>
                    <a:lstStyle/>
                    <a:p>
                      <a:endParaRPr lang="es-EC"/>
                    </a:p>
                  </a:txBody>
                  <a:tcPr/>
                </a:tc>
                <a:tc>
                  <a:txBody>
                    <a:bodyPr/>
                    <a:lstStyle/>
                    <a:p>
                      <a:pPr>
                        <a:lnSpc>
                          <a:spcPct val="115000"/>
                        </a:lnSpc>
                      </a:pPr>
                      <a:r>
                        <a:rPr lang="es-EC" sz="1000">
                          <a:solidFill>
                            <a:srgbClr val="000000"/>
                          </a:solidFill>
                          <a:latin typeface="Arial"/>
                          <a:ea typeface="Calibri"/>
                        </a:rPr>
                        <a:t>43 a 47 años</a:t>
                      </a:r>
                      <a:endParaRPr lang="es-EC" sz="1100">
                        <a:latin typeface="Calibri"/>
                      </a:endParaRPr>
                    </a:p>
                  </a:txBody>
                  <a:tcPr marL="59055" marR="5905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r">
                        <a:lnSpc>
                          <a:spcPct val="200000"/>
                        </a:lnSpc>
                        <a:spcAft>
                          <a:spcPts val="0"/>
                        </a:spcAft>
                      </a:pPr>
                      <a:r>
                        <a:rPr lang="es-EC" sz="1000" kern="50">
                          <a:solidFill>
                            <a:srgbClr val="000000"/>
                          </a:solidFill>
                          <a:latin typeface="Arial"/>
                          <a:ea typeface="Calibri"/>
                        </a:rPr>
                        <a:t>2</a:t>
                      </a:r>
                      <a:endParaRPr lang="es-EC" sz="1200" kern="50">
                        <a:latin typeface="Times New Roman"/>
                        <a:ea typeface="Times New Roman"/>
                      </a:endParaRPr>
                    </a:p>
                  </a:txBody>
                  <a:tcPr marL="59055" marR="5905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r">
                        <a:lnSpc>
                          <a:spcPct val="200000"/>
                        </a:lnSpc>
                        <a:spcAft>
                          <a:spcPts val="0"/>
                        </a:spcAft>
                      </a:pPr>
                      <a:r>
                        <a:rPr lang="es-EC" sz="1000" kern="50">
                          <a:solidFill>
                            <a:srgbClr val="000000"/>
                          </a:solidFill>
                          <a:latin typeface="Arial"/>
                          <a:ea typeface="Calibri"/>
                        </a:rPr>
                        <a:t>3,3</a:t>
                      </a:r>
                      <a:endParaRPr lang="es-EC" sz="1200" kern="50">
                        <a:latin typeface="Times New Roman"/>
                        <a:ea typeface="Times New Roman"/>
                      </a:endParaRPr>
                    </a:p>
                  </a:txBody>
                  <a:tcPr marL="59055" marR="5905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r">
                        <a:lnSpc>
                          <a:spcPct val="200000"/>
                        </a:lnSpc>
                        <a:spcAft>
                          <a:spcPts val="0"/>
                        </a:spcAft>
                      </a:pPr>
                      <a:r>
                        <a:rPr lang="es-EC" sz="1000" kern="50">
                          <a:solidFill>
                            <a:srgbClr val="000000"/>
                          </a:solidFill>
                          <a:latin typeface="Arial"/>
                          <a:ea typeface="Calibri"/>
                        </a:rPr>
                        <a:t>3,3</a:t>
                      </a:r>
                      <a:endParaRPr lang="es-EC" sz="1200" kern="50">
                        <a:latin typeface="Times New Roman"/>
                        <a:ea typeface="Times New Roman"/>
                      </a:endParaRPr>
                    </a:p>
                  </a:txBody>
                  <a:tcPr marL="59055" marR="5905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r">
                        <a:lnSpc>
                          <a:spcPct val="200000"/>
                        </a:lnSpc>
                        <a:spcAft>
                          <a:spcPts val="0"/>
                        </a:spcAft>
                      </a:pPr>
                      <a:r>
                        <a:rPr lang="es-EC" sz="1000" kern="50">
                          <a:solidFill>
                            <a:srgbClr val="000000"/>
                          </a:solidFill>
                          <a:latin typeface="Arial"/>
                          <a:ea typeface="Calibri"/>
                        </a:rPr>
                        <a:t>90,0</a:t>
                      </a:r>
                      <a:endParaRPr lang="es-EC" sz="1200" kern="50">
                        <a:latin typeface="Times New Roman"/>
                        <a:ea typeface="Times New Roman"/>
                      </a:endParaRPr>
                    </a:p>
                  </a:txBody>
                  <a:tcPr marL="59055" marR="5905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r>
              <a:tr h="173355">
                <a:tc vMerge="1">
                  <a:txBody>
                    <a:bodyPr/>
                    <a:lstStyle/>
                    <a:p>
                      <a:endParaRPr lang="es-EC"/>
                    </a:p>
                  </a:txBody>
                  <a:tcPr/>
                </a:tc>
                <a:tc>
                  <a:txBody>
                    <a:bodyPr/>
                    <a:lstStyle/>
                    <a:p>
                      <a:pPr>
                        <a:lnSpc>
                          <a:spcPct val="115000"/>
                        </a:lnSpc>
                      </a:pPr>
                      <a:r>
                        <a:rPr lang="es-EC" sz="1000">
                          <a:solidFill>
                            <a:srgbClr val="000000"/>
                          </a:solidFill>
                          <a:latin typeface="Arial"/>
                          <a:ea typeface="Calibri"/>
                        </a:rPr>
                        <a:t>48 años en adelante</a:t>
                      </a:r>
                      <a:endParaRPr lang="es-EC" sz="1100">
                        <a:latin typeface="Calibri"/>
                      </a:endParaRPr>
                    </a:p>
                  </a:txBody>
                  <a:tcPr marL="59055" marR="5905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r">
                        <a:lnSpc>
                          <a:spcPct val="200000"/>
                        </a:lnSpc>
                        <a:spcAft>
                          <a:spcPts val="0"/>
                        </a:spcAft>
                      </a:pPr>
                      <a:r>
                        <a:rPr lang="es-EC" sz="1000" kern="50">
                          <a:solidFill>
                            <a:srgbClr val="000000"/>
                          </a:solidFill>
                          <a:latin typeface="Arial"/>
                          <a:ea typeface="Calibri"/>
                        </a:rPr>
                        <a:t>6</a:t>
                      </a:r>
                      <a:endParaRPr lang="es-EC" sz="1200" kern="50">
                        <a:latin typeface="Times New Roman"/>
                        <a:ea typeface="Times New Roman"/>
                      </a:endParaRPr>
                    </a:p>
                  </a:txBody>
                  <a:tcPr marL="59055" marR="5905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r">
                        <a:lnSpc>
                          <a:spcPct val="200000"/>
                        </a:lnSpc>
                        <a:spcAft>
                          <a:spcPts val="0"/>
                        </a:spcAft>
                      </a:pPr>
                      <a:r>
                        <a:rPr lang="es-EC" sz="1000" kern="50">
                          <a:solidFill>
                            <a:srgbClr val="000000"/>
                          </a:solidFill>
                          <a:latin typeface="Arial"/>
                          <a:ea typeface="Calibri"/>
                        </a:rPr>
                        <a:t>10,0</a:t>
                      </a:r>
                      <a:endParaRPr lang="es-EC" sz="1200" kern="50">
                        <a:latin typeface="Times New Roman"/>
                        <a:ea typeface="Times New Roman"/>
                      </a:endParaRPr>
                    </a:p>
                  </a:txBody>
                  <a:tcPr marL="59055" marR="5905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r">
                        <a:lnSpc>
                          <a:spcPct val="200000"/>
                        </a:lnSpc>
                        <a:spcAft>
                          <a:spcPts val="0"/>
                        </a:spcAft>
                      </a:pPr>
                      <a:r>
                        <a:rPr lang="es-EC" sz="1000" kern="50">
                          <a:solidFill>
                            <a:srgbClr val="000000"/>
                          </a:solidFill>
                          <a:latin typeface="Arial"/>
                          <a:ea typeface="Calibri"/>
                        </a:rPr>
                        <a:t>10,0</a:t>
                      </a:r>
                      <a:endParaRPr lang="es-EC" sz="1200" kern="50">
                        <a:latin typeface="Times New Roman"/>
                        <a:ea typeface="Times New Roman"/>
                      </a:endParaRPr>
                    </a:p>
                  </a:txBody>
                  <a:tcPr marL="59055" marR="5905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r">
                        <a:lnSpc>
                          <a:spcPct val="200000"/>
                        </a:lnSpc>
                        <a:spcAft>
                          <a:spcPts val="0"/>
                        </a:spcAft>
                      </a:pPr>
                      <a:r>
                        <a:rPr lang="es-EC" sz="1000" kern="50">
                          <a:solidFill>
                            <a:srgbClr val="000000"/>
                          </a:solidFill>
                          <a:latin typeface="Arial"/>
                          <a:ea typeface="Calibri"/>
                        </a:rPr>
                        <a:t>100,0</a:t>
                      </a:r>
                      <a:endParaRPr lang="es-EC" sz="1200" kern="50">
                        <a:latin typeface="Times New Roman"/>
                        <a:ea typeface="Times New Roman"/>
                      </a:endParaRPr>
                    </a:p>
                  </a:txBody>
                  <a:tcPr marL="59055" marR="5905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r>
              <a:tr h="173355">
                <a:tc vMerge="1">
                  <a:txBody>
                    <a:bodyPr/>
                    <a:lstStyle/>
                    <a:p>
                      <a:endParaRPr lang="es-EC"/>
                    </a:p>
                  </a:txBody>
                  <a:tcPr/>
                </a:tc>
                <a:tc>
                  <a:txBody>
                    <a:bodyPr/>
                    <a:lstStyle/>
                    <a:p>
                      <a:pPr>
                        <a:lnSpc>
                          <a:spcPct val="115000"/>
                        </a:lnSpc>
                      </a:pPr>
                      <a:r>
                        <a:rPr lang="es-EC" sz="1000">
                          <a:solidFill>
                            <a:srgbClr val="000000"/>
                          </a:solidFill>
                          <a:latin typeface="Arial"/>
                          <a:ea typeface="Calibri"/>
                        </a:rPr>
                        <a:t>Total</a:t>
                      </a:r>
                      <a:endParaRPr lang="es-EC" sz="1100">
                        <a:latin typeface="Calibri"/>
                      </a:endParaRPr>
                    </a:p>
                  </a:txBody>
                  <a:tcPr marL="59055" marR="59055"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r">
                        <a:lnSpc>
                          <a:spcPct val="200000"/>
                        </a:lnSpc>
                        <a:spcAft>
                          <a:spcPts val="0"/>
                        </a:spcAft>
                      </a:pPr>
                      <a:r>
                        <a:rPr lang="es-EC" sz="1000" kern="50">
                          <a:solidFill>
                            <a:srgbClr val="000000"/>
                          </a:solidFill>
                          <a:latin typeface="Arial"/>
                          <a:ea typeface="Calibri"/>
                        </a:rPr>
                        <a:t>60</a:t>
                      </a:r>
                      <a:endParaRPr lang="es-EC" sz="1200" kern="50">
                        <a:latin typeface="Times New Roman"/>
                        <a:ea typeface="Times New Roman"/>
                      </a:endParaRPr>
                    </a:p>
                  </a:txBody>
                  <a:tcPr marL="59055" marR="5905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r">
                        <a:lnSpc>
                          <a:spcPct val="200000"/>
                        </a:lnSpc>
                        <a:spcAft>
                          <a:spcPts val="0"/>
                        </a:spcAft>
                      </a:pPr>
                      <a:r>
                        <a:rPr lang="es-EC" sz="1000" kern="50">
                          <a:solidFill>
                            <a:srgbClr val="000000"/>
                          </a:solidFill>
                          <a:latin typeface="Arial"/>
                          <a:ea typeface="Calibri"/>
                        </a:rPr>
                        <a:t>100,0</a:t>
                      </a:r>
                      <a:endParaRPr lang="es-EC" sz="1200" kern="50">
                        <a:latin typeface="Times New Roman"/>
                        <a:ea typeface="Times New Roman"/>
                      </a:endParaRPr>
                    </a:p>
                  </a:txBody>
                  <a:tcPr marL="59055" marR="5905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r">
                        <a:lnSpc>
                          <a:spcPct val="200000"/>
                        </a:lnSpc>
                        <a:spcAft>
                          <a:spcPts val="0"/>
                        </a:spcAft>
                      </a:pPr>
                      <a:r>
                        <a:rPr lang="es-EC" sz="1000" kern="50">
                          <a:solidFill>
                            <a:srgbClr val="000000"/>
                          </a:solidFill>
                          <a:latin typeface="Arial"/>
                          <a:ea typeface="Calibri"/>
                        </a:rPr>
                        <a:t>100,0</a:t>
                      </a:r>
                      <a:endParaRPr lang="es-EC" sz="1200" kern="50">
                        <a:latin typeface="Times New Roman"/>
                        <a:ea typeface="Times New Roman"/>
                      </a:endParaRPr>
                    </a:p>
                  </a:txBody>
                  <a:tcPr marL="59055" marR="5905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c>
                  <a:txBody>
                    <a:bodyPr/>
                    <a:lstStyle/>
                    <a:p>
                      <a:pPr algn="r">
                        <a:lnSpc>
                          <a:spcPct val="200000"/>
                        </a:lnSpc>
                        <a:spcAft>
                          <a:spcPts val="0"/>
                        </a:spcAft>
                      </a:pPr>
                      <a:r>
                        <a:rPr lang="es-EC" sz="1000" kern="50" dirty="0">
                          <a:solidFill>
                            <a:srgbClr val="000000"/>
                          </a:solidFill>
                          <a:latin typeface="Arial"/>
                          <a:ea typeface="Calibri"/>
                        </a:rPr>
                        <a:t> </a:t>
                      </a:r>
                      <a:endParaRPr lang="es-EC" sz="1200" kern="50" dirty="0">
                        <a:latin typeface="Times New Roman"/>
                        <a:ea typeface="Times New Roman"/>
                      </a:endParaRPr>
                    </a:p>
                  </a:txBody>
                  <a:tcPr marL="59055" marR="5905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8DB3E2"/>
                    </a:solidFill>
                  </a:tcPr>
                </a:tc>
              </a:tr>
            </a:tbl>
          </a:graphicData>
        </a:graphic>
      </p:graphicFrame>
      <p:pic>
        <p:nvPicPr>
          <p:cNvPr id="3075" name="Picture 3"/>
          <p:cNvPicPr>
            <a:picLocks noChangeAspect="1" noChangeArrowheads="1"/>
          </p:cNvPicPr>
          <p:nvPr/>
        </p:nvPicPr>
        <p:blipFill>
          <a:blip r:embed="rId2" cstate="print"/>
          <a:srcRect/>
          <a:stretch>
            <a:fillRect/>
          </a:stretch>
        </p:blipFill>
        <p:spPr bwMode="auto">
          <a:xfrm>
            <a:off x="5214942" y="2428868"/>
            <a:ext cx="3500462" cy="4000528"/>
          </a:xfrm>
          <a:prstGeom prst="rect">
            <a:avLst/>
          </a:prstGeom>
          <a:noFill/>
          <a:ln w="9525">
            <a:noFill/>
            <a:miter lim="800000"/>
            <a:headEnd/>
            <a:tailEnd/>
          </a:ln>
          <a:effectLst/>
        </p:spPr>
      </p:pic>
    </p:spTree>
  </p:cSld>
  <p:clrMapOvr>
    <a:masterClrMapping/>
  </p:clrMapOvr>
  <p:transition>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385</TotalTime>
  <Words>714</Words>
  <Application>Microsoft Office PowerPoint</Application>
  <PresentationFormat>Presentación en pantalla (4:3)</PresentationFormat>
  <Paragraphs>143</Paragraphs>
  <Slides>26</Slides>
  <Notes>0</Notes>
  <HiddenSlides>0</HiddenSlides>
  <MMClips>0</MMClips>
  <ScaleCrop>false</ScaleCrop>
  <HeadingPairs>
    <vt:vector size="4" baseType="variant">
      <vt:variant>
        <vt:lpstr>Tema</vt:lpstr>
      </vt:variant>
      <vt:variant>
        <vt:i4>1</vt:i4>
      </vt:variant>
      <vt:variant>
        <vt:lpstr>Títulos de diapositiva</vt:lpstr>
      </vt:variant>
      <vt:variant>
        <vt:i4>26</vt:i4>
      </vt:variant>
    </vt:vector>
  </HeadingPairs>
  <TitlesOfParts>
    <vt:vector size="27" baseType="lpstr">
      <vt:lpstr>Brío</vt:lpstr>
      <vt:lpstr>Implementación de salas de Supercines en la ciudad de Naranjal</vt:lpstr>
      <vt:lpstr>Importancia del proyecto</vt:lpstr>
      <vt:lpstr>Estudio de Mercado</vt:lpstr>
      <vt:lpstr>Misión y Visión</vt:lpstr>
      <vt:lpstr>Misión y Visión</vt:lpstr>
      <vt:lpstr>Tamaño de la muestra</vt:lpstr>
      <vt:lpstr>Modelo de Encuesta</vt:lpstr>
      <vt:lpstr>Modelo de Encuesta</vt:lpstr>
      <vt:lpstr>Preguntas para determinar la demanda.</vt:lpstr>
      <vt:lpstr>Preguntas para determinar la demanda.</vt:lpstr>
      <vt:lpstr>Preguntas para determinar la demanda.</vt:lpstr>
      <vt:lpstr>Preguntas para determinar la demanda.</vt:lpstr>
      <vt:lpstr>Análisis de la demanda</vt:lpstr>
      <vt:lpstr>Análisis de la demanda</vt:lpstr>
      <vt:lpstr>Mercado objetivo</vt:lpstr>
      <vt:lpstr>Análisis de la Demanda</vt:lpstr>
      <vt:lpstr>Diagrama de Proceso de Venta.</vt:lpstr>
      <vt:lpstr>Ubicación del Proyecto</vt:lpstr>
      <vt:lpstr>Estudio Financiero</vt:lpstr>
      <vt:lpstr>Flujo de Caja</vt:lpstr>
      <vt:lpstr>Tasa de descuento TMAR</vt:lpstr>
      <vt:lpstr>Tasa de descuento TMAR</vt:lpstr>
      <vt:lpstr>Análisis de Sensibilidad</vt:lpstr>
      <vt:lpstr>Conclusiones</vt:lpstr>
      <vt:lpstr>Recomendaciones</vt:lpstr>
      <vt:lpstr>Muchas Gracias</vt:lpstr>
    </vt:vector>
  </TitlesOfParts>
  <Company>BV</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Burbano Villavicencio</dc:creator>
  <cp:lastModifiedBy>user</cp:lastModifiedBy>
  <cp:revision>223</cp:revision>
  <dcterms:created xsi:type="dcterms:W3CDTF">2010-04-03T07:14:07Z</dcterms:created>
  <dcterms:modified xsi:type="dcterms:W3CDTF">2010-05-03T21:26:31Z</dcterms:modified>
</cp:coreProperties>
</file>