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handoutMasterIdLst>
    <p:handoutMasterId r:id="rId45"/>
  </p:handoutMasterIdLst>
  <p:sldIdLst>
    <p:sldId id="256" r:id="rId2"/>
    <p:sldId id="257" r:id="rId3"/>
    <p:sldId id="258" r:id="rId4"/>
    <p:sldId id="259" r:id="rId5"/>
    <p:sldId id="368" r:id="rId6"/>
    <p:sldId id="260" r:id="rId7"/>
    <p:sldId id="264" r:id="rId8"/>
    <p:sldId id="362" r:id="rId9"/>
    <p:sldId id="364" r:id="rId10"/>
    <p:sldId id="365" r:id="rId11"/>
    <p:sldId id="411" r:id="rId12"/>
    <p:sldId id="367" r:id="rId13"/>
    <p:sldId id="363" r:id="rId14"/>
    <p:sldId id="370" r:id="rId15"/>
    <p:sldId id="372" r:id="rId16"/>
    <p:sldId id="373" r:id="rId17"/>
    <p:sldId id="374" r:id="rId18"/>
    <p:sldId id="375" r:id="rId19"/>
    <p:sldId id="384" r:id="rId20"/>
    <p:sldId id="385" r:id="rId21"/>
    <p:sldId id="386" r:id="rId22"/>
    <p:sldId id="387" r:id="rId23"/>
    <p:sldId id="380" r:id="rId24"/>
    <p:sldId id="381" r:id="rId25"/>
    <p:sldId id="390" r:id="rId26"/>
    <p:sldId id="391" r:id="rId27"/>
    <p:sldId id="382" r:id="rId28"/>
    <p:sldId id="377" r:id="rId29"/>
    <p:sldId id="410" r:id="rId30"/>
    <p:sldId id="389" r:id="rId31"/>
    <p:sldId id="394" r:id="rId32"/>
    <p:sldId id="393" r:id="rId33"/>
    <p:sldId id="392" r:id="rId34"/>
    <p:sldId id="395" r:id="rId35"/>
    <p:sldId id="404" r:id="rId36"/>
    <p:sldId id="403" r:id="rId37"/>
    <p:sldId id="400" r:id="rId38"/>
    <p:sldId id="405" r:id="rId39"/>
    <p:sldId id="407" r:id="rId40"/>
    <p:sldId id="396" r:id="rId41"/>
    <p:sldId id="397" r:id="rId42"/>
    <p:sldId id="399" r:id="rId43"/>
    <p:sldId id="409" r:id="rId44"/>
  </p:sldIdLst>
  <p:sldSz cx="9144000" cy="6858000" type="screen4x3"/>
  <p:notesSz cx="6858000" cy="9144000"/>
  <p:defaultTex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00000"/>
    <a:srgbClr val="11026E"/>
    <a:srgbClr val="482400"/>
    <a:srgbClr val="361B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70" autoAdjust="0"/>
    <p:restoredTop sz="93667" autoAdjust="0"/>
  </p:normalViewPr>
  <p:slideViewPr>
    <p:cSldViewPr>
      <p:cViewPr>
        <p:scale>
          <a:sx n="66" d="100"/>
          <a:sy n="66" d="100"/>
        </p:scale>
        <p:origin x="-72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598"/>
    </p:cViewPr>
  </p:sorterViewPr>
  <p:notesViewPr>
    <p:cSldViewPr>
      <p:cViewPr varScale="1">
        <p:scale>
          <a:sx n="53" d="100"/>
          <a:sy n="53" d="100"/>
        </p:scale>
        <p:origin x="-192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charset="0"/>
              </a:defRPr>
            </a:lvl1pPr>
          </a:lstStyle>
          <a:p>
            <a:pPr>
              <a:defRPr/>
            </a:pPr>
            <a:endParaRPr lang="es-ES"/>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6E5B8FB1-4C73-4D23-9AB6-C9355F9474E1}" type="datetimeFigureOut">
              <a:rPr lang="es-ES"/>
              <a:pPr>
                <a:defRPr/>
              </a:pPr>
              <a:t>28/06/2010</a:t>
            </a:fld>
            <a:endParaRPr lang="es-ES"/>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charset="0"/>
              </a:defRPr>
            </a:lvl1pPr>
          </a:lstStyle>
          <a:p>
            <a:pPr>
              <a:defRPr/>
            </a:pPr>
            <a:endParaRPr lang="es-ES"/>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FD6ECFEE-ED59-4A51-8A6D-7D552C887873}"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BF1F14D2-0131-4433-BF47-654C76903839}" type="datetimeFigureOut">
              <a:rPr lang="es-ES"/>
              <a:pPr>
                <a:defRPr/>
              </a:pPr>
              <a:t>28/06/2010</a:t>
            </a:fld>
            <a:endParaRPr lang="es-ES"/>
          </a:p>
        </p:txBody>
      </p:sp>
      <p:sp>
        <p:nvSpPr>
          <p:cNvPr id="5" name="18 Marcador de pie de página"/>
          <p:cNvSpPr>
            <a:spLocks noGrp="1"/>
          </p:cNvSpPr>
          <p:nvPr>
            <p:ph type="ftr" sz="quarter" idx="11"/>
          </p:nvPr>
        </p:nvSpPr>
        <p:spPr/>
        <p:txBody>
          <a:bodyPr/>
          <a:lstStyle>
            <a:lvl1pPr>
              <a:defRPr/>
            </a:lvl1pPr>
          </a:lstStyle>
          <a:p>
            <a:pPr>
              <a:defRPr/>
            </a:pPr>
            <a:endParaRPr lang="es-ES"/>
          </a:p>
        </p:txBody>
      </p:sp>
      <p:sp>
        <p:nvSpPr>
          <p:cNvPr id="6" name="26 Marcador de número de diapositiva"/>
          <p:cNvSpPr>
            <a:spLocks noGrp="1"/>
          </p:cNvSpPr>
          <p:nvPr>
            <p:ph type="sldNum" sz="quarter" idx="12"/>
          </p:nvPr>
        </p:nvSpPr>
        <p:spPr/>
        <p:txBody>
          <a:bodyPr/>
          <a:lstStyle>
            <a:lvl1pPr>
              <a:defRPr/>
            </a:lvl1pPr>
          </a:lstStyle>
          <a:p>
            <a:pPr>
              <a:defRPr/>
            </a:pPr>
            <a:fld id="{61D5C99E-177E-44BB-BC5E-D0E64C673B50}"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954D2269-E69F-4161-8D2C-73AD5E8F923D}" type="datetimeFigureOut">
              <a:rPr lang="es-ES"/>
              <a:pPr>
                <a:defRPr/>
              </a:pPr>
              <a:t>28/06/2010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43381B1C-BB83-4963-8AE1-689703EC5F6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58F23136-D252-4064-B968-04406DFE4190}" type="datetimeFigureOut">
              <a:rPr lang="es-ES"/>
              <a:pPr>
                <a:defRPr/>
              </a:pPr>
              <a:t>28/06/2010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6D2294B4-81D8-4AAD-8241-8A6295938CD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E757841-8374-4338-9B47-EDDF266C92D9}" type="datetimeFigureOut">
              <a:rPr lang="es-ES"/>
              <a:pPr>
                <a:defRPr/>
              </a:pPr>
              <a:t>28/06/2010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6A6E3023-1D02-4A89-829E-899FBFEF0E6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7AF7F3C-F18E-4324-A02C-1D5CB8E88551}" type="datetimeFigureOut">
              <a:rPr lang="es-ES"/>
              <a:pPr>
                <a:defRPr/>
              </a:pPr>
              <a:t>28/06/2010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F4BAD95-F7B7-4840-83FE-64A90C8F018F}"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C2D14EC4-43CA-4B94-84A2-45CBAAA9315F}" type="datetimeFigureOut">
              <a:rPr lang="es-ES"/>
              <a:pPr>
                <a:defRPr/>
              </a:pPr>
              <a:t>28/06/2010</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31D208B1-CF14-49AF-8486-EA565A67DE83}"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EFD28FDA-DBBE-425D-B6C1-FA3EECECA644}" type="datetimeFigureOut">
              <a:rPr lang="es-ES"/>
              <a:pPr>
                <a:defRPr/>
              </a:pPr>
              <a:t>28/06/2010</a:t>
            </a:fld>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F941DFAB-8234-4F59-B9CF-148495F1260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B084DE7C-CB0B-4316-8E9A-71ECC10BE3A5}" type="datetimeFigureOut">
              <a:rPr lang="es-ES"/>
              <a:pPr>
                <a:defRPr/>
              </a:pPr>
              <a:t>28/06/2010</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451E1F9D-F6BC-4BE3-A4B2-D0EA0D827D7C}"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8D64BCD6-9631-4C76-A338-F5E111206811}" type="datetimeFigureOut">
              <a:rPr lang="es-ES"/>
              <a:pPr>
                <a:defRPr/>
              </a:pPr>
              <a:t>28/06/2010</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1691EBA9-6679-48A9-B57E-7D2C43620F56}"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F08E46BB-AC62-42F9-B5B4-D05EDAB255C8}" type="datetimeFigureOut">
              <a:rPr lang="es-ES"/>
              <a:pPr>
                <a:defRPr/>
              </a:pPr>
              <a:t>28/06/2010</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33D5AEAF-D778-454A-8189-32257B7401D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6AF9C424-5AAD-4A49-A20B-F2B0C0B3E98A}" type="datetimeFigureOut">
              <a:rPr lang="es-ES"/>
              <a:pPr>
                <a:defRPr/>
              </a:pPr>
              <a:t>28/06/2010</a:t>
            </a:fld>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2B433FCC-91A1-4C54-BAEF-A1F3F723B1A3}"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19B3A4B5-DB39-4E08-9083-ABF1EDBCEC00}" type="datetimeFigureOut">
              <a:rPr lang="es-ES"/>
              <a:pPr>
                <a:defRPr/>
              </a:pPr>
              <a:t>28/06/2010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C60BEBE-4050-4B71-A1BA-DD03A7901B20}" type="slidenum">
              <a:rPr lang="es-ES"/>
              <a:pPr>
                <a:defRPr/>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43" r:id="rId1"/>
    <p:sldLayoutId id="2147483935" r:id="rId2"/>
    <p:sldLayoutId id="2147483944" r:id="rId3"/>
    <p:sldLayoutId id="2147483936" r:id="rId4"/>
    <p:sldLayoutId id="2147483937" r:id="rId5"/>
    <p:sldLayoutId id="2147483938" r:id="rId6"/>
    <p:sldLayoutId id="2147483939" r:id="rId7"/>
    <p:sldLayoutId id="2147483940" r:id="rId8"/>
    <p:sldLayoutId id="2147483945" r:id="rId9"/>
    <p:sldLayoutId id="2147483941" r:id="rId10"/>
    <p:sldLayoutId id="214748394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500063" y="990600"/>
            <a:ext cx="8429625" cy="1938338"/>
          </a:xfrm>
          <a:prstGeom prst="rect">
            <a:avLst/>
          </a:prstGeom>
          <a:noFill/>
          <a:ln w="9525">
            <a:noFill/>
            <a:miter lim="800000"/>
            <a:headEnd/>
            <a:tailEnd/>
          </a:ln>
        </p:spPr>
        <p:txBody>
          <a:bodyPr anchor="ctr">
            <a:spAutoFit/>
          </a:bodyPr>
          <a:lstStyle/>
          <a:p>
            <a:r>
              <a:rPr lang="es-ES" sz="4000" b="1">
                <a:latin typeface="Arial" charset="0"/>
                <a:ea typeface="SimSun" pitchFamily="2" charset="-122"/>
                <a:cs typeface="Arial" charset="0"/>
              </a:rPr>
              <a:t>PROYECTO HIDROLOGICO</a:t>
            </a:r>
          </a:p>
          <a:p>
            <a:endParaRPr lang="es-ES" sz="4000" b="1">
              <a:latin typeface="Arial" charset="0"/>
              <a:ea typeface="SimSun" pitchFamily="2" charset="-122"/>
              <a:cs typeface="Arial" charset="0"/>
            </a:endParaRPr>
          </a:p>
          <a:p>
            <a:r>
              <a:rPr lang="es-ES" sz="4000" b="1">
                <a:latin typeface="Arial" charset="0"/>
                <a:ea typeface="SimSun" pitchFamily="2" charset="-122"/>
                <a:cs typeface="Arial" charset="0"/>
              </a:rPr>
              <a:t>RIO CHIMBO</a:t>
            </a:r>
          </a:p>
        </p:txBody>
      </p:sp>
      <p:sp>
        <p:nvSpPr>
          <p:cNvPr id="5123" name="Rectangle 9"/>
          <p:cNvSpPr>
            <a:spLocks noChangeArrowheads="1"/>
          </p:cNvSpPr>
          <p:nvPr/>
        </p:nvSpPr>
        <p:spPr bwMode="auto">
          <a:xfrm>
            <a:off x="2571750" y="3929063"/>
            <a:ext cx="4143375" cy="1938337"/>
          </a:xfrm>
          <a:prstGeom prst="rect">
            <a:avLst/>
          </a:prstGeom>
          <a:noFill/>
          <a:ln w="9525">
            <a:noFill/>
            <a:miter lim="800000"/>
            <a:headEnd/>
            <a:tailEnd/>
          </a:ln>
        </p:spPr>
        <p:txBody>
          <a:bodyPr anchor="ctr">
            <a:spAutoFit/>
          </a:bodyPr>
          <a:lstStyle/>
          <a:p>
            <a:r>
              <a:rPr lang="es-EC" sz="2000" b="1">
                <a:latin typeface="Arial" charset="0"/>
              </a:rPr>
              <a:t>Presentado por:</a:t>
            </a:r>
          </a:p>
          <a:p>
            <a:r>
              <a:rPr lang="es-EC" sz="2000" b="1">
                <a:latin typeface="Arial" charset="0"/>
              </a:rPr>
              <a:t>Danny Joseph Orozco Coello</a:t>
            </a:r>
            <a:endParaRPr lang="es-ES" altLang="zh-CN" sz="2000">
              <a:latin typeface="Arial" charset="0"/>
            </a:endParaRPr>
          </a:p>
          <a:p>
            <a:endParaRPr lang="es-ES" altLang="zh-CN" sz="2000">
              <a:latin typeface="Arial" charset="0"/>
            </a:endParaRPr>
          </a:p>
          <a:p>
            <a:endParaRPr lang="es-ES" altLang="zh-CN" sz="2000">
              <a:latin typeface="Arial" charset="0"/>
            </a:endParaRPr>
          </a:p>
          <a:p>
            <a:r>
              <a:rPr lang="es-EC" altLang="zh-CN" sz="2000" b="1">
                <a:latin typeface="Arial" charset="0"/>
              </a:rPr>
              <a:t>Director de Proyecto de Grado:</a:t>
            </a:r>
          </a:p>
          <a:p>
            <a:r>
              <a:rPr lang="es-EC" altLang="zh-CN" sz="2000" b="1">
                <a:latin typeface="Arial" charset="0"/>
              </a:rPr>
              <a:t> Ing. Gustavo Bermúdez</a:t>
            </a:r>
            <a:endParaRPr lang="es-ES" altLang="zh-CN" sz="2000" b="1">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785813"/>
            <a:ext cx="9144000" cy="523875"/>
          </a:xfrm>
          <a:prstGeom prst="rect">
            <a:avLst/>
          </a:prstGeom>
          <a:noFill/>
          <a:ln w="9525">
            <a:noFill/>
            <a:miter lim="800000"/>
            <a:headEnd/>
            <a:tailEnd/>
          </a:ln>
        </p:spPr>
        <p:txBody>
          <a:bodyPr>
            <a:spAutoFit/>
          </a:bodyPr>
          <a:lstStyle/>
          <a:p>
            <a:pPr marL="342900" indent="-342900"/>
            <a:r>
              <a:rPr lang="es-EC" sz="2800" b="1"/>
              <a:t>CAPITULO 2</a:t>
            </a:r>
            <a:r>
              <a:rPr lang="es-EC" sz="2400" b="1"/>
              <a:t>: </a:t>
            </a:r>
            <a:r>
              <a:rPr lang="es-ES" sz="2800" b="1"/>
              <a:t>HIDROLOGIA</a:t>
            </a:r>
            <a:endParaRPr lang="es-ES" sz="2800" b="1" u="sng">
              <a:latin typeface="Arial" charset="0"/>
              <a:ea typeface="SimSun" pitchFamily="2" charset="-122"/>
              <a:cs typeface="Arial" charset="0"/>
            </a:endParaRPr>
          </a:p>
        </p:txBody>
      </p:sp>
      <p:sp>
        <p:nvSpPr>
          <p:cNvPr id="14339" name="Rectangle 7"/>
          <p:cNvSpPr>
            <a:spLocks noChangeArrowheads="1"/>
          </p:cNvSpPr>
          <p:nvPr/>
        </p:nvSpPr>
        <p:spPr bwMode="auto">
          <a:xfrm>
            <a:off x="285750" y="1357313"/>
            <a:ext cx="8353425" cy="400050"/>
          </a:xfrm>
          <a:prstGeom prst="rect">
            <a:avLst/>
          </a:prstGeom>
          <a:noFill/>
          <a:ln w="9525">
            <a:noFill/>
            <a:miter lim="800000"/>
            <a:headEnd/>
            <a:tailEnd/>
          </a:ln>
        </p:spPr>
        <p:txBody>
          <a:bodyPr anchor="ctr">
            <a:spAutoFit/>
          </a:bodyPr>
          <a:lstStyle/>
          <a:p>
            <a:r>
              <a:rPr lang="es-ES" sz="2000" b="1"/>
              <a:t>Características Hidrológicas de la Cuenca Rio Chimbo</a:t>
            </a:r>
            <a:endParaRPr lang="es-ES" sz="2400" b="1"/>
          </a:p>
        </p:txBody>
      </p:sp>
      <p:graphicFrame>
        <p:nvGraphicFramePr>
          <p:cNvPr id="6" name="5 Tabla"/>
          <p:cNvGraphicFramePr>
            <a:graphicFrameLocks noGrp="1"/>
          </p:cNvGraphicFramePr>
          <p:nvPr/>
        </p:nvGraphicFramePr>
        <p:xfrm>
          <a:off x="928688" y="1857375"/>
          <a:ext cx="7215238" cy="4995513"/>
        </p:xfrm>
        <a:graphic>
          <a:graphicData uri="http://schemas.openxmlformats.org/drawingml/2006/table">
            <a:tbl>
              <a:tblPr/>
              <a:tblGrid>
                <a:gridCol w="2770739"/>
                <a:gridCol w="1031327"/>
                <a:gridCol w="1412908"/>
                <a:gridCol w="2000264"/>
              </a:tblGrid>
              <a:tr h="420472">
                <a:tc>
                  <a:txBody>
                    <a:bodyPr/>
                    <a:lstStyle/>
                    <a:p>
                      <a:pPr algn="ctr">
                        <a:lnSpc>
                          <a:spcPct val="115000"/>
                        </a:lnSpc>
                        <a:spcAft>
                          <a:spcPts val="0"/>
                        </a:spcAft>
                      </a:pPr>
                      <a:endParaRPr lang="es-EC" sz="1300" dirty="0">
                        <a:solidFill>
                          <a:srgbClr val="FF0000"/>
                        </a:solidFill>
                        <a:latin typeface="Calibri"/>
                        <a:ea typeface="Calibri"/>
                        <a:cs typeface="Times New Roman"/>
                      </a:endParaRPr>
                    </a:p>
                    <a:p>
                      <a:pPr algn="ctr">
                        <a:lnSpc>
                          <a:spcPct val="115000"/>
                        </a:lnSpc>
                        <a:spcAft>
                          <a:spcPts val="0"/>
                        </a:spcAft>
                      </a:pPr>
                      <a:r>
                        <a:rPr lang="es-ES" sz="1300" b="1" dirty="0">
                          <a:solidFill>
                            <a:srgbClr val="FF0000"/>
                          </a:solidFill>
                          <a:latin typeface="Arial"/>
                          <a:ea typeface="Times New Roman"/>
                          <a:cs typeface="Times New Roman"/>
                        </a:rPr>
                        <a:t>PARAMETROS</a:t>
                      </a:r>
                      <a:endParaRPr lang="es-EC" sz="1300" dirty="0">
                        <a:solidFill>
                          <a:srgbClr val="FF0000"/>
                        </a:solidFill>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300" b="1" dirty="0">
                          <a:solidFill>
                            <a:srgbClr val="FF0000"/>
                          </a:solidFill>
                          <a:latin typeface="Arial"/>
                          <a:ea typeface="Times New Roman"/>
                          <a:cs typeface="Times New Roman"/>
                        </a:rPr>
                        <a:t>UNIDADES</a:t>
                      </a:r>
                      <a:endParaRPr lang="es-EC" sz="1300" dirty="0">
                        <a:solidFill>
                          <a:srgbClr val="FF0000"/>
                        </a:solidFill>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300" b="1" dirty="0">
                          <a:solidFill>
                            <a:srgbClr val="FF0000"/>
                          </a:solidFill>
                          <a:latin typeface="Arial"/>
                          <a:ea typeface="Times New Roman"/>
                          <a:cs typeface="Times New Roman"/>
                        </a:rPr>
                        <a:t>CAÑI</a:t>
                      </a:r>
                      <a:endParaRPr lang="es-EC" sz="1300" dirty="0">
                        <a:solidFill>
                          <a:srgbClr val="FF0000"/>
                        </a:solidFill>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300" b="1" dirty="0">
                          <a:solidFill>
                            <a:srgbClr val="FF0000"/>
                          </a:solidFill>
                          <a:latin typeface="Arial"/>
                          <a:ea typeface="Times New Roman"/>
                          <a:cs typeface="Times New Roman"/>
                        </a:rPr>
                        <a:t>PANGOR</a:t>
                      </a:r>
                      <a:endParaRPr lang="es-EC" sz="1300" dirty="0">
                        <a:solidFill>
                          <a:srgbClr val="FF0000"/>
                        </a:solidFill>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38753">
                <a:tc>
                  <a:txBody>
                    <a:bodyPr/>
                    <a:lstStyle/>
                    <a:p>
                      <a:pPr algn="ctr">
                        <a:lnSpc>
                          <a:spcPct val="115000"/>
                        </a:lnSpc>
                        <a:spcAft>
                          <a:spcPts val="0"/>
                        </a:spcAft>
                      </a:pPr>
                      <a:r>
                        <a:rPr lang="es-ES" sz="1300" b="1" dirty="0">
                          <a:latin typeface="Arial"/>
                          <a:ea typeface="Times New Roman"/>
                          <a:cs typeface="Times New Roman"/>
                        </a:rPr>
                        <a:t>Lugar de la toma</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Chimbo DJ Cañí</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Chimbo DJ Pangor</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472">
                <a:tc>
                  <a:txBody>
                    <a:bodyPr/>
                    <a:lstStyle/>
                    <a:p>
                      <a:pPr algn="ctr">
                        <a:lnSpc>
                          <a:spcPct val="115000"/>
                        </a:lnSpc>
                        <a:spcAft>
                          <a:spcPts val="0"/>
                        </a:spcAft>
                      </a:pPr>
                      <a:endParaRPr lang="es-EC" sz="1300" dirty="0">
                        <a:latin typeface="Calibri"/>
                        <a:ea typeface="Calibri"/>
                        <a:cs typeface="Times New Roman"/>
                      </a:endParaRPr>
                    </a:p>
                    <a:p>
                      <a:pPr algn="ctr">
                        <a:lnSpc>
                          <a:spcPct val="115000"/>
                        </a:lnSpc>
                        <a:spcAft>
                          <a:spcPts val="0"/>
                        </a:spcAft>
                      </a:pPr>
                      <a:r>
                        <a:rPr lang="es-ES" sz="1300" b="1" dirty="0">
                          <a:latin typeface="Arial"/>
                          <a:ea typeface="Times New Roman"/>
                          <a:cs typeface="Times New Roman"/>
                        </a:rPr>
                        <a:t>Cota de  cierre</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msnm</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2180</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1330,00</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472">
                <a:tc>
                  <a:txBody>
                    <a:bodyPr/>
                    <a:lstStyle/>
                    <a:p>
                      <a:pPr algn="ctr">
                        <a:lnSpc>
                          <a:spcPct val="115000"/>
                        </a:lnSpc>
                        <a:spcAft>
                          <a:spcPts val="0"/>
                        </a:spcAft>
                      </a:pPr>
                      <a:endParaRPr lang="es-EC" sz="1300" dirty="0">
                        <a:latin typeface="Calibri"/>
                        <a:ea typeface="Calibri"/>
                        <a:cs typeface="Times New Roman"/>
                      </a:endParaRPr>
                    </a:p>
                    <a:p>
                      <a:pPr algn="ctr">
                        <a:lnSpc>
                          <a:spcPct val="115000"/>
                        </a:lnSpc>
                        <a:spcAft>
                          <a:spcPts val="0"/>
                        </a:spcAft>
                      </a:pPr>
                      <a:r>
                        <a:rPr lang="es-ES" sz="1300" b="1" dirty="0">
                          <a:latin typeface="Arial"/>
                          <a:ea typeface="Times New Roman"/>
                          <a:cs typeface="Times New Roman"/>
                        </a:rPr>
                        <a:t>Cota de derivación</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msnm</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2200</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1350,00</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472">
                <a:tc>
                  <a:txBody>
                    <a:bodyPr/>
                    <a:lstStyle/>
                    <a:p>
                      <a:pPr algn="ctr">
                        <a:lnSpc>
                          <a:spcPct val="115000"/>
                        </a:lnSpc>
                        <a:spcAft>
                          <a:spcPts val="0"/>
                        </a:spcAft>
                      </a:pPr>
                      <a:endParaRPr lang="es-EC" sz="1300" dirty="0">
                        <a:latin typeface="Calibri"/>
                        <a:ea typeface="Calibri"/>
                        <a:cs typeface="Times New Roman"/>
                      </a:endParaRPr>
                    </a:p>
                    <a:p>
                      <a:pPr algn="ctr">
                        <a:lnSpc>
                          <a:spcPct val="115000"/>
                        </a:lnSpc>
                        <a:spcAft>
                          <a:spcPts val="0"/>
                        </a:spcAft>
                      </a:pPr>
                      <a:r>
                        <a:rPr lang="es-ES" sz="1300" b="1" dirty="0">
                          <a:latin typeface="Arial"/>
                          <a:ea typeface="Times New Roman"/>
                          <a:cs typeface="Times New Roman"/>
                        </a:rPr>
                        <a:t>Perímetro </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km</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154,08</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196,02</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472">
                <a:tc>
                  <a:txBody>
                    <a:bodyPr/>
                    <a:lstStyle/>
                    <a:p>
                      <a:pPr algn="ctr">
                        <a:lnSpc>
                          <a:spcPct val="115000"/>
                        </a:lnSpc>
                        <a:spcAft>
                          <a:spcPts val="0"/>
                        </a:spcAft>
                      </a:pPr>
                      <a:endParaRPr lang="es-EC" sz="1300" dirty="0">
                        <a:latin typeface="Calibri"/>
                        <a:ea typeface="Calibri"/>
                        <a:cs typeface="Times New Roman"/>
                      </a:endParaRPr>
                    </a:p>
                    <a:p>
                      <a:pPr algn="ctr">
                        <a:lnSpc>
                          <a:spcPct val="115000"/>
                        </a:lnSpc>
                        <a:spcAft>
                          <a:spcPts val="0"/>
                        </a:spcAft>
                      </a:pPr>
                      <a:r>
                        <a:rPr lang="es-ES" sz="1300" b="1" dirty="0">
                          <a:latin typeface="Arial"/>
                          <a:ea typeface="Times New Roman"/>
                          <a:cs typeface="Times New Roman"/>
                        </a:rPr>
                        <a:t>Área de drenaje</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km2</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978,07</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1391,13</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472">
                <a:tc>
                  <a:txBody>
                    <a:bodyPr/>
                    <a:lstStyle/>
                    <a:p>
                      <a:pPr algn="ctr">
                        <a:lnSpc>
                          <a:spcPct val="115000"/>
                        </a:lnSpc>
                        <a:spcAft>
                          <a:spcPts val="0"/>
                        </a:spcAft>
                      </a:pPr>
                      <a:endParaRPr lang="es-EC" sz="1300" dirty="0">
                        <a:latin typeface="Calibri"/>
                        <a:ea typeface="Calibri"/>
                        <a:cs typeface="Times New Roman"/>
                      </a:endParaRPr>
                    </a:p>
                    <a:p>
                      <a:pPr algn="ctr">
                        <a:lnSpc>
                          <a:spcPct val="115000"/>
                        </a:lnSpc>
                        <a:spcAft>
                          <a:spcPts val="0"/>
                        </a:spcAft>
                      </a:pPr>
                      <a:r>
                        <a:rPr lang="es-ES" sz="1300" b="1" dirty="0">
                          <a:latin typeface="Arial"/>
                          <a:ea typeface="Times New Roman"/>
                          <a:cs typeface="Times New Roman"/>
                        </a:rPr>
                        <a:t>Índice de Compacidad</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1,38</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1,47</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472">
                <a:tc>
                  <a:txBody>
                    <a:bodyPr/>
                    <a:lstStyle/>
                    <a:p>
                      <a:pPr algn="ctr">
                        <a:lnSpc>
                          <a:spcPct val="115000"/>
                        </a:lnSpc>
                        <a:spcAft>
                          <a:spcPts val="0"/>
                        </a:spcAft>
                      </a:pPr>
                      <a:endParaRPr lang="es-EC" sz="1300" dirty="0">
                        <a:latin typeface="Calibri"/>
                        <a:ea typeface="Calibri"/>
                        <a:cs typeface="Times New Roman"/>
                      </a:endParaRPr>
                    </a:p>
                    <a:p>
                      <a:pPr algn="ctr">
                        <a:lnSpc>
                          <a:spcPct val="115000"/>
                        </a:lnSpc>
                        <a:spcAft>
                          <a:spcPts val="0"/>
                        </a:spcAft>
                      </a:pPr>
                      <a:r>
                        <a:rPr lang="es-ES" sz="1300" b="1" dirty="0">
                          <a:latin typeface="Arial"/>
                          <a:ea typeface="Times New Roman"/>
                          <a:cs typeface="Times New Roman"/>
                        </a:rPr>
                        <a:t>Máximo recorrido </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km</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60,63</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104,54</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472">
                <a:tc>
                  <a:txBody>
                    <a:bodyPr/>
                    <a:lstStyle/>
                    <a:p>
                      <a:pPr algn="ctr">
                        <a:lnSpc>
                          <a:spcPct val="115000"/>
                        </a:lnSpc>
                        <a:spcAft>
                          <a:spcPts val="0"/>
                        </a:spcAft>
                      </a:pPr>
                      <a:endParaRPr lang="es-EC" sz="1300" dirty="0">
                        <a:latin typeface="Calibri"/>
                        <a:ea typeface="Calibri"/>
                        <a:cs typeface="Times New Roman"/>
                      </a:endParaRPr>
                    </a:p>
                    <a:p>
                      <a:pPr algn="ctr">
                        <a:lnSpc>
                          <a:spcPct val="115000"/>
                        </a:lnSpc>
                        <a:spcAft>
                          <a:spcPts val="0"/>
                        </a:spcAft>
                      </a:pPr>
                      <a:r>
                        <a:rPr lang="es-ES" sz="1300" b="1" dirty="0">
                          <a:latin typeface="Arial"/>
                          <a:ea typeface="Times New Roman"/>
                          <a:cs typeface="Times New Roman"/>
                        </a:rPr>
                        <a:t>Factor de forma</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0,27</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0,13</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472">
                <a:tc>
                  <a:txBody>
                    <a:bodyPr/>
                    <a:lstStyle/>
                    <a:p>
                      <a:pPr algn="ctr">
                        <a:lnSpc>
                          <a:spcPct val="115000"/>
                        </a:lnSpc>
                        <a:spcAft>
                          <a:spcPts val="0"/>
                        </a:spcAft>
                      </a:pPr>
                      <a:endParaRPr lang="es-EC" sz="1300" dirty="0">
                        <a:latin typeface="Calibri"/>
                        <a:ea typeface="Calibri"/>
                        <a:cs typeface="Times New Roman"/>
                      </a:endParaRPr>
                    </a:p>
                    <a:p>
                      <a:pPr algn="ctr">
                        <a:lnSpc>
                          <a:spcPct val="115000"/>
                        </a:lnSpc>
                        <a:spcAft>
                          <a:spcPts val="0"/>
                        </a:spcAft>
                      </a:pPr>
                      <a:r>
                        <a:rPr lang="es-ES" sz="1300" b="1" dirty="0">
                          <a:latin typeface="Arial"/>
                          <a:ea typeface="Times New Roman"/>
                          <a:cs typeface="Times New Roman"/>
                        </a:rPr>
                        <a:t>Altitud media</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msnm</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4112,86</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3648,71</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472">
                <a:tc>
                  <a:txBody>
                    <a:bodyPr/>
                    <a:lstStyle/>
                    <a:p>
                      <a:pPr algn="ctr">
                        <a:lnSpc>
                          <a:spcPct val="115000"/>
                        </a:lnSpc>
                        <a:spcAft>
                          <a:spcPts val="0"/>
                        </a:spcAft>
                      </a:pPr>
                      <a:endParaRPr lang="es-EC" sz="1300" dirty="0">
                        <a:latin typeface="Calibri"/>
                        <a:ea typeface="Calibri"/>
                        <a:cs typeface="Times New Roman"/>
                      </a:endParaRPr>
                    </a:p>
                    <a:p>
                      <a:pPr algn="ctr">
                        <a:lnSpc>
                          <a:spcPct val="115000"/>
                        </a:lnSpc>
                        <a:spcAft>
                          <a:spcPts val="0"/>
                        </a:spcAft>
                      </a:pPr>
                      <a:r>
                        <a:rPr lang="es-ES" sz="1300" b="1" dirty="0">
                          <a:latin typeface="Arial"/>
                          <a:ea typeface="Times New Roman"/>
                          <a:cs typeface="Times New Roman"/>
                        </a:rPr>
                        <a:t>Coeficiente Orográfico</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17294,92</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latin typeface="Arial"/>
                          <a:ea typeface="Times New Roman"/>
                          <a:cs typeface="Times New Roman"/>
                        </a:rPr>
                        <a:t>9569,98</a:t>
                      </a:r>
                      <a:endParaRPr lang="es-EC" sz="1300" dirty="0">
                        <a:latin typeface="Calibri"/>
                        <a:ea typeface="Calibri"/>
                        <a:cs typeface="Times New Roman"/>
                      </a:endParaRPr>
                    </a:p>
                  </a:txBody>
                  <a:tcPr marL="40580" marR="40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500063" y="1428750"/>
            <a:ext cx="8353425" cy="400050"/>
          </a:xfrm>
          <a:prstGeom prst="rect">
            <a:avLst/>
          </a:prstGeom>
          <a:noFill/>
          <a:ln w="9525">
            <a:noFill/>
            <a:miter lim="800000"/>
            <a:headEnd/>
            <a:tailEnd/>
          </a:ln>
        </p:spPr>
        <p:txBody>
          <a:bodyPr anchor="ctr">
            <a:spAutoFit/>
          </a:bodyPr>
          <a:lstStyle/>
          <a:p>
            <a:r>
              <a:rPr lang="es-ES" sz="2000" b="1"/>
              <a:t>Características Hidrológicas de la Cuenca Rio Chimbo</a:t>
            </a:r>
            <a:endParaRPr lang="es-ES" sz="2400" b="1"/>
          </a:p>
        </p:txBody>
      </p:sp>
      <p:graphicFrame>
        <p:nvGraphicFramePr>
          <p:cNvPr id="3" name="2 Tabla"/>
          <p:cNvGraphicFramePr>
            <a:graphicFrameLocks noGrp="1"/>
          </p:cNvGraphicFramePr>
          <p:nvPr/>
        </p:nvGraphicFramePr>
        <p:xfrm>
          <a:off x="2143125" y="2286000"/>
          <a:ext cx="5000660" cy="4206240"/>
        </p:xfrm>
        <a:graphic>
          <a:graphicData uri="http://schemas.openxmlformats.org/drawingml/2006/table">
            <a:tbl>
              <a:tblPr/>
              <a:tblGrid>
                <a:gridCol w="2523442"/>
                <a:gridCol w="1193242"/>
                <a:gridCol w="1283976"/>
              </a:tblGrid>
              <a:tr h="493872">
                <a:tc>
                  <a:txBody>
                    <a:bodyPr/>
                    <a:lstStyle/>
                    <a:p>
                      <a:pPr algn="ctr">
                        <a:lnSpc>
                          <a:spcPct val="115000"/>
                        </a:lnSpc>
                        <a:spcAft>
                          <a:spcPts val="0"/>
                        </a:spcAft>
                      </a:pPr>
                      <a:endParaRPr lang="es-EC" sz="1600" dirty="0">
                        <a:solidFill>
                          <a:srgbClr val="FF0000"/>
                        </a:solidFill>
                        <a:latin typeface="Calibri"/>
                        <a:ea typeface="Calibri"/>
                        <a:cs typeface="Times New Roman"/>
                      </a:endParaRPr>
                    </a:p>
                    <a:p>
                      <a:pPr algn="ctr">
                        <a:lnSpc>
                          <a:spcPct val="115000"/>
                        </a:lnSpc>
                        <a:spcAft>
                          <a:spcPts val="0"/>
                        </a:spcAft>
                      </a:pPr>
                      <a:r>
                        <a:rPr lang="es-ES" sz="1600" b="1" dirty="0">
                          <a:solidFill>
                            <a:srgbClr val="FF0000"/>
                          </a:solidFill>
                          <a:latin typeface="Arial"/>
                          <a:ea typeface="Times New Roman"/>
                          <a:cs typeface="Times New Roman"/>
                        </a:rPr>
                        <a:t>EMBALSE CHILLANES</a:t>
                      </a:r>
                      <a:endParaRPr lang="es-EC" sz="16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600" b="1" dirty="0">
                          <a:solidFill>
                            <a:srgbClr val="FF0000"/>
                          </a:solidFill>
                          <a:latin typeface="Arial"/>
                          <a:ea typeface="Times New Roman"/>
                          <a:cs typeface="Times New Roman"/>
                        </a:rPr>
                        <a:t>UNIDADES</a:t>
                      </a:r>
                      <a:endParaRPr lang="es-EC" sz="16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600" b="1" dirty="0">
                          <a:solidFill>
                            <a:srgbClr val="FF0000"/>
                          </a:solidFill>
                          <a:latin typeface="Arial"/>
                          <a:ea typeface="Times New Roman"/>
                          <a:cs typeface="Times New Roman"/>
                        </a:rPr>
                        <a:t>VALOR</a:t>
                      </a:r>
                      <a:endParaRPr lang="es-EC" sz="16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93872">
                <a:tc>
                  <a:txBody>
                    <a:bodyPr/>
                    <a:lstStyle/>
                    <a:p>
                      <a:pPr algn="ctr">
                        <a:lnSpc>
                          <a:spcPct val="115000"/>
                        </a:lnSpc>
                        <a:spcAft>
                          <a:spcPts val="0"/>
                        </a:spcAft>
                      </a:pPr>
                      <a:endParaRPr lang="es-EC" sz="1600" dirty="0">
                        <a:latin typeface="Calibri"/>
                        <a:ea typeface="Calibri"/>
                        <a:cs typeface="Times New Roman"/>
                      </a:endParaRPr>
                    </a:p>
                    <a:p>
                      <a:pPr algn="ctr">
                        <a:lnSpc>
                          <a:spcPct val="115000"/>
                        </a:lnSpc>
                        <a:spcAft>
                          <a:spcPts val="0"/>
                        </a:spcAft>
                      </a:pPr>
                      <a:r>
                        <a:rPr lang="es-ES" sz="1600" b="1" dirty="0">
                          <a:latin typeface="Arial"/>
                          <a:ea typeface="Times New Roman"/>
                          <a:cs typeface="Times New Roman"/>
                        </a:rPr>
                        <a:t>Altura de la presa</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m</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125</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544">
                <a:tc>
                  <a:txBody>
                    <a:bodyPr/>
                    <a:lstStyle/>
                    <a:p>
                      <a:pPr algn="ctr">
                        <a:lnSpc>
                          <a:spcPct val="115000"/>
                        </a:lnSpc>
                        <a:spcAft>
                          <a:spcPts val="0"/>
                        </a:spcAft>
                      </a:pPr>
                      <a:endParaRPr lang="es-EC" sz="1600" dirty="0">
                        <a:latin typeface="Calibri"/>
                        <a:ea typeface="Calibri"/>
                        <a:cs typeface="Times New Roman"/>
                      </a:endParaRPr>
                    </a:p>
                    <a:p>
                      <a:pPr algn="ctr">
                        <a:lnSpc>
                          <a:spcPct val="115000"/>
                        </a:lnSpc>
                        <a:spcAft>
                          <a:spcPts val="0"/>
                        </a:spcAft>
                      </a:pPr>
                      <a:r>
                        <a:rPr lang="es-ES" sz="1600" b="1" dirty="0">
                          <a:latin typeface="Arial"/>
                          <a:ea typeface="Times New Roman"/>
                          <a:cs typeface="Times New Roman"/>
                        </a:rPr>
                        <a:t>Volumen variable embalse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Hm3</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164</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872">
                <a:tc>
                  <a:txBody>
                    <a:bodyPr/>
                    <a:lstStyle/>
                    <a:p>
                      <a:pPr algn="ctr">
                        <a:lnSpc>
                          <a:spcPct val="115000"/>
                        </a:lnSpc>
                        <a:spcAft>
                          <a:spcPts val="0"/>
                        </a:spcAft>
                      </a:pPr>
                      <a:endParaRPr lang="es-EC" sz="1600" dirty="0">
                        <a:latin typeface="Calibri"/>
                        <a:ea typeface="Calibri"/>
                        <a:cs typeface="Times New Roman"/>
                      </a:endParaRPr>
                    </a:p>
                    <a:p>
                      <a:pPr algn="ctr">
                        <a:lnSpc>
                          <a:spcPct val="115000"/>
                        </a:lnSpc>
                        <a:spcAft>
                          <a:spcPts val="0"/>
                        </a:spcAft>
                      </a:pPr>
                      <a:r>
                        <a:rPr lang="es-ES" sz="1600" b="1" dirty="0">
                          <a:latin typeface="Arial"/>
                          <a:ea typeface="Times New Roman"/>
                          <a:cs typeface="Times New Roman"/>
                        </a:rPr>
                        <a:t>Volumen muerto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Hm3</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80</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872">
                <a:tc>
                  <a:txBody>
                    <a:bodyPr/>
                    <a:lstStyle/>
                    <a:p>
                      <a:pPr algn="ctr">
                        <a:lnSpc>
                          <a:spcPct val="115000"/>
                        </a:lnSpc>
                        <a:spcAft>
                          <a:spcPts val="0"/>
                        </a:spcAft>
                      </a:pPr>
                      <a:endParaRPr lang="es-EC" sz="1600" dirty="0">
                        <a:latin typeface="Calibri"/>
                        <a:ea typeface="Calibri"/>
                        <a:cs typeface="Times New Roman"/>
                      </a:endParaRPr>
                    </a:p>
                    <a:p>
                      <a:pPr algn="ctr">
                        <a:lnSpc>
                          <a:spcPct val="115000"/>
                        </a:lnSpc>
                        <a:spcAft>
                          <a:spcPts val="0"/>
                        </a:spcAft>
                      </a:pPr>
                      <a:r>
                        <a:rPr lang="es-ES" sz="1600" b="1" dirty="0">
                          <a:latin typeface="Arial"/>
                          <a:ea typeface="Times New Roman"/>
                          <a:cs typeface="Times New Roman"/>
                        </a:rPr>
                        <a:t>Área del embalse</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Km2</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6</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872">
                <a:tc>
                  <a:txBody>
                    <a:bodyPr/>
                    <a:lstStyle/>
                    <a:p>
                      <a:pPr algn="ctr">
                        <a:lnSpc>
                          <a:spcPct val="115000"/>
                        </a:lnSpc>
                        <a:spcAft>
                          <a:spcPts val="0"/>
                        </a:spcAft>
                      </a:pPr>
                      <a:endParaRPr lang="es-EC" sz="1600" dirty="0">
                        <a:latin typeface="Calibri"/>
                        <a:ea typeface="Calibri"/>
                        <a:cs typeface="Times New Roman"/>
                      </a:endParaRPr>
                    </a:p>
                    <a:p>
                      <a:pPr algn="ctr">
                        <a:lnSpc>
                          <a:spcPct val="115000"/>
                        </a:lnSpc>
                        <a:spcAft>
                          <a:spcPts val="0"/>
                        </a:spcAft>
                      </a:pPr>
                      <a:r>
                        <a:rPr lang="es-ES" sz="1600" b="1" dirty="0">
                          <a:latin typeface="Arial"/>
                          <a:ea typeface="Times New Roman"/>
                          <a:cs typeface="Times New Roman"/>
                        </a:rPr>
                        <a:t>Área de drenaje</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Km2</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37,738871</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872">
                <a:tc>
                  <a:txBody>
                    <a:bodyPr/>
                    <a:lstStyle/>
                    <a:p>
                      <a:pPr algn="ctr">
                        <a:lnSpc>
                          <a:spcPct val="115000"/>
                        </a:lnSpc>
                        <a:spcAft>
                          <a:spcPts val="0"/>
                        </a:spcAft>
                      </a:pPr>
                      <a:endParaRPr lang="es-EC" sz="1600" dirty="0">
                        <a:latin typeface="Calibri"/>
                        <a:ea typeface="Calibri"/>
                        <a:cs typeface="Times New Roman"/>
                      </a:endParaRPr>
                    </a:p>
                    <a:p>
                      <a:pPr algn="ctr">
                        <a:lnSpc>
                          <a:spcPct val="115000"/>
                        </a:lnSpc>
                        <a:spcAft>
                          <a:spcPts val="0"/>
                        </a:spcAft>
                      </a:pPr>
                      <a:r>
                        <a:rPr lang="es-ES" sz="1600" b="1" dirty="0">
                          <a:latin typeface="Arial"/>
                          <a:ea typeface="Times New Roman"/>
                          <a:cs typeface="Times New Roman"/>
                        </a:rPr>
                        <a:t>Perímetro</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Km2</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42,582044</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428625" y="1171575"/>
            <a:ext cx="8353425" cy="4400550"/>
          </a:xfrm>
          <a:prstGeom prst="rect">
            <a:avLst/>
          </a:prstGeom>
          <a:noFill/>
          <a:ln w="9525">
            <a:noFill/>
            <a:miter lim="800000"/>
            <a:headEnd/>
            <a:tailEnd/>
          </a:ln>
        </p:spPr>
        <p:txBody>
          <a:bodyPr anchor="ctr">
            <a:spAutoFit/>
          </a:bodyPr>
          <a:lstStyle/>
          <a:p>
            <a:pPr marL="0" lvl="1" algn="just"/>
            <a:r>
              <a:rPr lang="es-ES" sz="2000" b="1"/>
              <a:t>Coeficiente de transposición.</a:t>
            </a:r>
          </a:p>
          <a:p>
            <a:pPr marL="0" lvl="1" algn="just"/>
            <a:endParaRPr lang="es-ES" sz="2000" b="1"/>
          </a:p>
          <a:p>
            <a:pPr marL="0" lvl="1" algn="just"/>
            <a:r>
              <a:rPr lang="es-ES" sz="2000"/>
              <a:t>Con el programa ArcMap, y utilizando información cartográfica digitalizada de la cuenca del Guayas e isoyetas de la cobertura nacional, se calculó el coeficiente de transposición, para interpolar los caudales registrados en la estación fluviometrica de “Chimbo D.J. Rio Pangor”, hasta cada punto de interés del proyecto Chimbo</a:t>
            </a:r>
          </a:p>
          <a:p>
            <a:pPr marL="0" lvl="1" algn="just"/>
            <a:endParaRPr lang="es-ES" sz="2000">
              <a:ea typeface="Verdana" pitchFamily="34" charset="0"/>
              <a:cs typeface="Verdana" pitchFamily="34" charset="0"/>
            </a:endParaRPr>
          </a:p>
          <a:p>
            <a:pPr marL="0" lvl="1" algn="just"/>
            <a:endParaRPr lang="es-ES" sz="2000">
              <a:ea typeface="Verdana" pitchFamily="34" charset="0"/>
              <a:cs typeface="Verdana" pitchFamily="34" charset="0"/>
            </a:endParaRPr>
          </a:p>
          <a:p>
            <a:pPr marL="0" lvl="1" algn="just"/>
            <a:r>
              <a:rPr lang="es-ES" sz="2000"/>
              <a:t>*El coeficiente de transposición (Kt)</a:t>
            </a:r>
          </a:p>
          <a:p>
            <a:pPr marL="0" lvl="1" algn="just"/>
            <a:endParaRPr lang="es-ES" sz="2000"/>
          </a:p>
          <a:p>
            <a:pPr marL="0" lvl="1" algn="just"/>
            <a:r>
              <a:rPr lang="es-ES" sz="2000"/>
              <a:t>Relaciona características físico-hidrológicas como el área de drenaje de la cuenca y la precipitación media ponderada.</a:t>
            </a:r>
            <a:endParaRPr lang="es-EC" sz="200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214438" y="1690688"/>
          <a:ext cx="6786609" cy="2453640"/>
        </p:xfrm>
        <a:graphic>
          <a:graphicData uri="http://schemas.openxmlformats.org/drawingml/2006/table">
            <a:tbl>
              <a:tblPr/>
              <a:tblGrid>
                <a:gridCol w="1143007"/>
                <a:gridCol w="1191112"/>
                <a:gridCol w="1094904"/>
                <a:gridCol w="1071570"/>
                <a:gridCol w="1143008"/>
                <a:gridCol w="1143008"/>
              </a:tblGrid>
              <a:tr h="161925">
                <a:tc rowSpan="2">
                  <a:txBody>
                    <a:bodyPr/>
                    <a:lstStyle/>
                    <a:p>
                      <a:pPr algn="ctr">
                        <a:lnSpc>
                          <a:spcPct val="115000"/>
                        </a:lnSpc>
                        <a:spcAft>
                          <a:spcPts val="0"/>
                        </a:spcAft>
                      </a:pPr>
                      <a:r>
                        <a:rPr lang="es-EC" sz="1400" b="1" dirty="0">
                          <a:solidFill>
                            <a:srgbClr val="FF0000"/>
                          </a:solidFill>
                          <a:latin typeface="Arial"/>
                          <a:ea typeface="Times New Roman"/>
                          <a:cs typeface="Times New Roman"/>
                        </a:rPr>
                        <a:t>PMP</a:t>
                      </a:r>
                      <a:endParaRPr lang="es-EC" sz="1400" dirty="0">
                        <a:solidFill>
                          <a:srgbClr val="FF0000"/>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a:lnSpc>
                          <a:spcPct val="115000"/>
                        </a:lnSpc>
                        <a:spcAft>
                          <a:spcPts val="0"/>
                        </a:spcAft>
                      </a:pPr>
                      <a:r>
                        <a:rPr lang="es-EC" sz="1400" b="1" dirty="0">
                          <a:solidFill>
                            <a:srgbClr val="FF0000"/>
                          </a:solidFill>
                          <a:latin typeface="Arial"/>
                          <a:ea typeface="Times New Roman"/>
                          <a:cs typeface="Times New Roman"/>
                        </a:rPr>
                        <a:t>PMP PROMEDIO</a:t>
                      </a:r>
                      <a:endParaRPr lang="es-EC" sz="1400" dirty="0">
                        <a:solidFill>
                          <a:srgbClr val="FF0000"/>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4">
                  <a:txBody>
                    <a:bodyPr/>
                    <a:lstStyle/>
                    <a:p>
                      <a:pPr algn="ctr">
                        <a:lnSpc>
                          <a:spcPct val="115000"/>
                        </a:lnSpc>
                        <a:spcAft>
                          <a:spcPts val="0"/>
                        </a:spcAft>
                      </a:pPr>
                      <a:r>
                        <a:rPr lang="es-EC" sz="1400" b="1" dirty="0">
                          <a:solidFill>
                            <a:srgbClr val="FF0000"/>
                          </a:solidFill>
                          <a:latin typeface="Arial"/>
                          <a:ea typeface="Times New Roman"/>
                          <a:cs typeface="Times New Roman"/>
                        </a:rPr>
                        <a:t>AREA</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61925">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b="1" dirty="0">
                          <a:solidFill>
                            <a:srgbClr val="FF0000"/>
                          </a:solidFill>
                          <a:latin typeface="Arial"/>
                          <a:ea typeface="Times New Roman"/>
                          <a:cs typeface="Times New Roman"/>
                        </a:rPr>
                        <a:t>CAÑI</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400" b="1" dirty="0">
                          <a:solidFill>
                            <a:srgbClr val="FF0000"/>
                          </a:solidFill>
                          <a:latin typeface="Arial"/>
                          <a:ea typeface="Times New Roman"/>
                          <a:cs typeface="Times New Roman"/>
                        </a:rPr>
                        <a:t>PANGOR</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400" b="1" dirty="0">
                          <a:solidFill>
                            <a:srgbClr val="FF0000"/>
                          </a:solidFill>
                          <a:latin typeface="Arial"/>
                          <a:ea typeface="Times New Roman"/>
                          <a:cs typeface="Times New Roman"/>
                        </a:rPr>
                        <a:t>COCO</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400" b="1" dirty="0">
                          <a:solidFill>
                            <a:srgbClr val="FF0000"/>
                          </a:solidFill>
                          <a:latin typeface="Arial"/>
                          <a:ea typeface="Times New Roman"/>
                          <a:cs typeface="Times New Roman"/>
                        </a:rPr>
                        <a:t>CHILLANES</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61925">
                <a:tc>
                  <a:txBody>
                    <a:bodyPr/>
                    <a:lstStyle/>
                    <a:p>
                      <a:pPr algn="ctr">
                        <a:lnSpc>
                          <a:spcPct val="115000"/>
                        </a:lnSpc>
                        <a:spcAft>
                          <a:spcPts val="0"/>
                        </a:spcAft>
                      </a:pPr>
                      <a:r>
                        <a:rPr lang="es-EC" sz="1400" dirty="0">
                          <a:latin typeface="Arial"/>
                          <a:ea typeface="Times New Roman"/>
                          <a:cs typeface="Times New Roman"/>
                        </a:rPr>
                        <a:t>500-750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625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70,965633</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70,95172</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70,95172</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400" dirty="0">
                          <a:latin typeface="Arial"/>
                          <a:ea typeface="Times New Roman"/>
                          <a:cs typeface="Times New Roman"/>
                        </a:rPr>
                        <a:t>750-1000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875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545,824605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633,256662</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875,744162</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0,729883</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400" dirty="0">
                          <a:latin typeface="Arial"/>
                          <a:ea typeface="Times New Roman"/>
                          <a:cs typeface="Times New Roman"/>
                        </a:rPr>
                        <a:t>1000-1250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1125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269,246055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349,441875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519,898196</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16,784682</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400" dirty="0">
                          <a:latin typeface="Arial"/>
                          <a:ea typeface="Times New Roman"/>
                          <a:cs typeface="Times New Roman"/>
                        </a:rPr>
                        <a:t>1250-1500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1375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87,87364</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285,529999</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316,399631</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10,286741</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400" dirty="0">
                          <a:latin typeface="Arial"/>
                          <a:ea typeface="Times New Roman"/>
                          <a:cs typeface="Times New Roman"/>
                        </a:rPr>
                        <a:t>1500-1750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1625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4,160597</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51,949895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58,231329</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9,892685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400" dirty="0">
                          <a:latin typeface="Arial"/>
                          <a:ea typeface="Times New Roman"/>
                          <a:cs typeface="Times New Roman"/>
                        </a:rPr>
                        <a:t>1750-2000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1875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dirty="0">
                          <a:latin typeface="Arial"/>
                          <a:ea typeface="Times New Roman"/>
                          <a:cs typeface="Times New Roman"/>
                        </a:rPr>
                        <a:t>***</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0,492465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gridSpan="2">
                  <a:txBody>
                    <a:bodyPr/>
                    <a:lstStyle/>
                    <a:p>
                      <a:pPr algn="ctr">
                        <a:lnSpc>
                          <a:spcPct val="115000"/>
                        </a:lnSpc>
                        <a:spcAft>
                          <a:spcPts val="0"/>
                        </a:spcAft>
                      </a:pPr>
                      <a:r>
                        <a:rPr lang="es-EC" sz="1400" b="1" dirty="0">
                          <a:solidFill>
                            <a:srgbClr val="FF0000"/>
                          </a:solidFill>
                          <a:latin typeface="Arial"/>
                          <a:ea typeface="Times New Roman"/>
                          <a:cs typeface="Times New Roman"/>
                        </a:rPr>
                        <a:t>AREA TOTAL</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a:txBody>
                    <a:bodyPr/>
                    <a:lstStyle/>
                    <a:p>
                      <a:pPr algn="ctr">
                        <a:lnSpc>
                          <a:spcPct val="115000"/>
                        </a:lnSpc>
                        <a:spcAft>
                          <a:spcPts val="0"/>
                        </a:spcAft>
                      </a:pPr>
                      <a:r>
                        <a:rPr lang="es-EC" sz="1400" dirty="0">
                          <a:latin typeface="Arial"/>
                          <a:ea typeface="Times New Roman"/>
                          <a:cs typeface="Times New Roman"/>
                        </a:rPr>
                        <a:t>978,07053</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1391,13015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1841,22504</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37,693991</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gridSpan="2">
                  <a:txBody>
                    <a:bodyPr/>
                    <a:lstStyle/>
                    <a:p>
                      <a:pPr algn="ctr">
                        <a:lnSpc>
                          <a:spcPct val="115000"/>
                        </a:lnSpc>
                        <a:spcAft>
                          <a:spcPts val="0"/>
                        </a:spcAft>
                      </a:pPr>
                      <a:r>
                        <a:rPr lang="es-EC" sz="1400" b="1" dirty="0">
                          <a:solidFill>
                            <a:srgbClr val="FF0000"/>
                          </a:solidFill>
                          <a:latin typeface="Arial"/>
                          <a:ea typeface="Times New Roman"/>
                          <a:cs typeface="Times New Roman"/>
                        </a:rPr>
                        <a:t>PMP</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a:txBody>
                    <a:bodyPr/>
                    <a:lstStyle/>
                    <a:p>
                      <a:pPr algn="ctr">
                        <a:lnSpc>
                          <a:spcPct val="115000"/>
                        </a:lnSpc>
                        <a:spcAft>
                          <a:spcPts val="0"/>
                        </a:spcAft>
                      </a:pPr>
                      <a:r>
                        <a:rPr lang="es-EC" sz="1400" dirty="0">
                          <a:latin typeface="Arial"/>
                          <a:ea typeface="Times New Roman"/>
                          <a:cs typeface="Times New Roman"/>
                        </a:rPr>
                        <a:t>973,79387</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1055,68041</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1045,59834</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Arial"/>
                          <a:ea typeface="Times New Roman"/>
                          <a:cs typeface="Times New Roman"/>
                        </a:rPr>
                        <a:t>1344,10465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2500313" y="4716463"/>
          <a:ext cx="3929090" cy="2014072"/>
        </p:xfrm>
        <a:graphic>
          <a:graphicData uri="http://schemas.openxmlformats.org/drawingml/2006/table">
            <a:tbl>
              <a:tblPr/>
              <a:tblGrid>
                <a:gridCol w="1401644"/>
                <a:gridCol w="2527446"/>
              </a:tblGrid>
              <a:tr h="191168">
                <a:tc gridSpan="2">
                  <a:txBody>
                    <a:bodyPr/>
                    <a:lstStyle/>
                    <a:p>
                      <a:pPr algn="ctr">
                        <a:lnSpc>
                          <a:spcPct val="115000"/>
                        </a:lnSpc>
                        <a:spcAft>
                          <a:spcPts val="0"/>
                        </a:spcAft>
                      </a:pPr>
                      <a:endParaRPr lang="es-EC" sz="1400" dirty="0">
                        <a:latin typeface="Calibri"/>
                        <a:ea typeface="Calibri"/>
                        <a:cs typeface="Times New Roman"/>
                      </a:endParaRPr>
                    </a:p>
                    <a:p>
                      <a:pPr algn="ctr">
                        <a:lnSpc>
                          <a:spcPct val="115000"/>
                        </a:lnSpc>
                        <a:spcAft>
                          <a:spcPts val="0"/>
                        </a:spcAft>
                      </a:pPr>
                      <a:r>
                        <a:rPr lang="es-ES" sz="1400" b="1" dirty="0" smtClean="0">
                          <a:solidFill>
                            <a:srgbClr val="FF0000"/>
                          </a:solidFill>
                          <a:latin typeface="Arial"/>
                          <a:ea typeface="Times New Roman"/>
                          <a:cs typeface="Times New Roman"/>
                        </a:rPr>
                        <a:t>ESTACIÓN BASE CHIMBO DJ PANGOR</a:t>
                      </a:r>
                      <a:endParaRPr lang="es-EC" sz="1400" b="1"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s-EC"/>
                    </a:p>
                  </a:txBody>
                  <a:tcPr/>
                </a:tc>
              </a:tr>
              <a:tr h="493478">
                <a:tc>
                  <a:txBody>
                    <a:bodyPr/>
                    <a:lstStyle/>
                    <a:p>
                      <a:pPr algn="ctr">
                        <a:lnSpc>
                          <a:spcPct val="115000"/>
                        </a:lnSpc>
                        <a:spcAft>
                          <a:spcPts val="0"/>
                        </a:spcAft>
                      </a:pPr>
                      <a:endParaRPr lang="es-EC" sz="1400" dirty="0">
                        <a:latin typeface="Calibri"/>
                        <a:ea typeface="Calibri"/>
                        <a:cs typeface="Times New Roman"/>
                      </a:endParaRPr>
                    </a:p>
                    <a:p>
                      <a:pPr algn="ctr">
                        <a:lnSpc>
                          <a:spcPct val="115000"/>
                        </a:lnSpc>
                        <a:spcAft>
                          <a:spcPts val="0"/>
                        </a:spcAft>
                      </a:pPr>
                      <a:r>
                        <a:rPr lang="es-ES" sz="1400" b="1" dirty="0">
                          <a:latin typeface="Arial"/>
                          <a:ea typeface="Times New Roman"/>
                          <a:cs typeface="Times New Roman"/>
                        </a:rPr>
                        <a:t>Sitio</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400" dirty="0">
                        <a:latin typeface="Calibri"/>
                        <a:ea typeface="Calibri"/>
                        <a:cs typeface="Times New Roman"/>
                      </a:endParaRPr>
                    </a:p>
                    <a:p>
                      <a:pPr algn="ctr">
                        <a:lnSpc>
                          <a:spcPct val="115000"/>
                        </a:lnSpc>
                        <a:spcAft>
                          <a:spcPts val="0"/>
                        </a:spcAft>
                      </a:pPr>
                      <a:r>
                        <a:rPr lang="es-ES" sz="1400" b="1" dirty="0">
                          <a:latin typeface="Arial"/>
                          <a:ea typeface="Times New Roman"/>
                          <a:cs typeface="Times New Roman"/>
                        </a:rPr>
                        <a:t>Factor de trasposición (KT)</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933">
                <a:tc>
                  <a:txBody>
                    <a:bodyPr/>
                    <a:lstStyle/>
                    <a:p>
                      <a:pPr algn="ctr">
                        <a:lnSpc>
                          <a:spcPct val="115000"/>
                        </a:lnSpc>
                        <a:spcAft>
                          <a:spcPts val="0"/>
                        </a:spcAft>
                      </a:pPr>
                      <a:endParaRPr lang="es-ES" sz="1400" dirty="0">
                        <a:latin typeface="Arial"/>
                        <a:ea typeface="Times New Roman"/>
                        <a:cs typeface="Times New Roman"/>
                      </a:endParaRPr>
                    </a:p>
                    <a:p>
                      <a:pPr algn="ctr">
                        <a:lnSpc>
                          <a:spcPct val="115000"/>
                        </a:lnSpc>
                        <a:spcAft>
                          <a:spcPts val="0"/>
                        </a:spcAft>
                      </a:pPr>
                      <a:r>
                        <a:rPr lang="es-ES" sz="1400" dirty="0">
                          <a:latin typeface="Arial"/>
                          <a:ea typeface="Times New Roman"/>
                          <a:cs typeface="Times New Roman"/>
                        </a:rPr>
                        <a:t>Chimbo DJ Cañí</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dirty="0">
                          <a:solidFill>
                            <a:srgbClr val="FF0000"/>
                          </a:solidFill>
                          <a:latin typeface="Arial"/>
                          <a:ea typeface="Times New Roman"/>
                          <a:cs typeface="Times New Roman"/>
                        </a:rPr>
                        <a:t>0,648540327</a:t>
                      </a:r>
                      <a:endParaRPr lang="es-EC" sz="1400" b="1"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514933">
                <a:tc>
                  <a:txBody>
                    <a:bodyPr/>
                    <a:lstStyle/>
                    <a:p>
                      <a:pPr algn="ctr">
                        <a:lnSpc>
                          <a:spcPct val="115000"/>
                        </a:lnSpc>
                        <a:spcAft>
                          <a:spcPts val="0"/>
                        </a:spcAft>
                      </a:pPr>
                      <a:endParaRPr lang="es-ES" sz="1400" dirty="0">
                        <a:latin typeface="Arial"/>
                        <a:ea typeface="Times New Roman"/>
                        <a:cs typeface="Times New Roman"/>
                      </a:endParaRPr>
                    </a:p>
                    <a:p>
                      <a:pPr algn="ctr">
                        <a:lnSpc>
                          <a:spcPct val="115000"/>
                        </a:lnSpc>
                        <a:spcAft>
                          <a:spcPts val="0"/>
                        </a:spcAft>
                      </a:pPr>
                      <a:r>
                        <a:rPr lang="es-ES" sz="1400" dirty="0">
                          <a:latin typeface="Arial"/>
                          <a:ea typeface="Times New Roman"/>
                          <a:cs typeface="Times New Roman"/>
                        </a:rPr>
                        <a:t>Chillanes</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dirty="0">
                          <a:solidFill>
                            <a:srgbClr val="FF0000"/>
                          </a:solidFill>
                          <a:latin typeface="Arial"/>
                          <a:ea typeface="Times New Roman"/>
                          <a:cs typeface="Times New Roman"/>
                        </a:rPr>
                        <a:t>0,034498879</a:t>
                      </a:r>
                      <a:endParaRPr lang="es-EC" sz="1400" b="1"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17499" name="6 Rectángulo"/>
          <p:cNvSpPr>
            <a:spLocks noChangeArrowheads="1"/>
          </p:cNvSpPr>
          <p:nvPr/>
        </p:nvSpPr>
        <p:spPr bwMode="auto">
          <a:xfrm>
            <a:off x="0" y="4144963"/>
            <a:ext cx="9144000" cy="369887"/>
          </a:xfrm>
          <a:prstGeom prst="rect">
            <a:avLst/>
          </a:prstGeom>
          <a:noFill/>
          <a:ln w="9525">
            <a:noFill/>
            <a:miter lim="800000"/>
            <a:headEnd/>
            <a:tailEnd/>
          </a:ln>
        </p:spPr>
        <p:txBody>
          <a:bodyPr>
            <a:spAutoFit/>
          </a:bodyPr>
          <a:lstStyle/>
          <a:p>
            <a:r>
              <a:rPr lang="es-ES" b="1"/>
              <a:t>Parámetros hidrológicos para el embalse en Chillanes.</a:t>
            </a:r>
            <a:endParaRPr lang="es-EC"/>
          </a:p>
        </p:txBody>
      </p:sp>
      <p:sp>
        <p:nvSpPr>
          <p:cNvPr id="17500" name="7 Rectángulo"/>
          <p:cNvSpPr>
            <a:spLocks noChangeArrowheads="1"/>
          </p:cNvSpPr>
          <p:nvPr/>
        </p:nvSpPr>
        <p:spPr bwMode="auto">
          <a:xfrm>
            <a:off x="0" y="1047750"/>
            <a:ext cx="9144000" cy="369888"/>
          </a:xfrm>
          <a:prstGeom prst="rect">
            <a:avLst/>
          </a:prstGeom>
          <a:noFill/>
          <a:ln w="9525">
            <a:noFill/>
            <a:miter lim="800000"/>
            <a:headEnd/>
            <a:tailEnd/>
          </a:ln>
        </p:spPr>
        <p:txBody>
          <a:bodyPr>
            <a:spAutoFit/>
          </a:bodyPr>
          <a:lstStyle/>
          <a:p>
            <a:r>
              <a:rPr lang="es-ES" b="1"/>
              <a:t>Parámetros hidrológicos de la cuenca del Rio Chimbo</a:t>
            </a:r>
            <a:endParaRPr lang="es-EC"/>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428625" y="1154113"/>
            <a:ext cx="8353425" cy="1631950"/>
          </a:xfrm>
          <a:prstGeom prst="rect">
            <a:avLst/>
          </a:prstGeom>
          <a:noFill/>
          <a:ln w="9525">
            <a:noFill/>
            <a:miter lim="800000"/>
            <a:headEnd/>
            <a:tailEnd/>
          </a:ln>
        </p:spPr>
        <p:txBody>
          <a:bodyPr anchor="ctr">
            <a:spAutoFit/>
          </a:bodyPr>
          <a:lstStyle/>
          <a:p>
            <a:pPr marL="0" lvl="1" algn="just"/>
            <a:r>
              <a:rPr lang="es-ES" sz="2000" b="1"/>
              <a:t>Caudales de la cuenca del Rio Chimbo</a:t>
            </a:r>
          </a:p>
          <a:p>
            <a:pPr marL="0" lvl="1" algn="just"/>
            <a:endParaRPr lang="es-ES" sz="2000" b="1"/>
          </a:p>
          <a:p>
            <a:pPr marL="0" lvl="1" algn="just"/>
            <a:r>
              <a:rPr lang="es-ES" sz="2000"/>
              <a:t>A partir de los caudales promedio mensuales de la estación fluviometrica de “Chimbo D.J. Rio Pangor” se han determinado los caudales Q50 y Q90 (caudal firme).</a:t>
            </a:r>
            <a:endParaRPr lang="es-EC" sz="2000">
              <a:ea typeface="Verdana" pitchFamily="34" charset="0"/>
              <a:cs typeface="Verdana" pitchFamily="34" charset="0"/>
            </a:endParaRPr>
          </a:p>
        </p:txBody>
      </p:sp>
      <p:graphicFrame>
        <p:nvGraphicFramePr>
          <p:cNvPr id="3" name="2 Tabla"/>
          <p:cNvGraphicFramePr>
            <a:graphicFrameLocks noGrp="1"/>
          </p:cNvGraphicFramePr>
          <p:nvPr/>
        </p:nvGraphicFramePr>
        <p:xfrm>
          <a:off x="2143125" y="3000375"/>
          <a:ext cx="5143536" cy="2944368"/>
        </p:xfrm>
        <a:graphic>
          <a:graphicData uri="http://schemas.openxmlformats.org/drawingml/2006/table">
            <a:tbl>
              <a:tblPr/>
              <a:tblGrid>
                <a:gridCol w="1143320"/>
                <a:gridCol w="1035050"/>
                <a:gridCol w="893464"/>
                <a:gridCol w="928694"/>
                <a:gridCol w="1143008"/>
              </a:tblGrid>
              <a:tr h="161925">
                <a:tc>
                  <a:txBody>
                    <a:bodyPr/>
                    <a:lstStyle/>
                    <a:p>
                      <a:pPr algn="ctr">
                        <a:lnSpc>
                          <a:spcPct val="115000"/>
                        </a:lnSpc>
                        <a:spcAft>
                          <a:spcPts val="0"/>
                        </a:spcAft>
                      </a:pPr>
                      <a:endParaRPr lang="es-EC" sz="1400" dirty="0">
                        <a:solidFill>
                          <a:srgbClr val="FF0000"/>
                        </a:solidFill>
                        <a:latin typeface="Calibri"/>
                        <a:ea typeface="Calibri"/>
                        <a:cs typeface="Times New Roman"/>
                      </a:endParaRPr>
                    </a:p>
                    <a:p>
                      <a:pPr algn="ctr">
                        <a:lnSpc>
                          <a:spcPct val="115000"/>
                        </a:lnSpc>
                        <a:spcAft>
                          <a:spcPts val="0"/>
                        </a:spcAft>
                      </a:pPr>
                      <a:r>
                        <a:rPr lang="es-ES" sz="1400" b="1" dirty="0">
                          <a:solidFill>
                            <a:srgbClr val="FF0000"/>
                          </a:solidFill>
                          <a:latin typeface="Arial"/>
                          <a:ea typeface="Times New Roman"/>
                          <a:cs typeface="Times New Roman"/>
                        </a:rPr>
                        <a:t>CAUDALES</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400" b="1" dirty="0">
                          <a:solidFill>
                            <a:srgbClr val="FF0000"/>
                          </a:solidFill>
                          <a:latin typeface="Arial"/>
                          <a:ea typeface="Times New Roman"/>
                          <a:cs typeface="Times New Roman"/>
                        </a:rPr>
                        <a:t>UNIDADES</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400" b="1" dirty="0">
                          <a:solidFill>
                            <a:srgbClr val="FF0000"/>
                          </a:solidFill>
                          <a:latin typeface="Arial"/>
                          <a:ea typeface="Times New Roman"/>
                          <a:cs typeface="Times New Roman"/>
                        </a:rPr>
                        <a:t>CAÑI</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400" b="1" dirty="0">
                          <a:solidFill>
                            <a:srgbClr val="FF0000"/>
                          </a:solidFill>
                          <a:latin typeface="Arial"/>
                          <a:ea typeface="Times New Roman"/>
                          <a:cs typeface="Times New Roman"/>
                        </a:rPr>
                        <a:t>PANGOR</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400" b="1" dirty="0">
                          <a:solidFill>
                            <a:srgbClr val="FF0000"/>
                          </a:solidFill>
                          <a:latin typeface="Arial"/>
                          <a:ea typeface="Times New Roman"/>
                          <a:cs typeface="Times New Roman"/>
                        </a:rPr>
                        <a:t>CHILLANES</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61925">
                <a:tc>
                  <a:txBody>
                    <a:bodyPr/>
                    <a:lstStyle/>
                    <a:p>
                      <a:pPr algn="ctr">
                        <a:lnSpc>
                          <a:spcPct val="115000"/>
                        </a:lnSpc>
                        <a:spcAft>
                          <a:spcPts val="0"/>
                        </a:spcAft>
                      </a:pPr>
                      <a:endParaRPr lang="es-EC" sz="1400" dirty="0">
                        <a:latin typeface="Calibri"/>
                        <a:ea typeface="Calibri"/>
                        <a:cs typeface="Times New Roman"/>
                      </a:endParaRPr>
                    </a:p>
                    <a:p>
                      <a:pPr algn="ctr">
                        <a:lnSpc>
                          <a:spcPct val="115000"/>
                        </a:lnSpc>
                        <a:spcAft>
                          <a:spcPts val="0"/>
                        </a:spcAft>
                      </a:pPr>
                      <a:r>
                        <a:rPr lang="es-ES" sz="1400" b="1" dirty="0">
                          <a:latin typeface="Arial"/>
                          <a:ea typeface="Times New Roman"/>
                          <a:cs typeface="Times New Roman"/>
                        </a:rPr>
                        <a:t>QMEDIO</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m3/s</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9,67</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14,91</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0,51</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endParaRPr lang="es-EC" sz="1400" dirty="0">
                        <a:latin typeface="Calibri"/>
                        <a:ea typeface="Calibri"/>
                        <a:cs typeface="Times New Roman"/>
                      </a:endParaRPr>
                    </a:p>
                    <a:p>
                      <a:pPr algn="ctr">
                        <a:lnSpc>
                          <a:spcPct val="115000"/>
                        </a:lnSpc>
                        <a:spcAft>
                          <a:spcPts val="0"/>
                        </a:spcAft>
                      </a:pPr>
                      <a:r>
                        <a:rPr lang="es-ES" sz="1400" b="1" dirty="0">
                          <a:latin typeface="Arial"/>
                          <a:ea typeface="Times New Roman"/>
                          <a:cs typeface="Times New Roman"/>
                        </a:rPr>
                        <a:t>Q50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m3/s</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6,86</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10,58</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0,36</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endParaRPr lang="es-EC" sz="1400" dirty="0">
                        <a:latin typeface="Calibri"/>
                        <a:ea typeface="Calibri"/>
                        <a:cs typeface="Times New Roman"/>
                      </a:endParaRPr>
                    </a:p>
                    <a:p>
                      <a:pPr algn="ctr">
                        <a:lnSpc>
                          <a:spcPct val="115000"/>
                        </a:lnSpc>
                        <a:spcAft>
                          <a:spcPts val="0"/>
                        </a:spcAft>
                      </a:pPr>
                      <a:r>
                        <a:rPr lang="es-ES" sz="1400" b="1" dirty="0">
                          <a:latin typeface="Arial"/>
                          <a:ea typeface="Times New Roman"/>
                          <a:cs typeface="Times New Roman"/>
                        </a:rPr>
                        <a:t>Q90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m3/s</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2,70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4,17</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0,14</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endParaRPr lang="es-EC" sz="1400" dirty="0">
                        <a:latin typeface="Calibri"/>
                        <a:ea typeface="Calibri"/>
                        <a:cs typeface="Times New Roman"/>
                      </a:endParaRPr>
                    </a:p>
                    <a:p>
                      <a:pPr algn="ctr">
                        <a:lnSpc>
                          <a:spcPct val="115000"/>
                        </a:lnSpc>
                        <a:spcAft>
                          <a:spcPts val="0"/>
                        </a:spcAft>
                      </a:pPr>
                      <a:r>
                        <a:rPr lang="es-ES" sz="1400" b="1" dirty="0">
                          <a:latin typeface="Arial"/>
                          <a:ea typeface="Times New Roman"/>
                          <a:cs typeface="Times New Roman"/>
                        </a:rPr>
                        <a:t>Q10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m3/s</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23,10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36,58</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1,24</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endParaRPr lang="es-EC" sz="1400" dirty="0">
                        <a:latin typeface="Calibri"/>
                        <a:ea typeface="Calibri"/>
                        <a:cs typeface="Times New Roman"/>
                      </a:endParaRPr>
                    </a:p>
                    <a:p>
                      <a:pPr algn="ctr">
                        <a:lnSpc>
                          <a:spcPct val="115000"/>
                        </a:lnSpc>
                        <a:spcAft>
                          <a:spcPts val="0"/>
                        </a:spcAft>
                      </a:pPr>
                      <a:r>
                        <a:rPr lang="es-ES" sz="1400" b="1" dirty="0">
                          <a:latin typeface="Arial"/>
                          <a:ea typeface="Times New Roman"/>
                          <a:cs typeface="Times New Roman"/>
                        </a:rPr>
                        <a:t>Q Ecológico</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m3/s</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0,97</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1,49</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cs typeface="Times New Roman"/>
                        </a:rPr>
                        <a:t>0,05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79" name="Rectangle 7"/>
          <p:cNvSpPr>
            <a:spLocks noChangeArrowheads="1"/>
          </p:cNvSpPr>
          <p:nvPr/>
        </p:nvSpPr>
        <p:spPr bwMode="auto">
          <a:xfrm>
            <a:off x="504825" y="6072188"/>
            <a:ext cx="8353425" cy="615950"/>
          </a:xfrm>
          <a:prstGeom prst="rect">
            <a:avLst/>
          </a:prstGeom>
          <a:noFill/>
          <a:ln w="9525">
            <a:noFill/>
            <a:miter lim="800000"/>
            <a:headEnd/>
            <a:tailEnd/>
          </a:ln>
        </p:spPr>
        <p:txBody>
          <a:bodyPr anchor="ctr">
            <a:spAutoFit/>
          </a:bodyPr>
          <a:lstStyle/>
          <a:p>
            <a:pPr algn="just"/>
            <a:r>
              <a:rPr lang="es-ES" sz="2000" b="1">
                <a:latin typeface="Arial" charset="0"/>
                <a:cs typeface="Times New Roman" pitchFamily="18" charset="0"/>
              </a:rPr>
              <a:t>*</a:t>
            </a:r>
            <a:r>
              <a:rPr lang="es-ES" sz="1400" b="1">
                <a:latin typeface="Arial" charset="0"/>
                <a:cs typeface="Times New Roman" pitchFamily="18" charset="0"/>
              </a:rPr>
              <a:t>Q Ecológico: </a:t>
            </a:r>
            <a:r>
              <a:rPr lang="es-ES" sz="1400">
                <a:latin typeface="Arial" charset="0"/>
                <a:cs typeface="Times New Roman" pitchFamily="18" charset="0"/>
              </a:rPr>
              <a:t>Es</a:t>
            </a:r>
            <a:r>
              <a:rPr lang="es-ES" sz="1400"/>
              <a:t> equivalente al 10% del caudal medio del proyecto para preservar el ecosistema, el cual depende de las aguas del río.</a:t>
            </a:r>
            <a:endParaRPr lang="es-EC" sz="14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428625" y="1422400"/>
            <a:ext cx="8353425" cy="3078163"/>
          </a:xfrm>
          <a:prstGeom prst="rect">
            <a:avLst/>
          </a:prstGeom>
          <a:noFill/>
          <a:ln w="9525">
            <a:noFill/>
            <a:miter lim="800000"/>
            <a:headEnd/>
            <a:tailEnd/>
          </a:ln>
        </p:spPr>
        <p:txBody>
          <a:bodyPr anchor="ctr">
            <a:spAutoFit/>
          </a:bodyPr>
          <a:lstStyle/>
          <a:p>
            <a:pPr algn="just"/>
            <a:r>
              <a:rPr lang="es-ES" sz="2000"/>
              <a:t>En el análisis hidrológico realizado por el ex INECEL se determino que el caudal de diseño es aproximadamente dos veces el caudal medio “QDiseño=2QMedio” luego de haber realizado la optimización de caudales. </a:t>
            </a:r>
          </a:p>
          <a:p>
            <a:pPr algn="just"/>
            <a:endParaRPr lang="es-ES" sz="2000"/>
          </a:p>
          <a:p>
            <a:pPr algn="just"/>
            <a:r>
              <a:rPr lang="es-ES" sz="2000"/>
              <a:t>Todos los cálculos como el dimensionamiento de los equipos y las producciones energéticas de cada central se han realizado basados en estos caudales de diseño.</a:t>
            </a:r>
          </a:p>
          <a:p>
            <a:pPr algn="just"/>
            <a:endParaRPr lang="es-EC" sz="1400"/>
          </a:p>
          <a:p>
            <a:pPr algn="just"/>
            <a:endParaRPr lang="es-EC" sz="20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428625" y="1565275"/>
            <a:ext cx="8353425" cy="5078413"/>
          </a:xfrm>
          <a:prstGeom prst="rect">
            <a:avLst/>
          </a:prstGeom>
          <a:noFill/>
          <a:ln w="9525">
            <a:noFill/>
            <a:miter lim="800000"/>
            <a:headEnd/>
            <a:tailEnd/>
          </a:ln>
        </p:spPr>
        <p:txBody>
          <a:bodyPr anchor="ctr">
            <a:spAutoFit/>
          </a:bodyPr>
          <a:lstStyle/>
          <a:p>
            <a:pPr algn="just"/>
            <a:r>
              <a:rPr lang="es-ES" b="1"/>
              <a:t>Geología del sitio</a:t>
            </a:r>
            <a:endParaRPr lang="es-EC" b="1"/>
          </a:p>
          <a:p>
            <a:pPr algn="just"/>
            <a:r>
              <a:rPr lang="es-ES"/>
              <a:t>Este proyecto esta predominantemente dentro de las rocas volcánicas de la Formación Conjunto Piñón, cuyos tipos de rocas incluyen:</a:t>
            </a:r>
          </a:p>
          <a:p>
            <a:pPr algn="just">
              <a:buFont typeface="Wingdings" pitchFamily="2" charset="2"/>
              <a:buChar char="Ø"/>
            </a:pPr>
            <a:r>
              <a:rPr lang="es-ES"/>
              <a:t>Andesita</a:t>
            </a:r>
          </a:p>
          <a:p>
            <a:pPr algn="just">
              <a:buFont typeface="Wingdings" pitchFamily="2" charset="2"/>
              <a:buChar char="Ø"/>
            </a:pPr>
            <a:r>
              <a:rPr lang="es-ES"/>
              <a:t>Andesita porfídica</a:t>
            </a:r>
          </a:p>
          <a:p>
            <a:pPr algn="just">
              <a:buFont typeface="Wingdings" pitchFamily="2" charset="2"/>
              <a:buChar char="Ø"/>
            </a:pPr>
            <a:r>
              <a:rPr lang="es-ES"/>
              <a:t>Brechas andesiticas</a:t>
            </a:r>
          </a:p>
          <a:p>
            <a:pPr algn="just">
              <a:buFont typeface="Wingdings" pitchFamily="2" charset="2"/>
              <a:buChar char="Ø"/>
            </a:pPr>
            <a:r>
              <a:rPr lang="es-ES"/>
              <a:t>Tobas</a:t>
            </a:r>
          </a:p>
          <a:p>
            <a:pPr algn="just"/>
            <a:r>
              <a:rPr lang="es-ES"/>
              <a:t>La roca esta generalmente cubierta por una capa de suelo residual o coluvial y los afloramientos no son abundantes.</a:t>
            </a:r>
          </a:p>
          <a:p>
            <a:pPr algn="just"/>
            <a:r>
              <a:rPr lang="es-ES"/>
              <a:t>La estratificación de flujo o bandeamiento buza hacia el Este con ángulos de 15 a 40 grados. </a:t>
            </a:r>
          </a:p>
          <a:p>
            <a:pPr algn="just"/>
            <a:r>
              <a:rPr lang="es-ES"/>
              <a:t>El diaclasamiento es espaciado con dos juegos prominentes con dirección Este – Oeste y Norte – Sur, con buzamientos desde 30 grados, hasta cercanos a la vertical. En el área del proyecto no existen fallas aparentes o rocas cizalladas.</a:t>
            </a:r>
          </a:p>
          <a:p>
            <a:pPr algn="just"/>
            <a:r>
              <a:rPr lang="es-ES"/>
              <a:t>Se presentan localmente conos aluviales y depósitos terrazados bajos. Estos depósitos se componen de gravas con bloques y guijos con pequeño contenido de limo o arcilla y deficiencia de arena limpia.</a:t>
            </a:r>
            <a:endParaRPr lang="es-ES" b="1"/>
          </a:p>
        </p:txBody>
      </p:sp>
      <p:sp>
        <p:nvSpPr>
          <p:cNvPr id="20483" name="Rectangle 5"/>
          <p:cNvSpPr>
            <a:spLocks noChangeArrowheads="1"/>
          </p:cNvSpPr>
          <p:nvPr/>
        </p:nvSpPr>
        <p:spPr bwMode="auto">
          <a:xfrm>
            <a:off x="-71438" y="785813"/>
            <a:ext cx="9144001" cy="523875"/>
          </a:xfrm>
          <a:prstGeom prst="rect">
            <a:avLst/>
          </a:prstGeom>
          <a:noFill/>
          <a:ln w="9525">
            <a:noFill/>
            <a:miter lim="800000"/>
            <a:headEnd/>
            <a:tailEnd/>
          </a:ln>
        </p:spPr>
        <p:txBody>
          <a:bodyPr>
            <a:spAutoFit/>
          </a:bodyPr>
          <a:lstStyle/>
          <a:p>
            <a:pPr marL="342900" indent="-342900"/>
            <a:r>
              <a:rPr lang="es-EC" sz="2800" b="1"/>
              <a:t>CAPITULO 3: GEOLOGIA</a:t>
            </a:r>
            <a:endParaRPr lang="es-ES" sz="2800" b="1" u="sng">
              <a:latin typeface="Arial" charset="0"/>
              <a:ea typeface="SimSun" pitchFamily="2" charset="-122"/>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428625" y="1308100"/>
            <a:ext cx="8353425" cy="3692525"/>
          </a:xfrm>
          <a:prstGeom prst="rect">
            <a:avLst/>
          </a:prstGeom>
          <a:noFill/>
          <a:ln w="9525">
            <a:noFill/>
            <a:miter lim="800000"/>
            <a:headEnd/>
            <a:tailEnd/>
          </a:ln>
        </p:spPr>
        <p:txBody>
          <a:bodyPr anchor="ctr">
            <a:spAutoFit/>
          </a:bodyPr>
          <a:lstStyle/>
          <a:p>
            <a:pPr algn="just"/>
            <a:r>
              <a:rPr lang="es-EC" b="1"/>
              <a:t>Material de Construcción.</a:t>
            </a:r>
          </a:p>
          <a:p>
            <a:pPr algn="just"/>
            <a:endParaRPr lang="es-EC" b="1"/>
          </a:p>
          <a:p>
            <a:pPr algn="just"/>
            <a:r>
              <a:rPr lang="es-ES"/>
              <a:t>El principal requerimiento de material para todas las estructuras está constituido por los agregados para hormigón.</a:t>
            </a:r>
          </a:p>
          <a:p>
            <a:pPr algn="just"/>
            <a:endParaRPr lang="es-ES" b="1"/>
          </a:p>
          <a:p>
            <a:pPr algn="just"/>
            <a:r>
              <a:rPr lang="es-ES"/>
              <a:t>El material puede obtenerse en suficiente cantidad, de los potentes suelos residuales. </a:t>
            </a:r>
          </a:p>
          <a:p>
            <a:pPr algn="just"/>
            <a:endParaRPr lang="es-ES"/>
          </a:p>
          <a:p>
            <a:pPr algn="just"/>
            <a:r>
              <a:rPr lang="es-ES"/>
              <a:t>Todo el material para las zonas de filtros, arena, grava, enrocadas y agregadas de hormigón deberá ser manufacturado de las rocas de la Formación Conjunto Piñón, que se encuentra a lo largo de la cuenca del Rio Chimbo.</a:t>
            </a:r>
            <a:endParaRPr lang="es-EC"/>
          </a:p>
          <a:p>
            <a:pPr algn="just"/>
            <a:endParaRPr lang="es-ES"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790575" y="1928813"/>
            <a:ext cx="7567613" cy="3786187"/>
          </a:xfrm>
          <a:prstGeom prst="rect">
            <a:avLst/>
          </a:prstGeom>
          <a:noFill/>
          <a:ln w="9525">
            <a:noFill/>
            <a:miter lim="800000"/>
            <a:headEnd/>
            <a:tailEnd/>
          </a:ln>
        </p:spPr>
        <p:txBody>
          <a:bodyPr anchor="ctr">
            <a:spAutoFit/>
          </a:bodyPr>
          <a:lstStyle/>
          <a:p>
            <a:pPr algn="just">
              <a:buFont typeface="Wingdings" pitchFamily="2" charset="2"/>
              <a:buChar char="Ø"/>
            </a:pPr>
            <a:r>
              <a:rPr lang="es-ES" sz="2000">
                <a:ea typeface="Verdana" pitchFamily="34" charset="0"/>
                <a:cs typeface="Verdana" pitchFamily="34" charset="0"/>
              </a:rPr>
              <a:t>El estudio de las producciones energéticas es fundamental para la determinación de los beneficios que ingresarán a los proyectos durante su período de vida el cual fue considerado de 50 años,  y así mediante el estudio económico respectivo concluir si es factible o no el desarrollo de los proyectos.</a:t>
            </a:r>
          </a:p>
          <a:p>
            <a:pPr algn="just"/>
            <a:endParaRPr lang="es-ES" sz="2000">
              <a:ea typeface="Verdana" pitchFamily="34" charset="0"/>
              <a:cs typeface="Verdana" pitchFamily="34" charset="0"/>
            </a:endParaRPr>
          </a:p>
          <a:p>
            <a:pPr algn="just">
              <a:buFont typeface="Wingdings" pitchFamily="2" charset="2"/>
              <a:buChar char="Ø"/>
            </a:pPr>
            <a:r>
              <a:rPr lang="es-ES" altLang="zh-CN" sz="2000"/>
              <a:t>El Programa que se uso para la estimación de Producciones Energéticas es el PFIRM, el cual se basa  en modelos estocásticos, es una herramienta que permite analizar y generar datos con el objetivo de planificar y garantizar proyectos hidroeléctricos.</a:t>
            </a:r>
            <a:endParaRPr lang="es-ES" sz="2000" b="1">
              <a:ea typeface="Verdana" pitchFamily="34" charset="0"/>
              <a:cs typeface="Verdana" pitchFamily="34" charset="0"/>
            </a:endParaRPr>
          </a:p>
        </p:txBody>
      </p:sp>
      <p:sp>
        <p:nvSpPr>
          <p:cNvPr id="22531" name="Rectangle 5"/>
          <p:cNvSpPr>
            <a:spLocks noChangeArrowheads="1"/>
          </p:cNvSpPr>
          <p:nvPr/>
        </p:nvSpPr>
        <p:spPr bwMode="auto">
          <a:xfrm>
            <a:off x="0" y="857250"/>
            <a:ext cx="9144000" cy="523875"/>
          </a:xfrm>
          <a:prstGeom prst="rect">
            <a:avLst/>
          </a:prstGeom>
          <a:noFill/>
          <a:ln w="9525">
            <a:noFill/>
            <a:miter lim="800000"/>
            <a:headEnd/>
            <a:tailEnd/>
          </a:ln>
        </p:spPr>
        <p:txBody>
          <a:bodyPr>
            <a:spAutoFit/>
          </a:bodyPr>
          <a:lstStyle/>
          <a:p>
            <a:pPr marL="342900" indent="-342900"/>
            <a:r>
              <a:rPr lang="es-EC" sz="2800" b="1"/>
              <a:t>CAPITULO 4: PRODUCCION ENERGETICA</a:t>
            </a:r>
            <a:endParaRPr lang="es-ES" sz="2800" b="1" u="sng">
              <a:latin typeface="Arial" charset="0"/>
              <a:ea typeface="SimSun" pitchFamily="2" charset="-122"/>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85750" y="611188"/>
            <a:ext cx="8572500" cy="2246312"/>
          </a:xfrm>
          <a:prstGeom prst="rect">
            <a:avLst/>
          </a:prstGeom>
          <a:noFill/>
          <a:ln w="9525" algn="ctr">
            <a:noFill/>
            <a:miter lim="800000"/>
            <a:headEnd/>
            <a:tailEnd/>
          </a:ln>
        </p:spPr>
        <p:txBody>
          <a:bodyPr anchor="ctr">
            <a:spAutoFit/>
          </a:bodyPr>
          <a:lstStyle/>
          <a:p>
            <a:pPr algn="just" eaLnBrk="0" hangingPunct="0"/>
            <a:r>
              <a:rPr lang="es-ES" sz="2000" b="1">
                <a:ea typeface="Verdana" pitchFamily="34" charset="0"/>
                <a:cs typeface="Verdana" pitchFamily="34" charset="0"/>
              </a:rPr>
              <a:t>Datos generales para la operación del sistema</a:t>
            </a:r>
          </a:p>
          <a:p>
            <a:pPr algn="just" eaLnBrk="0" hangingPunct="0"/>
            <a:endParaRPr lang="es-EC" sz="2000">
              <a:ea typeface="Verdana" pitchFamily="34" charset="0"/>
              <a:cs typeface="Verdana" pitchFamily="34" charset="0"/>
            </a:endParaRPr>
          </a:p>
          <a:p>
            <a:pPr algn="just" eaLnBrk="0" hangingPunct="0"/>
            <a:r>
              <a:rPr lang="es-ES" sz="2000">
                <a:ea typeface="Verdana" pitchFamily="34" charset="0"/>
                <a:cs typeface="Verdana" pitchFamily="34" charset="0"/>
              </a:rPr>
              <a:t>Se ha considerado el 97% de garantía anual y mensual para la energía y capacidad firme, aumentando la confiabilidad en este parámetro, normalmente fijado al 90%. No se considera déficit de energía para un año o mes fallido (0%).  Se considera que en un día promedio la central trabaja 4 horas en el período pico.</a:t>
            </a:r>
          </a:p>
        </p:txBody>
      </p:sp>
      <p:pic>
        <p:nvPicPr>
          <p:cNvPr id="23555" name="Imagen 16"/>
          <p:cNvPicPr>
            <a:picLocks noChangeAspect="1" noChangeArrowheads="1"/>
          </p:cNvPicPr>
          <p:nvPr/>
        </p:nvPicPr>
        <p:blipFill>
          <a:blip r:embed="rId2"/>
          <a:srcRect/>
          <a:stretch>
            <a:fillRect/>
          </a:stretch>
        </p:blipFill>
        <p:spPr bwMode="auto">
          <a:xfrm>
            <a:off x="1143000" y="2928938"/>
            <a:ext cx="6954838"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785813" y="785813"/>
            <a:ext cx="7561262" cy="5108575"/>
          </a:xfrm>
          <a:prstGeom prst="rect">
            <a:avLst/>
          </a:prstGeom>
          <a:noFill/>
          <a:ln w="9525">
            <a:noFill/>
            <a:miter lim="800000"/>
            <a:headEnd/>
            <a:tailEnd/>
          </a:ln>
        </p:spPr>
        <p:txBody>
          <a:bodyPr>
            <a:spAutoFit/>
          </a:bodyPr>
          <a:lstStyle/>
          <a:p>
            <a:pPr algn="l"/>
            <a:endParaRPr lang="es-EC" b="1"/>
          </a:p>
          <a:p>
            <a:pPr algn="l"/>
            <a:r>
              <a:rPr lang="es-EC" b="1"/>
              <a:t>INTRODUCCIÓN</a:t>
            </a:r>
          </a:p>
          <a:p>
            <a:pPr algn="l"/>
            <a:endParaRPr lang="es-EC" b="1"/>
          </a:p>
          <a:p>
            <a:pPr algn="l"/>
            <a:endParaRPr lang="es-EC" b="1"/>
          </a:p>
          <a:p>
            <a:pPr algn="l"/>
            <a:r>
              <a:rPr lang="es-EC" b="1"/>
              <a:t>CAPITULO 1</a:t>
            </a:r>
            <a:r>
              <a:rPr lang="es-EC" sz="1600" b="1"/>
              <a:t>: </a:t>
            </a:r>
            <a:r>
              <a:rPr lang="es-ES" b="1"/>
              <a:t>DESCRIPCION GENERAL </a:t>
            </a:r>
          </a:p>
          <a:p>
            <a:pPr algn="l"/>
            <a:endParaRPr lang="es-ES" b="1"/>
          </a:p>
          <a:p>
            <a:pPr algn="l"/>
            <a:r>
              <a:rPr lang="es-ES" b="1"/>
              <a:t>CAPITULO 2</a:t>
            </a:r>
            <a:r>
              <a:rPr lang="es-EC" sz="1600" b="1"/>
              <a:t>: </a:t>
            </a:r>
            <a:r>
              <a:rPr lang="es-ES" b="1"/>
              <a:t>HIDROLOGIA</a:t>
            </a:r>
          </a:p>
          <a:p>
            <a:pPr algn="l"/>
            <a:endParaRPr lang="es-ES" b="1"/>
          </a:p>
          <a:p>
            <a:pPr algn="l"/>
            <a:r>
              <a:rPr lang="es-ES" b="1"/>
              <a:t>CAPITULO 3: GEOLOGIA</a:t>
            </a:r>
          </a:p>
          <a:p>
            <a:pPr algn="l"/>
            <a:endParaRPr lang="es-EC" sz="1600"/>
          </a:p>
          <a:p>
            <a:pPr algn="l"/>
            <a:r>
              <a:rPr lang="es-ES" b="1"/>
              <a:t>CAPÍTULO 4: PRODUCCIONES ENERGÉTICAS</a:t>
            </a:r>
          </a:p>
          <a:p>
            <a:pPr algn="l"/>
            <a:endParaRPr lang="es-ES" b="1"/>
          </a:p>
          <a:p>
            <a:pPr algn="l"/>
            <a:r>
              <a:rPr lang="es-ES" b="1"/>
              <a:t>CAPITULO 5:PRESUPUESTO DE OBRA</a:t>
            </a:r>
          </a:p>
          <a:p>
            <a:pPr algn="l"/>
            <a:endParaRPr lang="es-ES" b="1"/>
          </a:p>
          <a:p>
            <a:pPr algn="l"/>
            <a:r>
              <a:rPr lang="es-ES" b="1"/>
              <a:t>CAPITULO 6: EVALUACION ECONOMICA</a:t>
            </a:r>
          </a:p>
          <a:p>
            <a:pPr algn="l"/>
            <a:endParaRPr lang="es-ES" b="1"/>
          </a:p>
          <a:p>
            <a:pPr algn="l"/>
            <a:r>
              <a:rPr lang="es-ES" b="1"/>
              <a:t>CONCLUSIONES Y RECOMENDACIONES</a:t>
            </a:r>
            <a:endParaRPr lang="es-EC" sz="4000" b="1">
              <a:latin typeface="Arial" charset="0"/>
              <a:ea typeface="SimSun" pitchFamily="2" charset="-122"/>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85750" y="857250"/>
            <a:ext cx="8572500" cy="3786188"/>
          </a:xfrm>
          <a:prstGeom prst="rect">
            <a:avLst/>
          </a:prstGeom>
          <a:noFill/>
          <a:ln w="9525" algn="ctr">
            <a:noFill/>
            <a:miter lim="800000"/>
            <a:headEnd/>
            <a:tailEnd/>
          </a:ln>
        </p:spPr>
        <p:txBody>
          <a:bodyPr anchor="ctr">
            <a:spAutoFit/>
          </a:bodyPr>
          <a:lstStyle/>
          <a:p>
            <a:pPr algn="just"/>
            <a:r>
              <a:rPr lang="es-ES" sz="2000" b="1"/>
              <a:t>Características de la Centrales </a:t>
            </a:r>
          </a:p>
          <a:p>
            <a:pPr algn="just"/>
            <a:endParaRPr lang="es-ES" sz="2000" b="1"/>
          </a:p>
          <a:p>
            <a:pPr algn="just"/>
            <a:endParaRPr lang="es-ES" sz="2000" b="1"/>
          </a:p>
          <a:p>
            <a:pPr algn="just"/>
            <a:r>
              <a:rPr lang="es-ES" sz="2000"/>
              <a:t>El programa requiere que se identifique el tipo de central analizar. En este caso se ha seleccionado la opción Run of the River Plant (central de pasada) para CAÑI-PANGOR y Reservoir  Plant para CHILLANES. Se ingresaron los valores de Potencia Instalada, caída neta y caudal de diseño. </a:t>
            </a:r>
          </a:p>
          <a:p>
            <a:pPr algn="just"/>
            <a:endParaRPr lang="es-ES" sz="2000"/>
          </a:p>
          <a:p>
            <a:pPr algn="just"/>
            <a:r>
              <a:rPr lang="es-ES" sz="2000"/>
              <a:t>También se han ajustado los valores de eficiencia tanto de la turbina como del generador los cuales son de 92% y 98% respectivamente.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214563" y="142875"/>
            <a:ext cx="4946650" cy="400050"/>
          </a:xfrm>
          <a:prstGeom prst="rect">
            <a:avLst/>
          </a:prstGeom>
          <a:noFill/>
          <a:ln w="9525" algn="ctr">
            <a:noFill/>
            <a:miter lim="800000"/>
            <a:headEnd/>
            <a:tailEnd/>
          </a:ln>
        </p:spPr>
        <p:txBody>
          <a:bodyPr wrap="none" anchor="ctr">
            <a:spAutoFit/>
          </a:bodyPr>
          <a:lstStyle/>
          <a:p>
            <a:pPr eaLnBrk="0" hangingPunct="0"/>
            <a:r>
              <a:rPr lang="es-ES" sz="2000" b="1">
                <a:ea typeface="Verdana" pitchFamily="34" charset="0"/>
                <a:cs typeface="Verdana" pitchFamily="34" charset="0"/>
              </a:rPr>
              <a:t>Datos de la planta CAÑI-PANGOR</a:t>
            </a:r>
            <a:endParaRPr lang="es-ES" sz="2000">
              <a:ea typeface="Verdana" pitchFamily="34" charset="0"/>
              <a:cs typeface="Verdana" pitchFamily="34" charset="0"/>
            </a:endParaRPr>
          </a:p>
        </p:txBody>
      </p:sp>
      <p:pic>
        <p:nvPicPr>
          <p:cNvPr id="25603" name="Picture 2"/>
          <p:cNvPicPr>
            <a:picLocks noChangeAspect="1" noChangeArrowheads="1"/>
          </p:cNvPicPr>
          <p:nvPr/>
        </p:nvPicPr>
        <p:blipFill>
          <a:blip r:embed="rId2"/>
          <a:srcRect/>
          <a:stretch>
            <a:fillRect/>
          </a:stretch>
        </p:blipFill>
        <p:spPr bwMode="auto">
          <a:xfrm>
            <a:off x="2357438" y="571500"/>
            <a:ext cx="4545012" cy="2770188"/>
          </a:xfrm>
          <a:prstGeom prst="rect">
            <a:avLst/>
          </a:prstGeom>
          <a:noFill/>
          <a:ln w="9525">
            <a:noFill/>
            <a:miter lim="800000"/>
            <a:headEnd/>
            <a:tailEnd/>
          </a:ln>
        </p:spPr>
      </p:pic>
      <p:sp>
        <p:nvSpPr>
          <p:cNvPr id="25604" name="Rectangle 1"/>
          <p:cNvSpPr>
            <a:spLocks noChangeArrowheads="1"/>
          </p:cNvSpPr>
          <p:nvPr/>
        </p:nvSpPr>
        <p:spPr bwMode="auto">
          <a:xfrm>
            <a:off x="2357438" y="3500438"/>
            <a:ext cx="4527550" cy="400050"/>
          </a:xfrm>
          <a:prstGeom prst="rect">
            <a:avLst/>
          </a:prstGeom>
          <a:noFill/>
          <a:ln w="9525" algn="ctr">
            <a:noFill/>
            <a:miter lim="800000"/>
            <a:headEnd/>
            <a:tailEnd/>
          </a:ln>
        </p:spPr>
        <p:txBody>
          <a:bodyPr wrap="none" anchor="ctr">
            <a:spAutoFit/>
          </a:bodyPr>
          <a:lstStyle/>
          <a:p>
            <a:pPr eaLnBrk="0" hangingPunct="0"/>
            <a:r>
              <a:rPr lang="es-ES" sz="2000" b="1">
                <a:ea typeface="Verdana" pitchFamily="34" charset="0"/>
                <a:cs typeface="Verdana" pitchFamily="34" charset="0"/>
              </a:rPr>
              <a:t>Datos de la planta CHILLANES</a:t>
            </a:r>
            <a:endParaRPr lang="es-ES" sz="2000">
              <a:ea typeface="Verdana" pitchFamily="34" charset="0"/>
              <a:cs typeface="Verdana" pitchFamily="34" charset="0"/>
            </a:endParaRPr>
          </a:p>
        </p:txBody>
      </p:sp>
      <p:pic>
        <p:nvPicPr>
          <p:cNvPr id="25605" name="Picture 3"/>
          <p:cNvPicPr>
            <a:picLocks noChangeAspect="1" noChangeArrowheads="1"/>
          </p:cNvPicPr>
          <p:nvPr/>
        </p:nvPicPr>
        <p:blipFill>
          <a:blip r:embed="rId3"/>
          <a:srcRect/>
          <a:stretch>
            <a:fillRect/>
          </a:stretch>
        </p:blipFill>
        <p:spPr bwMode="auto">
          <a:xfrm>
            <a:off x="2357438" y="3929063"/>
            <a:ext cx="4572000" cy="278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57188" y="1071563"/>
            <a:ext cx="8429625" cy="1643062"/>
          </a:xfrm>
          <a:prstGeom prst="rect">
            <a:avLst/>
          </a:prstGeom>
          <a:noFill/>
          <a:ln w="9525" algn="ctr">
            <a:noFill/>
            <a:miter lim="800000"/>
            <a:headEnd/>
            <a:tailEnd/>
          </a:ln>
        </p:spPr>
        <p:txBody>
          <a:bodyPr anchor="ctr">
            <a:spAutoFit/>
          </a:bodyPr>
          <a:lstStyle/>
          <a:p>
            <a:pPr algn="l" eaLnBrk="0" hangingPunct="0"/>
            <a:r>
              <a:rPr lang="es-ES" sz="2000" b="1">
                <a:ea typeface="Verdana" pitchFamily="34" charset="0"/>
                <a:cs typeface="Verdana" pitchFamily="34" charset="0"/>
              </a:rPr>
              <a:t>Pérdidas de altura en la restitución </a:t>
            </a:r>
          </a:p>
          <a:p>
            <a:pPr algn="l" eaLnBrk="0" hangingPunct="0"/>
            <a:endParaRPr lang="es-ES" sz="2000" b="1">
              <a:ea typeface="Verdana" pitchFamily="34" charset="0"/>
              <a:cs typeface="Verdana" pitchFamily="34" charset="0"/>
            </a:endParaRPr>
          </a:p>
          <a:p>
            <a:pPr algn="l" eaLnBrk="0" hangingPunct="0"/>
            <a:r>
              <a:rPr lang="es-ES" sz="2000">
                <a:ea typeface="Verdana" pitchFamily="34" charset="0"/>
                <a:cs typeface="Verdana" pitchFamily="34" charset="0"/>
              </a:rPr>
              <a:t>Se han tomado diferentes valores de caudales y se ha estimado el efecto que tiene cada valor en el nivel de restitución de su central respectiva</a:t>
            </a:r>
            <a:r>
              <a:rPr lang="es-EC" sz="2000">
                <a:ea typeface="Verdana" pitchFamily="34" charset="0"/>
                <a:cs typeface="Verdana" pitchFamily="34" charset="0"/>
              </a:rPr>
              <a:t>.</a:t>
            </a:r>
          </a:p>
        </p:txBody>
      </p:sp>
      <p:graphicFrame>
        <p:nvGraphicFramePr>
          <p:cNvPr id="3" name="2 Tabla"/>
          <p:cNvGraphicFramePr>
            <a:graphicFrameLocks noGrp="1"/>
          </p:cNvGraphicFramePr>
          <p:nvPr/>
        </p:nvGraphicFramePr>
        <p:xfrm>
          <a:off x="1643063" y="2857500"/>
          <a:ext cx="5572125" cy="3189288"/>
        </p:xfrm>
        <a:graphic>
          <a:graphicData uri="http://schemas.openxmlformats.org/drawingml/2006/table">
            <a:tbl>
              <a:tblPr/>
              <a:tblGrid>
                <a:gridCol w="1857388"/>
                <a:gridCol w="928678"/>
                <a:gridCol w="1643090"/>
                <a:gridCol w="1143008"/>
              </a:tblGrid>
              <a:tr h="285752">
                <a:tc gridSpan="2">
                  <a:txBody>
                    <a:bodyPr/>
                    <a:lstStyle/>
                    <a:p>
                      <a:pPr algn="ctr">
                        <a:lnSpc>
                          <a:spcPct val="115000"/>
                        </a:lnSpc>
                        <a:spcAft>
                          <a:spcPts val="0"/>
                        </a:spcAft>
                      </a:pPr>
                      <a:endParaRPr lang="es-ES" sz="1400" b="1" dirty="0" smtClean="0">
                        <a:solidFill>
                          <a:srgbClr val="FF0000"/>
                        </a:solidFill>
                        <a:latin typeface="Arial"/>
                        <a:ea typeface="Times New Roman"/>
                        <a:cs typeface="Times New Roman"/>
                      </a:endParaRPr>
                    </a:p>
                    <a:p>
                      <a:pPr algn="ctr">
                        <a:lnSpc>
                          <a:spcPct val="115000"/>
                        </a:lnSpc>
                        <a:spcAft>
                          <a:spcPts val="0"/>
                        </a:spcAft>
                      </a:pPr>
                      <a:r>
                        <a:rPr lang="es-ES" sz="1400" b="1" dirty="0" smtClean="0">
                          <a:solidFill>
                            <a:srgbClr val="FF0000"/>
                          </a:solidFill>
                          <a:latin typeface="Arial"/>
                          <a:ea typeface="Times New Roman"/>
                          <a:cs typeface="Times New Roman"/>
                        </a:rPr>
                        <a:t>CAÑI – PANGOR</a:t>
                      </a:r>
                    </a:p>
                    <a:p>
                      <a:pPr algn="ctr">
                        <a:lnSpc>
                          <a:spcPct val="115000"/>
                        </a:lnSpc>
                        <a:spcAft>
                          <a:spcPts val="0"/>
                        </a:spcAft>
                      </a:pP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c gridSpan="2">
                  <a:txBody>
                    <a:bodyPr/>
                    <a:lstStyle/>
                    <a:p>
                      <a:pPr algn="ctr">
                        <a:lnSpc>
                          <a:spcPct val="115000"/>
                        </a:lnSpc>
                        <a:spcAft>
                          <a:spcPts val="0"/>
                        </a:spcAft>
                      </a:pPr>
                      <a:endParaRPr lang="es-ES" sz="1400" b="1" dirty="0" smtClean="0">
                        <a:solidFill>
                          <a:srgbClr val="FF0000"/>
                        </a:solidFill>
                        <a:latin typeface="Arial"/>
                        <a:ea typeface="Times New Roman"/>
                        <a:cs typeface="Times New Roman"/>
                      </a:endParaRPr>
                    </a:p>
                    <a:p>
                      <a:pPr algn="ctr">
                        <a:lnSpc>
                          <a:spcPct val="115000"/>
                        </a:lnSpc>
                        <a:spcAft>
                          <a:spcPts val="0"/>
                        </a:spcAft>
                      </a:pPr>
                      <a:r>
                        <a:rPr lang="es-ES" sz="1400" b="1" dirty="0" smtClean="0">
                          <a:solidFill>
                            <a:srgbClr val="FF0000"/>
                          </a:solidFill>
                          <a:latin typeface="Arial"/>
                          <a:ea typeface="Times New Roman"/>
                          <a:cs typeface="Times New Roman"/>
                        </a:rPr>
                        <a:t>CHILLANES</a:t>
                      </a:r>
                    </a:p>
                    <a:p>
                      <a:pPr algn="ctr">
                        <a:lnSpc>
                          <a:spcPct val="115000"/>
                        </a:lnSpc>
                        <a:spcAft>
                          <a:spcPts val="0"/>
                        </a:spcAft>
                      </a:pP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hMerge="1">
                  <a:txBody>
                    <a:bodyPr/>
                    <a:lstStyle/>
                    <a:p>
                      <a:endParaRPr lang="es-EC"/>
                    </a:p>
                  </a:txBody>
                  <a:tcPr/>
                </a:tc>
              </a:tr>
              <a:tr h="447675">
                <a:tc>
                  <a:txBody>
                    <a:bodyPr/>
                    <a:lstStyle/>
                    <a:p>
                      <a:pPr algn="ctr">
                        <a:lnSpc>
                          <a:spcPct val="115000"/>
                        </a:lnSpc>
                        <a:spcAft>
                          <a:spcPts val="0"/>
                        </a:spcAft>
                      </a:pPr>
                      <a:r>
                        <a:rPr lang="es-ES" sz="1400" b="1" dirty="0">
                          <a:solidFill>
                            <a:srgbClr val="FF0000"/>
                          </a:solidFill>
                          <a:latin typeface="Arial"/>
                          <a:ea typeface="Times New Roman"/>
                          <a:cs typeface="Times New Roman"/>
                        </a:rPr>
                        <a:t>Caudal Turbinado (m</a:t>
                      </a:r>
                      <a:r>
                        <a:rPr lang="es-ES" sz="1400" b="1" baseline="30000" dirty="0">
                          <a:solidFill>
                            <a:srgbClr val="FF0000"/>
                          </a:solidFill>
                          <a:latin typeface="Arial"/>
                          <a:ea typeface="Times New Roman"/>
                          <a:cs typeface="Times New Roman"/>
                        </a:rPr>
                        <a:t>3</a:t>
                      </a:r>
                      <a:r>
                        <a:rPr lang="es-ES" sz="1400" b="1" dirty="0">
                          <a:solidFill>
                            <a:srgbClr val="FF0000"/>
                          </a:solidFill>
                          <a:latin typeface="Arial"/>
                          <a:ea typeface="Times New Roman"/>
                          <a:cs typeface="Times New Roman"/>
                        </a:rPr>
                        <a:t>/s)</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400" b="1" dirty="0">
                          <a:solidFill>
                            <a:srgbClr val="FF0000"/>
                          </a:solidFill>
                          <a:latin typeface="Arial"/>
                          <a:ea typeface="Times New Roman"/>
                          <a:cs typeface="Times New Roman"/>
                        </a:rPr>
                        <a:t>Pérdidas  (m)</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400" b="1" dirty="0">
                          <a:solidFill>
                            <a:srgbClr val="FF0000"/>
                          </a:solidFill>
                          <a:latin typeface="Arial"/>
                          <a:ea typeface="Times New Roman"/>
                          <a:cs typeface="Times New Roman"/>
                        </a:rPr>
                        <a:t>Caudal Turbinado (m</a:t>
                      </a:r>
                      <a:r>
                        <a:rPr lang="es-ES" sz="1400" b="1" baseline="30000" dirty="0">
                          <a:solidFill>
                            <a:srgbClr val="FF0000"/>
                          </a:solidFill>
                          <a:latin typeface="Arial"/>
                          <a:ea typeface="Times New Roman"/>
                          <a:cs typeface="Times New Roman"/>
                        </a:rPr>
                        <a:t>3</a:t>
                      </a:r>
                      <a:r>
                        <a:rPr lang="es-ES" sz="1400" b="1" dirty="0">
                          <a:solidFill>
                            <a:srgbClr val="FF0000"/>
                          </a:solidFill>
                          <a:latin typeface="Arial"/>
                          <a:ea typeface="Times New Roman"/>
                          <a:cs typeface="Times New Roman"/>
                        </a:rPr>
                        <a:t>/s)</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a:lnSpc>
                          <a:spcPct val="115000"/>
                        </a:lnSpc>
                        <a:spcAft>
                          <a:spcPts val="0"/>
                        </a:spcAft>
                      </a:pPr>
                      <a:r>
                        <a:rPr lang="es-ES" sz="1400" b="1" dirty="0">
                          <a:solidFill>
                            <a:srgbClr val="FF0000"/>
                          </a:solidFill>
                          <a:latin typeface="Arial"/>
                          <a:ea typeface="Times New Roman"/>
                          <a:cs typeface="Times New Roman"/>
                        </a:rPr>
                        <a:t>Perdidas  (m)</a:t>
                      </a:r>
                      <a:endParaRPr lang="es-EC" sz="1400"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r>
              <a:tr h="200025">
                <a:tc>
                  <a:txBody>
                    <a:bodyPr/>
                    <a:lstStyle/>
                    <a:p>
                      <a:pPr algn="ctr">
                        <a:lnSpc>
                          <a:spcPct val="115000"/>
                        </a:lnSpc>
                        <a:spcAft>
                          <a:spcPts val="0"/>
                        </a:spcAft>
                      </a:pPr>
                      <a:endParaRPr lang="es-ES" sz="1400" dirty="0">
                        <a:solidFill>
                          <a:schemeClr val="tx1"/>
                        </a:solidFill>
                        <a:latin typeface="Arial"/>
                        <a:ea typeface="Times New Roman"/>
                        <a:cs typeface="Times New Roman"/>
                      </a:endParaRPr>
                    </a:p>
                    <a:p>
                      <a:pPr algn="ctr">
                        <a:lnSpc>
                          <a:spcPct val="115000"/>
                        </a:lnSpc>
                        <a:spcAft>
                          <a:spcPts val="0"/>
                        </a:spcAft>
                      </a:pPr>
                      <a:r>
                        <a:rPr lang="es-ES" sz="1400" dirty="0">
                          <a:solidFill>
                            <a:schemeClr val="tx1"/>
                          </a:solidFill>
                          <a:latin typeface="Arial"/>
                          <a:ea typeface="Times New Roman"/>
                          <a:cs typeface="Times New Roman"/>
                        </a:rPr>
                        <a:t>7.82</a:t>
                      </a:r>
                      <a:endParaRPr lang="es-EC"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dirty="0">
                          <a:solidFill>
                            <a:schemeClr val="tx1"/>
                          </a:solidFill>
                          <a:latin typeface="Arial"/>
                          <a:ea typeface="Times New Roman"/>
                          <a:cs typeface="Times New Roman"/>
                        </a:rPr>
                        <a:t>6.17</a:t>
                      </a:r>
                      <a:endParaRPr lang="es-EC"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dirty="0">
                          <a:solidFill>
                            <a:schemeClr val="tx1"/>
                          </a:solidFill>
                          <a:latin typeface="Arial"/>
                          <a:ea typeface="Times New Roman"/>
                          <a:cs typeface="Times New Roman"/>
                        </a:rPr>
                        <a:t>8.36</a:t>
                      </a:r>
                      <a:endParaRPr lang="es-EC"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a:solidFill>
                            <a:schemeClr val="tx1"/>
                          </a:solidFill>
                          <a:latin typeface="Arial"/>
                          <a:ea typeface="Times New Roman"/>
                          <a:cs typeface="Times New Roman"/>
                        </a:rPr>
                        <a:t>1.53</a:t>
                      </a:r>
                      <a:endParaRPr lang="es-EC" sz="140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a:lnSpc>
                          <a:spcPct val="115000"/>
                        </a:lnSpc>
                        <a:spcAft>
                          <a:spcPts val="0"/>
                        </a:spcAft>
                      </a:pPr>
                      <a:endParaRPr lang="es-ES" sz="1400">
                        <a:solidFill>
                          <a:schemeClr val="tx1"/>
                        </a:solidFill>
                        <a:latin typeface="Arial"/>
                        <a:ea typeface="Times New Roman"/>
                        <a:cs typeface="Times New Roman"/>
                      </a:endParaRPr>
                    </a:p>
                    <a:p>
                      <a:pPr algn="ctr">
                        <a:lnSpc>
                          <a:spcPct val="115000"/>
                        </a:lnSpc>
                        <a:spcAft>
                          <a:spcPts val="0"/>
                        </a:spcAft>
                      </a:pPr>
                      <a:r>
                        <a:rPr lang="es-ES" sz="1400">
                          <a:solidFill>
                            <a:schemeClr val="tx1"/>
                          </a:solidFill>
                          <a:latin typeface="Arial"/>
                          <a:ea typeface="Times New Roman"/>
                          <a:cs typeface="Times New Roman"/>
                        </a:rPr>
                        <a:t>8.60</a:t>
                      </a:r>
                      <a:endParaRPr lang="es-EC" sz="140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dirty="0">
                          <a:solidFill>
                            <a:schemeClr val="tx1"/>
                          </a:solidFill>
                          <a:latin typeface="Arial"/>
                          <a:ea typeface="Times New Roman"/>
                          <a:cs typeface="Times New Roman"/>
                        </a:rPr>
                        <a:t>7.46</a:t>
                      </a:r>
                      <a:endParaRPr lang="es-EC"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dirty="0">
                          <a:solidFill>
                            <a:schemeClr val="tx1"/>
                          </a:solidFill>
                          <a:latin typeface="Arial"/>
                          <a:ea typeface="Times New Roman"/>
                          <a:cs typeface="Times New Roman"/>
                        </a:rPr>
                        <a:t>11.06</a:t>
                      </a:r>
                      <a:endParaRPr lang="es-EC"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dirty="0">
                          <a:solidFill>
                            <a:schemeClr val="tx1"/>
                          </a:solidFill>
                          <a:latin typeface="Arial"/>
                          <a:ea typeface="Times New Roman"/>
                          <a:cs typeface="Times New Roman"/>
                        </a:rPr>
                        <a:t>2.68</a:t>
                      </a:r>
                      <a:endParaRPr lang="es-EC"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a:lnSpc>
                          <a:spcPct val="115000"/>
                        </a:lnSpc>
                        <a:spcAft>
                          <a:spcPts val="0"/>
                        </a:spcAft>
                      </a:pPr>
                      <a:endParaRPr lang="es-ES" sz="1400">
                        <a:solidFill>
                          <a:schemeClr val="tx1"/>
                        </a:solidFill>
                        <a:latin typeface="Arial"/>
                        <a:ea typeface="Times New Roman"/>
                        <a:cs typeface="Times New Roman"/>
                      </a:endParaRPr>
                    </a:p>
                    <a:p>
                      <a:pPr algn="ctr">
                        <a:lnSpc>
                          <a:spcPct val="115000"/>
                        </a:lnSpc>
                        <a:spcAft>
                          <a:spcPts val="0"/>
                        </a:spcAft>
                      </a:pPr>
                      <a:r>
                        <a:rPr lang="es-ES" sz="1400">
                          <a:solidFill>
                            <a:schemeClr val="tx1"/>
                          </a:solidFill>
                          <a:latin typeface="Arial"/>
                          <a:ea typeface="Times New Roman"/>
                          <a:cs typeface="Times New Roman"/>
                        </a:rPr>
                        <a:t>9.18</a:t>
                      </a:r>
                      <a:endParaRPr lang="es-EC" sz="140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a:solidFill>
                            <a:schemeClr val="tx1"/>
                          </a:solidFill>
                          <a:latin typeface="Arial"/>
                          <a:ea typeface="Times New Roman"/>
                          <a:cs typeface="Times New Roman"/>
                        </a:rPr>
                        <a:t>8.5</a:t>
                      </a:r>
                      <a:endParaRPr lang="es-EC" sz="140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dirty="0">
                          <a:solidFill>
                            <a:schemeClr val="tx1"/>
                          </a:solidFill>
                          <a:latin typeface="Arial"/>
                          <a:ea typeface="Times New Roman"/>
                          <a:cs typeface="Times New Roman"/>
                        </a:rPr>
                        <a:t>15.86</a:t>
                      </a:r>
                      <a:endParaRPr lang="es-EC"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dirty="0">
                          <a:solidFill>
                            <a:schemeClr val="tx1"/>
                          </a:solidFill>
                          <a:latin typeface="Arial"/>
                          <a:ea typeface="Times New Roman"/>
                          <a:cs typeface="Times New Roman"/>
                        </a:rPr>
                        <a:t>5.50</a:t>
                      </a:r>
                      <a:endParaRPr lang="es-EC"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endParaRPr lang="es-ES" sz="1400" dirty="0">
                        <a:solidFill>
                          <a:schemeClr val="tx1"/>
                        </a:solidFill>
                        <a:latin typeface="Arial"/>
                        <a:ea typeface="Times New Roman"/>
                        <a:cs typeface="Times New Roman"/>
                      </a:endParaRPr>
                    </a:p>
                    <a:p>
                      <a:pPr algn="ctr">
                        <a:lnSpc>
                          <a:spcPct val="115000"/>
                        </a:lnSpc>
                        <a:spcAft>
                          <a:spcPts val="0"/>
                        </a:spcAft>
                      </a:pPr>
                      <a:r>
                        <a:rPr lang="es-ES" sz="1400" dirty="0">
                          <a:solidFill>
                            <a:schemeClr val="tx1"/>
                          </a:solidFill>
                          <a:latin typeface="Arial"/>
                          <a:ea typeface="Times New Roman"/>
                          <a:cs typeface="Times New Roman"/>
                        </a:rPr>
                        <a:t>15.86</a:t>
                      </a:r>
                      <a:endParaRPr lang="es-EC"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a:solidFill>
                            <a:schemeClr val="tx1"/>
                          </a:solidFill>
                          <a:latin typeface="Arial"/>
                          <a:ea typeface="Times New Roman"/>
                          <a:cs typeface="Times New Roman"/>
                        </a:rPr>
                        <a:t>25.38</a:t>
                      </a:r>
                      <a:endParaRPr lang="es-EC" sz="140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dirty="0">
                          <a:solidFill>
                            <a:schemeClr val="tx1"/>
                          </a:solidFill>
                          <a:latin typeface="Arial"/>
                          <a:ea typeface="Times New Roman"/>
                          <a:cs typeface="Times New Roman"/>
                        </a:rPr>
                        <a:t>24</a:t>
                      </a:r>
                      <a:endParaRPr lang="es-EC"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400" dirty="0">
                          <a:solidFill>
                            <a:schemeClr val="tx1"/>
                          </a:solidFill>
                          <a:latin typeface="Arial"/>
                          <a:ea typeface="Times New Roman"/>
                          <a:cs typeface="Times New Roman"/>
                        </a:rPr>
                        <a:t>12.60</a:t>
                      </a:r>
                      <a:endParaRPr lang="es-EC"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500063" y="1171575"/>
            <a:ext cx="8286750" cy="4400550"/>
          </a:xfrm>
          <a:prstGeom prst="rect">
            <a:avLst/>
          </a:prstGeom>
          <a:noFill/>
          <a:ln w="9525">
            <a:noFill/>
            <a:miter lim="800000"/>
            <a:headEnd/>
            <a:tailEnd/>
          </a:ln>
        </p:spPr>
        <p:txBody>
          <a:bodyPr anchor="ctr">
            <a:spAutoFit/>
          </a:bodyPr>
          <a:lstStyle/>
          <a:p>
            <a:pPr algn="just"/>
            <a:r>
              <a:rPr lang="es-ES" sz="2000" b="1">
                <a:ea typeface="Verdana" pitchFamily="34" charset="0"/>
                <a:cs typeface="Verdana" pitchFamily="34" charset="0"/>
              </a:rPr>
              <a:t>Datos para los trasvases</a:t>
            </a:r>
          </a:p>
          <a:p>
            <a:pPr algn="just"/>
            <a:endParaRPr lang="es-ES" sz="2000" b="1">
              <a:ea typeface="Verdana" pitchFamily="34" charset="0"/>
              <a:cs typeface="Verdana" pitchFamily="34" charset="0"/>
            </a:endParaRPr>
          </a:p>
          <a:p>
            <a:pPr algn="just"/>
            <a:r>
              <a:rPr lang="es-ES" sz="2000"/>
              <a:t>Se  realizan  los trasvases de CHILLANES hacia CAÑI-PANGOR y de CAÑI-PANGOR hacia PANGOR-BUCAY. Esto se hace con la finalidad de  que los  proyectos funcionen en cascada.</a:t>
            </a:r>
          </a:p>
          <a:p>
            <a:pPr algn="just"/>
            <a:endParaRPr lang="es-ES" sz="2000"/>
          </a:p>
          <a:p>
            <a:pPr algn="just"/>
            <a:r>
              <a:rPr lang="es-ES" sz="2000"/>
              <a:t>Los proyectos  Chillanes y Cañí-Pangor realizan  descarga turbinada por lo que en ambos trasvases se elije la opción Turbined Discharge. </a:t>
            </a:r>
          </a:p>
          <a:p>
            <a:pPr algn="just"/>
            <a:endParaRPr lang="es-ES" sz="2000"/>
          </a:p>
          <a:p>
            <a:pPr algn="just"/>
            <a:r>
              <a:rPr lang="es-ES" sz="2000"/>
              <a:t>Además se muestran  los valores que se han ingresado  de caudal  mínimo, medio y  máximo para los 2 trasvases realizados. Dichos valores   evitan que los trasvases envíen más agua de lo que puede turbinar cada proyecto.</a:t>
            </a:r>
            <a:endParaRPr lang="es-ES" sz="2000" b="1">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l="2116" t="1129" r="59775" b="8504"/>
          <a:stretch>
            <a:fillRect/>
          </a:stretch>
        </p:blipFill>
        <p:spPr bwMode="auto">
          <a:xfrm>
            <a:off x="1214438" y="1657350"/>
            <a:ext cx="2714625" cy="4838700"/>
          </a:xfrm>
          <a:prstGeom prst="rect">
            <a:avLst/>
          </a:prstGeom>
          <a:noFill/>
          <a:ln w="9525">
            <a:noFill/>
            <a:miter lim="800000"/>
            <a:headEnd/>
            <a:tailEnd/>
          </a:ln>
        </p:spPr>
      </p:pic>
      <p:pic>
        <p:nvPicPr>
          <p:cNvPr id="28675" name="Picture 3"/>
          <p:cNvPicPr>
            <a:picLocks noChangeAspect="1" noChangeArrowheads="1"/>
          </p:cNvPicPr>
          <p:nvPr/>
        </p:nvPicPr>
        <p:blipFill>
          <a:blip r:embed="rId3"/>
          <a:srcRect r="59795" b="5016"/>
          <a:stretch>
            <a:fillRect/>
          </a:stretch>
        </p:blipFill>
        <p:spPr bwMode="auto">
          <a:xfrm>
            <a:off x="5214938" y="1673225"/>
            <a:ext cx="2714625" cy="4827588"/>
          </a:xfrm>
          <a:prstGeom prst="rect">
            <a:avLst/>
          </a:prstGeom>
          <a:noFill/>
          <a:ln w="9525">
            <a:noFill/>
            <a:miter lim="800000"/>
            <a:headEnd/>
            <a:tailEnd/>
          </a:ln>
        </p:spPr>
      </p:pic>
      <p:sp>
        <p:nvSpPr>
          <p:cNvPr id="28676" name="Rectangle 1"/>
          <p:cNvSpPr>
            <a:spLocks noChangeArrowheads="1"/>
          </p:cNvSpPr>
          <p:nvPr/>
        </p:nvSpPr>
        <p:spPr bwMode="auto">
          <a:xfrm>
            <a:off x="500063" y="995363"/>
            <a:ext cx="3929062" cy="708025"/>
          </a:xfrm>
          <a:prstGeom prst="rect">
            <a:avLst/>
          </a:prstGeom>
          <a:noFill/>
          <a:ln w="9525" algn="ctr">
            <a:noFill/>
            <a:miter lim="800000"/>
            <a:headEnd/>
            <a:tailEnd/>
          </a:ln>
        </p:spPr>
        <p:txBody>
          <a:bodyPr anchor="ctr">
            <a:spAutoFit/>
          </a:bodyPr>
          <a:lstStyle/>
          <a:p>
            <a:pPr indent="449263" eaLnBrk="0" hangingPunct="0">
              <a:tabLst>
                <a:tab pos="3603625" algn="l"/>
              </a:tabLst>
            </a:pPr>
            <a:r>
              <a:rPr lang="es-ES" sz="2000" b="1">
                <a:ea typeface="Verdana" pitchFamily="34" charset="0"/>
                <a:cs typeface="Verdana" pitchFamily="34" charset="0"/>
              </a:rPr>
              <a:t>Trasvase de Chillanes </a:t>
            </a:r>
          </a:p>
          <a:p>
            <a:pPr indent="449263" eaLnBrk="0" hangingPunct="0">
              <a:tabLst>
                <a:tab pos="3603625" algn="l"/>
              </a:tabLst>
            </a:pPr>
            <a:r>
              <a:rPr lang="es-ES" sz="2000" b="1">
                <a:ea typeface="Verdana" pitchFamily="34" charset="0"/>
                <a:cs typeface="Verdana" pitchFamily="34" charset="0"/>
              </a:rPr>
              <a:t>hacia Cañí-Pangor</a:t>
            </a:r>
            <a:endParaRPr lang="es-ES" sz="2000">
              <a:ea typeface="Verdana" pitchFamily="34" charset="0"/>
              <a:cs typeface="Verdana" pitchFamily="34" charset="0"/>
            </a:endParaRPr>
          </a:p>
        </p:txBody>
      </p:sp>
      <p:sp>
        <p:nvSpPr>
          <p:cNvPr id="28677" name="Rectangle 1"/>
          <p:cNvSpPr>
            <a:spLocks noChangeArrowheads="1"/>
          </p:cNvSpPr>
          <p:nvPr/>
        </p:nvSpPr>
        <p:spPr bwMode="auto">
          <a:xfrm>
            <a:off x="4286250" y="995363"/>
            <a:ext cx="4500563" cy="708025"/>
          </a:xfrm>
          <a:prstGeom prst="rect">
            <a:avLst/>
          </a:prstGeom>
          <a:noFill/>
          <a:ln w="9525" algn="ctr">
            <a:noFill/>
            <a:miter lim="800000"/>
            <a:headEnd/>
            <a:tailEnd/>
          </a:ln>
        </p:spPr>
        <p:txBody>
          <a:bodyPr anchor="ctr">
            <a:spAutoFit/>
          </a:bodyPr>
          <a:lstStyle/>
          <a:p>
            <a:pPr indent="449263" eaLnBrk="0" hangingPunct="0">
              <a:tabLst>
                <a:tab pos="3603625" algn="l"/>
              </a:tabLst>
            </a:pPr>
            <a:r>
              <a:rPr lang="es-ES" sz="2000" b="1">
                <a:ea typeface="Verdana" pitchFamily="34" charset="0"/>
                <a:cs typeface="Verdana" pitchFamily="34" charset="0"/>
              </a:rPr>
              <a:t>Trasvase  de Cañí - Pangor hacia Pangor - Bucay</a:t>
            </a:r>
            <a:endParaRPr lang="es-ES" sz="200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500063" y="500063"/>
            <a:ext cx="8358187" cy="2246312"/>
          </a:xfrm>
          <a:prstGeom prst="rect">
            <a:avLst/>
          </a:prstGeom>
          <a:noFill/>
          <a:ln w="9525" algn="ctr">
            <a:noFill/>
            <a:miter lim="800000"/>
            <a:headEnd/>
            <a:tailEnd/>
          </a:ln>
        </p:spPr>
        <p:txBody>
          <a:bodyPr anchor="ctr">
            <a:spAutoFit/>
          </a:bodyPr>
          <a:lstStyle/>
          <a:p>
            <a:pPr algn="l" eaLnBrk="0" hangingPunct="0"/>
            <a:r>
              <a:rPr lang="es-ES" sz="2000" b="1">
                <a:ea typeface="Verdana" pitchFamily="34" charset="0"/>
                <a:cs typeface="Verdana" pitchFamily="34" charset="0"/>
              </a:rPr>
              <a:t>Datos de simulación de operación.</a:t>
            </a:r>
          </a:p>
          <a:p>
            <a:pPr algn="l" eaLnBrk="0" hangingPunct="0"/>
            <a:endParaRPr lang="es-ES" sz="2000">
              <a:ea typeface="Verdana" pitchFamily="34" charset="0"/>
              <a:cs typeface="Verdana" pitchFamily="34" charset="0"/>
            </a:endParaRPr>
          </a:p>
          <a:p>
            <a:pPr algn="just" eaLnBrk="0" hangingPunct="0"/>
            <a:r>
              <a:rPr lang="es-ES" sz="2000">
                <a:ea typeface="Verdana" pitchFamily="34" charset="0"/>
                <a:cs typeface="Verdana" pitchFamily="34" charset="0"/>
              </a:rPr>
              <a:t>En esta sección se toma en cuenta el caudal mínimo hasta el cual la central puede operar. Se ha considerado un caudal mínimo de 0 m</a:t>
            </a:r>
            <a:r>
              <a:rPr lang="es-ES" sz="2000" baseline="30000">
                <a:ea typeface="Verdana" pitchFamily="34" charset="0"/>
                <a:cs typeface="Verdana" pitchFamily="34" charset="0"/>
              </a:rPr>
              <a:t>3</a:t>
            </a:r>
            <a:r>
              <a:rPr lang="es-ES" sz="2000">
                <a:ea typeface="Verdana" pitchFamily="34" charset="0"/>
                <a:cs typeface="Verdana" pitchFamily="34" charset="0"/>
              </a:rPr>
              <a:t>/s en Chillanes, Cañí - Pangor y Pangor-Bucay  debido a que se está trabajando con caudales promedio mensuales</a:t>
            </a:r>
            <a:r>
              <a:rPr lang="es-EC" sz="2000">
                <a:ea typeface="Verdana" pitchFamily="34" charset="0"/>
                <a:cs typeface="Verdana" pitchFamily="34" charset="0"/>
              </a:rPr>
              <a:t> .</a:t>
            </a:r>
          </a:p>
        </p:txBody>
      </p:sp>
      <p:sp>
        <p:nvSpPr>
          <p:cNvPr id="29699" name="Rectangle 2"/>
          <p:cNvSpPr>
            <a:spLocks noChangeArrowheads="1"/>
          </p:cNvSpPr>
          <p:nvPr/>
        </p:nvSpPr>
        <p:spPr bwMode="auto">
          <a:xfrm>
            <a:off x="1285875" y="2857500"/>
            <a:ext cx="6507163" cy="400050"/>
          </a:xfrm>
          <a:prstGeom prst="rect">
            <a:avLst/>
          </a:prstGeom>
          <a:noFill/>
          <a:ln w="9525" algn="ctr">
            <a:noFill/>
            <a:miter lim="800000"/>
            <a:headEnd/>
            <a:tailEnd/>
          </a:ln>
        </p:spPr>
        <p:txBody>
          <a:bodyPr wrap="none" anchor="ctr">
            <a:spAutoFit/>
          </a:bodyPr>
          <a:lstStyle/>
          <a:p>
            <a:pPr eaLnBrk="0" hangingPunct="0"/>
            <a:r>
              <a:rPr lang="es-ES" sz="2000" b="1">
                <a:ea typeface="Verdana" pitchFamily="34" charset="0"/>
                <a:cs typeface="Verdana" pitchFamily="34" charset="0"/>
              </a:rPr>
              <a:t>Simulación de la operación de Cañí-Pangor</a:t>
            </a:r>
            <a:endParaRPr lang="es-ES" sz="2000">
              <a:ea typeface="Verdana" pitchFamily="34" charset="0"/>
              <a:cs typeface="Verdana" pitchFamily="34" charset="0"/>
            </a:endParaRPr>
          </a:p>
        </p:txBody>
      </p:sp>
      <p:pic>
        <p:nvPicPr>
          <p:cNvPr id="29700" name="Picture 3"/>
          <p:cNvPicPr>
            <a:picLocks noChangeAspect="1" noChangeArrowheads="1"/>
          </p:cNvPicPr>
          <p:nvPr/>
        </p:nvPicPr>
        <p:blipFill>
          <a:blip r:embed="rId2"/>
          <a:srcRect/>
          <a:stretch>
            <a:fillRect/>
          </a:stretch>
        </p:blipFill>
        <p:spPr bwMode="auto">
          <a:xfrm>
            <a:off x="2236788" y="3286125"/>
            <a:ext cx="4549775" cy="343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42938" y="1071563"/>
            <a:ext cx="8039100" cy="400050"/>
          </a:xfrm>
          <a:prstGeom prst="rect">
            <a:avLst/>
          </a:prstGeom>
          <a:noFill/>
          <a:ln w="9525" algn="ctr">
            <a:noFill/>
            <a:miter lim="800000"/>
            <a:headEnd/>
            <a:tailEnd/>
          </a:ln>
        </p:spPr>
        <p:txBody>
          <a:bodyPr wrap="none" anchor="ctr">
            <a:spAutoFit/>
          </a:bodyPr>
          <a:lstStyle/>
          <a:p>
            <a:pPr eaLnBrk="0" hangingPunct="0"/>
            <a:r>
              <a:rPr lang="es-ES" sz="2000" b="1">
                <a:ea typeface="Verdana" pitchFamily="34" charset="0"/>
                <a:cs typeface="Verdana" pitchFamily="34" charset="0"/>
              </a:rPr>
              <a:t>Simulación de la operación de Pangor-Bucay-Chillanes</a:t>
            </a:r>
            <a:endParaRPr lang="es-ES" sz="2000">
              <a:ea typeface="Verdana" pitchFamily="34" charset="0"/>
              <a:cs typeface="Verdana" pitchFamily="34" charset="0"/>
            </a:endParaRPr>
          </a:p>
        </p:txBody>
      </p:sp>
      <p:pic>
        <p:nvPicPr>
          <p:cNvPr id="30723" name="Picture 2"/>
          <p:cNvPicPr>
            <a:picLocks noChangeAspect="1" noChangeArrowheads="1"/>
          </p:cNvPicPr>
          <p:nvPr/>
        </p:nvPicPr>
        <p:blipFill>
          <a:blip r:embed="rId2"/>
          <a:srcRect b="6288"/>
          <a:stretch>
            <a:fillRect/>
          </a:stretch>
        </p:blipFill>
        <p:spPr bwMode="auto">
          <a:xfrm>
            <a:off x="1143000" y="1714500"/>
            <a:ext cx="7072313"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s-EC"/>
          </a:p>
        </p:txBody>
      </p:sp>
      <p:pic>
        <p:nvPicPr>
          <p:cNvPr id="31747" name="Picture 2"/>
          <p:cNvPicPr>
            <a:picLocks noChangeAspect="1" noChangeArrowheads="1"/>
          </p:cNvPicPr>
          <p:nvPr/>
        </p:nvPicPr>
        <p:blipFill>
          <a:blip r:embed="rId2"/>
          <a:srcRect l="5743" t="28842" r="18462" b="13391"/>
          <a:stretch>
            <a:fillRect/>
          </a:stretch>
        </p:blipFill>
        <p:spPr bwMode="auto">
          <a:xfrm>
            <a:off x="492125" y="2786063"/>
            <a:ext cx="8223250" cy="3929062"/>
          </a:xfrm>
          <a:prstGeom prst="rect">
            <a:avLst/>
          </a:prstGeom>
          <a:noFill/>
          <a:ln w="9525">
            <a:noFill/>
            <a:miter lim="800000"/>
            <a:headEnd/>
            <a:tailEnd/>
          </a:ln>
        </p:spPr>
      </p:pic>
      <p:sp>
        <p:nvSpPr>
          <p:cNvPr id="31748" name="Rectangle 7"/>
          <p:cNvSpPr>
            <a:spLocks noChangeArrowheads="1"/>
          </p:cNvSpPr>
          <p:nvPr/>
        </p:nvSpPr>
        <p:spPr bwMode="auto">
          <a:xfrm>
            <a:off x="0" y="2357438"/>
            <a:ext cx="9144000" cy="708025"/>
          </a:xfrm>
          <a:prstGeom prst="rect">
            <a:avLst/>
          </a:prstGeom>
          <a:noFill/>
          <a:ln w="9525">
            <a:noFill/>
            <a:miter lim="800000"/>
            <a:headEnd/>
            <a:tailEnd/>
          </a:ln>
        </p:spPr>
        <p:txBody>
          <a:bodyPr anchor="ctr">
            <a:spAutoFit/>
          </a:bodyPr>
          <a:lstStyle/>
          <a:p>
            <a:r>
              <a:rPr lang="es-ES" sz="2000" b="1">
                <a:ea typeface="Verdana" pitchFamily="34" charset="0"/>
                <a:cs typeface="Verdana" pitchFamily="34" charset="0"/>
              </a:rPr>
              <a:t>Resultados de la simulación en PFIRM para Chillanes</a:t>
            </a:r>
          </a:p>
          <a:p>
            <a:endParaRPr lang="es-ES" sz="2000" b="1">
              <a:ea typeface="Verdana" pitchFamily="34" charset="0"/>
              <a:cs typeface="Verdana" pitchFamily="34" charset="0"/>
            </a:endParaRPr>
          </a:p>
        </p:txBody>
      </p:sp>
      <p:sp>
        <p:nvSpPr>
          <p:cNvPr id="31749" name="Rectangle 7"/>
          <p:cNvSpPr>
            <a:spLocks noChangeArrowheads="1"/>
          </p:cNvSpPr>
          <p:nvPr/>
        </p:nvSpPr>
        <p:spPr bwMode="auto">
          <a:xfrm>
            <a:off x="642938" y="500063"/>
            <a:ext cx="8072437" cy="1631950"/>
          </a:xfrm>
          <a:prstGeom prst="rect">
            <a:avLst/>
          </a:prstGeom>
          <a:noFill/>
          <a:ln w="9525">
            <a:noFill/>
            <a:miter lim="800000"/>
            <a:headEnd/>
            <a:tailEnd/>
          </a:ln>
        </p:spPr>
        <p:txBody>
          <a:bodyPr anchor="ctr">
            <a:spAutoFit/>
          </a:bodyPr>
          <a:lstStyle/>
          <a:p>
            <a:pPr algn="just"/>
            <a:r>
              <a:rPr lang="es-ES" sz="2000" b="1">
                <a:ea typeface="Verdana" pitchFamily="34" charset="0"/>
                <a:cs typeface="Verdana" pitchFamily="34" charset="0"/>
              </a:rPr>
              <a:t>Resultados de la simulación en PFIRM</a:t>
            </a:r>
          </a:p>
          <a:p>
            <a:pPr algn="just"/>
            <a:endParaRPr lang="es-ES" sz="2000" b="1">
              <a:ea typeface="Verdana" pitchFamily="34" charset="0"/>
              <a:cs typeface="Verdana" pitchFamily="34" charset="0"/>
            </a:endParaRPr>
          </a:p>
          <a:p>
            <a:pPr algn="just"/>
            <a:r>
              <a:rPr lang="es-ES" sz="2000"/>
              <a:t>Se han realizado las simulaciones en cascada para prever el comportamiento de las 3 centrales durante los próximos 50 años.</a:t>
            </a:r>
            <a:endParaRPr lang="es-ES" sz="2000" b="1">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s-EC"/>
          </a:p>
        </p:txBody>
      </p:sp>
      <p:pic>
        <p:nvPicPr>
          <p:cNvPr id="32771" name="Picture 1"/>
          <p:cNvPicPr>
            <a:picLocks noChangeAspect="1" noChangeArrowheads="1"/>
          </p:cNvPicPr>
          <p:nvPr/>
        </p:nvPicPr>
        <p:blipFill>
          <a:blip r:embed="rId2"/>
          <a:srcRect l="3618" t="30357" r="5942" b="9280"/>
          <a:stretch>
            <a:fillRect/>
          </a:stretch>
        </p:blipFill>
        <p:spPr bwMode="auto">
          <a:xfrm>
            <a:off x="0" y="2286000"/>
            <a:ext cx="9094788" cy="3779838"/>
          </a:xfrm>
          <a:prstGeom prst="rect">
            <a:avLst/>
          </a:prstGeom>
          <a:noFill/>
          <a:ln w="9525">
            <a:noFill/>
            <a:miter lim="800000"/>
            <a:headEnd/>
            <a:tailEnd/>
          </a:ln>
        </p:spPr>
      </p:pic>
      <p:sp>
        <p:nvSpPr>
          <p:cNvPr id="32772" name="Rectangle 7"/>
          <p:cNvSpPr>
            <a:spLocks noChangeArrowheads="1"/>
          </p:cNvSpPr>
          <p:nvPr/>
        </p:nvSpPr>
        <p:spPr bwMode="auto">
          <a:xfrm>
            <a:off x="0" y="1500188"/>
            <a:ext cx="9144000" cy="400050"/>
          </a:xfrm>
          <a:prstGeom prst="rect">
            <a:avLst/>
          </a:prstGeom>
          <a:noFill/>
          <a:ln w="9525">
            <a:noFill/>
            <a:miter lim="800000"/>
            <a:headEnd/>
            <a:tailEnd/>
          </a:ln>
        </p:spPr>
        <p:txBody>
          <a:bodyPr anchor="ctr">
            <a:spAutoFit/>
          </a:bodyPr>
          <a:lstStyle/>
          <a:p>
            <a:r>
              <a:rPr lang="es-ES" sz="2000" b="1">
                <a:ea typeface="Verdana" pitchFamily="34" charset="0"/>
                <a:cs typeface="Verdana" pitchFamily="34" charset="0"/>
              </a:rPr>
              <a:t>Resultados de la simulación en PFIRM para Cañí - Pangor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2"/>
          <a:srcRect l="4462" t="29541" r="8911" b="11827"/>
          <a:stretch>
            <a:fillRect/>
          </a:stretch>
        </p:blipFill>
        <p:spPr bwMode="auto">
          <a:xfrm>
            <a:off x="0" y="2000250"/>
            <a:ext cx="9144000" cy="3876675"/>
          </a:xfrm>
          <a:prstGeom prst="rect">
            <a:avLst/>
          </a:prstGeom>
          <a:noFill/>
          <a:ln w="9525">
            <a:noFill/>
            <a:miter lim="800000"/>
            <a:headEnd/>
            <a:tailEnd/>
          </a:ln>
        </p:spPr>
      </p:pic>
      <p:sp>
        <p:nvSpPr>
          <p:cNvPr id="33795" name="Rectangle 7"/>
          <p:cNvSpPr>
            <a:spLocks noChangeArrowheads="1"/>
          </p:cNvSpPr>
          <p:nvPr/>
        </p:nvSpPr>
        <p:spPr bwMode="auto">
          <a:xfrm>
            <a:off x="0" y="1214438"/>
            <a:ext cx="9144000" cy="400050"/>
          </a:xfrm>
          <a:prstGeom prst="rect">
            <a:avLst/>
          </a:prstGeom>
          <a:noFill/>
          <a:ln w="9525">
            <a:noFill/>
            <a:miter lim="800000"/>
            <a:headEnd/>
            <a:tailEnd/>
          </a:ln>
        </p:spPr>
        <p:txBody>
          <a:bodyPr anchor="ctr">
            <a:spAutoFit/>
          </a:bodyPr>
          <a:lstStyle/>
          <a:p>
            <a:r>
              <a:rPr lang="es-ES" sz="2000" b="1">
                <a:ea typeface="Verdana" pitchFamily="34" charset="0"/>
                <a:cs typeface="Verdana" pitchFamily="34" charset="0"/>
              </a:rPr>
              <a:t>Resultados de la simulación en PFIRM para Pangor -Bucay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3071813" y="976313"/>
            <a:ext cx="2978150" cy="523875"/>
          </a:xfrm>
          <a:prstGeom prst="rect">
            <a:avLst/>
          </a:prstGeom>
          <a:noFill/>
          <a:ln w="9525" algn="ctr">
            <a:noFill/>
            <a:miter lim="800000"/>
            <a:headEnd/>
            <a:tailEnd/>
          </a:ln>
        </p:spPr>
        <p:txBody>
          <a:bodyPr wrap="none" anchor="ctr">
            <a:spAutoFit/>
          </a:bodyPr>
          <a:lstStyle/>
          <a:p>
            <a:pPr marL="342900" indent="-342900">
              <a:tabLst>
                <a:tab pos="900113" algn="l"/>
              </a:tabLst>
            </a:pPr>
            <a:r>
              <a:rPr lang="es-EC" sz="2800" b="1" u="sng">
                <a:latin typeface="Arial" charset="0"/>
                <a:ea typeface="SimSun" pitchFamily="2" charset="-122"/>
                <a:cs typeface="Arial" charset="0"/>
              </a:rPr>
              <a:t>INTRODUCCION</a:t>
            </a:r>
            <a:endParaRPr lang="es-ES" sz="2800" b="1" u="sng">
              <a:latin typeface="Arial" charset="0"/>
              <a:ea typeface="SimSun" pitchFamily="2" charset="-122"/>
              <a:cs typeface="Arial" charset="0"/>
            </a:endParaRPr>
          </a:p>
        </p:txBody>
      </p:sp>
      <p:sp>
        <p:nvSpPr>
          <p:cNvPr id="7171" name="Rectangle 7"/>
          <p:cNvSpPr>
            <a:spLocks noChangeArrowheads="1"/>
          </p:cNvSpPr>
          <p:nvPr/>
        </p:nvSpPr>
        <p:spPr bwMode="auto">
          <a:xfrm>
            <a:off x="428625" y="1951038"/>
            <a:ext cx="8353425" cy="3478212"/>
          </a:xfrm>
          <a:prstGeom prst="rect">
            <a:avLst/>
          </a:prstGeom>
          <a:noFill/>
          <a:ln w="9525">
            <a:noFill/>
            <a:miter lim="800000"/>
            <a:headEnd/>
            <a:tailEnd/>
          </a:ln>
        </p:spPr>
        <p:txBody>
          <a:bodyPr anchor="ctr">
            <a:spAutoFit/>
          </a:bodyPr>
          <a:lstStyle/>
          <a:p>
            <a:pPr algn="just">
              <a:buFont typeface="Wingdings" pitchFamily="2" charset="2"/>
              <a:buChar char="Ø"/>
            </a:pPr>
            <a:r>
              <a:rPr lang="es-ES" sz="2000"/>
              <a:t> El INECEL fue el encargado del desarrollo de los proyectos hidroeléctricos de mediana capacidad como solución a corto plazo de las necesidades energéticas debido al crecimiento anual de la demanda en las distintas regiones del País.</a:t>
            </a:r>
          </a:p>
          <a:p>
            <a:pPr algn="just"/>
            <a:endParaRPr lang="es-ES" sz="2000"/>
          </a:p>
          <a:p>
            <a:pPr algn="just"/>
            <a:endParaRPr lang="es-ES" sz="2000"/>
          </a:p>
          <a:p>
            <a:pPr algn="just">
              <a:buFont typeface="Wingdings" pitchFamily="2" charset="2"/>
              <a:buChar char="Ø"/>
            </a:pPr>
            <a:r>
              <a:rPr lang="es-ES" sz="2000"/>
              <a:t>La ESPOL mediante el proyecto de grado seleccionó uno de los proyectos hidroeléctricos cuya información disponible se encuentra a nivel de pre factibilidad, el cual es denominado “PROYECTO HIDROLOGICO RIO CHIMBO”, lo cual se consideró como guía los estudios realizados por el INECEL.   </a:t>
            </a:r>
            <a:endParaRPr lang="es-ES_tradnl" sz="2000" b="1">
              <a:latin typeface="Arial" charset="0"/>
              <a:ea typeface="SimSun" pitchFamily="2" charset="-122"/>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428625" y="1643063"/>
            <a:ext cx="8353425" cy="5016500"/>
          </a:xfrm>
          <a:prstGeom prst="rect">
            <a:avLst/>
          </a:prstGeom>
          <a:noFill/>
          <a:ln w="9525">
            <a:noFill/>
            <a:miter lim="800000"/>
            <a:headEnd/>
            <a:tailEnd/>
          </a:ln>
        </p:spPr>
        <p:txBody>
          <a:bodyPr anchor="ctr">
            <a:spAutoFit/>
          </a:bodyPr>
          <a:lstStyle/>
          <a:p>
            <a:pPr algn="just"/>
            <a:r>
              <a:rPr lang="es-ES" sz="2000"/>
              <a:t>Los datos básicos para el cálculo de precios unitarios fueron proporcionados por:</a:t>
            </a:r>
          </a:p>
          <a:p>
            <a:pPr algn="just"/>
            <a:endParaRPr lang="es-ES" sz="2000"/>
          </a:p>
          <a:p>
            <a:pPr algn="just">
              <a:buFont typeface="Wingdings" pitchFamily="2" charset="2"/>
              <a:buChar char="Ø"/>
            </a:pPr>
            <a:r>
              <a:rPr lang="es-ES" sz="2000"/>
              <a:t>El proyecto Caluma Bajo</a:t>
            </a:r>
          </a:p>
          <a:p>
            <a:pPr algn="just">
              <a:buFont typeface="Wingdings" pitchFamily="2" charset="2"/>
              <a:buChar char="Ø"/>
            </a:pPr>
            <a:r>
              <a:rPr lang="es-ES" sz="2000"/>
              <a:t>Hidronación </a:t>
            </a:r>
          </a:p>
          <a:p>
            <a:pPr algn="just">
              <a:buFont typeface="Wingdings" pitchFamily="2" charset="2"/>
              <a:buChar char="Ø"/>
            </a:pPr>
            <a:r>
              <a:rPr lang="es-ES" sz="2000"/>
              <a:t>El Departamento de  Planificación en el Consejo Provincial del    Guayas.</a:t>
            </a:r>
          </a:p>
          <a:p>
            <a:pPr algn="just"/>
            <a:endParaRPr lang="es-ES" sz="2000"/>
          </a:p>
          <a:p>
            <a:pPr algn="just"/>
            <a:r>
              <a:rPr lang="es-ES" sz="2000"/>
              <a:t>Dicha información de basada en costos de equipos eléctricos y mecánicos, tarifa de los equipos, costo de mano de obra, costo de materiales y su debido transporte al lugar donde se encuentra ubicado el aprovechamiento. También se tomo en cuenta los costos indirectos que tiene este tipo de obra para su ejecución.</a:t>
            </a:r>
            <a:endParaRPr lang="es-EC" sz="2000"/>
          </a:p>
          <a:p>
            <a:pPr algn="just"/>
            <a:endParaRPr lang="es-ES" sz="2000" b="1"/>
          </a:p>
          <a:p>
            <a:pPr algn="just"/>
            <a:endParaRPr lang="es-ES" sz="2000" b="1"/>
          </a:p>
        </p:txBody>
      </p:sp>
      <p:sp>
        <p:nvSpPr>
          <p:cNvPr id="34819" name="Rectangle 5"/>
          <p:cNvSpPr>
            <a:spLocks noChangeArrowheads="1"/>
          </p:cNvSpPr>
          <p:nvPr/>
        </p:nvSpPr>
        <p:spPr bwMode="auto">
          <a:xfrm>
            <a:off x="0" y="571500"/>
            <a:ext cx="9144000" cy="523875"/>
          </a:xfrm>
          <a:prstGeom prst="rect">
            <a:avLst/>
          </a:prstGeom>
          <a:noFill/>
          <a:ln w="9525">
            <a:noFill/>
            <a:miter lim="800000"/>
            <a:headEnd/>
            <a:tailEnd/>
          </a:ln>
        </p:spPr>
        <p:txBody>
          <a:bodyPr>
            <a:spAutoFit/>
          </a:bodyPr>
          <a:lstStyle/>
          <a:p>
            <a:pPr marL="342900" indent="-342900"/>
            <a:r>
              <a:rPr lang="es-EC" sz="2800" b="1"/>
              <a:t>CAPITULO 5: PRESUPUESTO DE OBRA</a:t>
            </a:r>
            <a:endParaRPr lang="es-ES" sz="2800" b="1" u="sng">
              <a:latin typeface="Arial" charset="0"/>
              <a:ea typeface="SimSun" pitchFamily="2" charset="-122"/>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625" y="3081338"/>
          <a:ext cx="8072438" cy="3649662"/>
        </p:xfrm>
        <a:graphic>
          <a:graphicData uri="http://schemas.openxmlformats.org/drawingml/2006/table">
            <a:tbl>
              <a:tblPr/>
              <a:tblGrid>
                <a:gridCol w="2857520"/>
                <a:gridCol w="753874"/>
                <a:gridCol w="817762"/>
                <a:gridCol w="857256"/>
                <a:gridCol w="857256"/>
                <a:gridCol w="785818"/>
                <a:gridCol w="1143008"/>
              </a:tblGrid>
              <a:tr h="229744">
                <a:tc>
                  <a:txBody>
                    <a:bodyPr/>
                    <a:lstStyle/>
                    <a:p>
                      <a:pPr algn="ctr">
                        <a:lnSpc>
                          <a:spcPct val="115000"/>
                        </a:lnSpc>
                        <a:spcAft>
                          <a:spcPts val="0"/>
                        </a:spcAft>
                      </a:pPr>
                      <a:r>
                        <a:rPr lang="es-EC" sz="1400" b="1" dirty="0">
                          <a:solidFill>
                            <a:srgbClr val="000000"/>
                          </a:solidFill>
                          <a:latin typeface="Arial"/>
                          <a:ea typeface="Times New Roman"/>
                          <a:cs typeface="Times New Roman"/>
                        </a:rPr>
                        <a:t>CATEGORIA / CARGO</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CAT. I</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CAT. II</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CAT. III</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CAT. IV</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CAT. V</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O.E.P. 1</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488">
                <a:tc>
                  <a:txBody>
                    <a:bodyPr/>
                    <a:lstStyle/>
                    <a:p>
                      <a:pPr>
                        <a:lnSpc>
                          <a:spcPct val="115000"/>
                        </a:lnSpc>
                        <a:spcAft>
                          <a:spcPts val="0"/>
                        </a:spcAft>
                      </a:pPr>
                      <a:r>
                        <a:rPr lang="es-EC" sz="1400">
                          <a:solidFill>
                            <a:srgbClr val="000000"/>
                          </a:solidFill>
                          <a:latin typeface="Arial"/>
                          <a:ea typeface="Times New Roman"/>
                          <a:cs typeface="Times New Roman"/>
                        </a:rPr>
                        <a:t>Salario diario unificado nominal (1)</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5,93</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6,02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6,08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6,20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6,32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6,69</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44">
                <a:tc>
                  <a:txBody>
                    <a:bodyPr/>
                    <a:lstStyle/>
                    <a:p>
                      <a:pPr>
                        <a:lnSpc>
                          <a:spcPct val="115000"/>
                        </a:lnSpc>
                        <a:spcAft>
                          <a:spcPts val="0"/>
                        </a:spcAft>
                      </a:pPr>
                      <a:r>
                        <a:rPr lang="es-EC" sz="1400">
                          <a:solidFill>
                            <a:srgbClr val="000000"/>
                          </a:solidFill>
                          <a:latin typeface="Arial"/>
                          <a:ea typeface="Times New Roman"/>
                          <a:cs typeface="Times New Roman"/>
                        </a:rPr>
                        <a:t>Mensual nominal (2)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178,11</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180,54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182,38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186,07</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189,52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200,55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44">
                <a:tc>
                  <a:txBody>
                    <a:bodyPr/>
                    <a:lstStyle/>
                    <a:p>
                      <a:pPr>
                        <a:lnSpc>
                          <a:spcPct val="115000"/>
                        </a:lnSpc>
                        <a:spcAft>
                          <a:spcPts val="0"/>
                        </a:spcAft>
                      </a:pPr>
                      <a:r>
                        <a:rPr lang="es-EC" sz="1400">
                          <a:solidFill>
                            <a:srgbClr val="000000"/>
                          </a:solidFill>
                          <a:latin typeface="Arial"/>
                          <a:ea typeface="Times New Roman"/>
                          <a:cs typeface="Times New Roman"/>
                        </a:rPr>
                        <a:t>Anual nominal</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2137,23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2166,52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2188,64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2232,73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2274,29</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2406,55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44">
                <a:tc>
                  <a:txBody>
                    <a:bodyPr/>
                    <a:lstStyle/>
                    <a:p>
                      <a:pPr>
                        <a:lnSpc>
                          <a:spcPct val="115000"/>
                        </a:lnSpc>
                        <a:spcAft>
                          <a:spcPts val="0"/>
                        </a:spcAft>
                      </a:pPr>
                      <a:r>
                        <a:rPr lang="es-EC" sz="1400">
                          <a:solidFill>
                            <a:srgbClr val="000000"/>
                          </a:solidFill>
                          <a:latin typeface="Arial"/>
                          <a:ea typeface="Times New Roman"/>
                          <a:cs typeface="Times New Roman"/>
                        </a:rPr>
                        <a:t>13er Sueldo</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178,11</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180,54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182,38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186,07</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189,52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200,55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44">
                <a:tc>
                  <a:txBody>
                    <a:bodyPr/>
                    <a:lstStyle/>
                    <a:p>
                      <a:pPr>
                        <a:lnSpc>
                          <a:spcPct val="115000"/>
                        </a:lnSpc>
                        <a:spcAft>
                          <a:spcPts val="0"/>
                        </a:spcAft>
                      </a:pPr>
                      <a:r>
                        <a:rPr lang="es-EC" sz="1400">
                          <a:solidFill>
                            <a:srgbClr val="000000"/>
                          </a:solidFill>
                          <a:latin typeface="Arial"/>
                          <a:ea typeface="Times New Roman"/>
                          <a:cs typeface="Times New Roman"/>
                        </a:rPr>
                        <a:t>14vo Sueldo</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172,30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172,30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172,30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172,30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172,30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172,30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44">
                <a:tc>
                  <a:txBody>
                    <a:bodyPr/>
                    <a:lstStyle/>
                    <a:p>
                      <a:pPr>
                        <a:lnSpc>
                          <a:spcPct val="115000"/>
                        </a:lnSpc>
                        <a:spcAft>
                          <a:spcPts val="0"/>
                        </a:spcAft>
                      </a:pPr>
                      <a:r>
                        <a:rPr lang="es-EC" sz="1400">
                          <a:solidFill>
                            <a:srgbClr val="000000"/>
                          </a:solidFill>
                          <a:latin typeface="Arial"/>
                          <a:ea typeface="Times New Roman"/>
                          <a:cs typeface="Times New Roman"/>
                        </a:rPr>
                        <a:t>Aporte Patronal (3)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259,67</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263,24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265,92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271,28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276,33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292,40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44">
                <a:tc>
                  <a:txBody>
                    <a:bodyPr/>
                    <a:lstStyle/>
                    <a:p>
                      <a:pPr>
                        <a:lnSpc>
                          <a:spcPct val="115000"/>
                        </a:lnSpc>
                        <a:spcAft>
                          <a:spcPts val="0"/>
                        </a:spcAft>
                      </a:pPr>
                      <a:r>
                        <a:rPr lang="es-EC" sz="1400">
                          <a:solidFill>
                            <a:srgbClr val="000000"/>
                          </a:solidFill>
                          <a:latin typeface="Arial"/>
                          <a:ea typeface="Times New Roman"/>
                          <a:cs typeface="Times New Roman"/>
                        </a:rPr>
                        <a:t>Fondo de reserva</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178,11</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180,54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182,38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186,07</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189,52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200,55</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44">
                <a:tc>
                  <a:txBody>
                    <a:bodyPr/>
                    <a:lstStyle/>
                    <a:p>
                      <a:pPr>
                        <a:lnSpc>
                          <a:spcPct val="115000"/>
                        </a:lnSpc>
                        <a:spcAft>
                          <a:spcPts val="0"/>
                        </a:spcAft>
                      </a:pPr>
                      <a:r>
                        <a:rPr lang="es-EC" sz="1400">
                          <a:solidFill>
                            <a:srgbClr val="000000"/>
                          </a:solidFill>
                          <a:latin typeface="Arial"/>
                          <a:ea typeface="Times New Roman"/>
                          <a:cs typeface="Times New Roman"/>
                        </a:rPr>
                        <a:t>Otros Codigo de Trabajo (4)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0,00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0,00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0,00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0,00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0,00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0,00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44">
                <a:tc>
                  <a:txBody>
                    <a:bodyPr/>
                    <a:lstStyle/>
                    <a:p>
                      <a:pPr>
                        <a:lnSpc>
                          <a:spcPct val="115000"/>
                        </a:lnSpc>
                        <a:spcAft>
                          <a:spcPts val="0"/>
                        </a:spcAft>
                      </a:pPr>
                      <a:r>
                        <a:rPr lang="es-EC" sz="1400">
                          <a:solidFill>
                            <a:srgbClr val="000000"/>
                          </a:solidFill>
                          <a:latin typeface="Arial"/>
                          <a:ea typeface="Times New Roman"/>
                          <a:cs typeface="Times New Roman"/>
                        </a:rPr>
                        <a:t>Total anual </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2925,41</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2963,15</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2991,63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3048,43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3101,96</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3272,34</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62">
                <a:tc>
                  <a:txBody>
                    <a:bodyPr/>
                    <a:lstStyle/>
                    <a:p>
                      <a:pPr>
                        <a:lnSpc>
                          <a:spcPct val="115000"/>
                        </a:lnSpc>
                        <a:spcAft>
                          <a:spcPts val="0"/>
                        </a:spcAft>
                      </a:pPr>
                      <a:r>
                        <a:rPr lang="es-EC" sz="1400">
                          <a:solidFill>
                            <a:srgbClr val="000000"/>
                          </a:solidFill>
                          <a:latin typeface="Arial"/>
                          <a:ea typeface="Times New Roman"/>
                          <a:cs typeface="Times New Roman"/>
                        </a:rPr>
                        <a:t>Total Mensual</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243,79</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246,93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249,30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254,04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258,50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272,69</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44">
                <a:tc>
                  <a:txBody>
                    <a:bodyPr/>
                    <a:lstStyle/>
                    <a:p>
                      <a:pPr>
                        <a:lnSpc>
                          <a:spcPct val="115000"/>
                        </a:lnSpc>
                        <a:spcAft>
                          <a:spcPts val="0"/>
                        </a:spcAft>
                      </a:pPr>
                      <a:r>
                        <a:rPr lang="es-EC" sz="1400">
                          <a:solidFill>
                            <a:srgbClr val="000000"/>
                          </a:solidFill>
                          <a:latin typeface="Arial"/>
                          <a:ea typeface="Times New Roman"/>
                          <a:cs typeface="Times New Roman"/>
                        </a:rPr>
                        <a:t>Factor de salario real</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2,29</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2,28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2,28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2,28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2,28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2,27</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44">
                <a:tc>
                  <a:txBody>
                    <a:bodyPr/>
                    <a:lstStyle/>
                    <a:p>
                      <a:pPr>
                        <a:lnSpc>
                          <a:spcPct val="115000"/>
                        </a:lnSpc>
                        <a:spcAft>
                          <a:spcPts val="0"/>
                        </a:spcAft>
                      </a:pPr>
                      <a:r>
                        <a:rPr lang="es-EC" sz="1400">
                          <a:solidFill>
                            <a:srgbClr val="000000"/>
                          </a:solidFill>
                          <a:latin typeface="Arial"/>
                          <a:ea typeface="Times New Roman"/>
                          <a:cs typeface="Times New Roman"/>
                        </a:rPr>
                        <a:t>Mensual real</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243,79</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246,93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249,30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254,04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258,50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272,69</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44">
                <a:tc>
                  <a:txBody>
                    <a:bodyPr/>
                    <a:lstStyle/>
                    <a:p>
                      <a:pPr>
                        <a:lnSpc>
                          <a:spcPct val="115000"/>
                        </a:lnSpc>
                        <a:spcAft>
                          <a:spcPts val="0"/>
                        </a:spcAft>
                      </a:pPr>
                      <a:r>
                        <a:rPr lang="es-EC" sz="1400">
                          <a:solidFill>
                            <a:srgbClr val="000000"/>
                          </a:solidFill>
                          <a:latin typeface="Arial"/>
                          <a:ea typeface="Times New Roman"/>
                          <a:cs typeface="Times New Roman"/>
                        </a:rPr>
                        <a:t>Costo Horario</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1,58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1,59</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1,62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1,65</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1,67</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1,77</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964" name="Rectangle 7"/>
          <p:cNvSpPr>
            <a:spLocks noChangeArrowheads="1"/>
          </p:cNvSpPr>
          <p:nvPr/>
        </p:nvSpPr>
        <p:spPr bwMode="auto">
          <a:xfrm>
            <a:off x="357188" y="857250"/>
            <a:ext cx="8353425" cy="2032000"/>
          </a:xfrm>
          <a:prstGeom prst="rect">
            <a:avLst/>
          </a:prstGeom>
          <a:noFill/>
          <a:ln w="9525">
            <a:noFill/>
            <a:miter lim="800000"/>
            <a:headEnd/>
            <a:tailEnd/>
          </a:ln>
        </p:spPr>
        <p:txBody>
          <a:bodyPr anchor="ctr">
            <a:spAutoFit/>
          </a:bodyPr>
          <a:lstStyle/>
          <a:p>
            <a:pPr algn="just"/>
            <a:r>
              <a:rPr lang="es-EC" b="1"/>
              <a:t>Costo mano de obra</a:t>
            </a:r>
          </a:p>
          <a:p>
            <a:pPr algn="just"/>
            <a:endParaRPr lang="es-EC" b="1"/>
          </a:p>
          <a:p>
            <a:pPr algn="just"/>
            <a:r>
              <a:rPr lang="es-EC"/>
              <a:t>Las tasas de los salarios básicos fueron estimadas considerando todos los beneficios sociales estipulados en las leyes ecuatorianas así como el valor real de los jornales. Se ha considerado que toda la mano de obra será de procedencia nacional. Y si se necesitará de la participación extranjera esta se incluiría en el rubro correspondiente.</a:t>
            </a:r>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357188" y="785813"/>
            <a:ext cx="8358187" cy="2308225"/>
          </a:xfrm>
          <a:prstGeom prst="rect">
            <a:avLst/>
          </a:prstGeom>
          <a:noFill/>
          <a:ln w="9525" algn="ctr">
            <a:noFill/>
            <a:miter lim="800000"/>
            <a:headEnd/>
            <a:tailEnd/>
          </a:ln>
        </p:spPr>
        <p:txBody>
          <a:bodyPr anchor="ctr">
            <a:spAutoFit/>
          </a:bodyPr>
          <a:lstStyle/>
          <a:p>
            <a:pPr algn="l" eaLnBrk="0" hangingPunct="0"/>
            <a:r>
              <a:rPr lang="es-ES" b="1">
                <a:ea typeface="Verdana" pitchFamily="34" charset="0"/>
                <a:cs typeface="Verdana" pitchFamily="34" charset="0"/>
              </a:rPr>
              <a:t>Costos Unitarios indirectos </a:t>
            </a:r>
          </a:p>
          <a:p>
            <a:pPr algn="just" eaLnBrk="0" hangingPunct="0"/>
            <a:endParaRPr lang="es-ES" b="1">
              <a:ea typeface="Verdana" pitchFamily="34" charset="0"/>
              <a:cs typeface="Verdana" pitchFamily="34" charset="0"/>
            </a:endParaRPr>
          </a:p>
          <a:p>
            <a:pPr algn="just" eaLnBrk="0" hangingPunct="0"/>
            <a:r>
              <a:rPr lang="es-EC">
                <a:ea typeface="Verdana" pitchFamily="34" charset="0"/>
                <a:cs typeface="Verdana" pitchFamily="34" charset="0"/>
              </a:rPr>
              <a:t>A cada rubro se incluye todos los gastos que adicionalmente a los costos directos  mencionados, tienen que ser devengados por el contratista para la formalización del contrato, gastos financieros, administración de la obra, cargas sociales adicionales, imprevistos, utilidades etc. Este costo se lo expresa en porcentaje y tiene incidencia en el costo unitario directo de cada rubro.</a:t>
            </a:r>
          </a:p>
        </p:txBody>
      </p:sp>
      <p:graphicFrame>
        <p:nvGraphicFramePr>
          <p:cNvPr id="3" name="2 Tabla"/>
          <p:cNvGraphicFramePr>
            <a:graphicFrameLocks noGrp="1"/>
          </p:cNvGraphicFramePr>
          <p:nvPr/>
        </p:nvGraphicFramePr>
        <p:xfrm>
          <a:off x="2222500" y="3357563"/>
          <a:ext cx="4492625" cy="3189287"/>
        </p:xfrm>
        <a:graphic>
          <a:graphicData uri="http://schemas.openxmlformats.org/drawingml/2006/table">
            <a:tbl>
              <a:tblPr/>
              <a:tblGrid>
                <a:gridCol w="3730632"/>
                <a:gridCol w="762000"/>
              </a:tblGrid>
              <a:tr h="190500">
                <a:tc>
                  <a:txBody>
                    <a:bodyPr/>
                    <a:lstStyle/>
                    <a:p>
                      <a:pPr algn="ctr">
                        <a:lnSpc>
                          <a:spcPct val="115000"/>
                        </a:lnSpc>
                        <a:spcAft>
                          <a:spcPts val="0"/>
                        </a:spcAft>
                      </a:pPr>
                      <a:r>
                        <a:rPr lang="es-EC" sz="1400" b="1" dirty="0" smtClean="0">
                          <a:solidFill>
                            <a:srgbClr val="000000"/>
                          </a:solidFill>
                          <a:latin typeface="Arial"/>
                          <a:ea typeface="Times New Roman"/>
                          <a:cs typeface="Times New Roman"/>
                        </a:rPr>
                        <a:t>COSTO </a:t>
                      </a:r>
                      <a:r>
                        <a:rPr lang="es-EC" sz="1400" b="1" dirty="0">
                          <a:solidFill>
                            <a:srgbClr val="000000"/>
                          </a:solidFill>
                          <a:latin typeface="Arial"/>
                          <a:ea typeface="Times New Roman"/>
                          <a:cs typeface="Times New Roman"/>
                        </a:rPr>
                        <a:t>INDIRECTO</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dirty="0">
                          <a:solidFill>
                            <a:srgbClr val="000000"/>
                          </a:solidFill>
                          <a:latin typeface="Arial"/>
                          <a:ea typeface="Times New Roman"/>
                          <a:cs typeface="Times New Roman"/>
                        </a:rPr>
                        <a:t>Dirección de obra</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7,00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dirty="0">
                          <a:solidFill>
                            <a:srgbClr val="000000"/>
                          </a:solidFill>
                          <a:latin typeface="Arial"/>
                          <a:ea typeface="Times New Roman"/>
                          <a:cs typeface="Times New Roman"/>
                        </a:rPr>
                        <a:t>Administrativos</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6,00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dirty="0">
                          <a:solidFill>
                            <a:srgbClr val="000000"/>
                          </a:solidFill>
                          <a:latin typeface="Arial"/>
                          <a:ea typeface="Times New Roman"/>
                          <a:cs typeface="Times New Roman"/>
                        </a:rPr>
                        <a:t>Locales Provisionales</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0,50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dirty="0">
                          <a:solidFill>
                            <a:srgbClr val="000000"/>
                          </a:solidFill>
                          <a:latin typeface="Arial"/>
                          <a:ea typeface="Times New Roman"/>
                          <a:cs typeface="Times New Roman"/>
                        </a:rPr>
                        <a:t>Vehículos</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0,50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dirty="0">
                          <a:solidFill>
                            <a:srgbClr val="000000"/>
                          </a:solidFill>
                          <a:latin typeface="Arial"/>
                          <a:ea typeface="Times New Roman"/>
                          <a:cs typeface="Times New Roman"/>
                        </a:rPr>
                        <a:t>Servicios Públicos</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cs typeface="Times New Roman"/>
                        </a:rPr>
                        <a:t>0,50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dirty="0">
                          <a:solidFill>
                            <a:srgbClr val="000000"/>
                          </a:solidFill>
                          <a:latin typeface="Arial"/>
                          <a:ea typeface="Times New Roman"/>
                          <a:cs typeface="Times New Roman"/>
                        </a:rPr>
                        <a:t>Promoción</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0,50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Garantías</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3,00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Seguros</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2,50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Costos financieros</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3,00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Prevención de accidentes</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0,50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Utilidad</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10,00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b="1" dirty="0">
                          <a:solidFill>
                            <a:srgbClr val="000000"/>
                          </a:solidFill>
                          <a:latin typeface="Arial"/>
                          <a:ea typeface="Times New Roman"/>
                          <a:cs typeface="Times New Roman"/>
                        </a:rPr>
                        <a:t>TOTAL DE INDIRECTOS</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34,00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214313" y="1071563"/>
            <a:ext cx="8643937" cy="1477962"/>
          </a:xfrm>
          <a:prstGeom prst="rect">
            <a:avLst/>
          </a:prstGeom>
          <a:noFill/>
          <a:ln w="9525" algn="ctr">
            <a:noFill/>
            <a:miter lim="800000"/>
            <a:headEnd/>
            <a:tailEnd/>
          </a:ln>
        </p:spPr>
        <p:txBody>
          <a:bodyPr anchor="ctr">
            <a:spAutoFit/>
          </a:bodyPr>
          <a:lstStyle/>
          <a:p>
            <a:pPr algn="just" eaLnBrk="0" hangingPunct="0"/>
            <a:r>
              <a:rPr lang="es-EC" b="1">
                <a:ea typeface="Verdana" pitchFamily="34" charset="0"/>
                <a:cs typeface="Verdana" pitchFamily="34" charset="0"/>
              </a:rPr>
              <a:t>Resumen de los costos totales del proyecto Rio Chimbo </a:t>
            </a:r>
          </a:p>
          <a:p>
            <a:pPr algn="just" eaLnBrk="0" hangingPunct="0"/>
            <a:endParaRPr lang="es-EC" b="1">
              <a:ea typeface="Verdana" pitchFamily="34" charset="0"/>
              <a:cs typeface="Verdana" pitchFamily="34" charset="0"/>
            </a:endParaRPr>
          </a:p>
          <a:p>
            <a:pPr algn="just" eaLnBrk="0" hangingPunct="0"/>
            <a:r>
              <a:rPr lang="es-EC">
                <a:ea typeface="Verdana" pitchFamily="34" charset="0"/>
                <a:cs typeface="Verdana" pitchFamily="34" charset="0"/>
              </a:rPr>
              <a:t>A continuación se presenta el resumen del costo total del proyecto tomando en consideración los costos directos, costos de ingeniería y administración de cada proyecto en estudio:</a:t>
            </a:r>
          </a:p>
        </p:txBody>
      </p:sp>
      <p:graphicFrame>
        <p:nvGraphicFramePr>
          <p:cNvPr id="4" name="3 Tabla"/>
          <p:cNvGraphicFramePr>
            <a:graphicFrameLocks noGrp="1"/>
          </p:cNvGraphicFramePr>
          <p:nvPr/>
        </p:nvGraphicFramePr>
        <p:xfrm>
          <a:off x="928688" y="2786063"/>
          <a:ext cx="7215187" cy="3627437"/>
        </p:xfrm>
        <a:graphic>
          <a:graphicData uri="http://schemas.openxmlformats.org/drawingml/2006/table">
            <a:tbl>
              <a:tblPr/>
              <a:tblGrid>
                <a:gridCol w="2832411"/>
                <a:gridCol w="1732331"/>
                <a:gridCol w="1472498"/>
                <a:gridCol w="1177998"/>
              </a:tblGrid>
              <a:tr h="209270">
                <a:tc>
                  <a:txBody>
                    <a:bodyPr/>
                    <a:lstStyle/>
                    <a:p>
                      <a:pPr>
                        <a:lnSpc>
                          <a:spcPct val="115000"/>
                        </a:lnSpc>
                        <a:spcAft>
                          <a:spcPts val="0"/>
                        </a:spcAft>
                      </a:pPr>
                      <a:r>
                        <a:rPr lang="es-EC" sz="1100" b="1" u="sng" dirty="0">
                          <a:solidFill>
                            <a:srgbClr val="000000"/>
                          </a:solidFill>
                          <a:latin typeface="Arial"/>
                          <a:ea typeface="Times New Roman"/>
                          <a:cs typeface="Times New Roman"/>
                        </a:rPr>
                        <a:t>PROYECTO</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PANGOR - BUCAY</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CAÑI - PANGOR</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CHILLANES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0">
                <a:tc>
                  <a:txBody>
                    <a:bodyPr/>
                    <a:lstStyle/>
                    <a:p>
                      <a:pPr>
                        <a:lnSpc>
                          <a:spcPct val="115000"/>
                        </a:lnSpc>
                        <a:spcAft>
                          <a:spcPts val="0"/>
                        </a:spcAft>
                      </a:pPr>
                      <a:r>
                        <a:rPr lang="es-EC" sz="1100">
                          <a:solidFill>
                            <a:srgbClr val="000000"/>
                          </a:solidFill>
                          <a:latin typeface="Arial"/>
                          <a:ea typeface="Times New Roman"/>
                          <a:cs typeface="Times New Roman"/>
                        </a:rPr>
                        <a:t>Potencia Instalada - MW</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250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160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40-70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0">
                <a:tc>
                  <a:txBody>
                    <a:bodyPr/>
                    <a:lstStyle/>
                    <a:p>
                      <a:pPr>
                        <a:lnSpc>
                          <a:spcPct val="115000"/>
                        </a:lnSpc>
                        <a:spcAft>
                          <a:spcPts val="0"/>
                        </a:spcAft>
                      </a:pPr>
                      <a:r>
                        <a:rPr lang="es-EC" sz="1100" b="1" u="sng">
                          <a:solidFill>
                            <a:srgbClr val="000000"/>
                          </a:solidFill>
                          <a:latin typeface="Arial"/>
                          <a:ea typeface="Times New Roman"/>
                          <a:cs typeface="Times New Roman"/>
                        </a:rPr>
                        <a:t>ITEM</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0">
                <a:tc>
                  <a:txBody>
                    <a:bodyPr/>
                    <a:lstStyle/>
                    <a:p>
                      <a:pPr>
                        <a:lnSpc>
                          <a:spcPct val="115000"/>
                        </a:lnSpc>
                        <a:spcAft>
                          <a:spcPts val="0"/>
                        </a:spcAft>
                      </a:pPr>
                      <a:r>
                        <a:rPr lang="es-EC" sz="1100">
                          <a:solidFill>
                            <a:srgbClr val="000000"/>
                          </a:solidFill>
                          <a:latin typeface="Arial"/>
                          <a:ea typeface="Times New Roman"/>
                          <a:cs typeface="Times New Roman"/>
                        </a:rPr>
                        <a:t>Tierra, derechos, caminos y reubicaciones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734.149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1.384.395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991.101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541">
                <a:tc>
                  <a:txBody>
                    <a:bodyPr/>
                    <a:lstStyle/>
                    <a:p>
                      <a:pPr>
                        <a:lnSpc>
                          <a:spcPct val="115000"/>
                        </a:lnSpc>
                        <a:spcAft>
                          <a:spcPts val="0"/>
                        </a:spcAft>
                      </a:pPr>
                      <a:r>
                        <a:rPr lang="es-EC" sz="1100">
                          <a:solidFill>
                            <a:srgbClr val="000000"/>
                          </a:solidFill>
                          <a:latin typeface="Arial"/>
                          <a:ea typeface="Times New Roman"/>
                          <a:cs typeface="Times New Roman"/>
                        </a:rPr>
                        <a:t>Embalse, Presa, Aliviadero y Obras de Control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latin typeface="Arial"/>
                          <a:ea typeface="Times New Roman"/>
                          <a:cs typeface="Times New Roman"/>
                        </a:rPr>
                        <a:t>18.280.826</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12.260.492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114.741.142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0">
                <a:tc>
                  <a:txBody>
                    <a:bodyPr/>
                    <a:lstStyle/>
                    <a:p>
                      <a:pPr>
                        <a:lnSpc>
                          <a:spcPct val="115000"/>
                        </a:lnSpc>
                        <a:spcAft>
                          <a:spcPts val="0"/>
                        </a:spcAft>
                      </a:pPr>
                      <a:r>
                        <a:rPr lang="es-EC" sz="1100">
                          <a:solidFill>
                            <a:srgbClr val="000000"/>
                          </a:solidFill>
                          <a:latin typeface="Arial"/>
                          <a:ea typeface="Times New Roman"/>
                          <a:cs typeface="Times New Roman"/>
                        </a:rPr>
                        <a:t>Conducción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132.897.582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93.359.167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40.756.158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0">
                <a:tc>
                  <a:txBody>
                    <a:bodyPr/>
                    <a:lstStyle/>
                    <a:p>
                      <a:pPr>
                        <a:lnSpc>
                          <a:spcPct val="115000"/>
                        </a:lnSpc>
                        <a:spcAft>
                          <a:spcPts val="0"/>
                        </a:spcAft>
                      </a:pPr>
                      <a:r>
                        <a:rPr lang="es-EC" sz="1100">
                          <a:solidFill>
                            <a:srgbClr val="000000"/>
                          </a:solidFill>
                          <a:latin typeface="Arial"/>
                          <a:ea typeface="Times New Roman"/>
                          <a:cs typeface="Times New Roman"/>
                        </a:rPr>
                        <a:t>Equipamiento de la Central Subterránea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55.438.711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39.485.661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34.869.963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0">
                <a:tc>
                  <a:txBody>
                    <a:bodyPr/>
                    <a:lstStyle/>
                    <a:p>
                      <a:pPr>
                        <a:lnSpc>
                          <a:spcPct val="115000"/>
                        </a:lnSpc>
                        <a:spcAft>
                          <a:spcPts val="0"/>
                        </a:spcAft>
                      </a:pPr>
                      <a:r>
                        <a:rPr lang="es-EC" sz="1100">
                          <a:solidFill>
                            <a:srgbClr val="000000"/>
                          </a:solidFill>
                          <a:latin typeface="Arial"/>
                          <a:ea typeface="Times New Roman"/>
                          <a:cs typeface="Times New Roman"/>
                        </a:rPr>
                        <a:t>Operadores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629.270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629.270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0">
                <a:tc>
                  <a:txBody>
                    <a:bodyPr/>
                    <a:lstStyle/>
                    <a:p>
                      <a:pPr>
                        <a:lnSpc>
                          <a:spcPct val="115000"/>
                        </a:lnSpc>
                        <a:spcAft>
                          <a:spcPts val="0"/>
                        </a:spcAft>
                      </a:pPr>
                      <a:r>
                        <a:rPr lang="es-EC" sz="1100">
                          <a:solidFill>
                            <a:srgbClr val="000000"/>
                          </a:solidFill>
                          <a:latin typeface="Arial"/>
                          <a:ea typeface="Times New Roman"/>
                          <a:cs typeface="Times New Roman"/>
                        </a:rPr>
                        <a:t>Patio de maniobras y L/T</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12.941.992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13.047.332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1.715.810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0">
                <a:tc>
                  <a:txBody>
                    <a:bodyPr/>
                    <a:lstStyle/>
                    <a:p>
                      <a:pPr>
                        <a:lnSpc>
                          <a:spcPct val="115000"/>
                        </a:lnSpc>
                        <a:spcAft>
                          <a:spcPts val="0"/>
                        </a:spcAft>
                      </a:pPr>
                      <a:r>
                        <a:rPr lang="es-EC" sz="1100" b="1">
                          <a:solidFill>
                            <a:srgbClr val="000000"/>
                          </a:solidFill>
                          <a:latin typeface="Arial"/>
                          <a:ea typeface="Times New Roman"/>
                          <a:cs typeface="Times New Roman"/>
                        </a:rPr>
                        <a:t>COSTOS DIRECTOS-SUBTOTAL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220.922.530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160.166.317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193.074.174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0">
                <a:tc>
                  <a:txBody>
                    <a:bodyPr/>
                    <a:lstStyle/>
                    <a:p>
                      <a:pPr>
                        <a:lnSpc>
                          <a:spcPct val="115000"/>
                        </a:lnSpc>
                        <a:spcAft>
                          <a:spcPts val="0"/>
                        </a:spcAft>
                      </a:pPr>
                      <a:r>
                        <a:rPr lang="es-EC" sz="1100">
                          <a:solidFill>
                            <a:srgbClr val="000000"/>
                          </a:solidFill>
                          <a:latin typeface="Arial"/>
                          <a:ea typeface="Times New Roman"/>
                          <a:cs typeface="Times New Roman"/>
                        </a:rPr>
                        <a:t>Imprevistos (20%)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44.184.506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32.033.263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38.614.835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0">
                <a:tc>
                  <a:txBody>
                    <a:bodyPr/>
                    <a:lstStyle/>
                    <a:p>
                      <a:pPr>
                        <a:lnSpc>
                          <a:spcPct val="115000"/>
                        </a:lnSpc>
                        <a:spcAft>
                          <a:spcPts val="0"/>
                        </a:spcAft>
                      </a:pPr>
                      <a:r>
                        <a:rPr lang="es-EC" sz="1100" b="1">
                          <a:solidFill>
                            <a:srgbClr val="000000"/>
                          </a:solidFill>
                          <a:latin typeface="Arial"/>
                          <a:ea typeface="Times New Roman"/>
                          <a:cs typeface="Times New Roman"/>
                        </a:rPr>
                        <a:t>COSTOS DIRECTOS-TOTAL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265.107.036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192.199.580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231.689.008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0">
                <a:tc>
                  <a:txBody>
                    <a:bodyPr/>
                    <a:lstStyle/>
                    <a:p>
                      <a:pPr>
                        <a:lnSpc>
                          <a:spcPct val="115000"/>
                        </a:lnSpc>
                        <a:spcAft>
                          <a:spcPts val="0"/>
                        </a:spcAft>
                      </a:pPr>
                      <a:r>
                        <a:rPr lang="es-EC" sz="1100">
                          <a:solidFill>
                            <a:srgbClr val="000000"/>
                          </a:solidFill>
                          <a:latin typeface="Arial"/>
                          <a:ea typeface="Times New Roman"/>
                          <a:cs typeface="Times New Roman"/>
                        </a:rPr>
                        <a:t>Ingeniería y Administración (15%)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53.021.407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38.439.916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46.337.802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254">
                <a:tc>
                  <a:txBody>
                    <a:bodyPr/>
                    <a:lstStyle/>
                    <a:p>
                      <a:pPr algn="ctr">
                        <a:lnSpc>
                          <a:spcPct val="115000"/>
                        </a:lnSpc>
                        <a:spcAft>
                          <a:spcPts val="0"/>
                        </a:spcAft>
                      </a:pPr>
                      <a:r>
                        <a:rPr lang="es-EC" sz="1200" b="1">
                          <a:solidFill>
                            <a:srgbClr val="0070C0"/>
                          </a:solidFill>
                          <a:latin typeface="Arial"/>
                          <a:ea typeface="Times New Roman"/>
                          <a:cs typeface="Times New Roman"/>
                        </a:rPr>
                        <a:t>COSTO TOTAL DE CONSTRUCCION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70C0"/>
                          </a:solidFill>
                          <a:latin typeface="Arial"/>
                          <a:ea typeface="Times New Roman"/>
                          <a:cs typeface="Times New Roman"/>
                        </a:rPr>
                        <a:t>318.128.443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70C0"/>
                          </a:solidFill>
                          <a:latin typeface="Arial"/>
                          <a:ea typeface="Times New Roman"/>
                          <a:cs typeface="Times New Roman"/>
                        </a:rPr>
                        <a:t>230.639.496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70C0"/>
                          </a:solidFill>
                          <a:latin typeface="Arial"/>
                          <a:ea typeface="Times New Roman"/>
                          <a:cs typeface="Times New Roman"/>
                        </a:rPr>
                        <a:t>278.026.810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590">
                <a:tc>
                  <a:txBody>
                    <a:bodyPr/>
                    <a:lstStyle/>
                    <a:p>
                      <a:pPr algn="ctr">
                        <a:lnSpc>
                          <a:spcPct val="115000"/>
                        </a:lnSpc>
                        <a:spcAft>
                          <a:spcPts val="0"/>
                        </a:spcAft>
                      </a:pPr>
                      <a:r>
                        <a:rPr lang="es-EC" sz="1200" b="1" dirty="0">
                          <a:solidFill>
                            <a:srgbClr val="FF0000"/>
                          </a:solidFill>
                          <a:latin typeface="Arial"/>
                          <a:ea typeface="Times New Roman"/>
                          <a:cs typeface="Times New Roman"/>
                        </a:rPr>
                        <a:t>COSTO TOTAL </a:t>
                      </a:r>
                      <a:endParaRPr lang="es-EC" sz="1100" dirty="0">
                        <a:latin typeface="Calibri"/>
                        <a:ea typeface="Calibri"/>
                        <a:cs typeface="Times New Roman"/>
                      </a:endParaRPr>
                    </a:p>
                    <a:p>
                      <a:pPr algn="ctr">
                        <a:lnSpc>
                          <a:spcPct val="115000"/>
                        </a:lnSpc>
                        <a:spcAft>
                          <a:spcPts val="0"/>
                        </a:spcAft>
                      </a:pPr>
                      <a:r>
                        <a:rPr lang="es-EC" sz="1200" b="1" dirty="0">
                          <a:solidFill>
                            <a:srgbClr val="FF0000"/>
                          </a:solidFill>
                          <a:latin typeface="Arial"/>
                          <a:ea typeface="Times New Roman"/>
                          <a:cs typeface="Times New Roman"/>
                        </a:rPr>
                        <a:t>(Proyecto Rio Chimbo)</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200" b="1" dirty="0">
                          <a:solidFill>
                            <a:srgbClr val="FF0000"/>
                          </a:solidFill>
                          <a:latin typeface="Arial"/>
                          <a:ea typeface="Times New Roman"/>
                          <a:cs typeface="Times New Roman"/>
                        </a:rPr>
                        <a:t>$ 826.794.749</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428625" y="1643063"/>
            <a:ext cx="8353425" cy="4400550"/>
          </a:xfrm>
          <a:prstGeom prst="rect">
            <a:avLst/>
          </a:prstGeom>
          <a:noFill/>
          <a:ln w="9525">
            <a:noFill/>
            <a:miter lim="800000"/>
            <a:headEnd/>
            <a:tailEnd/>
          </a:ln>
        </p:spPr>
        <p:txBody>
          <a:bodyPr anchor="ctr">
            <a:spAutoFit/>
          </a:bodyPr>
          <a:lstStyle/>
          <a:p>
            <a:pPr algn="just"/>
            <a:r>
              <a:rPr lang="es-ES" sz="2000"/>
              <a:t>En el presente capítulo se realiza la evaluación económica de las centrales en cascada del proyecto RIO CHIMBO, para lo cual se ha considerado las últimas disposiciones en el ámbito energético.</a:t>
            </a:r>
          </a:p>
          <a:p>
            <a:pPr algn="just"/>
            <a:endParaRPr lang="es-ES" sz="2000"/>
          </a:p>
          <a:p>
            <a:pPr algn="just"/>
            <a:r>
              <a:rPr lang="es-ES" sz="2000"/>
              <a:t>Se detalla las hipótesis de cálculo, dentro de la cual encontramos parámetros como remuneración por CER, préstamo de organismos de gobierno, años de vida útil, gastos por concepto de operación y mantenimiento (O&amp;M), y seguros, para todo el proyecto.</a:t>
            </a:r>
            <a:endParaRPr lang="es-EC" sz="2000"/>
          </a:p>
          <a:p>
            <a:pPr algn="just"/>
            <a:r>
              <a:rPr lang="es-ES" sz="2000"/>
              <a:t>Finalmente se realiza la determinación del TIR y el VAN con su respectivo análisis.</a:t>
            </a:r>
            <a:endParaRPr lang="es-EC" sz="2000"/>
          </a:p>
          <a:p>
            <a:pPr algn="just"/>
            <a:endParaRPr lang="es-ES" sz="2000" b="1"/>
          </a:p>
          <a:p>
            <a:pPr algn="just"/>
            <a:endParaRPr lang="es-ES" sz="2000" b="1"/>
          </a:p>
        </p:txBody>
      </p:sp>
      <p:sp>
        <p:nvSpPr>
          <p:cNvPr id="38915" name="Rectangle 5"/>
          <p:cNvSpPr>
            <a:spLocks noChangeArrowheads="1"/>
          </p:cNvSpPr>
          <p:nvPr/>
        </p:nvSpPr>
        <p:spPr bwMode="auto">
          <a:xfrm>
            <a:off x="0" y="571500"/>
            <a:ext cx="9144000" cy="523875"/>
          </a:xfrm>
          <a:prstGeom prst="rect">
            <a:avLst/>
          </a:prstGeom>
          <a:noFill/>
          <a:ln w="9525">
            <a:noFill/>
            <a:miter lim="800000"/>
            <a:headEnd/>
            <a:tailEnd/>
          </a:ln>
        </p:spPr>
        <p:txBody>
          <a:bodyPr>
            <a:spAutoFit/>
          </a:bodyPr>
          <a:lstStyle/>
          <a:p>
            <a:pPr marL="342900" indent="-342900"/>
            <a:r>
              <a:rPr lang="es-EC" sz="2800" b="1"/>
              <a:t>CAPITULO 6: EVALUACION ECONOMICA</a:t>
            </a:r>
            <a:endParaRPr lang="es-ES" sz="2800" b="1" u="sng">
              <a:latin typeface="Arial" charset="0"/>
              <a:ea typeface="SimSun" pitchFamily="2" charset="-122"/>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0" y="1571625"/>
            <a:ext cx="9144000" cy="400050"/>
          </a:xfrm>
          <a:prstGeom prst="rect">
            <a:avLst/>
          </a:prstGeom>
          <a:noFill/>
          <a:ln w="9525">
            <a:noFill/>
            <a:miter lim="800000"/>
            <a:headEnd/>
            <a:tailEnd/>
          </a:ln>
        </p:spPr>
        <p:txBody>
          <a:bodyPr>
            <a:spAutoFit/>
          </a:bodyPr>
          <a:lstStyle/>
          <a:p>
            <a:pPr marL="342900" lvl="2" indent="-342900"/>
            <a:r>
              <a:rPr lang="es-CR" sz="2000" b="1">
                <a:ea typeface="Verdana" pitchFamily="34" charset="0"/>
                <a:cs typeface="Verdana" pitchFamily="34" charset="0"/>
              </a:rPr>
              <a:t>Hipótesis de Cálculo</a:t>
            </a:r>
            <a:endParaRPr lang="es-ES" sz="2800" b="1" u="sng">
              <a:latin typeface="Arial" charset="0"/>
              <a:ea typeface="SimSun" pitchFamily="2" charset="-122"/>
              <a:cs typeface="Arial" charset="0"/>
            </a:endParaRPr>
          </a:p>
        </p:txBody>
      </p:sp>
      <p:sp>
        <p:nvSpPr>
          <p:cNvPr id="39939" name="Rectangle 3"/>
          <p:cNvSpPr>
            <a:spLocks noChangeArrowheads="1"/>
          </p:cNvSpPr>
          <p:nvPr/>
        </p:nvSpPr>
        <p:spPr bwMode="auto">
          <a:xfrm>
            <a:off x="714375" y="2500313"/>
            <a:ext cx="7929563" cy="3170237"/>
          </a:xfrm>
          <a:prstGeom prst="rect">
            <a:avLst/>
          </a:prstGeom>
          <a:noFill/>
          <a:ln w="9525">
            <a:noFill/>
            <a:miter lim="800000"/>
            <a:headEnd/>
            <a:tailEnd/>
          </a:ln>
        </p:spPr>
        <p:txBody>
          <a:bodyPr anchor="ctr">
            <a:spAutoFit/>
          </a:bodyPr>
          <a:lstStyle/>
          <a:p>
            <a:pPr algn="just"/>
            <a:r>
              <a:rPr lang="es-ES" sz="2000"/>
              <a:t>Una vez que se obtuvo el presupuesto para la construcción, y las remuneraciones por la venta de energía; el análisis económico se lo realizó planteando: </a:t>
            </a:r>
          </a:p>
          <a:p>
            <a:pPr algn="just"/>
            <a:endParaRPr lang="es-ES" sz="2000"/>
          </a:p>
          <a:p>
            <a:pPr algn="just">
              <a:buFont typeface="Wingdings" pitchFamily="2" charset="2"/>
              <a:buChar char="Ø"/>
            </a:pPr>
            <a:r>
              <a:rPr lang="es-ES" sz="2000"/>
              <a:t>50 años de vida útil.</a:t>
            </a:r>
          </a:p>
          <a:p>
            <a:pPr algn="just">
              <a:buFont typeface="Wingdings" pitchFamily="2" charset="2"/>
              <a:buChar char="Ø"/>
            </a:pPr>
            <a:r>
              <a:rPr lang="es-ES" sz="2000"/>
              <a:t>5 de años de construcción.</a:t>
            </a:r>
          </a:p>
          <a:p>
            <a:pPr algn="just">
              <a:buFont typeface="Wingdings" pitchFamily="2" charset="2"/>
              <a:buChar char="Ø"/>
            </a:pPr>
            <a:r>
              <a:rPr lang="es-ES" sz="2000"/>
              <a:t>0.5% de Seguro.</a:t>
            </a:r>
          </a:p>
          <a:p>
            <a:pPr algn="just">
              <a:buFont typeface="Wingdings" pitchFamily="2" charset="2"/>
              <a:buChar char="Ø"/>
            </a:pPr>
            <a:r>
              <a:rPr lang="es-ES" sz="2000"/>
              <a:t>0.74% de Costos de operación y mantenimiento.</a:t>
            </a:r>
            <a:endParaRPr lang="es-EC" sz="2000"/>
          </a:p>
          <a:p>
            <a:pPr algn="just">
              <a:buFont typeface="Wingdings" pitchFamily="2" charset="2"/>
              <a:buChar char="Ø"/>
            </a:pPr>
            <a:r>
              <a:rPr lang="es-ES" sz="2000"/>
              <a:t>Certificado de Reducción de Emisión de Carbono (CER).</a:t>
            </a:r>
          </a:p>
          <a:p>
            <a:pPr algn="just">
              <a:buFont typeface="Wingdings" pitchFamily="2" charset="2"/>
              <a:buChar char="Ø"/>
            </a:pPr>
            <a:r>
              <a:rPr lang="es-ES" altLang="zh-CN" sz="2000">
                <a:latin typeface="Arial" charset="0"/>
                <a:cs typeface="Arial" charset="0"/>
              </a:rPr>
              <a:t>WACC.</a:t>
            </a:r>
            <a:endParaRPr lang="es-EC" altLang="zh-CN" sz="2000">
              <a:latin typeface="Arial" charset="0"/>
              <a:cs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71500" y="4340225"/>
          <a:ext cx="8001000" cy="2232025"/>
        </p:xfrm>
        <a:graphic>
          <a:graphicData uri="http://schemas.openxmlformats.org/drawingml/2006/table">
            <a:tbl>
              <a:tblPr/>
              <a:tblGrid>
                <a:gridCol w="2286016"/>
                <a:gridCol w="785817"/>
                <a:gridCol w="785818"/>
                <a:gridCol w="1169354"/>
                <a:gridCol w="973786"/>
                <a:gridCol w="1000132"/>
                <a:gridCol w="1000132"/>
              </a:tblGrid>
              <a:tr h="448335">
                <a:tc>
                  <a:txBody>
                    <a:bodyPr/>
                    <a:lstStyle/>
                    <a:p>
                      <a:pPr>
                        <a:spcAft>
                          <a:spcPts val="0"/>
                        </a:spcAft>
                      </a:pPr>
                      <a:r>
                        <a:rPr lang="es-EC" sz="1400" b="1" u="sng" dirty="0">
                          <a:latin typeface="Calibri"/>
                          <a:ea typeface="Times New Roman"/>
                        </a:rPr>
                        <a:t>PROYECTO</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dirty="0">
                          <a:latin typeface="Calibri"/>
                          <a:ea typeface="Times New Roman"/>
                        </a:rPr>
                        <a:t>PANGOR - BUCAY</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dirty="0">
                          <a:latin typeface="Calibri"/>
                          <a:ea typeface="Times New Roman"/>
                        </a:rPr>
                        <a:t>CAÑI - PANGOR</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dirty="0">
                          <a:latin typeface="Calibri"/>
                          <a:ea typeface="Times New Roman"/>
                        </a:rPr>
                        <a:t>CHILLANES</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dirty="0">
                          <a:latin typeface="Calibri"/>
                          <a:ea typeface="Times New Roman"/>
                        </a:rPr>
                        <a:t>TOTAL </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400" b="1" dirty="0">
                          <a:solidFill>
                            <a:srgbClr val="000000"/>
                          </a:solidFill>
                          <a:latin typeface="Calibri"/>
                          <a:ea typeface="Times New Roman"/>
                        </a:rPr>
                        <a:t>SALARIO ANUAL</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400" b="1" dirty="0">
                          <a:latin typeface="Calibri"/>
                          <a:ea typeface="Times New Roman"/>
                        </a:rPr>
                        <a:t>SALARIO ANUAL</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48335">
                <a:tc>
                  <a:txBody>
                    <a:bodyPr/>
                    <a:lstStyle/>
                    <a:p>
                      <a:pPr>
                        <a:spcAft>
                          <a:spcPts val="0"/>
                        </a:spcAft>
                      </a:pPr>
                      <a:r>
                        <a:rPr lang="es-EC" sz="1400">
                          <a:latin typeface="Calibri"/>
                          <a:ea typeface="Times New Roman"/>
                        </a:rPr>
                        <a:t>Potencia Instalada - MW</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latin typeface="Calibri"/>
                          <a:ea typeface="Times New Roman"/>
                        </a:rPr>
                        <a:t>250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latin typeface="Calibri"/>
                          <a:ea typeface="Times New Roman"/>
                        </a:rPr>
                        <a:t>160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latin typeface="Calibri"/>
                          <a:ea typeface="Times New Roman"/>
                        </a:rPr>
                        <a:t>40-70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a:solidFill>
                            <a:srgbClr val="000000"/>
                          </a:solidFill>
                          <a:latin typeface="Calibri"/>
                          <a:ea typeface="Times New Roman"/>
                        </a:rPr>
                        <a:t>PERSONAL</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a:solidFill>
                            <a:srgbClr val="000000"/>
                          </a:solidFill>
                          <a:latin typeface="Calibri"/>
                          <a:ea typeface="Times New Roman"/>
                        </a:rPr>
                        <a:t>PROMEDIO ($)</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dirty="0">
                          <a:latin typeface="Calibri"/>
                          <a:ea typeface="Times New Roman"/>
                        </a:rPr>
                        <a:t>TOTAL</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54230">
                <a:tc>
                  <a:txBody>
                    <a:bodyPr/>
                    <a:lstStyle/>
                    <a:p>
                      <a:pPr>
                        <a:spcAft>
                          <a:spcPts val="0"/>
                        </a:spcAft>
                      </a:pPr>
                      <a:r>
                        <a:rPr lang="es-EC" sz="1400" b="1" u="sng">
                          <a:latin typeface="Calibri"/>
                          <a:ea typeface="Times New Roman"/>
                        </a:rPr>
                        <a:t>ITEM</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a:latin typeface="Calibri"/>
                          <a:ea typeface="Times New Roman"/>
                        </a:rPr>
                        <a:t> </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 </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 </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 </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 </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dirty="0">
                          <a:solidFill>
                            <a:srgbClr val="000000"/>
                          </a:solidFill>
                          <a:latin typeface="Calibri"/>
                          <a:ea typeface="Times New Roman"/>
                        </a:rPr>
                        <a:t> </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230">
                <a:tc>
                  <a:txBody>
                    <a:bodyPr/>
                    <a:lstStyle/>
                    <a:p>
                      <a:pPr>
                        <a:spcAft>
                          <a:spcPts val="0"/>
                        </a:spcAft>
                      </a:pPr>
                      <a:r>
                        <a:rPr lang="es-EC" sz="1400">
                          <a:latin typeface="Calibri"/>
                          <a:ea typeface="Times New Roman"/>
                        </a:rPr>
                        <a:t>PERSONAL TECNICO</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latin typeface="Calibri"/>
                          <a:ea typeface="Times New Roman"/>
                        </a:rPr>
                        <a:t>160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80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40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280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18.000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dirty="0">
                          <a:solidFill>
                            <a:srgbClr val="000000"/>
                          </a:solidFill>
                          <a:latin typeface="Calibri"/>
                          <a:ea typeface="Times New Roman"/>
                        </a:rPr>
                        <a:t>5.040.000</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230">
                <a:tc>
                  <a:txBody>
                    <a:bodyPr/>
                    <a:lstStyle/>
                    <a:p>
                      <a:pPr>
                        <a:spcAft>
                          <a:spcPts val="0"/>
                        </a:spcAft>
                      </a:pPr>
                      <a:r>
                        <a:rPr lang="es-EC" sz="1400">
                          <a:latin typeface="Calibri"/>
                          <a:ea typeface="Times New Roman"/>
                        </a:rPr>
                        <a:t>PERSONAL DE LIMPIEZA</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latin typeface="Calibri"/>
                          <a:ea typeface="Times New Roman"/>
                        </a:rPr>
                        <a:t>32</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16</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12</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60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6.000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dirty="0">
                          <a:solidFill>
                            <a:srgbClr val="000000"/>
                          </a:solidFill>
                          <a:latin typeface="Calibri"/>
                          <a:ea typeface="Times New Roman"/>
                        </a:rPr>
                        <a:t>360.000</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230">
                <a:tc>
                  <a:txBody>
                    <a:bodyPr/>
                    <a:lstStyle/>
                    <a:p>
                      <a:pPr>
                        <a:spcAft>
                          <a:spcPts val="0"/>
                        </a:spcAft>
                      </a:pPr>
                      <a:r>
                        <a:rPr lang="es-EC" sz="1400">
                          <a:latin typeface="Calibri"/>
                          <a:ea typeface="Times New Roman"/>
                        </a:rPr>
                        <a:t>PERSONAL ADMINISTRATIVO</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latin typeface="Calibri"/>
                          <a:ea typeface="Times New Roman"/>
                        </a:rPr>
                        <a:t>32</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16</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12</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60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solidFill>
                            <a:srgbClr val="000000"/>
                          </a:solidFill>
                          <a:latin typeface="Calibri"/>
                          <a:ea typeface="Times New Roman"/>
                        </a:rPr>
                        <a:t>12.000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dirty="0">
                          <a:solidFill>
                            <a:srgbClr val="000000"/>
                          </a:solidFill>
                          <a:latin typeface="Calibri"/>
                          <a:ea typeface="Times New Roman"/>
                        </a:rPr>
                        <a:t>720.000</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789">
                <a:tc>
                  <a:txBody>
                    <a:bodyPr/>
                    <a:lstStyle/>
                    <a:p>
                      <a:pPr>
                        <a:spcAft>
                          <a:spcPts val="0"/>
                        </a:spcAft>
                      </a:pPr>
                      <a:r>
                        <a:rPr lang="es-EC" sz="1400" b="1">
                          <a:latin typeface="Calibri"/>
                          <a:ea typeface="Times New Roman"/>
                        </a:rPr>
                        <a:t>TOTAL</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latin typeface="Calibri"/>
                          <a:ea typeface="Times New Roman"/>
                        </a:rPr>
                        <a:t>224</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latin typeface="Calibri"/>
                          <a:ea typeface="Times New Roman"/>
                        </a:rPr>
                        <a:t>112</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latin typeface="Calibri"/>
                          <a:ea typeface="Times New Roman"/>
                        </a:rPr>
                        <a:t>64</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latin typeface="Calibri"/>
                          <a:ea typeface="Times New Roman"/>
                        </a:rPr>
                        <a:t>400</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a:latin typeface="Calibri"/>
                          <a:ea typeface="Times New Roman"/>
                        </a:rPr>
                        <a:t>-</a:t>
                      </a:r>
                      <a:endParaRPr lang="es-EC" sz="140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dirty="0">
                          <a:solidFill>
                            <a:srgbClr val="FF0000"/>
                          </a:solidFill>
                          <a:latin typeface="Calibri"/>
                          <a:ea typeface="Times New Roman"/>
                        </a:rPr>
                        <a:t>$ 6.120.000</a:t>
                      </a:r>
                      <a:endParaRPr lang="es-EC" sz="1400" dirty="0">
                        <a:latin typeface="Times New Roman"/>
                        <a:ea typeface="Times New Roman"/>
                      </a:endParaRPr>
                    </a:p>
                  </a:txBody>
                  <a:tcPr marL="40329" marR="403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28" name="Rectangle 1"/>
          <p:cNvSpPr>
            <a:spLocks noChangeArrowheads="1"/>
          </p:cNvSpPr>
          <p:nvPr/>
        </p:nvSpPr>
        <p:spPr bwMode="auto">
          <a:xfrm>
            <a:off x="71438" y="3679825"/>
            <a:ext cx="8897937" cy="401638"/>
          </a:xfrm>
          <a:prstGeom prst="rect">
            <a:avLst/>
          </a:prstGeom>
          <a:noFill/>
          <a:ln w="9525" algn="ctr">
            <a:noFill/>
            <a:miter lim="800000"/>
            <a:headEnd/>
            <a:tailEnd/>
          </a:ln>
        </p:spPr>
        <p:txBody>
          <a:bodyPr wrap="none" anchor="ctr">
            <a:spAutoFit/>
          </a:bodyPr>
          <a:lstStyle/>
          <a:p>
            <a:pPr eaLnBrk="0" hangingPunct="0"/>
            <a:r>
              <a:rPr lang="es-ES" sz="2000" b="1">
                <a:ea typeface="Verdana" pitchFamily="34" charset="0"/>
                <a:cs typeface="Verdana" pitchFamily="34" charset="0"/>
              </a:rPr>
              <a:t>Costo total anual de Personal de operación y mantenimiento</a:t>
            </a:r>
            <a:endParaRPr lang="es-EC"/>
          </a:p>
        </p:txBody>
      </p:sp>
      <p:sp>
        <p:nvSpPr>
          <p:cNvPr id="41029" name="Rectangle 1"/>
          <p:cNvSpPr>
            <a:spLocks noChangeArrowheads="1"/>
          </p:cNvSpPr>
          <p:nvPr/>
        </p:nvSpPr>
        <p:spPr bwMode="auto">
          <a:xfrm>
            <a:off x="571500" y="857250"/>
            <a:ext cx="8001000" cy="1631950"/>
          </a:xfrm>
          <a:prstGeom prst="rect">
            <a:avLst/>
          </a:prstGeom>
          <a:noFill/>
          <a:ln w="9525" algn="ctr">
            <a:noFill/>
            <a:miter lim="800000"/>
            <a:headEnd/>
            <a:tailEnd/>
          </a:ln>
        </p:spPr>
        <p:txBody>
          <a:bodyPr anchor="ctr">
            <a:spAutoFit/>
          </a:bodyPr>
          <a:lstStyle/>
          <a:p>
            <a:pPr eaLnBrk="0" hangingPunct="0"/>
            <a:r>
              <a:rPr lang="es-EC" sz="2000" b="1">
                <a:ea typeface="Verdana" pitchFamily="34" charset="0"/>
                <a:cs typeface="Verdana" pitchFamily="34" charset="0"/>
              </a:rPr>
              <a:t>Seguro</a:t>
            </a:r>
          </a:p>
          <a:p>
            <a:pPr eaLnBrk="0" hangingPunct="0"/>
            <a:endParaRPr lang="es-EC" sz="2000" b="1">
              <a:ea typeface="Verdana" pitchFamily="34" charset="0"/>
              <a:cs typeface="Verdana" pitchFamily="34" charset="0"/>
            </a:endParaRPr>
          </a:p>
          <a:p>
            <a:pPr algn="just" eaLnBrk="0" hangingPunct="0"/>
            <a:r>
              <a:rPr lang="es-CR" altLang="zh-CN" sz="2000"/>
              <a:t>Los costos de primas por seguros son de un 0.5% del total de la inversión, este valor se consideró constante en cada uno de los años de funcionamiento de la central.</a:t>
            </a:r>
            <a:endParaRPr lang="es-EC"/>
          </a:p>
        </p:txBody>
      </p:sp>
      <p:graphicFrame>
        <p:nvGraphicFramePr>
          <p:cNvPr id="5" name="4 Tabla"/>
          <p:cNvGraphicFramePr>
            <a:graphicFrameLocks noGrp="1"/>
          </p:cNvGraphicFramePr>
          <p:nvPr/>
        </p:nvGraphicFramePr>
        <p:xfrm>
          <a:off x="2786063" y="2714625"/>
          <a:ext cx="3929062" cy="857250"/>
        </p:xfrm>
        <a:graphic>
          <a:graphicData uri="http://schemas.openxmlformats.org/drawingml/2006/table">
            <a:tbl>
              <a:tblPr/>
              <a:tblGrid>
                <a:gridCol w="3929082"/>
              </a:tblGrid>
              <a:tr h="381003">
                <a:tc>
                  <a:txBody>
                    <a:bodyPr/>
                    <a:lstStyle/>
                    <a:p>
                      <a:pPr algn="ctr" fontAlgn="b"/>
                      <a:r>
                        <a:rPr lang="es-EC" sz="1800" b="1" i="0" u="none" strike="noStrike" dirty="0">
                          <a:solidFill>
                            <a:srgbClr val="000000"/>
                          </a:solidFill>
                          <a:latin typeface="Calibri"/>
                        </a:rPr>
                        <a:t>SEGUROS 0,5</a:t>
                      </a:r>
                      <a:r>
                        <a:rPr lang="es-EC" sz="1800" b="1" i="0" u="none" strike="noStrike" dirty="0" smtClean="0">
                          <a:solidFill>
                            <a:srgbClr val="000000"/>
                          </a:solidFill>
                          <a:latin typeface="Calibri"/>
                        </a:rPr>
                        <a:t>% DE </a:t>
                      </a:r>
                      <a:r>
                        <a:rPr lang="es-EC" sz="1800" b="1" i="0" u="none" strike="noStrike" dirty="0">
                          <a:solidFill>
                            <a:srgbClr val="000000"/>
                          </a:solidFill>
                          <a:latin typeface="Calibri"/>
                        </a:rPr>
                        <a:t>LA INVERSION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253">
                <a:tc>
                  <a:txBody>
                    <a:bodyPr/>
                    <a:lstStyle/>
                    <a:p>
                      <a:pPr algn="ctr" fontAlgn="b"/>
                      <a:r>
                        <a:rPr lang="es-EC" sz="1800" b="1" i="0" u="none" strike="noStrike" dirty="0">
                          <a:solidFill>
                            <a:srgbClr val="FF0000"/>
                          </a:solidFill>
                          <a:latin typeface="Calibri"/>
                        </a:rPr>
                        <a:t>$ 4.133.973,75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428625" y="1071563"/>
            <a:ext cx="8429625" cy="1631950"/>
          </a:xfrm>
          <a:prstGeom prst="rect">
            <a:avLst/>
          </a:prstGeom>
          <a:noFill/>
          <a:ln w="9525" algn="ctr">
            <a:noFill/>
            <a:miter lim="800000"/>
            <a:headEnd/>
            <a:tailEnd/>
          </a:ln>
        </p:spPr>
        <p:txBody>
          <a:bodyPr anchor="ctr">
            <a:spAutoFit/>
          </a:bodyPr>
          <a:lstStyle/>
          <a:p>
            <a:pPr algn="just" eaLnBrk="0" hangingPunct="0"/>
            <a:r>
              <a:rPr lang="es-ES" sz="2000" b="1">
                <a:ea typeface="Verdana" pitchFamily="34" charset="0"/>
                <a:cs typeface="Verdana" pitchFamily="34" charset="0"/>
              </a:rPr>
              <a:t>Certificado de Reducción de Emisión de Carbono (CER)</a:t>
            </a:r>
          </a:p>
          <a:p>
            <a:pPr algn="just" eaLnBrk="0" hangingPunct="0"/>
            <a:endParaRPr lang="es-ES" sz="2000">
              <a:ea typeface="Verdana" pitchFamily="34" charset="0"/>
              <a:cs typeface="Verdana" pitchFamily="34" charset="0"/>
            </a:endParaRPr>
          </a:p>
          <a:p>
            <a:pPr algn="just" eaLnBrk="0" hangingPunct="0"/>
            <a:r>
              <a:rPr lang="es-ES" sz="2000">
                <a:ea typeface="Verdana" pitchFamily="34" charset="0"/>
                <a:cs typeface="Verdana" pitchFamily="34" charset="0"/>
              </a:rPr>
              <a:t>El CER fue creado en el tratado de Kyoto para el Financiamiento de Proyectos de Energía Limpia y Renovable. Este mercado de compra-venta de CER está vigente desde el 2005.</a:t>
            </a:r>
          </a:p>
        </p:txBody>
      </p:sp>
      <p:graphicFrame>
        <p:nvGraphicFramePr>
          <p:cNvPr id="3" name="2 Tabla"/>
          <p:cNvGraphicFramePr>
            <a:graphicFrameLocks noGrp="1"/>
          </p:cNvGraphicFramePr>
          <p:nvPr/>
        </p:nvGraphicFramePr>
        <p:xfrm>
          <a:off x="571500" y="2857500"/>
          <a:ext cx="3357563" cy="928688"/>
        </p:xfrm>
        <a:graphic>
          <a:graphicData uri="http://schemas.openxmlformats.org/drawingml/2006/table">
            <a:tbl>
              <a:tblPr/>
              <a:tblGrid>
                <a:gridCol w="1661656"/>
                <a:gridCol w="1695930"/>
              </a:tblGrid>
              <a:tr h="314812">
                <a:tc>
                  <a:txBody>
                    <a:bodyPr/>
                    <a:lstStyle/>
                    <a:p>
                      <a:pPr algn="ctr">
                        <a:spcAft>
                          <a:spcPts val="0"/>
                        </a:spcAft>
                      </a:pPr>
                      <a:r>
                        <a:rPr lang="es-EC" sz="1400" b="1" dirty="0">
                          <a:latin typeface="Arial"/>
                          <a:ea typeface="Times New Roman"/>
                        </a:rPr>
                        <a:t>1GWh</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spcAft>
                          <a:spcPts val="0"/>
                        </a:spcAft>
                      </a:pPr>
                      <a:r>
                        <a:rPr lang="es-EC" sz="1400" dirty="0" smtClean="0">
                          <a:latin typeface="Arial"/>
                          <a:ea typeface="Times New Roman"/>
                        </a:rPr>
                        <a:t>1090 TON</a:t>
                      </a:r>
                      <a:r>
                        <a:rPr lang="es-EC" sz="1400" baseline="0" dirty="0" smtClean="0">
                          <a:latin typeface="Arial"/>
                          <a:ea typeface="Times New Roman"/>
                        </a:rPr>
                        <a:t> CO2</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14812">
                <a:tc>
                  <a:txBody>
                    <a:bodyPr/>
                    <a:lstStyle/>
                    <a:p>
                      <a:pPr algn="ctr">
                        <a:spcAft>
                          <a:spcPts val="0"/>
                        </a:spcAft>
                      </a:pPr>
                      <a:r>
                        <a:rPr lang="es-EC" sz="1400" b="1" dirty="0">
                          <a:latin typeface="Arial"/>
                          <a:ea typeface="Times New Roman"/>
                        </a:rPr>
                        <a:t>1 CER</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spcAft>
                          <a:spcPts val="0"/>
                        </a:spcAft>
                      </a:pPr>
                      <a:r>
                        <a:rPr lang="es-EC" sz="1400" dirty="0">
                          <a:latin typeface="Arial"/>
                          <a:ea typeface="Times New Roman"/>
                        </a:rPr>
                        <a:t>$10,00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99071">
                <a:tc>
                  <a:txBody>
                    <a:bodyPr/>
                    <a:lstStyle/>
                    <a:p>
                      <a:pPr algn="ctr">
                        <a:spcAft>
                          <a:spcPts val="0"/>
                        </a:spcAft>
                      </a:pPr>
                      <a:r>
                        <a:rPr lang="es-EC" sz="1400" b="1">
                          <a:latin typeface="Arial"/>
                          <a:ea typeface="Times New Roman"/>
                        </a:rPr>
                        <a:t>Años de Vigencia</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spcAft>
                          <a:spcPts val="0"/>
                        </a:spcAft>
                      </a:pPr>
                      <a:r>
                        <a:rPr lang="es-EC" sz="1400" dirty="0" smtClean="0">
                          <a:latin typeface="Arial"/>
                          <a:ea typeface="Times New Roman"/>
                        </a:rPr>
                        <a:t>14 </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graphicFrame>
        <p:nvGraphicFramePr>
          <p:cNvPr id="4" name="3 Tabla"/>
          <p:cNvGraphicFramePr>
            <a:graphicFrameLocks noGrp="1"/>
          </p:cNvGraphicFramePr>
          <p:nvPr/>
        </p:nvGraphicFramePr>
        <p:xfrm>
          <a:off x="4429125" y="2786063"/>
          <a:ext cx="4286250" cy="4000500"/>
        </p:xfrm>
        <a:graphic>
          <a:graphicData uri="http://schemas.openxmlformats.org/drawingml/2006/table">
            <a:tbl>
              <a:tblPr/>
              <a:tblGrid>
                <a:gridCol w="1379998"/>
                <a:gridCol w="1056121"/>
                <a:gridCol w="1850161"/>
              </a:tblGrid>
              <a:tr h="250032">
                <a:tc>
                  <a:txBody>
                    <a:bodyPr/>
                    <a:lstStyle/>
                    <a:p>
                      <a:pPr algn="ctr">
                        <a:spcAft>
                          <a:spcPts val="0"/>
                        </a:spcAft>
                      </a:pPr>
                      <a:r>
                        <a:rPr lang="es-EC" sz="1000" b="1" dirty="0">
                          <a:latin typeface="Arial"/>
                          <a:ea typeface="Times New Roman"/>
                        </a:rPr>
                        <a:t>Año</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spcAft>
                          <a:spcPts val="0"/>
                        </a:spcAft>
                      </a:pPr>
                      <a:r>
                        <a:rPr lang="es-EC" sz="1000" b="1">
                          <a:latin typeface="Arial"/>
                          <a:ea typeface="Times New Roman"/>
                        </a:rPr>
                        <a:t>GWh</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spcAft>
                          <a:spcPts val="0"/>
                        </a:spcAft>
                      </a:pPr>
                      <a:r>
                        <a:rPr lang="es-EC" sz="1000" b="1">
                          <a:latin typeface="Arial"/>
                          <a:ea typeface="Times New Roman"/>
                        </a:rPr>
                        <a:t>$</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50032">
                <a:tc>
                  <a:txBody>
                    <a:bodyPr/>
                    <a:lstStyle/>
                    <a:p>
                      <a:pPr algn="ctr">
                        <a:spcAft>
                          <a:spcPts val="0"/>
                        </a:spcAft>
                      </a:pPr>
                      <a:r>
                        <a:rPr lang="es-EC" sz="1000" b="1">
                          <a:latin typeface="Arial"/>
                          <a:ea typeface="Times New Roman"/>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3.279,28</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35.744.152,00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2</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3.154,90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34.388.410,00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3</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2.299,74</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25.067.166,00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4</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3.007,71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32.784.039,00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5</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2.386,66</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26.014.594,00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6</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2.793,66</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30.450.894,00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7</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3.326,21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36.255.689,00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8</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3.108,57</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33.883.413,00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9</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3.012,80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32.839.520,00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10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3.162,83</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34.474.847,00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11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3.254,94</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35.478.846,00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12</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3.209,43</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34.982.787,00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13</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3.558,51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38.787.759,00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000" b="1">
                          <a:latin typeface="Arial"/>
                          <a:ea typeface="Times New Roman"/>
                        </a:rPr>
                        <a:t>14</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2.814,14</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a:latin typeface="Arial"/>
                          <a:ea typeface="Times New Roman"/>
                        </a:rPr>
                        <a:t>30.674.126,00</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ctr">
                        <a:spcAft>
                          <a:spcPts val="0"/>
                        </a:spcAft>
                      </a:pPr>
                      <a:r>
                        <a:rPr lang="es-EC" sz="1400" b="1" dirty="0">
                          <a:latin typeface="Arial"/>
                          <a:ea typeface="Times New Roman"/>
                        </a:rPr>
                        <a:t>TOTAL</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spcAft>
                          <a:spcPts val="0"/>
                        </a:spcAft>
                      </a:pPr>
                      <a:r>
                        <a:rPr lang="es-EC" sz="1400" b="1" dirty="0">
                          <a:latin typeface="Arial"/>
                          <a:ea typeface="Times New Roman"/>
                        </a:rPr>
                        <a:t>42369,38</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es-EC" sz="1400" b="1" dirty="0">
                          <a:latin typeface="Arial"/>
                          <a:ea typeface="Times New Roman"/>
                        </a:rPr>
                        <a:t> $   461.826.242,00 </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571500" y="785813"/>
            <a:ext cx="8215313" cy="2554287"/>
          </a:xfrm>
          <a:prstGeom prst="rect">
            <a:avLst/>
          </a:prstGeom>
          <a:noFill/>
          <a:ln w="9525" cap="flat" cmpd="sng" algn="ctr">
            <a:noFill/>
            <a:prstDash val="solid"/>
            <a:miter lim="800000"/>
            <a:headEnd/>
            <a:tailEnd/>
          </a:ln>
          <a:effectLst/>
        </p:spPr>
        <p:txBody>
          <a:bodyPr anchor="ctr">
            <a:spAutoFit/>
          </a:bodyPr>
          <a:lstStyle/>
          <a:p>
            <a:pPr algn="l" eaLnBrk="0" hangingPunct="0">
              <a:defRPr/>
            </a:pPr>
            <a:r>
              <a:rPr lang="es-ES" sz="2000" b="1" dirty="0">
                <a:ea typeface="Verdana" pitchFamily="34" charset="0"/>
                <a:cs typeface="Verdana" pitchFamily="34" charset="0"/>
              </a:rPr>
              <a:t>WACC (K)</a:t>
            </a:r>
          </a:p>
          <a:p>
            <a:pPr indent="6350" algn="just">
              <a:tabLst>
                <a:tab pos="342900" algn="l"/>
              </a:tabLst>
              <a:defRPr/>
            </a:pPr>
            <a:endParaRPr lang="es-EC" sz="2000" dirty="0">
              <a:ea typeface="Verdana" pitchFamily="34" charset="0"/>
              <a:cs typeface="Verdana" pitchFamily="34" charset="0"/>
            </a:endParaRPr>
          </a:p>
          <a:p>
            <a:pPr indent="6350" algn="just">
              <a:tabLst>
                <a:tab pos="342900" algn="l"/>
              </a:tabLst>
              <a:defRPr/>
            </a:pPr>
            <a:r>
              <a:rPr lang="es-EC" sz="2000" dirty="0">
                <a:ea typeface="Verdana" pitchFamily="34" charset="0"/>
                <a:cs typeface="Verdana" pitchFamily="34" charset="0"/>
              </a:rPr>
              <a:t>El WACC es un porcentaje que considera:</a:t>
            </a:r>
          </a:p>
          <a:p>
            <a:pPr marL="342900" indent="-342900" algn="just" eaLnBrk="0" hangingPunct="0">
              <a:buFont typeface="Wingdings" pitchFamily="2" charset="2"/>
              <a:buChar char="Ø"/>
              <a:tabLst>
                <a:tab pos="342900" algn="l"/>
              </a:tabLst>
              <a:defRPr/>
            </a:pPr>
            <a:r>
              <a:rPr lang="es-EC" altLang="zh-CN" sz="2000" dirty="0">
                <a:ea typeface="Verdana" pitchFamily="34" charset="0"/>
                <a:cs typeface="Verdana" pitchFamily="34" charset="0"/>
              </a:rPr>
              <a:t>Costo del Capital</a:t>
            </a:r>
          </a:p>
          <a:p>
            <a:pPr marL="342900" indent="-342900" algn="just" eaLnBrk="0" hangingPunct="0">
              <a:buFont typeface="Wingdings" pitchFamily="2" charset="2"/>
              <a:buChar char="Ø"/>
              <a:tabLst>
                <a:tab pos="342900" algn="l"/>
              </a:tabLst>
              <a:defRPr/>
            </a:pPr>
            <a:r>
              <a:rPr lang="es-EC" altLang="zh-CN" sz="2000" dirty="0">
                <a:ea typeface="Verdana" pitchFamily="34" charset="0"/>
                <a:cs typeface="Verdana" pitchFamily="34" charset="0"/>
              </a:rPr>
              <a:t>Costo de la deuda</a:t>
            </a:r>
          </a:p>
          <a:p>
            <a:pPr marL="342900" indent="-342900" algn="just" eaLnBrk="0" hangingPunct="0">
              <a:buFont typeface="Wingdings" pitchFamily="2" charset="2"/>
              <a:buChar char="Ø"/>
              <a:tabLst>
                <a:tab pos="342900" algn="l"/>
              </a:tabLst>
              <a:defRPr/>
            </a:pPr>
            <a:r>
              <a:rPr lang="es-EC" altLang="zh-CN" sz="2000" dirty="0">
                <a:ea typeface="Verdana" pitchFamily="34" charset="0"/>
                <a:cs typeface="Verdana" pitchFamily="34" charset="0"/>
              </a:rPr>
              <a:t>Tasa de impuestos</a:t>
            </a:r>
          </a:p>
          <a:p>
            <a:pPr marL="342900" indent="-342900" algn="just" eaLnBrk="0" hangingPunct="0">
              <a:buFont typeface="Wingdings" pitchFamily="2" charset="2"/>
              <a:buChar char="Ø"/>
              <a:tabLst>
                <a:tab pos="342900" algn="l"/>
              </a:tabLst>
              <a:defRPr/>
            </a:pPr>
            <a:r>
              <a:rPr lang="es-CR" altLang="zh-CN" sz="2000" dirty="0">
                <a:ea typeface="Verdana" pitchFamily="34" charset="0"/>
                <a:cs typeface="Verdana" pitchFamily="34" charset="0"/>
              </a:rPr>
              <a:t>Riesgo País</a:t>
            </a:r>
            <a:endParaRPr lang="es-EC" altLang="zh-CN" sz="2000" dirty="0">
              <a:ea typeface="Verdana" pitchFamily="34" charset="0"/>
              <a:cs typeface="Verdana" pitchFamily="34" charset="0"/>
            </a:endParaRPr>
          </a:p>
          <a:p>
            <a:pPr marL="342900" indent="-342900" algn="just" eaLnBrk="0" hangingPunct="0">
              <a:buFont typeface="Wingdings" pitchFamily="2" charset="2"/>
              <a:buChar char="Ø"/>
              <a:tabLst>
                <a:tab pos="342900" algn="l"/>
              </a:tabLst>
              <a:defRPr/>
            </a:pPr>
            <a:r>
              <a:rPr lang="es-CR" altLang="zh-CN" sz="2000" dirty="0">
                <a:ea typeface="Verdana" pitchFamily="34" charset="0"/>
                <a:cs typeface="Verdana" pitchFamily="34" charset="0"/>
              </a:rPr>
              <a:t>Riesgo de la Industria, entre otros</a:t>
            </a:r>
          </a:p>
        </p:txBody>
      </p:sp>
      <p:graphicFrame>
        <p:nvGraphicFramePr>
          <p:cNvPr id="3" name="2 Tabla"/>
          <p:cNvGraphicFramePr>
            <a:graphicFrameLocks noGrp="1"/>
          </p:cNvGraphicFramePr>
          <p:nvPr/>
        </p:nvGraphicFramePr>
        <p:xfrm>
          <a:off x="1571625" y="3357563"/>
          <a:ext cx="6215063" cy="3290887"/>
        </p:xfrm>
        <a:graphic>
          <a:graphicData uri="http://schemas.openxmlformats.org/drawingml/2006/table">
            <a:tbl>
              <a:tblPr/>
              <a:tblGrid>
                <a:gridCol w="5429250"/>
                <a:gridCol w="785813"/>
              </a:tblGrid>
              <a:tr h="2428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1"/>
                          </a:solidFill>
                          <a:effectLst/>
                          <a:latin typeface="Arial" charset="0"/>
                          <a:cs typeface="Times New Roman" pitchFamily="18" charset="0"/>
                        </a:rPr>
                        <a:t>WACC</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C"/>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•rf   = Tasa libre de Riesgo. </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1,00</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•Default Spread=  Margen de riesgo por incumplimiento de pago. </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11,4</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•Riesgo Soberano = Riesgo del país donde se hace la inversión.  </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15,76</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FF0000"/>
                          </a:solidFill>
                          <a:effectLst/>
                          <a:latin typeface="Arial" charset="0"/>
                          <a:cs typeface="Times New Roman" pitchFamily="18" charset="0"/>
                        </a:rPr>
                        <a:t>•Ke </a:t>
                      </a:r>
                      <a:r>
                        <a:rPr kumimoji="0" lang="es-EC" sz="1400" b="0" i="0" u="none" strike="noStrike" cap="none" normalizeH="0" baseline="0" smtClean="0">
                          <a:ln>
                            <a:noFill/>
                          </a:ln>
                          <a:solidFill>
                            <a:schemeClr val="tx1"/>
                          </a:solidFill>
                          <a:effectLst/>
                          <a:latin typeface="Arial" charset="0"/>
                          <a:cs typeface="Times New Roman" pitchFamily="18" charset="0"/>
                        </a:rPr>
                        <a:t> = rf  + β ( rm – rf ) + Riesgo Soberano  </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29,63</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•rf   = Tasa libre de Riesgo. </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1,00</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•β  = Medida de riesgo de la Industria. </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1,62</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 rm – rf ) premio por invertir en un proyecto con riesgo. </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11,25</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 rm = rendimiento del mercado  </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C"/>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•Riesgo Soberano = Riesgo del país donde se hace la inversión.  </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cs typeface="Times New Roman" pitchFamily="18" charset="0"/>
                        </a:rPr>
                        <a:t>15,76</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rgbClr val="FF0000"/>
                          </a:solidFill>
                          <a:effectLst/>
                          <a:latin typeface="Arial" charset="0"/>
                          <a:cs typeface="Times New Roman" pitchFamily="18" charset="0"/>
                        </a:rPr>
                        <a:t>K</a:t>
                      </a:r>
                      <a:r>
                        <a:rPr kumimoji="0" lang="es-EC" sz="1400" b="0" i="0" u="none" strike="noStrike" cap="none" normalizeH="0" baseline="0" smtClean="0">
                          <a:ln>
                            <a:noFill/>
                          </a:ln>
                          <a:solidFill>
                            <a:schemeClr val="tx1"/>
                          </a:solidFill>
                          <a:effectLst/>
                          <a:latin typeface="Arial" charset="0"/>
                          <a:cs typeface="Times New Roman" pitchFamily="18" charset="0"/>
                        </a:rPr>
                        <a:t>=   D/ (D+E) </a:t>
                      </a:r>
                      <a:r>
                        <a:rPr kumimoji="0" lang="es-EC" sz="1400" b="0" i="0" u="none" strike="noStrike" cap="none" normalizeH="0" baseline="0" smtClean="0">
                          <a:ln>
                            <a:noFill/>
                          </a:ln>
                          <a:solidFill>
                            <a:srgbClr val="FF0000"/>
                          </a:solidFill>
                          <a:effectLst/>
                          <a:latin typeface="Arial" charset="0"/>
                          <a:cs typeface="Times New Roman" pitchFamily="18" charset="0"/>
                        </a:rPr>
                        <a:t>Kd</a:t>
                      </a:r>
                      <a:r>
                        <a:rPr kumimoji="0" lang="es-EC" sz="1400" b="0" i="0" u="none" strike="noStrike" cap="none" normalizeH="0" baseline="0" smtClean="0">
                          <a:ln>
                            <a:noFill/>
                          </a:ln>
                          <a:solidFill>
                            <a:schemeClr val="tx1"/>
                          </a:solidFill>
                          <a:effectLst/>
                          <a:latin typeface="Arial" charset="0"/>
                          <a:cs typeface="Times New Roman" pitchFamily="18" charset="0"/>
                        </a:rPr>
                        <a:t> (1-t)  + E/ (D+E)/</a:t>
                      </a:r>
                      <a:r>
                        <a:rPr kumimoji="0" lang="es-EC" sz="1400" b="0" i="0" u="none" strike="noStrike" cap="none" normalizeH="0" baseline="0" smtClean="0">
                          <a:ln>
                            <a:noFill/>
                          </a:ln>
                          <a:solidFill>
                            <a:srgbClr val="FF0000"/>
                          </a:solidFill>
                          <a:effectLst/>
                          <a:latin typeface="Arial" charset="0"/>
                          <a:cs typeface="Times New Roman" pitchFamily="18" charset="0"/>
                        </a:rPr>
                        <a:t>Ke</a:t>
                      </a:r>
                      <a:r>
                        <a:rPr kumimoji="0" lang="es-EC" sz="1400" b="0" i="0" u="none" strike="noStrike" cap="none" normalizeH="0" baseline="0" smtClean="0">
                          <a:ln>
                            <a:noFill/>
                          </a:ln>
                          <a:solidFill>
                            <a:schemeClr val="tx1"/>
                          </a:solidFill>
                          <a:effectLst/>
                          <a:latin typeface="Arial" charset="0"/>
                          <a:cs typeface="Times New Roman" pitchFamily="18" charset="0"/>
                        </a:rPr>
                        <a:t> + </a:t>
                      </a:r>
                      <a:r>
                        <a:rPr kumimoji="0" lang="es-EC" sz="1400" b="0" i="0" u="none" strike="noStrike" cap="none" normalizeH="0" baseline="0" smtClean="0">
                          <a:ln>
                            <a:noFill/>
                          </a:ln>
                          <a:solidFill>
                            <a:srgbClr val="FF0000"/>
                          </a:solidFill>
                          <a:effectLst/>
                          <a:latin typeface="Arial" charset="0"/>
                          <a:cs typeface="Times New Roman" pitchFamily="18" charset="0"/>
                        </a:rPr>
                        <a:t>Riesgo No Sistemático</a:t>
                      </a:r>
                      <a:r>
                        <a:rPr kumimoji="0" lang="es-EC" sz="1400" b="0" i="0" u="none" strike="noStrike" cap="none" normalizeH="0" baseline="0" smtClean="0">
                          <a:ln>
                            <a:noFill/>
                          </a:ln>
                          <a:solidFill>
                            <a:schemeClr val="tx1"/>
                          </a:solidFill>
                          <a:effectLst/>
                          <a:latin typeface="Arial" charset="0"/>
                          <a:cs typeface="Times New Roman" pitchFamily="18" charset="0"/>
                        </a:rPr>
                        <a:t>. </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FF0000"/>
                          </a:solidFill>
                          <a:effectLst/>
                          <a:latin typeface="Arial" charset="0"/>
                          <a:cs typeface="Times New Roman" pitchFamily="18" charset="0"/>
                        </a:rPr>
                        <a:t>28.45</a:t>
                      </a:r>
                      <a:endParaRPr kumimoji="0" lang="es-EC"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ChangeArrowheads="1"/>
          </p:cNvSpPr>
          <p:nvPr/>
        </p:nvSpPr>
        <p:spPr bwMode="auto">
          <a:xfrm>
            <a:off x="0" y="1000125"/>
            <a:ext cx="9144000" cy="461963"/>
          </a:xfrm>
          <a:prstGeom prst="rect">
            <a:avLst/>
          </a:prstGeom>
          <a:noFill/>
          <a:ln w="9525">
            <a:noFill/>
            <a:miter lim="800000"/>
            <a:headEnd/>
            <a:tailEnd/>
          </a:ln>
        </p:spPr>
        <p:txBody>
          <a:bodyPr>
            <a:spAutoFit/>
          </a:bodyPr>
          <a:lstStyle/>
          <a:p>
            <a:pPr marL="342900" lvl="2" indent="-342900"/>
            <a:r>
              <a:rPr lang="es-CR" sz="2400" b="1">
                <a:ea typeface="Verdana" pitchFamily="34" charset="0"/>
                <a:cs typeface="Verdana" pitchFamily="34" charset="0"/>
              </a:rPr>
              <a:t>Resultados TIR y VAN</a:t>
            </a:r>
            <a:endParaRPr lang="es-ES" sz="2400" b="1">
              <a:ea typeface="Verdana" pitchFamily="34" charset="0"/>
              <a:cs typeface="Verdana" pitchFamily="34" charset="0"/>
            </a:endParaRPr>
          </a:p>
        </p:txBody>
      </p:sp>
      <p:sp>
        <p:nvSpPr>
          <p:cNvPr id="4403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es-CR">
              <a:latin typeface="Arial" charset="0"/>
            </a:endParaRPr>
          </a:p>
        </p:txBody>
      </p:sp>
      <p:sp>
        <p:nvSpPr>
          <p:cNvPr id="4403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a:endParaRPr lang="es-CR">
              <a:latin typeface="Arial" charset="0"/>
            </a:endParaRPr>
          </a:p>
        </p:txBody>
      </p:sp>
      <p:sp>
        <p:nvSpPr>
          <p:cNvPr id="44037" name="Rectangle 5"/>
          <p:cNvSpPr>
            <a:spLocks noChangeArrowheads="1"/>
          </p:cNvSpPr>
          <p:nvPr/>
        </p:nvSpPr>
        <p:spPr bwMode="auto">
          <a:xfrm>
            <a:off x="785813" y="1714500"/>
            <a:ext cx="7561262" cy="1016000"/>
          </a:xfrm>
          <a:prstGeom prst="rect">
            <a:avLst/>
          </a:prstGeom>
          <a:noFill/>
          <a:ln w="9525">
            <a:noFill/>
            <a:miter lim="800000"/>
            <a:headEnd/>
            <a:tailEnd/>
          </a:ln>
        </p:spPr>
        <p:txBody>
          <a:bodyPr>
            <a:spAutoFit/>
          </a:bodyPr>
          <a:lstStyle/>
          <a:p>
            <a:pPr indent="6350" algn="just">
              <a:tabLst>
                <a:tab pos="342900" algn="l"/>
              </a:tabLst>
            </a:pPr>
            <a:r>
              <a:rPr lang="es-CR" sz="2000">
                <a:ea typeface="Verdana" pitchFamily="34" charset="0"/>
                <a:cs typeface="Verdana" pitchFamily="34" charset="0"/>
              </a:rPr>
              <a:t>A continuación se muestran los resultados obtenidos al realizar el Análisis Financiero para el Proyecto Hidrológico Rio Chimbo:</a:t>
            </a:r>
            <a:endParaRPr lang="es-CR" altLang="zh-CN" sz="2400" b="1">
              <a:latin typeface="Arial" charset="0"/>
            </a:endParaRPr>
          </a:p>
        </p:txBody>
      </p:sp>
      <p:graphicFrame>
        <p:nvGraphicFramePr>
          <p:cNvPr id="7" name="6 Tabla"/>
          <p:cNvGraphicFramePr>
            <a:graphicFrameLocks noGrp="1"/>
          </p:cNvGraphicFramePr>
          <p:nvPr/>
        </p:nvGraphicFramePr>
        <p:xfrm>
          <a:off x="3000375" y="2951163"/>
          <a:ext cx="3244850" cy="1646237"/>
        </p:xfrm>
        <a:graphic>
          <a:graphicData uri="http://schemas.openxmlformats.org/drawingml/2006/table">
            <a:tbl>
              <a:tblPr/>
              <a:tblGrid>
                <a:gridCol w="1169076"/>
                <a:gridCol w="2075788"/>
              </a:tblGrid>
              <a:tr h="492445">
                <a:tc>
                  <a:txBody>
                    <a:bodyPr/>
                    <a:lstStyle/>
                    <a:p>
                      <a:pPr algn="ctr">
                        <a:lnSpc>
                          <a:spcPct val="200000"/>
                        </a:lnSpc>
                        <a:spcAft>
                          <a:spcPts val="0"/>
                        </a:spcAft>
                      </a:pPr>
                      <a:r>
                        <a:rPr lang="es-EC" sz="1800" b="1" dirty="0">
                          <a:latin typeface="Arial"/>
                          <a:ea typeface="Times New Roman"/>
                          <a:cs typeface="Times New Roman"/>
                        </a:rPr>
                        <a:t>TIR</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200000"/>
                        </a:lnSpc>
                        <a:spcAft>
                          <a:spcPts val="0"/>
                        </a:spcAft>
                      </a:pPr>
                      <a:r>
                        <a:rPr lang="es-EC" sz="1800" b="1" dirty="0">
                          <a:solidFill>
                            <a:srgbClr val="FF0000"/>
                          </a:solidFill>
                          <a:latin typeface="Arial"/>
                          <a:ea typeface="Times New Roman"/>
                          <a:cs typeface="Times New Roman"/>
                        </a:rPr>
                        <a:t>21,80%</a:t>
                      </a:r>
                      <a:endParaRPr lang="es-EC" sz="1800" b="1"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445">
                <a:tc>
                  <a:txBody>
                    <a:bodyPr/>
                    <a:lstStyle/>
                    <a:p>
                      <a:pPr algn="ctr">
                        <a:lnSpc>
                          <a:spcPct val="200000"/>
                        </a:lnSpc>
                        <a:spcAft>
                          <a:spcPts val="0"/>
                        </a:spcAft>
                      </a:pPr>
                      <a:r>
                        <a:rPr lang="es-EC" sz="1800" b="1">
                          <a:latin typeface="Arial"/>
                          <a:ea typeface="Times New Roman"/>
                          <a:cs typeface="Times New Roman"/>
                        </a:rPr>
                        <a:t>VAN</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200000"/>
                        </a:lnSpc>
                        <a:spcAft>
                          <a:spcPts val="0"/>
                        </a:spcAft>
                      </a:pPr>
                      <a:r>
                        <a:rPr lang="es-EC" sz="1800" b="1" dirty="0">
                          <a:solidFill>
                            <a:srgbClr val="FF0000"/>
                          </a:solidFill>
                          <a:latin typeface="Arial"/>
                          <a:ea typeface="Times New Roman"/>
                          <a:cs typeface="Times New Roman"/>
                        </a:rPr>
                        <a:t>$ 543.349.518,47</a:t>
                      </a:r>
                      <a:endParaRPr lang="es-EC" sz="1800" b="1"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445">
                <a:tc>
                  <a:txBody>
                    <a:bodyPr/>
                    <a:lstStyle/>
                    <a:p>
                      <a:pPr algn="ctr">
                        <a:lnSpc>
                          <a:spcPct val="200000"/>
                        </a:lnSpc>
                        <a:spcAft>
                          <a:spcPts val="0"/>
                        </a:spcAft>
                      </a:pPr>
                      <a:r>
                        <a:rPr lang="es-EC" sz="1800" b="1" dirty="0">
                          <a:latin typeface="Arial"/>
                          <a:ea typeface="Times New Roman"/>
                          <a:cs typeface="Times New Roman"/>
                        </a:rPr>
                        <a:t>TASA</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200000"/>
                        </a:lnSpc>
                        <a:spcAft>
                          <a:spcPts val="0"/>
                        </a:spcAft>
                      </a:pPr>
                      <a:r>
                        <a:rPr lang="es-EC" sz="1800" b="1" dirty="0">
                          <a:solidFill>
                            <a:srgbClr val="FF0000"/>
                          </a:solidFill>
                          <a:latin typeface="Arial"/>
                          <a:ea typeface="Times New Roman"/>
                          <a:cs typeface="Times New Roman"/>
                        </a:rPr>
                        <a:t>13%</a:t>
                      </a:r>
                      <a:endParaRPr lang="es-EC" sz="1800" b="1" dirty="0">
                        <a:solidFill>
                          <a:srgbClr val="FF0000"/>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52" name="Rectangle 3"/>
          <p:cNvSpPr>
            <a:spLocks noChangeArrowheads="1"/>
          </p:cNvSpPr>
          <p:nvPr/>
        </p:nvSpPr>
        <p:spPr bwMode="auto">
          <a:xfrm>
            <a:off x="857250" y="4841875"/>
            <a:ext cx="7429500" cy="1016000"/>
          </a:xfrm>
          <a:prstGeom prst="rect">
            <a:avLst/>
          </a:prstGeom>
          <a:noFill/>
          <a:ln w="9525" algn="ctr">
            <a:noFill/>
            <a:miter lim="800000"/>
            <a:headEnd/>
            <a:tailEnd/>
          </a:ln>
        </p:spPr>
        <p:txBody>
          <a:bodyPr anchor="ctr">
            <a:spAutoFit/>
          </a:bodyPr>
          <a:lstStyle/>
          <a:p>
            <a:pPr algn="just" eaLnBrk="0" hangingPunct="0"/>
            <a:r>
              <a:rPr lang="es-ES" sz="2000">
                <a:ea typeface="Verdana" pitchFamily="34" charset="0"/>
                <a:cs typeface="Verdana" pitchFamily="34" charset="0"/>
              </a:rPr>
              <a:t>Estos valores indican que el proyecto es factible y recomendable de realizar bajo las hipótesis anteriormente mencionadas.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57188" y="1220788"/>
            <a:ext cx="8353425" cy="4708525"/>
          </a:xfrm>
          <a:prstGeom prst="rect">
            <a:avLst/>
          </a:prstGeom>
          <a:noFill/>
          <a:ln w="9525">
            <a:noFill/>
            <a:miter lim="800000"/>
            <a:headEnd/>
            <a:tailEnd/>
          </a:ln>
        </p:spPr>
        <p:txBody>
          <a:bodyPr anchor="ctr">
            <a:spAutoFit/>
          </a:bodyPr>
          <a:lstStyle/>
          <a:p>
            <a:pPr algn="just"/>
            <a:r>
              <a:rPr lang="es-ES" sz="2000"/>
              <a:t>El presente proyecto de grado tiene los siguientes objetivos:</a:t>
            </a:r>
          </a:p>
          <a:p>
            <a:pPr algn="just"/>
            <a:endParaRPr lang="es-ES" sz="2000"/>
          </a:p>
          <a:p>
            <a:pPr algn="just">
              <a:buFont typeface="Wingdings" pitchFamily="2" charset="2"/>
              <a:buChar char="Ø"/>
            </a:pPr>
            <a:r>
              <a:rPr lang="es-ES" sz="2000"/>
              <a:t>Actualizar el proyecto hidroeléctrico Rio Chimbo mediante la actualización de costos y producciones energéticas para el análisis económico respectivo.  </a:t>
            </a:r>
          </a:p>
          <a:p>
            <a:pPr algn="just"/>
            <a:endParaRPr lang="es-ES" sz="2000"/>
          </a:p>
          <a:p>
            <a:pPr algn="just">
              <a:buFont typeface="Wingdings" pitchFamily="2" charset="2"/>
              <a:buChar char="Ø"/>
            </a:pPr>
            <a:r>
              <a:rPr lang="es-ES" sz="2000"/>
              <a:t>Determinar si el proyecto es o no recomendable en base a los índices obtenidos del estudio económico.</a:t>
            </a:r>
          </a:p>
          <a:p>
            <a:pPr algn="just"/>
            <a:endParaRPr lang="es-ES" sz="2000"/>
          </a:p>
          <a:p>
            <a:pPr algn="just">
              <a:buFont typeface="Wingdings" pitchFamily="2" charset="2"/>
              <a:buChar char="Ø"/>
            </a:pPr>
            <a:r>
              <a:rPr lang="es-ES" sz="2000"/>
              <a:t>Actualizar el estudio hidrológico basado en una serie de caudales diarios correspondiente a los años 1965 al 1995.</a:t>
            </a:r>
          </a:p>
          <a:p>
            <a:pPr algn="just"/>
            <a:endParaRPr lang="es-ES" sz="2000"/>
          </a:p>
          <a:p>
            <a:pPr algn="just">
              <a:buFont typeface="Wingdings" pitchFamily="2" charset="2"/>
              <a:buChar char="Ø"/>
            </a:pPr>
            <a:r>
              <a:rPr lang="es-ES" sz="2000"/>
              <a:t>Ayudar a solucionar los problemas energéticos del país promocionando los proyectos hidroeléctricos de mediana capacidad.</a:t>
            </a:r>
            <a:endParaRPr lang="es-EC" sz="200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ChangeArrowheads="1"/>
          </p:cNvSpPr>
          <p:nvPr/>
        </p:nvSpPr>
        <p:spPr bwMode="auto">
          <a:xfrm>
            <a:off x="428625" y="2143125"/>
            <a:ext cx="8353425" cy="3786188"/>
          </a:xfrm>
          <a:prstGeom prst="rect">
            <a:avLst/>
          </a:prstGeom>
          <a:noFill/>
          <a:ln w="9525">
            <a:noFill/>
            <a:miter lim="800000"/>
            <a:headEnd/>
            <a:tailEnd/>
          </a:ln>
        </p:spPr>
        <p:txBody>
          <a:bodyPr anchor="ctr">
            <a:spAutoFit/>
          </a:bodyPr>
          <a:lstStyle/>
          <a:p>
            <a:pPr marL="457200" indent="-457200" algn="just">
              <a:buFont typeface="Calibri" pitchFamily="34" charset="0"/>
              <a:buAutoNum type="arabicPeriod"/>
            </a:pPr>
            <a:r>
              <a:rPr lang="es-ES" sz="2000"/>
              <a:t>Morfológicamente y geológicamente, el proyecto RIO CHIMBO no presenta mayores complicaciones técnicas, para la construcción de cualquiera, o de las tres centrales Cañí – Pangor, Pangor – Bucay y Chillanes; además es favorable que en los puntos de captación no se hayan encontrado viviendas que se vean afectadas por estas construcciones.</a:t>
            </a:r>
            <a:endParaRPr lang="es-EC" sz="2000"/>
          </a:p>
          <a:p>
            <a:pPr marL="457200" indent="-457200" algn="just">
              <a:buFont typeface="Calibri" pitchFamily="34" charset="0"/>
              <a:buAutoNum type="arabicPeriod"/>
            </a:pPr>
            <a:endParaRPr lang="es-EC" sz="2000"/>
          </a:p>
          <a:p>
            <a:pPr marL="457200" indent="-457200" algn="just">
              <a:buFont typeface="Calibri" pitchFamily="34" charset="0"/>
              <a:buAutoNum type="arabicPeriod"/>
            </a:pPr>
            <a:r>
              <a:rPr lang="es-ES" sz="2000"/>
              <a:t>El comportamiento hidrológico del río Chimbo para las tres centrales es el mismo, lo que facilita el análisis hidrológico y de producciones energéticas de cada una de las centrales descritas en el presente proyecto.</a:t>
            </a:r>
          </a:p>
        </p:txBody>
      </p:sp>
      <p:sp>
        <p:nvSpPr>
          <p:cNvPr id="45059" name="Rectangle 5"/>
          <p:cNvSpPr>
            <a:spLocks noChangeArrowheads="1"/>
          </p:cNvSpPr>
          <p:nvPr/>
        </p:nvSpPr>
        <p:spPr bwMode="auto">
          <a:xfrm>
            <a:off x="0" y="1285875"/>
            <a:ext cx="9144000" cy="523875"/>
          </a:xfrm>
          <a:prstGeom prst="rect">
            <a:avLst/>
          </a:prstGeom>
          <a:noFill/>
          <a:ln w="9525">
            <a:noFill/>
            <a:miter lim="800000"/>
            <a:headEnd/>
            <a:tailEnd/>
          </a:ln>
        </p:spPr>
        <p:txBody>
          <a:bodyPr>
            <a:spAutoFit/>
          </a:bodyPr>
          <a:lstStyle/>
          <a:p>
            <a:pPr marL="342900" indent="-342900"/>
            <a:r>
              <a:rPr lang="es-ES" sz="2800" b="1"/>
              <a:t>CONCLUSIONES Y RECOMENDACIONES</a:t>
            </a:r>
            <a:endParaRPr lang="es-EC" sz="2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Rectángulo"/>
          <p:cNvSpPr>
            <a:spLocks noChangeArrowheads="1"/>
          </p:cNvSpPr>
          <p:nvPr/>
        </p:nvSpPr>
        <p:spPr bwMode="auto">
          <a:xfrm>
            <a:off x="785813" y="1285875"/>
            <a:ext cx="8001000" cy="4370388"/>
          </a:xfrm>
          <a:prstGeom prst="rect">
            <a:avLst/>
          </a:prstGeom>
          <a:noFill/>
          <a:ln w="9525">
            <a:noFill/>
            <a:miter lim="800000"/>
            <a:headEnd/>
            <a:tailEnd/>
          </a:ln>
        </p:spPr>
        <p:txBody>
          <a:bodyPr>
            <a:spAutoFit/>
          </a:bodyPr>
          <a:lstStyle/>
          <a:p>
            <a:pPr marL="457200" indent="-457200" algn="just"/>
            <a:endParaRPr lang="es-ES"/>
          </a:p>
          <a:p>
            <a:pPr marL="457200" indent="-457200" algn="just">
              <a:buFont typeface="Calibri" pitchFamily="34" charset="0"/>
              <a:buAutoNum type="arabicPeriod" startAt="3"/>
            </a:pPr>
            <a:r>
              <a:rPr lang="es-ES" sz="2000"/>
              <a:t>La construcción de todo el proyecto (Cañí – Pangor, Pangor – Bucay y Chillanes) se ha presupuestado en $ </a:t>
            </a:r>
            <a:r>
              <a:rPr lang="es-EC" sz="2000"/>
              <a:t>826.794.749,14</a:t>
            </a:r>
            <a:r>
              <a:rPr lang="es-ES" sz="2000"/>
              <a:t>. Con este valor para este proyecto de 480 MW, se ha calculado que su costo por KW instalado es de $ 1.722.49 dólares americanos.</a:t>
            </a:r>
          </a:p>
          <a:p>
            <a:pPr marL="457200" indent="-457200" algn="just">
              <a:buFont typeface="Calibri" pitchFamily="34" charset="0"/>
              <a:buAutoNum type="arabicPeriod" startAt="3"/>
            </a:pPr>
            <a:endParaRPr lang="es-EC" sz="2000"/>
          </a:p>
          <a:p>
            <a:pPr marL="457200" indent="-457200" algn="just">
              <a:buFont typeface="Calibri" pitchFamily="34" charset="0"/>
              <a:buAutoNum type="arabicPeriod" startAt="3"/>
            </a:pPr>
            <a:r>
              <a:rPr lang="es-ES" sz="2000"/>
              <a:t>En el análisis económico del presente proyecto, se determinó que el VAN (Valor Actual Neto) aplicando una tasa de descuento del 13% fue de quinientos cuarenta y tres millones trescientos cuarenta y nueve mil quinientos diez y ocho con 27/100 ctvs. </a:t>
            </a:r>
            <a:r>
              <a:rPr lang="es-EC" sz="2000"/>
              <a:t>$ 543.349.518,47.</a:t>
            </a:r>
            <a:r>
              <a:rPr lang="es-ES" sz="2000"/>
              <a:t> De igual forma, del análisis económico se obtuvo una Tasa Interna de Retorno (TIR) del 21.80 %.</a:t>
            </a:r>
            <a:endParaRPr lang="es-EC" sz="2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Rectángulo"/>
          <p:cNvSpPr>
            <a:spLocks noChangeArrowheads="1"/>
          </p:cNvSpPr>
          <p:nvPr/>
        </p:nvSpPr>
        <p:spPr bwMode="auto">
          <a:xfrm>
            <a:off x="714375" y="1357313"/>
            <a:ext cx="8001000" cy="4094162"/>
          </a:xfrm>
          <a:prstGeom prst="rect">
            <a:avLst/>
          </a:prstGeom>
          <a:noFill/>
          <a:ln w="9525">
            <a:noFill/>
            <a:miter lim="800000"/>
            <a:headEnd/>
            <a:tailEnd/>
          </a:ln>
        </p:spPr>
        <p:txBody>
          <a:bodyPr>
            <a:spAutoFit/>
          </a:bodyPr>
          <a:lstStyle/>
          <a:p>
            <a:pPr marL="457200" indent="-457200" algn="just">
              <a:buFont typeface="Calibri" pitchFamily="34" charset="0"/>
              <a:buAutoNum type="arabicPeriod" startAt="5"/>
            </a:pPr>
            <a:r>
              <a:rPr lang="es-ES" sz="2000"/>
              <a:t>Luego de los cálculos de presupuestos de obra, determinación de las producciones energéticas y análisis económicos realizados, se puede concluir que el proyecto RIO CHIMBO compuesto por las centrales Cañí – Pangor, Pangor – Bucay y Chillanes (todas ellas ubicados en el Rio Chimbo), es técnicamente factible de construir, y además es económicamente rentable.</a:t>
            </a:r>
          </a:p>
          <a:p>
            <a:pPr marL="457200" indent="-457200" algn="just">
              <a:buFont typeface="Calibri" pitchFamily="34" charset="0"/>
              <a:buAutoNum type="arabicPeriod" startAt="5"/>
            </a:pPr>
            <a:endParaRPr lang="es-EC" sz="2000"/>
          </a:p>
          <a:p>
            <a:pPr marL="457200" indent="-457200" algn="just">
              <a:buFont typeface="Calibri" pitchFamily="34" charset="0"/>
              <a:buAutoNum type="arabicPeriod" startAt="5"/>
            </a:pPr>
            <a:r>
              <a:rPr lang="es-EC" sz="2000"/>
              <a:t>Durante el análisis económico se analizaron varias alternativas para el financiamiento logrando así la tasa interna de retorno descrita en el estudio, por lo que es necesario para cualquier interesado que se tome en cuenta este detalle.</a:t>
            </a:r>
            <a:endParaRPr lang="es-ES" sz="2000" b="1"/>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Rectángulo"/>
          <p:cNvSpPr>
            <a:spLocks noChangeArrowheads="1"/>
          </p:cNvSpPr>
          <p:nvPr/>
        </p:nvSpPr>
        <p:spPr bwMode="auto">
          <a:xfrm>
            <a:off x="0" y="2605088"/>
            <a:ext cx="9144000" cy="1323975"/>
          </a:xfrm>
          <a:prstGeom prst="rect">
            <a:avLst/>
          </a:prstGeom>
          <a:noFill/>
          <a:ln w="9525">
            <a:noFill/>
            <a:miter lim="800000"/>
            <a:headEnd/>
            <a:tailEnd/>
          </a:ln>
        </p:spPr>
        <p:txBody>
          <a:bodyPr>
            <a:spAutoFit/>
          </a:bodyPr>
          <a:lstStyle/>
          <a:p>
            <a:pPr marL="457200" indent="-457200"/>
            <a:r>
              <a:rPr lang="es-ES" sz="4000" b="1"/>
              <a:t>GRACIAS POR SU </a:t>
            </a:r>
          </a:p>
          <a:p>
            <a:pPr marL="457200" indent="-457200"/>
            <a:r>
              <a:rPr lang="es-ES" sz="4000" b="1"/>
              <a:t>ATENCION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428625" y="1906588"/>
            <a:ext cx="8353425" cy="4094162"/>
          </a:xfrm>
          <a:prstGeom prst="rect">
            <a:avLst/>
          </a:prstGeom>
          <a:noFill/>
          <a:ln w="9525">
            <a:noFill/>
            <a:miter lim="800000"/>
            <a:headEnd/>
            <a:tailEnd/>
          </a:ln>
        </p:spPr>
        <p:txBody>
          <a:bodyPr anchor="ctr">
            <a:spAutoFit/>
          </a:bodyPr>
          <a:lstStyle/>
          <a:p>
            <a:pPr algn="just"/>
            <a:r>
              <a:rPr lang="es-ES" sz="2000" b="1"/>
              <a:t>Información disponible.</a:t>
            </a:r>
          </a:p>
          <a:p>
            <a:pPr algn="just"/>
            <a:endParaRPr lang="es-ES" sz="2000" b="1"/>
          </a:p>
          <a:p>
            <a:pPr algn="just"/>
            <a:r>
              <a:rPr lang="es-ES" sz="2000"/>
              <a:t>A lo largo del rio Chimbo disponemos de cuatro estaciones fluviometricas, las mismas que son:</a:t>
            </a:r>
          </a:p>
          <a:p>
            <a:pPr algn="just"/>
            <a:endParaRPr lang="es-EC" sz="2000"/>
          </a:p>
          <a:p>
            <a:pPr algn="just"/>
            <a:r>
              <a:rPr lang="es-ES" sz="2000"/>
              <a:t>Chimbo A.J. Rio San Lorenzo.</a:t>
            </a:r>
            <a:endParaRPr lang="es-EC" sz="2000"/>
          </a:p>
          <a:p>
            <a:pPr algn="just"/>
            <a:r>
              <a:rPr lang="es-ES" sz="2000"/>
              <a:t>Chimbo A.J. Rio San Juan.</a:t>
            </a:r>
            <a:endParaRPr lang="es-EC" sz="2000"/>
          </a:p>
          <a:p>
            <a:pPr algn="just"/>
            <a:r>
              <a:rPr lang="es-ES" sz="2000"/>
              <a:t>Chimbo D.J. Rio Pangor.</a:t>
            </a:r>
            <a:endParaRPr lang="es-EC" sz="2000"/>
          </a:p>
          <a:p>
            <a:pPr algn="just"/>
            <a:r>
              <a:rPr lang="es-ES" sz="2000"/>
              <a:t>Chimbo en Bucay.</a:t>
            </a:r>
          </a:p>
          <a:p>
            <a:pPr algn="just"/>
            <a:endParaRPr lang="es-ES" sz="2000"/>
          </a:p>
          <a:p>
            <a:pPr algn="just"/>
            <a:r>
              <a:rPr lang="es-ES" sz="2000"/>
              <a:t>Para la realización del aprovechamiento del Rio Chimbo solo se tomo en cuenta la estación fluviometrica de “Chimbo D.J. Rio Pangor” desde el año 1982 hasta el año 1995.</a:t>
            </a:r>
            <a:endParaRPr lang="es-ES" sz="2000" b="1"/>
          </a:p>
        </p:txBody>
      </p:sp>
      <p:sp>
        <p:nvSpPr>
          <p:cNvPr id="9219" name="Rectangle 5"/>
          <p:cNvSpPr>
            <a:spLocks noChangeArrowheads="1"/>
          </p:cNvSpPr>
          <p:nvPr/>
        </p:nvSpPr>
        <p:spPr bwMode="auto">
          <a:xfrm>
            <a:off x="0" y="1047750"/>
            <a:ext cx="9144000" cy="523875"/>
          </a:xfrm>
          <a:prstGeom prst="rect">
            <a:avLst/>
          </a:prstGeom>
          <a:noFill/>
          <a:ln w="9525">
            <a:noFill/>
            <a:miter lim="800000"/>
            <a:headEnd/>
            <a:tailEnd/>
          </a:ln>
        </p:spPr>
        <p:txBody>
          <a:bodyPr>
            <a:spAutoFit/>
          </a:bodyPr>
          <a:lstStyle/>
          <a:p>
            <a:pPr marL="342900" indent="-342900"/>
            <a:r>
              <a:rPr lang="es-EC" sz="2800" b="1"/>
              <a:t>CAPITULO 1</a:t>
            </a:r>
            <a:r>
              <a:rPr lang="es-EC" sz="2400" b="1"/>
              <a:t>: </a:t>
            </a:r>
            <a:r>
              <a:rPr lang="es-ES" sz="2800" b="1"/>
              <a:t>DESCRIPCION GENERAL</a:t>
            </a:r>
            <a:endParaRPr lang="es-ES" sz="2800" b="1" u="sng">
              <a:latin typeface="Arial" charset="0"/>
              <a:ea typeface="SimSun" pitchFamily="2" charset="-122"/>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1"/>
          <p:cNvPicPr>
            <a:picLocks noChangeAspect="1" noChangeArrowheads="1"/>
          </p:cNvPicPr>
          <p:nvPr/>
        </p:nvPicPr>
        <p:blipFill>
          <a:blip r:embed="rId2"/>
          <a:srcRect/>
          <a:stretch>
            <a:fillRect/>
          </a:stretch>
        </p:blipFill>
        <p:spPr bwMode="auto">
          <a:xfrm>
            <a:off x="2000250" y="3021013"/>
            <a:ext cx="5253038" cy="3694112"/>
          </a:xfrm>
          <a:prstGeom prst="rect">
            <a:avLst/>
          </a:prstGeom>
          <a:noFill/>
          <a:ln w="9525">
            <a:noFill/>
            <a:miter lim="800000"/>
            <a:headEnd/>
            <a:tailEnd/>
          </a:ln>
        </p:spPr>
      </p:pic>
      <p:sp>
        <p:nvSpPr>
          <p:cNvPr id="10243" name="Rectangle 7"/>
          <p:cNvSpPr>
            <a:spLocks noChangeArrowheads="1"/>
          </p:cNvSpPr>
          <p:nvPr/>
        </p:nvSpPr>
        <p:spPr bwMode="auto">
          <a:xfrm>
            <a:off x="357188" y="1071563"/>
            <a:ext cx="8353425" cy="2000250"/>
          </a:xfrm>
          <a:prstGeom prst="rect">
            <a:avLst/>
          </a:prstGeom>
          <a:noFill/>
          <a:ln w="9525">
            <a:noFill/>
            <a:miter lim="800000"/>
            <a:headEnd/>
            <a:tailEnd/>
          </a:ln>
        </p:spPr>
        <p:txBody>
          <a:bodyPr anchor="ctr">
            <a:spAutoFit/>
          </a:bodyPr>
          <a:lstStyle/>
          <a:p>
            <a:pPr algn="just"/>
            <a:r>
              <a:rPr lang="es-ES" sz="2000" b="1"/>
              <a:t>Ubicación</a:t>
            </a:r>
          </a:p>
          <a:p>
            <a:pPr algn="just"/>
            <a:endParaRPr lang="es-ES" sz="2000" b="1"/>
          </a:p>
          <a:p>
            <a:pPr algn="just"/>
            <a:r>
              <a:rPr lang="es-ES" sz="2000"/>
              <a:t>La cuenca del Rio Chimbo, se encuentra ubicada en la parte central – occidental del País, en la provincia de Bolívar, siguiendo una dirección Norte-Sur, entre los paralelos 1º15’ S y los 2 º15’ S y los meridianos 78 º50’ W y 79 º05’W</a:t>
            </a:r>
            <a:r>
              <a:rPr lang="es-ES" sz="2400"/>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3"/>
          <p:cNvSpPr>
            <a:spLocks noChangeArrowheads="1"/>
          </p:cNvSpPr>
          <p:nvPr/>
        </p:nvSpPr>
        <p:spPr bwMode="auto">
          <a:xfrm>
            <a:off x="500063" y="500063"/>
            <a:ext cx="7858125" cy="461962"/>
          </a:xfrm>
          <a:prstGeom prst="rect">
            <a:avLst/>
          </a:prstGeom>
          <a:noFill/>
          <a:ln w="9525">
            <a:noFill/>
            <a:miter lim="800000"/>
            <a:headEnd/>
            <a:tailEnd/>
          </a:ln>
        </p:spPr>
        <p:txBody>
          <a:bodyPr>
            <a:spAutoFit/>
          </a:bodyPr>
          <a:lstStyle/>
          <a:p>
            <a:pPr marL="342900" indent="-342900" algn="just"/>
            <a:r>
              <a:rPr lang="es-ES" sz="2400" b="1">
                <a:latin typeface="Arial" charset="0"/>
                <a:ea typeface="SimSun" pitchFamily="2" charset="-122"/>
                <a:cs typeface="Arial" charset="0"/>
              </a:rPr>
              <a:t>Descripción Geográfica</a:t>
            </a:r>
          </a:p>
        </p:txBody>
      </p:sp>
      <p:sp>
        <p:nvSpPr>
          <p:cNvPr id="11267" name="Rectangle 8"/>
          <p:cNvSpPr>
            <a:spLocks noChangeArrowheads="1"/>
          </p:cNvSpPr>
          <p:nvPr/>
        </p:nvSpPr>
        <p:spPr bwMode="auto">
          <a:xfrm>
            <a:off x="0" y="0"/>
            <a:ext cx="9144000" cy="457200"/>
          </a:xfrm>
          <a:prstGeom prst="rect">
            <a:avLst/>
          </a:prstGeom>
          <a:noFill/>
          <a:ln w="9525" algn="ctr">
            <a:noFill/>
            <a:miter lim="800000"/>
            <a:headEnd/>
            <a:tailEnd/>
          </a:ln>
        </p:spPr>
        <p:txBody>
          <a:bodyPr wrap="none" anchor="ctr">
            <a:spAutoFit/>
          </a:bodyPr>
          <a:lstStyle/>
          <a:p>
            <a:endParaRPr lang="es-EC"/>
          </a:p>
        </p:txBody>
      </p:sp>
      <p:pic>
        <p:nvPicPr>
          <p:cNvPr id="11268" name="Picture 7"/>
          <p:cNvPicPr>
            <a:picLocks noChangeAspect="1" noChangeArrowheads="1"/>
          </p:cNvPicPr>
          <p:nvPr/>
        </p:nvPicPr>
        <p:blipFill>
          <a:blip r:embed="rId2"/>
          <a:srcRect l="4428" t="22374" r="3387" b="10410"/>
          <a:stretch>
            <a:fillRect/>
          </a:stretch>
        </p:blipFill>
        <p:spPr bwMode="auto">
          <a:xfrm>
            <a:off x="80963" y="1500188"/>
            <a:ext cx="9063037" cy="4143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3"/>
          <p:cNvSpPr>
            <a:spLocks noChangeArrowheads="1"/>
          </p:cNvSpPr>
          <p:nvPr/>
        </p:nvSpPr>
        <p:spPr bwMode="auto">
          <a:xfrm>
            <a:off x="500063" y="928688"/>
            <a:ext cx="7858125" cy="461962"/>
          </a:xfrm>
          <a:prstGeom prst="rect">
            <a:avLst/>
          </a:prstGeom>
          <a:noFill/>
          <a:ln w="9525">
            <a:noFill/>
            <a:miter lim="800000"/>
            <a:headEnd/>
            <a:tailEnd/>
          </a:ln>
        </p:spPr>
        <p:txBody>
          <a:bodyPr>
            <a:spAutoFit/>
          </a:bodyPr>
          <a:lstStyle/>
          <a:p>
            <a:pPr marL="342900" indent="-342900" algn="just"/>
            <a:r>
              <a:rPr lang="es-ES" sz="2400" b="1">
                <a:latin typeface="Arial" charset="0"/>
                <a:ea typeface="SimSun" pitchFamily="2" charset="-122"/>
                <a:cs typeface="Arial" charset="0"/>
              </a:rPr>
              <a:t>Descripción Geográfica</a:t>
            </a:r>
          </a:p>
        </p:txBody>
      </p:sp>
      <p:pic>
        <p:nvPicPr>
          <p:cNvPr id="12291" name="Imagen 2"/>
          <p:cNvPicPr>
            <a:picLocks noChangeAspect="1" noChangeArrowheads="1"/>
          </p:cNvPicPr>
          <p:nvPr/>
        </p:nvPicPr>
        <p:blipFill>
          <a:blip r:embed="rId2"/>
          <a:srcRect l="3667" r="21149" b="1230"/>
          <a:stretch>
            <a:fillRect/>
          </a:stretch>
        </p:blipFill>
        <p:spPr bwMode="auto">
          <a:xfrm>
            <a:off x="2928938" y="1714500"/>
            <a:ext cx="2928937" cy="4714875"/>
          </a:xfrm>
          <a:prstGeom prst="rect">
            <a:avLst/>
          </a:prstGeom>
          <a:noFill/>
          <a:ln w="9525">
            <a:noFill/>
            <a:miter lim="800000"/>
            <a:headEnd/>
            <a:tailEnd/>
          </a:ln>
        </p:spPr>
      </p:pic>
      <p:pic>
        <p:nvPicPr>
          <p:cNvPr id="12292" name="Imagen 3"/>
          <p:cNvPicPr>
            <a:picLocks noChangeAspect="1" noChangeArrowheads="1"/>
          </p:cNvPicPr>
          <p:nvPr/>
        </p:nvPicPr>
        <p:blipFill>
          <a:blip r:embed="rId3"/>
          <a:srcRect l="10432" t="1436" r="16537" b="3796"/>
          <a:stretch>
            <a:fillRect/>
          </a:stretch>
        </p:blipFill>
        <p:spPr bwMode="auto">
          <a:xfrm>
            <a:off x="6000750" y="1714500"/>
            <a:ext cx="3000375" cy="4714875"/>
          </a:xfrm>
          <a:prstGeom prst="rect">
            <a:avLst/>
          </a:prstGeom>
          <a:noFill/>
          <a:ln w="9525">
            <a:noFill/>
            <a:miter lim="800000"/>
            <a:headEnd/>
            <a:tailEnd/>
          </a:ln>
        </p:spPr>
      </p:pic>
      <p:pic>
        <p:nvPicPr>
          <p:cNvPr id="12293" name="Imagen 5"/>
          <p:cNvPicPr>
            <a:picLocks noChangeAspect="1" noChangeArrowheads="1"/>
          </p:cNvPicPr>
          <p:nvPr/>
        </p:nvPicPr>
        <p:blipFill>
          <a:blip r:embed="rId4"/>
          <a:srcRect l="4738" t="7968" r="38318" b="4382"/>
          <a:stretch>
            <a:fillRect/>
          </a:stretch>
        </p:blipFill>
        <p:spPr bwMode="auto">
          <a:xfrm>
            <a:off x="71438" y="2357438"/>
            <a:ext cx="2786062" cy="3143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433388" y="873125"/>
            <a:ext cx="8353425" cy="4770438"/>
          </a:xfrm>
          <a:prstGeom prst="rect">
            <a:avLst/>
          </a:prstGeom>
          <a:noFill/>
          <a:ln w="9525">
            <a:noFill/>
            <a:miter lim="800000"/>
            <a:headEnd/>
            <a:tailEnd/>
          </a:ln>
        </p:spPr>
        <p:txBody>
          <a:bodyPr anchor="ctr">
            <a:spAutoFit/>
          </a:bodyPr>
          <a:lstStyle/>
          <a:p>
            <a:pPr marL="0" lvl="1" algn="just"/>
            <a:endParaRPr lang="es-ES" sz="2400" b="1"/>
          </a:p>
          <a:p>
            <a:pPr marL="0" lvl="1" algn="just"/>
            <a:r>
              <a:rPr lang="es-ES" sz="2000">
                <a:ea typeface="Verdana" pitchFamily="34" charset="0"/>
                <a:cs typeface="Verdana" pitchFamily="34" charset="0"/>
              </a:rPr>
              <a:t>Tiene una longitud aproximada de 136 km desde su nacimiento  en la cota 4000 hasta Bucay cota 297 y al unirse con el Chanchan, forman el rio Yaguachi que desemboca en el rio Babahoyo. </a:t>
            </a:r>
          </a:p>
          <a:p>
            <a:pPr marL="0" lvl="1" algn="just"/>
            <a:endParaRPr lang="es-ES" sz="2000" b="1">
              <a:ea typeface="Verdana" pitchFamily="34" charset="0"/>
              <a:cs typeface="Verdana" pitchFamily="34" charset="0"/>
            </a:endParaRPr>
          </a:p>
          <a:p>
            <a:pPr marL="0" lvl="1" algn="just"/>
            <a:endParaRPr lang="es-ES" sz="2000" b="1">
              <a:ea typeface="Verdana" pitchFamily="34" charset="0"/>
              <a:cs typeface="Verdana" pitchFamily="34" charset="0"/>
            </a:endParaRPr>
          </a:p>
          <a:p>
            <a:pPr marL="0" lvl="1" algn="just"/>
            <a:r>
              <a:rPr lang="es-ES" sz="2000" b="1">
                <a:ea typeface="Verdana" pitchFamily="34" charset="0"/>
                <a:cs typeface="Verdana" pitchFamily="34" charset="0"/>
              </a:rPr>
              <a:t>Consideraciones Climatologías Generales.</a:t>
            </a:r>
            <a:endParaRPr lang="es-EC" sz="2000">
              <a:ea typeface="Verdana" pitchFamily="34" charset="0"/>
              <a:cs typeface="Verdana" pitchFamily="34" charset="0"/>
            </a:endParaRPr>
          </a:p>
          <a:p>
            <a:pPr algn="just"/>
            <a:r>
              <a:rPr lang="es-ES" sz="2000" b="1">
                <a:ea typeface="Verdana" pitchFamily="34" charset="0"/>
                <a:cs typeface="Verdana" pitchFamily="34" charset="0"/>
              </a:rPr>
              <a:t> </a:t>
            </a:r>
          </a:p>
          <a:p>
            <a:pPr algn="just"/>
            <a:r>
              <a:rPr lang="es-ES" sz="2000">
                <a:ea typeface="Verdana" pitchFamily="34" charset="0"/>
                <a:cs typeface="Verdana" pitchFamily="34" charset="0"/>
              </a:rPr>
              <a:t>Dentro de la cuenca pueden diferenciarse dos zonas con influencia topográfica:</a:t>
            </a:r>
            <a:endParaRPr lang="es-EC" sz="2000">
              <a:ea typeface="Verdana" pitchFamily="34" charset="0"/>
              <a:cs typeface="Verdana" pitchFamily="34" charset="0"/>
            </a:endParaRPr>
          </a:p>
          <a:p>
            <a:pPr algn="just"/>
            <a:r>
              <a:rPr lang="es-ES" sz="2000">
                <a:ea typeface="Verdana" pitchFamily="34" charset="0"/>
                <a:cs typeface="Verdana" pitchFamily="34" charset="0"/>
              </a:rPr>
              <a:t> </a:t>
            </a:r>
            <a:endParaRPr lang="es-EC" sz="2000">
              <a:ea typeface="Verdana" pitchFamily="34" charset="0"/>
              <a:cs typeface="Verdana" pitchFamily="34" charset="0"/>
            </a:endParaRPr>
          </a:p>
          <a:p>
            <a:pPr algn="just"/>
            <a:r>
              <a:rPr lang="es-ES" sz="2000">
                <a:ea typeface="Verdana" pitchFamily="34" charset="0"/>
                <a:cs typeface="Verdana" pitchFamily="34" charset="0"/>
              </a:rPr>
              <a:t>ZONA FRIA en la parte alta a partir de los 1200 m.s.n.m.</a:t>
            </a:r>
            <a:endParaRPr lang="es-EC" sz="2000">
              <a:ea typeface="Verdana" pitchFamily="34" charset="0"/>
              <a:cs typeface="Verdana" pitchFamily="34" charset="0"/>
            </a:endParaRPr>
          </a:p>
          <a:p>
            <a:pPr algn="just"/>
            <a:r>
              <a:rPr lang="es-ES" sz="2000">
                <a:ea typeface="Verdana" pitchFamily="34" charset="0"/>
                <a:cs typeface="Verdana" pitchFamily="34" charset="0"/>
              </a:rPr>
              <a:t>ZONA TEMPLADA cálida desde los 1200 m.s.n.m. hacia la costa. </a:t>
            </a:r>
            <a:endParaRPr lang="es-EC" sz="200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2342</TotalTime>
  <Words>3084</Words>
  <Application>Microsoft Office PowerPoint</Application>
  <PresentationFormat>Presentación en pantalla (4:3)</PresentationFormat>
  <Paragraphs>730</Paragraphs>
  <Slides>43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Verdana</vt:lpstr>
      <vt:lpstr>Arial</vt:lpstr>
      <vt:lpstr>Calibri</vt:lpstr>
      <vt:lpstr>Constantia</vt:lpstr>
      <vt:lpstr>Wingdings 2</vt:lpstr>
      <vt:lpstr>SimSun</vt:lpstr>
      <vt:lpstr>Wingdings</vt:lpstr>
      <vt:lpstr>Times New Roman</vt:lpstr>
      <vt:lpstr>Flujo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LABFIEC</cp:lastModifiedBy>
  <cp:revision>110</cp:revision>
  <dcterms:created xsi:type="dcterms:W3CDTF">2007-12-06T22:08:05Z</dcterms:created>
  <dcterms:modified xsi:type="dcterms:W3CDTF">2010-06-28T20:05:57Z</dcterms:modified>
</cp:coreProperties>
</file>