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notesMasterIdLst>
    <p:notesMasterId r:id="rId69"/>
  </p:notesMasterIdLst>
  <p:handoutMasterIdLst>
    <p:handoutMasterId r:id="rId70"/>
  </p:handoutMasterIdLst>
  <p:sldIdLst>
    <p:sldId id="256" r:id="rId2"/>
    <p:sldId id="258" r:id="rId3"/>
    <p:sldId id="260" r:id="rId4"/>
    <p:sldId id="263" r:id="rId5"/>
    <p:sldId id="261" r:id="rId6"/>
    <p:sldId id="266" r:id="rId7"/>
    <p:sldId id="267" r:id="rId8"/>
    <p:sldId id="269" r:id="rId9"/>
    <p:sldId id="271" r:id="rId10"/>
    <p:sldId id="272" r:id="rId11"/>
    <p:sldId id="273" r:id="rId12"/>
    <p:sldId id="274" r:id="rId13"/>
    <p:sldId id="275" r:id="rId14"/>
    <p:sldId id="264" r:id="rId15"/>
    <p:sldId id="276" r:id="rId16"/>
    <p:sldId id="277" r:id="rId17"/>
    <p:sldId id="278" r:id="rId18"/>
    <p:sldId id="279" r:id="rId19"/>
    <p:sldId id="280" r:id="rId20"/>
    <p:sldId id="281" r:id="rId21"/>
    <p:sldId id="325" r:id="rId22"/>
    <p:sldId id="282" r:id="rId23"/>
    <p:sldId id="284" r:id="rId24"/>
    <p:sldId id="283" r:id="rId25"/>
    <p:sldId id="285" r:id="rId26"/>
    <p:sldId id="286" r:id="rId27"/>
    <p:sldId id="287" r:id="rId28"/>
    <p:sldId id="288" r:id="rId29"/>
    <p:sldId id="289" r:id="rId30"/>
    <p:sldId id="290" r:id="rId31"/>
    <p:sldId id="265" r:id="rId32"/>
    <p:sldId id="291" r:id="rId33"/>
    <p:sldId id="292" r:id="rId34"/>
    <p:sldId id="324" r:id="rId35"/>
    <p:sldId id="293" r:id="rId36"/>
    <p:sldId id="294" r:id="rId37"/>
    <p:sldId id="295" r:id="rId38"/>
    <p:sldId id="296" r:id="rId39"/>
    <p:sldId id="297" r:id="rId40"/>
    <p:sldId id="298" r:id="rId41"/>
    <p:sldId id="299" r:id="rId42"/>
    <p:sldId id="301" r:id="rId43"/>
    <p:sldId id="300"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7" r:id="rId66"/>
    <p:sldId id="323" r:id="rId67"/>
    <p:sldId id="326"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56" autoAdjust="0"/>
    <p:restoredTop sz="94660"/>
  </p:normalViewPr>
  <p:slideViewPr>
    <p:cSldViewPr>
      <p:cViewPr varScale="1">
        <p:scale>
          <a:sx n="74" d="100"/>
          <a:sy n="74" d="100"/>
        </p:scale>
        <p:origin x="-8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EB59D17-F393-4D62-9B77-73EE7A4F2B0F}" type="datetimeFigureOut">
              <a:rPr lang="en-US"/>
              <a:pPr>
                <a:defRPr/>
              </a:pPr>
              <a:t>1/18/2010</a:t>
            </a:fld>
            <a:endParaRPr lang="en-US"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smtClean="0">
                <a:latin typeface="+mn-lt"/>
              </a:defRPr>
            </a:lvl1pPr>
          </a:lstStyle>
          <a:p>
            <a:pPr>
              <a:defRPr/>
            </a:pPr>
            <a:r>
              <a:rPr lang="en-US"/>
              <a:t>Ma. Gabriela Rodriguez</a:t>
            </a:r>
            <a:endParaRPr lang="en-U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975E852-9758-4067-9D61-1079C6E85DA9}" type="slidenum">
              <a:rPr lang="en-US"/>
              <a:pPr>
                <a:defRPr/>
              </a:pPr>
              <a:t>‹Nº›</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18C80DA-9A37-476F-A892-1024D8A32B68}" type="datetimeFigureOut">
              <a:rPr lang="en-US"/>
              <a:pPr>
                <a:defRPr/>
              </a:pPr>
              <a:t>1/18/2010</a:t>
            </a:fld>
            <a:endParaRPr lang="en-U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 smtClean="0"/>
              <a:t>Haga clic para modificar el estilo de texto del patrón</a:t>
            </a:r>
          </a:p>
          <a:p>
            <a:pPr lvl="0"/>
            <a:r>
              <a:rPr lang="es-ES" smtClean="0"/>
              <a:t>Segundo nivel</a:t>
            </a:r>
          </a:p>
          <a:p>
            <a:pPr lvl="0"/>
            <a:r>
              <a:rPr lang="es-ES" smtClean="0"/>
              <a:t>Tercer nivel</a:t>
            </a:r>
          </a:p>
          <a:p>
            <a:pPr lvl="0"/>
            <a:r>
              <a:rPr lang="es-ES" smtClean="0"/>
              <a:t>Cuarto nivel</a:t>
            </a:r>
          </a:p>
          <a:p>
            <a:pPr lvl="0"/>
            <a:r>
              <a:rPr lang="es-ES" smtClean="0"/>
              <a:t>Quinto nivel</a:t>
            </a:r>
            <a:endParaRPr lang="en-US"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smtClean="0">
                <a:latin typeface="+mn-lt"/>
              </a:defRPr>
            </a:lvl1pPr>
          </a:lstStyle>
          <a:p>
            <a:pPr>
              <a:defRPr/>
            </a:pPr>
            <a:r>
              <a:rPr lang="en-US"/>
              <a:t>Ma. Gabriela Rodriguez</a:t>
            </a:r>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8ADD46C-1D0C-4771-9506-D1C3A10E8AA6}" type="slidenum">
              <a:rPr lang="en-US"/>
              <a:pPr>
                <a:defRPr/>
              </a:pPr>
              <a:t>‹Nº›</a:t>
            </a:fld>
            <a:endParaRPr lang="en-US" dirty="0"/>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7827" name="2 Marcador de notas"/>
          <p:cNvSpPr>
            <a:spLocks noGrp="1"/>
          </p:cNvSpPr>
          <p:nvPr>
            <p:ph type="body" idx="1"/>
          </p:nvPr>
        </p:nvSpPr>
        <p:spPr bwMode="auto">
          <a:noFill/>
        </p:spPr>
        <p:txBody>
          <a:bodyPr/>
          <a:lstStyle/>
          <a:p>
            <a:pPr>
              <a:spcBef>
                <a:spcPct val="0"/>
              </a:spcBef>
            </a:pPr>
            <a:endParaRPr lang="es-ES" sz="1800" smtClean="0">
              <a:latin typeface="Georgia" pitchFamily="18" charset="0"/>
            </a:endParaRPr>
          </a:p>
        </p:txBody>
      </p:sp>
      <p:sp>
        <p:nvSpPr>
          <p:cNvPr id="778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91E957-B6F1-48E3-8B05-DFD4121ED7E7}" type="slidenum">
              <a:rPr lang="en-US"/>
              <a:pPr fontAlgn="base">
                <a:spcBef>
                  <a:spcPct val="0"/>
                </a:spcBef>
                <a:spcAft>
                  <a:spcPct val="0"/>
                </a:spcAft>
              </a:pPr>
              <a:t>1</a:t>
            </a:fld>
            <a:endParaRPr lang="en-US"/>
          </a:p>
        </p:txBody>
      </p:sp>
      <p:sp>
        <p:nvSpPr>
          <p:cNvPr id="77829" name="4 Marcador de pie de página"/>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Ma. Gabriela Rodriguez</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8851" name="2 Marcador de notas"/>
          <p:cNvSpPr>
            <a:spLocks noGrp="1"/>
          </p:cNvSpPr>
          <p:nvPr>
            <p:ph type="body" idx="1"/>
          </p:nvPr>
        </p:nvSpPr>
        <p:spPr bwMode="auto">
          <a:noFill/>
        </p:spPr>
        <p:txBody>
          <a:bodyPr/>
          <a:lstStyle/>
          <a:p>
            <a:pPr>
              <a:spcBef>
                <a:spcPct val="0"/>
              </a:spcBef>
            </a:pPr>
            <a:endParaRPr lang="es-ES" sz="1800" smtClean="0">
              <a:latin typeface="Georgia" pitchFamily="18" charset="0"/>
            </a:endParaRPr>
          </a:p>
        </p:txBody>
      </p:sp>
      <p:sp>
        <p:nvSpPr>
          <p:cNvPr id="7885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DEB0CD-3C5F-41A5-A619-E7863ED7D4D0}" type="slidenum">
              <a:rPr lang="en-US"/>
              <a:pPr fontAlgn="base">
                <a:spcBef>
                  <a:spcPct val="0"/>
                </a:spcBef>
                <a:spcAft>
                  <a:spcPct val="0"/>
                </a:spcAft>
              </a:pPr>
              <a:t>2</a:t>
            </a:fld>
            <a:endParaRPr lang="en-US"/>
          </a:p>
        </p:txBody>
      </p:sp>
      <p:sp>
        <p:nvSpPr>
          <p:cNvPr id="78853" name="4 Marcador de pie de página"/>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Ma. Gabriela Rodriguez</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9875" name="2 Marcador de notas"/>
          <p:cNvSpPr>
            <a:spLocks noGrp="1"/>
          </p:cNvSpPr>
          <p:nvPr>
            <p:ph type="body" idx="1"/>
          </p:nvPr>
        </p:nvSpPr>
        <p:spPr bwMode="auto">
          <a:noFill/>
        </p:spPr>
        <p:txBody>
          <a:bodyPr/>
          <a:lstStyle/>
          <a:p>
            <a:pPr>
              <a:spcBef>
                <a:spcPct val="0"/>
              </a:spcBef>
            </a:pPr>
            <a:endParaRPr lang="es-ES" sz="1800" smtClean="0">
              <a:latin typeface="Georgia" pitchFamily="18" charset="0"/>
            </a:endParaRPr>
          </a:p>
        </p:txBody>
      </p:sp>
      <p:sp>
        <p:nvSpPr>
          <p:cNvPr id="7987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712F39-ED18-4A13-AFA7-CE0071899C08}" type="slidenum">
              <a:rPr lang="en-US"/>
              <a:pPr fontAlgn="base">
                <a:spcBef>
                  <a:spcPct val="0"/>
                </a:spcBef>
                <a:spcAft>
                  <a:spcPct val="0"/>
                </a:spcAft>
              </a:pPr>
              <a:t>4</a:t>
            </a:fld>
            <a:endParaRPr lang="en-US"/>
          </a:p>
        </p:txBody>
      </p:sp>
      <p:sp>
        <p:nvSpPr>
          <p:cNvPr id="79877" name="4 Marcador de pie de página"/>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Ma. Gabriela Rodriguez</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0899" name="2 Marcador de notas"/>
          <p:cNvSpPr>
            <a:spLocks noGrp="1"/>
          </p:cNvSpPr>
          <p:nvPr>
            <p:ph type="body" idx="1"/>
          </p:nvPr>
        </p:nvSpPr>
        <p:spPr bwMode="auto">
          <a:noFill/>
        </p:spPr>
        <p:txBody>
          <a:bodyPr/>
          <a:lstStyle/>
          <a:p>
            <a:pPr>
              <a:spcBef>
                <a:spcPct val="0"/>
              </a:spcBef>
            </a:pPr>
            <a:endParaRPr lang="es-ES" sz="1800" smtClean="0">
              <a:latin typeface="Georgia" pitchFamily="18" charset="0"/>
            </a:endParaRPr>
          </a:p>
        </p:txBody>
      </p:sp>
      <p:sp>
        <p:nvSpPr>
          <p:cNvPr id="809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3D1A63-2E54-4A9A-9D28-3CCFA5A1D41E}" type="slidenum">
              <a:rPr lang="en-US"/>
              <a:pPr fontAlgn="base">
                <a:spcBef>
                  <a:spcPct val="0"/>
                </a:spcBef>
                <a:spcAft>
                  <a:spcPct val="0"/>
                </a:spcAft>
              </a:pPr>
              <a:t>14</a:t>
            </a:fld>
            <a:endParaRPr lang="en-US"/>
          </a:p>
        </p:txBody>
      </p:sp>
      <p:sp>
        <p:nvSpPr>
          <p:cNvPr id="80901" name="4 Marcador de pie de página"/>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Ma. Gabriela Rodriguez</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1923" name="2 Marcador de notas"/>
          <p:cNvSpPr>
            <a:spLocks noGrp="1"/>
          </p:cNvSpPr>
          <p:nvPr>
            <p:ph type="body" idx="1"/>
          </p:nvPr>
        </p:nvSpPr>
        <p:spPr bwMode="auto">
          <a:noFill/>
        </p:spPr>
        <p:txBody>
          <a:bodyPr/>
          <a:lstStyle/>
          <a:p>
            <a:pPr>
              <a:spcBef>
                <a:spcPct val="0"/>
              </a:spcBef>
            </a:pPr>
            <a:endParaRPr lang="es-ES" sz="1800" smtClean="0">
              <a:latin typeface="Georgia" pitchFamily="18" charset="0"/>
            </a:endParaRPr>
          </a:p>
        </p:txBody>
      </p:sp>
      <p:sp>
        <p:nvSpPr>
          <p:cNvPr id="8192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19E4F6-9D95-4A00-BDBE-435E0419BF2B}" type="slidenum">
              <a:rPr lang="en-US"/>
              <a:pPr fontAlgn="base">
                <a:spcBef>
                  <a:spcPct val="0"/>
                </a:spcBef>
                <a:spcAft>
                  <a:spcPct val="0"/>
                </a:spcAft>
              </a:pPr>
              <a:t>31</a:t>
            </a:fld>
            <a:endParaRPr lang="en-US"/>
          </a:p>
        </p:txBody>
      </p:sp>
      <p:sp>
        <p:nvSpPr>
          <p:cNvPr id="81925" name="4 Marcador de pie de página"/>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Ma. Gabriela Rodriguez</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2947" name="2 Marcador de notas"/>
          <p:cNvSpPr>
            <a:spLocks noGrp="1"/>
          </p:cNvSpPr>
          <p:nvPr>
            <p:ph type="body" idx="1"/>
          </p:nvPr>
        </p:nvSpPr>
        <p:spPr bwMode="auto">
          <a:noFill/>
        </p:spPr>
        <p:txBody>
          <a:bodyPr/>
          <a:lstStyle/>
          <a:p>
            <a:pPr>
              <a:spcBef>
                <a:spcPct val="0"/>
              </a:spcBef>
            </a:pPr>
            <a:endParaRPr lang="es-ES" sz="1800" smtClean="0">
              <a:latin typeface="Georgia" pitchFamily="18" charset="0"/>
            </a:endParaRPr>
          </a:p>
        </p:txBody>
      </p:sp>
      <p:sp>
        <p:nvSpPr>
          <p:cNvPr id="82948" name="3 Marcador de pie de página"/>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t>Ma. Gabriela Rodriguez</a:t>
            </a:r>
          </a:p>
        </p:txBody>
      </p:sp>
      <p:sp>
        <p:nvSpPr>
          <p:cNvPr id="82949" name="4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E963C7-9942-45A9-BD60-F9492937559F}" type="slidenum">
              <a:rPr lang="en-US"/>
              <a:pPr fontAlgn="base">
                <a:spcBef>
                  <a:spcPct val="0"/>
                </a:spcBef>
                <a:spcAft>
                  <a:spcPct val="0"/>
                </a:spcAft>
              </a:pPr>
              <a:t>46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5" name="4 Rectángulo"/>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6" name="5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7" name="6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9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1" name="10 Conector recto"/>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11 Rectángulo"/>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12 Elipse"/>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3 Elipse"/>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8" name="7 Título"/>
          <p:cNvSpPr>
            <a:spLocks noGrp="1"/>
          </p:cNvSpPr>
          <p:nvPr>
            <p:ph type="ctrTitle"/>
          </p:nvPr>
        </p:nvSpPr>
        <p:spPr>
          <a:xfrm>
            <a:off x="685800" y="381000"/>
            <a:ext cx="7772400" cy="1752600"/>
          </a:xfrm>
        </p:spPr>
        <p:txBody>
          <a:bodyPr/>
          <a:lstStyle>
            <a:lvl1pPr>
              <a:defRPr sz="4200">
                <a:solidFill>
                  <a:schemeClr val="accent1"/>
                </a:solidFill>
              </a:defRPr>
            </a:lvl1pPr>
          </a:lstStyle>
          <a:p>
            <a:r>
              <a:rPr lang="es-ES" smtClean="0"/>
              <a:t>Haga clic para modificar el estilo de título del patrón</a:t>
            </a:r>
            <a:endParaRPr lang="en-US"/>
          </a:p>
        </p:txBody>
      </p:sp>
      <p:sp>
        <p:nvSpPr>
          <p:cNvPr id="15" name="27 Marcador de fecha"/>
          <p:cNvSpPr>
            <a:spLocks noGrp="1"/>
          </p:cNvSpPr>
          <p:nvPr>
            <p:ph type="dt" sz="half" idx="10"/>
          </p:nvPr>
        </p:nvSpPr>
        <p:spPr/>
        <p:txBody>
          <a:bodyPr/>
          <a:lstStyle>
            <a:lvl1pPr>
              <a:defRPr/>
            </a:lvl1pPr>
          </a:lstStyle>
          <a:p>
            <a:pPr>
              <a:defRPr/>
            </a:pPr>
            <a:fld id="{8B2B9456-86EB-45F1-B611-85968476C9B0}" type="datetime1">
              <a:rPr lang="en-US"/>
              <a:pPr>
                <a:defRPr/>
              </a:pPr>
              <a:t>1/18/2010</a:t>
            </a:fld>
            <a:endParaRPr lang="en-US" dirty="0"/>
          </a:p>
        </p:txBody>
      </p:sp>
      <p:sp>
        <p:nvSpPr>
          <p:cNvPr id="16" name="16 Marcador de pie de página"/>
          <p:cNvSpPr>
            <a:spLocks noGrp="1"/>
          </p:cNvSpPr>
          <p:nvPr>
            <p:ph type="ftr" sz="quarter" idx="11"/>
          </p:nvPr>
        </p:nvSpPr>
        <p:spPr/>
        <p:txBody>
          <a:bodyPr/>
          <a:lstStyle>
            <a:lvl1pPr>
              <a:defRPr/>
            </a:lvl1pPr>
          </a:lstStyle>
          <a:p>
            <a:pPr>
              <a:defRPr/>
            </a:pPr>
            <a:r>
              <a:rPr lang="en-US"/>
              <a:t>Ma. Gabriela Rodriguez                                                                                                    Jessica A. Acosta C.</a:t>
            </a:r>
          </a:p>
        </p:txBody>
      </p:sp>
      <p:sp>
        <p:nvSpPr>
          <p:cNvPr id="17" name="28 Marcador de número de diapositiva"/>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F9F4EE6B-057B-4FC3-81E9-F7BC857EA94F}" type="slidenum">
              <a:rPr lang="en-US"/>
              <a:pPr>
                <a:defRPr/>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5" name="4 Rectángulo"/>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6" name="5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7" name="6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9" name="8 Rectángulo"/>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9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1" name="10 Conector recto"/>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11 Elipse"/>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12 Elipse"/>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p:cNvSpPr>
            <a:spLocks noGrp="1"/>
          </p:cNvSpPr>
          <p:nvPr>
            <p:ph type="title"/>
          </p:nvPr>
        </p:nvSpPr>
        <p:spPr/>
        <p:txBody>
          <a:bodyPr/>
          <a:lstStyle>
            <a:lvl1pPr>
              <a:defRPr>
                <a:solidFill>
                  <a:schemeClr val="accent3">
                    <a:shade val="75000"/>
                  </a:schemeClr>
                </a:solidFill>
              </a:defRPr>
            </a:lvl1p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301752" y="1527048"/>
            <a:ext cx="850392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4" name="3 Marcador de fecha"/>
          <p:cNvSpPr>
            <a:spLocks noGrp="1"/>
          </p:cNvSpPr>
          <p:nvPr>
            <p:ph type="dt" sz="half" idx="10"/>
          </p:nvPr>
        </p:nvSpPr>
        <p:spPr/>
        <p:txBody>
          <a:bodyPr/>
          <a:lstStyle>
            <a:lvl1pPr>
              <a:defRPr/>
            </a:lvl1pPr>
          </a:lstStyle>
          <a:p>
            <a:pPr>
              <a:defRPr/>
            </a:pPr>
            <a:fld id="{54DA788C-45F2-40A4-8D7D-1B40ABAC8B91}" type="datetime1">
              <a:rPr lang="en-US"/>
              <a:pPr>
                <a:defRPr/>
              </a:pPr>
              <a:t>1/18/2010</a:t>
            </a:fld>
            <a:endParaRPr lang="en-US" dirty="0"/>
          </a:p>
        </p:txBody>
      </p:sp>
      <p:sp>
        <p:nvSpPr>
          <p:cNvPr id="15" name="4 Marcador de pie de página"/>
          <p:cNvSpPr>
            <a:spLocks noGrp="1"/>
          </p:cNvSpPr>
          <p:nvPr>
            <p:ph type="ftr" sz="quarter" idx="11"/>
          </p:nvPr>
        </p:nvSpPr>
        <p:spPr/>
        <p:txBody>
          <a:bodyPr/>
          <a:lstStyle>
            <a:lvl1pPr>
              <a:defRPr/>
            </a:lvl1pPr>
          </a:lstStyle>
          <a:p>
            <a:pPr>
              <a:defRPr/>
            </a:pPr>
            <a:r>
              <a:rPr lang="en-US"/>
              <a:t>Ma. Gabriela Rodriguez                                                                                                    Jessica A. Acosta C.</a:t>
            </a:r>
          </a:p>
        </p:txBody>
      </p:sp>
      <p:sp>
        <p:nvSpPr>
          <p:cNvPr id="16" name="5 Marcador de número de diapositiva"/>
          <p:cNvSpPr>
            <a:spLocks noGrp="1"/>
          </p:cNvSpPr>
          <p:nvPr>
            <p:ph type="sldNum" sz="quarter" idx="12"/>
          </p:nvPr>
        </p:nvSpPr>
        <p:spPr/>
        <p:txBody>
          <a:bodyPr/>
          <a:lstStyle>
            <a:lvl1pPr>
              <a:defRPr/>
            </a:lvl1pPr>
          </a:lstStyle>
          <a:p>
            <a:pPr>
              <a:defRPr/>
            </a:pPr>
            <a:fld id="{3FEC5F55-BD99-427D-B715-1B9417CA7CF7}" type="slidenum">
              <a:rPr lang="en-US"/>
              <a:pPr>
                <a:defRPr/>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083" name="21 Marcador de título"/>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endParaRPr lang="en-US" smtClean="0"/>
          </a:p>
        </p:txBody>
      </p:sp>
      <p:sp>
        <p:nvSpPr>
          <p:cNvPr id="3084" name="12 Marcador de texto"/>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0" name="3 Marcador de fecha"/>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a:solidFill>
                  <a:srgbClr val="FFFFFF"/>
                </a:solidFill>
                <a:latin typeface="+mn-lt"/>
              </a:defRPr>
            </a:lvl1pPr>
          </a:lstStyle>
          <a:p>
            <a:pPr>
              <a:defRPr/>
            </a:pPr>
            <a:fld id="{400AC273-BC15-41CA-88A4-B8C8FBA77069}" type="datetime1">
              <a:rPr lang="en-US"/>
              <a:pPr>
                <a:defRPr/>
              </a:pPr>
              <a:t>1/18/2010</a:t>
            </a:fld>
            <a:endParaRPr lang="en-US" dirty="0"/>
          </a:p>
        </p:txBody>
      </p:sp>
      <p:sp>
        <p:nvSpPr>
          <p:cNvPr id="21" name="4 Marcador de pie de página"/>
          <p:cNvSpPr>
            <a:spLocks noGrp="1"/>
          </p:cNvSpPr>
          <p:nvPr>
            <p:ph type="ftr" sz="quarter" idx="3"/>
          </p:nvPr>
        </p:nvSpPr>
        <p:spPr>
          <a:xfrm>
            <a:off x="304800" y="6410325"/>
            <a:ext cx="3581400" cy="366713"/>
          </a:xfrm>
          <a:prstGeom prst="rect">
            <a:avLst/>
          </a:prstGeom>
        </p:spPr>
        <p:txBody>
          <a:bodyPr vert="horz"/>
          <a:lstStyle>
            <a:lvl1pPr fontAlgn="auto">
              <a:spcBef>
                <a:spcPts val="0"/>
              </a:spcBef>
              <a:spcAft>
                <a:spcPts val="0"/>
              </a:spcAft>
              <a:defRPr sz="1200" dirty="0">
                <a:solidFill>
                  <a:srgbClr val="FFFFFF"/>
                </a:solidFill>
                <a:latin typeface="+mn-lt"/>
              </a:defRPr>
            </a:lvl1pPr>
          </a:lstStyle>
          <a:p>
            <a:pPr>
              <a:defRPr/>
            </a:pPr>
            <a:r>
              <a:rPr lang="en-US"/>
              <a:t>Ma. Gabriela Rodriguez                                                                                                    Jessica A. Acosta C.</a:t>
            </a:r>
          </a:p>
        </p:txBody>
      </p:sp>
      <p:sp>
        <p:nvSpPr>
          <p:cNvPr id="24" name="5 Marcador de número de diapositiva"/>
          <p:cNvSpPr>
            <a:spLocks noGrp="1"/>
          </p:cNvSpPr>
          <p:nvPr>
            <p:ph type="sldNum" sz="quarter" idx="4"/>
          </p:nvPr>
        </p:nvSpPr>
        <p:spPr>
          <a:xfrm>
            <a:off x="4362450" y="1027113"/>
            <a:ext cx="457200" cy="441325"/>
          </a:xfrm>
          <a:prstGeom prst="rect">
            <a:avLst/>
          </a:prstGeom>
        </p:spPr>
        <p:txBody>
          <a:bodyPr vert="horz" lIns="45720" rIns="45720" anchor="ctr">
            <a:normAutofit/>
          </a:bodyPr>
          <a:lstStyle>
            <a:lvl1pPr algn="ctr" fontAlgn="auto">
              <a:spcBef>
                <a:spcPts val="0"/>
              </a:spcBef>
              <a:spcAft>
                <a:spcPts val="0"/>
              </a:spcAft>
              <a:defRPr sz="1600">
                <a:solidFill>
                  <a:schemeClr val="accent3">
                    <a:shade val="75000"/>
                  </a:schemeClr>
                </a:solidFill>
                <a:latin typeface="+mn-lt"/>
              </a:defRPr>
            </a:lvl1pPr>
          </a:lstStyle>
          <a:p>
            <a:pPr>
              <a:defRPr/>
            </a:pPr>
            <a:fld id="{D5DE8B68-2DAA-4442-B79A-F6B585495907}"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Lst>
  <p:hf sldNum="0" hdr="0" dt="0"/>
  <p:txStyles>
    <p:titleStyle>
      <a:lvl1pPr algn="ctr" rtl="0" fontAlgn="base">
        <a:spcBef>
          <a:spcPct val="0"/>
        </a:spcBef>
        <a:spcAft>
          <a:spcPct val="0"/>
        </a:spcAft>
        <a:defRPr sz="3300" kern="1200">
          <a:solidFill>
            <a:srgbClr val="88A44D"/>
          </a:solidFill>
          <a:latin typeface="+mj-lt"/>
          <a:ea typeface="+mj-ea"/>
          <a:cs typeface="+mj-cs"/>
        </a:defRPr>
      </a:lvl1pPr>
      <a:lvl2pPr algn="ctr" rtl="0" fontAlgn="base">
        <a:spcBef>
          <a:spcPct val="0"/>
        </a:spcBef>
        <a:spcAft>
          <a:spcPct val="0"/>
        </a:spcAft>
        <a:defRPr sz="3300">
          <a:solidFill>
            <a:srgbClr val="88A44D"/>
          </a:solidFill>
          <a:latin typeface="Georgia" pitchFamily="18" charset="0"/>
        </a:defRPr>
      </a:lvl2pPr>
      <a:lvl3pPr algn="ctr" rtl="0" fontAlgn="base">
        <a:spcBef>
          <a:spcPct val="0"/>
        </a:spcBef>
        <a:spcAft>
          <a:spcPct val="0"/>
        </a:spcAft>
        <a:defRPr sz="3300">
          <a:solidFill>
            <a:srgbClr val="88A44D"/>
          </a:solidFill>
          <a:latin typeface="Georgia" pitchFamily="18" charset="0"/>
        </a:defRPr>
      </a:lvl3pPr>
      <a:lvl4pPr algn="ctr" rtl="0" fontAlgn="base">
        <a:spcBef>
          <a:spcPct val="0"/>
        </a:spcBef>
        <a:spcAft>
          <a:spcPct val="0"/>
        </a:spcAft>
        <a:defRPr sz="3300">
          <a:solidFill>
            <a:srgbClr val="88A44D"/>
          </a:solidFill>
          <a:latin typeface="Georgia" pitchFamily="18" charset="0"/>
        </a:defRPr>
      </a:lvl4pPr>
      <a:lvl5pPr algn="ctr" rtl="0" fontAlgn="base">
        <a:spcBef>
          <a:spcPct val="0"/>
        </a:spcBef>
        <a:spcAft>
          <a:spcPct val="0"/>
        </a:spcAft>
        <a:defRPr sz="3300">
          <a:solidFill>
            <a:srgbClr val="88A44D"/>
          </a:solidFill>
          <a:latin typeface="Georgia" pitchFamily="18" charset="0"/>
        </a:defRPr>
      </a:lvl5pPr>
      <a:lvl6pPr marL="457200" algn="ctr" rtl="0" fontAlgn="base">
        <a:spcBef>
          <a:spcPct val="0"/>
        </a:spcBef>
        <a:spcAft>
          <a:spcPct val="0"/>
        </a:spcAft>
        <a:defRPr sz="3300">
          <a:solidFill>
            <a:srgbClr val="88A44D"/>
          </a:solidFill>
          <a:latin typeface="Georgia" pitchFamily="18" charset="0"/>
        </a:defRPr>
      </a:lvl6pPr>
      <a:lvl7pPr marL="914400" algn="ctr" rtl="0" fontAlgn="base">
        <a:spcBef>
          <a:spcPct val="0"/>
        </a:spcBef>
        <a:spcAft>
          <a:spcPct val="0"/>
        </a:spcAft>
        <a:defRPr sz="3300">
          <a:solidFill>
            <a:srgbClr val="88A44D"/>
          </a:solidFill>
          <a:latin typeface="Georgia" pitchFamily="18" charset="0"/>
        </a:defRPr>
      </a:lvl7pPr>
      <a:lvl8pPr marL="1371600" algn="ctr" rtl="0" fontAlgn="base">
        <a:spcBef>
          <a:spcPct val="0"/>
        </a:spcBef>
        <a:spcAft>
          <a:spcPct val="0"/>
        </a:spcAft>
        <a:defRPr sz="3300">
          <a:solidFill>
            <a:srgbClr val="88A44D"/>
          </a:solidFill>
          <a:latin typeface="Georgia" pitchFamily="18" charset="0"/>
        </a:defRPr>
      </a:lvl8pPr>
      <a:lvl9pPr marL="1828800" algn="ctr" rtl="0" fontAlgn="base">
        <a:spcBef>
          <a:spcPct val="0"/>
        </a:spcBef>
        <a:spcAft>
          <a:spcPct val="0"/>
        </a:spcAft>
        <a:defRPr sz="3300">
          <a:solidFill>
            <a:srgbClr val="88A44D"/>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4BACC6"/>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81000" y="2590800"/>
            <a:ext cx="8458200" cy="3657600"/>
          </a:xfrm>
        </p:spPr>
        <p:txBody>
          <a:bodyPr>
            <a:normAutofit lnSpcReduction="10000"/>
          </a:bodyPr>
          <a:lstStyle/>
          <a:p>
            <a:pPr fontAlgn="auto">
              <a:spcAft>
                <a:spcPts val="0"/>
              </a:spcAft>
              <a:buFont typeface="Wingdings 2"/>
              <a:buNone/>
              <a:defRPr/>
            </a:pPr>
            <a:endParaRPr lang="es-ES" sz="2600" dirty="0" smtClean="0">
              <a:solidFill>
                <a:schemeClr val="accent3">
                  <a:lumMod val="75000"/>
                </a:schemeClr>
              </a:solidFill>
            </a:endParaRPr>
          </a:p>
          <a:p>
            <a:pPr fontAlgn="auto">
              <a:spcAft>
                <a:spcPts val="0"/>
              </a:spcAft>
              <a:buFont typeface="Wingdings 2"/>
              <a:buNone/>
              <a:defRPr/>
            </a:pPr>
            <a:r>
              <a:rPr lang="es-ES" sz="2600" dirty="0" smtClean="0">
                <a:solidFill>
                  <a:schemeClr val="accent3">
                    <a:lumMod val="75000"/>
                  </a:schemeClr>
                </a:solidFill>
              </a:rPr>
              <a:t>Economía con mención en Gestión Empresarial</a:t>
            </a:r>
          </a:p>
          <a:p>
            <a:pPr fontAlgn="auto">
              <a:spcAft>
                <a:spcPts val="0"/>
              </a:spcAft>
              <a:buFont typeface="Wingdings 2"/>
              <a:buNone/>
              <a:defRPr/>
            </a:pPr>
            <a:endParaRPr lang="en-US" sz="2600" dirty="0" smtClean="0">
              <a:solidFill>
                <a:schemeClr val="accent3">
                  <a:lumMod val="75000"/>
                </a:schemeClr>
              </a:solidFill>
            </a:endParaRPr>
          </a:p>
          <a:p>
            <a:pPr fontAlgn="auto">
              <a:spcAft>
                <a:spcPts val="0"/>
              </a:spcAft>
              <a:buFont typeface="Wingdings 2"/>
              <a:buNone/>
              <a:defRPr/>
            </a:pPr>
            <a:r>
              <a:rPr lang="es-ES" sz="2600" dirty="0" smtClean="0">
                <a:solidFill>
                  <a:schemeClr val="accent3">
                    <a:lumMod val="75000"/>
                  </a:schemeClr>
                </a:solidFill>
              </a:rPr>
              <a:t>Guayaquil-Ecuador</a:t>
            </a:r>
            <a:endParaRPr lang="en-US" sz="2600" dirty="0" smtClean="0">
              <a:solidFill>
                <a:schemeClr val="accent3">
                  <a:lumMod val="75000"/>
                </a:schemeClr>
              </a:solidFill>
            </a:endParaRPr>
          </a:p>
          <a:p>
            <a:pPr fontAlgn="auto">
              <a:spcAft>
                <a:spcPts val="0"/>
              </a:spcAft>
              <a:buFont typeface="Wingdings 2"/>
              <a:buNone/>
              <a:defRPr/>
            </a:pPr>
            <a:r>
              <a:rPr lang="es-ES" sz="2600" dirty="0" smtClean="0">
                <a:solidFill>
                  <a:schemeClr val="accent3">
                    <a:lumMod val="75000"/>
                  </a:schemeClr>
                </a:solidFill>
              </a:rPr>
              <a:t> </a:t>
            </a:r>
            <a:endParaRPr lang="en-US" sz="2600" dirty="0" smtClean="0">
              <a:solidFill>
                <a:schemeClr val="accent3">
                  <a:lumMod val="75000"/>
                </a:schemeClr>
              </a:solidFill>
            </a:endParaRPr>
          </a:p>
          <a:p>
            <a:pPr fontAlgn="auto">
              <a:spcAft>
                <a:spcPts val="0"/>
              </a:spcAft>
              <a:buFont typeface="Wingdings 2"/>
              <a:buNone/>
              <a:defRPr/>
            </a:pPr>
            <a:r>
              <a:rPr lang="es-ES" sz="2600" dirty="0" smtClean="0">
                <a:solidFill>
                  <a:schemeClr val="accent3">
                    <a:lumMod val="75000"/>
                  </a:schemeClr>
                </a:solidFill>
              </a:rPr>
              <a:t>2009</a:t>
            </a:r>
            <a:endParaRPr lang="en-US" sz="2600" dirty="0" smtClean="0">
              <a:solidFill>
                <a:schemeClr val="accent3">
                  <a:lumMod val="75000"/>
                </a:schemeClr>
              </a:solidFill>
            </a:endParaRPr>
          </a:p>
          <a:p>
            <a:pPr fontAlgn="auto">
              <a:spcAft>
                <a:spcPts val="0"/>
              </a:spcAft>
              <a:buFont typeface="Wingdings 2"/>
              <a:buNone/>
              <a:defRPr/>
            </a:pPr>
            <a:r>
              <a:rPr lang="es-ES" dirty="0" smtClean="0"/>
              <a:t> </a:t>
            </a:r>
            <a:endParaRPr lang="en-US" dirty="0" smtClean="0"/>
          </a:p>
          <a:p>
            <a:pPr fontAlgn="auto">
              <a:spcAft>
                <a:spcPts val="0"/>
              </a:spcAft>
              <a:buFont typeface="Wingdings 2"/>
              <a:buNone/>
              <a:defRPr/>
            </a:pPr>
            <a:r>
              <a:rPr lang="en-US" dirty="0" smtClean="0"/>
              <a:t> </a:t>
            </a:r>
            <a:endParaRPr lang="en-US" dirty="0"/>
          </a:p>
        </p:txBody>
      </p:sp>
      <p:sp>
        <p:nvSpPr>
          <p:cNvPr id="13315" name="5 Marcador de pie de página"/>
          <p:cNvSpPr>
            <a:spLocks noGrp="1"/>
          </p:cNvSpPr>
          <p:nvPr>
            <p:ph type="ftr" sz="quarter" idx="11"/>
          </p:nvPr>
        </p:nvSpPr>
        <p:spPr bwMode="auto">
          <a:xfrm>
            <a:off x="152400" y="6416675"/>
            <a:ext cx="8839200" cy="3651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Título"/>
          <p:cNvSpPr>
            <a:spLocks noGrp="1"/>
          </p:cNvSpPr>
          <p:nvPr>
            <p:ph type="ctrTitle"/>
          </p:nvPr>
        </p:nvSpPr>
        <p:spPr>
          <a:xfrm>
            <a:off x="457200" y="228600"/>
            <a:ext cx="8305800" cy="1981200"/>
          </a:xfrm>
        </p:spPr>
        <p:txBody>
          <a:bodyPr>
            <a:noAutofit/>
          </a:bodyPr>
          <a:lstStyle/>
          <a:p>
            <a:pPr fontAlgn="auto">
              <a:spcAft>
                <a:spcPts val="0"/>
              </a:spcAft>
              <a:defRPr/>
            </a:pPr>
            <a:r>
              <a:rPr lang="es-ES" sz="3000" b="1" dirty="0" smtClean="0">
                <a:solidFill>
                  <a:schemeClr val="accent3">
                    <a:lumMod val="50000"/>
                  </a:schemeClr>
                </a:solidFill>
              </a:rPr>
              <a:t>ESCUELA SUPERIOR POLITECNICA DEL LITORAL</a:t>
            </a:r>
            <a:r>
              <a:rPr lang="en-US" sz="3000" dirty="0" smtClean="0">
                <a:solidFill>
                  <a:schemeClr val="accent3">
                    <a:lumMod val="50000"/>
                  </a:schemeClr>
                </a:solidFill>
              </a:rPr>
              <a:t/>
            </a:r>
            <a:br>
              <a:rPr lang="en-US" sz="3000" dirty="0" smtClean="0">
                <a:solidFill>
                  <a:schemeClr val="accent3">
                    <a:lumMod val="50000"/>
                  </a:schemeClr>
                </a:solidFill>
              </a:rPr>
            </a:br>
            <a:r>
              <a:rPr lang="es-ES" sz="3000" b="1" dirty="0" smtClean="0">
                <a:solidFill>
                  <a:schemeClr val="accent3">
                    <a:lumMod val="50000"/>
                  </a:schemeClr>
                </a:solidFill>
              </a:rPr>
              <a:t> FACULTAD DE ECONOMÍA Y NEGOCIOS</a:t>
            </a:r>
            <a:endParaRPr lang="en-US" sz="3000" dirty="0">
              <a:solidFill>
                <a:schemeClr val="accent3">
                  <a:lumMod val="50000"/>
                </a:schemeClr>
              </a:solidFill>
            </a:endParaRPr>
          </a:p>
        </p:txBody>
      </p:sp>
      <p:pic>
        <p:nvPicPr>
          <p:cNvPr id="13317" name="Picture 2" descr="index_r35_c2"/>
          <p:cNvPicPr>
            <a:picLocks noChangeAspect="1" noChangeArrowheads="1"/>
          </p:cNvPicPr>
          <p:nvPr/>
        </p:nvPicPr>
        <p:blipFill>
          <a:blip r:embed="rId3" cstate="print"/>
          <a:srcRect/>
          <a:stretch>
            <a:fillRect/>
          </a:stretch>
        </p:blipFill>
        <p:spPr bwMode="auto">
          <a:xfrm>
            <a:off x="234950" y="1143000"/>
            <a:ext cx="1289050" cy="1236663"/>
          </a:xfrm>
          <a:prstGeom prst="rect">
            <a:avLst/>
          </a:prstGeom>
          <a:noFill/>
          <a:ln w="9525">
            <a:noFill/>
            <a:miter lim="800000"/>
            <a:headEnd/>
            <a:tailEnd/>
          </a:ln>
        </p:spPr>
      </p:pic>
      <p:pic>
        <p:nvPicPr>
          <p:cNvPr id="13318" name="Picture 3" descr="LogoFen_Sello"/>
          <p:cNvPicPr>
            <a:picLocks noChangeAspect="1" noChangeArrowheads="1"/>
          </p:cNvPicPr>
          <p:nvPr/>
        </p:nvPicPr>
        <p:blipFill>
          <a:blip r:embed="rId4" cstate="print"/>
          <a:srcRect/>
          <a:stretch>
            <a:fillRect/>
          </a:stretch>
        </p:blipFill>
        <p:spPr bwMode="auto">
          <a:xfrm>
            <a:off x="7543800" y="1062038"/>
            <a:ext cx="1382713" cy="1300162"/>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fontAlgn="auto">
              <a:spcAft>
                <a:spcPts val="0"/>
              </a:spcAft>
              <a:defRPr/>
            </a:pPr>
            <a:r>
              <a:rPr lang="es-ES" sz="4300" b="1" kern="1200" dirty="0">
                <a:solidFill>
                  <a:schemeClr val="accent3">
                    <a:lumMod val="50000"/>
                  </a:schemeClr>
                </a:solidFill>
                <a:latin typeface="+mj-lt"/>
                <a:ea typeface="+mj-ea"/>
                <a:cs typeface="+mj-cs"/>
              </a:rPr>
              <a:t>1</a:t>
            </a:r>
            <a:r>
              <a:rPr lang="es-ES" sz="4300" b="1" kern="1200" dirty="0">
                <a:solidFill>
                  <a:schemeClr val="accent3">
                    <a:lumMod val="50000"/>
                  </a:schemeClr>
                </a:solidFill>
                <a:latin typeface="+mj-lt"/>
                <a:ea typeface="+mj-ea"/>
                <a:cs typeface="+mj-cs"/>
              </a:rPr>
              <a:t>.3. Hipótesis.</a:t>
            </a:r>
            <a:endParaRPr lang="en-US" sz="4300" b="1" kern="1200" dirty="0">
              <a:solidFill>
                <a:schemeClr val="accent3">
                  <a:lumMod val="50000"/>
                </a:schemeClr>
              </a:solidFill>
              <a:latin typeface="+mj-lt"/>
              <a:ea typeface="+mj-ea"/>
              <a:cs typeface="+mj-cs"/>
            </a:endParaRPr>
          </a:p>
        </p:txBody>
      </p:sp>
      <p:sp>
        <p:nvSpPr>
          <p:cNvPr id="2253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22532" name="Freeform 20"/>
          <p:cNvSpPr>
            <a:spLocks/>
          </p:cNvSpPr>
          <p:nvPr/>
        </p:nvSpPr>
        <p:spPr bwMode="auto">
          <a:xfrm>
            <a:off x="2857500" y="4249738"/>
            <a:ext cx="82550" cy="55562"/>
          </a:xfrm>
          <a:custGeom>
            <a:avLst/>
            <a:gdLst>
              <a:gd name="T0" fmla="*/ 15 w 52"/>
              <a:gd name="T1" fmla="*/ 0 h 67"/>
              <a:gd name="T2" fmla="*/ 0 w 52"/>
              <a:gd name="T3" fmla="*/ 0 h 67"/>
              <a:gd name="T4" fmla="*/ 19 w 52"/>
              <a:gd name="T5" fmla="*/ 67 h 67"/>
              <a:gd name="T6" fmla="*/ 52 w 52"/>
              <a:gd name="T7" fmla="*/ 44 h 67"/>
              <a:gd name="T8" fmla="*/ 34 w 52"/>
              <a:gd name="T9" fmla="*/ 48 h 67"/>
              <a:gd name="T10" fmla="*/ 19 w 52"/>
              <a:gd name="T11" fmla="*/ 52 h 67"/>
              <a:gd name="T12" fmla="*/ 4 w 52"/>
              <a:gd name="T13" fmla="*/ 11 h 67"/>
              <a:gd name="T14" fmla="*/ 23 w 52"/>
              <a:gd name="T15" fmla="*/ 0 h 67"/>
              <a:gd name="T16" fmla="*/ 15 w 52"/>
              <a:gd name="T17" fmla="*/ 0 h 67"/>
              <a:gd name="T18" fmla="*/ 15 w 52"/>
              <a:gd name="T19" fmla="*/ 0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67"/>
              <a:gd name="T32" fmla="*/ 52 w 52"/>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67">
                <a:moveTo>
                  <a:pt x="15" y="0"/>
                </a:moveTo>
                <a:lnTo>
                  <a:pt x="0" y="0"/>
                </a:lnTo>
                <a:lnTo>
                  <a:pt x="19" y="67"/>
                </a:lnTo>
                <a:lnTo>
                  <a:pt x="52" y="44"/>
                </a:lnTo>
                <a:lnTo>
                  <a:pt x="34" y="48"/>
                </a:lnTo>
                <a:lnTo>
                  <a:pt x="19" y="52"/>
                </a:lnTo>
                <a:lnTo>
                  <a:pt x="4" y="11"/>
                </a:lnTo>
                <a:lnTo>
                  <a:pt x="23" y="0"/>
                </a:lnTo>
                <a:lnTo>
                  <a:pt x="15" y="0"/>
                </a:lnTo>
                <a:close/>
              </a:path>
            </a:pathLst>
          </a:custGeom>
          <a:solidFill>
            <a:srgbClr val="808080"/>
          </a:solidFill>
          <a:ln w="9525">
            <a:noFill/>
            <a:round/>
            <a:headEnd/>
            <a:tailEnd/>
          </a:ln>
        </p:spPr>
        <p:txBody>
          <a:bodyPr/>
          <a:lstStyle/>
          <a:p>
            <a:endParaRPr lang="en-US"/>
          </a:p>
        </p:txBody>
      </p:sp>
      <p:sp>
        <p:nvSpPr>
          <p:cNvPr id="22533" name="Freeform 21"/>
          <p:cNvSpPr>
            <a:spLocks/>
          </p:cNvSpPr>
          <p:nvPr/>
        </p:nvSpPr>
        <p:spPr bwMode="auto">
          <a:xfrm>
            <a:off x="2489200" y="4222750"/>
            <a:ext cx="76200" cy="73025"/>
          </a:xfrm>
          <a:custGeom>
            <a:avLst/>
            <a:gdLst>
              <a:gd name="T0" fmla="*/ 0 w 48"/>
              <a:gd name="T1" fmla="*/ 4 h 90"/>
              <a:gd name="T2" fmla="*/ 3 w 48"/>
              <a:gd name="T3" fmla="*/ 11 h 90"/>
              <a:gd name="T4" fmla="*/ 11 w 48"/>
              <a:gd name="T5" fmla="*/ 19 h 90"/>
              <a:gd name="T6" fmla="*/ 11 w 48"/>
              <a:gd name="T7" fmla="*/ 45 h 90"/>
              <a:gd name="T8" fmla="*/ 48 w 48"/>
              <a:gd name="T9" fmla="*/ 90 h 90"/>
              <a:gd name="T10" fmla="*/ 33 w 48"/>
              <a:gd name="T11" fmla="*/ 34 h 90"/>
              <a:gd name="T12" fmla="*/ 11 w 48"/>
              <a:gd name="T13" fmla="*/ 19 h 90"/>
              <a:gd name="T14" fmla="*/ 11 w 48"/>
              <a:gd name="T15" fmla="*/ 11 h 90"/>
              <a:gd name="T16" fmla="*/ 3 w 48"/>
              <a:gd name="T17" fmla="*/ 0 h 90"/>
              <a:gd name="T18" fmla="*/ 0 w 48"/>
              <a:gd name="T19" fmla="*/ 4 h 90"/>
              <a:gd name="T20" fmla="*/ 0 w 48"/>
              <a:gd name="T21" fmla="*/ 4 h 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
              <a:gd name="T34" fmla="*/ 0 h 90"/>
              <a:gd name="T35" fmla="*/ 48 w 48"/>
              <a:gd name="T36" fmla="*/ 90 h 9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 h="90">
                <a:moveTo>
                  <a:pt x="0" y="4"/>
                </a:moveTo>
                <a:lnTo>
                  <a:pt x="3" y="11"/>
                </a:lnTo>
                <a:lnTo>
                  <a:pt x="11" y="19"/>
                </a:lnTo>
                <a:lnTo>
                  <a:pt x="11" y="45"/>
                </a:lnTo>
                <a:lnTo>
                  <a:pt x="48" y="90"/>
                </a:lnTo>
                <a:lnTo>
                  <a:pt x="33" y="34"/>
                </a:lnTo>
                <a:lnTo>
                  <a:pt x="11" y="19"/>
                </a:lnTo>
                <a:lnTo>
                  <a:pt x="11" y="11"/>
                </a:lnTo>
                <a:lnTo>
                  <a:pt x="3" y="0"/>
                </a:lnTo>
                <a:lnTo>
                  <a:pt x="0" y="4"/>
                </a:lnTo>
                <a:close/>
              </a:path>
            </a:pathLst>
          </a:custGeom>
          <a:solidFill>
            <a:srgbClr val="808080"/>
          </a:solidFill>
          <a:ln w="9525">
            <a:noFill/>
            <a:round/>
            <a:headEnd/>
            <a:tailEnd/>
          </a:ln>
        </p:spPr>
        <p:txBody>
          <a:bodyPr/>
          <a:lstStyle/>
          <a:p>
            <a:endParaRPr lang="en-US"/>
          </a:p>
        </p:txBody>
      </p:sp>
      <p:sp>
        <p:nvSpPr>
          <p:cNvPr id="22534" name="Freeform 22"/>
          <p:cNvSpPr>
            <a:spLocks/>
          </p:cNvSpPr>
          <p:nvPr/>
        </p:nvSpPr>
        <p:spPr bwMode="auto">
          <a:xfrm>
            <a:off x="2238375" y="4519613"/>
            <a:ext cx="44450" cy="26987"/>
          </a:xfrm>
          <a:custGeom>
            <a:avLst/>
            <a:gdLst>
              <a:gd name="T0" fmla="*/ 22 w 29"/>
              <a:gd name="T1" fmla="*/ 11 h 33"/>
              <a:gd name="T2" fmla="*/ 18 w 29"/>
              <a:gd name="T3" fmla="*/ 7 h 33"/>
              <a:gd name="T4" fmla="*/ 14 w 29"/>
              <a:gd name="T5" fmla="*/ 7 h 33"/>
              <a:gd name="T6" fmla="*/ 7 w 29"/>
              <a:gd name="T7" fmla="*/ 4 h 33"/>
              <a:gd name="T8" fmla="*/ 0 w 29"/>
              <a:gd name="T9" fmla="*/ 0 h 33"/>
              <a:gd name="T10" fmla="*/ 0 w 29"/>
              <a:gd name="T11" fmla="*/ 7 h 33"/>
              <a:gd name="T12" fmla="*/ 7 w 29"/>
              <a:gd name="T13" fmla="*/ 22 h 33"/>
              <a:gd name="T14" fmla="*/ 14 w 29"/>
              <a:gd name="T15" fmla="*/ 26 h 33"/>
              <a:gd name="T16" fmla="*/ 22 w 29"/>
              <a:gd name="T17" fmla="*/ 30 h 33"/>
              <a:gd name="T18" fmla="*/ 22 w 29"/>
              <a:gd name="T19" fmla="*/ 33 h 33"/>
              <a:gd name="T20" fmla="*/ 22 w 29"/>
              <a:gd name="T21" fmla="*/ 33 h 33"/>
              <a:gd name="T22" fmla="*/ 29 w 29"/>
              <a:gd name="T23" fmla="*/ 22 h 33"/>
              <a:gd name="T24" fmla="*/ 22 w 29"/>
              <a:gd name="T25" fmla="*/ 11 h 33"/>
              <a:gd name="T26" fmla="*/ 22 w 29"/>
              <a:gd name="T27" fmla="*/ 11 h 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
              <a:gd name="T43" fmla="*/ 0 h 33"/>
              <a:gd name="T44" fmla="*/ 29 w 29"/>
              <a:gd name="T45" fmla="*/ 33 h 3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 h="33">
                <a:moveTo>
                  <a:pt x="22" y="11"/>
                </a:moveTo>
                <a:lnTo>
                  <a:pt x="18" y="7"/>
                </a:lnTo>
                <a:lnTo>
                  <a:pt x="14" y="7"/>
                </a:lnTo>
                <a:lnTo>
                  <a:pt x="7" y="4"/>
                </a:lnTo>
                <a:lnTo>
                  <a:pt x="0" y="0"/>
                </a:lnTo>
                <a:lnTo>
                  <a:pt x="0" y="7"/>
                </a:lnTo>
                <a:lnTo>
                  <a:pt x="7" y="22"/>
                </a:lnTo>
                <a:lnTo>
                  <a:pt x="14" y="26"/>
                </a:lnTo>
                <a:lnTo>
                  <a:pt x="22" y="30"/>
                </a:lnTo>
                <a:lnTo>
                  <a:pt x="22" y="33"/>
                </a:lnTo>
                <a:lnTo>
                  <a:pt x="29" y="22"/>
                </a:lnTo>
                <a:lnTo>
                  <a:pt x="22" y="11"/>
                </a:lnTo>
                <a:close/>
              </a:path>
            </a:pathLst>
          </a:custGeom>
          <a:solidFill>
            <a:srgbClr val="808080"/>
          </a:solidFill>
          <a:ln w="9525">
            <a:noFill/>
            <a:round/>
            <a:headEnd/>
            <a:tailEnd/>
          </a:ln>
        </p:spPr>
        <p:txBody>
          <a:bodyPr/>
          <a:lstStyle/>
          <a:p>
            <a:endParaRPr lang="en-US"/>
          </a:p>
        </p:txBody>
      </p:sp>
      <p:sp>
        <p:nvSpPr>
          <p:cNvPr id="22535" name="Freeform 23"/>
          <p:cNvSpPr>
            <a:spLocks/>
          </p:cNvSpPr>
          <p:nvPr/>
        </p:nvSpPr>
        <p:spPr bwMode="auto">
          <a:xfrm>
            <a:off x="2166938" y="4273550"/>
            <a:ext cx="52387" cy="19050"/>
          </a:xfrm>
          <a:custGeom>
            <a:avLst/>
            <a:gdLst>
              <a:gd name="T0" fmla="*/ 33 w 33"/>
              <a:gd name="T1" fmla="*/ 15 h 23"/>
              <a:gd name="T2" fmla="*/ 30 w 33"/>
              <a:gd name="T3" fmla="*/ 12 h 23"/>
              <a:gd name="T4" fmla="*/ 26 w 33"/>
              <a:gd name="T5" fmla="*/ 4 h 23"/>
              <a:gd name="T6" fmla="*/ 15 w 33"/>
              <a:gd name="T7" fmla="*/ 0 h 23"/>
              <a:gd name="T8" fmla="*/ 7 w 33"/>
              <a:gd name="T9" fmla="*/ 0 h 23"/>
              <a:gd name="T10" fmla="*/ 0 w 33"/>
              <a:gd name="T11" fmla="*/ 4 h 23"/>
              <a:gd name="T12" fmla="*/ 0 w 33"/>
              <a:gd name="T13" fmla="*/ 8 h 23"/>
              <a:gd name="T14" fmla="*/ 4 w 33"/>
              <a:gd name="T15" fmla="*/ 8 h 23"/>
              <a:gd name="T16" fmla="*/ 11 w 33"/>
              <a:gd name="T17" fmla="*/ 8 h 23"/>
              <a:gd name="T18" fmla="*/ 15 w 33"/>
              <a:gd name="T19" fmla="*/ 12 h 23"/>
              <a:gd name="T20" fmla="*/ 15 w 33"/>
              <a:gd name="T21" fmla="*/ 15 h 23"/>
              <a:gd name="T22" fmla="*/ 15 w 33"/>
              <a:gd name="T23" fmla="*/ 15 h 23"/>
              <a:gd name="T24" fmla="*/ 11 w 33"/>
              <a:gd name="T25" fmla="*/ 19 h 23"/>
              <a:gd name="T26" fmla="*/ 4 w 33"/>
              <a:gd name="T27" fmla="*/ 19 h 23"/>
              <a:gd name="T28" fmla="*/ 4 w 33"/>
              <a:gd name="T29" fmla="*/ 19 h 23"/>
              <a:gd name="T30" fmla="*/ 18 w 33"/>
              <a:gd name="T31" fmla="*/ 23 h 23"/>
              <a:gd name="T32" fmla="*/ 33 w 33"/>
              <a:gd name="T33" fmla="*/ 15 h 23"/>
              <a:gd name="T34" fmla="*/ 33 w 33"/>
              <a:gd name="T35" fmla="*/ 15 h 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23"/>
              <a:gd name="T56" fmla="*/ 33 w 33"/>
              <a:gd name="T57" fmla="*/ 23 h 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23">
                <a:moveTo>
                  <a:pt x="33" y="15"/>
                </a:moveTo>
                <a:lnTo>
                  <a:pt x="30" y="12"/>
                </a:lnTo>
                <a:lnTo>
                  <a:pt x="26" y="4"/>
                </a:lnTo>
                <a:lnTo>
                  <a:pt x="15" y="0"/>
                </a:lnTo>
                <a:lnTo>
                  <a:pt x="7" y="0"/>
                </a:lnTo>
                <a:lnTo>
                  <a:pt x="0" y="4"/>
                </a:lnTo>
                <a:lnTo>
                  <a:pt x="0" y="8"/>
                </a:lnTo>
                <a:lnTo>
                  <a:pt x="4" y="8"/>
                </a:lnTo>
                <a:lnTo>
                  <a:pt x="11" y="8"/>
                </a:lnTo>
                <a:lnTo>
                  <a:pt x="15" y="12"/>
                </a:lnTo>
                <a:lnTo>
                  <a:pt x="15" y="15"/>
                </a:lnTo>
                <a:lnTo>
                  <a:pt x="11" y="19"/>
                </a:lnTo>
                <a:lnTo>
                  <a:pt x="4" y="19"/>
                </a:lnTo>
                <a:lnTo>
                  <a:pt x="18" y="23"/>
                </a:lnTo>
                <a:lnTo>
                  <a:pt x="33" y="15"/>
                </a:lnTo>
                <a:close/>
              </a:path>
            </a:pathLst>
          </a:custGeom>
          <a:solidFill>
            <a:srgbClr val="808080"/>
          </a:solidFill>
          <a:ln w="9525">
            <a:noFill/>
            <a:round/>
            <a:headEnd/>
            <a:tailEnd/>
          </a:ln>
        </p:spPr>
        <p:txBody>
          <a:bodyPr/>
          <a:lstStyle/>
          <a:p>
            <a:endParaRPr lang="en-US"/>
          </a:p>
        </p:txBody>
      </p:sp>
      <p:sp>
        <p:nvSpPr>
          <p:cNvPr id="22536" name="Freeform 24"/>
          <p:cNvSpPr>
            <a:spLocks/>
          </p:cNvSpPr>
          <p:nvPr/>
        </p:nvSpPr>
        <p:spPr bwMode="auto">
          <a:xfrm>
            <a:off x="3922713" y="3303588"/>
            <a:ext cx="106362" cy="42862"/>
          </a:xfrm>
          <a:custGeom>
            <a:avLst/>
            <a:gdLst>
              <a:gd name="T0" fmla="*/ 30 w 67"/>
              <a:gd name="T1" fmla="*/ 0 h 52"/>
              <a:gd name="T2" fmla="*/ 67 w 67"/>
              <a:gd name="T3" fmla="*/ 18 h 52"/>
              <a:gd name="T4" fmla="*/ 45 w 67"/>
              <a:gd name="T5" fmla="*/ 52 h 52"/>
              <a:gd name="T6" fmla="*/ 0 w 67"/>
              <a:gd name="T7" fmla="*/ 18 h 52"/>
              <a:gd name="T8" fmla="*/ 30 w 67"/>
              <a:gd name="T9" fmla="*/ 0 h 52"/>
              <a:gd name="T10" fmla="*/ 30 w 67"/>
              <a:gd name="T11" fmla="*/ 0 h 52"/>
              <a:gd name="T12" fmla="*/ 0 60000 65536"/>
              <a:gd name="T13" fmla="*/ 0 60000 65536"/>
              <a:gd name="T14" fmla="*/ 0 60000 65536"/>
              <a:gd name="T15" fmla="*/ 0 60000 65536"/>
              <a:gd name="T16" fmla="*/ 0 60000 65536"/>
              <a:gd name="T17" fmla="*/ 0 60000 65536"/>
              <a:gd name="T18" fmla="*/ 0 w 67"/>
              <a:gd name="T19" fmla="*/ 0 h 52"/>
              <a:gd name="T20" fmla="*/ 67 w 67"/>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67" h="52">
                <a:moveTo>
                  <a:pt x="30" y="0"/>
                </a:moveTo>
                <a:lnTo>
                  <a:pt x="67" y="18"/>
                </a:lnTo>
                <a:lnTo>
                  <a:pt x="45" y="52"/>
                </a:lnTo>
                <a:lnTo>
                  <a:pt x="0" y="18"/>
                </a:lnTo>
                <a:lnTo>
                  <a:pt x="30" y="0"/>
                </a:lnTo>
                <a:close/>
              </a:path>
            </a:pathLst>
          </a:custGeom>
          <a:solidFill>
            <a:srgbClr val="FFFFFF"/>
          </a:solidFill>
          <a:ln w="9525">
            <a:noFill/>
            <a:round/>
            <a:headEnd/>
            <a:tailEnd/>
          </a:ln>
        </p:spPr>
        <p:txBody>
          <a:bodyPr/>
          <a:lstStyle/>
          <a:p>
            <a:endParaRPr lang="en-US"/>
          </a:p>
        </p:txBody>
      </p:sp>
      <p:grpSp>
        <p:nvGrpSpPr>
          <p:cNvPr id="22537" name="37 Grupo"/>
          <p:cNvGrpSpPr>
            <a:grpSpLocks/>
          </p:cNvGrpSpPr>
          <p:nvPr/>
        </p:nvGrpSpPr>
        <p:grpSpPr bwMode="auto">
          <a:xfrm>
            <a:off x="533400" y="1524000"/>
            <a:ext cx="8153400" cy="4800600"/>
            <a:chOff x="533400" y="1524000"/>
            <a:chExt cx="8153400" cy="4800600"/>
          </a:xfrm>
        </p:grpSpPr>
        <p:grpSp>
          <p:nvGrpSpPr>
            <p:cNvPr id="22538" name="Group 3"/>
            <p:cNvGrpSpPr>
              <a:grpSpLocks/>
            </p:cNvGrpSpPr>
            <p:nvPr/>
          </p:nvGrpSpPr>
          <p:grpSpPr bwMode="auto">
            <a:xfrm>
              <a:off x="533400" y="1524000"/>
              <a:ext cx="8153400" cy="4800600"/>
              <a:chOff x="1620" y="3318"/>
              <a:chExt cx="8820" cy="5220"/>
            </a:xfrm>
          </p:grpSpPr>
          <p:grpSp>
            <p:nvGrpSpPr>
              <p:cNvPr id="22548" name="Group 4"/>
              <p:cNvGrpSpPr>
                <a:grpSpLocks/>
              </p:cNvGrpSpPr>
              <p:nvPr/>
            </p:nvGrpSpPr>
            <p:grpSpPr bwMode="auto">
              <a:xfrm>
                <a:off x="1620" y="4273"/>
                <a:ext cx="2520" cy="4187"/>
                <a:chOff x="4876" y="6186"/>
                <a:chExt cx="1645" cy="1283"/>
              </a:xfrm>
            </p:grpSpPr>
            <p:sp>
              <p:nvSpPr>
                <p:cNvPr id="22550" name="Freeform 5"/>
                <p:cNvSpPr>
                  <a:spLocks/>
                </p:cNvSpPr>
                <p:nvPr/>
              </p:nvSpPr>
              <p:spPr bwMode="auto">
                <a:xfrm>
                  <a:off x="5088" y="6253"/>
                  <a:ext cx="1381" cy="1186"/>
                </a:xfrm>
                <a:custGeom>
                  <a:avLst/>
                  <a:gdLst>
                    <a:gd name="T0" fmla="*/ 1035 w 1381"/>
                    <a:gd name="T1" fmla="*/ 175 h 1186"/>
                    <a:gd name="T2" fmla="*/ 1109 w 1381"/>
                    <a:gd name="T3" fmla="*/ 254 h 1186"/>
                    <a:gd name="T4" fmla="*/ 1370 w 1381"/>
                    <a:gd name="T5" fmla="*/ 313 h 1186"/>
                    <a:gd name="T6" fmla="*/ 1281 w 1381"/>
                    <a:gd name="T7" fmla="*/ 358 h 1186"/>
                    <a:gd name="T8" fmla="*/ 1214 w 1381"/>
                    <a:gd name="T9" fmla="*/ 377 h 1186"/>
                    <a:gd name="T10" fmla="*/ 1147 w 1381"/>
                    <a:gd name="T11" fmla="*/ 388 h 1186"/>
                    <a:gd name="T12" fmla="*/ 1083 w 1381"/>
                    <a:gd name="T13" fmla="*/ 377 h 1186"/>
                    <a:gd name="T14" fmla="*/ 990 w 1381"/>
                    <a:gd name="T15" fmla="*/ 332 h 1186"/>
                    <a:gd name="T16" fmla="*/ 919 w 1381"/>
                    <a:gd name="T17" fmla="*/ 280 h 1186"/>
                    <a:gd name="T18" fmla="*/ 778 w 1381"/>
                    <a:gd name="T19" fmla="*/ 459 h 1186"/>
                    <a:gd name="T20" fmla="*/ 852 w 1381"/>
                    <a:gd name="T21" fmla="*/ 496 h 1186"/>
                    <a:gd name="T22" fmla="*/ 923 w 1381"/>
                    <a:gd name="T23" fmla="*/ 541 h 1186"/>
                    <a:gd name="T24" fmla="*/ 1013 w 1381"/>
                    <a:gd name="T25" fmla="*/ 608 h 1186"/>
                    <a:gd name="T26" fmla="*/ 1091 w 1381"/>
                    <a:gd name="T27" fmla="*/ 698 h 1186"/>
                    <a:gd name="T28" fmla="*/ 1128 w 1381"/>
                    <a:gd name="T29" fmla="*/ 761 h 1186"/>
                    <a:gd name="T30" fmla="*/ 1154 w 1381"/>
                    <a:gd name="T31" fmla="*/ 828 h 1186"/>
                    <a:gd name="T32" fmla="*/ 1176 w 1381"/>
                    <a:gd name="T33" fmla="*/ 899 h 1186"/>
                    <a:gd name="T34" fmla="*/ 1199 w 1381"/>
                    <a:gd name="T35" fmla="*/ 970 h 1186"/>
                    <a:gd name="T36" fmla="*/ 1206 w 1381"/>
                    <a:gd name="T37" fmla="*/ 1037 h 1186"/>
                    <a:gd name="T38" fmla="*/ 1225 w 1381"/>
                    <a:gd name="T39" fmla="*/ 1130 h 1186"/>
                    <a:gd name="T40" fmla="*/ 1217 w 1381"/>
                    <a:gd name="T41" fmla="*/ 1175 h 1186"/>
                    <a:gd name="T42" fmla="*/ 1150 w 1381"/>
                    <a:gd name="T43" fmla="*/ 1112 h 1186"/>
                    <a:gd name="T44" fmla="*/ 1094 w 1381"/>
                    <a:gd name="T45" fmla="*/ 1044 h 1186"/>
                    <a:gd name="T46" fmla="*/ 1050 w 1381"/>
                    <a:gd name="T47" fmla="*/ 966 h 1186"/>
                    <a:gd name="T48" fmla="*/ 1009 w 1381"/>
                    <a:gd name="T49" fmla="*/ 880 h 1186"/>
                    <a:gd name="T50" fmla="*/ 975 w 1381"/>
                    <a:gd name="T51" fmla="*/ 776 h 1186"/>
                    <a:gd name="T52" fmla="*/ 629 w 1381"/>
                    <a:gd name="T53" fmla="*/ 638 h 1186"/>
                    <a:gd name="T54" fmla="*/ 592 w 1381"/>
                    <a:gd name="T55" fmla="*/ 720 h 1186"/>
                    <a:gd name="T56" fmla="*/ 566 w 1381"/>
                    <a:gd name="T57" fmla="*/ 783 h 1186"/>
                    <a:gd name="T58" fmla="*/ 532 w 1381"/>
                    <a:gd name="T59" fmla="*/ 850 h 1186"/>
                    <a:gd name="T60" fmla="*/ 465 w 1381"/>
                    <a:gd name="T61" fmla="*/ 944 h 1186"/>
                    <a:gd name="T62" fmla="*/ 380 w 1381"/>
                    <a:gd name="T63" fmla="*/ 1011 h 1186"/>
                    <a:gd name="T64" fmla="*/ 320 w 1381"/>
                    <a:gd name="T65" fmla="*/ 1041 h 1186"/>
                    <a:gd name="T66" fmla="*/ 260 w 1381"/>
                    <a:gd name="T67" fmla="*/ 1063 h 1186"/>
                    <a:gd name="T68" fmla="*/ 197 w 1381"/>
                    <a:gd name="T69" fmla="*/ 1082 h 1186"/>
                    <a:gd name="T70" fmla="*/ 123 w 1381"/>
                    <a:gd name="T71" fmla="*/ 1100 h 1186"/>
                    <a:gd name="T72" fmla="*/ 33 w 1381"/>
                    <a:gd name="T73" fmla="*/ 1115 h 1186"/>
                    <a:gd name="T74" fmla="*/ 4 w 1381"/>
                    <a:gd name="T75" fmla="*/ 1097 h 1186"/>
                    <a:gd name="T76" fmla="*/ 74 w 1381"/>
                    <a:gd name="T77" fmla="*/ 1007 h 1186"/>
                    <a:gd name="T78" fmla="*/ 149 w 1381"/>
                    <a:gd name="T79" fmla="*/ 947 h 1186"/>
                    <a:gd name="T80" fmla="*/ 238 w 1381"/>
                    <a:gd name="T81" fmla="*/ 891 h 1186"/>
                    <a:gd name="T82" fmla="*/ 331 w 1381"/>
                    <a:gd name="T83" fmla="*/ 858 h 1186"/>
                    <a:gd name="T84" fmla="*/ 354 w 1381"/>
                    <a:gd name="T85" fmla="*/ 813 h 1186"/>
                    <a:gd name="T86" fmla="*/ 361 w 1381"/>
                    <a:gd name="T87" fmla="*/ 746 h 1186"/>
                    <a:gd name="T88" fmla="*/ 368 w 1381"/>
                    <a:gd name="T89" fmla="*/ 664 h 1186"/>
                    <a:gd name="T90" fmla="*/ 380 w 1381"/>
                    <a:gd name="T91" fmla="*/ 586 h 1186"/>
                    <a:gd name="T92" fmla="*/ 387 w 1381"/>
                    <a:gd name="T93" fmla="*/ 519 h 1186"/>
                    <a:gd name="T94" fmla="*/ 406 w 1381"/>
                    <a:gd name="T95" fmla="*/ 440 h 1186"/>
                    <a:gd name="T96" fmla="*/ 417 w 1381"/>
                    <a:gd name="T97" fmla="*/ 358 h 1186"/>
                    <a:gd name="T98" fmla="*/ 461 w 1381"/>
                    <a:gd name="T99" fmla="*/ 291 h 1186"/>
                    <a:gd name="T100" fmla="*/ 514 w 1381"/>
                    <a:gd name="T101" fmla="*/ 228 h 1186"/>
                    <a:gd name="T102" fmla="*/ 588 w 1381"/>
                    <a:gd name="T103" fmla="*/ 161 h 1186"/>
                    <a:gd name="T104" fmla="*/ 164 w 1381"/>
                    <a:gd name="T105" fmla="*/ 239 h 1186"/>
                    <a:gd name="T106" fmla="*/ 234 w 1381"/>
                    <a:gd name="T107" fmla="*/ 146 h 1186"/>
                    <a:gd name="T108" fmla="*/ 294 w 1381"/>
                    <a:gd name="T109" fmla="*/ 86 h 1186"/>
                    <a:gd name="T110" fmla="*/ 380 w 1381"/>
                    <a:gd name="T111" fmla="*/ 34 h 1186"/>
                    <a:gd name="T112" fmla="*/ 480 w 1381"/>
                    <a:gd name="T113" fmla="*/ 8 h 1186"/>
                    <a:gd name="T114" fmla="*/ 573 w 1381"/>
                    <a:gd name="T115" fmla="*/ 0 h 1186"/>
                    <a:gd name="T116" fmla="*/ 655 w 1381"/>
                    <a:gd name="T117" fmla="*/ 4 h 1186"/>
                    <a:gd name="T118" fmla="*/ 730 w 1381"/>
                    <a:gd name="T119" fmla="*/ 15 h 1186"/>
                    <a:gd name="T120" fmla="*/ 778 w 1381"/>
                    <a:gd name="T121" fmla="*/ 30 h 1186"/>
                    <a:gd name="T122" fmla="*/ 856 w 1381"/>
                    <a:gd name="T123" fmla="*/ 60 h 1186"/>
                    <a:gd name="T124" fmla="*/ 953 w 1381"/>
                    <a:gd name="T125" fmla="*/ 108 h 118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81"/>
                    <a:gd name="T190" fmla="*/ 0 h 1186"/>
                    <a:gd name="T191" fmla="*/ 1381 w 1381"/>
                    <a:gd name="T192" fmla="*/ 1186 h 118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81" h="1186">
                      <a:moveTo>
                        <a:pt x="979" y="127"/>
                      </a:moveTo>
                      <a:lnTo>
                        <a:pt x="987" y="131"/>
                      </a:lnTo>
                      <a:lnTo>
                        <a:pt x="998" y="142"/>
                      </a:lnTo>
                      <a:lnTo>
                        <a:pt x="1013" y="153"/>
                      </a:lnTo>
                      <a:lnTo>
                        <a:pt x="1024" y="168"/>
                      </a:lnTo>
                      <a:lnTo>
                        <a:pt x="1035" y="175"/>
                      </a:lnTo>
                      <a:lnTo>
                        <a:pt x="1050" y="190"/>
                      </a:lnTo>
                      <a:lnTo>
                        <a:pt x="1061" y="205"/>
                      </a:lnTo>
                      <a:lnTo>
                        <a:pt x="1076" y="220"/>
                      </a:lnTo>
                      <a:lnTo>
                        <a:pt x="1087" y="231"/>
                      </a:lnTo>
                      <a:lnTo>
                        <a:pt x="1098" y="243"/>
                      </a:lnTo>
                      <a:lnTo>
                        <a:pt x="1109" y="254"/>
                      </a:lnTo>
                      <a:lnTo>
                        <a:pt x="1121" y="265"/>
                      </a:lnTo>
                      <a:lnTo>
                        <a:pt x="1132" y="280"/>
                      </a:lnTo>
                      <a:lnTo>
                        <a:pt x="1139" y="287"/>
                      </a:lnTo>
                      <a:lnTo>
                        <a:pt x="1381" y="310"/>
                      </a:lnTo>
                      <a:lnTo>
                        <a:pt x="1377" y="310"/>
                      </a:lnTo>
                      <a:lnTo>
                        <a:pt x="1370" y="313"/>
                      </a:lnTo>
                      <a:lnTo>
                        <a:pt x="1363" y="317"/>
                      </a:lnTo>
                      <a:lnTo>
                        <a:pt x="1351" y="321"/>
                      </a:lnTo>
                      <a:lnTo>
                        <a:pt x="1337" y="328"/>
                      </a:lnTo>
                      <a:lnTo>
                        <a:pt x="1318" y="336"/>
                      </a:lnTo>
                      <a:lnTo>
                        <a:pt x="1299" y="347"/>
                      </a:lnTo>
                      <a:lnTo>
                        <a:pt x="1281" y="358"/>
                      </a:lnTo>
                      <a:lnTo>
                        <a:pt x="1269" y="358"/>
                      </a:lnTo>
                      <a:lnTo>
                        <a:pt x="1258" y="362"/>
                      </a:lnTo>
                      <a:lnTo>
                        <a:pt x="1247" y="366"/>
                      </a:lnTo>
                      <a:lnTo>
                        <a:pt x="1240" y="369"/>
                      </a:lnTo>
                      <a:lnTo>
                        <a:pt x="1225" y="373"/>
                      </a:lnTo>
                      <a:lnTo>
                        <a:pt x="1214" y="377"/>
                      </a:lnTo>
                      <a:lnTo>
                        <a:pt x="1202" y="381"/>
                      </a:lnTo>
                      <a:lnTo>
                        <a:pt x="1195" y="384"/>
                      </a:lnTo>
                      <a:lnTo>
                        <a:pt x="1180" y="384"/>
                      </a:lnTo>
                      <a:lnTo>
                        <a:pt x="1169" y="384"/>
                      </a:lnTo>
                      <a:lnTo>
                        <a:pt x="1158" y="384"/>
                      </a:lnTo>
                      <a:lnTo>
                        <a:pt x="1147" y="388"/>
                      </a:lnTo>
                      <a:lnTo>
                        <a:pt x="1135" y="384"/>
                      </a:lnTo>
                      <a:lnTo>
                        <a:pt x="1124" y="384"/>
                      </a:lnTo>
                      <a:lnTo>
                        <a:pt x="1113" y="384"/>
                      </a:lnTo>
                      <a:lnTo>
                        <a:pt x="1106" y="384"/>
                      </a:lnTo>
                      <a:lnTo>
                        <a:pt x="1094" y="381"/>
                      </a:lnTo>
                      <a:lnTo>
                        <a:pt x="1083" y="377"/>
                      </a:lnTo>
                      <a:lnTo>
                        <a:pt x="1072" y="373"/>
                      </a:lnTo>
                      <a:lnTo>
                        <a:pt x="1061" y="369"/>
                      </a:lnTo>
                      <a:lnTo>
                        <a:pt x="1042" y="358"/>
                      </a:lnTo>
                      <a:lnTo>
                        <a:pt x="1027" y="351"/>
                      </a:lnTo>
                      <a:lnTo>
                        <a:pt x="1009" y="340"/>
                      </a:lnTo>
                      <a:lnTo>
                        <a:pt x="990" y="332"/>
                      </a:lnTo>
                      <a:lnTo>
                        <a:pt x="975" y="321"/>
                      </a:lnTo>
                      <a:lnTo>
                        <a:pt x="964" y="313"/>
                      </a:lnTo>
                      <a:lnTo>
                        <a:pt x="946" y="302"/>
                      </a:lnTo>
                      <a:lnTo>
                        <a:pt x="938" y="291"/>
                      </a:lnTo>
                      <a:lnTo>
                        <a:pt x="927" y="284"/>
                      </a:lnTo>
                      <a:lnTo>
                        <a:pt x="919" y="280"/>
                      </a:lnTo>
                      <a:lnTo>
                        <a:pt x="905" y="269"/>
                      </a:lnTo>
                      <a:lnTo>
                        <a:pt x="905" y="265"/>
                      </a:lnTo>
                      <a:lnTo>
                        <a:pt x="748" y="451"/>
                      </a:lnTo>
                      <a:lnTo>
                        <a:pt x="752" y="451"/>
                      </a:lnTo>
                      <a:lnTo>
                        <a:pt x="767" y="455"/>
                      </a:lnTo>
                      <a:lnTo>
                        <a:pt x="778" y="459"/>
                      </a:lnTo>
                      <a:lnTo>
                        <a:pt x="789" y="466"/>
                      </a:lnTo>
                      <a:lnTo>
                        <a:pt x="804" y="470"/>
                      </a:lnTo>
                      <a:lnTo>
                        <a:pt x="823" y="481"/>
                      </a:lnTo>
                      <a:lnTo>
                        <a:pt x="830" y="485"/>
                      </a:lnTo>
                      <a:lnTo>
                        <a:pt x="841" y="489"/>
                      </a:lnTo>
                      <a:lnTo>
                        <a:pt x="852" y="496"/>
                      </a:lnTo>
                      <a:lnTo>
                        <a:pt x="864" y="504"/>
                      </a:lnTo>
                      <a:lnTo>
                        <a:pt x="875" y="507"/>
                      </a:lnTo>
                      <a:lnTo>
                        <a:pt x="886" y="515"/>
                      </a:lnTo>
                      <a:lnTo>
                        <a:pt x="897" y="522"/>
                      </a:lnTo>
                      <a:lnTo>
                        <a:pt x="912" y="533"/>
                      </a:lnTo>
                      <a:lnTo>
                        <a:pt x="923" y="541"/>
                      </a:lnTo>
                      <a:lnTo>
                        <a:pt x="938" y="552"/>
                      </a:lnTo>
                      <a:lnTo>
                        <a:pt x="949" y="563"/>
                      </a:lnTo>
                      <a:lnTo>
                        <a:pt x="968" y="575"/>
                      </a:lnTo>
                      <a:lnTo>
                        <a:pt x="979" y="586"/>
                      </a:lnTo>
                      <a:lnTo>
                        <a:pt x="998" y="597"/>
                      </a:lnTo>
                      <a:lnTo>
                        <a:pt x="1013" y="608"/>
                      </a:lnTo>
                      <a:lnTo>
                        <a:pt x="1031" y="623"/>
                      </a:lnTo>
                      <a:lnTo>
                        <a:pt x="1046" y="638"/>
                      </a:lnTo>
                      <a:lnTo>
                        <a:pt x="1057" y="653"/>
                      </a:lnTo>
                      <a:lnTo>
                        <a:pt x="1072" y="668"/>
                      </a:lnTo>
                      <a:lnTo>
                        <a:pt x="1087" y="690"/>
                      </a:lnTo>
                      <a:lnTo>
                        <a:pt x="1091" y="698"/>
                      </a:lnTo>
                      <a:lnTo>
                        <a:pt x="1098" y="709"/>
                      </a:lnTo>
                      <a:lnTo>
                        <a:pt x="1102" y="720"/>
                      </a:lnTo>
                      <a:lnTo>
                        <a:pt x="1109" y="731"/>
                      </a:lnTo>
                      <a:lnTo>
                        <a:pt x="1117" y="739"/>
                      </a:lnTo>
                      <a:lnTo>
                        <a:pt x="1121" y="750"/>
                      </a:lnTo>
                      <a:lnTo>
                        <a:pt x="1128" y="761"/>
                      </a:lnTo>
                      <a:lnTo>
                        <a:pt x="1132" y="776"/>
                      </a:lnTo>
                      <a:lnTo>
                        <a:pt x="1135" y="783"/>
                      </a:lnTo>
                      <a:lnTo>
                        <a:pt x="1143" y="795"/>
                      </a:lnTo>
                      <a:lnTo>
                        <a:pt x="1147" y="806"/>
                      </a:lnTo>
                      <a:lnTo>
                        <a:pt x="1150" y="817"/>
                      </a:lnTo>
                      <a:lnTo>
                        <a:pt x="1154" y="828"/>
                      </a:lnTo>
                      <a:lnTo>
                        <a:pt x="1162" y="839"/>
                      </a:lnTo>
                      <a:lnTo>
                        <a:pt x="1165" y="850"/>
                      </a:lnTo>
                      <a:lnTo>
                        <a:pt x="1169" y="865"/>
                      </a:lnTo>
                      <a:lnTo>
                        <a:pt x="1169" y="877"/>
                      </a:lnTo>
                      <a:lnTo>
                        <a:pt x="1176" y="888"/>
                      </a:lnTo>
                      <a:lnTo>
                        <a:pt x="1176" y="899"/>
                      </a:lnTo>
                      <a:lnTo>
                        <a:pt x="1184" y="914"/>
                      </a:lnTo>
                      <a:lnTo>
                        <a:pt x="1184" y="925"/>
                      </a:lnTo>
                      <a:lnTo>
                        <a:pt x="1188" y="936"/>
                      </a:lnTo>
                      <a:lnTo>
                        <a:pt x="1191" y="947"/>
                      </a:lnTo>
                      <a:lnTo>
                        <a:pt x="1195" y="962"/>
                      </a:lnTo>
                      <a:lnTo>
                        <a:pt x="1199" y="970"/>
                      </a:lnTo>
                      <a:lnTo>
                        <a:pt x="1199" y="981"/>
                      </a:lnTo>
                      <a:lnTo>
                        <a:pt x="1202" y="992"/>
                      </a:lnTo>
                      <a:lnTo>
                        <a:pt x="1202" y="1003"/>
                      </a:lnTo>
                      <a:lnTo>
                        <a:pt x="1202" y="1015"/>
                      </a:lnTo>
                      <a:lnTo>
                        <a:pt x="1206" y="1026"/>
                      </a:lnTo>
                      <a:lnTo>
                        <a:pt x="1206" y="1037"/>
                      </a:lnTo>
                      <a:lnTo>
                        <a:pt x="1210" y="1044"/>
                      </a:lnTo>
                      <a:lnTo>
                        <a:pt x="1214" y="1063"/>
                      </a:lnTo>
                      <a:lnTo>
                        <a:pt x="1217" y="1082"/>
                      </a:lnTo>
                      <a:lnTo>
                        <a:pt x="1221" y="1100"/>
                      </a:lnTo>
                      <a:lnTo>
                        <a:pt x="1225" y="1119"/>
                      </a:lnTo>
                      <a:lnTo>
                        <a:pt x="1225" y="1130"/>
                      </a:lnTo>
                      <a:lnTo>
                        <a:pt x="1225" y="1145"/>
                      </a:lnTo>
                      <a:lnTo>
                        <a:pt x="1229" y="1156"/>
                      </a:lnTo>
                      <a:lnTo>
                        <a:pt x="1229" y="1167"/>
                      </a:lnTo>
                      <a:lnTo>
                        <a:pt x="1232" y="1182"/>
                      </a:lnTo>
                      <a:lnTo>
                        <a:pt x="1232" y="1186"/>
                      </a:lnTo>
                      <a:lnTo>
                        <a:pt x="1217" y="1175"/>
                      </a:lnTo>
                      <a:lnTo>
                        <a:pt x="1206" y="1164"/>
                      </a:lnTo>
                      <a:lnTo>
                        <a:pt x="1195" y="1153"/>
                      </a:lnTo>
                      <a:lnTo>
                        <a:pt x="1184" y="1141"/>
                      </a:lnTo>
                      <a:lnTo>
                        <a:pt x="1173" y="1130"/>
                      </a:lnTo>
                      <a:lnTo>
                        <a:pt x="1162" y="1119"/>
                      </a:lnTo>
                      <a:lnTo>
                        <a:pt x="1150" y="1112"/>
                      </a:lnTo>
                      <a:lnTo>
                        <a:pt x="1143" y="1100"/>
                      </a:lnTo>
                      <a:lnTo>
                        <a:pt x="1132" y="1085"/>
                      </a:lnTo>
                      <a:lnTo>
                        <a:pt x="1121" y="1078"/>
                      </a:lnTo>
                      <a:lnTo>
                        <a:pt x="1113" y="1067"/>
                      </a:lnTo>
                      <a:lnTo>
                        <a:pt x="1106" y="1056"/>
                      </a:lnTo>
                      <a:lnTo>
                        <a:pt x="1094" y="1044"/>
                      </a:lnTo>
                      <a:lnTo>
                        <a:pt x="1087" y="1029"/>
                      </a:lnTo>
                      <a:lnTo>
                        <a:pt x="1080" y="1018"/>
                      </a:lnTo>
                      <a:lnTo>
                        <a:pt x="1072" y="1007"/>
                      </a:lnTo>
                      <a:lnTo>
                        <a:pt x="1065" y="992"/>
                      </a:lnTo>
                      <a:lnTo>
                        <a:pt x="1057" y="981"/>
                      </a:lnTo>
                      <a:lnTo>
                        <a:pt x="1050" y="966"/>
                      </a:lnTo>
                      <a:lnTo>
                        <a:pt x="1042" y="955"/>
                      </a:lnTo>
                      <a:lnTo>
                        <a:pt x="1035" y="940"/>
                      </a:lnTo>
                      <a:lnTo>
                        <a:pt x="1027" y="925"/>
                      </a:lnTo>
                      <a:lnTo>
                        <a:pt x="1020" y="910"/>
                      </a:lnTo>
                      <a:lnTo>
                        <a:pt x="1016" y="895"/>
                      </a:lnTo>
                      <a:lnTo>
                        <a:pt x="1009" y="880"/>
                      </a:lnTo>
                      <a:lnTo>
                        <a:pt x="1005" y="865"/>
                      </a:lnTo>
                      <a:lnTo>
                        <a:pt x="998" y="850"/>
                      </a:lnTo>
                      <a:lnTo>
                        <a:pt x="990" y="832"/>
                      </a:lnTo>
                      <a:lnTo>
                        <a:pt x="987" y="813"/>
                      </a:lnTo>
                      <a:lnTo>
                        <a:pt x="979" y="795"/>
                      </a:lnTo>
                      <a:lnTo>
                        <a:pt x="975" y="776"/>
                      </a:lnTo>
                      <a:lnTo>
                        <a:pt x="972" y="761"/>
                      </a:lnTo>
                      <a:lnTo>
                        <a:pt x="644" y="616"/>
                      </a:lnTo>
                      <a:lnTo>
                        <a:pt x="640" y="616"/>
                      </a:lnTo>
                      <a:lnTo>
                        <a:pt x="640" y="623"/>
                      </a:lnTo>
                      <a:lnTo>
                        <a:pt x="633" y="627"/>
                      </a:lnTo>
                      <a:lnTo>
                        <a:pt x="629" y="638"/>
                      </a:lnTo>
                      <a:lnTo>
                        <a:pt x="622" y="649"/>
                      </a:lnTo>
                      <a:lnTo>
                        <a:pt x="618" y="664"/>
                      </a:lnTo>
                      <a:lnTo>
                        <a:pt x="610" y="683"/>
                      </a:lnTo>
                      <a:lnTo>
                        <a:pt x="603" y="701"/>
                      </a:lnTo>
                      <a:lnTo>
                        <a:pt x="599" y="709"/>
                      </a:lnTo>
                      <a:lnTo>
                        <a:pt x="592" y="720"/>
                      </a:lnTo>
                      <a:lnTo>
                        <a:pt x="588" y="731"/>
                      </a:lnTo>
                      <a:lnTo>
                        <a:pt x="584" y="739"/>
                      </a:lnTo>
                      <a:lnTo>
                        <a:pt x="577" y="750"/>
                      </a:lnTo>
                      <a:lnTo>
                        <a:pt x="573" y="761"/>
                      </a:lnTo>
                      <a:lnTo>
                        <a:pt x="569" y="772"/>
                      </a:lnTo>
                      <a:lnTo>
                        <a:pt x="566" y="783"/>
                      </a:lnTo>
                      <a:lnTo>
                        <a:pt x="558" y="795"/>
                      </a:lnTo>
                      <a:lnTo>
                        <a:pt x="551" y="806"/>
                      </a:lnTo>
                      <a:lnTo>
                        <a:pt x="547" y="817"/>
                      </a:lnTo>
                      <a:lnTo>
                        <a:pt x="540" y="828"/>
                      </a:lnTo>
                      <a:lnTo>
                        <a:pt x="536" y="839"/>
                      </a:lnTo>
                      <a:lnTo>
                        <a:pt x="532" y="850"/>
                      </a:lnTo>
                      <a:lnTo>
                        <a:pt x="525" y="862"/>
                      </a:lnTo>
                      <a:lnTo>
                        <a:pt x="521" y="873"/>
                      </a:lnTo>
                      <a:lnTo>
                        <a:pt x="506" y="891"/>
                      </a:lnTo>
                      <a:lnTo>
                        <a:pt x="495" y="910"/>
                      </a:lnTo>
                      <a:lnTo>
                        <a:pt x="480" y="929"/>
                      </a:lnTo>
                      <a:lnTo>
                        <a:pt x="465" y="944"/>
                      </a:lnTo>
                      <a:lnTo>
                        <a:pt x="450" y="959"/>
                      </a:lnTo>
                      <a:lnTo>
                        <a:pt x="432" y="974"/>
                      </a:lnTo>
                      <a:lnTo>
                        <a:pt x="417" y="985"/>
                      </a:lnTo>
                      <a:lnTo>
                        <a:pt x="398" y="1000"/>
                      </a:lnTo>
                      <a:lnTo>
                        <a:pt x="387" y="1003"/>
                      </a:lnTo>
                      <a:lnTo>
                        <a:pt x="380" y="1011"/>
                      </a:lnTo>
                      <a:lnTo>
                        <a:pt x="368" y="1015"/>
                      </a:lnTo>
                      <a:lnTo>
                        <a:pt x="357" y="1022"/>
                      </a:lnTo>
                      <a:lnTo>
                        <a:pt x="346" y="1026"/>
                      </a:lnTo>
                      <a:lnTo>
                        <a:pt x="339" y="1029"/>
                      </a:lnTo>
                      <a:lnTo>
                        <a:pt x="327" y="1037"/>
                      </a:lnTo>
                      <a:lnTo>
                        <a:pt x="320" y="1041"/>
                      </a:lnTo>
                      <a:lnTo>
                        <a:pt x="309" y="1044"/>
                      </a:lnTo>
                      <a:lnTo>
                        <a:pt x="298" y="1048"/>
                      </a:lnTo>
                      <a:lnTo>
                        <a:pt x="286" y="1052"/>
                      </a:lnTo>
                      <a:lnTo>
                        <a:pt x="279" y="1056"/>
                      </a:lnTo>
                      <a:lnTo>
                        <a:pt x="268" y="1059"/>
                      </a:lnTo>
                      <a:lnTo>
                        <a:pt x="260" y="1063"/>
                      </a:lnTo>
                      <a:lnTo>
                        <a:pt x="249" y="1067"/>
                      </a:lnTo>
                      <a:lnTo>
                        <a:pt x="238" y="1074"/>
                      </a:lnTo>
                      <a:lnTo>
                        <a:pt x="231" y="1074"/>
                      </a:lnTo>
                      <a:lnTo>
                        <a:pt x="219" y="1078"/>
                      </a:lnTo>
                      <a:lnTo>
                        <a:pt x="208" y="1078"/>
                      </a:lnTo>
                      <a:lnTo>
                        <a:pt x="197" y="1082"/>
                      </a:lnTo>
                      <a:lnTo>
                        <a:pt x="186" y="1082"/>
                      </a:lnTo>
                      <a:lnTo>
                        <a:pt x="179" y="1085"/>
                      </a:lnTo>
                      <a:lnTo>
                        <a:pt x="167" y="1089"/>
                      </a:lnTo>
                      <a:lnTo>
                        <a:pt x="160" y="1093"/>
                      </a:lnTo>
                      <a:lnTo>
                        <a:pt x="138" y="1097"/>
                      </a:lnTo>
                      <a:lnTo>
                        <a:pt x="123" y="1100"/>
                      </a:lnTo>
                      <a:lnTo>
                        <a:pt x="104" y="1104"/>
                      </a:lnTo>
                      <a:lnTo>
                        <a:pt x="89" y="1108"/>
                      </a:lnTo>
                      <a:lnTo>
                        <a:pt x="74" y="1108"/>
                      </a:lnTo>
                      <a:lnTo>
                        <a:pt x="56" y="1112"/>
                      </a:lnTo>
                      <a:lnTo>
                        <a:pt x="44" y="1112"/>
                      </a:lnTo>
                      <a:lnTo>
                        <a:pt x="33" y="1115"/>
                      </a:lnTo>
                      <a:lnTo>
                        <a:pt x="18" y="1115"/>
                      </a:lnTo>
                      <a:lnTo>
                        <a:pt x="11" y="1119"/>
                      </a:lnTo>
                      <a:lnTo>
                        <a:pt x="4" y="1119"/>
                      </a:lnTo>
                      <a:lnTo>
                        <a:pt x="0" y="1123"/>
                      </a:lnTo>
                      <a:lnTo>
                        <a:pt x="0" y="1108"/>
                      </a:lnTo>
                      <a:lnTo>
                        <a:pt x="4" y="1097"/>
                      </a:lnTo>
                      <a:lnTo>
                        <a:pt x="11" y="1082"/>
                      </a:lnTo>
                      <a:lnTo>
                        <a:pt x="26" y="1063"/>
                      </a:lnTo>
                      <a:lnTo>
                        <a:pt x="37" y="1044"/>
                      </a:lnTo>
                      <a:lnTo>
                        <a:pt x="56" y="1026"/>
                      </a:lnTo>
                      <a:lnTo>
                        <a:pt x="63" y="1015"/>
                      </a:lnTo>
                      <a:lnTo>
                        <a:pt x="74" y="1007"/>
                      </a:lnTo>
                      <a:lnTo>
                        <a:pt x="85" y="1000"/>
                      </a:lnTo>
                      <a:lnTo>
                        <a:pt x="97" y="988"/>
                      </a:lnTo>
                      <a:lnTo>
                        <a:pt x="108" y="977"/>
                      </a:lnTo>
                      <a:lnTo>
                        <a:pt x="123" y="966"/>
                      </a:lnTo>
                      <a:lnTo>
                        <a:pt x="134" y="959"/>
                      </a:lnTo>
                      <a:lnTo>
                        <a:pt x="149" y="947"/>
                      </a:lnTo>
                      <a:lnTo>
                        <a:pt x="160" y="936"/>
                      </a:lnTo>
                      <a:lnTo>
                        <a:pt x="175" y="929"/>
                      </a:lnTo>
                      <a:lnTo>
                        <a:pt x="193" y="921"/>
                      </a:lnTo>
                      <a:lnTo>
                        <a:pt x="208" y="914"/>
                      </a:lnTo>
                      <a:lnTo>
                        <a:pt x="223" y="903"/>
                      </a:lnTo>
                      <a:lnTo>
                        <a:pt x="238" y="891"/>
                      </a:lnTo>
                      <a:lnTo>
                        <a:pt x="257" y="884"/>
                      </a:lnTo>
                      <a:lnTo>
                        <a:pt x="275" y="880"/>
                      </a:lnTo>
                      <a:lnTo>
                        <a:pt x="290" y="869"/>
                      </a:lnTo>
                      <a:lnTo>
                        <a:pt x="309" y="862"/>
                      </a:lnTo>
                      <a:lnTo>
                        <a:pt x="320" y="858"/>
                      </a:lnTo>
                      <a:lnTo>
                        <a:pt x="331" y="858"/>
                      </a:lnTo>
                      <a:lnTo>
                        <a:pt x="342" y="854"/>
                      </a:lnTo>
                      <a:lnTo>
                        <a:pt x="350" y="850"/>
                      </a:lnTo>
                      <a:lnTo>
                        <a:pt x="350" y="843"/>
                      </a:lnTo>
                      <a:lnTo>
                        <a:pt x="350" y="828"/>
                      </a:lnTo>
                      <a:lnTo>
                        <a:pt x="350" y="821"/>
                      </a:lnTo>
                      <a:lnTo>
                        <a:pt x="354" y="813"/>
                      </a:lnTo>
                      <a:lnTo>
                        <a:pt x="354" y="802"/>
                      </a:lnTo>
                      <a:lnTo>
                        <a:pt x="357" y="795"/>
                      </a:lnTo>
                      <a:lnTo>
                        <a:pt x="357" y="780"/>
                      </a:lnTo>
                      <a:lnTo>
                        <a:pt x="357" y="772"/>
                      </a:lnTo>
                      <a:lnTo>
                        <a:pt x="361" y="757"/>
                      </a:lnTo>
                      <a:lnTo>
                        <a:pt x="361" y="746"/>
                      </a:lnTo>
                      <a:lnTo>
                        <a:pt x="361" y="731"/>
                      </a:lnTo>
                      <a:lnTo>
                        <a:pt x="365" y="720"/>
                      </a:lnTo>
                      <a:lnTo>
                        <a:pt x="365" y="705"/>
                      </a:lnTo>
                      <a:lnTo>
                        <a:pt x="368" y="694"/>
                      </a:lnTo>
                      <a:lnTo>
                        <a:pt x="368" y="675"/>
                      </a:lnTo>
                      <a:lnTo>
                        <a:pt x="368" y="664"/>
                      </a:lnTo>
                      <a:lnTo>
                        <a:pt x="372" y="649"/>
                      </a:lnTo>
                      <a:lnTo>
                        <a:pt x="372" y="634"/>
                      </a:lnTo>
                      <a:lnTo>
                        <a:pt x="372" y="623"/>
                      </a:lnTo>
                      <a:lnTo>
                        <a:pt x="376" y="608"/>
                      </a:lnTo>
                      <a:lnTo>
                        <a:pt x="376" y="593"/>
                      </a:lnTo>
                      <a:lnTo>
                        <a:pt x="380" y="586"/>
                      </a:lnTo>
                      <a:lnTo>
                        <a:pt x="380" y="571"/>
                      </a:lnTo>
                      <a:lnTo>
                        <a:pt x="380" y="560"/>
                      </a:lnTo>
                      <a:lnTo>
                        <a:pt x="383" y="548"/>
                      </a:lnTo>
                      <a:lnTo>
                        <a:pt x="383" y="541"/>
                      </a:lnTo>
                      <a:lnTo>
                        <a:pt x="383" y="530"/>
                      </a:lnTo>
                      <a:lnTo>
                        <a:pt x="387" y="519"/>
                      </a:lnTo>
                      <a:lnTo>
                        <a:pt x="387" y="511"/>
                      </a:lnTo>
                      <a:lnTo>
                        <a:pt x="391" y="507"/>
                      </a:lnTo>
                      <a:lnTo>
                        <a:pt x="391" y="489"/>
                      </a:lnTo>
                      <a:lnTo>
                        <a:pt x="394" y="474"/>
                      </a:lnTo>
                      <a:lnTo>
                        <a:pt x="398" y="455"/>
                      </a:lnTo>
                      <a:lnTo>
                        <a:pt x="406" y="440"/>
                      </a:lnTo>
                      <a:lnTo>
                        <a:pt x="409" y="422"/>
                      </a:lnTo>
                      <a:lnTo>
                        <a:pt x="417" y="407"/>
                      </a:lnTo>
                      <a:lnTo>
                        <a:pt x="424" y="392"/>
                      </a:lnTo>
                      <a:lnTo>
                        <a:pt x="432" y="381"/>
                      </a:lnTo>
                      <a:lnTo>
                        <a:pt x="413" y="369"/>
                      </a:lnTo>
                      <a:lnTo>
                        <a:pt x="417" y="358"/>
                      </a:lnTo>
                      <a:lnTo>
                        <a:pt x="424" y="343"/>
                      </a:lnTo>
                      <a:lnTo>
                        <a:pt x="428" y="332"/>
                      </a:lnTo>
                      <a:lnTo>
                        <a:pt x="435" y="321"/>
                      </a:lnTo>
                      <a:lnTo>
                        <a:pt x="443" y="310"/>
                      </a:lnTo>
                      <a:lnTo>
                        <a:pt x="454" y="299"/>
                      </a:lnTo>
                      <a:lnTo>
                        <a:pt x="461" y="291"/>
                      </a:lnTo>
                      <a:lnTo>
                        <a:pt x="469" y="280"/>
                      </a:lnTo>
                      <a:lnTo>
                        <a:pt x="473" y="272"/>
                      </a:lnTo>
                      <a:lnTo>
                        <a:pt x="484" y="261"/>
                      </a:lnTo>
                      <a:lnTo>
                        <a:pt x="491" y="250"/>
                      </a:lnTo>
                      <a:lnTo>
                        <a:pt x="499" y="243"/>
                      </a:lnTo>
                      <a:lnTo>
                        <a:pt x="514" y="228"/>
                      </a:lnTo>
                      <a:lnTo>
                        <a:pt x="529" y="213"/>
                      </a:lnTo>
                      <a:lnTo>
                        <a:pt x="540" y="198"/>
                      </a:lnTo>
                      <a:lnTo>
                        <a:pt x="555" y="187"/>
                      </a:lnTo>
                      <a:lnTo>
                        <a:pt x="566" y="175"/>
                      </a:lnTo>
                      <a:lnTo>
                        <a:pt x="573" y="168"/>
                      </a:lnTo>
                      <a:lnTo>
                        <a:pt x="588" y="161"/>
                      </a:lnTo>
                      <a:lnTo>
                        <a:pt x="596" y="157"/>
                      </a:lnTo>
                      <a:lnTo>
                        <a:pt x="450" y="123"/>
                      </a:lnTo>
                      <a:lnTo>
                        <a:pt x="160" y="258"/>
                      </a:lnTo>
                      <a:lnTo>
                        <a:pt x="160" y="254"/>
                      </a:lnTo>
                      <a:lnTo>
                        <a:pt x="160" y="246"/>
                      </a:lnTo>
                      <a:lnTo>
                        <a:pt x="164" y="239"/>
                      </a:lnTo>
                      <a:lnTo>
                        <a:pt x="175" y="224"/>
                      </a:lnTo>
                      <a:lnTo>
                        <a:pt x="182" y="209"/>
                      </a:lnTo>
                      <a:lnTo>
                        <a:pt x="193" y="194"/>
                      </a:lnTo>
                      <a:lnTo>
                        <a:pt x="208" y="172"/>
                      </a:lnTo>
                      <a:lnTo>
                        <a:pt x="227" y="157"/>
                      </a:lnTo>
                      <a:lnTo>
                        <a:pt x="234" y="146"/>
                      </a:lnTo>
                      <a:lnTo>
                        <a:pt x="242" y="134"/>
                      </a:lnTo>
                      <a:lnTo>
                        <a:pt x="249" y="123"/>
                      </a:lnTo>
                      <a:lnTo>
                        <a:pt x="260" y="116"/>
                      </a:lnTo>
                      <a:lnTo>
                        <a:pt x="272" y="105"/>
                      </a:lnTo>
                      <a:lnTo>
                        <a:pt x="283" y="93"/>
                      </a:lnTo>
                      <a:lnTo>
                        <a:pt x="294" y="86"/>
                      </a:lnTo>
                      <a:lnTo>
                        <a:pt x="309" y="75"/>
                      </a:lnTo>
                      <a:lnTo>
                        <a:pt x="320" y="64"/>
                      </a:lnTo>
                      <a:lnTo>
                        <a:pt x="335" y="56"/>
                      </a:lnTo>
                      <a:lnTo>
                        <a:pt x="350" y="49"/>
                      </a:lnTo>
                      <a:lnTo>
                        <a:pt x="365" y="41"/>
                      </a:lnTo>
                      <a:lnTo>
                        <a:pt x="380" y="34"/>
                      </a:lnTo>
                      <a:lnTo>
                        <a:pt x="394" y="30"/>
                      </a:lnTo>
                      <a:lnTo>
                        <a:pt x="413" y="23"/>
                      </a:lnTo>
                      <a:lnTo>
                        <a:pt x="432" y="19"/>
                      </a:lnTo>
                      <a:lnTo>
                        <a:pt x="447" y="15"/>
                      </a:lnTo>
                      <a:lnTo>
                        <a:pt x="461" y="11"/>
                      </a:lnTo>
                      <a:lnTo>
                        <a:pt x="480" y="8"/>
                      </a:lnTo>
                      <a:lnTo>
                        <a:pt x="499" y="8"/>
                      </a:lnTo>
                      <a:lnTo>
                        <a:pt x="514" y="4"/>
                      </a:lnTo>
                      <a:lnTo>
                        <a:pt x="529" y="0"/>
                      </a:lnTo>
                      <a:lnTo>
                        <a:pt x="543" y="0"/>
                      </a:lnTo>
                      <a:lnTo>
                        <a:pt x="562" y="0"/>
                      </a:lnTo>
                      <a:lnTo>
                        <a:pt x="573" y="0"/>
                      </a:lnTo>
                      <a:lnTo>
                        <a:pt x="588" y="0"/>
                      </a:lnTo>
                      <a:lnTo>
                        <a:pt x="603" y="0"/>
                      </a:lnTo>
                      <a:lnTo>
                        <a:pt x="618" y="0"/>
                      </a:lnTo>
                      <a:lnTo>
                        <a:pt x="629" y="0"/>
                      </a:lnTo>
                      <a:lnTo>
                        <a:pt x="644" y="4"/>
                      </a:lnTo>
                      <a:lnTo>
                        <a:pt x="655" y="4"/>
                      </a:lnTo>
                      <a:lnTo>
                        <a:pt x="670" y="8"/>
                      </a:lnTo>
                      <a:lnTo>
                        <a:pt x="681" y="8"/>
                      </a:lnTo>
                      <a:lnTo>
                        <a:pt x="689" y="8"/>
                      </a:lnTo>
                      <a:lnTo>
                        <a:pt x="700" y="8"/>
                      </a:lnTo>
                      <a:lnTo>
                        <a:pt x="711" y="11"/>
                      </a:lnTo>
                      <a:lnTo>
                        <a:pt x="730" y="15"/>
                      </a:lnTo>
                      <a:lnTo>
                        <a:pt x="744" y="19"/>
                      </a:lnTo>
                      <a:lnTo>
                        <a:pt x="756" y="23"/>
                      </a:lnTo>
                      <a:lnTo>
                        <a:pt x="763" y="26"/>
                      </a:lnTo>
                      <a:lnTo>
                        <a:pt x="771" y="26"/>
                      </a:lnTo>
                      <a:lnTo>
                        <a:pt x="774" y="30"/>
                      </a:lnTo>
                      <a:lnTo>
                        <a:pt x="778" y="30"/>
                      </a:lnTo>
                      <a:lnTo>
                        <a:pt x="785" y="30"/>
                      </a:lnTo>
                      <a:lnTo>
                        <a:pt x="797" y="38"/>
                      </a:lnTo>
                      <a:lnTo>
                        <a:pt x="808" y="41"/>
                      </a:lnTo>
                      <a:lnTo>
                        <a:pt x="823" y="49"/>
                      </a:lnTo>
                      <a:lnTo>
                        <a:pt x="838" y="52"/>
                      </a:lnTo>
                      <a:lnTo>
                        <a:pt x="856" y="60"/>
                      </a:lnTo>
                      <a:lnTo>
                        <a:pt x="871" y="67"/>
                      </a:lnTo>
                      <a:lnTo>
                        <a:pt x="890" y="75"/>
                      </a:lnTo>
                      <a:lnTo>
                        <a:pt x="908" y="82"/>
                      </a:lnTo>
                      <a:lnTo>
                        <a:pt x="927" y="90"/>
                      </a:lnTo>
                      <a:lnTo>
                        <a:pt x="942" y="97"/>
                      </a:lnTo>
                      <a:lnTo>
                        <a:pt x="953" y="108"/>
                      </a:lnTo>
                      <a:lnTo>
                        <a:pt x="968" y="116"/>
                      </a:lnTo>
                      <a:lnTo>
                        <a:pt x="979" y="127"/>
                      </a:lnTo>
                      <a:close/>
                    </a:path>
                  </a:pathLst>
                </a:custGeom>
                <a:solidFill>
                  <a:srgbClr val="000000"/>
                </a:solidFill>
                <a:ln w="9525">
                  <a:noFill/>
                  <a:round/>
                  <a:headEnd/>
                  <a:tailEnd/>
                </a:ln>
              </p:spPr>
              <p:txBody>
                <a:bodyPr/>
                <a:lstStyle/>
                <a:p>
                  <a:endParaRPr lang="en-US"/>
                </a:p>
              </p:txBody>
            </p:sp>
            <p:sp>
              <p:nvSpPr>
                <p:cNvPr id="22551" name="Freeform 6"/>
                <p:cNvSpPr>
                  <a:spLocks/>
                </p:cNvSpPr>
                <p:nvPr/>
              </p:nvSpPr>
              <p:spPr bwMode="auto">
                <a:xfrm>
                  <a:off x="5777" y="6186"/>
                  <a:ext cx="264" cy="336"/>
                </a:xfrm>
                <a:custGeom>
                  <a:avLst/>
                  <a:gdLst>
                    <a:gd name="T0" fmla="*/ 0 w 264"/>
                    <a:gd name="T1" fmla="*/ 310 h 336"/>
                    <a:gd name="T2" fmla="*/ 134 w 264"/>
                    <a:gd name="T3" fmla="*/ 90 h 336"/>
                    <a:gd name="T4" fmla="*/ 108 w 264"/>
                    <a:gd name="T5" fmla="*/ 82 h 336"/>
                    <a:gd name="T6" fmla="*/ 119 w 264"/>
                    <a:gd name="T7" fmla="*/ 75 h 336"/>
                    <a:gd name="T8" fmla="*/ 130 w 264"/>
                    <a:gd name="T9" fmla="*/ 75 h 336"/>
                    <a:gd name="T10" fmla="*/ 141 w 264"/>
                    <a:gd name="T11" fmla="*/ 71 h 336"/>
                    <a:gd name="T12" fmla="*/ 156 w 264"/>
                    <a:gd name="T13" fmla="*/ 67 h 336"/>
                    <a:gd name="T14" fmla="*/ 100 w 264"/>
                    <a:gd name="T15" fmla="*/ 56 h 336"/>
                    <a:gd name="T16" fmla="*/ 108 w 264"/>
                    <a:gd name="T17" fmla="*/ 49 h 336"/>
                    <a:gd name="T18" fmla="*/ 123 w 264"/>
                    <a:gd name="T19" fmla="*/ 45 h 336"/>
                    <a:gd name="T20" fmla="*/ 130 w 264"/>
                    <a:gd name="T21" fmla="*/ 41 h 336"/>
                    <a:gd name="T22" fmla="*/ 141 w 264"/>
                    <a:gd name="T23" fmla="*/ 37 h 336"/>
                    <a:gd name="T24" fmla="*/ 149 w 264"/>
                    <a:gd name="T25" fmla="*/ 37 h 336"/>
                    <a:gd name="T26" fmla="*/ 163 w 264"/>
                    <a:gd name="T27" fmla="*/ 37 h 336"/>
                    <a:gd name="T28" fmla="*/ 108 w 264"/>
                    <a:gd name="T29" fmla="*/ 22 h 336"/>
                    <a:gd name="T30" fmla="*/ 115 w 264"/>
                    <a:gd name="T31" fmla="*/ 15 h 336"/>
                    <a:gd name="T32" fmla="*/ 126 w 264"/>
                    <a:gd name="T33" fmla="*/ 8 h 336"/>
                    <a:gd name="T34" fmla="*/ 137 w 264"/>
                    <a:gd name="T35" fmla="*/ 4 h 336"/>
                    <a:gd name="T36" fmla="*/ 152 w 264"/>
                    <a:gd name="T37" fmla="*/ 0 h 336"/>
                    <a:gd name="T38" fmla="*/ 163 w 264"/>
                    <a:gd name="T39" fmla="*/ 0 h 336"/>
                    <a:gd name="T40" fmla="*/ 178 w 264"/>
                    <a:gd name="T41" fmla="*/ 0 h 336"/>
                    <a:gd name="T42" fmla="*/ 193 w 264"/>
                    <a:gd name="T43" fmla="*/ 0 h 336"/>
                    <a:gd name="T44" fmla="*/ 212 w 264"/>
                    <a:gd name="T45" fmla="*/ 8 h 336"/>
                    <a:gd name="T46" fmla="*/ 227 w 264"/>
                    <a:gd name="T47" fmla="*/ 0 h 336"/>
                    <a:gd name="T48" fmla="*/ 242 w 264"/>
                    <a:gd name="T49" fmla="*/ 4 h 336"/>
                    <a:gd name="T50" fmla="*/ 253 w 264"/>
                    <a:gd name="T51" fmla="*/ 8 h 336"/>
                    <a:gd name="T52" fmla="*/ 264 w 264"/>
                    <a:gd name="T53" fmla="*/ 19 h 336"/>
                    <a:gd name="T54" fmla="*/ 242 w 264"/>
                    <a:gd name="T55" fmla="*/ 30 h 336"/>
                    <a:gd name="T56" fmla="*/ 234 w 264"/>
                    <a:gd name="T57" fmla="*/ 101 h 336"/>
                    <a:gd name="T58" fmla="*/ 223 w 264"/>
                    <a:gd name="T59" fmla="*/ 97 h 336"/>
                    <a:gd name="T60" fmla="*/ 219 w 264"/>
                    <a:gd name="T61" fmla="*/ 134 h 336"/>
                    <a:gd name="T62" fmla="*/ 197 w 264"/>
                    <a:gd name="T63" fmla="*/ 131 h 336"/>
                    <a:gd name="T64" fmla="*/ 130 w 264"/>
                    <a:gd name="T65" fmla="*/ 336 h 336"/>
                    <a:gd name="T66" fmla="*/ 0 w 264"/>
                    <a:gd name="T67" fmla="*/ 310 h 336"/>
                    <a:gd name="T68" fmla="*/ 0 w 264"/>
                    <a:gd name="T69" fmla="*/ 310 h 3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4"/>
                    <a:gd name="T106" fmla="*/ 0 h 336"/>
                    <a:gd name="T107" fmla="*/ 264 w 264"/>
                    <a:gd name="T108" fmla="*/ 336 h 3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4" h="336">
                      <a:moveTo>
                        <a:pt x="0" y="310"/>
                      </a:moveTo>
                      <a:lnTo>
                        <a:pt x="134" y="90"/>
                      </a:lnTo>
                      <a:lnTo>
                        <a:pt x="108" y="82"/>
                      </a:lnTo>
                      <a:lnTo>
                        <a:pt x="119" y="75"/>
                      </a:lnTo>
                      <a:lnTo>
                        <a:pt x="130" y="75"/>
                      </a:lnTo>
                      <a:lnTo>
                        <a:pt x="141" y="71"/>
                      </a:lnTo>
                      <a:lnTo>
                        <a:pt x="156" y="67"/>
                      </a:lnTo>
                      <a:lnTo>
                        <a:pt x="100" y="56"/>
                      </a:lnTo>
                      <a:lnTo>
                        <a:pt x="108" y="49"/>
                      </a:lnTo>
                      <a:lnTo>
                        <a:pt x="123" y="45"/>
                      </a:lnTo>
                      <a:lnTo>
                        <a:pt x="130" y="41"/>
                      </a:lnTo>
                      <a:lnTo>
                        <a:pt x="141" y="37"/>
                      </a:lnTo>
                      <a:lnTo>
                        <a:pt x="149" y="37"/>
                      </a:lnTo>
                      <a:lnTo>
                        <a:pt x="163" y="37"/>
                      </a:lnTo>
                      <a:lnTo>
                        <a:pt x="108" y="22"/>
                      </a:lnTo>
                      <a:lnTo>
                        <a:pt x="115" y="15"/>
                      </a:lnTo>
                      <a:lnTo>
                        <a:pt x="126" y="8"/>
                      </a:lnTo>
                      <a:lnTo>
                        <a:pt x="137" y="4"/>
                      </a:lnTo>
                      <a:lnTo>
                        <a:pt x="152" y="0"/>
                      </a:lnTo>
                      <a:lnTo>
                        <a:pt x="163" y="0"/>
                      </a:lnTo>
                      <a:lnTo>
                        <a:pt x="178" y="0"/>
                      </a:lnTo>
                      <a:lnTo>
                        <a:pt x="193" y="0"/>
                      </a:lnTo>
                      <a:lnTo>
                        <a:pt x="212" y="8"/>
                      </a:lnTo>
                      <a:lnTo>
                        <a:pt x="227" y="0"/>
                      </a:lnTo>
                      <a:lnTo>
                        <a:pt x="242" y="4"/>
                      </a:lnTo>
                      <a:lnTo>
                        <a:pt x="253" y="8"/>
                      </a:lnTo>
                      <a:lnTo>
                        <a:pt x="264" y="19"/>
                      </a:lnTo>
                      <a:lnTo>
                        <a:pt x="242" y="30"/>
                      </a:lnTo>
                      <a:lnTo>
                        <a:pt x="234" y="101"/>
                      </a:lnTo>
                      <a:lnTo>
                        <a:pt x="223" y="97"/>
                      </a:lnTo>
                      <a:lnTo>
                        <a:pt x="219" y="134"/>
                      </a:lnTo>
                      <a:lnTo>
                        <a:pt x="197" y="131"/>
                      </a:lnTo>
                      <a:lnTo>
                        <a:pt x="130" y="336"/>
                      </a:lnTo>
                      <a:lnTo>
                        <a:pt x="0" y="310"/>
                      </a:lnTo>
                      <a:close/>
                    </a:path>
                  </a:pathLst>
                </a:custGeom>
                <a:solidFill>
                  <a:srgbClr val="000000"/>
                </a:solidFill>
                <a:ln w="9525">
                  <a:noFill/>
                  <a:round/>
                  <a:headEnd/>
                  <a:tailEnd/>
                </a:ln>
              </p:spPr>
              <p:txBody>
                <a:bodyPr/>
                <a:lstStyle/>
                <a:p>
                  <a:endParaRPr lang="en-US"/>
                </a:p>
              </p:txBody>
            </p:sp>
            <p:sp>
              <p:nvSpPr>
                <p:cNvPr id="22552" name="Freeform 7"/>
                <p:cNvSpPr>
                  <a:spLocks/>
                </p:cNvSpPr>
                <p:nvPr/>
              </p:nvSpPr>
              <p:spPr bwMode="auto">
                <a:xfrm>
                  <a:off x="5222" y="6451"/>
                  <a:ext cx="126" cy="93"/>
                </a:xfrm>
                <a:custGeom>
                  <a:avLst/>
                  <a:gdLst>
                    <a:gd name="T0" fmla="*/ 126 w 126"/>
                    <a:gd name="T1" fmla="*/ 0 h 93"/>
                    <a:gd name="T2" fmla="*/ 45 w 126"/>
                    <a:gd name="T3" fmla="*/ 93 h 93"/>
                    <a:gd name="T4" fmla="*/ 0 w 126"/>
                    <a:gd name="T5" fmla="*/ 89 h 93"/>
                    <a:gd name="T6" fmla="*/ 11 w 126"/>
                    <a:gd name="T7" fmla="*/ 22 h 93"/>
                    <a:gd name="T8" fmla="*/ 33 w 126"/>
                    <a:gd name="T9" fmla="*/ 22 h 93"/>
                    <a:gd name="T10" fmla="*/ 74 w 126"/>
                    <a:gd name="T11" fmla="*/ 4 h 93"/>
                    <a:gd name="T12" fmla="*/ 126 w 126"/>
                    <a:gd name="T13" fmla="*/ 0 h 93"/>
                    <a:gd name="T14" fmla="*/ 126 w 126"/>
                    <a:gd name="T15" fmla="*/ 0 h 93"/>
                    <a:gd name="T16" fmla="*/ 0 60000 65536"/>
                    <a:gd name="T17" fmla="*/ 0 60000 65536"/>
                    <a:gd name="T18" fmla="*/ 0 60000 65536"/>
                    <a:gd name="T19" fmla="*/ 0 60000 65536"/>
                    <a:gd name="T20" fmla="*/ 0 60000 65536"/>
                    <a:gd name="T21" fmla="*/ 0 60000 65536"/>
                    <a:gd name="T22" fmla="*/ 0 60000 65536"/>
                    <a:gd name="T23" fmla="*/ 0 60000 65536"/>
                    <a:gd name="T24" fmla="*/ 0 w 126"/>
                    <a:gd name="T25" fmla="*/ 0 h 93"/>
                    <a:gd name="T26" fmla="*/ 126 w 126"/>
                    <a:gd name="T27" fmla="*/ 93 h 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6" h="93">
                      <a:moveTo>
                        <a:pt x="126" y="0"/>
                      </a:moveTo>
                      <a:lnTo>
                        <a:pt x="45" y="93"/>
                      </a:lnTo>
                      <a:lnTo>
                        <a:pt x="0" y="89"/>
                      </a:lnTo>
                      <a:lnTo>
                        <a:pt x="11" y="22"/>
                      </a:lnTo>
                      <a:lnTo>
                        <a:pt x="33" y="22"/>
                      </a:lnTo>
                      <a:lnTo>
                        <a:pt x="74" y="4"/>
                      </a:lnTo>
                      <a:lnTo>
                        <a:pt x="126" y="0"/>
                      </a:lnTo>
                      <a:close/>
                    </a:path>
                  </a:pathLst>
                </a:custGeom>
                <a:solidFill>
                  <a:srgbClr val="000000"/>
                </a:solidFill>
                <a:ln w="9525">
                  <a:noFill/>
                  <a:round/>
                  <a:headEnd/>
                  <a:tailEnd/>
                </a:ln>
              </p:spPr>
              <p:txBody>
                <a:bodyPr/>
                <a:lstStyle/>
                <a:p>
                  <a:endParaRPr lang="en-US"/>
                </a:p>
              </p:txBody>
            </p:sp>
            <p:sp>
              <p:nvSpPr>
                <p:cNvPr id="22553" name="Freeform 8"/>
                <p:cNvSpPr>
                  <a:spLocks/>
                </p:cNvSpPr>
                <p:nvPr/>
              </p:nvSpPr>
              <p:spPr bwMode="auto">
                <a:xfrm>
                  <a:off x="5132" y="6432"/>
                  <a:ext cx="149" cy="198"/>
                </a:xfrm>
                <a:custGeom>
                  <a:avLst/>
                  <a:gdLst>
                    <a:gd name="T0" fmla="*/ 105 w 149"/>
                    <a:gd name="T1" fmla="*/ 0 h 198"/>
                    <a:gd name="T2" fmla="*/ 149 w 149"/>
                    <a:gd name="T3" fmla="*/ 11 h 198"/>
                    <a:gd name="T4" fmla="*/ 97 w 149"/>
                    <a:gd name="T5" fmla="*/ 198 h 198"/>
                    <a:gd name="T6" fmla="*/ 0 w 149"/>
                    <a:gd name="T7" fmla="*/ 123 h 198"/>
                    <a:gd name="T8" fmla="*/ 60 w 149"/>
                    <a:gd name="T9" fmla="*/ 142 h 198"/>
                    <a:gd name="T10" fmla="*/ 90 w 149"/>
                    <a:gd name="T11" fmla="*/ 153 h 198"/>
                    <a:gd name="T12" fmla="*/ 123 w 149"/>
                    <a:gd name="T13" fmla="*/ 26 h 198"/>
                    <a:gd name="T14" fmla="*/ 79 w 149"/>
                    <a:gd name="T15" fmla="*/ 15 h 198"/>
                    <a:gd name="T16" fmla="*/ 105 w 149"/>
                    <a:gd name="T17" fmla="*/ 0 h 198"/>
                    <a:gd name="T18" fmla="*/ 105 w 149"/>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9"/>
                    <a:gd name="T31" fmla="*/ 0 h 198"/>
                    <a:gd name="T32" fmla="*/ 149 w 149"/>
                    <a:gd name="T33" fmla="*/ 198 h 1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9" h="198">
                      <a:moveTo>
                        <a:pt x="105" y="0"/>
                      </a:moveTo>
                      <a:lnTo>
                        <a:pt x="149" y="11"/>
                      </a:lnTo>
                      <a:lnTo>
                        <a:pt x="97" y="198"/>
                      </a:lnTo>
                      <a:lnTo>
                        <a:pt x="0" y="123"/>
                      </a:lnTo>
                      <a:lnTo>
                        <a:pt x="60" y="142"/>
                      </a:lnTo>
                      <a:lnTo>
                        <a:pt x="90" y="153"/>
                      </a:lnTo>
                      <a:lnTo>
                        <a:pt x="123" y="26"/>
                      </a:lnTo>
                      <a:lnTo>
                        <a:pt x="79" y="15"/>
                      </a:lnTo>
                      <a:lnTo>
                        <a:pt x="105" y="0"/>
                      </a:lnTo>
                      <a:close/>
                    </a:path>
                  </a:pathLst>
                </a:custGeom>
                <a:solidFill>
                  <a:srgbClr val="000000"/>
                </a:solidFill>
                <a:ln w="9525">
                  <a:noFill/>
                  <a:round/>
                  <a:headEnd/>
                  <a:tailEnd/>
                </a:ln>
              </p:spPr>
              <p:txBody>
                <a:bodyPr/>
                <a:lstStyle/>
                <a:p>
                  <a:endParaRPr lang="en-US"/>
                </a:p>
              </p:txBody>
            </p:sp>
            <p:sp>
              <p:nvSpPr>
                <p:cNvPr id="22554" name="Freeform 9"/>
                <p:cNvSpPr>
                  <a:spLocks/>
                </p:cNvSpPr>
                <p:nvPr/>
              </p:nvSpPr>
              <p:spPr bwMode="auto">
                <a:xfrm>
                  <a:off x="4876" y="6276"/>
                  <a:ext cx="413" cy="469"/>
                </a:xfrm>
                <a:custGeom>
                  <a:avLst/>
                  <a:gdLst>
                    <a:gd name="T0" fmla="*/ 372 w 413"/>
                    <a:gd name="T1" fmla="*/ 11 h 469"/>
                    <a:gd name="T2" fmla="*/ 134 w 413"/>
                    <a:gd name="T3" fmla="*/ 0 h 469"/>
                    <a:gd name="T4" fmla="*/ 134 w 413"/>
                    <a:gd name="T5" fmla="*/ 0 h 469"/>
                    <a:gd name="T6" fmla="*/ 130 w 413"/>
                    <a:gd name="T7" fmla="*/ 7 h 469"/>
                    <a:gd name="T8" fmla="*/ 122 w 413"/>
                    <a:gd name="T9" fmla="*/ 18 h 469"/>
                    <a:gd name="T10" fmla="*/ 115 w 413"/>
                    <a:gd name="T11" fmla="*/ 29 h 469"/>
                    <a:gd name="T12" fmla="*/ 111 w 413"/>
                    <a:gd name="T13" fmla="*/ 37 h 469"/>
                    <a:gd name="T14" fmla="*/ 108 w 413"/>
                    <a:gd name="T15" fmla="*/ 44 h 469"/>
                    <a:gd name="T16" fmla="*/ 104 w 413"/>
                    <a:gd name="T17" fmla="*/ 56 h 469"/>
                    <a:gd name="T18" fmla="*/ 100 w 413"/>
                    <a:gd name="T19" fmla="*/ 67 h 469"/>
                    <a:gd name="T20" fmla="*/ 93 w 413"/>
                    <a:gd name="T21" fmla="*/ 74 h 469"/>
                    <a:gd name="T22" fmla="*/ 89 w 413"/>
                    <a:gd name="T23" fmla="*/ 85 h 469"/>
                    <a:gd name="T24" fmla="*/ 81 w 413"/>
                    <a:gd name="T25" fmla="*/ 100 h 469"/>
                    <a:gd name="T26" fmla="*/ 78 w 413"/>
                    <a:gd name="T27" fmla="*/ 111 h 469"/>
                    <a:gd name="T28" fmla="*/ 74 w 413"/>
                    <a:gd name="T29" fmla="*/ 123 h 469"/>
                    <a:gd name="T30" fmla="*/ 67 w 413"/>
                    <a:gd name="T31" fmla="*/ 138 h 469"/>
                    <a:gd name="T32" fmla="*/ 63 w 413"/>
                    <a:gd name="T33" fmla="*/ 149 h 469"/>
                    <a:gd name="T34" fmla="*/ 55 w 413"/>
                    <a:gd name="T35" fmla="*/ 167 h 469"/>
                    <a:gd name="T36" fmla="*/ 52 w 413"/>
                    <a:gd name="T37" fmla="*/ 182 h 469"/>
                    <a:gd name="T38" fmla="*/ 44 w 413"/>
                    <a:gd name="T39" fmla="*/ 197 h 469"/>
                    <a:gd name="T40" fmla="*/ 41 w 413"/>
                    <a:gd name="T41" fmla="*/ 212 h 469"/>
                    <a:gd name="T42" fmla="*/ 37 w 413"/>
                    <a:gd name="T43" fmla="*/ 231 h 469"/>
                    <a:gd name="T44" fmla="*/ 29 w 413"/>
                    <a:gd name="T45" fmla="*/ 246 h 469"/>
                    <a:gd name="T46" fmla="*/ 26 w 413"/>
                    <a:gd name="T47" fmla="*/ 261 h 469"/>
                    <a:gd name="T48" fmla="*/ 18 w 413"/>
                    <a:gd name="T49" fmla="*/ 279 h 469"/>
                    <a:gd name="T50" fmla="*/ 14 w 413"/>
                    <a:gd name="T51" fmla="*/ 294 h 469"/>
                    <a:gd name="T52" fmla="*/ 7 w 413"/>
                    <a:gd name="T53" fmla="*/ 313 h 469"/>
                    <a:gd name="T54" fmla="*/ 3 w 413"/>
                    <a:gd name="T55" fmla="*/ 331 h 469"/>
                    <a:gd name="T56" fmla="*/ 3 w 413"/>
                    <a:gd name="T57" fmla="*/ 350 h 469"/>
                    <a:gd name="T58" fmla="*/ 0 w 413"/>
                    <a:gd name="T59" fmla="*/ 369 h 469"/>
                    <a:gd name="T60" fmla="*/ 193 w 413"/>
                    <a:gd name="T61" fmla="*/ 466 h 469"/>
                    <a:gd name="T62" fmla="*/ 260 w 413"/>
                    <a:gd name="T63" fmla="*/ 469 h 469"/>
                    <a:gd name="T64" fmla="*/ 413 w 413"/>
                    <a:gd name="T65" fmla="*/ 41 h 469"/>
                    <a:gd name="T66" fmla="*/ 372 w 413"/>
                    <a:gd name="T67" fmla="*/ 11 h 469"/>
                    <a:gd name="T68" fmla="*/ 372 w 413"/>
                    <a:gd name="T69" fmla="*/ 11 h 46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13"/>
                    <a:gd name="T106" fmla="*/ 0 h 469"/>
                    <a:gd name="T107" fmla="*/ 413 w 413"/>
                    <a:gd name="T108" fmla="*/ 469 h 46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13" h="469">
                      <a:moveTo>
                        <a:pt x="372" y="11"/>
                      </a:moveTo>
                      <a:lnTo>
                        <a:pt x="134" y="0"/>
                      </a:lnTo>
                      <a:lnTo>
                        <a:pt x="130" y="7"/>
                      </a:lnTo>
                      <a:lnTo>
                        <a:pt x="122" y="18"/>
                      </a:lnTo>
                      <a:lnTo>
                        <a:pt x="115" y="29"/>
                      </a:lnTo>
                      <a:lnTo>
                        <a:pt x="111" y="37"/>
                      </a:lnTo>
                      <a:lnTo>
                        <a:pt x="108" y="44"/>
                      </a:lnTo>
                      <a:lnTo>
                        <a:pt x="104" y="56"/>
                      </a:lnTo>
                      <a:lnTo>
                        <a:pt x="100" y="67"/>
                      </a:lnTo>
                      <a:lnTo>
                        <a:pt x="93" y="74"/>
                      </a:lnTo>
                      <a:lnTo>
                        <a:pt x="89" y="85"/>
                      </a:lnTo>
                      <a:lnTo>
                        <a:pt x="81" y="100"/>
                      </a:lnTo>
                      <a:lnTo>
                        <a:pt x="78" y="111"/>
                      </a:lnTo>
                      <a:lnTo>
                        <a:pt x="74" y="123"/>
                      </a:lnTo>
                      <a:lnTo>
                        <a:pt x="67" y="138"/>
                      </a:lnTo>
                      <a:lnTo>
                        <a:pt x="63" y="149"/>
                      </a:lnTo>
                      <a:lnTo>
                        <a:pt x="55" y="167"/>
                      </a:lnTo>
                      <a:lnTo>
                        <a:pt x="52" y="182"/>
                      </a:lnTo>
                      <a:lnTo>
                        <a:pt x="44" y="197"/>
                      </a:lnTo>
                      <a:lnTo>
                        <a:pt x="41" y="212"/>
                      </a:lnTo>
                      <a:lnTo>
                        <a:pt x="37" y="231"/>
                      </a:lnTo>
                      <a:lnTo>
                        <a:pt x="29" y="246"/>
                      </a:lnTo>
                      <a:lnTo>
                        <a:pt x="26" y="261"/>
                      </a:lnTo>
                      <a:lnTo>
                        <a:pt x="18" y="279"/>
                      </a:lnTo>
                      <a:lnTo>
                        <a:pt x="14" y="294"/>
                      </a:lnTo>
                      <a:lnTo>
                        <a:pt x="7" y="313"/>
                      </a:lnTo>
                      <a:lnTo>
                        <a:pt x="3" y="331"/>
                      </a:lnTo>
                      <a:lnTo>
                        <a:pt x="3" y="350"/>
                      </a:lnTo>
                      <a:lnTo>
                        <a:pt x="0" y="369"/>
                      </a:lnTo>
                      <a:lnTo>
                        <a:pt x="193" y="466"/>
                      </a:lnTo>
                      <a:lnTo>
                        <a:pt x="260" y="469"/>
                      </a:lnTo>
                      <a:lnTo>
                        <a:pt x="413" y="41"/>
                      </a:lnTo>
                      <a:lnTo>
                        <a:pt x="372" y="11"/>
                      </a:lnTo>
                      <a:close/>
                    </a:path>
                  </a:pathLst>
                </a:custGeom>
                <a:solidFill>
                  <a:srgbClr val="000000"/>
                </a:solidFill>
                <a:ln w="9525">
                  <a:noFill/>
                  <a:round/>
                  <a:headEnd/>
                  <a:tailEnd/>
                </a:ln>
              </p:spPr>
              <p:txBody>
                <a:bodyPr/>
                <a:lstStyle/>
                <a:p>
                  <a:endParaRPr lang="en-US"/>
                </a:p>
              </p:txBody>
            </p:sp>
            <p:sp>
              <p:nvSpPr>
                <p:cNvPr id="22555" name="Freeform 10"/>
                <p:cNvSpPr>
                  <a:spLocks/>
                </p:cNvSpPr>
                <p:nvPr/>
              </p:nvSpPr>
              <p:spPr bwMode="auto">
                <a:xfrm>
                  <a:off x="5847" y="6305"/>
                  <a:ext cx="123" cy="150"/>
                </a:xfrm>
                <a:custGeom>
                  <a:avLst/>
                  <a:gdLst>
                    <a:gd name="T0" fmla="*/ 123 w 123"/>
                    <a:gd name="T1" fmla="*/ 38 h 150"/>
                    <a:gd name="T2" fmla="*/ 53 w 123"/>
                    <a:gd name="T3" fmla="*/ 150 h 150"/>
                    <a:gd name="T4" fmla="*/ 0 w 123"/>
                    <a:gd name="T5" fmla="*/ 127 h 150"/>
                    <a:gd name="T6" fmla="*/ 41 w 123"/>
                    <a:gd name="T7" fmla="*/ 0 h 150"/>
                    <a:gd name="T8" fmla="*/ 93 w 123"/>
                    <a:gd name="T9" fmla="*/ 34 h 150"/>
                    <a:gd name="T10" fmla="*/ 123 w 123"/>
                    <a:gd name="T11" fmla="*/ 38 h 150"/>
                    <a:gd name="T12" fmla="*/ 123 w 123"/>
                    <a:gd name="T13" fmla="*/ 38 h 150"/>
                    <a:gd name="T14" fmla="*/ 0 60000 65536"/>
                    <a:gd name="T15" fmla="*/ 0 60000 65536"/>
                    <a:gd name="T16" fmla="*/ 0 60000 65536"/>
                    <a:gd name="T17" fmla="*/ 0 60000 65536"/>
                    <a:gd name="T18" fmla="*/ 0 60000 65536"/>
                    <a:gd name="T19" fmla="*/ 0 60000 65536"/>
                    <a:gd name="T20" fmla="*/ 0 60000 65536"/>
                    <a:gd name="T21" fmla="*/ 0 w 123"/>
                    <a:gd name="T22" fmla="*/ 0 h 150"/>
                    <a:gd name="T23" fmla="*/ 123 w 123"/>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3" h="150">
                      <a:moveTo>
                        <a:pt x="123" y="38"/>
                      </a:moveTo>
                      <a:lnTo>
                        <a:pt x="53" y="150"/>
                      </a:lnTo>
                      <a:lnTo>
                        <a:pt x="0" y="127"/>
                      </a:lnTo>
                      <a:lnTo>
                        <a:pt x="41" y="0"/>
                      </a:lnTo>
                      <a:lnTo>
                        <a:pt x="93" y="34"/>
                      </a:lnTo>
                      <a:lnTo>
                        <a:pt x="123" y="38"/>
                      </a:lnTo>
                      <a:close/>
                    </a:path>
                  </a:pathLst>
                </a:custGeom>
                <a:solidFill>
                  <a:srgbClr val="FFFFFF"/>
                </a:solidFill>
                <a:ln w="9525">
                  <a:noFill/>
                  <a:round/>
                  <a:headEnd/>
                  <a:tailEnd/>
                </a:ln>
              </p:spPr>
              <p:txBody>
                <a:bodyPr/>
                <a:lstStyle/>
                <a:p>
                  <a:endParaRPr lang="en-US"/>
                </a:p>
              </p:txBody>
            </p:sp>
            <p:sp>
              <p:nvSpPr>
                <p:cNvPr id="22556" name="Freeform 11"/>
                <p:cNvSpPr>
                  <a:spLocks/>
                </p:cNvSpPr>
                <p:nvPr/>
              </p:nvSpPr>
              <p:spPr bwMode="auto">
                <a:xfrm>
                  <a:off x="5803" y="6343"/>
                  <a:ext cx="130" cy="253"/>
                </a:xfrm>
                <a:custGeom>
                  <a:avLst/>
                  <a:gdLst>
                    <a:gd name="T0" fmla="*/ 130 w 130"/>
                    <a:gd name="T1" fmla="*/ 11 h 253"/>
                    <a:gd name="T2" fmla="*/ 130 w 130"/>
                    <a:gd name="T3" fmla="*/ 41 h 253"/>
                    <a:gd name="T4" fmla="*/ 108 w 130"/>
                    <a:gd name="T5" fmla="*/ 52 h 253"/>
                    <a:gd name="T6" fmla="*/ 97 w 130"/>
                    <a:gd name="T7" fmla="*/ 115 h 253"/>
                    <a:gd name="T8" fmla="*/ 0 w 130"/>
                    <a:gd name="T9" fmla="*/ 253 h 253"/>
                    <a:gd name="T10" fmla="*/ 41 w 130"/>
                    <a:gd name="T11" fmla="*/ 97 h 253"/>
                    <a:gd name="T12" fmla="*/ 100 w 130"/>
                    <a:gd name="T13" fmla="*/ 44 h 253"/>
                    <a:gd name="T14" fmla="*/ 100 w 130"/>
                    <a:gd name="T15" fmla="*/ 33 h 253"/>
                    <a:gd name="T16" fmla="*/ 126 w 130"/>
                    <a:gd name="T17" fmla="*/ 0 h 253"/>
                    <a:gd name="T18" fmla="*/ 130 w 130"/>
                    <a:gd name="T19" fmla="*/ 11 h 253"/>
                    <a:gd name="T20" fmla="*/ 130 w 130"/>
                    <a:gd name="T21" fmla="*/ 11 h 2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0"/>
                    <a:gd name="T34" fmla="*/ 0 h 253"/>
                    <a:gd name="T35" fmla="*/ 130 w 130"/>
                    <a:gd name="T36" fmla="*/ 253 h 2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0" h="253">
                      <a:moveTo>
                        <a:pt x="130" y="11"/>
                      </a:moveTo>
                      <a:lnTo>
                        <a:pt x="130" y="41"/>
                      </a:lnTo>
                      <a:lnTo>
                        <a:pt x="108" y="52"/>
                      </a:lnTo>
                      <a:lnTo>
                        <a:pt x="97" y="115"/>
                      </a:lnTo>
                      <a:lnTo>
                        <a:pt x="0" y="253"/>
                      </a:lnTo>
                      <a:lnTo>
                        <a:pt x="41" y="97"/>
                      </a:lnTo>
                      <a:lnTo>
                        <a:pt x="100" y="44"/>
                      </a:lnTo>
                      <a:lnTo>
                        <a:pt x="100" y="33"/>
                      </a:lnTo>
                      <a:lnTo>
                        <a:pt x="126" y="0"/>
                      </a:lnTo>
                      <a:lnTo>
                        <a:pt x="130" y="11"/>
                      </a:lnTo>
                      <a:close/>
                    </a:path>
                  </a:pathLst>
                </a:custGeom>
                <a:solidFill>
                  <a:srgbClr val="A84A3D"/>
                </a:solidFill>
                <a:ln w="9525">
                  <a:noFill/>
                  <a:round/>
                  <a:headEnd/>
                  <a:tailEnd/>
                </a:ln>
              </p:spPr>
              <p:txBody>
                <a:bodyPr/>
                <a:lstStyle/>
                <a:p>
                  <a:endParaRPr lang="en-US"/>
                </a:p>
              </p:txBody>
            </p:sp>
            <p:sp>
              <p:nvSpPr>
                <p:cNvPr id="22557" name="Freeform 12"/>
                <p:cNvSpPr>
                  <a:spLocks/>
                </p:cNvSpPr>
                <p:nvPr/>
              </p:nvSpPr>
              <p:spPr bwMode="auto">
                <a:xfrm>
                  <a:off x="5818" y="6723"/>
                  <a:ext cx="435" cy="436"/>
                </a:xfrm>
                <a:custGeom>
                  <a:avLst/>
                  <a:gdLst>
                    <a:gd name="T0" fmla="*/ 29 w 435"/>
                    <a:gd name="T1" fmla="*/ 0 h 436"/>
                    <a:gd name="T2" fmla="*/ 44 w 435"/>
                    <a:gd name="T3" fmla="*/ 4 h 436"/>
                    <a:gd name="T4" fmla="*/ 74 w 435"/>
                    <a:gd name="T5" fmla="*/ 22 h 436"/>
                    <a:gd name="T6" fmla="*/ 104 w 435"/>
                    <a:gd name="T7" fmla="*/ 41 h 436"/>
                    <a:gd name="T8" fmla="*/ 130 w 435"/>
                    <a:gd name="T9" fmla="*/ 52 h 436"/>
                    <a:gd name="T10" fmla="*/ 152 w 435"/>
                    <a:gd name="T11" fmla="*/ 67 h 436"/>
                    <a:gd name="T12" fmla="*/ 175 w 435"/>
                    <a:gd name="T13" fmla="*/ 78 h 436"/>
                    <a:gd name="T14" fmla="*/ 201 w 435"/>
                    <a:gd name="T15" fmla="*/ 97 h 436"/>
                    <a:gd name="T16" fmla="*/ 223 w 435"/>
                    <a:gd name="T17" fmla="*/ 112 h 436"/>
                    <a:gd name="T18" fmla="*/ 245 w 435"/>
                    <a:gd name="T19" fmla="*/ 127 h 436"/>
                    <a:gd name="T20" fmla="*/ 268 w 435"/>
                    <a:gd name="T21" fmla="*/ 146 h 436"/>
                    <a:gd name="T22" fmla="*/ 286 w 435"/>
                    <a:gd name="T23" fmla="*/ 160 h 436"/>
                    <a:gd name="T24" fmla="*/ 305 w 435"/>
                    <a:gd name="T25" fmla="*/ 179 h 436"/>
                    <a:gd name="T26" fmla="*/ 324 w 435"/>
                    <a:gd name="T27" fmla="*/ 205 h 436"/>
                    <a:gd name="T28" fmla="*/ 346 w 435"/>
                    <a:gd name="T29" fmla="*/ 235 h 436"/>
                    <a:gd name="T30" fmla="*/ 361 w 435"/>
                    <a:gd name="T31" fmla="*/ 265 h 436"/>
                    <a:gd name="T32" fmla="*/ 376 w 435"/>
                    <a:gd name="T33" fmla="*/ 291 h 436"/>
                    <a:gd name="T34" fmla="*/ 387 w 435"/>
                    <a:gd name="T35" fmla="*/ 317 h 436"/>
                    <a:gd name="T36" fmla="*/ 398 w 435"/>
                    <a:gd name="T37" fmla="*/ 347 h 436"/>
                    <a:gd name="T38" fmla="*/ 409 w 435"/>
                    <a:gd name="T39" fmla="*/ 380 h 436"/>
                    <a:gd name="T40" fmla="*/ 420 w 435"/>
                    <a:gd name="T41" fmla="*/ 407 h 436"/>
                    <a:gd name="T42" fmla="*/ 432 w 435"/>
                    <a:gd name="T43" fmla="*/ 425 h 436"/>
                    <a:gd name="T44" fmla="*/ 405 w 435"/>
                    <a:gd name="T45" fmla="*/ 384 h 436"/>
                    <a:gd name="T46" fmla="*/ 394 w 435"/>
                    <a:gd name="T47" fmla="*/ 366 h 436"/>
                    <a:gd name="T48" fmla="*/ 383 w 435"/>
                    <a:gd name="T49" fmla="*/ 343 h 436"/>
                    <a:gd name="T50" fmla="*/ 368 w 435"/>
                    <a:gd name="T51" fmla="*/ 317 h 436"/>
                    <a:gd name="T52" fmla="*/ 357 w 435"/>
                    <a:gd name="T53" fmla="*/ 291 h 436"/>
                    <a:gd name="T54" fmla="*/ 342 w 435"/>
                    <a:gd name="T55" fmla="*/ 265 h 436"/>
                    <a:gd name="T56" fmla="*/ 324 w 435"/>
                    <a:gd name="T57" fmla="*/ 239 h 436"/>
                    <a:gd name="T58" fmla="*/ 305 w 435"/>
                    <a:gd name="T59" fmla="*/ 216 h 436"/>
                    <a:gd name="T60" fmla="*/ 286 w 435"/>
                    <a:gd name="T61" fmla="*/ 194 h 436"/>
                    <a:gd name="T62" fmla="*/ 264 w 435"/>
                    <a:gd name="T63" fmla="*/ 175 h 436"/>
                    <a:gd name="T64" fmla="*/ 242 w 435"/>
                    <a:gd name="T65" fmla="*/ 157 h 436"/>
                    <a:gd name="T66" fmla="*/ 219 w 435"/>
                    <a:gd name="T67" fmla="*/ 138 h 436"/>
                    <a:gd name="T68" fmla="*/ 197 w 435"/>
                    <a:gd name="T69" fmla="*/ 123 h 436"/>
                    <a:gd name="T70" fmla="*/ 171 w 435"/>
                    <a:gd name="T71" fmla="*/ 108 h 436"/>
                    <a:gd name="T72" fmla="*/ 145 w 435"/>
                    <a:gd name="T73" fmla="*/ 93 h 436"/>
                    <a:gd name="T74" fmla="*/ 122 w 435"/>
                    <a:gd name="T75" fmla="*/ 78 h 436"/>
                    <a:gd name="T76" fmla="*/ 100 w 435"/>
                    <a:gd name="T77" fmla="*/ 71 h 436"/>
                    <a:gd name="T78" fmla="*/ 82 w 435"/>
                    <a:gd name="T79" fmla="*/ 56 h 436"/>
                    <a:gd name="T80" fmla="*/ 63 w 435"/>
                    <a:gd name="T81" fmla="*/ 49 h 436"/>
                    <a:gd name="T82" fmla="*/ 29 w 435"/>
                    <a:gd name="T83" fmla="*/ 34 h 436"/>
                    <a:gd name="T84" fmla="*/ 7 w 435"/>
                    <a:gd name="T85" fmla="*/ 26 h 436"/>
                    <a:gd name="T86" fmla="*/ 26 w 435"/>
                    <a:gd name="T87" fmla="*/ 0 h 4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35"/>
                    <a:gd name="T133" fmla="*/ 0 h 436"/>
                    <a:gd name="T134" fmla="*/ 435 w 435"/>
                    <a:gd name="T135" fmla="*/ 436 h 4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35" h="436">
                      <a:moveTo>
                        <a:pt x="26" y="0"/>
                      </a:moveTo>
                      <a:lnTo>
                        <a:pt x="29" y="0"/>
                      </a:lnTo>
                      <a:lnTo>
                        <a:pt x="33" y="0"/>
                      </a:lnTo>
                      <a:lnTo>
                        <a:pt x="44" y="4"/>
                      </a:lnTo>
                      <a:lnTo>
                        <a:pt x="59" y="15"/>
                      </a:lnTo>
                      <a:lnTo>
                        <a:pt x="74" y="22"/>
                      </a:lnTo>
                      <a:lnTo>
                        <a:pt x="96" y="34"/>
                      </a:lnTo>
                      <a:lnTo>
                        <a:pt x="104" y="41"/>
                      </a:lnTo>
                      <a:lnTo>
                        <a:pt x="115" y="45"/>
                      </a:lnTo>
                      <a:lnTo>
                        <a:pt x="130" y="52"/>
                      </a:lnTo>
                      <a:lnTo>
                        <a:pt x="141" y="60"/>
                      </a:lnTo>
                      <a:lnTo>
                        <a:pt x="152" y="67"/>
                      </a:lnTo>
                      <a:lnTo>
                        <a:pt x="163" y="75"/>
                      </a:lnTo>
                      <a:lnTo>
                        <a:pt x="175" y="78"/>
                      </a:lnTo>
                      <a:lnTo>
                        <a:pt x="189" y="90"/>
                      </a:lnTo>
                      <a:lnTo>
                        <a:pt x="201" y="97"/>
                      </a:lnTo>
                      <a:lnTo>
                        <a:pt x="212" y="105"/>
                      </a:lnTo>
                      <a:lnTo>
                        <a:pt x="223" y="112"/>
                      </a:lnTo>
                      <a:lnTo>
                        <a:pt x="238" y="119"/>
                      </a:lnTo>
                      <a:lnTo>
                        <a:pt x="245" y="127"/>
                      </a:lnTo>
                      <a:lnTo>
                        <a:pt x="257" y="138"/>
                      </a:lnTo>
                      <a:lnTo>
                        <a:pt x="268" y="146"/>
                      </a:lnTo>
                      <a:lnTo>
                        <a:pt x="279" y="153"/>
                      </a:lnTo>
                      <a:lnTo>
                        <a:pt x="286" y="160"/>
                      </a:lnTo>
                      <a:lnTo>
                        <a:pt x="294" y="172"/>
                      </a:lnTo>
                      <a:lnTo>
                        <a:pt x="305" y="179"/>
                      </a:lnTo>
                      <a:lnTo>
                        <a:pt x="312" y="190"/>
                      </a:lnTo>
                      <a:lnTo>
                        <a:pt x="324" y="205"/>
                      </a:lnTo>
                      <a:lnTo>
                        <a:pt x="335" y="220"/>
                      </a:lnTo>
                      <a:lnTo>
                        <a:pt x="346" y="235"/>
                      </a:lnTo>
                      <a:lnTo>
                        <a:pt x="357" y="250"/>
                      </a:lnTo>
                      <a:lnTo>
                        <a:pt x="361" y="265"/>
                      </a:lnTo>
                      <a:lnTo>
                        <a:pt x="368" y="276"/>
                      </a:lnTo>
                      <a:lnTo>
                        <a:pt x="376" y="291"/>
                      </a:lnTo>
                      <a:lnTo>
                        <a:pt x="383" y="306"/>
                      </a:lnTo>
                      <a:lnTo>
                        <a:pt x="387" y="317"/>
                      </a:lnTo>
                      <a:lnTo>
                        <a:pt x="394" y="332"/>
                      </a:lnTo>
                      <a:lnTo>
                        <a:pt x="398" y="347"/>
                      </a:lnTo>
                      <a:lnTo>
                        <a:pt x="402" y="362"/>
                      </a:lnTo>
                      <a:lnTo>
                        <a:pt x="409" y="380"/>
                      </a:lnTo>
                      <a:lnTo>
                        <a:pt x="417" y="395"/>
                      </a:lnTo>
                      <a:lnTo>
                        <a:pt x="420" y="407"/>
                      </a:lnTo>
                      <a:lnTo>
                        <a:pt x="424" y="418"/>
                      </a:lnTo>
                      <a:lnTo>
                        <a:pt x="432" y="425"/>
                      </a:lnTo>
                      <a:lnTo>
                        <a:pt x="435" y="436"/>
                      </a:lnTo>
                      <a:lnTo>
                        <a:pt x="405" y="384"/>
                      </a:lnTo>
                      <a:lnTo>
                        <a:pt x="398" y="377"/>
                      </a:lnTo>
                      <a:lnTo>
                        <a:pt x="394" y="366"/>
                      </a:lnTo>
                      <a:lnTo>
                        <a:pt x="391" y="354"/>
                      </a:lnTo>
                      <a:lnTo>
                        <a:pt x="383" y="343"/>
                      </a:lnTo>
                      <a:lnTo>
                        <a:pt x="376" y="328"/>
                      </a:lnTo>
                      <a:lnTo>
                        <a:pt x="368" y="317"/>
                      </a:lnTo>
                      <a:lnTo>
                        <a:pt x="361" y="306"/>
                      </a:lnTo>
                      <a:lnTo>
                        <a:pt x="357" y="291"/>
                      </a:lnTo>
                      <a:lnTo>
                        <a:pt x="350" y="276"/>
                      </a:lnTo>
                      <a:lnTo>
                        <a:pt x="342" y="265"/>
                      </a:lnTo>
                      <a:lnTo>
                        <a:pt x="331" y="250"/>
                      </a:lnTo>
                      <a:lnTo>
                        <a:pt x="324" y="239"/>
                      </a:lnTo>
                      <a:lnTo>
                        <a:pt x="316" y="228"/>
                      </a:lnTo>
                      <a:lnTo>
                        <a:pt x="305" y="216"/>
                      </a:lnTo>
                      <a:lnTo>
                        <a:pt x="297" y="205"/>
                      </a:lnTo>
                      <a:lnTo>
                        <a:pt x="286" y="194"/>
                      </a:lnTo>
                      <a:lnTo>
                        <a:pt x="275" y="187"/>
                      </a:lnTo>
                      <a:lnTo>
                        <a:pt x="264" y="175"/>
                      </a:lnTo>
                      <a:lnTo>
                        <a:pt x="253" y="164"/>
                      </a:lnTo>
                      <a:lnTo>
                        <a:pt x="242" y="157"/>
                      </a:lnTo>
                      <a:lnTo>
                        <a:pt x="230" y="146"/>
                      </a:lnTo>
                      <a:lnTo>
                        <a:pt x="219" y="138"/>
                      </a:lnTo>
                      <a:lnTo>
                        <a:pt x="208" y="131"/>
                      </a:lnTo>
                      <a:lnTo>
                        <a:pt x="197" y="123"/>
                      </a:lnTo>
                      <a:lnTo>
                        <a:pt x="182" y="116"/>
                      </a:lnTo>
                      <a:lnTo>
                        <a:pt x="171" y="108"/>
                      </a:lnTo>
                      <a:lnTo>
                        <a:pt x="156" y="97"/>
                      </a:lnTo>
                      <a:lnTo>
                        <a:pt x="145" y="93"/>
                      </a:lnTo>
                      <a:lnTo>
                        <a:pt x="134" y="86"/>
                      </a:lnTo>
                      <a:lnTo>
                        <a:pt x="122" y="78"/>
                      </a:lnTo>
                      <a:lnTo>
                        <a:pt x="111" y="75"/>
                      </a:lnTo>
                      <a:lnTo>
                        <a:pt x="100" y="71"/>
                      </a:lnTo>
                      <a:lnTo>
                        <a:pt x="93" y="63"/>
                      </a:lnTo>
                      <a:lnTo>
                        <a:pt x="82" y="56"/>
                      </a:lnTo>
                      <a:lnTo>
                        <a:pt x="70" y="52"/>
                      </a:lnTo>
                      <a:lnTo>
                        <a:pt x="63" y="49"/>
                      </a:lnTo>
                      <a:lnTo>
                        <a:pt x="44" y="41"/>
                      </a:lnTo>
                      <a:lnTo>
                        <a:pt x="29" y="34"/>
                      </a:lnTo>
                      <a:lnTo>
                        <a:pt x="18" y="30"/>
                      </a:lnTo>
                      <a:lnTo>
                        <a:pt x="7" y="26"/>
                      </a:lnTo>
                      <a:lnTo>
                        <a:pt x="0" y="22"/>
                      </a:lnTo>
                      <a:lnTo>
                        <a:pt x="26" y="0"/>
                      </a:lnTo>
                      <a:close/>
                    </a:path>
                  </a:pathLst>
                </a:custGeom>
                <a:solidFill>
                  <a:srgbClr val="9EA89E"/>
                </a:solidFill>
                <a:ln w="9525">
                  <a:noFill/>
                  <a:round/>
                  <a:headEnd/>
                  <a:tailEnd/>
                </a:ln>
              </p:spPr>
              <p:txBody>
                <a:bodyPr/>
                <a:lstStyle/>
                <a:p>
                  <a:endParaRPr lang="en-US"/>
                </a:p>
              </p:txBody>
            </p:sp>
            <p:sp>
              <p:nvSpPr>
                <p:cNvPr id="22558" name="Freeform 13"/>
                <p:cNvSpPr>
                  <a:spLocks/>
                </p:cNvSpPr>
                <p:nvPr/>
              </p:nvSpPr>
              <p:spPr bwMode="auto">
                <a:xfrm>
                  <a:off x="6309" y="7379"/>
                  <a:ext cx="86" cy="90"/>
                </a:xfrm>
                <a:custGeom>
                  <a:avLst/>
                  <a:gdLst>
                    <a:gd name="T0" fmla="*/ 26 w 86"/>
                    <a:gd name="T1" fmla="*/ 27 h 90"/>
                    <a:gd name="T2" fmla="*/ 30 w 86"/>
                    <a:gd name="T3" fmla="*/ 23 h 90"/>
                    <a:gd name="T4" fmla="*/ 48 w 86"/>
                    <a:gd name="T5" fmla="*/ 12 h 90"/>
                    <a:gd name="T6" fmla="*/ 56 w 86"/>
                    <a:gd name="T7" fmla="*/ 8 h 90"/>
                    <a:gd name="T8" fmla="*/ 63 w 86"/>
                    <a:gd name="T9" fmla="*/ 4 h 90"/>
                    <a:gd name="T10" fmla="*/ 75 w 86"/>
                    <a:gd name="T11" fmla="*/ 0 h 90"/>
                    <a:gd name="T12" fmla="*/ 86 w 86"/>
                    <a:gd name="T13" fmla="*/ 0 h 90"/>
                    <a:gd name="T14" fmla="*/ 86 w 86"/>
                    <a:gd name="T15" fmla="*/ 4 h 90"/>
                    <a:gd name="T16" fmla="*/ 78 w 86"/>
                    <a:gd name="T17" fmla="*/ 15 h 90"/>
                    <a:gd name="T18" fmla="*/ 75 w 86"/>
                    <a:gd name="T19" fmla="*/ 19 h 90"/>
                    <a:gd name="T20" fmla="*/ 67 w 86"/>
                    <a:gd name="T21" fmla="*/ 30 h 90"/>
                    <a:gd name="T22" fmla="*/ 60 w 86"/>
                    <a:gd name="T23" fmla="*/ 38 h 90"/>
                    <a:gd name="T24" fmla="*/ 52 w 86"/>
                    <a:gd name="T25" fmla="*/ 53 h 90"/>
                    <a:gd name="T26" fmla="*/ 41 w 86"/>
                    <a:gd name="T27" fmla="*/ 60 h 90"/>
                    <a:gd name="T28" fmla="*/ 37 w 86"/>
                    <a:gd name="T29" fmla="*/ 68 h 90"/>
                    <a:gd name="T30" fmla="*/ 30 w 86"/>
                    <a:gd name="T31" fmla="*/ 71 h 90"/>
                    <a:gd name="T32" fmla="*/ 26 w 86"/>
                    <a:gd name="T33" fmla="*/ 79 h 90"/>
                    <a:gd name="T34" fmla="*/ 19 w 86"/>
                    <a:gd name="T35" fmla="*/ 86 h 90"/>
                    <a:gd name="T36" fmla="*/ 19 w 86"/>
                    <a:gd name="T37" fmla="*/ 90 h 90"/>
                    <a:gd name="T38" fmla="*/ 0 w 86"/>
                    <a:gd name="T39" fmla="*/ 53 h 90"/>
                    <a:gd name="T40" fmla="*/ 26 w 86"/>
                    <a:gd name="T41" fmla="*/ 27 h 90"/>
                    <a:gd name="T42" fmla="*/ 26 w 86"/>
                    <a:gd name="T43" fmla="*/ 27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90"/>
                    <a:gd name="T68" fmla="*/ 86 w 86"/>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90">
                      <a:moveTo>
                        <a:pt x="26" y="27"/>
                      </a:moveTo>
                      <a:lnTo>
                        <a:pt x="30" y="23"/>
                      </a:lnTo>
                      <a:lnTo>
                        <a:pt x="48" y="12"/>
                      </a:lnTo>
                      <a:lnTo>
                        <a:pt x="56" y="8"/>
                      </a:lnTo>
                      <a:lnTo>
                        <a:pt x="63" y="4"/>
                      </a:lnTo>
                      <a:lnTo>
                        <a:pt x="75" y="0"/>
                      </a:lnTo>
                      <a:lnTo>
                        <a:pt x="86" y="0"/>
                      </a:lnTo>
                      <a:lnTo>
                        <a:pt x="86" y="4"/>
                      </a:lnTo>
                      <a:lnTo>
                        <a:pt x="78" y="15"/>
                      </a:lnTo>
                      <a:lnTo>
                        <a:pt x="75" y="19"/>
                      </a:lnTo>
                      <a:lnTo>
                        <a:pt x="67" y="30"/>
                      </a:lnTo>
                      <a:lnTo>
                        <a:pt x="60" y="38"/>
                      </a:lnTo>
                      <a:lnTo>
                        <a:pt x="52" y="53"/>
                      </a:lnTo>
                      <a:lnTo>
                        <a:pt x="41" y="60"/>
                      </a:lnTo>
                      <a:lnTo>
                        <a:pt x="37" y="68"/>
                      </a:lnTo>
                      <a:lnTo>
                        <a:pt x="30" y="71"/>
                      </a:lnTo>
                      <a:lnTo>
                        <a:pt x="26" y="79"/>
                      </a:lnTo>
                      <a:lnTo>
                        <a:pt x="19" y="86"/>
                      </a:lnTo>
                      <a:lnTo>
                        <a:pt x="19" y="90"/>
                      </a:lnTo>
                      <a:lnTo>
                        <a:pt x="0" y="53"/>
                      </a:lnTo>
                      <a:lnTo>
                        <a:pt x="26" y="27"/>
                      </a:lnTo>
                      <a:close/>
                    </a:path>
                  </a:pathLst>
                </a:custGeom>
                <a:solidFill>
                  <a:srgbClr val="000000"/>
                </a:solidFill>
                <a:ln w="9525">
                  <a:noFill/>
                  <a:round/>
                  <a:headEnd/>
                  <a:tailEnd/>
                </a:ln>
              </p:spPr>
              <p:txBody>
                <a:bodyPr/>
                <a:lstStyle/>
                <a:p>
                  <a:endParaRPr lang="en-US"/>
                </a:p>
              </p:txBody>
            </p:sp>
            <p:sp>
              <p:nvSpPr>
                <p:cNvPr id="22559" name="Freeform 14"/>
                <p:cNvSpPr>
                  <a:spLocks/>
                </p:cNvSpPr>
                <p:nvPr/>
              </p:nvSpPr>
              <p:spPr bwMode="auto">
                <a:xfrm>
                  <a:off x="5054" y="7353"/>
                  <a:ext cx="90" cy="105"/>
                </a:xfrm>
                <a:custGeom>
                  <a:avLst/>
                  <a:gdLst>
                    <a:gd name="T0" fmla="*/ 71 w 90"/>
                    <a:gd name="T1" fmla="*/ 12 h 105"/>
                    <a:gd name="T2" fmla="*/ 90 w 90"/>
                    <a:gd name="T3" fmla="*/ 105 h 105"/>
                    <a:gd name="T4" fmla="*/ 86 w 90"/>
                    <a:gd name="T5" fmla="*/ 101 h 105"/>
                    <a:gd name="T6" fmla="*/ 78 w 90"/>
                    <a:gd name="T7" fmla="*/ 94 h 105"/>
                    <a:gd name="T8" fmla="*/ 64 w 90"/>
                    <a:gd name="T9" fmla="*/ 82 h 105"/>
                    <a:gd name="T10" fmla="*/ 49 w 90"/>
                    <a:gd name="T11" fmla="*/ 67 h 105"/>
                    <a:gd name="T12" fmla="*/ 30 w 90"/>
                    <a:gd name="T13" fmla="*/ 53 h 105"/>
                    <a:gd name="T14" fmla="*/ 15 w 90"/>
                    <a:gd name="T15" fmla="*/ 38 h 105"/>
                    <a:gd name="T16" fmla="*/ 4 w 90"/>
                    <a:gd name="T17" fmla="*/ 23 h 105"/>
                    <a:gd name="T18" fmla="*/ 0 w 90"/>
                    <a:gd name="T19" fmla="*/ 15 h 105"/>
                    <a:gd name="T20" fmla="*/ 34 w 90"/>
                    <a:gd name="T21" fmla="*/ 0 h 105"/>
                    <a:gd name="T22" fmla="*/ 71 w 90"/>
                    <a:gd name="T23" fmla="*/ 12 h 105"/>
                    <a:gd name="T24" fmla="*/ 71 w 90"/>
                    <a:gd name="T25" fmla="*/ 12 h 10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0"/>
                    <a:gd name="T40" fmla="*/ 0 h 105"/>
                    <a:gd name="T41" fmla="*/ 90 w 90"/>
                    <a:gd name="T42" fmla="*/ 105 h 10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0" h="105">
                      <a:moveTo>
                        <a:pt x="71" y="12"/>
                      </a:moveTo>
                      <a:lnTo>
                        <a:pt x="90" y="105"/>
                      </a:lnTo>
                      <a:lnTo>
                        <a:pt x="86" y="101"/>
                      </a:lnTo>
                      <a:lnTo>
                        <a:pt x="78" y="94"/>
                      </a:lnTo>
                      <a:lnTo>
                        <a:pt x="64" y="82"/>
                      </a:lnTo>
                      <a:lnTo>
                        <a:pt x="49" y="67"/>
                      </a:lnTo>
                      <a:lnTo>
                        <a:pt x="30" y="53"/>
                      </a:lnTo>
                      <a:lnTo>
                        <a:pt x="15" y="38"/>
                      </a:lnTo>
                      <a:lnTo>
                        <a:pt x="4" y="23"/>
                      </a:lnTo>
                      <a:lnTo>
                        <a:pt x="0" y="15"/>
                      </a:lnTo>
                      <a:lnTo>
                        <a:pt x="34" y="0"/>
                      </a:lnTo>
                      <a:lnTo>
                        <a:pt x="71" y="12"/>
                      </a:lnTo>
                      <a:close/>
                    </a:path>
                  </a:pathLst>
                </a:custGeom>
                <a:solidFill>
                  <a:srgbClr val="000000"/>
                </a:solidFill>
                <a:ln w="9525">
                  <a:noFill/>
                  <a:round/>
                  <a:headEnd/>
                  <a:tailEnd/>
                </a:ln>
              </p:spPr>
              <p:txBody>
                <a:bodyPr/>
                <a:lstStyle/>
                <a:p>
                  <a:endParaRPr lang="en-US"/>
                </a:p>
              </p:txBody>
            </p:sp>
            <p:sp>
              <p:nvSpPr>
                <p:cNvPr id="22560" name="Freeform 15"/>
                <p:cNvSpPr>
                  <a:spLocks/>
                </p:cNvSpPr>
                <p:nvPr/>
              </p:nvSpPr>
              <p:spPr bwMode="auto">
                <a:xfrm>
                  <a:off x="6425" y="6525"/>
                  <a:ext cx="96" cy="56"/>
                </a:xfrm>
                <a:custGeom>
                  <a:avLst/>
                  <a:gdLst>
                    <a:gd name="T0" fmla="*/ 0 w 96"/>
                    <a:gd name="T1" fmla="*/ 41 h 56"/>
                    <a:gd name="T2" fmla="*/ 3 w 96"/>
                    <a:gd name="T3" fmla="*/ 38 h 56"/>
                    <a:gd name="T4" fmla="*/ 11 w 96"/>
                    <a:gd name="T5" fmla="*/ 27 h 56"/>
                    <a:gd name="T6" fmla="*/ 22 w 96"/>
                    <a:gd name="T7" fmla="*/ 15 h 56"/>
                    <a:gd name="T8" fmla="*/ 33 w 96"/>
                    <a:gd name="T9" fmla="*/ 8 h 56"/>
                    <a:gd name="T10" fmla="*/ 40 w 96"/>
                    <a:gd name="T11" fmla="*/ 4 h 56"/>
                    <a:gd name="T12" fmla="*/ 48 w 96"/>
                    <a:gd name="T13" fmla="*/ 0 h 56"/>
                    <a:gd name="T14" fmla="*/ 59 w 96"/>
                    <a:gd name="T15" fmla="*/ 0 h 56"/>
                    <a:gd name="T16" fmla="*/ 70 w 96"/>
                    <a:gd name="T17" fmla="*/ 8 h 56"/>
                    <a:gd name="T18" fmla="*/ 81 w 96"/>
                    <a:gd name="T19" fmla="*/ 8 h 56"/>
                    <a:gd name="T20" fmla="*/ 89 w 96"/>
                    <a:gd name="T21" fmla="*/ 12 h 56"/>
                    <a:gd name="T22" fmla="*/ 93 w 96"/>
                    <a:gd name="T23" fmla="*/ 15 h 56"/>
                    <a:gd name="T24" fmla="*/ 96 w 96"/>
                    <a:gd name="T25" fmla="*/ 19 h 56"/>
                    <a:gd name="T26" fmla="*/ 89 w 96"/>
                    <a:gd name="T27" fmla="*/ 19 h 56"/>
                    <a:gd name="T28" fmla="*/ 81 w 96"/>
                    <a:gd name="T29" fmla="*/ 19 h 56"/>
                    <a:gd name="T30" fmla="*/ 67 w 96"/>
                    <a:gd name="T31" fmla="*/ 23 h 56"/>
                    <a:gd name="T32" fmla="*/ 59 w 96"/>
                    <a:gd name="T33" fmla="*/ 27 h 56"/>
                    <a:gd name="T34" fmla="*/ 48 w 96"/>
                    <a:gd name="T35" fmla="*/ 34 h 56"/>
                    <a:gd name="T36" fmla="*/ 48 w 96"/>
                    <a:gd name="T37" fmla="*/ 41 h 56"/>
                    <a:gd name="T38" fmla="*/ 48 w 96"/>
                    <a:gd name="T39" fmla="*/ 41 h 56"/>
                    <a:gd name="T40" fmla="*/ 63 w 96"/>
                    <a:gd name="T41" fmla="*/ 45 h 56"/>
                    <a:gd name="T42" fmla="*/ 78 w 96"/>
                    <a:gd name="T43" fmla="*/ 41 h 56"/>
                    <a:gd name="T44" fmla="*/ 85 w 96"/>
                    <a:gd name="T45" fmla="*/ 45 h 56"/>
                    <a:gd name="T46" fmla="*/ 85 w 96"/>
                    <a:gd name="T47" fmla="*/ 49 h 56"/>
                    <a:gd name="T48" fmla="*/ 85 w 96"/>
                    <a:gd name="T49" fmla="*/ 53 h 56"/>
                    <a:gd name="T50" fmla="*/ 33 w 96"/>
                    <a:gd name="T51" fmla="*/ 56 h 56"/>
                    <a:gd name="T52" fmla="*/ 0 w 96"/>
                    <a:gd name="T53" fmla="*/ 41 h 56"/>
                    <a:gd name="T54" fmla="*/ 0 w 96"/>
                    <a:gd name="T55" fmla="*/ 41 h 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6"/>
                    <a:gd name="T85" fmla="*/ 0 h 56"/>
                    <a:gd name="T86" fmla="*/ 96 w 96"/>
                    <a:gd name="T87" fmla="*/ 56 h 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6" h="56">
                      <a:moveTo>
                        <a:pt x="0" y="41"/>
                      </a:moveTo>
                      <a:lnTo>
                        <a:pt x="3" y="38"/>
                      </a:lnTo>
                      <a:lnTo>
                        <a:pt x="11" y="27"/>
                      </a:lnTo>
                      <a:lnTo>
                        <a:pt x="22" y="15"/>
                      </a:lnTo>
                      <a:lnTo>
                        <a:pt x="33" y="8"/>
                      </a:lnTo>
                      <a:lnTo>
                        <a:pt x="40" y="4"/>
                      </a:lnTo>
                      <a:lnTo>
                        <a:pt x="48" y="0"/>
                      </a:lnTo>
                      <a:lnTo>
                        <a:pt x="59" y="0"/>
                      </a:lnTo>
                      <a:lnTo>
                        <a:pt x="70" y="8"/>
                      </a:lnTo>
                      <a:lnTo>
                        <a:pt x="81" y="8"/>
                      </a:lnTo>
                      <a:lnTo>
                        <a:pt x="89" y="12"/>
                      </a:lnTo>
                      <a:lnTo>
                        <a:pt x="93" y="15"/>
                      </a:lnTo>
                      <a:lnTo>
                        <a:pt x="96" y="19"/>
                      </a:lnTo>
                      <a:lnTo>
                        <a:pt x="89" y="19"/>
                      </a:lnTo>
                      <a:lnTo>
                        <a:pt x="81" y="19"/>
                      </a:lnTo>
                      <a:lnTo>
                        <a:pt x="67" y="23"/>
                      </a:lnTo>
                      <a:lnTo>
                        <a:pt x="59" y="27"/>
                      </a:lnTo>
                      <a:lnTo>
                        <a:pt x="48" y="34"/>
                      </a:lnTo>
                      <a:lnTo>
                        <a:pt x="48" y="41"/>
                      </a:lnTo>
                      <a:lnTo>
                        <a:pt x="63" y="45"/>
                      </a:lnTo>
                      <a:lnTo>
                        <a:pt x="78" y="41"/>
                      </a:lnTo>
                      <a:lnTo>
                        <a:pt x="85" y="45"/>
                      </a:lnTo>
                      <a:lnTo>
                        <a:pt x="85" y="49"/>
                      </a:lnTo>
                      <a:lnTo>
                        <a:pt x="85" y="53"/>
                      </a:lnTo>
                      <a:lnTo>
                        <a:pt x="33" y="56"/>
                      </a:lnTo>
                      <a:lnTo>
                        <a:pt x="0" y="41"/>
                      </a:lnTo>
                      <a:close/>
                    </a:path>
                  </a:pathLst>
                </a:custGeom>
                <a:solidFill>
                  <a:srgbClr val="000000"/>
                </a:solidFill>
                <a:ln w="9525">
                  <a:noFill/>
                  <a:round/>
                  <a:headEnd/>
                  <a:tailEnd/>
                </a:ln>
              </p:spPr>
              <p:txBody>
                <a:bodyPr/>
                <a:lstStyle/>
                <a:p>
                  <a:endParaRPr lang="en-US"/>
                </a:p>
              </p:txBody>
            </p:sp>
            <p:sp>
              <p:nvSpPr>
                <p:cNvPr id="22561" name="Freeform 16"/>
                <p:cNvSpPr>
                  <a:spLocks/>
                </p:cNvSpPr>
                <p:nvPr/>
              </p:nvSpPr>
              <p:spPr bwMode="auto">
                <a:xfrm>
                  <a:off x="5371" y="6790"/>
                  <a:ext cx="309" cy="500"/>
                </a:xfrm>
                <a:custGeom>
                  <a:avLst/>
                  <a:gdLst>
                    <a:gd name="T0" fmla="*/ 309 w 309"/>
                    <a:gd name="T1" fmla="*/ 45 h 500"/>
                    <a:gd name="T2" fmla="*/ 305 w 309"/>
                    <a:gd name="T3" fmla="*/ 60 h 500"/>
                    <a:gd name="T4" fmla="*/ 298 w 309"/>
                    <a:gd name="T5" fmla="*/ 86 h 500"/>
                    <a:gd name="T6" fmla="*/ 290 w 309"/>
                    <a:gd name="T7" fmla="*/ 112 h 500"/>
                    <a:gd name="T8" fmla="*/ 290 w 309"/>
                    <a:gd name="T9" fmla="*/ 134 h 500"/>
                    <a:gd name="T10" fmla="*/ 283 w 309"/>
                    <a:gd name="T11" fmla="*/ 157 h 500"/>
                    <a:gd name="T12" fmla="*/ 275 w 309"/>
                    <a:gd name="T13" fmla="*/ 175 h 500"/>
                    <a:gd name="T14" fmla="*/ 268 w 309"/>
                    <a:gd name="T15" fmla="*/ 198 h 500"/>
                    <a:gd name="T16" fmla="*/ 260 w 309"/>
                    <a:gd name="T17" fmla="*/ 220 h 500"/>
                    <a:gd name="T18" fmla="*/ 253 w 309"/>
                    <a:gd name="T19" fmla="*/ 243 h 500"/>
                    <a:gd name="T20" fmla="*/ 246 w 309"/>
                    <a:gd name="T21" fmla="*/ 265 h 500"/>
                    <a:gd name="T22" fmla="*/ 234 w 309"/>
                    <a:gd name="T23" fmla="*/ 284 h 500"/>
                    <a:gd name="T24" fmla="*/ 223 w 309"/>
                    <a:gd name="T25" fmla="*/ 306 h 500"/>
                    <a:gd name="T26" fmla="*/ 208 w 309"/>
                    <a:gd name="T27" fmla="*/ 332 h 500"/>
                    <a:gd name="T28" fmla="*/ 178 w 309"/>
                    <a:gd name="T29" fmla="*/ 366 h 500"/>
                    <a:gd name="T30" fmla="*/ 152 w 309"/>
                    <a:gd name="T31" fmla="*/ 392 h 500"/>
                    <a:gd name="T32" fmla="*/ 126 w 309"/>
                    <a:gd name="T33" fmla="*/ 418 h 500"/>
                    <a:gd name="T34" fmla="*/ 100 w 309"/>
                    <a:gd name="T35" fmla="*/ 440 h 500"/>
                    <a:gd name="T36" fmla="*/ 71 w 309"/>
                    <a:gd name="T37" fmla="*/ 459 h 500"/>
                    <a:gd name="T38" fmla="*/ 44 w 309"/>
                    <a:gd name="T39" fmla="*/ 474 h 500"/>
                    <a:gd name="T40" fmla="*/ 15 w 309"/>
                    <a:gd name="T41" fmla="*/ 492 h 500"/>
                    <a:gd name="T42" fmla="*/ 3 w 309"/>
                    <a:gd name="T43" fmla="*/ 496 h 500"/>
                    <a:gd name="T44" fmla="*/ 30 w 309"/>
                    <a:gd name="T45" fmla="*/ 478 h 500"/>
                    <a:gd name="T46" fmla="*/ 56 w 309"/>
                    <a:gd name="T47" fmla="*/ 463 h 500"/>
                    <a:gd name="T48" fmla="*/ 82 w 309"/>
                    <a:gd name="T49" fmla="*/ 437 h 500"/>
                    <a:gd name="T50" fmla="*/ 111 w 309"/>
                    <a:gd name="T51" fmla="*/ 407 h 500"/>
                    <a:gd name="T52" fmla="*/ 141 w 309"/>
                    <a:gd name="T53" fmla="*/ 381 h 500"/>
                    <a:gd name="T54" fmla="*/ 156 w 309"/>
                    <a:gd name="T55" fmla="*/ 358 h 500"/>
                    <a:gd name="T56" fmla="*/ 175 w 309"/>
                    <a:gd name="T57" fmla="*/ 340 h 500"/>
                    <a:gd name="T58" fmla="*/ 186 w 309"/>
                    <a:gd name="T59" fmla="*/ 317 h 500"/>
                    <a:gd name="T60" fmla="*/ 201 w 309"/>
                    <a:gd name="T61" fmla="*/ 291 h 500"/>
                    <a:gd name="T62" fmla="*/ 212 w 309"/>
                    <a:gd name="T63" fmla="*/ 265 h 500"/>
                    <a:gd name="T64" fmla="*/ 223 w 309"/>
                    <a:gd name="T65" fmla="*/ 239 h 500"/>
                    <a:gd name="T66" fmla="*/ 234 w 309"/>
                    <a:gd name="T67" fmla="*/ 213 h 500"/>
                    <a:gd name="T68" fmla="*/ 242 w 309"/>
                    <a:gd name="T69" fmla="*/ 187 h 500"/>
                    <a:gd name="T70" fmla="*/ 249 w 309"/>
                    <a:gd name="T71" fmla="*/ 161 h 500"/>
                    <a:gd name="T72" fmla="*/ 257 w 309"/>
                    <a:gd name="T73" fmla="*/ 134 h 500"/>
                    <a:gd name="T74" fmla="*/ 264 w 309"/>
                    <a:gd name="T75" fmla="*/ 112 h 500"/>
                    <a:gd name="T76" fmla="*/ 272 w 309"/>
                    <a:gd name="T77" fmla="*/ 90 h 500"/>
                    <a:gd name="T78" fmla="*/ 275 w 309"/>
                    <a:gd name="T79" fmla="*/ 67 h 500"/>
                    <a:gd name="T80" fmla="*/ 283 w 309"/>
                    <a:gd name="T81" fmla="*/ 41 h 500"/>
                    <a:gd name="T82" fmla="*/ 286 w 309"/>
                    <a:gd name="T83" fmla="*/ 15 h 500"/>
                    <a:gd name="T84" fmla="*/ 290 w 309"/>
                    <a:gd name="T85" fmla="*/ 0 h 500"/>
                    <a:gd name="T86" fmla="*/ 309 w 309"/>
                    <a:gd name="T87" fmla="*/ 45 h 5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09"/>
                    <a:gd name="T133" fmla="*/ 0 h 500"/>
                    <a:gd name="T134" fmla="*/ 309 w 309"/>
                    <a:gd name="T135" fmla="*/ 500 h 50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09" h="500">
                      <a:moveTo>
                        <a:pt x="309" y="45"/>
                      </a:moveTo>
                      <a:lnTo>
                        <a:pt x="309" y="45"/>
                      </a:lnTo>
                      <a:lnTo>
                        <a:pt x="305" y="52"/>
                      </a:lnTo>
                      <a:lnTo>
                        <a:pt x="305" y="60"/>
                      </a:lnTo>
                      <a:lnTo>
                        <a:pt x="301" y="75"/>
                      </a:lnTo>
                      <a:lnTo>
                        <a:pt x="298" y="86"/>
                      </a:lnTo>
                      <a:lnTo>
                        <a:pt x="294" y="105"/>
                      </a:lnTo>
                      <a:lnTo>
                        <a:pt x="290" y="112"/>
                      </a:lnTo>
                      <a:lnTo>
                        <a:pt x="290" y="123"/>
                      </a:lnTo>
                      <a:lnTo>
                        <a:pt x="290" y="134"/>
                      </a:lnTo>
                      <a:lnTo>
                        <a:pt x="286" y="146"/>
                      </a:lnTo>
                      <a:lnTo>
                        <a:pt x="283" y="157"/>
                      </a:lnTo>
                      <a:lnTo>
                        <a:pt x="279" y="164"/>
                      </a:lnTo>
                      <a:lnTo>
                        <a:pt x="275" y="175"/>
                      </a:lnTo>
                      <a:lnTo>
                        <a:pt x="272" y="187"/>
                      </a:lnTo>
                      <a:lnTo>
                        <a:pt x="268" y="198"/>
                      </a:lnTo>
                      <a:lnTo>
                        <a:pt x="264" y="209"/>
                      </a:lnTo>
                      <a:lnTo>
                        <a:pt x="260" y="220"/>
                      </a:lnTo>
                      <a:lnTo>
                        <a:pt x="257" y="235"/>
                      </a:lnTo>
                      <a:lnTo>
                        <a:pt x="253" y="243"/>
                      </a:lnTo>
                      <a:lnTo>
                        <a:pt x="249" y="254"/>
                      </a:lnTo>
                      <a:lnTo>
                        <a:pt x="246" y="265"/>
                      </a:lnTo>
                      <a:lnTo>
                        <a:pt x="242" y="276"/>
                      </a:lnTo>
                      <a:lnTo>
                        <a:pt x="234" y="284"/>
                      </a:lnTo>
                      <a:lnTo>
                        <a:pt x="231" y="295"/>
                      </a:lnTo>
                      <a:lnTo>
                        <a:pt x="223" y="306"/>
                      </a:lnTo>
                      <a:lnTo>
                        <a:pt x="219" y="313"/>
                      </a:lnTo>
                      <a:lnTo>
                        <a:pt x="208" y="332"/>
                      </a:lnTo>
                      <a:lnTo>
                        <a:pt x="193" y="351"/>
                      </a:lnTo>
                      <a:lnTo>
                        <a:pt x="178" y="366"/>
                      </a:lnTo>
                      <a:lnTo>
                        <a:pt x="167" y="381"/>
                      </a:lnTo>
                      <a:lnTo>
                        <a:pt x="152" y="392"/>
                      </a:lnTo>
                      <a:lnTo>
                        <a:pt x="141" y="407"/>
                      </a:lnTo>
                      <a:lnTo>
                        <a:pt x="126" y="418"/>
                      </a:lnTo>
                      <a:lnTo>
                        <a:pt x="115" y="429"/>
                      </a:lnTo>
                      <a:lnTo>
                        <a:pt x="100" y="440"/>
                      </a:lnTo>
                      <a:lnTo>
                        <a:pt x="85" y="451"/>
                      </a:lnTo>
                      <a:lnTo>
                        <a:pt x="71" y="459"/>
                      </a:lnTo>
                      <a:lnTo>
                        <a:pt x="59" y="466"/>
                      </a:lnTo>
                      <a:lnTo>
                        <a:pt x="44" y="474"/>
                      </a:lnTo>
                      <a:lnTo>
                        <a:pt x="30" y="485"/>
                      </a:lnTo>
                      <a:lnTo>
                        <a:pt x="15" y="492"/>
                      </a:lnTo>
                      <a:lnTo>
                        <a:pt x="0" y="500"/>
                      </a:lnTo>
                      <a:lnTo>
                        <a:pt x="3" y="496"/>
                      </a:lnTo>
                      <a:lnTo>
                        <a:pt x="22" y="489"/>
                      </a:lnTo>
                      <a:lnTo>
                        <a:pt x="30" y="478"/>
                      </a:lnTo>
                      <a:lnTo>
                        <a:pt x="41" y="470"/>
                      </a:lnTo>
                      <a:lnTo>
                        <a:pt x="56" y="463"/>
                      </a:lnTo>
                      <a:lnTo>
                        <a:pt x="67" y="451"/>
                      </a:lnTo>
                      <a:lnTo>
                        <a:pt x="82" y="437"/>
                      </a:lnTo>
                      <a:lnTo>
                        <a:pt x="97" y="422"/>
                      </a:lnTo>
                      <a:lnTo>
                        <a:pt x="111" y="407"/>
                      </a:lnTo>
                      <a:lnTo>
                        <a:pt x="134" y="392"/>
                      </a:lnTo>
                      <a:lnTo>
                        <a:pt x="141" y="381"/>
                      </a:lnTo>
                      <a:lnTo>
                        <a:pt x="149" y="369"/>
                      </a:lnTo>
                      <a:lnTo>
                        <a:pt x="156" y="358"/>
                      </a:lnTo>
                      <a:lnTo>
                        <a:pt x="167" y="351"/>
                      </a:lnTo>
                      <a:lnTo>
                        <a:pt x="175" y="340"/>
                      </a:lnTo>
                      <a:lnTo>
                        <a:pt x="178" y="328"/>
                      </a:lnTo>
                      <a:lnTo>
                        <a:pt x="186" y="317"/>
                      </a:lnTo>
                      <a:lnTo>
                        <a:pt x="197" y="306"/>
                      </a:lnTo>
                      <a:lnTo>
                        <a:pt x="201" y="291"/>
                      </a:lnTo>
                      <a:lnTo>
                        <a:pt x="208" y="280"/>
                      </a:lnTo>
                      <a:lnTo>
                        <a:pt x="212" y="265"/>
                      </a:lnTo>
                      <a:lnTo>
                        <a:pt x="216" y="254"/>
                      </a:lnTo>
                      <a:lnTo>
                        <a:pt x="223" y="239"/>
                      </a:lnTo>
                      <a:lnTo>
                        <a:pt x="227" y="228"/>
                      </a:lnTo>
                      <a:lnTo>
                        <a:pt x="234" y="213"/>
                      </a:lnTo>
                      <a:lnTo>
                        <a:pt x="238" y="202"/>
                      </a:lnTo>
                      <a:lnTo>
                        <a:pt x="242" y="187"/>
                      </a:lnTo>
                      <a:lnTo>
                        <a:pt x="246" y="172"/>
                      </a:lnTo>
                      <a:lnTo>
                        <a:pt x="249" y="161"/>
                      </a:lnTo>
                      <a:lnTo>
                        <a:pt x="253" y="149"/>
                      </a:lnTo>
                      <a:lnTo>
                        <a:pt x="257" y="134"/>
                      </a:lnTo>
                      <a:lnTo>
                        <a:pt x="260" y="123"/>
                      </a:lnTo>
                      <a:lnTo>
                        <a:pt x="264" y="112"/>
                      </a:lnTo>
                      <a:lnTo>
                        <a:pt x="268" y="101"/>
                      </a:lnTo>
                      <a:lnTo>
                        <a:pt x="272" y="90"/>
                      </a:lnTo>
                      <a:lnTo>
                        <a:pt x="272" y="79"/>
                      </a:lnTo>
                      <a:lnTo>
                        <a:pt x="275" y="67"/>
                      </a:lnTo>
                      <a:lnTo>
                        <a:pt x="279" y="60"/>
                      </a:lnTo>
                      <a:lnTo>
                        <a:pt x="283" y="41"/>
                      </a:lnTo>
                      <a:lnTo>
                        <a:pt x="286" y="26"/>
                      </a:lnTo>
                      <a:lnTo>
                        <a:pt x="286" y="15"/>
                      </a:lnTo>
                      <a:lnTo>
                        <a:pt x="290" y="8"/>
                      </a:lnTo>
                      <a:lnTo>
                        <a:pt x="290" y="0"/>
                      </a:lnTo>
                      <a:lnTo>
                        <a:pt x="309" y="45"/>
                      </a:lnTo>
                      <a:close/>
                    </a:path>
                  </a:pathLst>
                </a:custGeom>
                <a:solidFill>
                  <a:srgbClr val="9EA89E"/>
                </a:solidFill>
                <a:ln w="9525">
                  <a:noFill/>
                  <a:round/>
                  <a:headEnd/>
                  <a:tailEnd/>
                </a:ln>
              </p:spPr>
              <p:txBody>
                <a:bodyPr/>
                <a:lstStyle/>
                <a:p>
                  <a:endParaRPr lang="en-US"/>
                </a:p>
              </p:txBody>
            </p:sp>
            <p:sp>
              <p:nvSpPr>
                <p:cNvPr id="22562" name="Freeform 17"/>
                <p:cNvSpPr>
                  <a:spLocks/>
                </p:cNvSpPr>
                <p:nvPr/>
              </p:nvSpPr>
              <p:spPr bwMode="auto">
                <a:xfrm>
                  <a:off x="5404" y="6268"/>
                  <a:ext cx="462" cy="97"/>
                </a:xfrm>
                <a:custGeom>
                  <a:avLst/>
                  <a:gdLst>
                    <a:gd name="T0" fmla="*/ 458 w 462"/>
                    <a:gd name="T1" fmla="*/ 30 h 97"/>
                    <a:gd name="T2" fmla="*/ 443 w 462"/>
                    <a:gd name="T3" fmla="*/ 26 h 97"/>
                    <a:gd name="T4" fmla="*/ 425 w 462"/>
                    <a:gd name="T5" fmla="*/ 19 h 97"/>
                    <a:gd name="T6" fmla="*/ 395 w 462"/>
                    <a:gd name="T7" fmla="*/ 11 h 97"/>
                    <a:gd name="T8" fmla="*/ 369 w 462"/>
                    <a:gd name="T9" fmla="*/ 8 h 97"/>
                    <a:gd name="T10" fmla="*/ 347 w 462"/>
                    <a:gd name="T11" fmla="*/ 4 h 97"/>
                    <a:gd name="T12" fmla="*/ 328 w 462"/>
                    <a:gd name="T13" fmla="*/ 4 h 97"/>
                    <a:gd name="T14" fmla="*/ 306 w 462"/>
                    <a:gd name="T15" fmla="*/ 0 h 97"/>
                    <a:gd name="T16" fmla="*/ 287 w 462"/>
                    <a:gd name="T17" fmla="*/ 0 h 97"/>
                    <a:gd name="T18" fmla="*/ 265 w 462"/>
                    <a:gd name="T19" fmla="*/ 0 h 97"/>
                    <a:gd name="T20" fmla="*/ 246 w 462"/>
                    <a:gd name="T21" fmla="*/ 0 h 97"/>
                    <a:gd name="T22" fmla="*/ 224 w 462"/>
                    <a:gd name="T23" fmla="*/ 4 h 97"/>
                    <a:gd name="T24" fmla="*/ 205 w 462"/>
                    <a:gd name="T25" fmla="*/ 8 h 97"/>
                    <a:gd name="T26" fmla="*/ 186 w 462"/>
                    <a:gd name="T27" fmla="*/ 11 h 97"/>
                    <a:gd name="T28" fmla="*/ 164 w 462"/>
                    <a:gd name="T29" fmla="*/ 19 h 97"/>
                    <a:gd name="T30" fmla="*/ 138 w 462"/>
                    <a:gd name="T31" fmla="*/ 26 h 97"/>
                    <a:gd name="T32" fmla="*/ 116 w 462"/>
                    <a:gd name="T33" fmla="*/ 34 h 97"/>
                    <a:gd name="T34" fmla="*/ 93 w 462"/>
                    <a:gd name="T35" fmla="*/ 41 h 97"/>
                    <a:gd name="T36" fmla="*/ 71 w 462"/>
                    <a:gd name="T37" fmla="*/ 52 h 97"/>
                    <a:gd name="T38" fmla="*/ 45 w 462"/>
                    <a:gd name="T39" fmla="*/ 67 h 97"/>
                    <a:gd name="T40" fmla="*/ 19 w 462"/>
                    <a:gd name="T41" fmla="*/ 86 h 97"/>
                    <a:gd name="T42" fmla="*/ 45 w 462"/>
                    <a:gd name="T43" fmla="*/ 78 h 97"/>
                    <a:gd name="T44" fmla="*/ 86 w 462"/>
                    <a:gd name="T45" fmla="*/ 64 h 97"/>
                    <a:gd name="T46" fmla="*/ 108 w 462"/>
                    <a:gd name="T47" fmla="*/ 56 h 97"/>
                    <a:gd name="T48" fmla="*/ 127 w 462"/>
                    <a:gd name="T49" fmla="*/ 49 h 97"/>
                    <a:gd name="T50" fmla="*/ 145 w 462"/>
                    <a:gd name="T51" fmla="*/ 41 h 97"/>
                    <a:gd name="T52" fmla="*/ 168 w 462"/>
                    <a:gd name="T53" fmla="*/ 37 h 97"/>
                    <a:gd name="T54" fmla="*/ 190 w 462"/>
                    <a:gd name="T55" fmla="*/ 34 h 97"/>
                    <a:gd name="T56" fmla="*/ 213 w 462"/>
                    <a:gd name="T57" fmla="*/ 30 h 97"/>
                    <a:gd name="T58" fmla="*/ 231 w 462"/>
                    <a:gd name="T59" fmla="*/ 26 h 97"/>
                    <a:gd name="T60" fmla="*/ 261 w 462"/>
                    <a:gd name="T61" fmla="*/ 26 h 97"/>
                    <a:gd name="T62" fmla="*/ 287 w 462"/>
                    <a:gd name="T63" fmla="*/ 26 h 97"/>
                    <a:gd name="T64" fmla="*/ 309 w 462"/>
                    <a:gd name="T65" fmla="*/ 26 h 97"/>
                    <a:gd name="T66" fmla="*/ 335 w 462"/>
                    <a:gd name="T67" fmla="*/ 30 h 97"/>
                    <a:gd name="T68" fmla="*/ 369 w 462"/>
                    <a:gd name="T69" fmla="*/ 37 h 97"/>
                    <a:gd name="T70" fmla="*/ 402 w 462"/>
                    <a:gd name="T71" fmla="*/ 41 h 97"/>
                    <a:gd name="T72" fmla="*/ 425 w 462"/>
                    <a:gd name="T73" fmla="*/ 45 h 97"/>
                    <a:gd name="T74" fmla="*/ 458 w 462"/>
                    <a:gd name="T75" fmla="*/ 56 h 97"/>
                    <a:gd name="T76" fmla="*/ 462 w 462"/>
                    <a:gd name="T77" fmla="*/ 30 h 9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62"/>
                    <a:gd name="T118" fmla="*/ 0 h 97"/>
                    <a:gd name="T119" fmla="*/ 462 w 462"/>
                    <a:gd name="T120" fmla="*/ 97 h 9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62" h="97">
                      <a:moveTo>
                        <a:pt x="462" y="30"/>
                      </a:moveTo>
                      <a:lnTo>
                        <a:pt x="458" y="30"/>
                      </a:lnTo>
                      <a:lnTo>
                        <a:pt x="455" y="26"/>
                      </a:lnTo>
                      <a:lnTo>
                        <a:pt x="443" y="26"/>
                      </a:lnTo>
                      <a:lnTo>
                        <a:pt x="436" y="23"/>
                      </a:lnTo>
                      <a:lnTo>
                        <a:pt x="425" y="19"/>
                      </a:lnTo>
                      <a:lnTo>
                        <a:pt x="410" y="15"/>
                      </a:lnTo>
                      <a:lnTo>
                        <a:pt x="395" y="11"/>
                      </a:lnTo>
                      <a:lnTo>
                        <a:pt x="376" y="11"/>
                      </a:lnTo>
                      <a:lnTo>
                        <a:pt x="369" y="8"/>
                      </a:lnTo>
                      <a:lnTo>
                        <a:pt x="358" y="8"/>
                      </a:lnTo>
                      <a:lnTo>
                        <a:pt x="347" y="4"/>
                      </a:lnTo>
                      <a:lnTo>
                        <a:pt x="339" y="4"/>
                      </a:lnTo>
                      <a:lnTo>
                        <a:pt x="328" y="4"/>
                      </a:lnTo>
                      <a:lnTo>
                        <a:pt x="317" y="0"/>
                      </a:lnTo>
                      <a:lnTo>
                        <a:pt x="306" y="0"/>
                      </a:lnTo>
                      <a:lnTo>
                        <a:pt x="298" y="0"/>
                      </a:lnTo>
                      <a:lnTo>
                        <a:pt x="287" y="0"/>
                      </a:lnTo>
                      <a:lnTo>
                        <a:pt x="276" y="0"/>
                      </a:lnTo>
                      <a:lnTo>
                        <a:pt x="265" y="0"/>
                      </a:lnTo>
                      <a:lnTo>
                        <a:pt x="257" y="0"/>
                      </a:lnTo>
                      <a:lnTo>
                        <a:pt x="246" y="0"/>
                      </a:lnTo>
                      <a:lnTo>
                        <a:pt x="235" y="4"/>
                      </a:lnTo>
                      <a:lnTo>
                        <a:pt x="224" y="4"/>
                      </a:lnTo>
                      <a:lnTo>
                        <a:pt x="216" y="8"/>
                      </a:lnTo>
                      <a:lnTo>
                        <a:pt x="205" y="8"/>
                      </a:lnTo>
                      <a:lnTo>
                        <a:pt x="194" y="11"/>
                      </a:lnTo>
                      <a:lnTo>
                        <a:pt x="186" y="11"/>
                      </a:lnTo>
                      <a:lnTo>
                        <a:pt x="179" y="15"/>
                      </a:lnTo>
                      <a:lnTo>
                        <a:pt x="164" y="19"/>
                      </a:lnTo>
                      <a:lnTo>
                        <a:pt x="149" y="23"/>
                      </a:lnTo>
                      <a:lnTo>
                        <a:pt x="138" y="26"/>
                      </a:lnTo>
                      <a:lnTo>
                        <a:pt x="127" y="30"/>
                      </a:lnTo>
                      <a:lnTo>
                        <a:pt x="116" y="34"/>
                      </a:lnTo>
                      <a:lnTo>
                        <a:pt x="108" y="37"/>
                      </a:lnTo>
                      <a:lnTo>
                        <a:pt x="93" y="41"/>
                      </a:lnTo>
                      <a:lnTo>
                        <a:pt x="82" y="49"/>
                      </a:lnTo>
                      <a:lnTo>
                        <a:pt x="71" y="52"/>
                      </a:lnTo>
                      <a:lnTo>
                        <a:pt x="60" y="60"/>
                      </a:lnTo>
                      <a:lnTo>
                        <a:pt x="45" y="67"/>
                      </a:lnTo>
                      <a:lnTo>
                        <a:pt x="34" y="75"/>
                      </a:lnTo>
                      <a:lnTo>
                        <a:pt x="19" y="86"/>
                      </a:lnTo>
                      <a:lnTo>
                        <a:pt x="0" y="97"/>
                      </a:lnTo>
                      <a:lnTo>
                        <a:pt x="45" y="78"/>
                      </a:lnTo>
                      <a:lnTo>
                        <a:pt x="60" y="75"/>
                      </a:lnTo>
                      <a:lnTo>
                        <a:pt x="86" y="64"/>
                      </a:lnTo>
                      <a:lnTo>
                        <a:pt x="97" y="60"/>
                      </a:lnTo>
                      <a:lnTo>
                        <a:pt x="108" y="56"/>
                      </a:lnTo>
                      <a:lnTo>
                        <a:pt x="116" y="52"/>
                      </a:lnTo>
                      <a:lnTo>
                        <a:pt x="127" y="49"/>
                      </a:lnTo>
                      <a:lnTo>
                        <a:pt x="138" y="45"/>
                      </a:lnTo>
                      <a:lnTo>
                        <a:pt x="145" y="41"/>
                      </a:lnTo>
                      <a:lnTo>
                        <a:pt x="157" y="41"/>
                      </a:lnTo>
                      <a:lnTo>
                        <a:pt x="168" y="37"/>
                      </a:lnTo>
                      <a:lnTo>
                        <a:pt x="179" y="37"/>
                      </a:lnTo>
                      <a:lnTo>
                        <a:pt x="190" y="34"/>
                      </a:lnTo>
                      <a:lnTo>
                        <a:pt x="201" y="30"/>
                      </a:lnTo>
                      <a:lnTo>
                        <a:pt x="213" y="30"/>
                      </a:lnTo>
                      <a:lnTo>
                        <a:pt x="220" y="26"/>
                      </a:lnTo>
                      <a:lnTo>
                        <a:pt x="231" y="26"/>
                      </a:lnTo>
                      <a:lnTo>
                        <a:pt x="242" y="26"/>
                      </a:lnTo>
                      <a:lnTo>
                        <a:pt x="261" y="26"/>
                      </a:lnTo>
                      <a:lnTo>
                        <a:pt x="280" y="26"/>
                      </a:lnTo>
                      <a:lnTo>
                        <a:pt x="287" y="26"/>
                      </a:lnTo>
                      <a:lnTo>
                        <a:pt x="298" y="26"/>
                      </a:lnTo>
                      <a:lnTo>
                        <a:pt x="309" y="26"/>
                      </a:lnTo>
                      <a:lnTo>
                        <a:pt x="320" y="30"/>
                      </a:lnTo>
                      <a:lnTo>
                        <a:pt x="335" y="30"/>
                      </a:lnTo>
                      <a:lnTo>
                        <a:pt x="354" y="34"/>
                      </a:lnTo>
                      <a:lnTo>
                        <a:pt x="369" y="37"/>
                      </a:lnTo>
                      <a:lnTo>
                        <a:pt x="388" y="37"/>
                      </a:lnTo>
                      <a:lnTo>
                        <a:pt x="402" y="41"/>
                      </a:lnTo>
                      <a:lnTo>
                        <a:pt x="414" y="45"/>
                      </a:lnTo>
                      <a:lnTo>
                        <a:pt x="425" y="45"/>
                      </a:lnTo>
                      <a:lnTo>
                        <a:pt x="440" y="49"/>
                      </a:lnTo>
                      <a:lnTo>
                        <a:pt x="458" y="56"/>
                      </a:lnTo>
                      <a:lnTo>
                        <a:pt x="462" y="30"/>
                      </a:lnTo>
                      <a:close/>
                    </a:path>
                  </a:pathLst>
                </a:custGeom>
                <a:solidFill>
                  <a:srgbClr val="9EA89E"/>
                </a:solidFill>
                <a:ln w="9525">
                  <a:noFill/>
                  <a:round/>
                  <a:headEnd/>
                  <a:tailEnd/>
                </a:ln>
              </p:spPr>
              <p:txBody>
                <a:bodyPr/>
                <a:lstStyle/>
                <a:p>
                  <a:endParaRPr lang="en-US"/>
                </a:p>
              </p:txBody>
            </p:sp>
          </p:grpSp>
          <p:sp>
            <p:nvSpPr>
              <p:cNvPr id="22549" name="AutoShape 18"/>
              <p:cNvSpPr>
                <a:spLocks noChangeArrowheads="1"/>
              </p:cNvSpPr>
              <p:nvPr/>
            </p:nvSpPr>
            <p:spPr bwMode="auto">
              <a:xfrm>
                <a:off x="3960" y="3318"/>
                <a:ext cx="6480" cy="5220"/>
              </a:xfrm>
              <a:prstGeom prst="leftArrowCallout">
                <a:avLst>
                  <a:gd name="adj1" fmla="val 10037"/>
                  <a:gd name="adj2" fmla="val 14079"/>
                  <a:gd name="adj3" fmla="val 7316"/>
                  <a:gd name="adj4" fmla="val 87060"/>
                </a:avLst>
              </a:prstGeom>
              <a:solidFill>
                <a:srgbClr val="CCFFCC"/>
              </a:solidFill>
              <a:ln w="34925" cmpd="thinThick">
                <a:solidFill>
                  <a:srgbClr val="008000"/>
                </a:solidFill>
                <a:miter lim="800000"/>
                <a:headEnd/>
                <a:tailEnd/>
              </a:ln>
            </p:spPr>
            <p:txBody>
              <a:bodyPr/>
              <a:lstStyle/>
              <a:p>
                <a:endParaRPr lang="es-ES">
                  <a:latin typeface="Georgia" pitchFamily="18" charset="0"/>
                </a:endParaRPr>
              </a:p>
            </p:txBody>
          </p:sp>
        </p:grpSp>
        <p:sp>
          <p:nvSpPr>
            <p:cNvPr id="24605" name="AutoShape 29"/>
            <p:cNvSpPr>
              <a:spLocks noChangeArrowheads="1"/>
            </p:cNvSpPr>
            <p:nvPr/>
          </p:nvSpPr>
          <p:spPr bwMode="auto">
            <a:xfrm>
              <a:off x="5715000" y="3505200"/>
              <a:ext cx="1165225" cy="2743200"/>
            </a:xfrm>
            <a:prstGeom prst="upArrow">
              <a:avLst>
                <a:gd name="adj1" fmla="val 50000"/>
                <a:gd name="adj2" fmla="val 44048"/>
              </a:avLst>
            </a:prstGeom>
            <a:solidFill>
              <a:srgbClr val="FFFFFF"/>
            </a:solidFill>
            <a:ln w="12700">
              <a:solidFill>
                <a:srgbClr val="99CC00"/>
              </a:solidFill>
              <a:miter lim="800000"/>
              <a:headEnd/>
              <a:tailEnd/>
            </a:ln>
            <a:effectLst>
              <a:outerShdw dist="107763" dir="8100000" algn="ctr" rotWithShape="0">
                <a:srgbClr val="808080">
                  <a:alpha val="50000"/>
                </a:srgbClr>
              </a:outerShdw>
            </a:effectLst>
          </p:spPr>
          <p:txBody>
            <a:bodyPr/>
            <a:lstStyle/>
            <a:p>
              <a:pPr algn="ctr">
                <a:spcAft>
                  <a:spcPts val="1000"/>
                </a:spcAft>
                <a:defRPr/>
              </a:pPr>
              <a:r>
                <a:rPr lang="it-IT" sz="800" b="1" dirty="0">
                  <a:latin typeface="Bookman Old Style" pitchFamily="18" charset="0"/>
                  <a:cs typeface="Arial" pitchFamily="34" charset="0"/>
                </a:rPr>
                <a:t>H</a:t>
              </a:r>
              <a:r>
                <a:rPr lang="it-IT" sz="800" b="1" baseline="30000" dirty="0">
                  <a:latin typeface="Bookman Old Style" pitchFamily="18" charset="0"/>
                  <a:cs typeface="Arial" pitchFamily="34" charset="0"/>
                </a:rPr>
                <a:t>3</a:t>
              </a:r>
              <a:endParaRPr lang="it-IT" sz="800" b="1" dirty="0">
                <a:latin typeface="Bookman Old Style" pitchFamily="18" charset="0"/>
                <a:cs typeface="Arial" pitchFamily="34" charset="0"/>
              </a:endParaRPr>
            </a:p>
            <a:p>
              <a:pPr algn="ctr">
                <a:spcAft>
                  <a:spcPts val="1000"/>
                </a:spcAft>
                <a:defRPr/>
              </a:pPr>
              <a:r>
                <a:rPr lang="it-IT" sz="800" b="1" dirty="0">
                  <a:latin typeface="Bookman Old Style" pitchFamily="18" charset="0"/>
                  <a:cs typeface="Arial" pitchFamily="34" charset="0"/>
                </a:rPr>
                <a:t>Auto</a:t>
              </a:r>
            </a:p>
            <a:p>
              <a:pPr algn="ctr">
                <a:spcAft>
                  <a:spcPts val="1000"/>
                </a:spcAft>
                <a:defRPr/>
              </a:pPr>
              <a:r>
                <a:rPr lang="it-IT" sz="800" b="1" dirty="0">
                  <a:latin typeface="Bookman Old Style" pitchFamily="18" charset="0"/>
                  <a:cs typeface="Arial" pitchFamily="34" charset="0"/>
                </a:rPr>
                <a:t>E</a:t>
              </a:r>
            </a:p>
            <a:p>
              <a:pPr algn="ctr">
                <a:spcAft>
                  <a:spcPts val="1000"/>
                </a:spcAft>
                <a:defRPr/>
              </a:pPr>
              <a:r>
                <a:rPr lang="it-IT" sz="800" b="1" dirty="0">
                  <a:latin typeface="Bookman Old Style" pitchFamily="18" charset="0"/>
                  <a:cs typeface="Arial" pitchFamily="34" charset="0"/>
                </a:rPr>
                <a:t>F</a:t>
              </a:r>
            </a:p>
            <a:p>
              <a:pPr algn="ctr">
                <a:spcAft>
                  <a:spcPts val="1000"/>
                </a:spcAft>
                <a:defRPr/>
              </a:pPr>
              <a:r>
                <a:rPr lang="it-IT" sz="800" b="1" dirty="0">
                  <a:latin typeface="Bookman Old Style" pitchFamily="18" charset="0"/>
                  <a:cs typeface="Arial" pitchFamily="34" charset="0"/>
                </a:rPr>
                <a:t>I</a:t>
              </a:r>
            </a:p>
            <a:p>
              <a:pPr algn="ctr">
                <a:spcAft>
                  <a:spcPts val="1000"/>
                </a:spcAft>
                <a:defRPr/>
              </a:pPr>
              <a:r>
                <a:rPr lang="it-IT" sz="800" b="1" dirty="0">
                  <a:latin typeface="Bookman Old Style" pitchFamily="18" charset="0"/>
                  <a:cs typeface="Arial" pitchFamily="34" charset="0"/>
                </a:rPr>
                <a:t>C</a:t>
              </a:r>
            </a:p>
            <a:p>
              <a:pPr algn="ctr">
                <a:spcAft>
                  <a:spcPts val="1000"/>
                </a:spcAft>
                <a:defRPr/>
              </a:pPr>
              <a:r>
                <a:rPr lang="it-IT" sz="800" b="1" dirty="0">
                  <a:latin typeface="Bookman Old Style" pitchFamily="18" charset="0"/>
                  <a:cs typeface="Arial" pitchFamily="34" charset="0"/>
                </a:rPr>
                <a:t>A</a:t>
              </a:r>
            </a:p>
            <a:p>
              <a:pPr algn="ctr">
                <a:spcAft>
                  <a:spcPts val="1000"/>
                </a:spcAft>
                <a:defRPr/>
              </a:pPr>
              <a:r>
                <a:rPr lang="it-IT" sz="800" b="1" dirty="0">
                  <a:latin typeface="Bookman Old Style" pitchFamily="18" charset="0"/>
                  <a:cs typeface="Arial" pitchFamily="34" charset="0"/>
                </a:rPr>
                <a:t>C</a:t>
              </a:r>
            </a:p>
            <a:p>
              <a:pPr algn="ctr">
                <a:spcAft>
                  <a:spcPts val="1000"/>
                </a:spcAft>
                <a:defRPr/>
              </a:pPr>
              <a:r>
                <a:rPr lang="en-US" sz="800" b="1" dirty="0">
                  <a:latin typeface="Bookman Old Style" pitchFamily="18" charset="0"/>
                  <a:cs typeface="Arial" pitchFamily="34" charset="0"/>
                </a:rPr>
                <a:t>I</a:t>
              </a:r>
            </a:p>
            <a:p>
              <a:pPr algn="ctr">
                <a:spcAft>
                  <a:spcPts val="1000"/>
                </a:spcAft>
                <a:defRPr/>
              </a:pPr>
              <a:r>
                <a:rPr lang="en-US" sz="800" b="1" dirty="0">
                  <a:latin typeface="Bookman Old Style" pitchFamily="18" charset="0"/>
                  <a:cs typeface="Arial" pitchFamily="34" charset="0"/>
                </a:rPr>
                <a:t>A</a:t>
              </a:r>
              <a:endParaRPr lang="en-US" dirty="0">
                <a:latin typeface="Arial" pitchFamily="34" charset="0"/>
                <a:cs typeface="Arial" pitchFamily="34" charset="0"/>
              </a:endParaRPr>
            </a:p>
          </p:txBody>
        </p:sp>
        <p:grpSp>
          <p:nvGrpSpPr>
            <p:cNvPr id="22540" name="35 Grupo"/>
            <p:cNvGrpSpPr>
              <a:grpSpLocks/>
            </p:cNvGrpSpPr>
            <p:nvPr/>
          </p:nvGrpSpPr>
          <p:grpSpPr bwMode="auto">
            <a:xfrm>
              <a:off x="3694922" y="1752600"/>
              <a:ext cx="4825482" cy="815552"/>
              <a:chOff x="3694922" y="1986450"/>
              <a:chExt cx="4825482" cy="815552"/>
            </a:xfrm>
          </p:grpSpPr>
          <p:sp>
            <p:nvSpPr>
              <p:cNvPr id="22545" name="AutoShape 25"/>
              <p:cNvSpPr>
                <a:spLocks noChangeArrowheads="1"/>
              </p:cNvSpPr>
              <p:nvPr/>
            </p:nvSpPr>
            <p:spPr bwMode="auto">
              <a:xfrm>
                <a:off x="3694922" y="1986450"/>
                <a:ext cx="1996751" cy="815552"/>
              </a:xfrm>
              <a:prstGeom prst="roundRect">
                <a:avLst>
                  <a:gd name="adj" fmla="val 16667"/>
                </a:avLst>
              </a:prstGeom>
              <a:solidFill>
                <a:srgbClr val="FFFFFF"/>
              </a:solidFill>
              <a:ln w="15875">
                <a:solidFill>
                  <a:srgbClr val="808000"/>
                </a:solidFill>
                <a:round/>
                <a:headEnd/>
                <a:tailEnd/>
              </a:ln>
            </p:spPr>
            <p:txBody>
              <a:bodyPr/>
              <a:lstStyle/>
              <a:p>
                <a:pPr algn="ctr">
                  <a:spcAft>
                    <a:spcPts val="1000"/>
                  </a:spcAft>
                </a:pPr>
                <a:r>
                  <a:rPr lang="es-EC" sz="1500" b="1">
                    <a:latin typeface="Bookman Old Style" pitchFamily="18" charset="0"/>
                    <a:cs typeface="Arial" charset="0"/>
                  </a:rPr>
                  <a:t>Orientación hacia</a:t>
                </a:r>
                <a:r>
                  <a:rPr lang="en-US" sz="1500" b="1">
                    <a:latin typeface="Bookman Old Style" pitchFamily="18" charset="0"/>
                    <a:cs typeface="Arial" charset="0"/>
                  </a:rPr>
                  <a:t> el</a:t>
                </a:r>
                <a:r>
                  <a:rPr lang="es-EC" sz="1500" b="1">
                    <a:latin typeface="Bookman Old Style" pitchFamily="18" charset="0"/>
                    <a:cs typeface="Arial" charset="0"/>
                  </a:rPr>
                  <a:t> aprendizaje</a:t>
                </a:r>
                <a:endParaRPr lang="en-US" sz="1500">
                  <a:cs typeface="Arial" charset="0"/>
                </a:endParaRPr>
              </a:p>
            </p:txBody>
          </p:sp>
          <p:sp>
            <p:nvSpPr>
              <p:cNvPr id="22546" name="AutoShape 28"/>
              <p:cNvSpPr>
                <a:spLocks noChangeArrowheads="1"/>
              </p:cNvSpPr>
              <p:nvPr/>
            </p:nvSpPr>
            <p:spPr bwMode="auto">
              <a:xfrm>
                <a:off x="6856445" y="1986450"/>
                <a:ext cx="1663959" cy="736944"/>
              </a:xfrm>
              <a:prstGeom prst="roundRect">
                <a:avLst>
                  <a:gd name="adj" fmla="val 39583"/>
                </a:avLst>
              </a:prstGeom>
              <a:solidFill>
                <a:srgbClr val="FFFFFF"/>
              </a:solidFill>
              <a:ln w="15875">
                <a:solidFill>
                  <a:srgbClr val="808000"/>
                </a:solidFill>
                <a:round/>
                <a:headEnd/>
                <a:tailEnd/>
              </a:ln>
            </p:spPr>
            <p:txBody>
              <a:bodyPr/>
              <a:lstStyle/>
              <a:p>
                <a:pPr algn="ctr">
                  <a:spcAft>
                    <a:spcPts val="1000"/>
                  </a:spcAft>
                </a:pPr>
                <a:r>
                  <a:rPr lang="es-EC" sz="1600" b="1">
                    <a:latin typeface="Bookman Old Style" pitchFamily="18" charset="0"/>
                    <a:cs typeface="Arial" charset="0"/>
                  </a:rPr>
                  <a:t>Trabajo inteligente</a:t>
                </a:r>
                <a:endParaRPr lang="en-US" sz="1600">
                  <a:cs typeface="Arial" charset="0"/>
                </a:endParaRPr>
              </a:p>
            </p:txBody>
          </p:sp>
          <p:sp>
            <p:nvSpPr>
              <p:cNvPr id="22547" name="AutoShape 30"/>
              <p:cNvSpPr>
                <a:spLocks noChangeArrowheads="1"/>
              </p:cNvSpPr>
              <p:nvPr/>
            </p:nvSpPr>
            <p:spPr bwMode="auto">
              <a:xfrm>
                <a:off x="5691673" y="2133839"/>
                <a:ext cx="1164771" cy="442167"/>
              </a:xfrm>
              <a:prstGeom prst="rightArrow">
                <a:avLst>
                  <a:gd name="adj1" fmla="val 50000"/>
                  <a:gd name="adj2" fmla="val 58331"/>
                </a:avLst>
              </a:prstGeom>
              <a:solidFill>
                <a:srgbClr val="FFFFFF"/>
              </a:solidFill>
              <a:ln w="12700">
                <a:solidFill>
                  <a:srgbClr val="99CC00"/>
                </a:solidFill>
                <a:miter lim="800000"/>
                <a:headEnd/>
                <a:tailEnd/>
              </a:ln>
            </p:spPr>
            <p:txBody>
              <a:bodyPr/>
              <a:lstStyle/>
              <a:p>
                <a:pPr algn="ctr">
                  <a:spcAft>
                    <a:spcPts val="1000"/>
                  </a:spcAft>
                </a:pPr>
                <a:r>
                  <a:rPr lang="en-US" sz="900" b="1">
                    <a:latin typeface="Bookman Old Style" pitchFamily="18" charset="0"/>
                    <a:cs typeface="Arial" charset="0"/>
                  </a:rPr>
                  <a:t>H</a:t>
                </a:r>
                <a:r>
                  <a:rPr lang="en-US" sz="900" b="1">
                    <a:latin typeface="Calibri" pitchFamily="34" charset="0"/>
                    <a:cs typeface="Arial" charset="0"/>
                  </a:rPr>
                  <a:t>¹</a:t>
                </a:r>
                <a:endParaRPr lang="en-US">
                  <a:cs typeface="Arial" charset="0"/>
                </a:endParaRPr>
              </a:p>
            </p:txBody>
          </p:sp>
        </p:grpSp>
        <p:grpSp>
          <p:nvGrpSpPr>
            <p:cNvPr id="22541" name="36 Grupo"/>
            <p:cNvGrpSpPr>
              <a:grpSpLocks/>
            </p:cNvGrpSpPr>
            <p:nvPr/>
          </p:nvGrpSpPr>
          <p:grpSpPr bwMode="auto">
            <a:xfrm>
              <a:off x="3694922" y="2895600"/>
              <a:ext cx="4825482" cy="882919"/>
              <a:chOff x="3694922" y="3429000"/>
              <a:chExt cx="4825482" cy="882919"/>
            </a:xfrm>
          </p:grpSpPr>
          <p:sp>
            <p:nvSpPr>
              <p:cNvPr id="22542" name="AutoShape 26"/>
              <p:cNvSpPr>
                <a:spLocks noChangeArrowheads="1"/>
              </p:cNvSpPr>
              <p:nvPr/>
            </p:nvSpPr>
            <p:spPr bwMode="auto">
              <a:xfrm>
                <a:off x="3694922" y="3460339"/>
                <a:ext cx="1996751" cy="851580"/>
              </a:xfrm>
              <a:prstGeom prst="roundRect">
                <a:avLst>
                  <a:gd name="adj" fmla="val 16667"/>
                </a:avLst>
              </a:prstGeom>
              <a:solidFill>
                <a:srgbClr val="FFFFFF"/>
              </a:solidFill>
              <a:ln w="15875">
                <a:solidFill>
                  <a:srgbClr val="808000"/>
                </a:solidFill>
                <a:round/>
                <a:headEnd/>
                <a:tailEnd/>
              </a:ln>
            </p:spPr>
            <p:txBody>
              <a:bodyPr/>
              <a:lstStyle/>
              <a:p>
                <a:pPr algn="ctr">
                  <a:spcAft>
                    <a:spcPts val="1000"/>
                  </a:spcAft>
                </a:pPr>
                <a:r>
                  <a:rPr lang="es-EC" sz="1600" b="1">
                    <a:latin typeface="Bookman Old Style" pitchFamily="18" charset="0"/>
                    <a:cs typeface="Arial" charset="0"/>
                  </a:rPr>
                  <a:t>Orientación hacia</a:t>
                </a:r>
                <a:r>
                  <a:rPr lang="en-US" sz="1600" b="1">
                    <a:latin typeface="Bookman Old Style" pitchFamily="18" charset="0"/>
                    <a:cs typeface="Arial" charset="0"/>
                  </a:rPr>
                  <a:t> el</a:t>
                </a:r>
                <a:r>
                  <a:rPr lang="es-EC" sz="1600" b="1">
                    <a:latin typeface="Bookman Old Style" pitchFamily="18" charset="0"/>
                    <a:cs typeface="Arial" charset="0"/>
                  </a:rPr>
                  <a:t> desempeño </a:t>
                </a:r>
                <a:endParaRPr lang="en-US" sz="1600">
                  <a:cs typeface="Arial" charset="0"/>
                </a:endParaRPr>
              </a:p>
            </p:txBody>
          </p:sp>
          <p:sp>
            <p:nvSpPr>
              <p:cNvPr id="22543" name="AutoShape 27"/>
              <p:cNvSpPr>
                <a:spLocks noChangeArrowheads="1"/>
              </p:cNvSpPr>
              <p:nvPr/>
            </p:nvSpPr>
            <p:spPr bwMode="auto">
              <a:xfrm>
                <a:off x="6856445" y="3429000"/>
                <a:ext cx="1663959" cy="735672"/>
              </a:xfrm>
              <a:prstGeom prst="roundRect">
                <a:avLst>
                  <a:gd name="adj" fmla="val 50000"/>
                </a:avLst>
              </a:prstGeom>
              <a:solidFill>
                <a:srgbClr val="FFFFFF"/>
              </a:solidFill>
              <a:ln w="15875">
                <a:solidFill>
                  <a:srgbClr val="808000"/>
                </a:solidFill>
                <a:round/>
                <a:headEnd/>
                <a:tailEnd/>
              </a:ln>
            </p:spPr>
            <p:txBody>
              <a:bodyPr/>
              <a:lstStyle/>
              <a:p>
                <a:pPr algn="ctr">
                  <a:spcAft>
                    <a:spcPts val="1000"/>
                  </a:spcAft>
                </a:pPr>
                <a:r>
                  <a:rPr lang="es-EC" sz="1600" b="1">
                    <a:latin typeface="Bookman Old Style" pitchFamily="18" charset="0"/>
                    <a:cs typeface="Arial" charset="0"/>
                  </a:rPr>
                  <a:t>Trabajo Esforzado</a:t>
                </a:r>
                <a:endParaRPr lang="en-US" sz="1600">
                  <a:cs typeface="Arial" charset="0"/>
                </a:endParaRPr>
              </a:p>
            </p:txBody>
          </p:sp>
          <p:sp>
            <p:nvSpPr>
              <p:cNvPr id="22544" name="AutoShape 31"/>
              <p:cNvSpPr>
                <a:spLocks noChangeArrowheads="1"/>
              </p:cNvSpPr>
              <p:nvPr/>
            </p:nvSpPr>
            <p:spPr bwMode="auto">
              <a:xfrm>
                <a:off x="5691673" y="3607728"/>
                <a:ext cx="1164771" cy="442167"/>
              </a:xfrm>
              <a:prstGeom prst="rightArrow">
                <a:avLst>
                  <a:gd name="adj1" fmla="val 50000"/>
                  <a:gd name="adj2" fmla="val 58331"/>
                </a:avLst>
              </a:prstGeom>
              <a:solidFill>
                <a:srgbClr val="FFFFFF"/>
              </a:solidFill>
              <a:ln w="12700">
                <a:solidFill>
                  <a:srgbClr val="99CC00"/>
                </a:solidFill>
                <a:miter lim="800000"/>
                <a:headEnd/>
                <a:tailEnd/>
              </a:ln>
            </p:spPr>
            <p:txBody>
              <a:bodyPr/>
              <a:lstStyle/>
              <a:p>
                <a:pPr algn="ctr">
                  <a:spcAft>
                    <a:spcPts val="1000"/>
                  </a:spcAft>
                </a:pPr>
                <a:r>
                  <a:rPr lang="en-US" sz="900" b="1">
                    <a:latin typeface="Bookman Old Style" pitchFamily="18" charset="0"/>
                    <a:cs typeface="Arial" charset="0"/>
                  </a:rPr>
                  <a:t>H </a:t>
                </a:r>
                <a:r>
                  <a:rPr lang="en-US" sz="900" b="1">
                    <a:latin typeface="Calibri" pitchFamily="34" charset="0"/>
                    <a:cs typeface="Arial" charset="0"/>
                  </a:rPr>
                  <a:t>²</a:t>
                </a:r>
                <a:endParaRPr lang="en-US">
                  <a:cs typeface="Arial" charset="0"/>
                </a:endParaRPr>
              </a:p>
            </p:txBody>
          </p:sp>
        </p:grpSp>
      </p:grpSp>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fontAlgn="auto">
              <a:spcAft>
                <a:spcPts val="0"/>
              </a:spcAft>
              <a:defRPr/>
            </a:pPr>
            <a:r>
              <a:rPr lang="es-ES" sz="3800" b="1" kern="1200" dirty="0">
                <a:solidFill>
                  <a:schemeClr val="accent3">
                    <a:lumMod val="50000"/>
                  </a:schemeClr>
                </a:solidFill>
                <a:latin typeface="+mj-lt"/>
                <a:ea typeface="+mj-ea"/>
                <a:cs typeface="+mj-cs"/>
              </a:rPr>
              <a:t>1.4. Objetivos de la investigación.</a:t>
            </a:r>
            <a:endParaRPr lang="en-US" sz="3800" b="1" kern="1200" dirty="0">
              <a:solidFill>
                <a:schemeClr val="accent3">
                  <a:lumMod val="50000"/>
                </a:schemeClr>
              </a:solidFill>
              <a:latin typeface="+mj-lt"/>
              <a:ea typeface="+mj-ea"/>
              <a:cs typeface="+mj-cs"/>
            </a:endParaRPr>
          </a:p>
        </p:txBody>
      </p:sp>
      <p:sp>
        <p:nvSpPr>
          <p:cNvPr id="2355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endParaRPr lang="es-ES" dirty="0" smtClean="0">
              <a:solidFill>
                <a:schemeClr val="accent3">
                  <a:lumMod val="75000"/>
                </a:schemeClr>
              </a:solidFill>
            </a:endParaRPr>
          </a:p>
          <a:p>
            <a:pPr marL="274320" indent="-274320" fontAlgn="auto">
              <a:spcAft>
                <a:spcPts val="0"/>
              </a:spcAft>
              <a:buFont typeface="Wingdings 2"/>
              <a:buChar char=""/>
              <a:defRPr/>
            </a:pPr>
            <a:r>
              <a:rPr lang="es-ES" dirty="0" smtClean="0">
                <a:solidFill>
                  <a:schemeClr val="accent3">
                    <a:lumMod val="75000"/>
                  </a:schemeClr>
                </a:solidFill>
              </a:rPr>
              <a:t>Objetivo principal</a:t>
            </a:r>
          </a:p>
          <a:p>
            <a:pPr marL="274320" indent="-274320" fontAlgn="auto">
              <a:spcAft>
                <a:spcPts val="0"/>
              </a:spcAft>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Comprobar la influencia positiva que genera en las empresas que adopten una orientación motivacional en sus vendedores, logrando de esta manera cambios en su comportamiento con respecto a su desempeño en las ventas y así aumentar el rendimiento del departamento y la empresa en general.</a:t>
            </a:r>
            <a:endParaRPr lang="en-U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fontAlgn="auto">
              <a:spcAft>
                <a:spcPts val="0"/>
              </a:spcAft>
              <a:defRPr/>
            </a:pPr>
            <a:r>
              <a:rPr lang="es-ES" sz="3800" b="1" kern="1200" dirty="0">
                <a:solidFill>
                  <a:schemeClr val="accent3">
                    <a:lumMod val="50000"/>
                  </a:schemeClr>
                </a:solidFill>
                <a:latin typeface="+mj-lt"/>
                <a:ea typeface="+mj-ea"/>
                <a:cs typeface="+mj-cs"/>
              </a:rPr>
              <a:t>1.4. Objetivos de la investigación.</a:t>
            </a:r>
            <a:endParaRPr lang="en-US" sz="3800" b="1" kern="1200" dirty="0">
              <a:solidFill>
                <a:schemeClr val="accent3">
                  <a:lumMod val="50000"/>
                </a:schemeClr>
              </a:solidFill>
              <a:latin typeface="+mj-lt"/>
              <a:ea typeface="+mj-ea"/>
              <a:cs typeface="+mj-cs"/>
            </a:endParaRPr>
          </a:p>
        </p:txBody>
      </p:sp>
      <p:sp>
        <p:nvSpPr>
          <p:cNvPr id="2457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Objetivos Específicos:</a:t>
            </a:r>
          </a:p>
          <a:p>
            <a:pPr marL="274320" indent="-274320" fontAlgn="auto">
              <a:spcAft>
                <a:spcPts val="0"/>
              </a:spcAft>
              <a:buFont typeface="Wingdings 2"/>
              <a:buChar char=""/>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Determinar una serie de antecedentes y comportamientos laborales en los empleados dentro de las compañías y en especial en los vendedores  </a:t>
            </a:r>
            <a:endParaRPr lang="en-U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Determinar diversos aspectos teóricos acerca del presente estudio</a:t>
            </a:r>
            <a:endParaRPr lang="en-U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Determinar las diferentes variables y motivaciones que tienen los vendedores en sus labores</a:t>
            </a:r>
            <a:endParaRPr lang="en-U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Identificar el impacto de la motivación y comprobar la influencia positiva que genera en las empresas la orientación motivacional en sus vendedores</a:t>
            </a:r>
            <a:endParaRPr lang="en-US" dirty="0" smtClean="0">
              <a:solidFill>
                <a:schemeClr val="accent3">
                  <a:lumMod val="75000"/>
                </a:schemeClr>
              </a:solidFill>
            </a:endParaRPr>
          </a:p>
          <a:p>
            <a:pPr marL="822960" lvl="2" fontAlgn="auto">
              <a:spcAft>
                <a:spcPts val="0"/>
              </a:spcAft>
              <a:buClr>
                <a:schemeClr val="accent3"/>
              </a:buClr>
              <a:buFont typeface="Wingdings 2"/>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625" y="0"/>
            <a:ext cx="8534400" cy="1143000"/>
          </a:xfrm>
        </p:spPr>
        <p:txBody>
          <a:bodyPr>
            <a:noAutofit/>
          </a:bodyPr>
          <a:lstStyle/>
          <a:p>
            <a:pPr lvl="1" fontAlgn="auto">
              <a:spcAft>
                <a:spcPts val="0"/>
              </a:spcAft>
              <a:defRPr/>
            </a:pPr>
            <a:r>
              <a:rPr lang="es-ES" sz="3000" b="1" kern="1200" dirty="0">
                <a:solidFill>
                  <a:schemeClr val="accent3">
                    <a:lumMod val="50000"/>
                  </a:schemeClr>
                </a:solidFill>
                <a:latin typeface="+mj-lt"/>
                <a:ea typeface="+mj-ea"/>
                <a:cs typeface="+mj-cs"/>
              </a:rPr>
              <a:t>1.4. Resultados esperados de la investigación.</a:t>
            </a:r>
            <a:endParaRPr lang="en-US" sz="3000" b="1" kern="1200" dirty="0">
              <a:solidFill>
                <a:schemeClr val="accent3">
                  <a:lumMod val="50000"/>
                </a:schemeClr>
              </a:solidFill>
              <a:latin typeface="+mj-lt"/>
              <a:ea typeface="+mj-ea"/>
              <a:cs typeface="+mj-cs"/>
            </a:endParaRPr>
          </a:p>
        </p:txBody>
      </p:sp>
      <p:sp>
        <p:nvSpPr>
          <p:cNvPr id="2560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822960" lvl="2" fontAlgn="auto">
              <a:spcAft>
                <a:spcPts val="0"/>
              </a:spcAft>
              <a:buClr>
                <a:schemeClr val="accent3"/>
              </a:buClr>
              <a:buFont typeface="Wingdings 2"/>
              <a:buChar char=""/>
              <a:defRPr/>
            </a:pPr>
            <a:endParaRPr lang="es-ES" dirty="0" smtClean="0">
              <a:solidFill>
                <a:schemeClr val="accent3">
                  <a:lumMod val="75000"/>
                </a:schemeClr>
              </a:solidFill>
            </a:endParaRPr>
          </a:p>
          <a:p>
            <a:pPr marL="274320" indent="-274320" fontAlgn="auto">
              <a:spcAft>
                <a:spcPts val="0"/>
              </a:spcAft>
              <a:buFont typeface="Wingdings 2"/>
              <a:buChar char=""/>
              <a:defRPr/>
            </a:pPr>
            <a:r>
              <a:rPr lang="es-ES" dirty="0" smtClean="0">
                <a:solidFill>
                  <a:schemeClr val="accent3">
                    <a:lumMod val="75000"/>
                  </a:schemeClr>
                </a:solidFill>
              </a:rPr>
              <a:t>Demostrar la importancia de la investigación.</a:t>
            </a:r>
          </a:p>
          <a:p>
            <a:pPr marL="274320" indent="-274320" fontAlgn="auto">
              <a:spcAft>
                <a:spcPts val="0"/>
              </a:spcAft>
              <a:buFont typeface="Wingdings 2"/>
              <a:buChar char=""/>
              <a:defRPr/>
            </a:pPr>
            <a:r>
              <a:rPr lang="es-ES" dirty="0" smtClean="0">
                <a:solidFill>
                  <a:schemeClr val="accent3">
                    <a:lumMod val="75000"/>
                  </a:schemeClr>
                </a:solidFill>
              </a:rPr>
              <a:t>Nuevas estrategias de desarrollo e incremento del desempeño organizacional  </a:t>
            </a:r>
            <a:endParaRPr lang="en-US" dirty="0" smtClean="0">
              <a:solidFill>
                <a:schemeClr val="accent3">
                  <a:lumMod val="75000"/>
                </a:schemeClr>
              </a:solidFill>
            </a:endParaRPr>
          </a:p>
          <a:p>
            <a:pPr marL="274320" indent="-274320" fontAlgn="auto">
              <a:spcAft>
                <a:spcPts val="0"/>
              </a:spcAft>
              <a:buFont typeface="Wingdings 2"/>
              <a:buChar char=""/>
              <a:defRPr/>
            </a:pPr>
            <a:r>
              <a:rPr lang="es-ES" dirty="0" smtClean="0">
                <a:solidFill>
                  <a:schemeClr val="accent3">
                    <a:lumMod val="75000"/>
                  </a:schemeClr>
                </a:solidFill>
              </a:rPr>
              <a:t>Nuevas estrategias de desarrollo e incremento del desempeño organizacional  </a:t>
            </a:r>
            <a:endParaRPr lang="en-US" dirty="0" smtClean="0">
              <a:solidFill>
                <a:schemeClr val="accent3">
                  <a:lumMod val="75000"/>
                </a:schemeClr>
              </a:solidFill>
            </a:endParaRPr>
          </a:p>
          <a:p>
            <a:pPr marL="274320" indent="-274320" fontAlgn="auto">
              <a:spcAft>
                <a:spcPts val="0"/>
              </a:spcAft>
              <a:buFont typeface="Wingdings 2"/>
              <a:buChar char=""/>
              <a:defRPr/>
            </a:pPr>
            <a:r>
              <a:rPr lang="es-ES" dirty="0" smtClean="0">
                <a:solidFill>
                  <a:schemeClr val="accent3">
                    <a:lumMod val="75000"/>
                  </a:schemeClr>
                </a:solidFill>
              </a:rPr>
              <a:t>Enfatizar la implementación de las orientaciones motivacionales en el sector laboral de nuestro país</a:t>
            </a:r>
            <a:endParaRPr lang="en-US" dirty="0" smtClean="0">
              <a:solidFill>
                <a:schemeClr val="accent3">
                  <a:lumMod val="75000"/>
                </a:schemeClr>
              </a:solidFill>
            </a:endParaRPr>
          </a:p>
          <a:p>
            <a:pPr marL="822960" lvl="2" fontAlgn="auto">
              <a:spcAft>
                <a:spcPts val="0"/>
              </a:spcAft>
              <a:buClr>
                <a:schemeClr val="accent3"/>
              </a:buClr>
              <a:buFont typeface="Wingdings 2"/>
              <a:buNone/>
              <a:defRPr/>
            </a:pPr>
            <a:endParaRPr lang="en-US" dirty="0" smtClean="0">
              <a:solidFill>
                <a:schemeClr val="accent3">
                  <a:lumMod val="75000"/>
                </a:schemeClr>
              </a:solidFill>
            </a:endParaRPr>
          </a:p>
          <a:p>
            <a:pPr marL="274320" indent="-274320" fontAlgn="auto">
              <a:spcAft>
                <a:spcPts val="0"/>
              </a:spcAft>
              <a:buFont typeface="Wingdings 2"/>
              <a:buNone/>
              <a:defRPr/>
            </a:pPr>
            <a:endParaRPr lang="es-ES" dirty="0" smtClean="0"/>
          </a:p>
          <a:p>
            <a:pPr marL="274320" indent="-274320" fontAlgn="auto">
              <a:spcAft>
                <a:spcPts val="0"/>
              </a:spcAft>
              <a:buFont typeface="Wingdings 2"/>
              <a:buNone/>
              <a:defRPr/>
            </a:pPr>
            <a:endParaRPr lang="es-ES" dirty="0" smtClean="0"/>
          </a:p>
          <a:p>
            <a:pPr marL="274320" indent="-274320" fontAlgn="auto">
              <a:spcAft>
                <a:spcPts val="0"/>
              </a:spcAft>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Char char=""/>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81000" y="2590800"/>
            <a:ext cx="8458200" cy="3657600"/>
          </a:xfrm>
        </p:spPr>
        <p:txBody>
          <a:bodyPr>
            <a:normAutofit/>
          </a:bodyPr>
          <a:lstStyle/>
          <a:p>
            <a:pPr fontAlgn="auto">
              <a:spcAft>
                <a:spcPts val="0"/>
              </a:spcAft>
              <a:buFont typeface="Wingdings 2"/>
              <a:buNone/>
              <a:defRPr/>
            </a:pPr>
            <a:endParaRPr lang="es-ES" sz="2600" dirty="0" smtClean="0">
              <a:solidFill>
                <a:schemeClr val="accent3">
                  <a:lumMod val="75000"/>
                </a:schemeClr>
              </a:solidFill>
            </a:endParaRPr>
          </a:p>
          <a:p>
            <a:pPr fontAlgn="auto">
              <a:spcAft>
                <a:spcPts val="0"/>
              </a:spcAft>
              <a:buFont typeface="Wingdings 2"/>
              <a:buNone/>
              <a:defRPr/>
            </a:pPr>
            <a:r>
              <a:rPr lang="es-ES" sz="4000" dirty="0" smtClean="0">
                <a:solidFill>
                  <a:schemeClr val="accent3">
                    <a:lumMod val="75000"/>
                  </a:schemeClr>
                </a:solidFill>
              </a:rPr>
              <a:t>2. METODOLOGIA</a:t>
            </a:r>
            <a:r>
              <a:rPr lang="en-US" sz="4000" dirty="0" smtClean="0">
                <a:solidFill>
                  <a:schemeClr val="accent3">
                    <a:lumMod val="75000"/>
                  </a:schemeClr>
                </a:solidFill>
              </a:rPr>
              <a:t> </a:t>
            </a:r>
          </a:p>
        </p:txBody>
      </p:sp>
      <p:sp>
        <p:nvSpPr>
          <p:cNvPr id="26627" name="5 Marcador de pie de página"/>
          <p:cNvSpPr>
            <a:spLocks noGrp="1"/>
          </p:cNvSpPr>
          <p:nvPr>
            <p:ph type="ftr" sz="quarter" idx="11"/>
          </p:nvPr>
        </p:nvSpPr>
        <p:spPr bwMode="auto">
          <a:xfrm>
            <a:off x="152400" y="6416675"/>
            <a:ext cx="8839200" cy="3651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Título"/>
          <p:cNvSpPr>
            <a:spLocks noGrp="1"/>
          </p:cNvSpPr>
          <p:nvPr>
            <p:ph type="ctrTitle"/>
          </p:nvPr>
        </p:nvSpPr>
        <p:spPr>
          <a:xfrm>
            <a:off x="381000" y="609600"/>
            <a:ext cx="8305800" cy="1981200"/>
          </a:xfrm>
        </p:spPr>
        <p:txBody>
          <a:bodyPr>
            <a:noAutofit/>
          </a:bodyPr>
          <a:lstStyle/>
          <a:p>
            <a:pPr fontAlgn="auto">
              <a:spcAft>
                <a:spcPts val="0"/>
              </a:spcAft>
              <a:defRPr/>
            </a:pPr>
            <a:r>
              <a:rPr lang="es-ES" sz="6000" b="1" dirty="0" smtClean="0">
                <a:solidFill>
                  <a:schemeClr val="accent3">
                    <a:lumMod val="50000"/>
                  </a:schemeClr>
                </a:solidFill>
              </a:rPr>
              <a:t>CAPITULO II</a:t>
            </a:r>
            <a:r>
              <a:rPr lang="en-US" sz="6000" b="1" dirty="0" smtClean="0">
                <a:solidFill>
                  <a:schemeClr val="accent3">
                    <a:lumMod val="50000"/>
                  </a:schemeClr>
                </a:solidFill>
              </a:rPr>
              <a:t/>
            </a:r>
            <a:br>
              <a:rPr lang="en-US" sz="6000" b="1" dirty="0" smtClean="0">
                <a:solidFill>
                  <a:schemeClr val="accent3">
                    <a:lumMod val="50000"/>
                  </a:schemeClr>
                </a:solidFill>
              </a:rPr>
            </a:br>
            <a:r>
              <a:rPr lang="en-US" sz="3200" dirty="0" smtClean="0"/>
              <a:t/>
            </a:r>
            <a:br>
              <a:rPr lang="en-US" sz="3200" dirty="0" smtClean="0"/>
            </a:br>
            <a:endParaRPr lang="en-US" sz="3000" dirty="0">
              <a:solidFill>
                <a:schemeClr val="accent3">
                  <a:lumMod val="50000"/>
                </a:schemeClr>
              </a:solidFill>
            </a:endParaRPr>
          </a:p>
        </p:txBody>
      </p:sp>
      <p:pic>
        <p:nvPicPr>
          <p:cNvPr id="26629" name="Picture 2" descr="index_r35_c2"/>
          <p:cNvPicPr>
            <a:picLocks noChangeAspect="1" noChangeArrowheads="1"/>
          </p:cNvPicPr>
          <p:nvPr/>
        </p:nvPicPr>
        <p:blipFill>
          <a:blip r:embed="rId3" cstate="print"/>
          <a:srcRect/>
          <a:stretch>
            <a:fillRect/>
          </a:stretch>
        </p:blipFill>
        <p:spPr bwMode="auto">
          <a:xfrm>
            <a:off x="234950" y="1143000"/>
            <a:ext cx="1289050" cy="1236663"/>
          </a:xfrm>
          <a:prstGeom prst="rect">
            <a:avLst/>
          </a:prstGeom>
          <a:noFill/>
          <a:ln w="9525">
            <a:noFill/>
            <a:miter lim="800000"/>
            <a:headEnd/>
            <a:tailEnd/>
          </a:ln>
        </p:spPr>
      </p:pic>
      <p:pic>
        <p:nvPicPr>
          <p:cNvPr id="26630" name="Picture 3" descr="LogoFen_Sello"/>
          <p:cNvPicPr>
            <a:picLocks noChangeAspect="1" noChangeArrowheads="1"/>
          </p:cNvPicPr>
          <p:nvPr/>
        </p:nvPicPr>
        <p:blipFill>
          <a:blip r:embed="rId4" cstate="print"/>
          <a:srcRect/>
          <a:stretch>
            <a:fillRect/>
          </a:stretch>
        </p:blipFill>
        <p:spPr bwMode="auto">
          <a:xfrm>
            <a:off x="7543800" y="1062038"/>
            <a:ext cx="1382713" cy="1300162"/>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1143000"/>
          </a:xfrm>
        </p:spPr>
        <p:txBody>
          <a:bodyPr>
            <a:noAutofit/>
          </a:bodyPr>
          <a:lstStyle/>
          <a:p>
            <a:pPr lvl="1" fontAlgn="auto">
              <a:spcAft>
                <a:spcPts val="0"/>
              </a:spcAft>
              <a:defRPr/>
            </a:pPr>
            <a:r>
              <a:rPr lang="es-ES" sz="4000" b="1" kern="1200" dirty="0">
                <a:solidFill>
                  <a:schemeClr val="accent3">
                    <a:lumMod val="50000"/>
                  </a:schemeClr>
                </a:solidFill>
                <a:latin typeface="+mj-lt"/>
                <a:ea typeface="+mj-ea"/>
                <a:cs typeface="+mj-cs"/>
              </a:rPr>
              <a:t>2.1. </a:t>
            </a:r>
            <a:r>
              <a:rPr lang="es-ES" sz="4000" b="1" kern="1200" dirty="0">
                <a:solidFill>
                  <a:schemeClr val="accent3">
                    <a:lumMod val="50000"/>
                  </a:schemeClr>
                </a:solidFill>
                <a:latin typeface="+mj-lt"/>
                <a:ea typeface="+mj-ea"/>
                <a:cs typeface="+mj-cs"/>
              </a:rPr>
              <a:t>Variables de la investigación.</a:t>
            </a:r>
            <a:endParaRPr lang="en-US" sz="4000" b="1" kern="1200" dirty="0">
              <a:solidFill>
                <a:schemeClr val="accent3">
                  <a:lumMod val="50000"/>
                </a:schemeClr>
              </a:solidFill>
              <a:latin typeface="+mj-lt"/>
              <a:ea typeface="+mj-ea"/>
              <a:cs typeface="+mj-cs"/>
            </a:endParaRPr>
          </a:p>
        </p:txBody>
      </p:sp>
      <p:sp>
        <p:nvSpPr>
          <p:cNvPr id="2765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Orientación hacia el aprendizaje:</a:t>
            </a:r>
          </a:p>
          <a:p>
            <a:pPr marL="274320" indent="-274320" fontAlgn="auto">
              <a:spcAft>
                <a:spcPts val="0"/>
              </a:spcAft>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Se describe como la meta que orienta a las personas a mejorar sus habilidades y dominar las tareas que desempeñan en su departamento o área de trabajo. </a:t>
            </a:r>
          </a:p>
          <a:p>
            <a:pPr marL="822960" lvl="2" fontAlgn="auto">
              <a:spcAft>
                <a:spcPts val="0"/>
              </a:spcAft>
              <a:buClr>
                <a:schemeClr val="accent3"/>
              </a:buClr>
              <a:buFont typeface="Wingdings 2"/>
              <a:buChar char=""/>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Esta busca el conocimiento por su propio valor.</a:t>
            </a: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Se deriva del interés intrínseco del trabajo de uno mismo. </a:t>
            </a: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lvl="4" fontAlgn="auto">
              <a:spcAft>
                <a:spcPts val="0"/>
              </a:spcAft>
              <a:buClr>
                <a:schemeClr val="accent5"/>
              </a:buClr>
              <a:buFontTx/>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1143000"/>
          </a:xfrm>
        </p:spPr>
        <p:txBody>
          <a:bodyPr>
            <a:noAutofit/>
          </a:bodyPr>
          <a:lstStyle/>
          <a:p>
            <a:pPr lvl="1" fontAlgn="auto">
              <a:spcAft>
                <a:spcPts val="0"/>
              </a:spcAft>
              <a:defRPr/>
            </a:pPr>
            <a:r>
              <a:rPr lang="es-ES" sz="4000" b="1" kern="1200" dirty="0">
                <a:solidFill>
                  <a:schemeClr val="accent3">
                    <a:lumMod val="50000"/>
                  </a:schemeClr>
                </a:solidFill>
                <a:latin typeface="+mj-lt"/>
                <a:ea typeface="+mj-ea"/>
                <a:cs typeface="+mj-cs"/>
              </a:rPr>
              <a:t>2.1. </a:t>
            </a:r>
            <a:r>
              <a:rPr lang="es-ES" sz="4000" b="1" kern="1200" dirty="0">
                <a:solidFill>
                  <a:schemeClr val="accent3">
                    <a:lumMod val="50000"/>
                  </a:schemeClr>
                </a:solidFill>
                <a:latin typeface="+mj-lt"/>
                <a:ea typeface="+mj-ea"/>
                <a:cs typeface="+mj-cs"/>
              </a:rPr>
              <a:t>Variables de la investigación.</a:t>
            </a:r>
            <a:endParaRPr lang="en-US" sz="4000" b="1" kern="1200" dirty="0">
              <a:solidFill>
                <a:schemeClr val="accent3">
                  <a:lumMod val="50000"/>
                </a:schemeClr>
              </a:solidFill>
              <a:latin typeface="+mj-lt"/>
              <a:ea typeface="+mj-ea"/>
              <a:cs typeface="+mj-cs"/>
            </a:endParaRPr>
          </a:p>
        </p:txBody>
      </p:sp>
      <p:sp>
        <p:nvSpPr>
          <p:cNvPr id="2867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r>
              <a:rPr lang="es-ES" smtClean="0">
                <a:solidFill>
                  <a:srgbClr val="77933C"/>
                </a:solidFill>
                <a:latin typeface="Georgia" pitchFamily="18" charset="0"/>
              </a:rPr>
              <a:t>Orientación hacia el desempeño:</a:t>
            </a:r>
          </a:p>
          <a:p>
            <a:pPr>
              <a:buFont typeface="Wingdings 2" pitchFamily="18" charset="2"/>
              <a:buNone/>
            </a:pPr>
            <a:endParaRPr lang="es-ES" smtClean="0">
              <a:solidFill>
                <a:srgbClr val="77933C"/>
              </a:solidFill>
              <a:latin typeface="Georgia" pitchFamily="18" charset="0"/>
            </a:endParaRPr>
          </a:p>
          <a:p>
            <a:pPr lvl="2"/>
            <a:r>
              <a:rPr lang="es-MX" smtClean="0">
                <a:solidFill>
                  <a:srgbClr val="77933C"/>
                </a:solidFill>
                <a:latin typeface="Georgia" pitchFamily="18" charset="0"/>
              </a:rPr>
              <a:t>O</a:t>
            </a:r>
            <a:r>
              <a:rPr lang="es-ES" smtClean="0">
                <a:solidFill>
                  <a:srgbClr val="77933C"/>
                </a:solidFill>
                <a:latin typeface="Georgia" pitchFamily="18" charset="0"/>
              </a:rPr>
              <a:t>rienta a las personas a alcanzar evaluaciones positivas de sus actuales habilidades que están acostumbrados a desempeñar. </a:t>
            </a:r>
          </a:p>
          <a:p>
            <a:pPr lvl="2"/>
            <a:endParaRPr lang="es-ES" smtClean="0">
              <a:solidFill>
                <a:srgbClr val="77933C"/>
              </a:solidFill>
              <a:latin typeface="Georgia" pitchFamily="18" charset="0"/>
            </a:endParaRPr>
          </a:p>
          <a:p>
            <a:pPr lvl="2"/>
            <a:r>
              <a:rPr lang="es-ES" smtClean="0">
                <a:solidFill>
                  <a:srgbClr val="77933C"/>
                </a:solidFill>
                <a:latin typeface="Georgia" pitchFamily="18" charset="0"/>
              </a:rPr>
              <a:t>Se deriva de un interés extrínseco de uno mismo.</a:t>
            </a:r>
          </a:p>
          <a:p>
            <a:pPr lvl="2"/>
            <a:endParaRPr lang="es-ES" smtClean="0">
              <a:solidFill>
                <a:srgbClr val="77933C"/>
              </a:solidFill>
              <a:latin typeface="Georgia" pitchFamily="18" charset="0"/>
            </a:endParaRPr>
          </a:p>
          <a:p>
            <a:pPr lvl="2"/>
            <a:r>
              <a:rPr lang="es-ES" smtClean="0">
                <a:solidFill>
                  <a:srgbClr val="77933C"/>
                </a:solidFill>
                <a:latin typeface="Georgia" pitchFamily="18" charset="0"/>
              </a:rPr>
              <a:t>Su deseo es de utilizar su trabajo para lograr que los demás valoren sus esfuerzos.</a:t>
            </a:r>
            <a:endParaRPr lang="en-US" smtClean="0">
              <a:solidFill>
                <a:srgbClr val="77933C"/>
              </a:solidFill>
              <a:latin typeface="Georgia" pitchFamily="18" charset="0"/>
            </a:endParaRPr>
          </a:p>
          <a:p>
            <a:pPr lvl="2"/>
            <a:endParaRPr lang="en-US" smtClean="0">
              <a:solidFill>
                <a:srgbClr val="77933C"/>
              </a:solidFill>
              <a:latin typeface="Georgia" pitchFamily="18" charset="0"/>
            </a:endParaRPr>
          </a:p>
          <a:p>
            <a:pPr lvl="4">
              <a:buFontTx/>
              <a:buNone/>
            </a:pPr>
            <a:endParaRPr lang="en-US" smtClean="0">
              <a:solidFill>
                <a:srgbClr val="77933C"/>
              </a:solidFill>
              <a:latin typeface="Georgia" pitchFamily="18" charset="0"/>
            </a:endParaRPr>
          </a:p>
          <a:p>
            <a:endParaRPr lang="es-ES" smtClean="0">
              <a:latin typeface="Georgia" pitchFamily="18" charset="0"/>
            </a:endParaRPr>
          </a:p>
          <a:p>
            <a:endParaRPr lang="es-ES" smtClean="0">
              <a:latin typeface="Georgia" pitchFamily="18" charset="0"/>
            </a:endParaRPr>
          </a:p>
          <a:p>
            <a:pPr lvl="2">
              <a:buFont typeface="Wingdings 2" pitchFamily="18" charset="2"/>
              <a:buNone/>
            </a:pPr>
            <a:endParaRPr lang="es-ES" smtClean="0">
              <a:solidFill>
                <a:srgbClr val="77933C"/>
              </a:solidFill>
              <a:latin typeface="Georgia" pitchFamily="18" charset="0"/>
            </a:endParaRPr>
          </a:p>
          <a:p>
            <a:pPr lvl="2"/>
            <a:endParaRPr lang="en-US" smtClean="0">
              <a:solidFill>
                <a:srgbClr val="77933C"/>
              </a:solidFill>
              <a:latin typeface="Georgia" pitchFamily="18" charset="0"/>
            </a:endParaRPr>
          </a:p>
          <a:p>
            <a:endParaRPr lang="es-ES" sz="2000" smtClean="0">
              <a:solidFill>
                <a:srgbClr val="77933C"/>
              </a:solidFill>
              <a:latin typeface="Georgia" pitchFamily="18" charset="0"/>
            </a:endParaRPr>
          </a:p>
          <a:p>
            <a:pPr lvl="2">
              <a:buFont typeface="Wingdings 2" pitchFamily="18" charset="2"/>
              <a:buNone/>
            </a:pPr>
            <a:endParaRPr lang="es-ES" smtClean="0">
              <a:solidFill>
                <a:srgbClr val="77933C"/>
              </a:solidFill>
              <a:latin typeface="Georgia" pitchFamily="18" charset="0"/>
            </a:endParaRPr>
          </a:p>
        </p:txBody>
      </p:sp>
    </p:spTree>
  </p:cSld>
  <p:clrMapOvr>
    <a:masterClrMapping/>
  </p:clrMapOvr>
  <p:transition>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1143000"/>
          </a:xfrm>
        </p:spPr>
        <p:txBody>
          <a:bodyPr>
            <a:noAutofit/>
          </a:bodyPr>
          <a:lstStyle/>
          <a:p>
            <a:pPr lvl="1" fontAlgn="auto">
              <a:spcAft>
                <a:spcPts val="0"/>
              </a:spcAft>
              <a:defRPr/>
            </a:pPr>
            <a:r>
              <a:rPr lang="es-ES" sz="4000" b="1" kern="1200" dirty="0">
                <a:solidFill>
                  <a:schemeClr val="accent3">
                    <a:lumMod val="50000"/>
                  </a:schemeClr>
                </a:solidFill>
                <a:latin typeface="+mj-lt"/>
                <a:ea typeface="+mj-ea"/>
                <a:cs typeface="+mj-cs"/>
              </a:rPr>
              <a:t>2.1. </a:t>
            </a:r>
            <a:r>
              <a:rPr lang="es-ES" sz="4000" b="1" kern="1200" dirty="0">
                <a:solidFill>
                  <a:schemeClr val="accent3">
                    <a:lumMod val="50000"/>
                  </a:schemeClr>
                </a:solidFill>
                <a:latin typeface="+mj-lt"/>
                <a:ea typeface="+mj-ea"/>
                <a:cs typeface="+mj-cs"/>
              </a:rPr>
              <a:t>Variables de la investigación.</a:t>
            </a:r>
            <a:endParaRPr lang="en-US" sz="4000" b="1" kern="1200" dirty="0">
              <a:solidFill>
                <a:schemeClr val="accent3">
                  <a:lumMod val="50000"/>
                </a:schemeClr>
              </a:solidFill>
              <a:latin typeface="+mj-lt"/>
              <a:ea typeface="+mj-ea"/>
              <a:cs typeface="+mj-cs"/>
            </a:endParaRPr>
          </a:p>
        </p:txBody>
      </p:sp>
      <p:sp>
        <p:nvSpPr>
          <p:cNvPr id="2969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Trabajo duro:</a:t>
            </a:r>
          </a:p>
          <a:p>
            <a:pPr marL="274320" indent="-274320" fontAlgn="auto">
              <a:spcAft>
                <a:spcPts val="0"/>
              </a:spcAft>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Se considera como manifestación clave del nivel de esfuerzo del vendedor a su persistencia; en términos de duración de tiempo dedicado a su trabajo y el continuo intento después de una derrota. </a:t>
            </a: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1143000"/>
          </a:xfrm>
        </p:spPr>
        <p:txBody>
          <a:bodyPr>
            <a:noAutofit/>
          </a:bodyPr>
          <a:lstStyle/>
          <a:p>
            <a:pPr lvl="1" fontAlgn="auto">
              <a:spcAft>
                <a:spcPts val="0"/>
              </a:spcAft>
              <a:defRPr/>
            </a:pPr>
            <a:r>
              <a:rPr lang="es-ES" sz="4000" b="1" kern="1200" dirty="0">
                <a:solidFill>
                  <a:schemeClr val="accent3">
                    <a:lumMod val="50000"/>
                  </a:schemeClr>
                </a:solidFill>
                <a:latin typeface="+mj-lt"/>
                <a:ea typeface="+mj-ea"/>
                <a:cs typeface="+mj-cs"/>
              </a:rPr>
              <a:t>2.1. </a:t>
            </a:r>
            <a:r>
              <a:rPr lang="es-ES" sz="4000" b="1" kern="1200" dirty="0">
                <a:solidFill>
                  <a:schemeClr val="accent3">
                    <a:lumMod val="50000"/>
                  </a:schemeClr>
                </a:solidFill>
                <a:latin typeface="+mj-lt"/>
                <a:ea typeface="+mj-ea"/>
                <a:cs typeface="+mj-cs"/>
              </a:rPr>
              <a:t>Variables de la investigación.</a:t>
            </a:r>
            <a:endParaRPr lang="en-US" sz="4000" b="1" kern="1200" dirty="0">
              <a:solidFill>
                <a:schemeClr val="accent3">
                  <a:lumMod val="50000"/>
                </a:schemeClr>
              </a:solidFill>
              <a:latin typeface="+mj-lt"/>
              <a:ea typeface="+mj-ea"/>
              <a:cs typeface="+mj-cs"/>
            </a:endParaRPr>
          </a:p>
        </p:txBody>
      </p:sp>
      <p:sp>
        <p:nvSpPr>
          <p:cNvPr id="3072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r>
              <a:rPr lang="es-ES" smtClean="0">
                <a:solidFill>
                  <a:srgbClr val="77933C"/>
                </a:solidFill>
                <a:latin typeface="Georgia" pitchFamily="18" charset="0"/>
              </a:rPr>
              <a:t>Trabajo Inteligente:</a:t>
            </a:r>
          </a:p>
          <a:p>
            <a:pPr>
              <a:buFont typeface="Wingdings 2" pitchFamily="18" charset="2"/>
              <a:buNone/>
            </a:pPr>
            <a:endParaRPr lang="es-ES" smtClean="0">
              <a:solidFill>
                <a:srgbClr val="77933C"/>
              </a:solidFill>
              <a:latin typeface="Georgia" pitchFamily="18" charset="0"/>
            </a:endParaRPr>
          </a:p>
          <a:p>
            <a:pPr lvl="2"/>
            <a:r>
              <a:rPr lang="es-MX" smtClean="0">
                <a:solidFill>
                  <a:srgbClr val="77933C"/>
                </a:solidFill>
                <a:latin typeface="Georgia" pitchFamily="18" charset="0"/>
              </a:rPr>
              <a:t>C</a:t>
            </a:r>
            <a:r>
              <a:rPr lang="es-ES" smtClean="0">
                <a:solidFill>
                  <a:srgbClr val="77933C"/>
                </a:solidFill>
                <a:latin typeface="Georgia" pitchFamily="18" charset="0"/>
              </a:rPr>
              <a:t>omportamiento dirigido hacia el desarrollo del conocimiento relacionado a las ventas, utilizando este conocimiento en las diferentes situaciones que se presenten con un cliente. </a:t>
            </a:r>
            <a:endParaRPr lang="en-US" smtClean="0">
              <a:solidFill>
                <a:srgbClr val="77933C"/>
              </a:solidFill>
              <a:latin typeface="Georgia" pitchFamily="18" charset="0"/>
            </a:endParaRPr>
          </a:p>
          <a:p>
            <a:pPr lvl="4">
              <a:buFontTx/>
              <a:buNone/>
            </a:pPr>
            <a:endParaRPr lang="en-US" smtClean="0">
              <a:solidFill>
                <a:srgbClr val="77933C"/>
              </a:solidFill>
              <a:latin typeface="Georgia" pitchFamily="18" charset="0"/>
            </a:endParaRPr>
          </a:p>
          <a:p>
            <a:endParaRPr lang="es-ES" smtClean="0">
              <a:latin typeface="Georgia" pitchFamily="18" charset="0"/>
            </a:endParaRPr>
          </a:p>
          <a:p>
            <a:endParaRPr lang="es-ES" smtClean="0">
              <a:latin typeface="Georgia" pitchFamily="18" charset="0"/>
            </a:endParaRPr>
          </a:p>
          <a:p>
            <a:pPr lvl="2">
              <a:buFont typeface="Wingdings 2" pitchFamily="18" charset="2"/>
              <a:buNone/>
            </a:pPr>
            <a:endParaRPr lang="es-ES" smtClean="0">
              <a:solidFill>
                <a:srgbClr val="77933C"/>
              </a:solidFill>
              <a:latin typeface="Georgia" pitchFamily="18" charset="0"/>
            </a:endParaRPr>
          </a:p>
          <a:p>
            <a:pPr lvl="2"/>
            <a:endParaRPr lang="en-US" smtClean="0">
              <a:solidFill>
                <a:srgbClr val="77933C"/>
              </a:solidFill>
              <a:latin typeface="Georgia" pitchFamily="18" charset="0"/>
            </a:endParaRPr>
          </a:p>
          <a:p>
            <a:endParaRPr lang="es-ES" sz="2000" smtClean="0">
              <a:solidFill>
                <a:srgbClr val="77933C"/>
              </a:solidFill>
              <a:latin typeface="Georgia" pitchFamily="18" charset="0"/>
            </a:endParaRPr>
          </a:p>
          <a:p>
            <a:pPr lvl="2">
              <a:buFont typeface="Wingdings 2" pitchFamily="18" charset="2"/>
              <a:buNone/>
            </a:pPr>
            <a:endParaRPr lang="es-ES" smtClean="0">
              <a:solidFill>
                <a:srgbClr val="77933C"/>
              </a:solidFill>
              <a:latin typeface="Georgia" pitchFamily="18" charset="0"/>
            </a:endParaRPr>
          </a:p>
        </p:txBody>
      </p:sp>
    </p:spTree>
  </p:cSld>
  <p:clrMapOvr>
    <a:masterClrMapping/>
  </p:clrMapOvr>
  <p:transition>
    <p:cut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1143000"/>
          </a:xfrm>
        </p:spPr>
        <p:txBody>
          <a:bodyPr>
            <a:noAutofit/>
          </a:bodyPr>
          <a:lstStyle/>
          <a:p>
            <a:pPr lvl="1" fontAlgn="auto">
              <a:spcAft>
                <a:spcPts val="0"/>
              </a:spcAft>
              <a:defRPr/>
            </a:pPr>
            <a:r>
              <a:rPr lang="es-ES" sz="4000" b="1" kern="1200" dirty="0">
                <a:solidFill>
                  <a:schemeClr val="accent3">
                    <a:lumMod val="50000"/>
                  </a:schemeClr>
                </a:solidFill>
                <a:latin typeface="+mj-lt"/>
                <a:ea typeface="+mj-ea"/>
                <a:cs typeface="+mj-cs"/>
              </a:rPr>
              <a:t>2.1. </a:t>
            </a:r>
            <a:r>
              <a:rPr lang="es-ES" sz="4000" b="1" kern="1200" dirty="0">
                <a:solidFill>
                  <a:schemeClr val="accent3">
                    <a:lumMod val="50000"/>
                  </a:schemeClr>
                </a:solidFill>
                <a:latin typeface="+mj-lt"/>
                <a:ea typeface="+mj-ea"/>
                <a:cs typeface="+mj-cs"/>
              </a:rPr>
              <a:t>Variables de la investigación.</a:t>
            </a:r>
            <a:endParaRPr lang="en-US" sz="4000" b="1" kern="1200" dirty="0">
              <a:solidFill>
                <a:schemeClr val="accent3">
                  <a:lumMod val="50000"/>
                </a:schemeClr>
              </a:solidFill>
              <a:latin typeface="+mj-lt"/>
              <a:ea typeface="+mj-ea"/>
              <a:cs typeface="+mj-cs"/>
            </a:endParaRPr>
          </a:p>
        </p:txBody>
      </p:sp>
      <p:sp>
        <p:nvSpPr>
          <p:cNvPr id="31747"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Auto-Eficacia:</a:t>
            </a:r>
          </a:p>
          <a:p>
            <a:pPr marL="274320" indent="-274320" fontAlgn="auto">
              <a:spcAft>
                <a:spcPts val="0"/>
              </a:spcAft>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Juzga a los vendedores para ser capaces de organizar y ejecutar cursos de acción requeridos para desempeñar exitosamente su trabajo. </a:t>
            </a:r>
          </a:p>
          <a:p>
            <a:pPr marL="822960" lvl="2" fontAlgn="auto">
              <a:spcAft>
                <a:spcPts val="0"/>
              </a:spcAft>
              <a:buClr>
                <a:schemeClr val="accent3"/>
              </a:buClr>
              <a:buFont typeface="Wingdings 2"/>
              <a:buChar char=""/>
              <a:defRPr/>
            </a:pPr>
            <a:r>
              <a:rPr lang="es-ES" dirty="0" smtClean="0">
                <a:solidFill>
                  <a:schemeClr val="accent3">
                    <a:lumMod val="75000"/>
                  </a:schemeClr>
                </a:solidFill>
              </a:rPr>
              <a:t>Se lo considera como un efecto moderador en el trabajo que desempeñan los vendedores. </a:t>
            </a:r>
          </a:p>
          <a:p>
            <a:pPr marL="822960" lvl="2" fontAlgn="auto">
              <a:spcAft>
                <a:spcPts val="0"/>
              </a:spcAft>
              <a:buClr>
                <a:schemeClr val="accent3"/>
              </a:buClr>
              <a:buFont typeface="Wingdings 2"/>
              <a:buChar char=""/>
              <a:defRPr/>
            </a:pPr>
            <a:r>
              <a:rPr lang="es-ES" dirty="0" smtClean="0">
                <a:solidFill>
                  <a:schemeClr val="accent3">
                    <a:lumMod val="75000"/>
                  </a:schemeClr>
                </a:solidFill>
              </a:rPr>
              <a:t>Dado esto, debido a que la confianza que sientan es la que reflejan, la alta auto-eficacia crea una mayor confianza en el vendedor mientras que una baja auto-eficacia no crea la confianza suficiente y los desalienta únicamente a rendir buenas evaluaciones y a buenos resultados.</a:t>
            </a: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81000" y="2590800"/>
            <a:ext cx="8458200" cy="3657600"/>
          </a:xfrm>
        </p:spPr>
        <p:txBody>
          <a:bodyPr>
            <a:normAutofit lnSpcReduction="10000"/>
          </a:bodyPr>
          <a:lstStyle/>
          <a:p>
            <a:pPr fontAlgn="auto">
              <a:spcAft>
                <a:spcPts val="0"/>
              </a:spcAft>
              <a:buFont typeface="Wingdings 2"/>
              <a:buNone/>
              <a:defRPr/>
            </a:pPr>
            <a:endParaRPr lang="es-ES" sz="2600" dirty="0" smtClean="0">
              <a:solidFill>
                <a:schemeClr val="accent3">
                  <a:lumMod val="75000"/>
                </a:schemeClr>
              </a:solidFill>
            </a:endParaRPr>
          </a:p>
          <a:p>
            <a:pPr fontAlgn="auto">
              <a:spcAft>
                <a:spcPts val="0"/>
              </a:spcAft>
              <a:buFont typeface="Wingdings 2"/>
              <a:buNone/>
              <a:defRPr/>
            </a:pPr>
            <a:r>
              <a:rPr lang="es-ES" sz="3000" dirty="0" smtClean="0">
                <a:solidFill>
                  <a:schemeClr val="accent3">
                    <a:lumMod val="75000"/>
                  </a:schemeClr>
                </a:solidFill>
              </a:rPr>
              <a:t>Orientaciones hacia el aprendizaje y el desempeño; con el trabajo duro e inteligente de la fuerza de ventas en las empresas del país             </a:t>
            </a:r>
            <a:endParaRPr lang="en-US" sz="3000" dirty="0" smtClean="0">
              <a:solidFill>
                <a:schemeClr val="accent3">
                  <a:lumMod val="75000"/>
                </a:schemeClr>
              </a:solidFill>
            </a:endParaRPr>
          </a:p>
          <a:p>
            <a:pPr fontAlgn="auto">
              <a:spcAft>
                <a:spcPts val="0"/>
              </a:spcAft>
              <a:buFont typeface="Wingdings 2"/>
              <a:buNone/>
              <a:defRPr/>
            </a:pPr>
            <a:r>
              <a:rPr lang="es-ES" dirty="0" smtClean="0"/>
              <a:t> </a:t>
            </a:r>
            <a:endParaRPr lang="en-US" dirty="0" smtClean="0"/>
          </a:p>
          <a:p>
            <a:pPr fontAlgn="auto">
              <a:spcAft>
                <a:spcPts val="0"/>
              </a:spcAft>
              <a:buFont typeface="Wingdings 2"/>
              <a:buNone/>
              <a:defRPr/>
            </a:pPr>
            <a:r>
              <a:rPr lang="en-US" dirty="0" smtClean="0"/>
              <a:t> </a:t>
            </a:r>
            <a:endParaRPr lang="en-US" dirty="0"/>
          </a:p>
        </p:txBody>
      </p:sp>
      <p:sp>
        <p:nvSpPr>
          <p:cNvPr id="14339" name="5 Marcador de pie de página"/>
          <p:cNvSpPr>
            <a:spLocks noGrp="1"/>
          </p:cNvSpPr>
          <p:nvPr>
            <p:ph type="ftr" sz="quarter" idx="11"/>
          </p:nvPr>
        </p:nvSpPr>
        <p:spPr bwMode="auto">
          <a:xfrm>
            <a:off x="152400" y="6416675"/>
            <a:ext cx="8839200" cy="3651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Título"/>
          <p:cNvSpPr>
            <a:spLocks noGrp="1"/>
          </p:cNvSpPr>
          <p:nvPr>
            <p:ph type="ctrTitle"/>
          </p:nvPr>
        </p:nvSpPr>
        <p:spPr>
          <a:xfrm>
            <a:off x="457200" y="228600"/>
            <a:ext cx="8305800" cy="1981200"/>
          </a:xfrm>
        </p:spPr>
        <p:txBody>
          <a:bodyPr>
            <a:noAutofit/>
          </a:bodyPr>
          <a:lstStyle/>
          <a:p>
            <a:pPr fontAlgn="auto">
              <a:spcAft>
                <a:spcPts val="0"/>
              </a:spcAft>
              <a:defRPr/>
            </a:pPr>
            <a:r>
              <a:rPr lang="es-ES" sz="3000" b="1" dirty="0" smtClean="0">
                <a:solidFill>
                  <a:schemeClr val="accent3">
                    <a:lumMod val="50000"/>
                  </a:schemeClr>
                </a:solidFill>
              </a:rPr>
              <a:t>ESCUELA SUPERIOR POLITECNICA DEL LITORAL</a:t>
            </a:r>
            <a:r>
              <a:rPr lang="en-US" sz="3000" dirty="0" smtClean="0">
                <a:solidFill>
                  <a:schemeClr val="accent3">
                    <a:lumMod val="50000"/>
                  </a:schemeClr>
                </a:solidFill>
              </a:rPr>
              <a:t/>
            </a:r>
            <a:br>
              <a:rPr lang="en-US" sz="3000" dirty="0" smtClean="0">
                <a:solidFill>
                  <a:schemeClr val="accent3">
                    <a:lumMod val="50000"/>
                  </a:schemeClr>
                </a:solidFill>
              </a:rPr>
            </a:br>
            <a:r>
              <a:rPr lang="es-ES" sz="3000" b="1" dirty="0" smtClean="0">
                <a:solidFill>
                  <a:schemeClr val="accent3">
                    <a:lumMod val="50000"/>
                  </a:schemeClr>
                </a:solidFill>
              </a:rPr>
              <a:t> FACULTAD DE ECONOMÍA Y NEGOCIOS</a:t>
            </a:r>
            <a:endParaRPr lang="en-US" sz="3000" dirty="0">
              <a:solidFill>
                <a:schemeClr val="accent3">
                  <a:lumMod val="50000"/>
                </a:schemeClr>
              </a:solidFill>
            </a:endParaRPr>
          </a:p>
        </p:txBody>
      </p:sp>
      <p:pic>
        <p:nvPicPr>
          <p:cNvPr id="14341" name="Picture 2" descr="index_r35_c2"/>
          <p:cNvPicPr>
            <a:picLocks noChangeAspect="1" noChangeArrowheads="1"/>
          </p:cNvPicPr>
          <p:nvPr/>
        </p:nvPicPr>
        <p:blipFill>
          <a:blip r:embed="rId3" cstate="print"/>
          <a:srcRect/>
          <a:stretch>
            <a:fillRect/>
          </a:stretch>
        </p:blipFill>
        <p:spPr bwMode="auto">
          <a:xfrm>
            <a:off x="234950" y="1143000"/>
            <a:ext cx="1289050" cy="1236663"/>
          </a:xfrm>
          <a:prstGeom prst="rect">
            <a:avLst/>
          </a:prstGeom>
          <a:noFill/>
          <a:ln w="9525">
            <a:noFill/>
            <a:miter lim="800000"/>
            <a:headEnd/>
            <a:tailEnd/>
          </a:ln>
        </p:spPr>
      </p:pic>
      <p:pic>
        <p:nvPicPr>
          <p:cNvPr id="14342" name="Picture 3" descr="LogoFen_Sello"/>
          <p:cNvPicPr>
            <a:picLocks noChangeAspect="1" noChangeArrowheads="1"/>
          </p:cNvPicPr>
          <p:nvPr/>
        </p:nvPicPr>
        <p:blipFill>
          <a:blip r:embed="rId4" cstate="print"/>
          <a:srcRect/>
          <a:stretch>
            <a:fillRect/>
          </a:stretch>
        </p:blipFill>
        <p:spPr bwMode="auto">
          <a:xfrm>
            <a:off x="7543800" y="1062038"/>
            <a:ext cx="1382713" cy="1300162"/>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S" sz="3400" b="1" kern="1200" dirty="0">
                <a:solidFill>
                  <a:schemeClr val="accent3">
                    <a:lumMod val="50000"/>
                  </a:schemeClr>
                </a:solidFill>
                <a:latin typeface="+mj-lt"/>
                <a:ea typeface="+mj-ea"/>
                <a:cs typeface="+mj-cs"/>
              </a:rPr>
              <a:t>2.2.Procedimientos </a:t>
            </a:r>
            <a:r>
              <a:rPr lang="es-ES" sz="3400" b="1" kern="1200" dirty="0">
                <a:solidFill>
                  <a:schemeClr val="accent3">
                    <a:lumMod val="50000"/>
                  </a:schemeClr>
                </a:solidFill>
                <a:latin typeface="+mj-lt"/>
                <a:ea typeface="+mj-ea"/>
                <a:cs typeface="+mj-cs"/>
              </a:rPr>
              <a:t>de la investigación.</a:t>
            </a:r>
            <a:endParaRPr lang="en-US" sz="3400" b="1" kern="1200" dirty="0">
              <a:solidFill>
                <a:schemeClr val="accent3">
                  <a:lumMod val="50000"/>
                </a:schemeClr>
              </a:solidFill>
              <a:latin typeface="+mj-lt"/>
              <a:ea typeface="+mj-ea"/>
              <a:cs typeface="+mj-cs"/>
            </a:endParaRPr>
          </a:p>
        </p:txBody>
      </p:sp>
      <p:sp>
        <p:nvSpPr>
          <p:cNvPr id="3277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r>
              <a:rPr lang="es-ES" smtClean="0">
                <a:solidFill>
                  <a:srgbClr val="77933C"/>
                </a:solidFill>
                <a:latin typeface="Georgia" pitchFamily="18" charset="0"/>
              </a:rPr>
              <a:t>PROPÓSITO DE LA INVESTIGACIÓN</a:t>
            </a:r>
            <a:endParaRPr lang="es-MX" smtClean="0">
              <a:solidFill>
                <a:srgbClr val="77933C"/>
              </a:solidFill>
              <a:latin typeface="Georgia" pitchFamily="18" charset="0"/>
            </a:endParaRPr>
          </a:p>
          <a:p>
            <a:pPr>
              <a:buFont typeface="Wingdings 2" pitchFamily="18" charset="2"/>
              <a:buNone/>
            </a:pPr>
            <a:endParaRPr lang="en-US" smtClean="0">
              <a:solidFill>
                <a:srgbClr val="77933C"/>
              </a:solidFill>
              <a:latin typeface="Georgia" pitchFamily="18" charset="0"/>
            </a:endParaRPr>
          </a:p>
          <a:p>
            <a:pPr lvl="2" algn="just"/>
            <a:r>
              <a:rPr lang="es-ES" smtClean="0">
                <a:solidFill>
                  <a:srgbClr val="77933C"/>
                </a:solidFill>
                <a:latin typeface="Georgia" pitchFamily="18" charset="0"/>
              </a:rPr>
              <a:t>La finalidad de esta investigación es definir de que manera se ve influenciado el comportamiento de los vendedores dentro de las diversas empresas de nuestro medio, enfocándonos en la implicación de las motivaciones dentro del ámbito laboral y  cuales son las variables que ejercen inconscientemente presión para lograr alcanzar una venta efectiva; y así la industria puede llegar a conseguir mejores resultados.</a:t>
            </a:r>
          </a:p>
          <a:p>
            <a:pPr lvl="2" algn="just"/>
            <a:endParaRPr lang="es-ES" smtClean="0">
              <a:solidFill>
                <a:srgbClr val="77933C"/>
              </a:solidFill>
              <a:latin typeface="Georgia" pitchFamily="18" charset="0"/>
            </a:endParaRPr>
          </a:p>
          <a:p>
            <a:pPr>
              <a:buFont typeface="Wingdings 2" pitchFamily="18" charset="2"/>
              <a:buNone/>
            </a:pPr>
            <a:endParaRPr lang="es-ES" smtClean="0">
              <a:latin typeface="Georgia" pitchFamily="18" charset="0"/>
            </a:endParaRPr>
          </a:p>
          <a:p>
            <a:endParaRPr lang="es-ES" smtClean="0">
              <a:latin typeface="Georgia" pitchFamily="18" charset="0"/>
            </a:endParaRPr>
          </a:p>
          <a:p>
            <a:pPr lvl="2">
              <a:buFont typeface="Wingdings 2" pitchFamily="18" charset="2"/>
              <a:buNone/>
            </a:pPr>
            <a:endParaRPr lang="es-ES" smtClean="0">
              <a:solidFill>
                <a:srgbClr val="77933C"/>
              </a:solidFill>
              <a:latin typeface="Georgia" pitchFamily="18" charset="0"/>
            </a:endParaRPr>
          </a:p>
          <a:p>
            <a:pPr lvl="2"/>
            <a:endParaRPr lang="en-US" smtClean="0">
              <a:solidFill>
                <a:srgbClr val="77933C"/>
              </a:solidFill>
              <a:latin typeface="Georgia" pitchFamily="18" charset="0"/>
            </a:endParaRPr>
          </a:p>
          <a:p>
            <a:endParaRPr lang="es-ES" sz="2000" smtClean="0">
              <a:solidFill>
                <a:srgbClr val="77933C"/>
              </a:solidFill>
              <a:latin typeface="Georgia" pitchFamily="18" charset="0"/>
            </a:endParaRPr>
          </a:p>
          <a:p>
            <a:pPr lvl="2">
              <a:buFont typeface="Wingdings 2" pitchFamily="18" charset="2"/>
              <a:buNone/>
            </a:pPr>
            <a:endParaRPr lang="es-ES" smtClean="0">
              <a:solidFill>
                <a:srgbClr val="77933C"/>
              </a:solidFill>
              <a:latin typeface="Georgia" pitchFamily="18" charset="0"/>
            </a:endParaRPr>
          </a:p>
        </p:txBody>
      </p:sp>
    </p:spTree>
  </p:cSld>
  <p:clrMapOvr>
    <a:masterClrMapping/>
  </p:clrMapOvr>
  <p:transition>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6200" y="152400"/>
            <a:ext cx="8991600" cy="838200"/>
          </a:xfrm>
        </p:spPr>
        <p:txBody>
          <a:bodyPr>
            <a:noAutofit/>
          </a:bodyPr>
          <a:lstStyle/>
          <a:p>
            <a:pPr lvl="1" fontAlgn="auto">
              <a:spcAft>
                <a:spcPts val="0"/>
              </a:spcAft>
              <a:defRPr/>
            </a:pPr>
            <a:r>
              <a:rPr lang="es-ES" sz="3400" b="1" kern="1200" dirty="0">
                <a:solidFill>
                  <a:schemeClr val="accent3">
                    <a:lumMod val="50000"/>
                  </a:schemeClr>
                </a:solidFill>
                <a:latin typeface="+mj-lt"/>
                <a:ea typeface="+mj-ea"/>
                <a:cs typeface="+mj-cs"/>
              </a:rPr>
              <a:t>2.2.Procedimientos </a:t>
            </a:r>
            <a:r>
              <a:rPr lang="es-ES" sz="3400" b="1" kern="1200" dirty="0">
                <a:solidFill>
                  <a:schemeClr val="accent3">
                    <a:lumMod val="50000"/>
                  </a:schemeClr>
                </a:solidFill>
                <a:latin typeface="+mj-lt"/>
                <a:ea typeface="+mj-ea"/>
                <a:cs typeface="+mj-cs"/>
              </a:rPr>
              <a:t>de la investigación.</a:t>
            </a:r>
            <a:endParaRPr lang="en-US" sz="3400" b="1" kern="1200" dirty="0">
              <a:solidFill>
                <a:schemeClr val="accent3">
                  <a:lumMod val="50000"/>
                </a:schemeClr>
              </a:solidFill>
              <a:latin typeface="+mj-lt"/>
              <a:ea typeface="+mj-ea"/>
              <a:cs typeface="+mj-cs"/>
            </a:endParaRPr>
          </a:p>
        </p:txBody>
      </p:sp>
      <p:sp>
        <p:nvSpPr>
          <p:cNvPr id="114691" name="2 Marcador de pie de página"/>
          <p:cNvSpPr txBox="1">
            <a:spLocks noGrp="1"/>
          </p:cNvSpPr>
          <p:nvPr/>
        </p:nvSpPr>
        <p:spPr bwMode="auto">
          <a:xfrm>
            <a:off x="152400" y="6410325"/>
            <a:ext cx="8763000" cy="366713"/>
          </a:xfrm>
          <a:prstGeom prst="rect">
            <a:avLst/>
          </a:prstGeom>
          <a:noFill/>
          <a:ln w="9525">
            <a:noFill/>
            <a:miter lim="800000"/>
            <a:headEnd/>
            <a:tailEnd/>
          </a:ln>
        </p:spPr>
        <p:txBody>
          <a:bodyPr/>
          <a:lstStyle/>
          <a:p>
            <a:r>
              <a:rPr lang="en-US" sz="1200">
                <a:solidFill>
                  <a:srgbClr val="FFFFFF"/>
                </a:solidFill>
                <a:latin typeface="Georgia" pitchFamily="18" charset="0"/>
              </a:rPr>
              <a:t>Ma. Gabriela Rodriguez                                                                                                                                                           Jéssica A. Acosta C.</a:t>
            </a:r>
          </a:p>
        </p:txBody>
      </p:sp>
      <p:sp>
        <p:nvSpPr>
          <p:cNvPr id="4" name="3 Marcador de contenido"/>
          <p:cNvSpPr>
            <a:spLocks noGrp="1"/>
          </p:cNvSpPr>
          <p:nvPr>
            <p:ph sz="quarter" idx="4294967295"/>
          </p:nvPr>
        </p:nvSpPr>
        <p:spPr>
          <a:xfrm>
            <a:off x="301625" y="1527175"/>
            <a:ext cx="8504238" cy="4572000"/>
          </a:xfrm>
        </p:spPr>
        <p:txBody>
          <a:bodyPr>
            <a:normAutofit/>
          </a:bodyPr>
          <a:lstStyle/>
          <a:p>
            <a:r>
              <a:rPr lang="es-ES" smtClean="0">
                <a:solidFill>
                  <a:srgbClr val="77933C"/>
                </a:solidFill>
                <a:latin typeface="Georgia" pitchFamily="18" charset="0"/>
              </a:rPr>
              <a:t>PROPÓSITO DE LA INVESTIGACIÓN</a:t>
            </a:r>
          </a:p>
          <a:p>
            <a:endParaRPr lang="es-MX" smtClean="0">
              <a:solidFill>
                <a:srgbClr val="77933C"/>
              </a:solidFill>
              <a:latin typeface="Georgia" pitchFamily="18" charset="0"/>
            </a:endParaRPr>
          </a:p>
          <a:p>
            <a:pPr lvl="2"/>
            <a:r>
              <a:rPr lang="es-ES" sz="1600" smtClean="0">
                <a:solidFill>
                  <a:srgbClr val="77933C"/>
                </a:solidFill>
                <a:latin typeface="Georgia" pitchFamily="18" charset="0"/>
              </a:rPr>
              <a:t>Se recopilará información a través de fuentes primarias como la investigación de campo (encuesta) con el fin de establecer y determinar primordialmente las tendencias de comportamiento de  los vendedores.</a:t>
            </a:r>
          </a:p>
          <a:p>
            <a:pPr lvl="2"/>
            <a:r>
              <a:rPr lang="es-ES" sz="1600" smtClean="0">
                <a:solidFill>
                  <a:srgbClr val="77933C"/>
                </a:solidFill>
                <a:latin typeface="Georgia" pitchFamily="18" charset="0"/>
              </a:rPr>
              <a:t>Se tomara una muestra calculada</a:t>
            </a:r>
            <a:r>
              <a:rPr lang="es-ES" sz="1600" smtClean="0">
                <a:latin typeface="Georgia" pitchFamily="18" charset="0"/>
              </a:rPr>
              <a:t>:</a:t>
            </a:r>
          </a:p>
          <a:p>
            <a:pPr lvl="2"/>
            <a:endParaRPr lang="es-ES" sz="1600" smtClean="0">
              <a:latin typeface="Georgia" pitchFamily="18" charset="0"/>
            </a:endParaRPr>
          </a:p>
          <a:p>
            <a:pPr lvl="2"/>
            <a:endParaRPr lang="es-ES" sz="1600" smtClean="0">
              <a:latin typeface="Georgia" pitchFamily="18" charset="0"/>
            </a:endParaRPr>
          </a:p>
          <a:p>
            <a:pPr lvl="2"/>
            <a:endParaRPr lang="es-ES" sz="1600" smtClean="0">
              <a:latin typeface="Georgia" pitchFamily="18" charset="0"/>
            </a:endParaRPr>
          </a:p>
          <a:p>
            <a:pPr lvl="2"/>
            <a:endParaRPr lang="es-ES" sz="1600" smtClean="0">
              <a:latin typeface="Georgia" pitchFamily="18" charset="0"/>
            </a:endParaRPr>
          </a:p>
          <a:p>
            <a:pPr lvl="2"/>
            <a:endParaRPr lang="es-ES" sz="1600" smtClean="0">
              <a:solidFill>
                <a:srgbClr val="77933C"/>
              </a:solidFill>
              <a:latin typeface="Georgia" pitchFamily="18" charset="0"/>
            </a:endParaRPr>
          </a:p>
          <a:p>
            <a:pPr>
              <a:buFont typeface="Wingdings 2" pitchFamily="18" charset="2"/>
              <a:buNone/>
            </a:pPr>
            <a:endParaRPr lang="es-ES" sz="2000" smtClean="0">
              <a:solidFill>
                <a:srgbClr val="77933C"/>
              </a:solidFill>
              <a:latin typeface="Georgia" pitchFamily="18" charset="0"/>
            </a:endParaRPr>
          </a:p>
          <a:p>
            <a:pPr lvl="2">
              <a:buFont typeface="Wingdings 2" pitchFamily="18" charset="2"/>
              <a:buNone/>
            </a:pPr>
            <a:endParaRPr lang="es-ES" smtClean="0">
              <a:solidFill>
                <a:srgbClr val="77933C"/>
              </a:solidFill>
              <a:latin typeface="Georgia" pitchFamily="18" charset="0"/>
            </a:endParaRPr>
          </a:p>
        </p:txBody>
      </p:sp>
      <p:sp>
        <p:nvSpPr>
          <p:cNvPr id="114693" name="Text Box 5"/>
          <p:cNvSpPr txBox="1">
            <a:spLocks noChangeArrowheads="1"/>
          </p:cNvSpPr>
          <p:nvPr/>
        </p:nvSpPr>
        <p:spPr bwMode="auto">
          <a:xfrm>
            <a:off x="2133600" y="4267200"/>
            <a:ext cx="2209800" cy="685800"/>
          </a:xfrm>
          <a:prstGeom prst="rect">
            <a:avLst/>
          </a:prstGeom>
          <a:solidFill>
            <a:srgbClr val="FFFFFF"/>
          </a:solidFill>
          <a:ln w="9525">
            <a:noFill/>
            <a:miter lim="800000"/>
            <a:headEnd/>
            <a:tailEnd/>
          </a:ln>
        </p:spPr>
        <p:txBody>
          <a:bodyPr/>
          <a:lstStyle/>
          <a:p>
            <a:pPr algn="ctr"/>
            <a:r>
              <a:rPr lang="en-US">
                <a:latin typeface="Times New Roman" pitchFamily="18" charset="0"/>
              </a:rPr>
              <a:t>n = </a:t>
            </a:r>
            <a:r>
              <a:rPr lang="en-US" u="sng">
                <a:latin typeface="Times New Roman" pitchFamily="18" charset="0"/>
              </a:rPr>
              <a:t>z^2* p* q</a:t>
            </a:r>
          </a:p>
          <a:p>
            <a:pPr algn="ctr"/>
            <a:r>
              <a:rPr lang="en-US">
                <a:latin typeface="Times New Roman" pitchFamily="18" charset="0"/>
              </a:rPr>
              <a:t>e</a:t>
            </a:r>
            <a:r>
              <a:rPr lang="en-US" baseline="30000">
                <a:latin typeface="Times New Roman" pitchFamily="18" charset="0"/>
              </a:rPr>
              <a:t>2</a:t>
            </a:r>
            <a:endParaRPr lang="es-ES"/>
          </a:p>
        </p:txBody>
      </p:sp>
      <p:sp>
        <p:nvSpPr>
          <p:cNvPr id="114694" name="Text Box 6"/>
          <p:cNvSpPr txBox="1">
            <a:spLocks noChangeArrowheads="1"/>
          </p:cNvSpPr>
          <p:nvPr/>
        </p:nvSpPr>
        <p:spPr bwMode="auto">
          <a:xfrm>
            <a:off x="4953000" y="3962400"/>
            <a:ext cx="2362200" cy="1143000"/>
          </a:xfrm>
          <a:prstGeom prst="rect">
            <a:avLst/>
          </a:prstGeom>
          <a:solidFill>
            <a:srgbClr val="FFFFFF"/>
          </a:solidFill>
          <a:ln w="9525">
            <a:noFill/>
            <a:miter lim="800000"/>
            <a:headEnd/>
            <a:tailEnd/>
          </a:ln>
        </p:spPr>
        <p:txBody>
          <a:bodyPr/>
          <a:lstStyle/>
          <a:p>
            <a:pPr algn="ctr"/>
            <a:r>
              <a:rPr lang="en-US" sz="1600">
                <a:latin typeface="Times New Roman" pitchFamily="18" charset="0"/>
              </a:rPr>
              <a:t>n = </a:t>
            </a:r>
            <a:r>
              <a:rPr lang="en-US" sz="1600" u="sng">
                <a:latin typeface="Times New Roman" pitchFamily="18" charset="0"/>
              </a:rPr>
              <a:t>1.96^2 * 0.5 *0.5</a:t>
            </a:r>
          </a:p>
          <a:p>
            <a:pPr algn="ctr"/>
            <a:r>
              <a:rPr lang="en-US" sz="1600">
                <a:latin typeface="Times New Roman" pitchFamily="18" charset="0"/>
              </a:rPr>
              <a:t>0.05</a:t>
            </a:r>
            <a:r>
              <a:rPr lang="en-US" sz="1600" baseline="30000">
                <a:latin typeface="Times New Roman" pitchFamily="18" charset="0"/>
              </a:rPr>
              <a:t>2</a:t>
            </a:r>
          </a:p>
          <a:p>
            <a:pPr algn="ctr"/>
            <a:endParaRPr lang="en-US" sz="1600" baseline="30000">
              <a:latin typeface="Times New Roman" pitchFamily="18" charset="0"/>
            </a:endParaRPr>
          </a:p>
          <a:p>
            <a:pPr algn="ctr"/>
            <a:r>
              <a:rPr lang="en-US" sz="1600">
                <a:latin typeface="Times New Roman" pitchFamily="18" charset="0"/>
              </a:rPr>
              <a:t>n = 384 INDIVIDUOS</a:t>
            </a:r>
            <a:endParaRPr lang="es-ES" sz="1600"/>
          </a:p>
        </p:txBody>
      </p:sp>
    </p:spTree>
  </p:cSld>
  <p:clrMapOvr>
    <a:masterClrMapping/>
  </p:clrMapOvr>
  <p:transition>
    <p:cut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S" sz="3400" b="1" kern="1200" dirty="0">
                <a:solidFill>
                  <a:schemeClr val="accent3">
                    <a:lumMod val="50000"/>
                  </a:schemeClr>
                </a:solidFill>
                <a:latin typeface="+mj-lt"/>
                <a:ea typeface="+mj-ea"/>
                <a:cs typeface="+mj-cs"/>
              </a:rPr>
              <a:t>2.2.Procedimientos </a:t>
            </a:r>
            <a:r>
              <a:rPr lang="es-ES" sz="3400" b="1" kern="1200" dirty="0">
                <a:solidFill>
                  <a:schemeClr val="accent3">
                    <a:lumMod val="50000"/>
                  </a:schemeClr>
                </a:solidFill>
                <a:latin typeface="+mj-lt"/>
                <a:ea typeface="+mj-ea"/>
                <a:cs typeface="+mj-cs"/>
              </a:rPr>
              <a:t>de la investigación.</a:t>
            </a:r>
            <a:endParaRPr lang="en-US" sz="3400" b="1" kern="1200" dirty="0">
              <a:solidFill>
                <a:schemeClr val="accent3">
                  <a:lumMod val="50000"/>
                </a:schemeClr>
              </a:solidFill>
              <a:latin typeface="+mj-lt"/>
              <a:ea typeface="+mj-ea"/>
              <a:cs typeface="+mj-cs"/>
            </a:endParaRPr>
          </a:p>
        </p:txBody>
      </p:sp>
      <p:sp>
        <p:nvSpPr>
          <p:cNvPr id="3379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r>
              <a:rPr lang="es-ES" smtClean="0">
                <a:solidFill>
                  <a:srgbClr val="77933C"/>
                </a:solidFill>
                <a:latin typeface="Georgia" pitchFamily="18" charset="0"/>
              </a:rPr>
              <a:t>Participantes:</a:t>
            </a:r>
            <a:endParaRPr lang="en-US" smtClean="0">
              <a:solidFill>
                <a:srgbClr val="77933C"/>
              </a:solidFill>
              <a:latin typeface="Georgia" pitchFamily="18" charset="0"/>
            </a:endParaRPr>
          </a:p>
          <a:p>
            <a:endParaRPr lang="en-US" smtClean="0">
              <a:solidFill>
                <a:srgbClr val="77933C"/>
              </a:solidFill>
              <a:latin typeface="Georgia" pitchFamily="18" charset="0"/>
            </a:endParaRPr>
          </a:p>
          <a:p>
            <a:pPr>
              <a:buFont typeface="Wingdings 2" pitchFamily="18" charset="2"/>
              <a:buNone/>
            </a:pPr>
            <a:endParaRPr lang="en-US" smtClean="0">
              <a:solidFill>
                <a:srgbClr val="77933C"/>
              </a:solidFill>
              <a:latin typeface="Georgia" pitchFamily="18" charset="0"/>
            </a:endParaRPr>
          </a:p>
          <a:p>
            <a:pPr lvl="2"/>
            <a:r>
              <a:rPr lang="es-MX" sz="1800" smtClean="0">
                <a:solidFill>
                  <a:srgbClr val="77933C"/>
                </a:solidFill>
                <a:latin typeface="Georgia" pitchFamily="18" charset="0"/>
              </a:rPr>
              <a:t>M</a:t>
            </a:r>
            <a:r>
              <a:rPr lang="es-ES" sz="1800" smtClean="0">
                <a:solidFill>
                  <a:srgbClr val="77933C"/>
                </a:solidFill>
                <a:latin typeface="Georgia" pitchFamily="18" charset="0"/>
              </a:rPr>
              <a:t>ujeres y hombres con experiencia en el área de ventas</a:t>
            </a:r>
          </a:p>
          <a:p>
            <a:pPr lvl="2"/>
            <a:r>
              <a:rPr lang="es-ES" sz="1800" smtClean="0">
                <a:solidFill>
                  <a:srgbClr val="77933C"/>
                </a:solidFill>
                <a:latin typeface="Georgia" pitchFamily="18" charset="0"/>
              </a:rPr>
              <a:t>Se asistió a concesionarios, empresas que ofrecen el servicio de ventas de planes celulares y compañías de seguros.</a:t>
            </a:r>
            <a:r>
              <a:rPr lang="es-ES" sz="1600" smtClean="0">
                <a:latin typeface="Georgia" pitchFamily="18" charset="0"/>
              </a:rPr>
              <a:t> </a:t>
            </a:r>
            <a:endParaRPr lang="es-ES" sz="1800" smtClean="0">
              <a:solidFill>
                <a:srgbClr val="77933C"/>
              </a:solidFill>
              <a:latin typeface="Georgia" pitchFamily="18" charset="0"/>
            </a:endParaRPr>
          </a:p>
          <a:p>
            <a:pPr lvl="4">
              <a:buFontTx/>
              <a:buNone/>
            </a:pPr>
            <a:endParaRPr lang="en-US" smtClean="0">
              <a:solidFill>
                <a:srgbClr val="77933C"/>
              </a:solidFill>
              <a:latin typeface="Georgia" pitchFamily="18" charset="0"/>
            </a:endParaRPr>
          </a:p>
          <a:p>
            <a:pPr>
              <a:buFont typeface="Wingdings 2" pitchFamily="18" charset="2"/>
              <a:buNone/>
            </a:pPr>
            <a:endParaRPr lang="es-ES" sz="2000" smtClean="0">
              <a:solidFill>
                <a:srgbClr val="77933C"/>
              </a:solidFill>
              <a:latin typeface="Georgia" pitchFamily="18" charset="0"/>
            </a:endParaRPr>
          </a:p>
          <a:p>
            <a:endParaRPr lang="es-ES" smtClean="0">
              <a:solidFill>
                <a:srgbClr val="77933C"/>
              </a:solidFill>
              <a:latin typeface="Georgia" pitchFamily="18" charset="0"/>
            </a:endParaRPr>
          </a:p>
          <a:p>
            <a:pPr lvl="2">
              <a:buFont typeface="Wingdings 2" pitchFamily="18" charset="2"/>
              <a:buNone/>
            </a:pPr>
            <a:endParaRPr lang="es-ES" smtClean="0">
              <a:solidFill>
                <a:srgbClr val="77933C"/>
              </a:solidFill>
              <a:latin typeface="Georgia" pitchFamily="18" charset="0"/>
            </a:endParaRPr>
          </a:p>
          <a:p>
            <a:pPr lvl="2"/>
            <a:endParaRPr lang="en-US" smtClean="0">
              <a:solidFill>
                <a:srgbClr val="77933C"/>
              </a:solidFill>
              <a:latin typeface="Georgia" pitchFamily="18" charset="0"/>
            </a:endParaRPr>
          </a:p>
          <a:p>
            <a:endParaRPr lang="es-ES" sz="2000" smtClean="0">
              <a:solidFill>
                <a:srgbClr val="77933C"/>
              </a:solidFill>
              <a:latin typeface="Georgia" pitchFamily="18" charset="0"/>
            </a:endParaRPr>
          </a:p>
          <a:p>
            <a:pPr lvl="2">
              <a:buFont typeface="Wingdings 2" pitchFamily="18" charset="2"/>
              <a:buNone/>
            </a:pPr>
            <a:endParaRPr lang="es-ES" smtClean="0">
              <a:solidFill>
                <a:srgbClr val="77933C"/>
              </a:solidFill>
              <a:latin typeface="Georgia" pitchFamily="18" charset="0"/>
            </a:endParaRPr>
          </a:p>
        </p:txBody>
      </p:sp>
      <p:pic>
        <p:nvPicPr>
          <p:cNvPr id="33797" name="Picture 5" descr="MCj04406330000[1]"/>
          <p:cNvPicPr>
            <a:picLocks noChangeAspect="1" noChangeArrowheads="1"/>
          </p:cNvPicPr>
          <p:nvPr/>
        </p:nvPicPr>
        <p:blipFill>
          <a:blip r:embed="rId2" cstate="print"/>
          <a:srcRect/>
          <a:stretch>
            <a:fillRect/>
          </a:stretch>
        </p:blipFill>
        <p:spPr bwMode="auto">
          <a:xfrm>
            <a:off x="5867400" y="4038600"/>
            <a:ext cx="2209800" cy="2209800"/>
          </a:xfrm>
          <a:prstGeom prst="rect">
            <a:avLst/>
          </a:prstGeom>
          <a:noFill/>
        </p:spPr>
      </p:pic>
    </p:spTree>
  </p:cSld>
  <p:clrMapOvr>
    <a:masterClrMapping/>
  </p:clrMapOvr>
  <p:transition>
    <p:cut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marL="342900" indent="-342900"/>
            <a:r>
              <a:rPr lang="es-ES" sz="3400" b="1" smtClean="0">
                <a:solidFill>
                  <a:srgbClr val="4F6228"/>
                </a:solidFill>
                <a:latin typeface="Georgia" pitchFamily="18" charset="0"/>
              </a:rPr>
              <a:t>2.3.Diseño del cuestionario.</a:t>
            </a:r>
            <a:endParaRPr lang="en-US" sz="3400" b="1" smtClean="0">
              <a:solidFill>
                <a:srgbClr val="4F6228"/>
              </a:solidFill>
              <a:latin typeface="Georgia" pitchFamily="18" charset="0"/>
            </a:endParaRPr>
          </a:p>
        </p:txBody>
      </p:sp>
      <p:sp>
        <p:nvSpPr>
          <p:cNvPr id="3481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381000" indent="-381000">
              <a:buFont typeface="Wingdings 2" pitchFamily="18" charset="2"/>
              <a:buNone/>
            </a:pPr>
            <a:endParaRPr lang="en-US" smtClean="0">
              <a:solidFill>
                <a:srgbClr val="77933C"/>
              </a:solidFill>
              <a:latin typeface="Georgia" pitchFamily="18" charset="0"/>
            </a:endParaRPr>
          </a:p>
          <a:p>
            <a:pPr marL="381000" indent="-381000"/>
            <a:r>
              <a:rPr lang="es-EC" smtClean="0">
                <a:solidFill>
                  <a:srgbClr val="77933C"/>
                </a:solidFill>
                <a:latin typeface="Georgia" pitchFamily="18" charset="0"/>
              </a:rPr>
              <a:t>Trabajo inteligente:</a:t>
            </a:r>
          </a:p>
          <a:p>
            <a:pPr marL="381000" indent="-381000"/>
            <a:endParaRPr lang="es-EC" smtClean="0">
              <a:solidFill>
                <a:srgbClr val="77933C"/>
              </a:solidFill>
              <a:latin typeface="Georgia" pitchFamily="18" charset="0"/>
            </a:endParaRPr>
          </a:p>
          <a:p>
            <a:pPr marL="1050925" lvl="2" indent="-457200">
              <a:buFont typeface="Georgia" pitchFamily="18" charset="0"/>
              <a:buAutoNum type="alphaLcParenR"/>
            </a:pPr>
            <a:r>
              <a:rPr lang="es-EC" b="1" smtClean="0">
                <a:solidFill>
                  <a:srgbClr val="77933C"/>
                </a:solidFill>
                <a:latin typeface="Georgia" pitchFamily="18" charset="0"/>
              </a:rPr>
              <a:t>Planificación de ventas:</a:t>
            </a:r>
            <a:r>
              <a:rPr lang="es-EC" smtClean="0">
                <a:solidFill>
                  <a:srgbClr val="77933C"/>
                </a:solidFill>
                <a:latin typeface="Georgia" pitchFamily="18" charset="0"/>
              </a:rPr>
              <a:t> </a:t>
            </a:r>
            <a:r>
              <a:rPr lang="es-ES" sz="1800" smtClean="0">
                <a:solidFill>
                  <a:srgbClr val="77933C"/>
                </a:solidFill>
                <a:latin typeface="Georgia" pitchFamily="18" charset="0"/>
              </a:rPr>
              <a:t>El atractivo de planear para determinar la conveniencia del comportamiento y las actividades de las ventas</a:t>
            </a:r>
            <a:r>
              <a:rPr lang="es-ES" sz="1600" smtClean="0">
                <a:latin typeface="Georgia" pitchFamily="18" charset="0"/>
              </a:rPr>
              <a:t> </a:t>
            </a:r>
            <a:endParaRPr lang="es-EC" smtClean="0">
              <a:solidFill>
                <a:srgbClr val="77933C"/>
              </a:solidFill>
              <a:latin typeface="Georgia" pitchFamily="18" charset="0"/>
            </a:endParaRPr>
          </a:p>
          <a:p>
            <a:pPr marL="1050925" lvl="2" indent="-457200">
              <a:buFont typeface="Georgia" pitchFamily="18" charset="0"/>
              <a:buAutoNum type="alphaLcParenR"/>
            </a:pPr>
            <a:endParaRPr lang="es-EC" smtClean="0">
              <a:solidFill>
                <a:srgbClr val="77933C"/>
              </a:solidFill>
              <a:latin typeface="Georgia" pitchFamily="18" charset="0"/>
            </a:endParaRPr>
          </a:p>
          <a:p>
            <a:pPr marL="1050925" lvl="2" indent="-457200">
              <a:buFont typeface="Georgia" pitchFamily="18" charset="0"/>
              <a:buAutoNum type="alphaLcParenR"/>
            </a:pPr>
            <a:r>
              <a:rPr lang="es-EC" b="1" smtClean="0">
                <a:solidFill>
                  <a:srgbClr val="77933C"/>
                </a:solidFill>
                <a:latin typeface="Georgia" pitchFamily="18" charset="0"/>
              </a:rPr>
              <a:t>Flexibilidad funcional</a:t>
            </a:r>
            <a:r>
              <a:rPr lang="es-EC" sz="1800" b="1" smtClean="0">
                <a:solidFill>
                  <a:srgbClr val="77933C"/>
                </a:solidFill>
                <a:latin typeface="Georgia" pitchFamily="18" charset="0"/>
              </a:rPr>
              <a:t>:</a:t>
            </a:r>
            <a:r>
              <a:rPr lang="es-EC" sz="1800" smtClean="0">
                <a:solidFill>
                  <a:srgbClr val="77933C"/>
                </a:solidFill>
                <a:latin typeface="Georgia" pitchFamily="18" charset="0"/>
              </a:rPr>
              <a:t> </a:t>
            </a:r>
            <a:r>
              <a:rPr lang="es-ES" sz="1800" smtClean="0">
                <a:solidFill>
                  <a:srgbClr val="77933C"/>
                </a:solidFill>
                <a:latin typeface="Georgia" pitchFamily="18" charset="0"/>
              </a:rPr>
              <a:t>Poseer la confianza y capacidad para atraer un amplio rango de comportamientos y actividades de ventas</a:t>
            </a:r>
            <a:r>
              <a:rPr lang="es-ES" sz="1600" smtClean="0">
                <a:latin typeface="Georgia" pitchFamily="18" charset="0"/>
              </a:rPr>
              <a:t> </a:t>
            </a:r>
            <a:endParaRPr lang="es-EC" smtClean="0">
              <a:solidFill>
                <a:srgbClr val="77933C"/>
              </a:solidFill>
              <a:latin typeface="Georgia" pitchFamily="18" charset="0"/>
            </a:endParaRPr>
          </a:p>
          <a:p>
            <a:pPr marL="1050925" lvl="2" indent="-457200">
              <a:buFont typeface="Georgia" pitchFamily="18" charset="0"/>
              <a:buAutoNum type="alphaLcParenR"/>
            </a:pPr>
            <a:endParaRPr lang="es-EC" smtClean="0">
              <a:solidFill>
                <a:srgbClr val="77933C"/>
              </a:solidFill>
              <a:latin typeface="Georgia" pitchFamily="18" charset="0"/>
            </a:endParaRPr>
          </a:p>
          <a:p>
            <a:pPr marL="1050925" lvl="2" indent="-457200">
              <a:buFont typeface="Georgia" pitchFamily="18" charset="0"/>
              <a:buAutoNum type="alphaLcParenR"/>
            </a:pPr>
            <a:r>
              <a:rPr lang="es-EC" b="1" smtClean="0">
                <a:solidFill>
                  <a:srgbClr val="77933C"/>
                </a:solidFill>
                <a:latin typeface="Georgia" pitchFamily="18" charset="0"/>
              </a:rPr>
              <a:t>Venta adaptable</a:t>
            </a:r>
            <a:r>
              <a:rPr lang="es-EC" sz="1800" b="1" smtClean="0">
                <a:solidFill>
                  <a:srgbClr val="77933C"/>
                </a:solidFill>
                <a:latin typeface="Georgia" pitchFamily="18" charset="0"/>
              </a:rPr>
              <a:t>:</a:t>
            </a:r>
            <a:r>
              <a:rPr lang="es-EC" sz="1800" smtClean="0">
                <a:solidFill>
                  <a:srgbClr val="77933C"/>
                </a:solidFill>
                <a:latin typeface="Georgia" pitchFamily="18" charset="0"/>
              </a:rPr>
              <a:t> </a:t>
            </a:r>
            <a:r>
              <a:rPr lang="es-ES" sz="1800" smtClean="0">
                <a:solidFill>
                  <a:srgbClr val="77933C"/>
                </a:solidFill>
                <a:latin typeface="Georgia" pitchFamily="18" charset="0"/>
              </a:rPr>
              <a:t>La alteración de los comportamientos y actividades de venta basados en consideradas situaciones </a:t>
            </a:r>
            <a:endParaRPr lang="es-EC" sz="1800" smtClean="0">
              <a:solidFill>
                <a:srgbClr val="77933C"/>
              </a:solidFill>
              <a:latin typeface="Georgia" pitchFamily="18" charset="0"/>
            </a:endParaRPr>
          </a:p>
          <a:p>
            <a:pPr marL="1050925" lvl="2" indent="-457200">
              <a:buFont typeface="Georgia" pitchFamily="18" charset="0"/>
              <a:buNone/>
            </a:pPr>
            <a:endParaRPr lang="es-ES" smtClean="0">
              <a:solidFill>
                <a:srgbClr val="77933C"/>
              </a:solidFill>
              <a:latin typeface="Georgia" pitchFamily="18" charset="0"/>
            </a:endParaRPr>
          </a:p>
        </p:txBody>
      </p:sp>
    </p:spTree>
  </p:cSld>
  <p:clrMapOvr>
    <a:masterClrMapping/>
  </p:clrMapOvr>
  <p:transition>
    <p:cut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marL="342900" indent="-342900"/>
            <a:r>
              <a:rPr lang="es-ES" sz="3400" b="1" smtClean="0">
                <a:solidFill>
                  <a:srgbClr val="4F6228"/>
                </a:solidFill>
                <a:latin typeface="Georgia" pitchFamily="18" charset="0"/>
              </a:rPr>
              <a:t>2.3.Diseño del cuestionario.</a:t>
            </a:r>
            <a:endParaRPr lang="en-US" sz="3400" b="1" smtClean="0">
              <a:solidFill>
                <a:srgbClr val="4F6228"/>
              </a:solidFill>
              <a:latin typeface="Georgia" pitchFamily="18" charset="0"/>
            </a:endParaRPr>
          </a:p>
        </p:txBody>
      </p:sp>
      <p:sp>
        <p:nvSpPr>
          <p:cNvPr id="3584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endParaRPr lang="en-US" dirty="0" smtClean="0">
              <a:solidFill>
                <a:schemeClr val="accent3">
                  <a:lumMod val="75000"/>
                </a:schemeClr>
              </a:solidFill>
            </a:endParaRPr>
          </a:p>
          <a:p>
            <a:pPr lvl="4" fontAlgn="auto">
              <a:spcAft>
                <a:spcPts val="0"/>
              </a:spcAft>
              <a:buClr>
                <a:schemeClr val="accent5"/>
              </a:buClr>
              <a:buFontTx/>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5" name="4 Tabla"/>
          <p:cNvGraphicFramePr>
            <a:graphicFrameLocks noGrp="1"/>
          </p:cNvGraphicFramePr>
          <p:nvPr/>
        </p:nvGraphicFramePr>
        <p:xfrm>
          <a:off x="381000" y="1295400"/>
          <a:ext cx="8305800" cy="5070475"/>
        </p:xfrm>
        <a:graphic>
          <a:graphicData uri="http://schemas.openxmlformats.org/drawingml/2006/table">
            <a:tbl>
              <a:tblPr/>
              <a:tblGrid>
                <a:gridCol w="2349116"/>
                <a:gridCol w="1006764"/>
                <a:gridCol w="922866"/>
                <a:gridCol w="1006764"/>
                <a:gridCol w="1006764"/>
                <a:gridCol w="1006764"/>
                <a:gridCol w="1006763"/>
              </a:tblGrid>
              <a:tr h="138382">
                <a:tc gridSpan="4">
                  <a:txBody>
                    <a:bodyPr/>
                    <a:lstStyle/>
                    <a:p>
                      <a:pPr marL="0" marR="0" algn="l">
                        <a:lnSpc>
                          <a:spcPct val="115000"/>
                        </a:lnSpc>
                        <a:spcBef>
                          <a:spcPts val="0"/>
                        </a:spcBef>
                        <a:spcAft>
                          <a:spcPts val="0"/>
                        </a:spcAft>
                      </a:pPr>
                      <a:r>
                        <a:rPr lang="es-ES" sz="800" b="1" dirty="0">
                          <a:latin typeface="Bookman Old Style"/>
                          <a:ea typeface="Times New Roman"/>
                          <a:cs typeface="Arial"/>
                        </a:rPr>
                        <a:t>A. Planificación para una venta</a:t>
                      </a:r>
                      <a:endParaRPr lang="en-US" sz="800" dirty="0">
                        <a:latin typeface="Calibri"/>
                        <a:ea typeface="Calibri"/>
                        <a:cs typeface="Times New Roman"/>
                      </a:endParaRPr>
                    </a:p>
                  </a:txBody>
                  <a:tcPr marL="43728" marR="43728"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a:lnSpc>
                          <a:spcPct val="115000"/>
                        </a:lnSpc>
                      </a:pPr>
                      <a:endParaRPr lang="en-US" sz="800">
                        <a:latin typeface="Arial"/>
                        <a:ea typeface="Times New Roman"/>
                      </a:endParaRPr>
                    </a:p>
                  </a:txBody>
                  <a:tcPr marL="43728" marR="43728" marT="0" marB="0" anchor="b">
                    <a:lnL>
                      <a:noFill/>
                    </a:lnL>
                    <a:lnR>
                      <a:noFill/>
                    </a:lnR>
                    <a:lnT>
                      <a:noFill/>
                    </a:lnT>
                    <a:lnB>
                      <a:noFill/>
                    </a:lnB>
                  </a:tcPr>
                </a:tc>
                <a:tc>
                  <a:txBody>
                    <a:bodyPr/>
                    <a:lstStyle/>
                    <a:p>
                      <a:pPr algn="l">
                        <a:lnSpc>
                          <a:spcPct val="115000"/>
                        </a:lnSpc>
                      </a:pPr>
                      <a:endParaRPr lang="en-US" sz="800">
                        <a:latin typeface="Arial"/>
                        <a:ea typeface="Times New Roman"/>
                      </a:endParaRPr>
                    </a:p>
                  </a:txBody>
                  <a:tcPr marL="43728" marR="43728" marT="0" marB="0" anchor="b">
                    <a:lnL>
                      <a:noFill/>
                    </a:lnL>
                    <a:lnR>
                      <a:noFill/>
                    </a:lnR>
                    <a:lnT>
                      <a:noFill/>
                    </a:lnT>
                    <a:lnB>
                      <a:noFill/>
                    </a:lnB>
                  </a:tcPr>
                </a:tc>
                <a:tc>
                  <a:txBody>
                    <a:bodyPr/>
                    <a:lstStyle/>
                    <a:p>
                      <a:pPr algn="l">
                        <a:lnSpc>
                          <a:spcPct val="115000"/>
                        </a:lnSpc>
                      </a:pPr>
                      <a:endParaRPr lang="en-US" sz="800">
                        <a:latin typeface="Arial"/>
                        <a:ea typeface="Times New Roman"/>
                      </a:endParaRPr>
                    </a:p>
                  </a:txBody>
                  <a:tcPr marL="43728" marR="43728" marT="0" marB="0" anchor="b">
                    <a:lnL>
                      <a:noFill/>
                    </a:lnL>
                    <a:lnR>
                      <a:noFill/>
                    </a:lnR>
                    <a:lnT>
                      <a:noFill/>
                    </a:lnT>
                    <a:lnB>
                      <a:noFill/>
                    </a:lnB>
                  </a:tcPr>
                </a:tc>
              </a:tr>
              <a:tr h="138382">
                <a:tc>
                  <a:txBody>
                    <a:bodyPr/>
                    <a:lstStyle/>
                    <a:p>
                      <a:pPr algn="l">
                        <a:lnSpc>
                          <a:spcPct val="115000"/>
                        </a:lnSpc>
                      </a:pPr>
                      <a:endParaRPr lang="en-US" sz="800" dirty="0">
                        <a:latin typeface="Arial"/>
                        <a:ea typeface="Times New Roman"/>
                      </a:endParaRPr>
                    </a:p>
                  </a:txBody>
                  <a:tcPr marL="43728" marR="437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15000"/>
                        </a:lnSpc>
                      </a:pPr>
                      <a:endParaRPr lang="en-US" sz="800">
                        <a:latin typeface="Arial"/>
                        <a:ea typeface="Times New Roman"/>
                      </a:endParaRPr>
                    </a:p>
                  </a:txBody>
                  <a:tcPr marL="43728" marR="437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15000"/>
                        </a:lnSpc>
                      </a:pPr>
                      <a:endParaRPr lang="en-US" sz="800">
                        <a:latin typeface="Arial"/>
                        <a:ea typeface="Times New Roman"/>
                      </a:endParaRPr>
                    </a:p>
                  </a:txBody>
                  <a:tcPr marL="43728" marR="437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15000"/>
                        </a:lnSpc>
                      </a:pPr>
                      <a:endParaRPr lang="en-US" sz="800">
                        <a:latin typeface="Arial"/>
                        <a:ea typeface="Times New Roman"/>
                      </a:endParaRPr>
                    </a:p>
                  </a:txBody>
                  <a:tcPr marL="43728" marR="437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15000"/>
                        </a:lnSpc>
                      </a:pPr>
                      <a:endParaRPr lang="en-US" sz="800">
                        <a:latin typeface="Arial"/>
                        <a:ea typeface="Times New Roman"/>
                      </a:endParaRPr>
                    </a:p>
                  </a:txBody>
                  <a:tcPr marL="43728" marR="437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15000"/>
                        </a:lnSpc>
                      </a:pPr>
                      <a:endParaRPr lang="en-US" sz="800">
                        <a:latin typeface="Arial"/>
                        <a:ea typeface="Times New Roman"/>
                      </a:endParaRPr>
                    </a:p>
                  </a:txBody>
                  <a:tcPr marL="43728" marR="437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15000"/>
                        </a:lnSpc>
                      </a:pPr>
                      <a:endParaRPr lang="en-US" sz="800">
                        <a:latin typeface="Arial"/>
                        <a:ea typeface="Times New Roman"/>
                      </a:endParaRPr>
                    </a:p>
                  </a:txBody>
                  <a:tcPr marL="43728" marR="43728" marT="0" marB="0" anchor="b">
                    <a:lnL>
                      <a:noFill/>
                    </a:lnL>
                    <a:lnR>
                      <a:noFill/>
                    </a:lnR>
                    <a:lnT>
                      <a:noFill/>
                    </a:lnT>
                    <a:lnB w="12700" cap="flat" cmpd="sng" algn="ctr">
                      <a:solidFill>
                        <a:srgbClr val="000000"/>
                      </a:solidFill>
                      <a:prstDash val="solid"/>
                      <a:round/>
                      <a:headEnd type="none" w="med" len="med"/>
                      <a:tailEnd type="none" w="med" len="med"/>
                    </a:lnB>
                  </a:tcPr>
                </a:tc>
              </a:tr>
              <a:tr h="260435">
                <a:tc>
                  <a:txBody>
                    <a:bodyPr/>
                    <a:lstStyle/>
                    <a:p>
                      <a:pPr marL="0" marR="0" algn="just">
                        <a:lnSpc>
                          <a:spcPct val="115000"/>
                        </a:lnSpc>
                        <a:spcBef>
                          <a:spcPts val="0"/>
                        </a:spcBef>
                        <a:spcAft>
                          <a:spcPts val="0"/>
                        </a:spcAft>
                      </a:pPr>
                      <a:r>
                        <a:rPr lang="en-US" sz="800" b="1">
                          <a:latin typeface="Bookman Old Style"/>
                          <a:ea typeface="Times New Roman"/>
                          <a:cs typeface="Arial"/>
                        </a:rPr>
                        <a:t>Declaraciones:</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Bookman Old Style"/>
                          <a:ea typeface="Times New Roman"/>
                          <a:cs typeface="Arial"/>
                        </a:rPr>
                        <a:t>Definitivamente de acuerdo</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dirty="0" err="1">
                          <a:latin typeface="Bookman Old Style"/>
                          <a:ea typeface="Times New Roman"/>
                          <a:cs typeface="Arial"/>
                        </a:rPr>
                        <a:t>Generalmente</a:t>
                      </a:r>
                      <a:r>
                        <a:rPr lang="en-US" sz="800" dirty="0">
                          <a:latin typeface="Bookman Old Style"/>
                          <a:ea typeface="Times New Roman"/>
                          <a:cs typeface="Arial"/>
                        </a:rPr>
                        <a:t> de </a:t>
                      </a:r>
                      <a:r>
                        <a:rPr lang="en-US" sz="800" dirty="0" err="1">
                          <a:latin typeface="Bookman Old Style"/>
                          <a:ea typeface="Times New Roman"/>
                          <a:cs typeface="Arial"/>
                        </a:rPr>
                        <a:t>acuerdo</a:t>
                      </a:r>
                      <a:endParaRPr lang="en-US" sz="800" dirty="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Bookman Old Style"/>
                          <a:ea typeface="Times New Roman"/>
                          <a:cs typeface="Arial"/>
                        </a:rPr>
                        <a:t>Ligeramente de acuerdo</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Bookman Old Style"/>
                          <a:ea typeface="Times New Roman"/>
                          <a:cs typeface="Arial"/>
                        </a:rPr>
                        <a:t>Ligeramente en desacuerdo</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latin typeface="Bookman Old Style"/>
                          <a:ea typeface="Times New Roman"/>
                          <a:cs typeface="Arial"/>
                        </a:rPr>
                        <a:t>Generalmente en desacuerdo</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dirty="0" err="1">
                          <a:latin typeface="Bookman Old Style"/>
                          <a:ea typeface="Times New Roman"/>
                          <a:cs typeface="Arial"/>
                        </a:rPr>
                        <a:t>Definitivamente</a:t>
                      </a:r>
                      <a:r>
                        <a:rPr lang="en-US" sz="800" dirty="0">
                          <a:latin typeface="Bookman Old Style"/>
                          <a:ea typeface="Times New Roman"/>
                          <a:cs typeface="Arial"/>
                        </a:rPr>
                        <a:t> en </a:t>
                      </a:r>
                      <a:r>
                        <a:rPr lang="en-US" sz="800" dirty="0" err="1">
                          <a:latin typeface="Bookman Old Style"/>
                          <a:ea typeface="Times New Roman"/>
                          <a:cs typeface="Arial"/>
                        </a:rPr>
                        <a:t>desacuerdo</a:t>
                      </a:r>
                      <a:endParaRPr lang="en-US" sz="800" dirty="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653">
                <a:tc>
                  <a:txBody>
                    <a:bodyPr/>
                    <a:lstStyle/>
                    <a:p>
                      <a:pPr marL="0" marR="0" algn="just">
                        <a:lnSpc>
                          <a:spcPct val="115000"/>
                        </a:lnSpc>
                        <a:spcBef>
                          <a:spcPts val="0"/>
                        </a:spcBef>
                        <a:spcAft>
                          <a:spcPts val="0"/>
                        </a:spcAft>
                      </a:pPr>
                      <a:r>
                        <a:rPr lang="es-ES" sz="800" dirty="0">
                          <a:latin typeface="Bookman Old Style"/>
                          <a:ea typeface="Times New Roman"/>
                          <a:cs typeface="Arial"/>
                        </a:rPr>
                        <a:t>1. Me dirijo a mi lugar de trabajo sin pasar mucho tiempo en planear una venta.</a:t>
                      </a:r>
                      <a:endParaRPr lang="en-US" sz="800" dirty="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dirty="0">
                          <a:latin typeface="Bookman Old Style"/>
                          <a:ea typeface="Times New Roman"/>
                          <a:cs typeface="Arial"/>
                        </a:rPr>
                        <a:t> </a:t>
                      </a:r>
                      <a:endParaRPr lang="en-US" sz="800" dirty="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632">
                <a:tc>
                  <a:txBody>
                    <a:bodyPr/>
                    <a:lstStyle/>
                    <a:p>
                      <a:pPr marL="0" marR="0" algn="l">
                        <a:lnSpc>
                          <a:spcPct val="115000"/>
                        </a:lnSpc>
                        <a:spcBef>
                          <a:spcPts val="0"/>
                        </a:spcBef>
                        <a:spcAft>
                          <a:spcPts val="0"/>
                        </a:spcAft>
                      </a:pPr>
                      <a:r>
                        <a:rPr lang="es-ES" sz="800" dirty="0">
                          <a:latin typeface="Bookman Old Style"/>
                          <a:ea typeface="Times New Roman"/>
                          <a:cs typeface="Arial"/>
                        </a:rPr>
                        <a:t>2. Hago un listado de los pasos necesarios para obtener una orden.  </a:t>
                      </a:r>
                      <a:endParaRPr lang="en-US" sz="800" dirty="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dirty="0">
                          <a:latin typeface="Bookman Old Style"/>
                          <a:ea typeface="Times New Roman"/>
                          <a:cs typeface="Arial"/>
                        </a:rPr>
                        <a:t> </a:t>
                      </a:r>
                      <a:endParaRPr lang="en-US" sz="800" dirty="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718">
                <a:tc>
                  <a:txBody>
                    <a:bodyPr/>
                    <a:lstStyle/>
                    <a:p>
                      <a:pPr marL="0" marR="0" algn="just">
                        <a:lnSpc>
                          <a:spcPct val="115000"/>
                        </a:lnSpc>
                        <a:spcBef>
                          <a:spcPts val="0"/>
                        </a:spcBef>
                        <a:spcAft>
                          <a:spcPts val="0"/>
                        </a:spcAft>
                      </a:pPr>
                      <a:r>
                        <a:rPr lang="es-ES" sz="800">
                          <a:latin typeface="Bookman Old Style"/>
                          <a:ea typeface="Times New Roman"/>
                          <a:cs typeface="Arial"/>
                        </a:rPr>
                        <a:t>3. Yo pienso acerca de las estrategias que yo retrocedería si los problemas en una interacción de una venta llegaran a suscitarse.</a:t>
                      </a:r>
                      <a:endParaRPr lang="en-US" sz="80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dirty="0">
                          <a:latin typeface="Bookman Old Style"/>
                          <a:ea typeface="Times New Roman"/>
                          <a:cs typeface="Arial"/>
                        </a:rPr>
                        <a:t> </a:t>
                      </a:r>
                      <a:endParaRPr lang="en-US" sz="800" dirty="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173">
                <a:tc>
                  <a:txBody>
                    <a:bodyPr/>
                    <a:lstStyle/>
                    <a:p>
                      <a:pPr marL="0" marR="0" algn="just">
                        <a:lnSpc>
                          <a:spcPct val="115000"/>
                        </a:lnSpc>
                        <a:spcBef>
                          <a:spcPts val="0"/>
                        </a:spcBef>
                        <a:spcAft>
                          <a:spcPts val="0"/>
                        </a:spcAft>
                      </a:pPr>
                      <a:r>
                        <a:rPr lang="es-ES" sz="800" dirty="0">
                          <a:latin typeface="Bookman Old Style"/>
                          <a:ea typeface="Times New Roman"/>
                          <a:cs typeface="Arial"/>
                        </a:rPr>
                        <a:t>4. Debido a que muchos aspectos en mi trabajo son impredecibles, la planificación no es útil.  </a:t>
                      </a:r>
                      <a:endParaRPr lang="en-US" sz="800" dirty="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435">
                <a:tc>
                  <a:txBody>
                    <a:bodyPr/>
                    <a:lstStyle/>
                    <a:p>
                      <a:pPr marL="0" marR="0" algn="just">
                        <a:lnSpc>
                          <a:spcPct val="115000"/>
                        </a:lnSpc>
                        <a:spcBef>
                          <a:spcPts val="0"/>
                        </a:spcBef>
                        <a:spcAft>
                          <a:spcPts val="0"/>
                        </a:spcAft>
                      </a:pPr>
                      <a:r>
                        <a:rPr lang="es-ES" sz="800" dirty="0">
                          <a:latin typeface="Bookman Old Style"/>
                          <a:ea typeface="Times New Roman"/>
                          <a:cs typeface="Arial"/>
                        </a:rPr>
                        <a:t>5. Yo llevo un buen registro de mis cuentas. </a:t>
                      </a:r>
                      <a:endParaRPr lang="en-US" sz="800" dirty="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37">
                <a:tc>
                  <a:txBody>
                    <a:bodyPr/>
                    <a:lstStyle/>
                    <a:p>
                      <a:pPr marL="0" marR="0" algn="just">
                        <a:lnSpc>
                          <a:spcPct val="115000"/>
                        </a:lnSpc>
                        <a:spcBef>
                          <a:spcPts val="0"/>
                        </a:spcBef>
                        <a:spcAft>
                          <a:spcPts val="0"/>
                        </a:spcAft>
                      </a:pPr>
                      <a:r>
                        <a:rPr lang="es-ES" sz="800" dirty="0">
                          <a:latin typeface="Bookman Old Style"/>
                          <a:ea typeface="Times New Roman"/>
                          <a:cs typeface="Arial"/>
                        </a:rPr>
                        <a:t>6. Me fijo metas personales por cada llamada que realizo para vender.</a:t>
                      </a:r>
                      <a:endParaRPr lang="en-US" sz="800" dirty="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435">
                <a:tc>
                  <a:txBody>
                    <a:bodyPr/>
                    <a:lstStyle/>
                    <a:p>
                      <a:pPr marL="0" marR="0" algn="just">
                        <a:lnSpc>
                          <a:spcPct val="115000"/>
                        </a:lnSpc>
                        <a:spcBef>
                          <a:spcPts val="0"/>
                        </a:spcBef>
                        <a:spcAft>
                          <a:spcPts val="0"/>
                        </a:spcAft>
                      </a:pPr>
                      <a:r>
                        <a:rPr lang="es-ES" sz="800">
                          <a:latin typeface="Bookman Old Style"/>
                          <a:ea typeface="Times New Roman"/>
                          <a:cs typeface="Arial"/>
                        </a:rPr>
                        <a:t>7. Cada semana realizo un plan de lo que necesito hacer.</a:t>
                      </a:r>
                      <a:endParaRPr lang="en-US" sz="80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951">
                <a:tc>
                  <a:txBody>
                    <a:bodyPr/>
                    <a:lstStyle/>
                    <a:p>
                      <a:pPr marL="0" marR="0" algn="just">
                        <a:lnSpc>
                          <a:spcPct val="115000"/>
                        </a:lnSpc>
                        <a:spcBef>
                          <a:spcPts val="0"/>
                        </a:spcBef>
                        <a:spcAft>
                          <a:spcPts val="0"/>
                        </a:spcAft>
                      </a:pPr>
                      <a:r>
                        <a:rPr lang="es-ES" sz="800">
                          <a:latin typeface="Bookman Old Style"/>
                          <a:ea typeface="Times New Roman"/>
                          <a:cs typeface="Arial"/>
                        </a:rPr>
                        <a:t>8. Yo no mal gasto el tiempo pensando lo que debería hacer.</a:t>
                      </a:r>
                      <a:endParaRPr lang="en-US" sz="80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319">
                <a:tc>
                  <a:txBody>
                    <a:bodyPr/>
                    <a:lstStyle/>
                    <a:p>
                      <a:pPr marL="0" marR="0" algn="just">
                        <a:lnSpc>
                          <a:spcPct val="115000"/>
                        </a:lnSpc>
                        <a:spcBef>
                          <a:spcPts val="0"/>
                        </a:spcBef>
                        <a:spcAft>
                          <a:spcPts val="0"/>
                        </a:spcAft>
                      </a:pPr>
                      <a:r>
                        <a:rPr lang="es-ES" sz="800">
                          <a:latin typeface="Bookman Old Style"/>
                          <a:ea typeface="Times New Roman"/>
                          <a:cs typeface="Arial"/>
                        </a:rPr>
                        <a:t>9. Soy cuidadoso para trabajar primero en las tareas de mayor prioridad.</a:t>
                      </a:r>
                      <a:endParaRPr lang="en-US" sz="80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225">
                <a:tc>
                  <a:txBody>
                    <a:bodyPr/>
                    <a:lstStyle/>
                    <a:p>
                      <a:pPr marL="0" marR="0" algn="just">
                        <a:lnSpc>
                          <a:spcPct val="115000"/>
                        </a:lnSpc>
                        <a:spcBef>
                          <a:spcPts val="0"/>
                        </a:spcBef>
                        <a:spcAft>
                          <a:spcPts val="0"/>
                        </a:spcAft>
                      </a:pPr>
                      <a:r>
                        <a:rPr lang="es-ES" sz="800">
                          <a:latin typeface="Bookman Old Style"/>
                          <a:ea typeface="Times New Roman"/>
                          <a:cs typeface="Arial"/>
                        </a:rPr>
                        <a:t>10. La planificación es una perdida de tiempo.</a:t>
                      </a:r>
                      <a:endParaRPr lang="en-US" sz="80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435">
                <a:tc>
                  <a:txBody>
                    <a:bodyPr/>
                    <a:lstStyle/>
                    <a:p>
                      <a:pPr marL="0" marR="0" algn="just">
                        <a:lnSpc>
                          <a:spcPct val="115000"/>
                        </a:lnSpc>
                        <a:spcBef>
                          <a:spcPts val="0"/>
                        </a:spcBef>
                        <a:spcAft>
                          <a:spcPts val="0"/>
                        </a:spcAft>
                      </a:pPr>
                      <a:r>
                        <a:rPr lang="es-ES" sz="800">
                          <a:latin typeface="Bookman Old Style"/>
                          <a:ea typeface="Times New Roman"/>
                          <a:cs typeface="Arial"/>
                        </a:rPr>
                        <a:t>11. La planificación es una excusa para no trabajar.</a:t>
                      </a:r>
                      <a:endParaRPr lang="en-US" sz="80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173">
                <a:tc>
                  <a:txBody>
                    <a:bodyPr/>
                    <a:lstStyle/>
                    <a:p>
                      <a:pPr marL="0" marR="0" algn="just">
                        <a:lnSpc>
                          <a:spcPct val="115000"/>
                        </a:lnSpc>
                        <a:spcBef>
                          <a:spcPts val="0"/>
                        </a:spcBef>
                        <a:spcAft>
                          <a:spcPts val="0"/>
                        </a:spcAft>
                      </a:pPr>
                      <a:r>
                        <a:rPr lang="es-ES" sz="800">
                          <a:latin typeface="Bookman Old Style"/>
                          <a:ea typeface="Times New Roman"/>
                          <a:cs typeface="Arial"/>
                        </a:rPr>
                        <a:t>12. Yo no necesito desarrollar una estrategia para un cliente para conseguir una orden (pedido). </a:t>
                      </a:r>
                      <a:endParaRPr lang="en-US" sz="800">
                        <a:latin typeface="Calibri"/>
                        <a:ea typeface="Calibri"/>
                        <a:cs typeface="Times New Roman"/>
                      </a:endParaRPr>
                    </a:p>
                  </a:txBody>
                  <a:tcPr marL="43728" marR="437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dirty="0">
                          <a:latin typeface="Bookman Old Style"/>
                          <a:ea typeface="Times New Roman"/>
                          <a:cs typeface="Arial"/>
                        </a:rPr>
                        <a:t> </a:t>
                      </a:r>
                      <a:endParaRPr lang="en-US" sz="800" dirty="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dirty="0">
                          <a:latin typeface="Bookman Old Style"/>
                          <a:ea typeface="Times New Roman"/>
                          <a:cs typeface="Arial"/>
                        </a:rPr>
                        <a:t> </a:t>
                      </a:r>
                      <a:endParaRPr lang="en-US" sz="800" dirty="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a:latin typeface="Bookman Old Style"/>
                          <a:ea typeface="Times New Roman"/>
                          <a:cs typeface="Arial"/>
                        </a:rPr>
                        <a:t> </a:t>
                      </a:r>
                      <a:endParaRPr lang="en-US" sz="80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ES" sz="800" b="1" dirty="0">
                          <a:latin typeface="Bookman Old Style"/>
                          <a:ea typeface="Times New Roman"/>
                          <a:cs typeface="Arial"/>
                        </a:rPr>
                        <a:t> </a:t>
                      </a:r>
                      <a:endParaRPr lang="en-US" sz="800" dirty="0">
                        <a:latin typeface="Calibri"/>
                        <a:ea typeface="Calibri"/>
                        <a:cs typeface="Times New Roman"/>
                      </a:endParaRPr>
                    </a:p>
                  </a:txBody>
                  <a:tcPr marL="43728" marR="437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marL="342900" indent="-342900"/>
            <a:r>
              <a:rPr lang="es-ES" sz="3400" b="1" smtClean="0">
                <a:solidFill>
                  <a:srgbClr val="4F6228"/>
                </a:solidFill>
                <a:latin typeface="Georgia" pitchFamily="18" charset="0"/>
              </a:rPr>
              <a:t>2.3.Diseño del cuestionario.</a:t>
            </a:r>
            <a:endParaRPr lang="en-US" sz="3400" b="1" smtClean="0">
              <a:solidFill>
                <a:srgbClr val="4F6228"/>
              </a:solidFill>
              <a:latin typeface="Georgia" pitchFamily="18" charset="0"/>
            </a:endParaRPr>
          </a:p>
        </p:txBody>
      </p:sp>
      <p:sp>
        <p:nvSpPr>
          <p:cNvPr id="36867"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endParaRPr lang="en-US" dirty="0" smtClean="0">
              <a:solidFill>
                <a:schemeClr val="accent3">
                  <a:lumMod val="75000"/>
                </a:schemeClr>
              </a:solidFill>
            </a:endParaRPr>
          </a:p>
          <a:p>
            <a:pPr lvl="4" fontAlgn="auto">
              <a:spcAft>
                <a:spcPts val="0"/>
              </a:spcAft>
              <a:buClr>
                <a:schemeClr val="accent5"/>
              </a:buClr>
              <a:buFontTx/>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6" name="5 Tabla"/>
          <p:cNvGraphicFramePr>
            <a:graphicFrameLocks noGrp="1"/>
          </p:cNvGraphicFramePr>
          <p:nvPr/>
        </p:nvGraphicFramePr>
        <p:xfrm>
          <a:off x="533400" y="1447800"/>
          <a:ext cx="8077200" cy="4953000"/>
        </p:xfrm>
        <a:graphic>
          <a:graphicData uri="http://schemas.openxmlformats.org/drawingml/2006/table">
            <a:tbl>
              <a:tblPr/>
              <a:tblGrid>
                <a:gridCol w="1371599"/>
                <a:gridCol w="1219200"/>
                <a:gridCol w="1066800"/>
                <a:gridCol w="1143000"/>
                <a:gridCol w="990600"/>
                <a:gridCol w="1066800"/>
                <a:gridCol w="1219200"/>
              </a:tblGrid>
              <a:tr h="222441">
                <a:tc gridSpan="2">
                  <a:txBody>
                    <a:bodyPr/>
                    <a:lstStyle/>
                    <a:p>
                      <a:pPr algn="ctr" fontAlgn="b"/>
                      <a:r>
                        <a:rPr lang="es-ES" sz="1000" b="1" i="0" u="none" strike="noStrike" dirty="0">
                          <a:latin typeface="Bookman Old Style"/>
                        </a:rPr>
                        <a:t>B. Flexibilidad funcional en la ventas</a:t>
                      </a:r>
                    </a:p>
                  </a:txBody>
                  <a:tcPr marL="7257" marR="7257" marT="7257"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000" b="1" i="0" u="none" strike="noStrike">
                          <a:latin typeface="Bookman Old Style"/>
                        </a:rPr>
                        <a:t> </a:t>
                      </a:r>
                    </a:p>
                  </a:txBody>
                  <a:tcPr marL="7257" marR="7257" marT="725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latin typeface="Bookman Old Style"/>
                        </a:rPr>
                        <a:t> </a:t>
                      </a:r>
                    </a:p>
                  </a:txBody>
                  <a:tcPr marL="7257" marR="7257" marT="725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Arial"/>
                      </a:endParaRPr>
                    </a:p>
                  </a:txBody>
                  <a:tcPr marL="7257" marR="7257" marT="725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Arial"/>
                      </a:endParaRPr>
                    </a:p>
                  </a:txBody>
                  <a:tcPr marL="7257" marR="7257" marT="725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Arial"/>
                      </a:endParaRPr>
                    </a:p>
                  </a:txBody>
                  <a:tcPr marL="7257" marR="7257" marT="7257" marB="0" anchor="b">
                    <a:lnL>
                      <a:noFill/>
                    </a:lnL>
                    <a:lnR>
                      <a:noFill/>
                    </a:lnR>
                    <a:lnT>
                      <a:noFill/>
                    </a:lnT>
                    <a:lnB w="12700" cap="flat" cmpd="sng" algn="ctr">
                      <a:solidFill>
                        <a:srgbClr val="000000"/>
                      </a:solidFill>
                      <a:prstDash val="solid"/>
                      <a:round/>
                      <a:headEnd type="none" w="med" len="med"/>
                      <a:tailEnd type="none" w="med" len="med"/>
                    </a:lnB>
                  </a:tcPr>
                </a:tc>
              </a:tr>
              <a:tr h="580815">
                <a:tc>
                  <a:txBody>
                    <a:bodyPr/>
                    <a:lstStyle/>
                    <a:p>
                      <a:pPr algn="ctr" fontAlgn="b"/>
                      <a:r>
                        <a:rPr lang="es-EC" sz="1000" b="1" i="0" u="none" strike="noStrike" noProof="0" smtClean="0">
                          <a:latin typeface="Bookman Old Style"/>
                        </a:rPr>
                        <a:t>Aptitudes</a:t>
                      </a:r>
                      <a:endParaRPr lang="es-EC" sz="1000" b="1"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C" sz="1000" b="1" i="0" u="none" strike="noStrike" noProof="0" smtClean="0">
                          <a:latin typeface="Bookman Old Style"/>
                        </a:rPr>
                        <a:t>Definitivamente no es fácil para mi</a:t>
                      </a:r>
                      <a:endParaRPr lang="es-EC" sz="1000" b="1"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C" sz="1000" b="1" i="0" u="none" strike="noStrike" noProof="0" smtClean="0">
                          <a:latin typeface="Bookman Old Style"/>
                        </a:rPr>
                        <a:t>Generalmente no es fácil para mi</a:t>
                      </a:r>
                      <a:endParaRPr lang="es-EC" sz="1000" b="1"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C" sz="1000" b="1" i="0" u="none" strike="noStrike" noProof="0" smtClean="0">
                          <a:latin typeface="Bookman Old Style"/>
                        </a:rPr>
                        <a:t>Ligeramente no es fácil para mi</a:t>
                      </a:r>
                      <a:endParaRPr lang="es-EC" sz="1000" b="1"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C" sz="1000" b="1" i="0" u="none" strike="noStrike" noProof="0" smtClean="0">
                          <a:latin typeface="Bookman Old Style"/>
                        </a:rPr>
                        <a:t>Ligeramente es fácil para mi</a:t>
                      </a:r>
                      <a:endParaRPr lang="es-EC" sz="1000" b="1"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C" sz="1000" b="1" i="0" u="none" strike="noStrike" noProof="0" smtClean="0">
                          <a:latin typeface="Bookman Old Style"/>
                        </a:rPr>
                        <a:t>Generalmente es fácil para mi </a:t>
                      </a:r>
                      <a:endParaRPr lang="es-EC" sz="1000" b="1"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C" sz="1000" b="1" i="0" u="none" strike="noStrike" noProof="0" smtClean="0">
                          <a:latin typeface="Bookman Old Style"/>
                        </a:rPr>
                        <a:t>Definitivamente es fácil para mi</a:t>
                      </a:r>
                      <a:endParaRPr lang="es-EC" sz="1000" b="1"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Dominante</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Entusiasta</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Reservado</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dirty="0" smtClean="0">
                          <a:latin typeface="Bookman Old Style"/>
                        </a:rPr>
                        <a:t> </a:t>
                      </a:r>
                      <a:endParaRPr lang="es-EC" sz="1000" b="0" i="0" u="none" strike="noStrike" noProof="0" dirty="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Ambicioso</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Frío</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Extrovertido</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Introvertido</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Prominente</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441">
                <a:tc>
                  <a:txBody>
                    <a:bodyPr/>
                    <a:lstStyle/>
                    <a:p>
                      <a:pPr algn="ctr" fontAlgn="b"/>
                      <a:r>
                        <a:rPr lang="es-EC" sz="1000" b="0" i="0" u="none" strike="noStrike" noProof="0" smtClean="0">
                          <a:latin typeface="Arial"/>
                        </a:rPr>
                        <a:t>Relajado</a:t>
                      </a:r>
                      <a:endParaRPr lang="es-EC" sz="1000" b="0" i="0" u="none" strike="noStrike" noProof="0">
                        <a:latin typeface="Arial"/>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Agradable</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Agresivo</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Confiable</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Modesto</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Exigente</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Sumiso</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156">
                <a:tc>
                  <a:txBody>
                    <a:bodyPr/>
                    <a:lstStyle/>
                    <a:p>
                      <a:pPr algn="ctr" fontAlgn="b"/>
                      <a:r>
                        <a:rPr lang="es-EC" sz="1000" b="0" i="0" u="none" strike="noStrike" noProof="0" smtClean="0">
                          <a:latin typeface="Bookman Old Style"/>
                        </a:rPr>
                        <a:t>Calculador</a:t>
                      </a:r>
                      <a:endParaRPr lang="es-EC" sz="1000" b="0" i="0" u="none" strike="noStrike" noProof="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00" b="0" i="0" u="none" strike="noStrike" noProof="0" smtClean="0">
                          <a:latin typeface="Bookman Old Style"/>
                        </a:rPr>
                        <a:t> </a:t>
                      </a:r>
                      <a:endParaRPr lang="es-EC" sz="1000" b="0" i="0" u="none" strike="noStrike" noProof="0">
                        <a:latin typeface="Bookman Old Style"/>
                      </a:endParaRP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968">
                <a:tc>
                  <a:txBody>
                    <a:bodyPr/>
                    <a:lstStyle/>
                    <a:p>
                      <a:pPr algn="l" fontAlgn="b"/>
                      <a:endParaRPr lang="es-EC" sz="800" b="0" i="0" u="none" strike="noStrike" noProof="0">
                        <a:latin typeface="Arial"/>
                      </a:endParaRP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800" b="0" i="0" u="none" strike="noStrike" noProof="0">
                        <a:latin typeface="Arial"/>
                      </a:endParaRP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800" b="0" i="0" u="none" strike="noStrike" noProof="0">
                        <a:latin typeface="Arial"/>
                      </a:endParaRP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800" b="0" i="0" u="none" strike="noStrike" noProof="0">
                        <a:latin typeface="Arial"/>
                      </a:endParaRP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800" b="0" i="0" u="none" strike="noStrike" noProof="0">
                        <a:latin typeface="Arial"/>
                      </a:endParaRP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800" b="0" i="0" u="none" strike="noStrike" noProof="0">
                        <a:latin typeface="Arial"/>
                      </a:endParaRP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800" b="0" i="0" u="none" strike="noStrike" noProof="0" dirty="0">
                        <a:latin typeface="Arial"/>
                      </a:endParaRP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ransition>
    <p:cut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marL="342900" indent="-342900"/>
            <a:r>
              <a:rPr lang="es-ES" sz="3400" b="1" smtClean="0">
                <a:solidFill>
                  <a:srgbClr val="4F6228"/>
                </a:solidFill>
                <a:latin typeface="Georgia" pitchFamily="18" charset="0"/>
              </a:rPr>
              <a:t>2.3.Diseño del cuestionario.</a:t>
            </a:r>
            <a:endParaRPr lang="en-US" sz="3400" b="1" smtClean="0">
              <a:solidFill>
                <a:srgbClr val="4F6228"/>
              </a:solidFill>
              <a:latin typeface="Georgia" pitchFamily="18" charset="0"/>
            </a:endParaRPr>
          </a:p>
        </p:txBody>
      </p:sp>
      <p:sp>
        <p:nvSpPr>
          <p:cNvPr id="3789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endParaRPr lang="en-US" dirty="0" smtClean="0">
              <a:solidFill>
                <a:schemeClr val="accent3">
                  <a:lumMod val="75000"/>
                </a:schemeClr>
              </a:solidFill>
            </a:endParaRPr>
          </a:p>
          <a:p>
            <a:pPr lvl="4" fontAlgn="auto">
              <a:spcAft>
                <a:spcPts val="0"/>
              </a:spcAft>
              <a:buClr>
                <a:schemeClr val="accent5"/>
              </a:buClr>
              <a:buFontTx/>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7" name="6 Tabla"/>
          <p:cNvGraphicFramePr>
            <a:graphicFrameLocks noGrp="1"/>
          </p:cNvGraphicFramePr>
          <p:nvPr/>
        </p:nvGraphicFramePr>
        <p:xfrm>
          <a:off x="228600" y="1397000"/>
          <a:ext cx="8686800" cy="4924425"/>
        </p:xfrm>
        <a:graphic>
          <a:graphicData uri="http://schemas.openxmlformats.org/drawingml/2006/table">
            <a:tbl>
              <a:tblPr/>
              <a:tblGrid>
                <a:gridCol w="3276600"/>
                <a:gridCol w="914400"/>
                <a:gridCol w="990600"/>
                <a:gridCol w="838200"/>
                <a:gridCol w="838200"/>
                <a:gridCol w="914400"/>
                <a:gridCol w="914399"/>
              </a:tblGrid>
              <a:tr h="155927">
                <a:tc>
                  <a:txBody>
                    <a:bodyPr/>
                    <a:lstStyle/>
                    <a:p>
                      <a:pPr algn="l" fontAlgn="b"/>
                      <a:r>
                        <a:rPr lang="en-US" sz="800" b="1" i="0" u="none" strike="noStrike" dirty="0">
                          <a:latin typeface="Bookman Old Style"/>
                        </a:rPr>
                        <a:t>C. </a:t>
                      </a:r>
                      <a:r>
                        <a:rPr lang="en-US" sz="800" b="1" i="0" u="none" strike="noStrike" dirty="0" err="1">
                          <a:latin typeface="Bookman Old Style"/>
                        </a:rPr>
                        <a:t>Venta</a:t>
                      </a:r>
                      <a:r>
                        <a:rPr lang="en-US" sz="800" b="1" i="0" u="none" strike="noStrike" dirty="0">
                          <a:latin typeface="Bookman Old Style"/>
                        </a:rPr>
                        <a:t> adaptable</a:t>
                      </a:r>
                    </a:p>
                  </a:txBody>
                  <a:tcPr marL="3312" marR="3312" marT="331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3312" marR="3312" marT="331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3312" marR="3312" marT="331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3312" marR="3312" marT="331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3312" marR="3312" marT="331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3312" marR="3312" marT="331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latin typeface="Arial"/>
                      </a:endParaRPr>
                    </a:p>
                  </a:txBody>
                  <a:tcPr marL="3312" marR="3312" marT="3312" marB="0" anchor="b">
                    <a:lnL>
                      <a:noFill/>
                    </a:lnL>
                    <a:lnR>
                      <a:noFill/>
                    </a:lnR>
                    <a:lnT>
                      <a:noFill/>
                    </a:lnT>
                    <a:lnB w="12700" cap="flat" cmpd="sng" algn="ctr">
                      <a:solidFill>
                        <a:srgbClr val="000000"/>
                      </a:solidFill>
                      <a:prstDash val="solid"/>
                      <a:round/>
                      <a:headEnd type="none" w="med" len="med"/>
                      <a:tailEnd type="none" w="med" len="med"/>
                    </a:lnB>
                  </a:tcPr>
                </a:tc>
              </a:tr>
              <a:tr h="232543">
                <a:tc>
                  <a:txBody>
                    <a:bodyPr/>
                    <a:lstStyle/>
                    <a:p>
                      <a:pPr algn="just" fontAlgn="t"/>
                      <a:r>
                        <a:rPr lang="en-US" sz="800" b="1" i="0" u="none" strike="noStrike" dirty="0" err="1">
                          <a:latin typeface="Bookman Old Style"/>
                        </a:rPr>
                        <a:t>Declaraciones</a:t>
                      </a:r>
                      <a:r>
                        <a:rPr lang="en-US" sz="800" b="1" i="0" u="none" strike="noStrike" dirty="0">
                          <a:latin typeface="Bookman Old Style"/>
                        </a:rPr>
                        <a:t>:</a:t>
                      </a:r>
                    </a:p>
                  </a:txBody>
                  <a:tcPr marL="3312" marR="3312" marT="33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800" b="0" i="0" u="none" strike="noStrike">
                          <a:latin typeface="Bookman Old Style"/>
                        </a:rPr>
                        <a:t>Definitivamente de acuerdo</a:t>
                      </a:r>
                    </a:p>
                  </a:txBody>
                  <a:tcPr marL="3312" marR="3312" marT="33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800" b="0" i="0" u="none" strike="noStrike">
                          <a:latin typeface="Bookman Old Style"/>
                        </a:rPr>
                        <a:t>Generalmente de acuerdo</a:t>
                      </a:r>
                    </a:p>
                  </a:txBody>
                  <a:tcPr marL="3312" marR="3312" marT="33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800" b="0" i="0" u="none" strike="noStrike">
                          <a:latin typeface="Bookman Old Style"/>
                        </a:rPr>
                        <a:t>Ligeramente de acuerdo</a:t>
                      </a:r>
                    </a:p>
                  </a:txBody>
                  <a:tcPr marL="3312" marR="3312" marT="33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800" b="0" i="0" u="none" strike="noStrike">
                          <a:latin typeface="Bookman Old Style"/>
                        </a:rPr>
                        <a:t>Ligeramente desacuerdo</a:t>
                      </a:r>
                    </a:p>
                  </a:txBody>
                  <a:tcPr marL="3312" marR="3312" marT="33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800" b="0" i="0" u="none" strike="noStrike">
                          <a:latin typeface="Bookman Old Style"/>
                        </a:rPr>
                        <a:t>Generalmente en desacuerdo</a:t>
                      </a:r>
                    </a:p>
                  </a:txBody>
                  <a:tcPr marL="3312" marR="3312" marT="33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800" b="0" i="0" u="none" strike="noStrike">
                          <a:latin typeface="Bookman Old Style"/>
                        </a:rPr>
                        <a:t>Definitivamente en desacuerdo</a:t>
                      </a:r>
                    </a:p>
                  </a:txBody>
                  <a:tcPr marL="3312" marR="3312" marT="33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944">
                <a:tc>
                  <a:txBody>
                    <a:bodyPr/>
                    <a:lstStyle/>
                    <a:p>
                      <a:pPr algn="just" fontAlgn="b"/>
                      <a:r>
                        <a:rPr lang="es-ES" sz="800" b="0" i="0" u="none" strike="noStrike" dirty="0">
                          <a:solidFill>
                            <a:srgbClr val="000000"/>
                          </a:solidFill>
                          <a:latin typeface="Bookman Old Style"/>
                        </a:rPr>
                        <a:t>1. Básicamente, yo uso la misma aproximación con la mayoría de mis clientes.</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dirty="0">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208">
                <a:tc>
                  <a:txBody>
                    <a:bodyPr/>
                    <a:lstStyle/>
                    <a:p>
                      <a:pPr algn="just" fontAlgn="b"/>
                      <a:r>
                        <a:rPr lang="es-ES" sz="800" b="0" i="0" u="none" strike="noStrike">
                          <a:solidFill>
                            <a:srgbClr val="000000"/>
                          </a:solidFill>
                          <a:latin typeface="Bookman Old Style"/>
                        </a:rPr>
                        <a:t>2. Yo vario mis estilos de ventas de situación en situación.</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043">
                <a:tc>
                  <a:txBody>
                    <a:bodyPr/>
                    <a:lstStyle/>
                    <a:p>
                      <a:pPr algn="just" fontAlgn="b"/>
                      <a:r>
                        <a:rPr lang="es-ES" sz="800" b="0" i="0" u="none" strike="noStrike">
                          <a:solidFill>
                            <a:srgbClr val="000000"/>
                          </a:solidFill>
                          <a:latin typeface="Bookman Old Style"/>
                        </a:rPr>
                        <a:t>3. Me gusta experimentar con diferentes aproximaciones de ventas. </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208">
                <a:tc>
                  <a:txBody>
                    <a:bodyPr/>
                    <a:lstStyle/>
                    <a:p>
                      <a:pPr algn="just" fontAlgn="b"/>
                      <a:r>
                        <a:rPr lang="es-ES" sz="800" b="0" i="0" u="none" strike="noStrike">
                          <a:solidFill>
                            <a:srgbClr val="000000"/>
                          </a:solidFill>
                          <a:latin typeface="Bookman Old Style"/>
                        </a:rPr>
                        <a:t>4. Yo uso un conjunto de aproximaciones de ventas.</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679">
                <a:tc>
                  <a:txBody>
                    <a:bodyPr/>
                    <a:lstStyle/>
                    <a:p>
                      <a:pPr algn="just" fontAlgn="b"/>
                      <a:r>
                        <a:rPr lang="es-ES" sz="800" b="0" i="0" u="none" strike="noStrike">
                          <a:solidFill>
                            <a:srgbClr val="000000"/>
                          </a:solidFill>
                          <a:latin typeface="Bookman Old Style"/>
                        </a:rPr>
                        <a:t>5. Yo puedo usar fácilmente una amplia variedad de aproximaciones en vender.</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dirty="0">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dirty="0">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944">
                <a:tc>
                  <a:txBody>
                    <a:bodyPr/>
                    <a:lstStyle/>
                    <a:p>
                      <a:pPr algn="just" fontAlgn="b"/>
                      <a:r>
                        <a:rPr lang="es-ES" sz="800" b="0" i="0" u="none" strike="noStrike">
                          <a:solidFill>
                            <a:srgbClr val="000000"/>
                          </a:solidFill>
                          <a:latin typeface="Bookman Old Style"/>
                        </a:rPr>
                        <a:t>6. Encuentro difícil adaptar mi estilo de presentación a ciertos compradores.</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208">
                <a:tc>
                  <a:txBody>
                    <a:bodyPr/>
                    <a:lstStyle/>
                    <a:p>
                      <a:pPr algn="just" fontAlgn="b"/>
                      <a:r>
                        <a:rPr lang="es-ES" sz="800" b="0" i="0" u="none" strike="noStrike">
                          <a:solidFill>
                            <a:srgbClr val="000000"/>
                          </a:solidFill>
                          <a:latin typeface="Bookman Old Style"/>
                        </a:rPr>
                        <a:t>7. Cada cliente requiere una única aproximación.</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208">
                <a:tc>
                  <a:txBody>
                    <a:bodyPr/>
                    <a:lstStyle/>
                    <a:p>
                      <a:pPr algn="just" fontAlgn="b"/>
                      <a:r>
                        <a:rPr lang="es-ES" sz="800" b="0" i="0" u="none" strike="noStrike">
                          <a:solidFill>
                            <a:srgbClr val="000000"/>
                          </a:solidFill>
                          <a:latin typeface="Bookman Old Style"/>
                        </a:rPr>
                        <a:t>8. Soy bien sensible a las necesidades de mis clientes.</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631">
                <a:tc>
                  <a:txBody>
                    <a:bodyPr/>
                    <a:lstStyle/>
                    <a:p>
                      <a:pPr algn="just" fontAlgn="b"/>
                      <a:r>
                        <a:rPr lang="es-ES" sz="800" b="0" i="0" u="none" strike="noStrike" dirty="0">
                          <a:solidFill>
                            <a:srgbClr val="000000"/>
                          </a:solidFill>
                          <a:latin typeface="Bookman Old Style"/>
                        </a:rPr>
                        <a:t>9. Cuando me doy cuenta de que mis aproximaciones de ventas no están funcionando, puedo fácilmente cambiar a otra aproximación. </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dirty="0">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679">
                <a:tc>
                  <a:txBody>
                    <a:bodyPr/>
                    <a:lstStyle/>
                    <a:p>
                      <a:pPr algn="just" fontAlgn="b"/>
                      <a:r>
                        <a:rPr lang="es-ES" sz="800" b="0" i="0" u="none" strike="noStrike">
                          <a:solidFill>
                            <a:srgbClr val="000000"/>
                          </a:solidFill>
                          <a:latin typeface="Bookman Old Style"/>
                        </a:rPr>
                        <a:t>10. Es fácil para mí modificar mis presentaciones de ventas si la situación lo requiere.</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dirty="0">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818">
                <a:tc>
                  <a:txBody>
                    <a:bodyPr/>
                    <a:lstStyle/>
                    <a:p>
                      <a:pPr algn="just" fontAlgn="b"/>
                      <a:r>
                        <a:rPr lang="es-ES" sz="800" b="0" i="0" u="none" strike="noStrike">
                          <a:solidFill>
                            <a:srgbClr val="000000"/>
                          </a:solidFill>
                          <a:latin typeface="Bookman Old Style"/>
                        </a:rPr>
                        <a:t>11.  Siento que la mayoría de los compradores se los puede ser tratados prácticamente de la misma manera.</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dirty="0">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208">
                <a:tc>
                  <a:txBody>
                    <a:bodyPr/>
                    <a:lstStyle/>
                    <a:p>
                      <a:pPr algn="just" fontAlgn="b"/>
                      <a:r>
                        <a:rPr lang="es-ES" sz="800" b="0" i="0" u="none" strike="noStrike">
                          <a:solidFill>
                            <a:srgbClr val="000000"/>
                          </a:solidFill>
                          <a:latin typeface="Bookman Old Style"/>
                        </a:rPr>
                        <a:t>12. Yo soy bien flexible en las aproximaciones de venta que uso.</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800" b="1" i="0" u="none" strike="noStrike">
                          <a:latin typeface="Bookman Old Style"/>
                        </a:rPr>
                        <a:t> </a:t>
                      </a:r>
                    </a:p>
                  </a:txBody>
                  <a:tcPr marL="3312" marR="3312" marT="3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208">
                <a:tc>
                  <a:txBody>
                    <a:bodyPr/>
                    <a:lstStyle/>
                    <a:p>
                      <a:pPr algn="just" fontAlgn="b"/>
                      <a:r>
                        <a:rPr lang="es-ES" sz="800" b="0" i="0" u="none" strike="noStrike">
                          <a:solidFill>
                            <a:srgbClr val="000000"/>
                          </a:solidFill>
                          <a:latin typeface="Bookman Old Style"/>
                        </a:rPr>
                        <a:t>13. Yo trato de considerar como un cliente difiere de otro.</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latin typeface="Arial"/>
                        </a:rPr>
                        <a:t> </a:t>
                      </a:r>
                    </a:p>
                  </a:txBody>
                  <a:tcPr marL="3312" marR="3312" marT="3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679">
                <a:tc>
                  <a:txBody>
                    <a:bodyPr/>
                    <a:lstStyle/>
                    <a:p>
                      <a:pPr algn="just" fontAlgn="b"/>
                      <a:r>
                        <a:rPr lang="es-ES" sz="800" b="0" i="0" u="none" strike="noStrike">
                          <a:latin typeface="Bookman Old Style"/>
                        </a:rPr>
                        <a:t>14. Me siento confiado de que puedo cambiar mi presentación planeada cuando sea necesario.</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latin typeface="Arial"/>
                        </a:rPr>
                        <a:t> </a:t>
                      </a:r>
                    </a:p>
                  </a:txBody>
                  <a:tcPr marL="3312" marR="3312" marT="3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208">
                <a:tc>
                  <a:txBody>
                    <a:bodyPr/>
                    <a:lstStyle/>
                    <a:p>
                      <a:pPr algn="just" fontAlgn="b"/>
                      <a:r>
                        <a:rPr lang="es-ES" sz="800" b="0" i="0" u="none" strike="noStrike">
                          <a:latin typeface="Bookman Old Style"/>
                        </a:rPr>
                        <a:t>15. Yo no cambio de aproximación para un cliente o para otro.</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latin typeface="Arial"/>
                        </a:rPr>
                        <a:t> </a:t>
                      </a:r>
                    </a:p>
                  </a:txBody>
                  <a:tcPr marL="3312" marR="3312" marT="3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663">
                <a:tc>
                  <a:txBody>
                    <a:bodyPr/>
                    <a:lstStyle/>
                    <a:p>
                      <a:pPr algn="just" fontAlgn="b"/>
                      <a:r>
                        <a:rPr lang="es-ES" sz="800" b="0" i="0" u="none" strike="noStrike">
                          <a:latin typeface="Bookman Old Style"/>
                        </a:rPr>
                        <a:t>16. Yo trato a todos mis compradores de la misma forma. </a:t>
                      </a:r>
                    </a:p>
                  </a:txBody>
                  <a:tcPr marL="3312" marR="3312" marT="3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latin typeface="Arial"/>
                        </a:rPr>
                        <a:t> </a:t>
                      </a:r>
                    </a:p>
                  </a:txBody>
                  <a:tcPr marL="3312" marR="3312" marT="3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latin typeface="Arial"/>
                        </a:rPr>
                        <a:t> </a:t>
                      </a:r>
                    </a:p>
                  </a:txBody>
                  <a:tcPr marL="3312" marR="3312" marT="3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marL="342900" indent="-342900"/>
            <a:r>
              <a:rPr lang="es-ES" sz="3400" b="1" smtClean="0">
                <a:solidFill>
                  <a:srgbClr val="4F6228"/>
                </a:solidFill>
                <a:latin typeface="Georgia" pitchFamily="18" charset="0"/>
              </a:rPr>
              <a:t>2.3.Diseño del cuestionario.</a:t>
            </a:r>
            <a:endParaRPr lang="en-US" sz="3400" b="1" smtClean="0">
              <a:solidFill>
                <a:srgbClr val="4F6228"/>
              </a:solidFill>
              <a:latin typeface="Georgia" pitchFamily="18" charset="0"/>
            </a:endParaRPr>
          </a:p>
        </p:txBody>
      </p:sp>
      <p:sp>
        <p:nvSpPr>
          <p:cNvPr id="3891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C" dirty="0" smtClean="0">
                <a:solidFill>
                  <a:schemeClr val="accent3">
                    <a:lumMod val="75000"/>
                  </a:schemeClr>
                </a:solidFill>
              </a:rPr>
              <a:t>Trabajo Esforzado:</a:t>
            </a:r>
          </a:p>
          <a:p>
            <a:pPr marL="1051560" lvl="2" indent="-457200" fontAlgn="auto">
              <a:spcAft>
                <a:spcPts val="0"/>
              </a:spcAft>
              <a:buClr>
                <a:schemeClr val="accent3"/>
              </a:buClr>
              <a:buFont typeface="+mj-lt"/>
              <a:buAutoNum type="alphaLcParenR"/>
              <a:defRPr/>
            </a:pPr>
            <a:endParaRPr lang="en-US" dirty="0" smtClean="0">
              <a:solidFill>
                <a:schemeClr val="accent3">
                  <a:lumMod val="75000"/>
                </a:schemeClr>
              </a:solidFill>
            </a:endParaRPr>
          </a:p>
          <a:p>
            <a:pPr lvl="4" fontAlgn="auto">
              <a:spcAft>
                <a:spcPts val="0"/>
              </a:spcAft>
              <a:buClr>
                <a:schemeClr val="accent5"/>
              </a:buClr>
              <a:buFontTx/>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5" name="4 Tabla"/>
          <p:cNvGraphicFramePr>
            <a:graphicFrameLocks noGrp="1"/>
          </p:cNvGraphicFramePr>
          <p:nvPr/>
        </p:nvGraphicFramePr>
        <p:xfrm>
          <a:off x="685800" y="2209800"/>
          <a:ext cx="7772400" cy="3810000"/>
        </p:xfrm>
        <a:graphic>
          <a:graphicData uri="http://schemas.openxmlformats.org/drawingml/2006/table">
            <a:tbl>
              <a:tblPr/>
              <a:tblGrid>
                <a:gridCol w="1943100"/>
                <a:gridCol w="1028700"/>
                <a:gridCol w="1081946"/>
                <a:gridCol w="823054"/>
                <a:gridCol w="838200"/>
                <a:gridCol w="914400"/>
                <a:gridCol w="1143000"/>
              </a:tblGrid>
              <a:tr h="825500">
                <a:tc>
                  <a:txBody>
                    <a:bodyPr/>
                    <a:lstStyle/>
                    <a:p>
                      <a:pPr algn="l" fontAlgn="b"/>
                      <a:r>
                        <a:rPr lang="en-US" sz="1100" b="1" i="0" u="none" strike="noStrike" dirty="0" err="1">
                          <a:latin typeface="Bookman Old Style"/>
                        </a:rPr>
                        <a:t>Declaraciones</a:t>
                      </a:r>
                      <a:endParaRPr lang="en-US" sz="1100" b="1" i="0" u="none" strike="noStrike" dirty="0">
                        <a:latin typeface="Bookman Old Style"/>
                      </a:endParaRPr>
                    </a:p>
                  </a:txBody>
                  <a:tcPr marL="7257" marR="7257" marT="72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Definitivamente de 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Generalmente de 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Ligeramente de 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Ligeramente desacuerdo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Generalmente en desacuerdo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Definitivamente en desacuerdo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625">
                <a:tc>
                  <a:txBody>
                    <a:bodyPr/>
                    <a:lstStyle/>
                    <a:p>
                      <a:pPr algn="l" fontAlgn="b"/>
                      <a:r>
                        <a:rPr lang="es-ES" sz="1100" b="0" i="0" u="none" strike="noStrike" dirty="0">
                          <a:latin typeface="Bookman Old Style"/>
                        </a:rPr>
                        <a:t>1.Yo trabajo largas horas para alcanzar mis objetivos de ventas.</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9501">
                <a:tc>
                  <a:txBody>
                    <a:bodyPr/>
                    <a:lstStyle/>
                    <a:p>
                      <a:pPr algn="l" fontAlgn="b"/>
                      <a:r>
                        <a:rPr lang="es-ES" sz="1100" b="0" i="0" u="none" strike="noStrike" dirty="0">
                          <a:latin typeface="Bookman Old Style"/>
                        </a:rPr>
                        <a:t>2.Yo no me rindo fácilmente cuando encuentro a un cliente a quien es difícil venderle.</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95376">
                <a:tc>
                  <a:txBody>
                    <a:bodyPr/>
                    <a:lstStyle/>
                    <a:p>
                      <a:pPr algn="l" fontAlgn="b"/>
                      <a:r>
                        <a:rPr lang="es-ES" sz="1100" b="0" i="0" u="none" strike="noStrike" dirty="0">
                          <a:latin typeface="Bookman Old Style"/>
                        </a:rPr>
                        <a:t>3.Trabajo incansablemente para alcanzar una venta hasta lograr una orden.</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Bookman Old Style"/>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Bookman Old Style"/>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marL="342900" indent="-342900"/>
            <a:r>
              <a:rPr lang="es-ES" sz="3400" b="1" smtClean="0">
                <a:solidFill>
                  <a:srgbClr val="4F6228"/>
                </a:solidFill>
                <a:latin typeface="Georgia" pitchFamily="18" charset="0"/>
              </a:rPr>
              <a:t>2.3.Diseño del cuestionario.</a:t>
            </a:r>
            <a:endParaRPr lang="en-US" sz="3400" b="1" smtClean="0">
              <a:solidFill>
                <a:srgbClr val="4F6228"/>
              </a:solidFill>
              <a:latin typeface="Georgia" pitchFamily="18" charset="0"/>
            </a:endParaRPr>
          </a:p>
        </p:txBody>
      </p:sp>
      <p:sp>
        <p:nvSpPr>
          <p:cNvPr id="3993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C" dirty="0" smtClean="0">
                <a:solidFill>
                  <a:schemeClr val="accent3">
                    <a:lumMod val="75000"/>
                  </a:schemeClr>
                </a:solidFill>
              </a:rPr>
              <a:t>Auto eficacia:</a:t>
            </a:r>
          </a:p>
          <a:p>
            <a:pPr marL="1051560" lvl="2" indent="-457200" fontAlgn="auto">
              <a:spcAft>
                <a:spcPts val="0"/>
              </a:spcAft>
              <a:buClr>
                <a:schemeClr val="accent3"/>
              </a:buClr>
              <a:buFont typeface="+mj-lt"/>
              <a:buAutoNum type="alphaLcParenR"/>
              <a:defRPr/>
            </a:pPr>
            <a:endParaRPr lang="en-US" dirty="0" smtClean="0">
              <a:solidFill>
                <a:schemeClr val="accent3">
                  <a:lumMod val="75000"/>
                </a:schemeClr>
              </a:solidFill>
            </a:endParaRPr>
          </a:p>
          <a:p>
            <a:pPr lvl="4" fontAlgn="auto">
              <a:spcAft>
                <a:spcPts val="0"/>
              </a:spcAft>
              <a:buClr>
                <a:schemeClr val="accent5"/>
              </a:buClr>
              <a:buFontTx/>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6" name="5 Tabla"/>
          <p:cNvGraphicFramePr>
            <a:graphicFrameLocks noGrp="1"/>
          </p:cNvGraphicFramePr>
          <p:nvPr/>
        </p:nvGraphicFramePr>
        <p:xfrm>
          <a:off x="609600" y="1941513"/>
          <a:ext cx="8001000" cy="4391025"/>
        </p:xfrm>
        <a:graphic>
          <a:graphicData uri="http://schemas.openxmlformats.org/drawingml/2006/table">
            <a:tbl>
              <a:tblPr/>
              <a:tblGrid>
                <a:gridCol w="2231048"/>
                <a:gridCol w="1077058"/>
                <a:gridCol w="984494"/>
                <a:gridCol w="861890"/>
                <a:gridCol w="846260"/>
                <a:gridCol w="1000125"/>
                <a:gridCol w="1000124"/>
              </a:tblGrid>
              <a:tr h="497114">
                <a:tc>
                  <a:txBody>
                    <a:bodyPr/>
                    <a:lstStyle/>
                    <a:p>
                      <a:pPr algn="l" fontAlgn="b"/>
                      <a:r>
                        <a:rPr lang="en-US" sz="1000" b="1" i="0" u="none" strike="noStrike" dirty="0" err="1">
                          <a:latin typeface="Bookman Old Style"/>
                        </a:rPr>
                        <a:t>Declaraciones</a:t>
                      </a:r>
                      <a:endParaRPr lang="en-US" sz="1000" b="1" i="0" u="none" strike="noStrike" dirty="0">
                        <a:latin typeface="Bookman Old Style"/>
                      </a:endParaRPr>
                    </a:p>
                  </a:txBody>
                  <a:tcPr marL="7257" marR="7257" marT="72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Definitivamente de 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Generalmente de 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Ligeramente de 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Ligeramente desacuerdo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dirty="0" err="1">
                          <a:latin typeface="Bookman Old Style"/>
                        </a:rPr>
                        <a:t>Generalmente</a:t>
                      </a:r>
                      <a:r>
                        <a:rPr lang="en-US" sz="1000" b="0" i="0" u="none" strike="noStrike" dirty="0">
                          <a:latin typeface="Bookman Old Style"/>
                        </a:rPr>
                        <a:t> en </a:t>
                      </a:r>
                      <a:r>
                        <a:rPr lang="en-US" sz="1000" b="0" i="0" u="none" strike="noStrike" dirty="0" err="1">
                          <a:latin typeface="Bookman Old Style"/>
                        </a:rPr>
                        <a:t>desacuerdo</a:t>
                      </a:r>
                      <a:endParaRPr lang="en-US" sz="1000" b="0" i="0" u="none" strike="noStrike" dirty="0">
                        <a:latin typeface="Bookman Old Style"/>
                      </a:endParaRP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Definitivamente en desacuerdo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814">
                <a:tc>
                  <a:txBody>
                    <a:bodyPr/>
                    <a:lstStyle/>
                    <a:p>
                      <a:pPr algn="l" fontAlgn="b"/>
                      <a:r>
                        <a:rPr lang="en-US" sz="1000" b="0" i="0" u="none" strike="noStrike" dirty="0">
                          <a:latin typeface="Bookman Old Style"/>
                        </a:rPr>
                        <a:t>1.Me </a:t>
                      </a:r>
                      <a:r>
                        <a:rPr lang="en-US" sz="1000" b="0" i="0" u="none" strike="noStrike" dirty="0" err="1">
                          <a:latin typeface="Bookman Old Style"/>
                        </a:rPr>
                        <a:t>siento</a:t>
                      </a:r>
                      <a:r>
                        <a:rPr lang="en-US" sz="1000" b="0" i="0" u="none" strike="noStrike" dirty="0">
                          <a:latin typeface="Bookman Old Style"/>
                        </a:rPr>
                        <a:t> </a:t>
                      </a:r>
                      <a:r>
                        <a:rPr lang="en-US" sz="1000" b="0" i="0" u="none" strike="noStrike" dirty="0" err="1">
                          <a:latin typeface="Bookman Old Style"/>
                        </a:rPr>
                        <a:t>bien</a:t>
                      </a:r>
                      <a:r>
                        <a:rPr lang="en-US" sz="1000" b="0" i="0" u="none" strike="noStrike" dirty="0">
                          <a:latin typeface="Bookman Old Style"/>
                        </a:rPr>
                        <a:t> </a:t>
                      </a:r>
                      <a:r>
                        <a:rPr lang="en-US" sz="1000" b="0" i="0" u="none" strike="noStrike" dirty="0" err="1">
                          <a:latin typeface="Bookman Old Style"/>
                        </a:rPr>
                        <a:t>vendiendo</a:t>
                      </a:r>
                      <a:endParaRPr lang="en-US" sz="1000" b="0" i="0" u="none" strike="noStrike" dirty="0">
                        <a:latin typeface="Bookman Old Style"/>
                      </a:endParaRP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4720">
                <a:tc>
                  <a:txBody>
                    <a:bodyPr/>
                    <a:lstStyle/>
                    <a:p>
                      <a:pPr algn="l" fontAlgn="b"/>
                      <a:r>
                        <a:rPr lang="es-ES" sz="1000" b="0" i="0" u="none" strike="noStrike" dirty="0">
                          <a:latin typeface="Bookman Old Style"/>
                        </a:rPr>
                        <a:t>2.Es </a:t>
                      </a:r>
                      <a:r>
                        <a:rPr lang="es-ES" sz="1000" b="0" i="0" u="none" strike="noStrike" dirty="0" smtClean="0">
                          <a:latin typeface="Bookman Old Style"/>
                        </a:rPr>
                        <a:t>difícil </a:t>
                      </a:r>
                      <a:r>
                        <a:rPr lang="es-ES" sz="1000" b="0" i="0" u="none" strike="noStrike" dirty="0">
                          <a:latin typeface="Bookman Old Style"/>
                        </a:rPr>
                        <a:t>para mi ejercer </a:t>
                      </a:r>
                      <a:r>
                        <a:rPr lang="es-ES" sz="1000" b="0" i="0" u="none" strike="noStrike" dirty="0" smtClean="0">
                          <a:latin typeface="Bookman Old Style"/>
                        </a:rPr>
                        <a:t>presión </a:t>
                      </a:r>
                      <a:r>
                        <a:rPr lang="es-ES" sz="1000" b="0" i="0" u="none" strike="noStrike" dirty="0">
                          <a:latin typeface="Bookman Old Style"/>
                        </a:rPr>
                        <a:t>en un cliente.</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4720">
                <a:tc>
                  <a:txBody>
                    <a:bodyPr/>
                    <a:lstStyle/>
                    <a:p>
                      <a:pPr algn="l" fontAlgn="b"/>
                      <a:r>
                        <a:rPr lang="es-ES" sz="1000" b="0" i="0" u="none" strike="noStrike">
                          <a:latin typeface="Bookman Old Style"/>
                        </a:rPr>
                        <a:t>3.Yo se hacer las cosas correctas en una situacion de ventas.</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9628">
                <a:tc>
                  <a:txBody>
                    <a:bodyPr/>
                    <a:lstStyle/>
                    <a:p>
                      <a:pPr algn="l" fontAlgn="b"/>
                      <a:r>
                        <a:rPr lang="es-ES" sz="1000" b="0" i="0" u="none" strike="noStrike">
                          <a:latin typeface="Bookman Old Style"/>
                        </a:rPr>
                        <a:t>4.Yo encuentro dificil convencer a un cliente que tiene un punto de vista diferente al mio</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4720">
                <a:tc>
                  <a:txBody>
                    <a:bodyPr/>
                    <a:lstStyle/>
                    <a:p>
                      <a:pPr algn="l" fontAlgn="b"/>
                      <a:r>
                        <a:rPr lang="es-ES" sz="1000" b="0" i="0" u="none" strike="noStrike">
                          <a:latin typeface="Bookman Old Style"/>
                        </a:rPr>
                        <a:t>5.Mi temperamento no es el apropiado para vender.</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4720">
                <a:tc>
                  <a:txBody>
                    <a:bodyPr/>
                    <a:lstStyle/>
                    <a:p>
                      <a:pPr algn="l" fontAlgn="b"/>
                      <a:r>
                        <a:rPr lang="es-ES" sz="1000" b="0" i="0" u="none" strike="noStrike">
                          <a:latin typeface="Bookman Old Style"/>
                        </a:rPr>
                        <a:t>6. Es facil para mi descifrar lo que quiere el cliente.</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5597">
                <a:tc>
                  <a:txBody>
                    <a:bodyPr/>
                    <a:lstStyle/>
                    <a:p>
                      <a:pPr algn="l" fontAlgn="b"/>
                      <a:r>
                        <a:rPr lang="es-ES" sz="1000" b="0" i="0" u="none" strike="noStrike">
                          <a:latin typeface="Bookman Old Style"/>
                        </a:rPr>
                        <a:t>7. Es facil para mi que mis clientes vean cual es mi punto de vista.</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marL="342900" indent="-342900"/>
            <a:r>
              <a:rPr lang="es-ES" sz="3400" b="1" smtClean="0">
                <a:solidFill>
                  <a:srgbClr val="4F6228"/>
                </a:solidFill>
                <a:latin typeface="Georgia" pitchFamily="18" charset="0"/>
              </a:rPr>
              <a:t>2.3.Diseño del cuestionario.</a:t>
            </a:r>
            <a:endParaRPr lang="en-US" sz="3400" b="1" smtClean="0">
              <a:solidFill>
                <a:srgbClr val="4F6228"/>
              </a:solidFill>
              <a:latin typeface="Georgia" pitchFamily="18" charset="0"/>
            </a:endParaRPr>
          </a:p>
        </p:txBody>
      </p:sp>
      <p:sp>
        <p:nvSpPr>
          <p:cNvPr id="4096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C" dirty="0" smtClean="0">
                <a:solidFill>
                  <a:schemeClr val="accent3">
                    <a:lumMod val="75000"/>
                  </a:schemeClr>
                </a:solidFill>
              </a:rPr>
              <a:t>Orientación al desempeño:</a:t>
            </a:r>
          </a:p>
          <a:p>
            <a:pPr marL="1051560" lvl="2" indent="-457200" fontAlgn="auto">
              <a:spcAft>
                <a:spcPts val="0"/>
              </a:spcAft>
              <a:buClr>
                <a:schemeClr val="accent3"/>
              </a:buClr>
              <a:buFont typeface="+mj-lt"/>
              <a:buAutoNum type="alphaLcParenR"/>
              <a:defRPr/>
            </a:pPr>
            <a:endParaRPr lang="en-US" dirty="0" smtClean="0">
              <a:solidFill>
                <a:schemeClr val="accent3">
                  <a:lumMod val="75000"/>
                </a:schemeClr>
              </a:solidFill>
            </a:endParaRPr>
          </a:p>
          <a:p>
            <a:pPr lvl="4" fontAlgn="auto">
              <a:spcAft>
                <a:spcPts val="0"/>
              </a:spcAft>
              <a:buClr>
                <a:schemeClr val="accent5"/>
              </a:buClr>
              <a:buFontTx/>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7" name="6 Tabla"/>
          <p:cNvGraphicFramePr>
            <a:graphicFrameLocks noGrp="1"/>
          </p:cNvGraphicFramePr>
          <p:nvPr/>
        </p:nvGraphicFramePr>
        <p:xfrm>
          <a:off x="457200" y="2057400"/>
          <a:ext cx="8153400" cy="4191000"/>
        </p:xfrm>
        <a:graphic>
          <a:graphicData uri="http://schemas.openxmlformats.org/drawingml/2006/table">
            <a:tbl>
              <a:tblPr/>
              <a:tblGrid>
                <a:gridCol w="2446020"/>
                <a:gridCol w="1009469"/>
                <a:gridCol w="918876"/>
                <a:gridCol w="957700"/>
                <a:gridCol w="892991"/>
                <a:gridCol w="931818"/>
                <a:gridCol w="996527"/>
              </a:tblGrid>
              <a:tr h="455924">
                <a:tc>
                  <a:txBody>
                    <a:bodyPr/>
                    <a:lstStyle/>
                    <a:p>
                      <a:pPr algn="l" fontAlgn="b"/>
                      <a:r>
                        <a:rPr lang="en-US" sz="1000" b="1" i="0" u="none" strike="noStrike" dirty="0" err="1">
                          <a:latin typeface="Bookman Old Style"/>
                        </a:rPr>
                        <a:t>Declaraciones</a:t>
                      </a:r>
                      <a:endParaRPr lang="en-US" sz="1000" b="1" i="0" u="none" strike="noStrike" dirty="0">
                        <a:latin typeface="Bookman Old Style"/>
                      </a:endParaRPr>
                    </a:p>
                  </a:txBody>
                  <a:tcPr marL="7257" marR="7257" marT="725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Definitivamente de 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Generalmente de 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Ligeramente de 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Ligeramente desacuerdo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Generalmente en desacuerdo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1000" b="0" i="0" u="none" strike="noStrike">
                          <a:latin typeface="Bookman Old Style"/>
                        </a:rPr>
                        <a:t>Definitivamente en desacuerdo</a:t>
                      </a:r>
                    </a:p>
                  </a:txBody>
                  <a:tcPr marL="7257" marR="7257" marT="72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5262">
                <a:tc>
                  <a:txBody>
                    <a:bodyPr/>
                    <a:lstStyle/>
                    <a:p>
                      <a:pPr algn="l" fontAlgn="b"/>
                      <a:r>
                        <a:rPr lang="es-ES" sz="1000" b="0" i="0" u="none" strike="noStrike" dirty="0">
                          <a:latin typeface="Bookman Old Style"/>
                        </a:rPr>
                        <a:t>1. Es muy importante para mi que mi supervisor me vea como un buen vendedor.</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6210">
                <a:tc>
                  <a:txBody>
                    <a:bodyPr/>
                    <a:lstStyle/>
                    <a:p>
                      <a:pPr algn="l" fontAlgn="b"/>
                      <a:r>
                        <a:rPr lang="es-ES" sz="1000" b="0" i="0" u="none" strike="noStrike">
                          <a:latin typeface="Bookman Old Style"/>
                        </a:rPr>
                        <a:t>2. Yo quiero que mis companeros me consideren bueno en ventas.</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5262">
                <a:tc>
                  <a:txBody>
                    <a:bodyPr/>
                    <a:lstStyle/>
                    <a:p>
                      <a:pPr algn="l" fontAlgn="b"/>
                      <a:r>
                        <a:rPr lang="es-ES" sz="1000" b="0" i="0" u="none" strike="noStrike">
                          <a:latin typeface="Bookman Old Style"/>
                        </a:rPr>
                        <a:t>3. Yo me siento bien cuando  se que he superado a otros vendedores de mi compania.</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7157">
                <a:tc>
                  <a:txBody>
                    <a:bodyPr/>
                    <a:lstStyle/>
                    <a:p>
                      <a:pPr algn="l" fontAlgn="b"/>
                      <a:r>
                        <a:rPr lang="es-ES" sz="1000" b="0" i="0" u="none" strike="noStrike">
                          <a:latin typeface="Bookman Old Style"/>
                        </a:rPr>
                        <a:t>4. Yo siempre trato de comunicar mis logros a mi supervisor.</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5262">
                <a:tc>
                  <a:txBody>
                    <a:bodyPr/>
                    <a:lstStyle/>
                    <a:p>
                      <a:pPr algn="l" fontAlgn="b"/>
                      <a:r>
                        <a:rPr lang="es-ES" sz="1000" b="0" i="0" u="none" strike="noStrike">
                          <a:latin typeface="Bookman Old Style"/>
                        </a:rPr>
                        <a:t>5. Paso mucho tiempo pensando acerca de como mi desempeno se compara con el de otros vendedores.</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5924">
                <a:tc>
                  <a:txBody>
                    <a:bodyPr/>
                    <a:lstStyle/>
                    <a:p>
                      <a:pPr algn="l" fontAlgn="b"/>
                      <a:r>
                        <a:rPr lang="en-US" sz="1000" b="0" i="0" u="none" strike="noStrike">
                          <a:latin typeface="Bookman Old Style"/>
                        </a:rPr>
                        <a:t>6. Me evaluo usando el criterio de mi supervisor.</a:t>
                      </a:r>
                    </a:p>
                  </a:txBody>
                  <a:tcPr marL="7257" marR="7257" marT="725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257" marR="7257" marT="7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257" marR="7257" marT="725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fontAlgn="auto">
              <a:spcAft>
                <a:spcPts val="0"/>
              </a:spcAft>
              <a:defRPr/>
            </a:pPr>
            <a:r>
              <a:rPr lang="es-ES" sz="4500" b="1" dirty="0" smtClean="0">
                <a:solidFill>
                  <a:schemeClr val="accent3">
                    <a:lumMod val="50000"/>
                  </a:schemeClr>
                </a:solidFill>
              </a:rPr>
              <a:t>INTRODUCCIÓN</a:t>
            </a:r>
            <a:endParaRPr lang="en-US" sz="4500" dirty="0">
              <a:solidFill>
                <a:schemeClr val="accent3">
                  <a:lumMod val="50000"/>
                </a:schemeClr>
              </a:solidFill>
            </a:endParaRPr>
          </a:p>
        </p:txBody>
      </p:sp>
      <p:sp>
        <p:nvSpPr>
          <p:cNvPr id="1536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t>
            </a:r>
            <a:r>
              <a:rPr lang="es-ES" dirty="0" err="1" smtClean="0">
                <a:solidFill>
                  <a:schemeClr val="accent3">
                    <a:lumMod val="75000"/>
                  </a:schemeClr>
                </a:solidFill>
              </a:rPr>
              <a:t>Learning</a:t>
            </a:r>
            <a:r>
              <a:rPr lang="es-ES" dirty="0" smtClean="0">
                <a:solidFill>
                  <a:schemeClr val="accent3">
                    <a:lumMod val="75000"/>
                  </a:schemeClr>
                </a:solidFill>
              </a:rPr>
              <a:t> </a:t>
            </a:r>
            <a:r>
              <a:rPr lang="es-ES" dirty="0" err="1" smtClean="0">
                <a:solidFill>
                  <a:schemeClr val="accent3">
                    <a:lumMod val="75000"/>
                  </a:schemeClr>
                </a:solidFill>
              </a:rPr>
              <a:t>Orientation</a:t>
            </a:r>
            <a:r>
              <a:rPr lang="es-ES" dirty="0" smtClean="0">
                <a:solidFill>
                  <a:schemeClr val="accent3">
                    <a:lumMod val="75000"/>
                  </a:schemeClr>
                </a:solidFill>
              </a:rPr>
              <a:t>, </a:t>
            </a:r>
            <a:r>
              <a:rPr lang="es-ES" dirty="0" err="1" smtClean="0">
                <a:solidFill>
                  <a:schemeClr val="accent3">
                    <a:lumMod val="75000"/>
                  </a:schemeClr>
                </a:solidFill>
              </a:rPr>
              <a:t>Working</a:t>
            </a:r>
            <a:r>
              <a:rPr lang="es-ES" dirty="0" smtClean="0">
                <a:solidFill>
                  <a:schemeClr val="accent3">
                    <a:lumMod val="75000"/>
                  </a:schemeClr>
                </a:solidFill>
              </a:rPr>
              <a:t> </a:t>
            </a:r>
            <a:r>
              <a:rPr lang="es-ES" dirty="0" err="1" smtClean="0">
                <a:solidFill>
                  <a:schemeClr val="accent3">
                    <a:lumMod val="75000"/>
                  </a:schemeClr>
                </a:solidFill>
              </a:rPr>
              <a:t>Smart</a:t>
            </a:r>
            <a:r>
              <a:rPr lang="es-ES" dirty="0" smtClean="0">
                <a:solidFill>
                  <a:schemeClr val="accent3">
                    <a:lumMod val="75000"/>
                  </a:schemeClr>
                </a:solidFill>
              </a:rPr>
              <a:t>, and </a:t>
            </a:r>
            <a:r>
              <a:rPr lang="es-ES" dirty="0" err="1" smtClean="0">
                <a:solidFill>
                  <a:schemeClr val="accent3">
                    <a:lumMod val="75000"/>
                  </a:schemeClr>
                </a:solidFill>
              </a:rPr>
              <a:t>Effective</a:t>
            </a:r>
            <a:r>
              <a:rPr lang="es-ES" dirty="0" smtClean="0">
                <a:solidFill>
                  <a:schemeClr val="accent3">
                    <a:lumMod val="75000"/>
                  </a:schemeClr>
                </a:solidFill>
              </a:rPr>
              <a:t> </a:t>
            </a:r>
            <a:r>
              <a:rPr lang="es-ES" dirty="0" err="1" smtClean="0">
                <a:solidFill>
                  <a:schemeClr val="accent3">
                    <a:lumMod val="75000"/>
                  </a:schemeClr>
                </a:solidFill>
              </a:rPr>
              <a:t>Selling</a:t>
            </a:r>
            <a:r>
              <a:rPr lang="es-ES" dirty="0" smtClean="0">
                <a:solidFill>
                  <a:schemeClr val="accent3">
                    <a:lumMod val="75000"/>
                  </a:schemeClr>
                </a:solidFill>
              </a:rPr>
              <a:t>" realizado en 1994 por </a:t>
            </a:r>
            <a:r>
              <a:rPr lang="es-ES" dirty="0" err="1" smtClean="0">
                <a:solidFill>
                  <a:schemeClr val="accent3">
                    <a:lumMod val="75000"/>
                  </a:schemeClr>
                </a:solidFill>
              </a:rPr>
              <a:t>Harish</a:t>
            </a:r>
            <a:r>
              <a:rPr lang="es-ES" dirty="0" smtClean="0">
                <a:solidFill>
                  <a:schemeClr val="accent3">
                    <a:lumMod val="75000"/>
                  </a:schemeClr>
                </a:solidFill>
              </a:rPr>
              <a:t> </a:t>
            </a:r>
            <a:r>
              <a:rPr lang="es-ES" dirty="0" err="1" smtClean="0">
                <a:solidFill>
                  <a:schemeClr val="accent3">
                    <a:lumMod val="75000"/>
                  </a:schemeClr>
                </a:solidFill>
              </a:rPr>
              <a:t>Sujan</a:t>
            </a:r>
            <a:r>
              <a:rPr lang="es-ES" dirty="0" smtClean="0">
                <a:solidFill>
                  <a:schemeClr val="accent3">
                    <a:lumMod val="75000"/>
                  </a:schemeClr>
                </a:solidFill>
              </a:rPr>
              <a:t>, </a:t>
            </a:r>
            <a:r>
              <a:rPr lang="es-ES" dirty="0" err="1" smtClean="0">
                <a:solidFill>
                  <a:schemeClr val="accent3">
                    <a:lumMod val="75000"/>
                  </a:schemeClr>
                </a:solidFill>
              </a:rPr>
              <a:t>Barton</a:t>
            </a:r>
            <a:r>
              <a:rPr lang="es-ES" dirty="0" smtClean="0">
                <a:solidFill>
                  <a:schemeClr val="accent3">
                    <a:lumMod val="75000"/>
                  </a:schemeClr>
                </a:solidFill>
              </a:rPr>
              <a:t> A. </a:t>
            </a:r>
            <a:r>
              <a:rPr lang="es-ES" dirty="0" err="1" smtClean="0">
                <a:solidFill>
                  <a:schemeClr val="accent3">
                    <a:lumMod val="75000"/>
                  </a:schemeClr>
                </a:solidFill>
              </a:rPr>
              <a:t>Weitz</a:t>
            </a:r>
            <a:r>
              <a:rPr lang="es-ES" dirty="0" smtClean="0">
                <a:solidFill>
                  <a:schemeClr val="accent3">
                    <a:lumMod val="75000"/>
                  </a:schemeClr>
                </a:solidFill>
              </a:rPr>
              <a:t> y </a:t>
            </a:r>
            <a:r>
              <a:rPr lang="es-ES" dirty="0" err="1" smtClean="0">
                <a:solidFill>
                  <a:schemeClr val="accent3">
                    <a:lumMod val="75000"/>
                  </a:schemeClr>
                </a:solidFill>
              </a:rPr>
              <a:t>Nirmalya</a:t>
            </a:r>
            <a:r>
              <a:rPr lang="es-ES" dirty="0" smtClean="0">
                <a:solidFill>
                  <a:schemeClr val="accent3">
                    <a:lumMod val="75000"/>
                  </a:schemeClr>
                </a:solidFill>
              </a:rPr>
              <a:t> </a:t>
            </a:r>
            <a:r>
              <a:rPr lang="es-ES" dirty="0" err="1" smtClean="0">
                <a:solidFill>
                  <a:schemeClr val="accent3">
                    <a:lumMod val="75000"/>
                  </a:schemeClr>
                </a:solidFill>
              </a:rPr>
              <a:t>Kumar</a:t>
            </a:r>
            <a:endParaRPr lang="es-ES" dirty="0" smtClean="0">
              <a:solidFill>
                <a:schemeClr val="accent3">
                  <a:lumMod val="75000"/>
                </a:schemeClr>
              </a:solidFill>
            </a:endParaRPr>
          </a:p>
          <a:p>
            <a:pPr marL="274320" indent="-274320" fontAlgn="auto">
              <a:spcAft>
                <a:spcPts val="0"/>
              </a:spcAft>
              <a:buFont typeface="Wingdings 2"/>
              <a:buChar char=""/>
              <a:defRPr/>
            </a:pPr>
            <a:endParaRPr lang="es-ES" dirty="0" smtClean="0">
              <a:solidFill>
                <a:schemeClr val="accent3">
                  <a:lumMod val="75000"/>
                </a:schemeClr>
              </a:solidFill>
            </a:endParaRPr>
          </a:p>
          <a:p>
            <a:pPr marL="274320" indent="-274320" fontAlgn="auto">
              <a:spcAft>
                <a:spcPts val="0"/>
              </a:spcAft>
              <a:buFont typeface="Wingdings 2"/>
              <a:buChar char=""/>
              <a:defRPr/>
            </a:pPr>
            <a:r>
              <a:rPr lang="es-ES" dirty="0" smtClean="0">
                <a:solidFill>
                  <a:schemeClr val="accent3">
                    <a:lumMod val="75000"/>
                  </a:schemeClr>
                </a:solidFill>
              </a:rPr>
              <a:t>Se desea evaluar si la relación entre la orientación hacia el aprendizaje y desempeño, motiva al vendedor al trabajo duro e inteligente para que así pueda alcanzar una venta efectiva.</a:t>
            </a:r>
            <a:endParaRPr lang="en-US" dirty="0" smtClean="0">
              <a:solidFill>
                <a:schemeClr val="accent3">
                  <a:lumMod val="75000"/>
                </a:schemeClr>
              </a:solidFill>
            </a:endParaRPr>
          </a:p>
          <a:p>
            <a:pPr marL="274320" indent="-274320" fontAlgn="auto">
              <a:spcAft>
                <a:spcPts val="0"/>
              </a:spcAft>
              <a:buFont typeface="Wingdings 2"/>
              <a:buChar char=""/>
              <a:defRPr/>
            </a:pPr>
            <a:endParaRPr lang="en-US" dirty="0"/>
          </a:p>
        </p:txBody>
      </p:sp>
    </p:spTree>
  </p:cSld>
  <p:clrMapOvr>
    <a:masterClrMapping/>
  </p:clrMapOvr>
  <p:transition>
    <p:cut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marL="342900" indent="-342900"/>
            <a:r>
              <a:rPr lang="es-ES" sz="3400" b="1" smtClean="0">
                <a:solidFill>
                  <a:srgbClr val="4F6228"/>
                </a:solidFill>
                <a:latin typeface="Georgia" pitchFamily="18" charset="0"/>
              </a:rPr>
              <a:t>2.3.Diseño del cuestionario.</a:t>
            </a:r>
            <a:endParaRPr lang="en-US" sz="3400" b="1" smtClean="0">
              <a:solidFill>
                <a:srgbClr val="4F6228"/>
              </a:solidFill>
              <a:latin typeface="Georgia" pitchFamily="18" charset="0"/>
            </a:endParaRPr>
          </a:p>
        </p:txBody>
      </p:sp>
      <p:sp>
        <p:nvSpPr>
          <p:cNvPr id="41987"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152400" y="1371600"/>
            <a:ext cx="8504238" cy="4572000"/>
          </a:xfrm>
        </p:spPr>
        <p:txBody>
          <a:bodyPr>
            <a:normAutofit/>
          </a:bodyPr>
          <a:lstStyle/>
          <a:p>
            <a:pPr marL="274320" indent="-274320" fontAlgn="auto">
              <a:spcAft>
                <a:spcPts val="0"/>
              </a:spcAft>
              <a:buFont typeface="Wingdings 2"/>
              <a:buChar char=""/>
              <a:defRPr/>
            </a:pPr>
            <a:r>
              <a:rPr lang="es-EC" dirty="0" smtClean="0">
                <a:solidFill>
                  <a:schemeClr val="accent3">
                    <a:lumMod val="75000"/>
                  </a:schemeClr>
                </a:solidFill>
              </a:rPr>
              <a:t>Orientación al Aprendizaje:</a:t>
            </a:r>
          </a:p>
          <a:p>
            <a:pPr marL="1051560" lvl="2" indent="-457200" fontAlgn="auto">
              <a:spcAft>
                <a:spcPts val="0"/>
              </a:spcAft>
              <a:buClr>
                <a:schemeClr val="accent3"/>
              </a:buClr>
              <a:buFont typeface="+mj-lt"/>
              <a:buAutoNum type="alphaLcParenR"/>
              <a:defRPr/>
            </a:pPr>
            <a:endParaRPr lang="en-US" dirty="0" smtClean="0">
              <a:solidFill>
                <a:schemeClr val="accent3">
                  <a:lumMod val="75000"/>
                </a:schemeClr>
              </a:solidFill>
            </a:endParaRPr>
          </a:p>
          <a:p>
            <a:pPr lvl="4" fontAlgn="auto">
              <a:spcAft>
                <a:spcPts val="0"/>
              </a:spcAft>
              <a:buClr>
                <a:schemeClr val="accent5"/>
              </a:buClr>
              <a:buFontTx/>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6" name="5 Tabla"/>
          <p:cNvGraphicFramePr>
            <a:graphicFrameLocks noGrp="1"/>
          </p:cNvGraphicFramePr>
          <p:nvPr/>
        </p:nvGraphicFramePr>
        <p:xfrm>
          <a:off x="609600" y="1905000"/>
          <a:ext cx="7696200" cy="4329113"/>
        </p:xfrm>
        <a:graphic>
          <a:graphicData uri="http://schemas.openxmlformats.org/drawingml/2006/table">
            <a:tbl>
              <a:tblPr/>
              <a:tblGrid>
                <a:gridCol w="2308860"/>
                <a:gridCol w="952863"/>
                <a:gridCol w="867350"/>
                <a:gridCol w="903997"/>
                <a:gridCol w="842917"/>
                <a:gridCol w="879565"/>
                <a:gridCol w="940647"/>
              </a:tblGrid>
              <a:tr h="345592">
                <a:tc>
                  <a:txBody>
                    <a:bodyPr/>
                    <a:lstStyle/>
                    <a:p>
                      <a:pPr algn="l" fontAlgn="b"/>
                      <a:r>
                        <a:rPr lang="en-US" sz="900" b="1" i="0" u="none" strike="noStrike" dirty="0" err="1">
                          <a:latin typeface="Bookman Old Style"/>
                        </a:rPr>
                        <a:t>Declaraciones</a:t>
                      </a:r>
                      <a:endParaRPr lang="en-US" sz="900" b="1" i="0" u="none" strike="noStrike" dirty="0">
                        <a:latin typeface="Bookman Old Style"/>
                      </a:endParaRPr>
                    </a:p>
                  </a:txBody>
                  <a:tcPr marL="6111" marR="6111" marT="61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900" b="0" i="0" u="none" strike="noStrike">
                          <a:latin typeface="Bookman Old Style"/>
                        </a:rPr>
                        <a:t>Definitivamente de acuerdo</a:t>
                      </a:r>
                    </a:p>
                  </a:txBody>
                  <a:tcPr marL="6111" marR="6111" marT="6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900" b="0" i="0" u="none" strike="noStrike" dirty="0" err="1">
                          <a:latin typeface="Bookman Old Style"/>
                        </a:rPr>
                        <a:t>Generalmente</a:t>
                      </a:r>
                      <a:r>
                        <a:rPr lang="en-US" sz="900" b="0" i="0" u="none" strike="noStrike" dirty="0">
                          <a:latin typeface="Bookman Old Style"/>
                        </a:rPr>
                        <a:t> de </a:t>
                      </a:r>
                      <a:r>
                        <a:rPr lang="en-US" sz="900" b="0" i="0" u="none" strike="noStrike" dirty="0" err="1">
                          <a:latin typeface="Bookman Old Style"/>
                        </a:rPr>
                        <a:t>acuerdo</a:t>
                      </a:r>
                      <a:endParaRPr lang="en-US" sz="900" b="0" i="0" u="none" strike="noStrike" dirty="0">
                        <a:latin typeface="Bookman Old Style"/>
                      </a:endParaRPr>
                    </a:p>
                  </a:txBody>
                  <a:tcPr marL="6111" marR="6111" marT="6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900" b="0" i="0" u="none" strike="noStrike">
                          <a:latin typeface="Bookman Old Style"/>
                        </a:rPr>
                        <a:t>Ligeramente de acuerdo</a:t>
                      </a:r>
                    </a:p>
                  </a:txBody>
                  <a:tcPr marL="6111" marR="6111" marT="6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900" b="0" i="0" u="none" strike="noStrike">
                          <a:latin typeface="Bookman Old Style"/>
                        </a:rPr>
                        <a:t>Ligeramente desacuerdo</a:t>
                      </a:r>
                    </a:p>
                  </a:txBody>
                  <a:tcPr marL="6111" marR="6111" marT="6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900" b="0" i="0" u="none" strike="noStrike">
                          <a:latin typeface="Bookman Old Style"/>
                        </a:rPr>
                        <a:t>Generalmente en desacuerdo</a:t>
                      </a:r>
                    </a:p>
                  </a:txBody>
                  <a:tcPr marL="6111" marR="6111" marT="6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US" sz="900" b="0" i="0" u="none" strike="noStrike">
                          <a:latin typeface="Bookman Old Style"/>
                        </a:rPr>
                        <a:t>Definitivamente en desacuerdo</a:t>
                      </a:r>
                    </a:p>
                  </a:txBody>
                  <a:tcPr marL="6111" marR="6111" marT="6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08">
                <a:tc>
                  <a:txBody>
                    <a:bodyPr/>
                    <a:lstStyle/>
                    <a:p>
                      <a:pPr algn="l" fontAlgn="b"/>
                      <a:r>
                        <a:rPr lang="es-ES" sz="900" b="0" i="0" u="none" strike="noStrike" dirty="0">
                          <a:latin typeface="Bookman Old Style"/>
                        </a:rPr>
                        <a:t>1.Realizar una venta </a:t>
                      </a:r>
                      <a:r>
                        <a:rPr lang="es-ES" sz="900" b="0" i="0" u="none" strike="noStrike" dirty="0" smtClean="0">
                          <a:latin typeface="Bookman Old Style"/>
                        </a:rPr>
                        <a:t>difícil </a:t>
                      </a:r>
                      <a:r>
                        <a:rPr lang="es-ES" sz="900" b="0" i="0" u="none" strike="noStrike" dirty="0">
                          <a:latin typeface="Bookman Old Style"/>
                        </a:rPr>
                        <a:t>es muy satisfactorio.</a:t>
                      </a:r>
                    </a:p>
                  </a:txBody>
                  <a:tcPr marL="6111" marR="6111" marT="61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3400">
                <a:tc>
                  <a:txBody>
                    <a:bodyPr/>
                    <a:lstStyle/>
                    <a:p>
                      <a:pPr algn="l" fontAlgn="b"/>
                      <a:r>
                        <a:rPr lang="es-ES" sz="900" b="0" i="0" u="none" strike="noStrike" dirty="0">
                          <a:latin typeface="Bookman Old Style"/>
                        </a:rPr>
                        <a:t>2.Una parte importante de ser un buen vendedor es mejorar continuamente mis habilidades de ventas.</a:t>
                      </a:r>
                    </a:p>
                  </a:txBody>
                  <a:tcPr marL="6111" marR="6111" marT="61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929">
                <a:tc>
                  <a:txBody>
                    <a:bodyPr/>
                    <a:lstStyle/>
                    <a:p>
                      <a:pPr algn="l" fontAlgn="b"/>
                      <a:r>
                        <a:rPr lang="es-ES" sz="900" b="0" i="0" u="none" strike="noStrike">
                          <a:latin typeface="Bookman Old Style"/>
                        </a:rPr>
                        <a:t>3.Comenter errores mientras se vende es parte del proceso de aprendizaje.</a:t>
                      </a:r>
                    </a:p>
                  </a:txBody>
                  <a:tcPr marL="6111" marR="6111" marT="61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929">
                <a:tc>
                  <a:txBody>
                    <a:bodyPr/>
                    <a:lstStyle/>
                    <a:p>
                      <a:pPr algn="l" fontAlgn="b"/>
                      <a:r>
                        <a:rPr lang="es-ES" sz="900" b="0" i="0" u="none" strike="noStrike">
                          <a:latin typeface="Bookman Old Style"/>
                        </a:rPr>
                        <a:t>4.Es importante para mi aprender de cada experiencia de venta que tengo.</a:t>
                      </a:r>
                    </a:p>
                  </a:txBody>
                  <a:tcPr marL="6111" marR="6111" marT="61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929">
                <a:tc>
                  <a:txBody>
                    <a:bodyPr/>
                    <a:lstStyle/>
                    <a:p>
                      <a:pPr algn="l" fontAlgn="b"/>
                      <a:r>
                        <a:rPr lang="es-ES" sz="900" b="0" i="0" u="none" strike="noStrike">
                          <a:latin typeface="Bookman Old Style"/>
                        </a:rPr>
                        <a:t>5.Realmente no hay nuevas cosas que aprender sobre las ventas.</a:t>
                      </a:r>
                    </a:p>
                  </a:txBody>
                  <a:tcPr marL="6111" marR="6111" marT="61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947">
                <a:tc>
                  <a:txBody>
                    <a:bodyPr/>
                    <a:lstStyle/>
                    <a:p>
                      <a:pPr algn="l" fontAlgn="b"/>
                      <a:r>
                        <a:rPr lang="es-ES" sz="900" b="0" i="0" u="none" strike="noStrike">
                          <a:latin typeface="Bookman Old Style"/>
                        </a:rPr>
                        <a:t>6.Yo siempre estoy aprendiendo cosas nuevas de los clientes.</a:t>
                      </a:r>
                    </a:p>
                  </a:txBody>
                  <a:tcPr marL="6111" marR="6111" marT="61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4912">
                <a:tc>
                  <a:txBody>
                    <a:bodyPr/>
                    <a:lstStyle/>
                    <a:p>
                      <a:pPr algn="l" fontAlgn="b"/>
                      <a:r>
                        <a:rPr lang="es-ES" sz="900" b="0" i="0" u="none" strike="noStrike">
                          <a:latin typeface="Bookman Old Style"/>
                        </a:rPr>
                        <a:t>7.Vale la pena gastar gran parte del tiempo en aprender nuevas propuestas para lidiar con los clientes.</a:t>
                      </a:r>
                    </a:p>
                  </a:txBody>
                  <a:tcPr marL="6111" marR="6111" marT="61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929">
                <a:tc>
                  <a:txBody>
                    <a:bodyPr/>
                    <a:lstStyle/>
                    <a:p>
                      <a:pPr algn="l" fontAlgn="b"/>
                      <a:r>
                        <a:rPr lang="es-ES" sz="900" b="0" i="0" u="none" strike="noStrike">
                          <a:latin typeface="Bookman Old Style"/>
                        </a:rPr>
                        <a:t>8.Aprender como ser un mejor vendedor tiene una importancia fundamental para mi.</a:t>
                      </a:r>
                    </a:p>
                  </a:txBody>
                  <a:tcPr marL="6111" marR="6111" marT="61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575">
                <a:tc>
                  <a:txBody>
                    <a:bodyPr/>
                    <a:lstStyle/>
                    <a:p>
                      <a:pPr algn="l" fontAlgn="b"/>
                      <a:r>
                        <a:rPr lang="es-ES" sz="900" b="0" i="0" u="none" strike="noStrike">
                          <a:latin typeface="Bookman Old Style"/>
                        </a:rPr>
                        <a:t>9.Pongo mucho esfuerzo a veces para aprender nuevas cosas.</a:t>
                      </a:r>
                    </a:p>
                  </a:txBody>
                  <a:tcPr marL="6111" marR="6111" marT="611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 </a:t>
                      </a:r>
                    </a:p>
                  </a:txBody>
                  <a:tcPr marL="6111" marR="6111" marT="61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81000" y="2590800"/>
            <a:ext cx="8458200" cy="3657600"/>
          </a:xfrm>
        </p:spPr>
        <p:txBody>
          <a:bodyPr>
            <a:normAutofit/>
          </a:bodyPr>
          <a:lstStyle/>
          <a:p>
            <a:pPr fontAlgn="auto">
              <a:spcAft>
                <a:spcPts val="0"/>
              </a:spcAft>
              <a:buFont typeface="Wingdings 2"/>
              <a:buNone/>
              <a:defRPr/>
            </a:pPr>
            <a:endParaRPr lang="es-ES" sz="2600" dirty="0" smtClean="0">
              <a:solidFill>
                <a:schemeClr val="accent3">
                  <a:lumMod val="75000"/>
                </a:schemeClr>
              </a:solidFill>
            </a:endParaRPr>
          </a:p>
          <a:p>
            <a:pPr fontAlgn="auto">
              <a:spcAft>
                <a:spcPts val="0"/>
              </a:spcAft>
              <a:buFont typeface="Wingdings 2"/>
              <a:buNone/>
              <a:defRPr/>
            </a:pPr>
            <a:r>
              <a:rPr lang="es-ES" sz="4000" dirty="0" smtClean="0">
                <a:solidFill>
                  <a:schemeClr val="accent3">
                    <a:lumMod val="75000"/>
                  </a:schemeClr>
                </a:solidFill>
              </a:rPr>
              <a:t>3. ANALISIS DE LOS RESULTADOS</a:t>
            </a:r>
          </a:p>
        </p:txBody>
      </p:sp>
      <p:sp>
        <p:nvSpPr>
          <p:cNvPr id="43011" name="5 Marcador de pie de página"/>
          <p:cNvSpPr>
            <a:spLocks noGrp="1"/>
          </p:cNvSpPr>
          <p:nvPr>
            <p:ph type="ftr" sz="quarter" idx="11"/>
          </p:nvPr>
        </p:nvSpPr>
        <p:spPr bwMode="auto">
          <a:xfrm>
            <a:off x="152400" y="6416675"/>
            <a:ext cx="8839200" cy="3651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Título"/>
          <p:cNvSpPr>
            <a:spLocks noGrp="1"/>
          </p:cNvSpPr>
          <p:nvPr>
            <p:ph type="ctrTitle"/>
          </p:nvPr>
        </p:nvSpPr>
        <p:spPr>
          <a:xfrm>
            <a:off x="304800" y="533400"/>
            <a:ext cx="8305800" cy="1981200"/>
          </a:xfrm>
        </p:spPr>
        <p:txBody>
          <a:bodyPr>
            <a:noAutofit/>
          </a:bodyPr>
          <a:lstStyle/>
          <a:p>
            <a:pPr fontAlgn="auto">
              <a:spcAft>
                <a:spcPts val="0"/>
              </a:spcAft>
              <a:defRPr/>
            </a:pPr>
            <a:r>
              <a:rPr lang="es-ES" sz="6000" b="1" dirty="0" smtClean="0">
                <a:solidFill>
                  <a:schemeClr val="accent3">
                    <a:lumMod val="50000"/>
                  </a:schemeClr>
                </a:solidFill>
              </a:rPr>
              <a:t>CAPITULO III</a:t>
            </a:r>
            <a:r>
              <a:rPr lang="en-US" sz="6000" b="1" dirty="0" smtClean="0">
                <a:solidFill>
                  <a:schemeClr val="accent3">
                    <a:lumMod val="50000"/>
                  </a:schemeClr>
                </a:solidFill>
              </a:rPr>
              <a:t/>
            </a:r>
            <a:br>
              <a:rPr lang="en-US" sz="6000" b="1" dirty="0" smtClean="0">
                <a:solidFill>
                  <a:schemeClr val="accent3">
                    <a:lumMod val="50000"/>
                  </a:schemeClr>
                </a:solidFill>
              </a:rPr>
            </a:br>
            <a:r>
              <a:rPr lang="en-US" sz="3200" dirty="0" smtClean="0"/>
              <a:t/>
            </a:r>
            <a:br>
              <a:rPr lang="en-US" sz="3200" dirty="0" smtClean="0"/>
            </a:br>
            <a:endParaRPr lang="en-US" sz="3000" dirty="0">
              <a:solidFill>
                <a:schemeClr val="accent3">
                  <a:lumMod val="50000"/>
                </a:schemeClr>
              </a:solidFill>
            </a:endParaRPr>
          </a:p>
        </p:txBody>
      </p:sp>
      <p:pic>
        <p:nvPicPr>
          <p:cNvPr id="43013" name="Picture 2" descr="index_r35_c2"/>
          <p:cNvPicPr>
            <a:picLocks noChangeAspect="1" noChangeArrowheads="1"/>
          </p:cNvPicPr>
          <p:nvPr/>
        </p:nvPicPr>
        <p:blipFill>
          <a:blip r:embed="rId3" cstate="print"/>
          <a:srcRect/>
          <a:stretch>
            <a:fillRect/>
          </a:stretch>
        </p:blipFill>
        <p:spPr bwMode="auto">
          <a:xfrm>
            <a:off x="234950" y="1143000"/>
            <a:ext cx="1289050" cy="1236663"/>
          </a:xfrm>
          <a:prstGeom prst="rect">
            <a:avLst/>
          </a:prstGeom>
          <a:noFill/>
          <a:ln w="9525">
            <a:noFill/>
            <a:miter lim="800000"/>
            <a:headEnd/>
            <a:tailEnd/>
          </a:ln>
        </p:spPr>
      </p:pic>
      <p:pic>
        <p:nvPicPr>
          <p:cNvPr id="43014" name="Picture 3" descr="LogoFen_Sello"/>
          <p:cNvPicPr>
            <a:picLocks noChangeAspect="1" noChangeArrowheads="1"/>
          </p:cNvPicPr>
          <p:nvPr/>
        </p:nvPicPr>
        <p:blipFill>
          <a:blip r:embed="rId4" cstate="print"/>
          <a:srcRect/>
          <a:stretch>
            <a:fillRect/>
          </a:stretch>
        </p:blipFill>
        <p:spPr bwMode="auto">
          <a:xfrm>
            <a:off x="7543800" y="1062038"/>
            <a:ext cx="1382713" cy="1300162"/>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S" sz="3400" b="1" kern="1200" dirty="0">
                <a:solidFill>
                  <a:schemeClr val="accent3">
                    <a:lumMod val="50000"/>
                  </a:schemeClr>
                </a:solidFill>
                <a:latin typeface="+mj-lt"/>
                <a:ea typeface="+mj-ea"/>
                <a:cs typeface="+mj-cs"/>
              </a:rPr>
              <a:t>3.1.Aspectos teóricos del estudio.</a:t>
            </a:r>
            <a:endParaRPr lang="en-US" sz="3400" b="1" kern="1200" dirty="0">
              <a:solidFill>
                <a:schemeClr val="accent3">
                  <a:lumMod val="50000"/>
                </a:schemeClr>
              </a:solidFill>
              <a:latin typeface="+mj-lt"/>
              <a:ea typeface="+mj-ea"/>
              <a:cs typeface="+mj-cs"/>
            </a:endParaRPr>
          </a:p>
        </p:txBody>
      </p:sp>
      <p:sp>
        <p:nvSpPr>
          <p:cNvPr id="4403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572000"/>
          </a:xfrm>
        </p:spPr>
        <p:txBody>
          <a:bodyPr>
            <a:normAutofit/>
          </a:bodyPr>
          <a:lstStyle/>
          <a:p>
            <a:endParaRPr lang="es-MX" sz="1800" smtClean="0">
              <a:solidFill>
                <a:srgbClr val="77933C"/>
              </a:solidFill>
              <a:latin typeface="Georgia" pitchFamily="18" charset="0"/>
              <a:cs typeface="Arial" charset="0"/>
            </a:endParaRPr>
          </a:p>
          <a:p>
            <a:endParaRPr lang="es-MX" sz="1800" smtClean="0">
              <a:solidFill>
                <a:srgbClr val="77933C"/>
              </a:solidFill>
              <a:latin typeface="Georgia" pitchFamily="18" charset="0"/>
              <a:cs typeface="Arial" charset="0"/>
            </a:endParaRPr>
          </a:p>
          <a:p>
            <a:r>
              <a:rPr lang="es-ES" sz="1800" smtClean="0">
                <a:solidFill>
                  <a:srgbClr val="77933C"/>
                </a:solidFill>
                <a:latin typeface="Georgia" pitchFamily="18" charset="0"/>
                <a:cs typeface="Arial" charset="0"/>
              </a:rPr>
              <a:t>Nuestro estudio se basa en un trabajo previo llamado "Learning Orientation, Working Smart, and Effective Selling" realizado en 1994 por Harish Sujan, Barton A. Weitz y Nirmalya Kumar</a:t>
            </a:r>
            <a:r>
              <a:rPr lang="es-ES" sz="1800" smtClean="0">
                <a:solidFill>
                  <a:srgbClr val="77933C"/>
                </a:solidFill>
                <a:latin typeface="Georgia" pitchFamily="18" charset="0"/>
              </a:rPr>
              <a:t> </a:t>
            </a:r>
            <a:r>
              <a:rPr lang="es-ES" sz="1800" smtClean="0">
                <a:solidFill>
                  <a:srgbClr val="77933C"/>
                </a:solidFill>
                <a:latin typeface="Georgia" pitchFamily="18" charset="0"/>
                <a:cs typeface="Arial" charset="0"/>
              </a:rPr>
              <a:t>donde se obtuvo como resultado que la productividad de los vendedores depende considerablemente en desarrollar una orientación hacia el aprendizaje; esta orientación como la orientación hacia</a:t>
            </a:r>
            <a:r>
              <a:rPr lang="es-MX" sz="1800" smtClean="0">
                <a:solidFill>
                  <a:srgbClr val="77933C"/>
                </a:solidFill>
                <a:latin typeface="Georgia" pitchFamily="18" charset="0"/>
                <a:cs typeface="Arial" charset="0"/>
              </a:rPr>
              <a:t> </a:t>
            </a:r>
            <a:r>
              <a:rPr lang="es-ES" sz="1800" smtClean="0">
                <a:solidFill>
                  <a:srgbClr val="77933C"/>
                </a:solidFill>
                <a:latin typeface="Georgia" pitchFamily="18" charset="0"/>
                <a:cs typeface="Arial" charset="0"/>
              </a:rPr>
              <a:t>el desempeño</a:t>
            </a:r>
            <a:endParaRPr lang="en-US" sz="2800" smtClean="0">
              <a:solidFill>
                <a:srgbClr val="77933C"/>
              </a:solidFill>
              <a:latin typeface="Georgia" pitchFamily="18" charset="0"/>
            </a:endParaRPr>
          </a:p>
          <a:p>
            <a:pPr lvl="4">
              <a:buFontTx/>
              <a:buNone/>
            </a:pPr>
            <a:endParaRPr lang="en-US" smtClean="0">
              <a:solidFill>
                <a:srgbClr val="77933C"/>
              </a:solidFill>
              <a:latin typeface="Georgia" pitchFamily="18" charset="0"/>
            </a:endParaRPr>
          </a:p>
          <a:p>
            <a:endParaRPr lang="es-ES" smtClean="0">
              <a:latin typeface="Georgia" pitchFamily="18" charset="0"/>
            </a:endParaRPr>
          </a:p>
          <a:p>
            <a:endParaRPr lang="es-ES" smtClean="0">
              <a:latin typeface="Georgia" pitchFamily="18" charset="0"/>
            </a:endParaRPr>
          </a:p>
          <a:p>
            <a:pPr marL="1050925" lvl="2" indent="-457200">
              <a:buFont typeface="Wingdings 2" pitchFamily="18" charset="2"/>
              <a:buNone/>
            </a:pPr>
            <a:endParaRPr lang="es-ES" smtClean="0">
              <a:solidFill>
                <a:srgbClr val="77933C"/>
              </a:solidFill>
              <a:latin typeface="Georgia" pitchFamily="18" charset="0"/>
            </a:endParaRPr>
          </a:p>
          <a:p>
            <a:pPr marL="1050925" lvl="2" indent="-457200"/>
            <a:endParaRPr lang="en-US" smtClean="0">
              <a:solidFill>
                <a:srgbClr val="77933C"/>
              </a:solidFill>
              <a:latin typeface="Georgia" pitchFamily="18" charset="0"/>
            </a:endParaRPr>
          </a:p>
          <a:p>
            <a:endParaRPr lang="es-ES" sz="2000" smtClean="0">
              <a:solidFill>
                <a:srgbClr val="77933C"/>
              </a:solidFill>
              <a:latin typeface="Georgia" pitchFamily="18" charset="0"/>
            </a:endParaRPr>
          </a:p>
          <a:p>
            <a:pPr marL="1050925" lvl="2" indent="-457200">
              <a:buFont typeface="Wingdings 2" pitchFamily="18" charset="2"/>
              <a:buNone/>
            </a:pPr>
            <a:endParaRPr lang="es-ES" smtClean="0">
              <a:solidFill>
                <a:srgbClr val="77933C"/>
              </a:solidFill>
              <a:latin typeface="Georgia" pitchFamily="18" charset="0"/>
            </a:endParaRPr>
          </a:p>
        </p:txBody>
      </p:sp>
    </p:spTree>
  </p:cSld>
  <p:clrMapOvr>
    <a:masterClrMapping/>
  </p:clrMapOvr>
  <p:transition>
    <p:cut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400" b="1" kern="1200" dirty="0">
                <a:solidFill>
                  <a:schemeClr val="accent3">
                    <a:lumMod val="50000"/>
                  </a:schemeClr>
                </a:solidFill>
                <a:latin typeface="+mj-lt"/>
                <a:ea typeface="+mj-ea"/>
                <a:cs typeface="+mj-cs"/>
              </a:rPr>
              <a:t>3.2.Especificacion del modelo </a:t>
            </a:r>
            <a:r>
              <a:rPr lang="es-ES" sz="3400" b="1" kern="1200" dirty="0">
                <a:solidFill>
                  <a:schemeClr val="accent3">
                    <a:lumMod val="50000"/>
                  </a:schemeClr>
                </a:solidFill>
                <a:latin typeface="+mj-lt"/>
                <a:ea typeface="+mj-ea"/>
                <a:cs typeface="+mj-cs"/>
              </a:rPr>
              <a:t>y datos.</a:t>
            </a:r>
            <a:endParaRPr lang="en-US" sz="3400" b="1" kern="1200" dirty="0">
              <a:solidFill>
                <a:schemeClr val="accent3">
                  <a:lumMod val="50000"/>
                </a:schemeClr>
              </a:solidFill>
              <a:latin typeface="+mj-lt"/>
              <a:ea typeface="+mj-ea"/>
              <a:cs typeface="+mj-cs"/>
            </a:endParaRPr>
          </a:p>
        </p:txBody>
      </p:sp>
      <p:sp>
        <p:nvSpPr>
          <p:cNvPr id="45059" name="2 Marcador de pie de página"/>
          <p:cNvSpPr>
            <a:spLocks noGrp="1"/>
          </p:cNvSpPr>
          <p:nvPr>
            <p:ph type="ftr" sz="quarter" idx="11"/>
          </p:nvPr>
        </p:nvSpPr>
        <p:spPr bwMode="auto">
          <a:xfrm>
            <a:off x="152400" y="6491288"/>
            <a:ext cx="8763000" cy="366712"/>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572000"/>
          </a:xfrm>
        </p:spPr>
        <p:txBody>
          <a:bodyPr>
            <a:normAutofit/>
          </a:bodyPr>
          <a:lstStyle/>
          <a:p>
            <a:endParaRPr lang="es-EC" sz="2000" smtClean="0">
              <a:solidFill>
                <a:srgbClr val="77933C"/>
              </a:solidFill>
              <a:latin typeface="Georgia" pitchFamily="18" charset="0"/>
            </a:endParaRPr>
          </a:p>
          <a:p>
            <a:endParaRPr lang="es-EC" sz="2000" smtClean="0">
              <a:solidFill>
                <a:srgbClr val="77933C"/>
              </a:solidFill>
              <a:latin typeface="Georgia" pitchFamily="18" charset="0"/>
            </a:endParaRPr>
          </a:p>
          <a:p>
            <a:r>
              <a:rPr lang="es-EC" sz="2000" smtClean="0">
                <a:solidFill>
                  <a:srgbClr val="77933C"/>
                </a:solidFill>
                <a:latin typeface="Georgia" pitchFamily="18" charset="0"/>
              </a:rPr>
              <a:t>Las encuestas fueron </a:t>
            </a:r>
            <a:r>
              <a:rPr lang="es-ES" sz="2000" smtClean="0">
                <a:solidFill>
                  <a:srgbClr val="77933C"/>
                </a:solidFill>
                <a:latin typeface="Georgia" pitchFamily="18" charset="0"/>
                <a:cs typeface="Arial" charset="0"/>
              </a:rPr>
              <a:t>realizadas en el periodo de febrero y marzo del 2008</a:t>
            </a:r>
            <a:r>
              <a:rPr lang="es-ES" sz="2000" smtClean="0">
                <a:solidFill>
                  <a:srgbClr val="77933C"/>
                </a:solidFill>
                <a:latin typeface="Georgia" pitchFamily="18" charset="0"/>
              </a:rPr>
              <a:t> </a:t>
            </a:r>
            <a:endParaRPr lang="es-MX" sz="2000" smtClean="0">
              <a:solidFill>
                <a:srgbClr val="77933C"/>
              </a:solidFill>
              <a:latin typeface="Georgia" pitchFamily="18" charset="0"/>
            </a:endParaRPr>
          </a:p>
          <a:p>
            <a:r>
              <a:rPr lang="es-MX" sz="2000" smtClean="0">
                <a:solidFill>
                  <a:srgbClr val="77933C"/>
                </a:solidFill>
                <a:latin typeface="Georgia" pitchFamily="18" charset="0"/>
                <a:cs typeface="Arial" charset="0"/>
              </a:rPr>
              <a:t>S</a:t>
            </a:r>
            <a:r>
              <a:rPr lang="es-ES" sz="2000" smtClean="0">
                <a:solidFill>
                  <a:srgbClr val="77933C"/>
                </a:solidFill>
                <a:latin typeface="Georgia" pitchFamily="18" charset="0"/>
                <a:cs typeface="Arial" charset="0"/>
              </a:rPr>
              <a:t>e considero a diversos tipos de empresas como concesionarios de vehículos, aseguradoras y distribuidores de servicios telefónicos, las cuales tienen como principal fuente de ingreso las ventas.</a:t>
            </a:r>
            <a:r>
              <a:rPr lang="es-ES" smtClean="0">
                <a:solidFill>
                  <a:srgbClr val="77933C"/>
                </a:solidFill>
                <a:latin typeface="Georgia" pitchFamily="18" charset="0"/>
              </a:rPr>
              <a:t> </a:t>
            </a:r>
            <a:endParaRPr lang="es-EC" smtClean="0">
              <a:solidFill>
                <a:srgbClr val="77933C"/>
              </a:solidFill>
              <a:latin typeface="Georgia" pitchFamily="18" charset="0"/>
            </a:endParaRPr>
          </a:p>
          <a:p>
            <a:pPr>
              <a:buFont typeface="Wingdings 2" pitchFamily="18" charset="2"/>
              <a:buNone/>
            </a:pPr>
            <a:endParaRPr lang="es-ES" smtClean="0">
              <a:latin typeface="Georgia" pitchFamily="18" charset="0"/>
            </a:endParaRPr>
          </a:p>
          <a:p>
            <a:endParaRPr lang="es-ES" smtClean="0">
              <a:latin typeface="Georgia" pitchFamily="18" charset="0"/>
            </a:endParaRPr>
          </a:p>
          <a:p>
            <a:pPr marL="1050925" lvl="2" indent="-457200">
              <a:buFont typeface="Wingdings 2" pitchFamily="18" charset="2"/>
              <a:buNone/>
            </a:pPr>
            <a:endParaRPr lang="es-ES" smtClean="0">
              <a:solidFill>
                <a:srgbClr val="77933C"/>
              </a:solidFill>
              <a:latin typeface="Georgia" pitchFamily="18" charset="0"/>
            </a:endParaRPr>
          </a:p>
          <a:p>
            <a:pPr marL="1050925" lvl="2" indent="-457200"/>
            <a:endParaRPr lang="en-US" smtClean="0">
              <a:solidFill>
                <a:srgbClr val="77933C"/>
              </a:solidFill>
              <a:latin typeface="Georgia" pitchFamily="18" charset="0"/>
            </a:endParaRPr>
          </a:p>
          <a:p>
            <a:endParaRPr lang="es-ES" sz="2000" smtClean="0">
              <a:solidFill>
                <a:srgbClr val="77933C"/>
              </a:solidFill>
              <a:latin typeface="Georgia" pitchFamily="18" charset="0"/>
            </a:endParaRPr>
          </a:p>
          <a:p>
            <a:pPr marL="1050925" lvl="2" indent="-457200">
              <a:buFont typeface="Wingdings 2" pitchFamily="18" charset="2"/>
              <a:buNone/>
            </a:pPr>
            <a:endParaRPr lang="es-ES" smtClean="0">
              <a:solidFill>
                <a:srgbClr val="77933C"/>
              </a:solidFill>
              <a:latin typeface="Georgia" pitchFamily="18" charset="0"/>
            </a:endParaRPr>
          </a:p>
        </p:txBody>
      </p:sp>
    </p:spTree>
  </p:cSld>
  <p:clrMapOvr>
    <a:masterClrMapping/>
  </p:clrMapOvr>
  <p:transition>
    <p:cut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ChangeArrowheads="1"/>
          </p:cNvSpPr>
          <p:nvPr/>
        </p:nvSpPr>
        <p:spPr bwMode="auto">
          <a:xfrm>
            <a:off x="228600" y="381000"/>
            <a:ext cx="8602663" cy="609600"/>
          </a:xfrm>
          <a:prstGeom prst="rect">
            <a:avLst/>
          </a:prstGeom>
          <a:noFill/>
          <a:ln w="9525">
            <a:noFill/>
            <a:miter lim="800000"/>
            <a:headEnd/>
            <a:tailEnd/>
          </a:ln>
          <a:effectLst/>
        </p:spPr>
        <p:txBody>
          <a:bodyPr wrap="none">
            <a:spAutoFit/>
          </a:bodyPr>
          <a:lstStyle/>
          <a:p>
            <a:r>
              <a:rPr lang="es-EC" sz="3400" b="1">
                <a:solidFill>
                  <a:srgbClr val="4F6228"/>
                </a:solidFill>
                <a:latin typeface="Georgia" pitchFamily="18" charset="0"/>
              </a:rPr>
              <a:t>3.2.Especificacion del modelo </a:t>
            </a:r>
            <a:r>
              <a:rPr lang="es-ES" sz="3400" b="1">
                <a:solidFill>
                  <a:srgbClr val="4F6228"/>
                </a:solidFill>
                <a:latin typeface="Georgia" pitchFamily="18" charset="0"/>
              </a:rPr>
              <a:t>y datos.</a:t>
            </a:r>
          </a:p>
        </p:txBody>
      </p:sp>
      <p:grpSp>
        <p:nvGrpSpPr>
          <p:cNvPr id="113731" name="Group 67"/>
          <p:cNvGrpSpPr>
            <a:grpSpLocks/>
          </p:cNvGrpSpPr>
          <p:nvPr/>
        </p:nvGrpSpPr>
        <p:grpSpPr bwMode="auto">
          <a:xfrm>
            <a:off x="838200" y="1371600"/>
            <a:ext cx="6934200" cy="4876800"/>
            <a:chOff x="-3" y="-3"/>
            <a:chExt cx="3538" cy="4411"/>
          </a:xfrm>
        </p:grpSpPr>
        <p:grpSp>
          <p:nvGrpSpPr>
            <p:cNvPr id="113729" name="Group 65"/>
            <p:cNvGrpSpPr>
              <a:grpSpLocks/>
            </p:cNvGrpSpPr>
            <p:nvPr/>
          </p:nvGrpSpPr>
          <p:grpSpPr bwMode="auto">
            <a:xfrm>
              <a:off x="0" y="0"/>
              <a:ext cx="3532" cy="4405"/>
              <a:chOff x="0" y="0"/>
              <a:chExt cx="3532" cy="4405"/>
            </a:xfrm>
          </p:grpSpPr>
          <p:grpSp>
            <p:nvGrpSpPr>
              <p:cNvPr id="113690" name="Group 26"/>
              <p:cNvGrpSpPr>
                <a:grpSpLocks/>
              </p:cNvGrpSpPr>
              <p:nvPr/>
            </p:nvGrpSpPr>
            <p:grpSpPr bwMode="auto">
              <a:xfrm>
                <a:off x="0" y="0"/>
                <a:ext cx="1219" cy="346"/>
                <a:chOff x="0" y="0"/>
                <a:chExt cx="1219" cy="346"/>
              </a:xfrm>
            </p:grpSpPr>
            <p:sp>
              <p:nvSpPr>
                <p:cNvPr id="113669" name="Rectangle 5"/>
                <p:cNvSpPr>
                  <a:spLocks noChangeArrowheads="1"/>
                </p:cNvSpPr>
                <p:nvPr/>
              </p:nvSpPr>
              <p:spPr bwMode="auto">
                <a:xfrm>
                  <a:off x="43" y="0"/>
                  <a:ext cx="1133" cy="346"/>
                </a:xfrm>
                <a:prstGeom prst="rect">
                  <a:avLst/>
                </a:prstGeom>
                <a:noFill/>
                <a:ln w="9525">
                  <a:noFill/>
                  <a:miter lim="800000"/>
                  <a:headEnd/>
                  <a:tailEnd/>
                </a:ln>
                <a:effectLst/>
              </p:spPr>
              <p:txBody>
                <a:bodyPr anchor="ctr"/>
                <a:lstStyle/>
                <a:p>
                  <a:pPr algn="ctr"/>
                  <a:r>
                    <a:rPr lang="en-US" sz="900" b="1">
                      <a:latin typeface="Georgia" pitchFamily="18" charset="0"/>
                      <a:cs typeface="Times New Roman" pitchFamily="18" charset="0"/>
                    </a:rPr>
                    <a:t>EMPRESA</a:t>
                  </a:r>
                  <a:endParaRPr lang="en-US" sz="900">
                    <a:latin typeface="Georgia" pitchFamily="18" charset="0"/>
                    <a:cs typeface="Times New Roman" pitchFamily="18" charset="0"/>
                  </a:endParaRPr>
                </a:p>
                <a:p>
                  <a:pPr algn="ctr" eaLnBrk="0" hangingPunct="0"/>
                  <a:endParaRPr lang="en-US" sz="900">
                    <a:latin typeface="Georgia" pitchFamily="18" charset="0"/>
                  </a:endParaRPr>
                </a:p>
              </p:txBody>
            </p:sp>
            <p:sp>
              <p:nvSpPr>
                <p:cNvPr id="113689" name="Rectangle 25"/>
                <p:cNvSpPr>
                  <a:spLocks noChangeArrowheads="1"/>
                </p:cNvSpPr>
                <p:nvPr/>
              </p:nvSpPr>
              <p:spPr bwMode="auto">
                <a:xfrm>
                  <a:off x="0" y="0"/>
                  <a:ext cx="1219" cy="346"/>
                </a:xfrm>
                <a:prstGeom prst="rect">
                  <a:avLst/>
                </a:prstGeom>
                <a:noFill/>
                <a:ln w="7">
                  <a:solidFill>
                    <a:srgbClr val="A0A0A0"/>
                  </a:solidFill>
                  <a:miter lim="800000"/>
                  <a:headEnd/>
                  <a:tailEnd/>
                </a:ln>
                <a:effectLst/>
              </p:spPr>
              <p:txBody>
                <a:bodyPr/>
                <a:lstStyle/>
                <a:p>
                  <a:endParaRPr lang="en-US"/>
                </a:p>
              </p:txBody>
            </p:sp>
          </p:grpSp>
          <p:grpSp>
            <p:nvGrpSpPr>
              <p:cNvPr id="113692" name="Group 28"/>
              <p:cNvGrpSpPr>
                <a:grpSpLocks/>
              </p:cNvGrpSpPr>
              <p:nvPr/>
            </p:nvGrpSpPr>
            <p:grpSpPr bwMode="auto">
              <a:xfrm>
                <a:off x="1219" y="0"/>
                <a:ext cx="2313" cy="346"/>
                <a:chOff x="1219" y="0"/>
                <a:chExt cx="2313" cy="346"/>
              </a:xfrm>
            </p:grpSpPr>
            <p:sp>
              <p:nvSpPr>
                <p:cNvPr id="113670" name="Rectangle 6"/>
                <p:cNvSpPr>
                  <a:spLocks noChangeArrowheads="1"/>
                </p:cNvSpPr>
                <p:nvPr/>
              </p:nvSpPr>
              <p:spPr bwMode="auto">
                <a:xfrm>
                  <a:off x="1262" y="0"/>
                  <a:ext cx="2227" cy="346"/>
                </a:xfrm>
                <a:prstGeom prst="rect">
                  <a:avLst/>
                </a:prstGeom>
                <a:noFill/>
                <a:ln w="9525">
                  <a:noFill/>
                  <a:miter lim="800000"/>
                  <a:headEnd/>
                  <a:tailEnd/>
                </a:ln>
                <a:effectLst/>
              </p:spPr>
              <p:txBody>
                <a:bodyPr anchor="ctr"/>
                <a:lstStyle/>
                <a:p>
                  <a:pPr algn="ctr"/>
                  <a:r>
                    <a:rPr lang="en-US" sz="900" b="1">
                      <a:latin typeface="Georgia" pitchFamily="18" charset="0"/>
                      <a:cs typeface="Times New Roman" pitchFamily="18" charset="0"/>
                    </a:rPr>
                    <a:t>DIRECCION</a:t>
                  </a:r>
                  <a:endParaRPr lang="en-US" sz="900">
                    <a:latin typeface="Georgia" pitchFamily="18" charset="0"/>
                    <a:cs typeface="Times New Roman" pitchFamily="18" charset="0"/>
                  </a:endParaRPr>
                </a:p>
                <a:p>
                  <a:pPr algn="ctr" eaLnBrk="0" hangingPunct="0"/>
                  <a:endParaRPr lang="en-US" sz="900">
                    <a:latin typeface="Georgia" pitchFamily="18" charset="0"/>
                  </a:endParaRPr>
                </a:p>
              </p:txBody>
            </p:sp>
            <p:sp>
              <p:nvSpPr>
                <p:cNvPr id="113691" name="Rectangle 27"/>
                <p:cNvSpPr>
                  <a:spLocks noChangeArrowheads="1"/>
                </p:cNvSpPr>
                <p:nvPr/>
              </p:nvSpPr>
              <p:spPr bwMode="auto">
                <a:xfrm>
                  <a:off x="1219" y="0"/>
                  <a:ext cx="2313" cy="346"/>
                </a:xfrm>
                <a:prstGeom prst="rect">
                  <a:avLst/>
                </a:prstGeom>
                <a:noFill/>
                <a:ln w="7">
                  <a:solidFill>
                    <a:srgbClr val="A0A0A0"/>
                  </a:solidFill>
                  <a:miter lim="800000"/>
                  <a:headEnd/>
                  <a:tailEnd/>
                </a:ln>
                <a:effectLst/>
              </p:spPr>
              <p:txBody>
                <a:bodyPr/>
                <a:lstStyle/>
                <a:p>
                  <a:endParaRPr lang="en-US"/>
                </a:p>
              </p:txBody>
            </p:sp>
          </p:grpSp>
          <p:grpSp>
            <p:nvGrpSpPr>
              <p:cNvPr id="113694" name="Group 30"/>
              <p:cNvGrpSpPr>
                <a:grpSpLocks/>
              </p:cNvGrpSpPr>
              <p:nvPr/>
            </p:nvGrpSpPr>
            <p:grpSpPr bwMode="auto">
              <a:xfrm>
                <a:off x="0" y="346"/>
                <a:ext cx="1219" cy="518"/>
                <a:chOff x="0" y="346"/>
                <a:chExt cx="1219" cy="518"/>
              </a:xfrm>
            </p:grpSpPr>
            <p:sp>
              <p:nvSpPr>
                <p:cNvPr id="113671" name="Rectangle 7"/>
                <p:cNvSpPr>
                  <a:spLocks noChangeArrowheads="1"/>
                </p:cNvSpPr>
                <p:nvPr/>
              </p:nvSpPr>
              <p:spPr bwMode="auto">
                <a:xfrm>
                  <a:off x="43" y="346"/>
                  <a:ext cx="1133" cy="518"/>
                </a:xfrm>
                <a:prstGeom prst="rect">
                  <a:avLst/>
                </a:prstGeom>
                <a:noFill/>
                <a:ln w="9525">
                  <a:noFill/>
                  <a:miter lim="800000"/>
                  <a:headEnd/>
                  <a:tailEnd/>
                </a:ln>
                <a:effectLst/>
              </p:spPr>
              <p:txBody>
                <a:bodyPr anchor="ctr"/>
                <a:lstStyle/>
                <a:p>
                  <a:pPr algn="ctr"/>
                  <a:r>
                    <a:rPr lang="en-US" sz="900">
                      <a:latin typeface="Georgia" pitchFamily="18" charset="0"/>
                      <a:cs typeface="Times New Roman" pitchFamily="18" charset="0"/>
                    </a:rPr>
                    <a:t>AUTOLASA</a:t>
                  </a:r>
                </a:p>
                <a:p>
                  <a:pPr algn="ctr" eaLnBrk="0" hangingPunct="0"/>
                  <a:endParaRPr lang="en-US" sz="900">
                    <a:latin typeface="Georgia" pitchFamily="18" charset="0"/>
                  </a:endParaRPr>
                </a:p>
              </p:txBody>
            </p:sp>
            <p:sp>
              <p:nvSpPr>
                <p:cNvPr id="113693" name="Rectangle 29"/>
                <p:cNvSpPr>
                  <a:spLocks noChangeArrowheads="1"/>
                </p:cNvSpPr>
                <p:nvPr/>
              </p:nvSpPr>
              <p:spPr bwMode="auto">
                <a:xfrm>
                  <a:off x="0" y="346"/>
                  <a:ext cx="1219" cy="518"/>
                </a:xfrm>
                <a:prstGeom prst="rect">
                  <a:avLst/>
                </a:prstGeom>
                <a:noFill/>
                <a:ln w="7">
                  <a:solidFill>
                    <a:srgbClr val="A0A0A0"/>
                  </a:solidFill>
                  <a:miter lim="800000"/>
                  <a:headEnd/>
                  <a:tailEnd/>
                </a:ln>
                <a:effectLst/>
              </p:spPr>
              <p:txBody>
                <a:bodyPr/>
                <a:lstStyle/>
                <a:p>
                  <a:endParaRPr lang="en-US"/>
                </a:p>
              </p:txBody>
            </p:sp>
          </p:grpSp>
          <p:grpSp>
            <p:nvGrpSpPr>
              <p:cNvPr id="113696" name="Group 32"/>
              <p:cNvGrpSpPr>
                <a:grpSpLocks/>
              </p:cNvGrpSpPr>
              <p:nvPr/>
            </p:nvGrpSpPr>
            <p:grpSpPr bwMode="auto">
              <a:xfrm>
                <a:off x="1219" y="346"/>
                <a:ext cx="2313" cy="518"/>
                <a:chOff x="1219" y="346"/>
                <a:chExt cx="2313" cy="518"/>
              </a:xfrm>
            </p:grpSpPr>
            <p:sp>
              <p:nvSpPr>
                <p:cNvPr id="113672" name="Rectangle 8"/>
                <p:cNvSpPr>
                  <a:spLocks noChangeArrowheads="1"/>
                </p:cNvSpPr>
                <p:nvPr/>
              </p:nvSpPr>
              <p:spPr bwMode="auto">
                <a:xfrm>
                  <a:off x="1262" y="346"/>
                  <a:ext cx="2227" cy="518"/>
                </a:xfrm>
                <a:prstGeom prst="rect">
                  <a:avLst/>
                </a:prstGeom>
                <a:noFill/>
                <a:ln w="9525">
                  <a:noFill/>
                  <a:miter lim="800000"/>
                  <a:headEnd/>
                  <a:tailEnd/>
                </a:ln>
                <a:effectLst/>
              </p:spPr>
              <p:txBody>
                <a:bodyPr anchor="ctr"/>
                <a:lstStyle/>
                <a:p>
                  <a:pPr algn="ctr"/>
                  <a:r>
                    <a:rPr lang="en-US" sz="900">
                      <a:solidFill>
                        <a:srgbClr val="000000"/>
                      </a:solidFill>
                      <a:latin typeface="Georgia" pitchFamily="18" charset="0"/>
                      <a:cs typeface="Times New Roman" pitchFamily="18" charset="0"/>
                    </a:rPr>
                    <a:t>Av. de Las Américas</a:t>
                  </a:r>
                  <a:endParaRPr lang="en-US" sz="900">
                    <a:latin typeface="Georgia" pitchFamily="18" charset="0"/>
                    <a:cs typeface="Times New Roman" pitchFamily="18" charset="0"/>
                  </a:endParaRPr>
                </a:p>
                <a:p>
                  <a:pPr algn="ctr" eaLnBrk="0" hangingPunct="0"/>
                  <a:r>
                    <a:rPr lang="en-US" sz="900">
                      <a:solidFill>
                        <a:srgbClr val="000000"/>
                      </a:solidFill>
                      <a:latin typeface="Georgia" pitchFamily="18" charset="0"/>
                      <a:cs typeface="Times New Roman" pitchFamily="18" charset="0"/>
                    </a:rPr>
                    <a:t>Ecuador - Guayas, Guayaquil</a:t>
                  </a:r>
                  <a:endParaRPr lang="en-US" sz="900">
                    <a:latin typeface="Georgia" pitchFamily="18" charset="0"/>
                    <a:cs typeface="Times New Roman" pitchFamily="18" charset="0"/>
                  </a:endParaRPr>
                </a:p>
                <a:p>
                  <a:pPr algn="ctr" eaLnBrk="0" hangingPunct="0"/>
                  <a:r>
                    <a:rPr lang="en-US" sz="900">
                      <a:latin typeface="Georgia" pitchFamily="18" charset="0"/>
                      <a:cs typeface="Times New Roman" pitchFamily="18" charset="0"/>
                    </a:rPr>
                    <a:t> </a:t>
                  </a:r>
                </a:p>
                <a:p>
                  <a:pPr algn="ctr" eaLnBrk="0" hangingPunct="0"/>
                  <a:endParaRPr lang="en-US" sz="900">
                    <a:latin typeface="Georgia" pitchFamily="18" charset="0"/>
                  </a:endParaRPr>
                </a:p>
              </p:txBody>
            </p:sp>
            <p:sp>
              <p:nvSpPr>
                <p:cNvPr id="113695" name="Rectangle 31"/>
                <p:cNvSpPr>
                  <a:spLocks noChangeArrowheads="1"/>
                </p:cNvSpPr>
                <p:nvPr/>
              </p:nvSpPr>
              <p:spPr bwMode="auto">
                <a:xfrm>
                  <a:off x="1219" y="346"/>
                  <a:ext cx="2313" cy="518"/>
                </a:xfrm>
                <a:prstGeom prst="rect">
                  <a:avLst/>
                </a:prstGeom>
                <a:noFill/>
                <a:ln w="7">
                  <a:solidFill>
                    <a:srgbClr val="A0A0A0"/>
                  </a:solidFill>
                  <a:miter lim="800000"/>
                  <a:headEnd/>
                  <a:tailEnd/>
                </a:ln>
                <a:effectLst/>
              </p:spPr>
              <p:txBody>
                <a:bodyPr/>
                <a:lstStyle/>
                <a:p>
                  <a:endParaRPr lang="en-US"/>
                </a:p>
              </p:txBody>
            </p:sp>
          </p:grpSp>
          <p:grpSp>
            <p:nvGrpSpPr>
              <p:cNvPr id="113698" name="Group 34"/>
              <p:cNvGrpSpPr>
                <a:grpSpLocks/>
              </p:cNvGrpSpPr>
              <p:nvPr/>
            </p:nvGrpSpPr>
            <p:grpSpPr bwMode="auto">
              <a:xfrm>
                <a:off x="0" y="864"/>
                <a:ext cx="1219" cy="518"/>
                <a:chOff x="0" y="864"/>
                <a:chExt cx="1219" cy="518"/>
              </a:xfrm>
            </p:grpSpPr>
            <p:sp>
              <p:nvSpPr>
                <p:cNvPr id="113673" name="Rectangle 9"/>
                <p:cNvSpPr>
                  <a:spLocks noChangeArrowheads="1"/>
                </p:cNvSpPr>
                <p:nvPr/>
              </p:nvSpPr>
              <p:spPr bwMode="auto">
                <a:xfrm>
                  <a:off x="43" y="864"/>
                  <a:ext cx="1133" cy="518"/>
                </a:xfrm>
                <a:prstGeom prst="rect">
                  <a:avLst/>
                </a:prstGeom>
                <a:noFill/>
                <a:ln w="9525">
                  <a:noFill/>
                  <a:miter lim="800000"/>
                  <a:headEnd/>
                  <a:tailEnd/>
                </a:ln>
                <a:effectLst/>
              </p:spPr>
              <p:txBody>
                <a:bodyPr anchor="ctr"/>
                <a:lstStyle/>
                <a:p>
                  <a:pPr algn="ctr"/>
                  <a:r>
                    <a:rPr lang="en-US" sz="900">
                      <a:latin typeface="Georgia" pitchFamily="18" charset="0"/>
                      <a:cs typeface="Times New Roman" pitchFamily="18" charset="0"/>
                    </a:rPr>
                    <a:t>TOYOCOSTA</a:t>
                  </a:r>
                </a:p>
                <a:p>
                  <a:pPr algn="ctr" eaLnBrk="0" hangingPunct="0"/>
                  <a:endParaRPr lang="en-US" sz="900">
                    <a:latin typeface="Georgia" pitchFamily="18" charset="0"/>
                  </a:endParaRPr>
                </a:p>
              </p:txBody>
            </p:sp>
            <p:sp>
              <p:nvSpPr>
                <p:cNvPr id="113697" name="Rectangle 33"/>
                <p:cNvSpPr>
                  <a:spLocks noChangeArrowheads="1"/>
                </p:cNvSpPr>
                <p:nvPr/>
              </p:nvSpPr>
              <p:spPr bwMode="auto">
                <a:xfrm>
                  <a:off x="0" y="864"/>
                  <a:ext cx="1219" cy="518"/>
                </a:xfrm>
                <a:prstGeom prst="rect">
                  <a:avLst/>
                </a:prstGeom>
                <a:noFill/>
                <a:ln w="7">
                  <a:solidFill>
                    <a:srgbClr val="A0A0A0"/>
                  </a:solidFill>
                  <a:miter lim="800000"/>
                  <a:headEnd/>
                  <a:tailEnd/>
                </a:ln>
                <a:effectLst/>
              </p:spPr>
              <p:txBody>
                <a:bodyPr/>
                <a:lstStyle/>
                <a:p>
                  <a:endParaRPr lang="en-US"/>
                </a:p>
              </p:txBody>
            </p:sp>
          </p:grpSp>
          <p:grpSp>
            <p:nvGrpSpPr>
              <p:cNvPr id="113700" name="Group 36"/>
              <p:cNvGrpSpPr>
                <a:grpSpLocks/>
              </p:cNvGrpSpPr>
              <p:nvPr/>
            </p:nvGrpSpPr>
            <p:grpSpPr bwMode="auto">
              <a:xfrm>
                <a:off x="1219" y="864"/>
                <a:ext cx="2313" cy="518"/>
                <a:chOff x="1219" y="864"/>
                <a:chExt cx="2313" cy="518"/>
              </a:xfrm>
            </p:grpSpPr>
            <p:sp>
              <p:nvSpPr>
                <p:cNvPr id="113674" name="Rectangle 10"/>
                <p:cNvSpPr>
                  <a:spLocks noChangeArrowheads="1"/>
                </p:cNvSpPr>
                <p:nvPr/>
              </p:nvSpPr>
              <p:spPr bwMode="auto">
                <a:xfrm>
                  <a:off x="1262" y="864"/>
                  <a:ext cx="2227" cy="518"/>
                </a:xfrm>
                <a:prstGeom prst="rect">
                  <a:avLst/>
                </a:prstGeom>
                <a:noFill/>
                <a:ln w="9525">
                  <a:noFill/>
                  <a:miter lim="800000"/>
                  <a:headEnd/>
                  <a:tailEnd/>
                </a:ln>
                <a:effectLst/>
              </p:spPr>
              <p:txBody>
                <a:bodyPr anchor="ctr"/>
                <a:lstStyle/>
                <a:p>
                  <a:pPr algn="ctr"/>
                  <a:r>
                    <a:rPr lang="en-US" sz="900">
                      <a:solidFill>
                        <a:srgbClr val="000000"/>
                      </a:solidFill>
                      <a:latin typeface="Georgia" pitchFamily="18" charset="0"/>
                      <a:cs typeface="Times New Roman" pitchFamily="18" charset="0"/>
                    </a:rPr>
                    <a:t>Av.Carlos Julio Arosemena km 3.5</a:t>
                  </a:r>
                  <a:endParaRPr lang="en-US" sz="900">
                    <a:latin typeface="Georgia" pitchFamily="18" charset="0"/>
                    <a:cs typeface="Times New Roman" pitchFamily="18" charset="0"/>
                  </a:endParaRPr>
                </a:p>
                <a:p>
                  <a:pPr algn="ctr" eaLnBrk="0" hangingPunct="0"/>
                  <a:r>
                    <a:rPr lang="en-US" sz="900">
                      <a:solidFill>
                        <a:srgbClr val="000000"/>
                      </a:solidFill>
                      <a:latin typeface="Georgia" pitchFamily="18" charset="0"/>
                      <a:cs typeface="Times New Roman" pitchFamily="18" charset="0"/>
                    </a:rPr>
                    <a:t>Ecuador - Guayas, Guayaquil</a:t>
                  </a:r>
                  <a:endParaRPr lang="en-US" sz="900">
                    <a:latin typeface="Georgia" pitchFamily="18" charset="0"/>
                    <a:cs typeface="Times New Roman" pitchFamily="18" charset="0"/>
                  </a:endParaRPr>
                </a:p>
                <a:p>
                  <a:pPr algn="ctr" eaLnBrk="0" hangingPunct="0"/>
                  <a:r>
                    <a:rPr lang="en-US" sz="900">
                      <a:latin typeface="Georgia" pitchFamily="18" charset="0"/>
                      <a:cs typeface="Times New Roman" pitchFamily="18" charset="0"/>
                    </a:rPr>
                    <a:t> </a:t>
                  </a:r>
                </a:p>
                <a:p>
                  <a:pPr algn="ctr" eaLnBrk="0" hangingPunct="0"/>
                  <a:endParaRPr lang="en-US" sz="900">
                    <a:latin typeface="Georgia" pitchFamily="18" charset="0"/>
                  </a:endParaRPr>
                </a:p>
              </p:txBody>
            </p:sp>
            <p:sp>
              <p:nvSpPr>
                <p:cNvPr id="113699" name="Rectangle 35"/>
                <p:cNvSpPr>
                  <a:spLocks noChangeArrowheads="1"/>
                </p:cNvSpPr>
                <p:nvPr/>
              </p:nvSpPr>
              <p:spPr bwMode="auto">
                <a:xfrm>
                  <a:off x="1219" y="864"/>
                  <a:ext cx="2313" cy="518"/>
                </a:xfrm>
                <a:prstGeom prst="rect">
                  <a:avLst/>
                </a:prstGeom>
                <a:noFill/>
                <a:ln w="7">
                  <a:solidFill>
                    <a:srgbClr val="A0A0A0"/>
                  </a:solidFill>
                  <a:miter lim="800000"/>
                  <a:headEnd/>
                  <a:tailEnd/>
                </a:ln>
                <a:effectLst/>
              </p:spPr>
              <p:txBody>
                <a:bodyPr/>
                <a:lstStyle/>
                <a:p>
                  <a:endParaRPr lang="en-US"/>
                </a:p>
              </p:txBody>
            </p:sp>
          </p:grpSp>
          <p:grpSp>
            <p:nvGrpSpPr>
              <p:cNvPr id="113702" name="Group 38"/>
              <p:cNvGrpSpPr>
                <a:grpSpLocks/>
              </p:cNvGrpSpPr>
              <p:nvPr/>
            </p:nvGrpSpPr>
            <p:grpSpPr bwMode="auto">
              <a:xfrm>
                <a:off x="0" y="1382"/>
                <a:ext cx="1219" cy="518"/>
                <a:chOff x="0" y="1382"/>
                <a:chExt cx="1219" cy="518"/>
              </a:xfrm>
            </p:grpSpPr>
            <p:sp>
              <p:nvSpPr>
                <p:cNvPr id="113675" name="Rectangle 11"/>
                <p:cNvSpPr>
                  <a:spLocks noChangeArrowheads="1"/>
                </p:cNvSpPr>
                <p:nvPr/>
              </p:nvSpPr>
              <p:spPr bwMode="auto">
                <a:xfrm>
                  <a:off x="43" y="1382"/>
                  <a:ext cx="1133" cy="518"/>
                </a:xfrm>
                <a:prstGeom prst="rect">
                  <a:avLst/>
                </a:prstGeom>
                <a:noFill/>
                <a:ln w="9525">
                  <a:noFill/>
                  <a:miter lim="800000"/>
                  <a:headEnd/>
                  <a:tailEnd/>
                </a:ln>
                <a:effectLst/>
              </p:spPr>
              <p:txBody>
                <a:bodyPr anchor="ctr"/>
                <a:lstStyle/>
                <a:p>
                  <a:pPr algn="ctr"/>
                  <a:r>
                    <a:rPr lang="en-US" sz="900">
                      <a:latin typeface="Georgia" pitchFamily="18" charset="0"/>
                      <a:cs typeface="Times New Roman" pitchFamily="18" charset="0"/>
                    </a:rPr>
                    <a:t>ASIAUTO MOTORS S.A.</a:t>
                  </a:r>
                </a:p>
                <a:p>
                  <a:pPr algn="ctr" eaLnBrk="0" hangingPunct="0"/>
                  <a:endParaRPr lang="en-US" sz="900">
                    <a:latin typeface="Georgia" pitchFamily="18" charset="0"/>
                  </a:endParaRPr>
                </a:p>
              </p:txBody>
            </p:sp>
            <p:sp>
              <p:nvSpPr>
                <p:cNvPr id="113701" name="Rectangle 37"/>
                <p:cNvSpPr>
                  <a:spLocks noChangeArrowheads="1"/>
                </p:cNvSpPr>
                <p:nvPr/>
              </p:nvSpPr>
              <p:spPr bwMode="auto">
                <a:xfrm>
                  <a:off x="0" y="1382"/>
                  <a:ext cx="1219" cy="518"/>
                </a:xfrm>
                <a:prstGeom prst="rect">
                  <a:avLst/>
                </a:prstGeom>
                <a:noFill/>
                <a:ln w="7">
                  <a:solidFill>
                    <a:srgbClr val="A0A0A0"/>
                  </a:solidFill>
                  <a:miter lim="800000"/>
                  <a:headEnd/>
                  <a:tailEnd/>
                </a:ln>
                <a:effectLst/>
              </p:spPr>
              <p:txBody>
                <a:bodyPr/>
                <a:lstStyle/>
                <a:p>
                  <a:endParaRPr lang="en-US"/>
                </a:p>
              </p:txBody>
            </p:sp>
          </p:grpSp>
          <p:grpSp>
            <p:nvGrpSpPr>
              <p:cNvPr id="113704" name="Group 40"/>
              <p:cNvGrpSpPr>
                <a:grpSpLocks/>
              </p:cNvGrpSpPr>
              <p:nvPr/>
            </p:nvGrpSpPr>
            <p:grpSpPr bwMode="auto">
              <a:xfrm>
                <a:off x="1219" y="1382"/>
                <a:ext cx="2313" cy="518"/>
                <a:chOff x="1219" y="1382"/>
                <a:chExt cx="2313" cy="518"/>
              </a:xfrm>
            </p:grpSpPr>
            <p:sp>
              <p:nvSpPr>
                <p:cNvPr id="113676" name="Rectangle 12"/>
                <p:cNvSpPr>
                  <a:spLocks noChangeArrowheads="1"/>
                </p:cNvSpPr>
                <p:nvPr/>
              </p:nvSpPr>
              <p:spPr bwMode="auto">
                <a:xfrm>
                  <a:off x="1262" y="1382"/>
                  <a:ext cx="2227" cy="518"/>
                </a:xfrm>
                <a:prstGeom prst="rect">
                  <a:avLst/>
                </a:prstGeom>
                <a:noFill/>
                <a:ln w="9525">
                  <a:noFill/>
                  <a:miter lim="800000"/>
                  <a:headEnd/>
                  <a:tailEnd/>
                </a:ln>
                <a:effectLst/>
              </p:spPr>
              <p:txBody>
                <a:bodyPr anchor="ctr"/>
                <a:lstStyle/>
                <a:p>
                  <a:pPr algn="ctr"/>
                  <a:r>
                    <a:rPr lang="en-US" sz="900">
                      <a:solidFill>
                        <a:srgbClr val="000000"/>
                      </a:solidFill>
                      <a:latin typeface="Georgia" pitchFamily="18" charset="0"/>
                      <a:cs typeface="Times New Roman" pitchFamily="18" charset="0"/>
                    </a:rPr>
                    <a:t>Av.Constitucion, frente al Mall del Sol</a:t>
                  </a:r>
                  <a:endParaRPr lang="en-US" sz="900">
                    <a:latin typeface="Georgia" pitchFamily="18" charset="0"/>
                    <a:cs typeface="Times New Roman" pitchFamily="18" charset="0"/>
                  </a:endParaRPr>
                </a:p>
                <a:p>
                  <a:pPr algn="ctr" eaLnBrk="0" hangingPunct="0"/>
                  <a:r>
                    <a:rPr lang="en-US" sz="900">
                      <a:solidFill>
                        <a:srgbClr val="000000"/>
                      </a:solidFill>
                      <a:latin typeface="Georgia" pitchFamily="18" charset="0"/>
                      <a:cs typeface="Times New Roman" pitchFamily="18" charset="0"/>
                    </a:rPr>
                    <a:t>Ecuador - Guayas, Guayaquil</a:t>
                  </a:r>
                  <a:endParaRPr lang="en-US" sz="900">
                    <a:latin typeface="Georgia" pitchFamily="18" charset="0"/>
                    <a:cs typeface="Times New Roman" pitchFamily="18" charset="0"/>
                  </a:endParaRPr>
                </a:p>
                <a:p>
                  <a:pPr algn="ctr" eaLnBrk="0" hangingPunct="0"/>
                  <a:r>
                    <a:rPr lang="en-US" sz="900">
                      <a:latin typeface="Georgia" pitchFamily="18" charset="0"/>
                      <a:cs typeface="Times New Roman" pitchFamily="18" charset="0"/>
                    </a:rPr>
                    <a:t> </a:t>
                  </a:r>
                </a:p>
                <a:p>
                  <a:pPr algn="ctr" eaLnBrk="0" hangingPunct="0"/>
                  <a:endParaRPr lang="en-US" sz="900">
                    <a:latin typeface="Georgia" pitchFamily="18" charset="0"/>
                  </a:endParaRPr>
                </a:p>
              </p:txBody>
            </p:sp>
            <p:sp>
              <p:nvSpPr>
                <p:cNvPr id="113703" name="Rectangle 39"/>
                <p:cNvSpPr>
                  <a:spLocks noChangeArrowheads="1"/>
                </p:cNvSpPr>
                <p:nvPr/>
              </p:nvSpPr>
              <p:spPr bwMode="auto">
                <a:xfrm>
                  <a:off x="1219" y="1382"/>
                  <a:ext cx="2313" cy="518"/>
                </a:xfrm>
                <a:prstGeom prst="rect">
                  <a:avLst/>
                </a:prstGeom>
                <a:noFill/>
                <a:ln w="7">
                  <a:solidFill>
                    <a:srgbClr val="A0A0A0"/>
                  </a:solidFill>
                  <a:miter lim="800000"/>
                  <a:headEnd/>
                  <a:tailEnd/>
                </a:ln>
                <a:effectLst/>
              </p:spPr>
              <p:txBody>
                <a:bodyPr/>
                <a:lstStyle/>
                <a:p>
                  <a:endParaRPr lang="en-US"/>
                </a:p>
              </p:txBody>
            </p:sp>
          </p:grpSp>
          <p:grpSp>
            <p:nvGrpSpPr>
              <p:cNvPr id="113706" name="Group 42"/>
              <p:cNvGrpSpPr>
                <a:grpSpLocks/>
              </p:cNvGrpSpPr>
              <p:nvPr/>
            </p:nvGrpSpPr>
            <p:grpSpPr bwMode="auto">
              <a:xfrm>
                <a:off x="0" y="1900"/>
                <a:ext cx="1219" cy="518"/>
                <a:chOff x="0" y="1900"/>
                <a:chExt cx="1219" cy="518"/>
              </a:xfrm>
            </p:grpSpPr>
            <p:sp>
              <p:nvSpPr>
                <p:cNvPr id="113677" name="Rectangle 13"/>
                <p:cNvSpPr>
                  <a:spLocks noChangeArrowheads="1"/>
                </p:cNvSpPr>
                <p:nvPr/>
              </p:nvSpPr>
              <p:spPr bwMode="auto">
                <a:xfrm>
                  <a:off x="43" y="1900"/>
                  <a:ext cx="1133" cy="518"/>
                </a:xfrm>
                <a:prstGeom prst="rect">
                  <a:avLst/>
                </a:prstGeom>
                <a:noFill/>
                <a:ln w="9525">
                  <a:noFill/>
                  <a:miter lim="800000"/>
                  <a:headEnd/>
                  <a:tailEnd/>
                </a:ln>
                <a:effectLst/>
              </p:spPr>
              <p:txBody>
                <a:bodyPr anchor="ctr"/>
                <a:lstStyle/>
                <a:p>
                  <a:pPr algn="ctr"/>
                  <a:r>
                    <a:rPr lang="en-US" sz="900">
                      <a:latin typeface="Georgia" pitchFamily="18" charset="0"/>
                      <a:cs typeface="Times New Roman" pitchFamily="18" charset="0"/>
                    </a:rPr>
                    <a:t>E-MAULME C.A</a:t>
                  </a:r>
                </a:p>
                <a:p>
                  <a:pPr algn="ctr" eaLnBrk="0" hangingPunct="0"/>
                  <a:endParaRPr lang="en-US" sz="900">
                    <a:latin typeface="Georgia" pitchFamily="18" charset="0"/>
                  </a:endParaRPr>
                </a:p>
              </p:txBody>
            </p:sp>
            <p:sp>
              <p:nvSpPr>
                <p:cNvPr id="113705" name="Rectangle 41"/>
                <p:cNvSpPr>
                  <a:spLocks noChangeArrowheads="1"/>
                </p:cNvSpPr>
                <p:nvPr/>
              </p:nvSpPr>
              <p:spPr bwMode="auto">
                <a:xfrm>
                  <a:off x="0" y="1900"/>
                  <a:ext cx="1219" cy="518"/>
                </a:xfrm>
                <a:prstGeom prst="rect">
                  <a:avLst/>
                </a:prstGeom>
                <a:noFill/>
                <a:ln w="7">
                  <a:solidFill>
                    <a:srgbClr val="A0A0A0"/>
                  </a:solidFill>
                  <a:miter lim="800000"/>
                  <a:headEnd/>
                  <a:tailEnd/>
                </a:ln>
                <a:effectLst/>
              </p:spPr>
              <p:txBody>
                <a:bodyPr/>
                <a:lstStyle/>
                <a:p>
                  <a:endParaRPr lang="en-US"/>
                </a:p>
              </p:txBody>
            </p:sp>
          </p:grpSp>
          <p:grpSp>
            <p:nvGrpSpPr>
              <p:cNvPr id="113708" name="Group 44"/>
              <p:cNvGrpSpPr>
                <a:grpSpLocks/>
              </p:cNvGrpSpPr>
              <p:nvPr/>
            </p:nvGrpSpPr>
            <p:grpSpPr bwMode="auto">
              <a:xfrm>
                <a:off x="1219" y="1900"/>
                <a:ext cx="2313" cy="518"/>
                <a:chOff x="1219" y="1900"/>
                <a:chExt cx="2313" cy="518"/>
              </a:xfrm>
            </p:grpSpPr>
            <p:sp>
              <p:nvSpPr>
                <p:cNvPr id="113678" name="Rectangle 14"/>
                <p:cNvSpPr>
                  <a:spLocks noChangeArrowheads="1"/>
                </p:cNvSpPr>
                <p:nvPr/>
              </p:nvSpPr>
              <p:spPr bwMode="auto">
                <a:xfrm>
                  <a:off x="1262" y="1900"/>
                  <a:ext cx="2227" cy="518"/>
                </a:xfrm>
                <a:prstGeom prst="rect">
                  <a:avLst/>
                </a:prstGeom>
                <a:noFill/>
                <a:ln w="9525">
                  <a:noFill/>
                  <a:miter lim="800000"/>
                  <a:headEnd/>
                  <a:tailEnd/>
                </a:ln>
                <a:effectLst/>
              </p:spPr>
              <p:txBody>
                <a:bodyPr anchor="ctr"/>
                <a:lstStyle/>
                <a:p>
                  <a:pPr algn="ctr"/>
                  <a:r>
                    <a:rPr lang="en-US" sz="900">
                      <a:solidFill>
                        <a:srgbClr val="000000"/>
                      </a:solidFill>
                      <a:latin typeface="Georgia" pitchFamily="18" charset="0"/>
                      <a:cs typeface="Times New Roman" pitchFamily="18" charset="0"/>
                    </a:rPr>
                    <a:t>Av.de Las Américas y Calle 3A Fte,A la Esc.de Aviación del Ejercito</a:t>
                  </a:r>
                  <a:endParaRPr lang="en-US" sz="900">
                    <a:latin typeface="Georgia" pitchFamily="18" charset="0"/>
                    <a:cs typeface="Times New Roman" pitchFamily="18" charset="0"/>
                  </a:endParaRPr>
                </a:p>
                <a:p>
                  <a:pPr algn="ctr" eaLnBrk="0" hangingPunct="0"/>
                  <a:r>
                    <a:rPr lang="en-US" sz="900">
                      <a:solidFill>
                        <a:srgbClr val="000000"/>
                      </a:solidFill>
                      <a:latin typeface="Georgia" pitchFamily="18" charset="0"/>
                      <a:cs typeface="Times New Roman" pitchFamily="18" charset="0"/>
                    </a:rPr>
                    <a:t>Ecuador - Guayas, Guayaquil</a:t>
                  </a:r>
                  <a:endParaRPr lang="en-US" sz="900">
                    <a:latin typeface="Georgia" pitchFamily="18" charset="0"/>
                    <a:cs typeface="Times New Roman" pitchFamily="18" charset="0"/>
                  </a:endParaRPr>
                </a:p>
                <a:p>
                  <a:pPr algn="ctr" eaLnBrk="0" hangingPunct="0"/>
                  <a:r>
                    <a:rPr lang="en-US" sz="900">
                      <a:latin typeface="Georgia" pitchFamily="18" charset="0"/>
                      <a:cs typeface="Times New Roman" pitchFamily="18" charset="0"/>
                    </a:rPr>
                    <a:t> </a:t>
                  </a:r>
                </a:p>
                <a:p>
                  <a:pPr algn="ctr" eaLnBrk="0" hangingPunct="0"/>
                  <a:endParaRPr lang="en-US" sz="900">
                    <a:latin typeface="Georgia" pitchFamily="18" charset="0"/>
                  </a:endParaRPr>
                </a:p>
              </p:txBody>
            </p:sp>
            <p:sp>
              <p:nvSpPr>
                <p:cNvPr id="113707" name="Rectangle 43"/>
                <p:cNvSpPr>
                  <a:spLocks noChangeArrowheads="1"/>
                </p:cNvSpPr>
                <p:nvPr/>
              </p:nvSpPr>
              <p:spPr bwMode="auto">
                <a:xfrm>
                  <a:off x="1219" y="1900"/>
                  <a:ext cx="2313" cy="518"/>
                </a:xfrm>
                <a:prstGeom prst="rect">
                  <a:avLst/>
                </a:prstGeom>
                <a:noFill/>
                <a:ln w="7">
                  <a:solidFill>
                    <a:srgbClr val="A0A0A0"/>
                  </a:solidFill>
                  <a:miter lim="800000"/>
                  <a:headEnd/>
                  <a:tailEnd/>
                </a:ln>
                <a:effectLst/>
              </p:spPr>
              <p:txBody>
                <a:bodyPr/>
                <a:lstStyle/>
                <a:p>
                  <a:endParaRPr lang="en-US"/>
                </a:p>
              </p:txBody>
            </p:sp>
          </p:grpSp>
          <p:grpSp>
            <p:nvGrpSpPr>
              <p:cNvPr id="113710" name="Group 46"/>
              <p:cNvGrpSpPr>
                <a:grpSpLocks/>
              </p:cNvGrpSpPr>
              <p:nvPr/>
            </p:nvGrpSpPr>
            <p:grpSpPr bwMode="auto">
              <a:xfrm>
                <a:off x="0" y="2418"/>
                <a:ext cx="1219" cy="518"/>
                <a:chOff x="0" y="2418"/>
                <a:chExt cx="1219" cy="518"/>
              </a:xfrm>
            </p:grpSpPr>
            <p:sp>
              <p:nvSpPr>
                <p:cNvPr id="113679" name="Rectangle 15"/>
                <p:cNvSpPr>
                  <a:spLocks noChangeArrowheads="1"/>
                </p:cNvSpPr>
                <p:nvPr/>
              </p:nvSpPr>
              <p:spPr bwMode="auto">
                <a:xfrm>
                  <a:off x="43" y="2418"/>
                  <a:ext cx="1133" cy="518"/>
                </a:xfrm>
                <a:prstGeom prst="rect">
                  <a:avLst/>
                </a:prstGeom>
                <a:noFill/>
                <a:ln w="9525">
                  <a:noFill/>
                  <a:miter lim="800000"/>
                  <a:headEnd/>
                  <a:tailEnd/>
                </a:ln>
                <a:effectLst/>
              </p:spPr>
              <p:txBody>
                <a:bodyPr anchor="ctr"/>
                <a:lstStyle/>
                <a:p>
                  <a:pPr algn="ctr"/>
                  <a:r>
                    <a:rPr lang="en-US" sz="900">
                      <a:latin typeface="Georgia" pitchFamily="18" charset="0"/>
                      <a:cs typeface="Times New Roman" pitchFamily="18" charset="0"/>
                    </a:rPr>
                    <a:t>MOTRANSAMOTORISA</a:t>
                  </a:r>
                </a:p>
                <a:p>
                  <a:pPr algn="ctr" eaLnBrk="0" hangingPunct="0"/>
                  <a:endParaRPr lang="en-US" sz="900">
                    <a:latin typeface="Georgia" pitchFamily="18" charset="0"/>
                  </a:endParaRPr>
                </a:p>
              </p:txBody>
            </p:sp>
            <p:sp>
              <p:nvSpPr>
                <p:cNvPr id="113709" name="Rectangle 45"/>
                <p:cNvSpPr>
                  <a:spLocks noChangeArrowheads="1"/>
                </p:cNvSpPr>
                <p:nvPr/>
              </p:nvSpPr>
              <p:spPr bwMode="auto">
                <a:xfrm>
                  <a:off x="0" y="2418"/>
                  <a:ext cx="1219" cy="518"/>
                </a:xfrm>
                <a:prstGeom prst="rect">
                  <a:avLst/>
                </a:prstGeom>
                <a:noFill/>
                <a:ln w="7">
                  <a:solidFill>
                    <a:srgbClr val="A0A0A0"/>
                  </a:solidFill>
                  <a:miter lim="800000"/>
                  <a:headEnd/>
                  <a:tailEnd/>
                </a:ln>
                <a:effectLst/>
              </p:spPr>
              <p:txBody>
                <a:bodyPr/>
                <a:lstStyle/>
                <a:p>
                  <a:endParaRPr lang="en-US"/>
                </a:p>
              </p:txBody>
            </p:sp>
          </p:grpSp>
          <p:grpSp>
            <p:nvGrpSpPr>
              <p:cNvPr id="113712" name="Group 48"/>
              <p:cNvGrpSpPr>
                <a:grpSpLocks/>
              </p:cNvGrpSpPr>
              <p:nvPr/>
            </p:nvGrpSpPr>
            <p:grpSpPr bwMode="auto">
              <a:xfrm>
                <a:off x="1219" y="2418"/>
                <a:ext cx="2313" cy="518"/>
                <a:chOff x="1219" y="2418"/>
                <a:chExt cx="2313" cy="518"/>
              </a:xfrm>
            </p:grpSpPr>
            <p:sp>
              <p:nvSpPr>
                <p:cNvPr id="113680" name="Rectangle 16"/>
                <p:cNvSpPr>
                  <a:spLocks noChangeArrowheads="1"/>
                </p:cNvSpPr>
                <p:nvPr/>
              </p:nvSpPr>
              <p:spPr bwMode="auto">
                <a:xfrm>
                  <a:off x="1262" y="2418"/>
                  <a:ext cx="2227" cy="518"/>
                </a:xfrm>
                <a:prstGeom prst="rect">
                  <a:avLst/>
                </a:prstGeom>
                <a:noFill/>
                <a:ln w="9525">
                  <a:noFill/>
                  <a:miter lim="800000"/>
                  <a:headEnd/>
                  <a:tailEnd/>
                </a:ln>
                <a:effectLst/>
              </p:spPr>
              <p:txBody>
                <a:bodyPr anchor="ctr"/>
                <a:lstStyle/>
                <a:p>
                  <a:pPr algn="ctr"/>
                  <a:r>
                    <a:rPr lang="en-US" sz="900">
                      <a:solidFill>
                        <a:srgbClr val="000000"/>
                      </a:solidFill>
                      <a:latin typeface="Georgia" pitchFamily="18" charset="0"/>
                      <a:cs typeface="Times New Roman" pitchFamily="18" charset="0"/>
                    </a:rPr>
                    <a:t>Av.Juan Tanca Marengo km 1 1/2</a:t>
                  </a:r>
                  <a:endParaRPr lang="en-US" sz="900">
                    <a:latin typeface="Georgia" pitchFamily="18" charset="0"/>
                    <a:cs typeface="Times New Roman" pitchFamily="18" charset="0"/>
                  </a:endParaRPr>
                </a:p>
                <a:p>
                  <a:pPr algn="ctr" eaLnBrk="0" hangingPunct="0"/>
                  <a:r>
                    <a:rPr lang="en-US" sz="900">
                      <a:solidFill>
                        <a:srgbClr val="000000"/>
                      </a:solidFill>
                      <a:latin typeface="Georgia" pitchFamily="18" charset="0"/>
                      <a:cs typeface="Times New Roman" pitchFamily="18" charset="0"/>
                    </a:rPr>
                    <a:t>Ecuador - Guayas, Guayaquil</a:t>
                  </a:r>
                  <a:endParaRPr lang="en-US" sz="900">
                    <a:latin typeface="Georgia" pitchFamily="18" charset="0"/>
                    <a:cs typeface="Times New Roman" pitchFamily="18" charset="0"/>
                  </a:endParaRPr>
                </a:p>
                <a:p>
                  <a:pPr algn="ctr" eaLnBrk="0" hangingPunct="0"/>
                  <a:r>
                    <a:rPr lang="en-US" sz="900">
                      <a:latin typeface="Georgia" pitchFamily="18" charset="0"/>
                      <a:cs typeface="Times New Roman" pitchFamily="18" charset="0"/>
                    </a:rPr>
                    <a:t> </a:t>
                  </a:r>
                </a:p>
                <a:p>
                  <a:pPr algn="ctr" eaLnBrk="0" hangingPunct="0"/>
                  <a:endParaRPr lang="en-US" sz="900">
                    <a:latin typeface="Georgia" pitchFamily="18" charset="0"/>
                  </a:endParaRPr>
                </a:p>
              </p:txBody>
            </p:sp>
            <p:sp>
              <p:nvSpPr>
                <p:cNvPr id="113711" name="Rectangle 47"/>
                <p:cNvSpPr>
                  <a:spLocks noChangeArrowheads="1"/>
                </p:cNvSpPr>
                <p:nvPr/>
              </p:nvSpPr>
              <p:spPr bwMode="auto">
                <a:xfrm>
                  <a:off x="1219" y="2418"/>
                  <a:ext cx="2313" cy="518"/>
                </a:xfrm>
                <a:prstGeom prst="rect">
                  <a:avLst/>
                </a:prstGeom>
                <a:noFill/>
                <a:ln w="7">
                  <a:solidFill>
                    <a:srgbClr val="A0A0A0"/>
                  </a:solidFill>
                  <a:miter lim="800000"/>
                  <a:headEnd/>
                  <a:tailEnd/>
                </a:ln>
                <a:effectLst/>
              </p:spPr>
              <p:txBody>
                <a:bodyPr/>
                <a:lstStyle/>
                <a:p>
                  <a:endParaRPr lang="en-US"/>
                </a:p>
              </p:txBody>
            </p:sp>
          </p:grpSp>
          <p:grpSp>
            <p:nvGrpSpPr>
              <p:cNvPr id="113714" name="Group 50"/>
              <p:cNvGrpSpPr>
                <a:grpSpLocks/>
              </p:cNvGrpSpPr>
              <p:nvPr/>
            </p:nvGrpSpPr>
            <p:grpSpPr bwMode="auto">
              <a:xfrm>
                <a:off x="0" y="2936"/>
                <a:ext cx="1219" cy="518"/>
                <a:chOff x="0" y="2936"/>
                <a:chExt cx="1219" cy="518"/>
              </a:xfrm>
            </p:grpSpPr>
            <p:sp>
              <p:nvSpPr>
                <p:cNvPr id="113681" name="Rectangle 17"/>
                <p:cNvSpPr>
                  <a:spLocks noChangeArrowheads="1"/>
                </p:cNvSpPr>
                <p:nvPr/>
              </p:nvSpPr>
              <p:spPr bwMode="auto">
                <a:xfrm>
                  <a:off x="43" y="2936"/>
                  <a:ext cx="1133" cy="518"/>
                </a:xfrm>
                <a:prstGeom prst="rect">
                  <a:avLst/>
                </a:prstGeom>
                <a:noFill/>
                <a:ln w="9525">
                  <a:noFill/>
                  <a:miter lim="800000"/>
                  <a:headEnd/>
                  <a:tailEnd/>
                </a:ln>
                <a:effectLst/>
              </p:spPr>
              <p:txBody>
                <a:bodyPr anchor="ctr"/>
                <a:lstStyle/>
                <a:p>
                  <a:pPr algn="ctr"/>
                  <a:r>
                    <a:rPr lang="en-US" sz="900">
                      <a:latin typeface="Georgia" pitchFamily="18" charset="0"/>
                      <a:cs typeface="Times New Roman" pitchFamily="18" charset="0"/>
                    </a:rPr>
                    <a:t>VOLVO SUECIA MOTORS S.A.,</a:t>
                  </a:r>
                </a:p>
                <a:p>
                  <a:pPr algn="ctr" eaLnBrk="0" hangingPunct="0"/>
                  <a:endParaRPr lang="en-US" sz="900">
                    <a:latin typeface="Georgia" pitchFamily="18" charset="0"/>
                  </a:endParaRPr>
                </a:p>
              </p:txBody>
            </p:sp>
            <p:sp>
              <p:nvSpPr>
                <p:cNvPr id="113713" name="Rectangle 49"/>
                <p:cNvSpPr>
                  <a:spLocks noChangeArrowheads="1"/>
                </p:cNvSpPr>
                <p:nvPr/>
              </p:nvSpPr>
              <p:spPr bwMode="auto">
                <a:xfrm>
                  <a:off x="0" y="2936"/>
                  <a:ext cx="1219" cy="518"/>
                </a:xfrm>
                <a:prstGeom prst="rect">
                  <a:avLst/>
                </a:prstGeom>
                <a:noFill/>
                <a:ln w="7">
                  <a:solidFill>
                    <a:srgbClr val="A0A0A0"/>
                  </a:solidFill>
                  <a:miter lim="800000"/>
                  <a:headEnd/>
                  <a:tailEnd/>
                </a:ln>
                <a:effectLst/>
              </p:spPr>
              <p:txBody>
                <a:bodyPr/>
                <a:lstStyle/>
                <a:p>
                  <a:endParaRPr lang="en-US"/>
                </a:p>
              </p:txBody>
            </p:sp>
          </p:grpSp>
          <p:grpSp>
            <p:nvGrpSpPr>
              <p:cNvPr id="113716" name="Group 52"/>
              <p:cNvGrpSpPr>
                <a:grpSpLocks/>
              </p:cNvGrpSpPr>
              <p:nvPr/>
            </p:nvGrpSpPr>
            <p:grpSpPr bwMode="auto">
              <a:xfrm>
                <a:off x="1219" y="2936"/>
                <a:ext cx="2313" cy="518"/>
                <a:chOff x="1219" y="2936"/>
                <a:chExt cx="2313" cy="518"/>
              </a:xfrm>
            </p:grpSpPr>
            <p:sp>
              <p:nvSpPr>
                <p:cNvPr id="113682" name="Rectangle 18"/>
                <p:cNvSpPr>
                  <a:spLocks noChangeArrowheads="1"/>
                </p:cNvSpPr>
                <p:nvPr/>
              </p:nvSpPr>
              <p:spPr bwMode="auto">
                <a:xfrm>
                  <a:off x="1262" y="2936"/>
                  <a:ext cx="2227" cy="518"/>
                </a:xfrm>
                <a:prstGeom prst="rect">
                  <a:avLst/>
                </a:prstGeom>
                <a:noFill/>
                <a:ln w="9525">
                  <a:noFill/>
                  <a:miter lim="800000"/>
                  <a:headEnd/>
                  <a:tailEnd/>
                </a:ln>
                <a:effectLst/>
              </p:spPr>
              <p:txBody>
                <a:bodyPr anchor="ctr"/>
                <a:lstStyle/>
                <a:p>
                  <a:pPr algn="ctr"/>
                  <a:r>
                    <a:rPr lang="en-US" sz="900">
                      <a:solidFill>
                        <a:srgbClr val="000000"/>
                      </a:solidFill>
                      <a:latin typeface="Georgia" pitchFamily="18" charset="0"/>
                      <a:cs typeface="Times New Roman" pitchFamily="18" charset="0"/>
                    </a:rPr>
                    <a:t>Av.de Las Américas y Calle Octava.Frente al Aeropuerto</a:t>
                  </a:r>
                  <a:endParaRPr lang="en-US" sz="900">
                    <a:latin typeface="Georgia" pitchFamily="18" charset="0"/>
                    <a:cs typeface="Times New Roman" pitchFamily="18" charset="0"/>
                  </a:endParaRPr>
                </a:p>
                <a:p>
                  <a:pPr algn="ctr" eaLnBrk="0" hangingPunct="0"/>
                  <a:r>
                    <a:rPr lang="en-US" sz="900">
                      <a:solidFill>
                        <a:srgbClr val="000000"/>
                      </a:solidFill>
                      <a:latin typeface="Georgia" pitchFamily="18" charset="0"/>
                      <a:cs typeface="Times New Roman" pitchFamily="18" charset="0"/>
                    </a:rPr>
                    <a:t>Ecuador - Guayas, Guayaquil</a:t>
                  </a:r>
                  <a:endParaRPr lang="en-US" sz="900">
                    <a:latin typeface="Georgia" pitchFamily="18" charset="0"/>
                    <a:cs typeface="Times New Roman" pitchFamily="18" charset="0"/>
                  </a:endParaRPr>
                </a:p>
                <a:p>
                  <a:pPr algn="ctr" eaLnBrk="0" hangingPunct="0"/>
                  <a:r>
                    <a:rPr lang="en-US" sz="900">
                      <a:latin typeface="Georgia" pitchFamily="18" charset="0"/>
                      <a:cs typeface="Times New Roman" pitchFamily="18" charset="0"/>
                    </a:rPr>
                    <a:t> </a:t>
                  </a:r>
                </a:p>
                <a:p>
                  <a:pPr algn="ctr" eaLnBrk="0" hangingPunct="0"/>
                  <a:endParaRPr lang="en-US" sz="900">
                    <a:latin typeface="Georgia" pitchFamily="18" charset="0"/>
                  </a:endParaRPr>
                </a:p>
              </p:txBody>
            </p:sp>
            <p:sp>
              <p:nvSpPr>
                <p:cNvPr id="113715" name="Rectangle 51"/>
                <p:cNvSpPr>
                  <a:spLocks noChangeArrowheads="1"/>
                </p:cNvSpPr>
                <p:nvPr/>
              </p:nvSpPr>
              <p:spPr bwMode="auto">
                <a:xfrm>
                  <a:off x="1219" y="2936"/>
                  <a:ext cx="2313" cy="518"/>
                </a:xfrm>
                <a:prstGeom prst="rect">
                  <a:avLst/>
                </a:prstGeom>
                <a:noFill/>
                <a:ln w="7">
                  <a:solidFill>
                    <a:srgbClr val="A0A0A0"/>
                  </a:solidFill>
                  <a:miter lim="800000"/>
                  <a:headEnd/>
                  <a:tailEnd/>
                </a:ln>
                <a:effectLst/>
              </p:spPr>
              <p:txBody>
                <a:bodyPr/>
                <a:lstStyle/>
                <a:p>
                  <a:endParaRPr lang="en-US"/>
                </a:p>
              </p:txBody>
            </p:sp>
          </p:grpSp>
          <p:grpSp>
            <p:nvGrpSpPr>
              <p:cNvPr id="113718" name="Group 54"/>
              <p:cNvGrpSpPr>
                <a:grpSpLocks/>
              </p:cNvGrpSpPr>
              <p:nvPr/>
            </p:nvGrpSpPr>
            <p:grpSpPr bwMode="auto">
              <a:xfrm>
                <a:off x="0" y="3454"/>
                <a:ext cx="1219" cy="317"/>
                <a:chOff x="0" y="3454"/>
                <a:chExt cx="1219" cy="317"/>
              </a:xfrm>
            </p:grpSpPr>
            <p:sp>
              <p:nvSpPr>
                <p:cNvPr id="113683" name="Rectangle 19"/>
                <p:cNvSpPr>
                  <a:spLocks noChangeArrowheads="1"/>
                </p:cNvSpPr>
                <p:nvPr/>
              </p:nvSpPr>
              <p:spPr bwMode="auto">
                <a:xfrm>
                  <a:off x="43" y="3454"/>
                  <a:ext cx="1133" cy="317"/>
                </a:xfrm>
                <a:prstGeom prst="rect">
                  <a:avLst/>
                </a:prstGeom>
                <a:noFill/>
                <a:ln w="9525">
                  <a:noFill/>
                  <a:miter lim="800000"/>
                  <a:headEnd/>
                  <a:tailEnd/>
                </a:ln>
                <a:effectLst/>
              </p:spPr>
              <p:txBody>
                <a:bodyPr anchor="ctr"/>
                <a:lstStyle/>
                <a:p>
                  <a:pPr algn="ctr"/>
                  <a:r>
                    <a:rPr lang="en-US" sz="900">
                      <a:latin typeface="Georgia" pitchFamily="18" charset="0"/>
                      <a:cs typeface="Times New Roman" pitchFamily="18" charset="0"/>
                    </a:rPr>
                    <a:t>Aseguradora BMI</a:t>
                  </a:r>
                </a:p>
                <a:p>
                  <a:pPr algn="ctr" eaLnBrk="0" hangingPunct="0"/>
                  <a:endParaRPr lang="en-US" sz="900">
                    <a:latin typeface="Georgia" pitchFamily="18" charset="0"/>
                  </a:endParaRPr>
                </a:p>
              </p:txBody>
            </p:sp>
            <p:sp>
              <p:nvSpPr>
                <p:cNvPr id="113717" name="Rectangle 53"/>
                <p:cNvSpPr>
                  <a:spLocks noChangeArrowheads="1"/>
                </p:cNvSpPr>
                <p:nvPr/>
              </p:nvSpPr>
              <p:spPr bwMode="auto">
                <a:xfrm>
                  <a:off x="0" y="3454"/>
                  <a:ext cx="1219" cy="317"/>
                </a:xfrm>
                <a:prstGeom prst="rect">
                  <a:avLst/>
                </a:prstGeom>
                <a:noFill/>
                <a:ln w="7">
                  <a:solidFill>
                    <a:srgbClr val="A0A0A0"/>
                  </a:solidFill>
                  <a:miter lim="800000"/>
                  <a:headEnd/>
                  <a:tailEnd/>
                </a:ln>
                <a:effectLst/>
              </p:spPr>
              <p:txBody>
                <a:bodyPr/>
                <a:lstStyle/>
                <a:p>
                  <a:endParaRPr lang="en-US"/>
                </a:p>
              </p:txBody>
            </p:sp>
          </p:grpSp>
          <p:grpSp>
            <p:nvGrpSpPr>
              <p:cNvPr id="113720" name="Group 56"/>
              <p:cNvGrpSpPr>
                <a:grpSpLocks/>
              </p:cNvGrpSpPr>
              <p:nvPr/>
            </p:nvGrpSpPr>
            <p:grpSpPr bwMode="auto">
              <a:xfrm>
                <a:off x="1219" y="3454"/>
                <a:ext cx="2313" cy="317"/>
                <a:chOff x="1219" y="3454"/>
                <a:chExt cx="2313" cy="317"/>
              </a:xfrm>
            </p:grpSpPr>
            <p:sp>
              <p:nvSpPr>
                <p:cNvPr id="113684" name="Rectangle 20"/>
                <p:cNvSpPr>
                  <a:spLocks noChangeArrowheads="1"/>
                </p:cNvSpPr>
                <p:nvPr/>
              </p:nvSpPr>
              <p:spPr bwMode="auto">
                <a:xfrm>
                  <a:off x="1262" y="3454"/>
                  <a:ext cx="2227" cy="317"/>
                </a:xfrm>
                <a:prstGeom prst="rect">
                  <a:avLst/>
                </a:prstGeom>
                <a:noFill/>
                <a:ln w="9525">
                  <a:noFill/>
                  <a:miter lim="800000"/>
                  <a:headEnd/>
                  <a:tailEnd/>
                </a:ln>
                <a:effectLst/>
              </p:spPr>
              <p:txBody>
                <a:bodyPr anchor="ctr"/>
                <a:lstStyle/>
                <a:p>
                  <a:pPr algn="ctr"/>
                  <a:r>
                    <a:rPr lang="en-US" sz="900">
                      <a:solidFill>
                        <a:srgbClr val="000000"/>
                      </a:solidFill>
                      <a:latin typeface="Georgia" pitchFamily="18" charset="0"/>
                      <a:cs typeface="Times New Roman" pitchFamily="18" charset="0"/>
                    </a:rPr>
                    <a:t>Edif. World Trade Center Torre B piso 8 oficina 811</a:t>
                  </a:r>
                  <a:endParaRPr lang="en-US" sz="900">
                    <a:latin typeface="Georgia" pitchFamily="18" charset="0"/>
                    <a:cs typeface="Times New Roman" pitchFamily="18" charset="0"/>
                  </a:endParaRPr>
                </a:p>
                <a:p>
                  <a:pPr algn="ctr" eaLnBrk="0" hangingPunct="0"/>
                  <a:endParaRPr lang="en-US" sz="900">
                    <a:latin typeface="Georgia" pitchFamily="18" charset="0"/>
                  </a:endParaRPr>
                </a:p>
              </p:txBody>
            </p:sp>
            <p:sp>
              <p:nvSpPr>
                <p:cNvPr id="113719" name="Rectangle 55"/>
                <p:cNvSpPr>
                  <a:spLocks noChangeArrowheads="1"/>
                </p:cNvSpPr>
                <p:nvPr/>
              </p:nvSpPr>
              <p:spPr bwMode="auto">
                <a:xfrm>
                  <a:off x="1219" y="3454"/>
                  <a:ext cx="2313" cy="317"/>
                </a:xfrm>
                <a:prstGeom prst="rect">
                  <a:avLst/>
                </a:prstGeom>
                <a:noFill/>
                <a:ln w="7">
                  <a:solidFill>
                    <a:srgbClr val="A0A0A0"/>
                  </a:solidFill>
                  <a:miter lim="800000"/>
                  <a:headEnd/>
                  <a:tailEnd/>
                </a:ln>
                <a:effectLst/>
              </p:spPr>
              <p:txBody>
                <a:bodyPr/>
                <a:lstStyle/>
                <a:p>
                  <a:endParaRPr lang="en-US"/>
                </a:p>
              </p:txBody>
            </p:sp>
          </p:grpSp>
          <p:grpSp>
            <p:nvGrpSpPr>
              <p:cNvPr id="113722" name="Group 58"/>
              <p:cNvGrpSpPr>
                <a:grpSpLocks/>
              </p:cNvGrpSpPr>
              <p:nvPr/>
            </p:nvGrpSpPr>
            <p:grpSpPr bwMode="auto">
              <a:xfrm>
                <a:off x="0" y="3771"/>
                <a:ext cx="1219" cy="317"/>
                <a:chOff x="0" y="3771"/>
                <a:chExt cx="1219" cy="317"/>
              </a:xfrm>
            </p:grpSpPr>
            <p:sp>
              <p:nvSpPr>
                <p:cNvPr id="113685" name="Rectangle 21"/>
                <p:cNvSpPr>
                  <a:spLocks noChangeArrowheads="1"/>
                </p:cNvSpPr>
                <p:nvPr/>
              </p:nvSpPr>
              <p:spPr bwMode="auto">
                <a:xfrm>
                  <a:off x="43" y="3771"/>
                  <a:ext cx="1133" cy="317"/>
                </a:xfrm>
                <a:prstGeom prst="rect">
                  <a:avLst/>
                </a:prstGeom>
                <a:noFill/>
                <a:ln w="9525">
                  <a:noFill/>
                  <a:miter lim="800000"/>
                  <a:headEnd/>
                  <a:tailEnd/>
                </a:ln>
                <a:effectLst/>
              </p:spPr>
              <p:txBody>
                <a:bodyPr anchor="ctr"/>
                <a:lstStyle/>
                <a:p>
                  <a:pPr algn="ctr"/>
                  <a:r>
                    <a:rPr lang="en-US" sz="900">
                      <a:latin typeface="Georgia" pitchFamily="18" charset="0"/>
                      <a:cs typeface="Times New Roman" pitchFamily="18" charset="0"/>
                    </a:rPr>
                    <a:t>QMC</a:t>
                  </a:r>
                </a:p>
                <a:p>
                  <a:pPr algn="ctr" eaLnBrk="0" hangingPunct="0"/>
                  <a:endParaRPr lang="en-US" sz="900">
                    <a:latin typeface="Georgia" pitchFamily="18" charset="0"/>
                  </a:endParaRPr>
                </a:p>
              </p:txBody>
            </p:sp>
            <p:sp>
              <p:nvSpPr>
                <p:cNvPr id="113721" name="Rectangle 57"/>
                <p:cNvSpPr>
                  <a:spLocks noChangeArrowheads="1"/>
                </p:cNvSpPr>
                <p:nvPr/>
              </p:nvSpPr>
              <p:spPr bwMode="auto">
                <a:xfrm>
                  <a:off x="0" y="3771"/>
                  <a:ext cx="1219" cy="317"/>
                </a:xfrm>
                <a:prstGeom prst="rect">
                  <a:avLst/>
                </a:prstGeom>
                <a:noFill/>
                <a:ln w="7">
                  <a:solidFill>
                    <a:srgbClr val="A0A0A0"/>
                  </a:solidFill>
                  <a:miter lim="800000"/>
                  <a:headEnd/>
                  <a:tailEnd/>
                </a:ln>
                <a:effectLst/>
              </p:spPr>
              <p:txBody>
                <a:bodyPr/>
                <a:lstStyle/>
                <a:p>
                  <a:endParaRPr lang="en-US"/>
                </a:p>
              </p:txBody>
            </p:sp>
          </p:grpSp>
          <p:grpSp>
            <p:nvGrpSpPr>
              <p:cNvPr id="113724" name="Group 60"/>
              <p:cNvGrpSpPr>
                <a:grpSpLocks/>
              </p:cNvGrpSpPr>
              <p:nvPr/>
            </p:nvGrpSpPr>
            <p:grpSpPr bwMode="auto">
              <a:xfrm>
                <a:off x="1219" y="3771"/>
                <a:ext cx="2313" cy="317"/>
                <a:chOff x="1219" y="3771"/>
                <a:chExt cx="2313" cy="317"/>
              </a:xfrm>
            </p:grpSpPr>
            <p:sp>
              <p:nvSpPr>
                <p:cNvPr id="113686" name="Rectangle 22"/>
                <p:cNvSpPr>
                  <a:spLocks noChangeArrowheads="1"/>
                </p:cNvSpPr>
                <p:nvPr/>
              </p:nvSpPr>
              <p:spPr bwMode="auto">
                <a:xfrm>
                  <a:off x="1262" y="3771"/>
                  <a:ext cx="2227" cy="317"/>
                </a:xfrm>
                <a:prstGeom prst="rect">
                  <a:avLst/>
                </a:prstGeom>
                <a:noFill/>
                <a:ln w="9525">
                  <a:noFill/>
                  <a:miter lim="800000"/>
                  <a:headEnd/>
                  <a:tailEnd/>
                </a:ln>
                <a:effectLst/>
              </p:spPr>
              <p:txBody>
                <a:bodyPr anchor="ctr"/>
                <a:lstStyle/>
                <a:p>
                  <a:pPr algn="ctr"/>
                  <a:r>
                    <a:rPr lang="en-US" sz="900">
                      <a:solidFill>
                        <a:srgbClr val="000000"/>
                      </a:solidFill>
                      <a:latin typeface="Georgia" pitchFamily="18" charset="0"/>
                      <a:cs typeface="Times New Roman" pitchFamily="18" charset="0"/>
                    </a:rPr>
                    <a:t>Av. Francisco de Orellana</a:t>
                  </a:r>
                  <a:endParaRPr lang="en-US" sz="900">
                    <a:latin typeface="Georgia" pitchFamily="18" charset="0"/>
                    <a:cs typeface="Times New Roman" pitchFamily="18" charset="0"/>
                  </a:endParaRPr>
                </a:p>
                <a:p>
                  <a:pPr algn="ctr" eaLnBrk="0" hangingPunct="0"/>
                  <a:endParaRPr lang="en-US" sz="900">
                    <a:latin typeface="Georgia" pitchFamily="18" charset="0"/>
                  </a:endParaRPr>
                </a:p>
              </p:txBody>
            </p:sp>
            <p:sp>
              <p:nvSpPr>
                <p:cNvPr id="113723" name="Rectangle 59"/>
                <p:cNvSpPr>
                  <a:spLocks noChangeArrowheads="1"/>
                </p:cNvSpPr>
                <p:nvPr/>
              </p:nvSpPr>
              <p:spPr bwMode="auto">
                <a:xfrm>
                  <a:off x="1219" y="3771"/>
                  <a:ext cx="2313" cy="317"/>
                </a:xfrm>
                <a:prstGeom prst="rect">
                  <a:avLst/>
                </a:prstGeom>
                <a:noFill/>
                <a:ln w="7">
                  <a:solidFill>
                    <a:srgbClr val="A0A0A0"/>
                  </a:solidFill>
                  <a:miter lim="800000"/>
                  <a:headEnd/>
                  <a:tailEnd/>
                </a:ln>
                <a:effectLst/>
              </p:spPr>
              <p:txBody>
                <a:bodyPr/>
                <a:lstStyle/>
                <a:p>
                  <a:endParaRPr lang="en-US"/>
                </a:p>
              </p:txBody>
            </p:sp>
          </p:grpSp>
          <p:grpSp>
            <p:nvGrpSpPr>
              <p:cNvPr id="113726" name="Group 62"/>
              <p:cNvGrpSpPr>
                <a:grpSpLocks/>
              </p:cNvGrpSpPr>
              <p:nvPr/>
            </p:nvGrpSpPr>
            <p:grpSpPr bwMode="auto">
              <a:xfrm>
                <a:off x="0" y="4088"/>
                <a:ext cx="1219" cy="317"/>
                <a:chOff x="0" y="4088"/>
                <a:chExt cx="1219" cy="317"/>
              </a:xfrm>
            </p:grpSpPr>
            <p:sp>
              <p:nvSpPr>
                <p:cNvPr id="113687" name="Rectangle 23"/>
                <p:cNvSpPr>
                  <a:spLocks noChangeArrowheads="1"/>
                </p:cNvSpPr>
                <p:nvPr/>
              </p:nvSpPr>
              <p:spPr bwMode="auto">
                <a:xfrm>
                  <a:off x="43" y="4088"/>
                  <a:ext cx="1133" cy="317"/>
                </a:xfrm>
                <a:prstGeom prst="rect">
                  <a:avLst/>
                </a:prstGeom>
                <a:noFill/>
                <a:ln w="9525">
                  <a:noFill/>
                  <a:miter lim="800000"/>
                  <a:headEnd/>
                  <a:tailEnd/>
                </a:ln>
                <a:effectLst/>
              </p:spPr>
              <p:txBody>
                <a:bodyPr anchor="ctr"/>
                <a:lstStyle/>
                <a:p>
                  <a:pPr algn="ctr"/>
                  <a:r>
                    <a:rPr lang="en-US" sz="900">
                      <a:latin typeface="Georgia" pitchFamily="18" charset="0"/>
                      <a:cs typeface="Times New Roman" pitchFamily="18" charset="0"/>
                    </a:rPr>
                    <a:t>CELLSHOP</a:t>
                  </a:r>
                </a:p>
                <a:p>
                  <a:pPr algn="ctr" eaLnBrk="0" hangingPunct="0"/>
                  <a:endParaRPr lang="en-US" sz="900">
                    <a:latin typeface="Georgia" pitchFamily="18" charset="0"/>
                  </a:endParaRPr>
                </a:p>
              </p:txBody>
            </p:sp>
            <p:sp>
              <p:nvSpPr>
                <p:cNvPr id="113725" name="Rectangle 61"/>
                <p:cNvSpPr>
                  <a:spLocks noChangeArrowheads="1"/>
                </p:cNvSpPr>
                <p:nvPr/>
              </p:nvSpPr>
              <p:spPr bwMode="auto">
                <a:xfrm>
                  <a:off x="0" y="4088"/>
                  <a:ext cx="1219" cy="317"/>
                </a:xfrm>
                <a:prstGeom prst="rect">
                  <a:avLst/>
                </a:prstGeom>
                <a:noFill/>
                <a:ln w="7">
                  <a:solidFill>
                    <a:srgbClr val="A0A0A0"/>
                  </a:solidFill>
                  <a:miter lim="800000"/>
                  <a:headEnd/>
                  <a:tailEnd/>
                </a:ln>
                <a:effectLst/>
              </p:spPr>
              <p:txBody>
                <a:bodyPr/>
                <a:lstStyle/>
                <a:p>
                  <a:endParaRPr lang="en-US"/>
                </a:p>
              </p:txBody>
            </p:sp>
          </p:grpSp>
          <p:grpSp>
            <p:nvGrpSpPr>
              <p:cNvPr id="113728" name="Group 64"/>
              <p:cNvGrpSpPr>
                <a:grpSpLocks/>
              </p:cNvGrpSpPr>
              <p:nvPr/>
            </p:nvGrpSpPr>
            <p:grpSpPr bwMode="auto">
              <a:xfrm>
                <a:off x="1219" y="4088"/>
                <a:ext cx="2313" cy="317"/>
                <a:chOff x="1219" y="4088"/>
                <a:chExt cx="2313" cy="317"/>
              </a:xfrm>
            </p:grpSpPr>
            <p:sp>
              <p:nvSpPr>
                <p:cNvPr id="113688" name="Rectangle 24"/>
                <p:cNvSpPr>
                  <a:spLocks noChangeArrowheads="1"/>
                </p:cNvSpPr>
                <p:nvPr/>
              </p:nvSpPr>
              <p:spPr bwMode="auto">
                <a:xfrm>
                  <a:off x="1262" y="4088"/>
                  <a:ext cx="2227" cy="317"/>
                </a:xfrm>
                <a:prstGeom prst="rect">
                  <a:avLst/>
                </a:prstGeom>
                <a:noFill/>
                <a:ln w="9525">
                  <a:noFill/>
                  <a:miter lim="800000"/>
                  <a:headEnd/>
                  <a:tailEnd/>
                </a:ln>
                <a:effectLst/>
              </p:spPr>
              <p:txBody>
                <a:bodyPr anchor="ctr"/>
                <a:lstStyle/>
                <a:p>
                  <a:pPr algn="ctr"/>
                  <a:r>
                    <a:rPr lang="en-US" sz="900">
                      <a:solidFill>
                        <a:srgbClr val="000000"/>
                      </a:solidFill>
                      <a:latin typeface="Georgia" pitchFamily="18" charset="0"/>
                      <a:cs typeface="Times New Roman" pitchFamily="18" charset="0"/>
                    </a:rPr>
                    <a:t>Av. Juan Tanca Marengo Km 4.5 C.C. Plaza Saibaba</a:t>
                  </a:r>
                  <a:endParaRPr lang="en-US" sz="900">
                    <a:latin typeface="Georgia" pitchFamily="18" charset="0"/>
                    <a:cs typeface="Times New Roman" pitchFamily="18" charset="0"/>
                  </a:endParaRPr>
                </a:p>
                <a:p>
                  <a:pPr algn="ctr" eaLnBrk="0" hangingPunct="0"/>
                  <a:endParaRPr lang="en-US" sz="900">
                    <a:latin typeface="Georgia" pitchFamily="18" charset="0"/>
                  </a:endParaRPr>
                </a:p>
              </p:txBody>
            </p:sp>
            <p:sp>
              <p:nvSpPr>
                <p:cNvPr id="113727" name="Rectangle 63"/>
                <p:cNvSpPr>
                  <a:spLocks noChangeArrowheads="1"/>
                </p:cNvSpPr>
                <p:nvPr/>
              </p:nvSpPr>
              <p:spPr bwMode="auto">
                <a:xfrm>
                  <a:off x="1219" y="4088"/>
                  <a:ext cx="2313" cy="317"/>
                </a:xfrm>
                <a:prstGeom prst="rect">
                  <a:avLst/>
                </a:prstGeom>
                <a:noFill/>
                <a:ln w="7">
                  <a:solidFill>
                    <a:srgbClr val="A0A0A0"/>
                  </a:solidFill>
                  <a:miter lim="800000"/>
                  <a:headEnd/>
                  <a:tailEnd/>
                </a:ln>
                <a:effectLst/>
              </p:spPr>
              <p:txBody>
                <a:bodyPr/>
                <a:lstStyle/>
                <a:p>
                  <a:endParaRPr lang="en-US"/>
                </a:p>
              </p:txBody>
            </p:sp>
          </p:grpSp>
        </p:grpSp>
        <p:sp>
          <p:nvSpPr>
            <p:cNvPr id="113730" name="Rectangle 66"/>
            <p:cNvSpPr>
              <a:spLocks noChangeArrowheads="1"/>
            </p:cNvSpPr>
            <p:nvPr/>
          </p:nvSpPr>
          <p:spPr bwMode="auto">
            <a:xfrm>
              <a:off x="-3" y="-3"/>
              <a:ext cx="3538" cy="4411"/>
            </a:xfrm>
            <a:prstGeom prst="rect">
              <a:avLst/>
            </a:prstGeom>
            <a:noFill/>
            <a:ln w="9525">
              <a:solidFill>
                <a:srgbClr val="A0A0A0"/>
              </a:solidFill>
              <a:miter lim="800000"/>
              <a:headEnd/>
              <a:tailEnd/>
            </a:ln>
            <a:effectLst/>
          </p:spPr>
          <p:txBody>
            <a:bodyPr/>
            <a:lstStyle/>
            <a:p>
              <a:endParaRPr lang="en-US"/>
            </a:p>
          </p:txBody>
        </p:sp>
      </p:grpSp>
      <p:sp>
        <p:nvSpPr>
          <p:cNvPr id="113733" name="2 Marcador de pie de página"/>
          <p:cNvSpPr txBox="1">
            <a:spLocks noGrp="1"/>
          </p:cNvSpPr>
          <p:nvPr/>
        </p:nvSpPr>
        <p:spPr bwMode="auto">
          <a:xfrm>
            <a:off x="152400" y="6484938"/>
            <a:ext cx="8763000" cy="366712"/>
          </a:xfrm>
          <a:prstGeom prst="rect">
            <a:avLst/>
          </a:prstGeom>
          <a:noFill/>
          <a:ln w="9525">
            <a:noFill/>
            <a:miter lim="800000"/>
            <a:headEnd/>
            <a:tailEnd/>
          </a:ln>
        </p:spPr>
        <p:txBody>
          <a:bodyPr/>
          <a:lstStyle/>
          <a:p>
            <a:r>
              <a:rPr lang="en-US" sz="1200">
                <a:solidFill>
                  <a:srgbClr val="FFFFFF"/>
                </a:solidFill>
                <a:latin typeface="Georgia" pitchFamily="18" charset="0"/>
              </a:rPr>
              <a:t>Ma. Gabriela Rodriguez                                                                                                                                                           Jéssica A. Acosta C.</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400" b="1" kern="1200" dirty="0">
                <a:solidFill>
                  <a:schemeClr val="accent3">
                    <a:lumMod val="50000"/>
                  </a:schemeClr>
                </a:solidFill>
                <a:latin typeface="+mj-lt"/>
                <a:ea typeface="+mj-ea"/>
                <a:cs typeface="+mj-cs"/>
              </a:rPr>
              <a:t>3.2.Especificacion del modelo </a:t>
            </a:r>
            <a:r>
              <a:rPr lang="es-ES" sz="3400" b="1" kern="1200" dirty="0">
                <a:solidFill>
                  <a:schemeClr val="accent3">
                    <a:lumMod val="50000"/>
                  </a:schemeClr>
                </a:solidFill>
                <a:latin typeface="+mj-lt"/>
                <a:ea typeface="+mj-ea"/>
                <a:cs typeface="+mj-cs"/>
              </a:rPr>
              <a:t>y datos.</a:t>
            </a:r>
            <a:endParaRPr lang="en-US" sz="3400" b="1" kern="1200" dirty="0">
              <a:solidFill>
                <a:schemeClr val="accent3">
                  <a:lumMod val="50000"/>
                </a:schemeClr>
              </a:solidFill>
              <a:latin typeface="+mj-lt"/>
              <a:ea typeface="+mj-ea"/>
              <a:cs typeface="+mj-cs"/>
            </a:endParaRPr>
          </a:p>
        </p:txBody>
      </p:sp>
      <p:sp>
        <p:nvSpPr>
          <p:cNvPr id="4608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5720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Para la H1, se describió lo siguiente:</a:t>
            </a:r>
            <a:endParaRPr lang="en-US" dirty="0" smtClean="0">
              <a:solidFill>
                <a:schemeClr val="accent3">
                  <a:lumMod val="75000"/>
                </a:schemeClr>
              </a:solidFill>
            </a:endParaRPr>
          </a:p>
          <a:p>
            <a:pPr marL="274320" indent="-274320" fontAlgn="auto">
              <a:spcAft>
                <a:spcPts val="0"/>
              </a:spcAft>
              <a:buFont typeface="Wingdings 2"/>
              <a:buChar char=""/>
              <a:defRPr/>
            </a:pPr>
            <a:endParaRPr lang="en-US" dirty="0" smtClean="0">
              <a:solidFill>
                <a:schemeClr val="accent3">
                  <a:lumMod val="75000"/>
                </a:schemeClr>
              </a:solidFill>
            </a:endParaRPr>
          </a:p>
          <a:p>
            <a:pPr marL="548640" lvl="1" indent="-274320" fontAlgn="auto">
              <a:spcAft>
                <a:spcPts val="0"/>
              </a:spcAft>
              <a:buFont typeface="Wingdings"/>
              <a:buChar char=""/>
              <a:defRPr/>
            </a:pPr>
            <a:r>
              <a:rPr lang="es-ES" dirty="0" smtClean="0">
                <a:solidFill>
                  <a:schemeClr val="accent3">
                    <a:lumMod val="75000"/>
                  </a:schemeClr>
                </a:solidFill>
              </a:rPr>
              <a:t>Variable Dependiente: Trabajo Esforzado = T.ESF.</a:t>
            </a:r>
          </a:p>
          <a:p>
            <a:pPr marL="274320" indent="-274320" fontAlgn="auto">
              <a:spcAft>
                <a:spcPts val="0"/>
              </a:spcAft>
              <a:buFont typeface="Wingdings 2"/>
              <a:buNone/>
              <a:defRPr/>
            </a:pPr>
            <a:endParaRPr lang="en-US" dirty="0" smtClean="0">
              <a:solidFill>
                <a:schemeClr val="accent3">
                  <a:lumMod val="75000"/>
                </a:schemeClr>
              </a:solidFill>
            </a:endParaRPr>
          </a:p>
          <a:p>
            <a:pPr marL="548640" lvl="1" indent="-274320" fontAlgn="auto">
              <a:spcAft>
                <a:spcPts val="0"/>
              </a:spcAft>
              <a:buFont typeface="Wingdings"/>
              <a:buChar char=""/>
              <a:defRPr/>
            </a:pPr>
            <a:r>
              <a:rPr lang="es-ES" dirty="0" smtClean="0">
                <a:solidFill>
                  <a:schemeClr val="accent3">
                    <a:lumMod val="75000"/>
                  </a:schemeClr>
                </a:solidFill>
              </a:rPr>
              <a:t>Trabajo Inteligente = Planificación de ventas +flexibilidad funcional + venta adaptable = T.INT.</a:t>
            </a:r>
            <a:endParaRPr lang="en-US" dirty="0" smtClean="0">
              <a:solidFill>
                <a:schemeClr val="accent3">
                  <a:lumMod val="75000"/>
                </a:schemeClr>
              </a:solidFill>
            </a:endParaRPr>
          </a:p>
          <a:p>
            <a:pPr marL="274320" indent="-274320" fontAlgn="auto">
              <a:spcAft>
                <a:spcPts val="0"/>
              </a:spcAft>
              <a:buFont typeface="Wingdings 2"/>
              <a:buChar char=""/>
              <a:defRPr/>
            </a:pPr>
            <a:endParaRPr lang="en-US" dirty="0" smtClean="0">
              <a:solidFill>
                <a:schemeClr val="accent3">
                  <a:lumMod val="75000"/>
                </a:schemeClr>
              </a:solidFill>
            </a:endParaRPr>
          </a:p>
          <a:p>
            <a:pPr marL="548640" lvl="1" indent="-274320" fontAlgn="auto">
              <a:spcAft>
                <a:spcPts val="0"/>
              </a:spcAft>
              <a:buFont typeface="Wingdings"/>
              <a:buChar char=""/>
              <a:defRPr/>
            </a:pPr>
            <a:r>
              <a:rPr lang="es-ES" dirty="0" smtClean="0">
                <a:solidFill>
                  <a:schemeClr val="accent3">
                    <a:lumMod val="75000"/>
                  </a:schemeClr>
                </a:solidFill>
              </a:rPr>
              <a:t>Variable Independiente: Orientación hacia el Aprendizaje = O.A.</a:t>
            </a:r>
            <a:endParaRPr lang="en-US" dirty="0" smtClean="0">
              <a:solidFill>
                <a:schemeClr val="accent3">
                  <a:lumMod val="75000"/>
                </a:schemeClr>
              </a:solidFill>
            </a:endParaRPr>
          </a:p>
          <a:p>
            <a:pPr marL="274320" indent="-274320" fontAlgn="auto">
              <a:spcAft>
                <a:spcPts val="0"/>
              </a:spcAft>
              <a:buFont typeface="Wingdings 2"/>
              <a:buChar char=""/>
              <a:defRPr/>
            </a:pPr>
            <a:endParaRPr lang="es-EC" dirty="0" smtClean="0">
              <a:solidFill>
                <a:schemeClr val="accent3">
                  <a:lumMod val="75000"/>
                </a:schemeClr>
              </a:solidFill>
            </a:endParaRPr>
          </a:p>
          <a:p>
            <a:pPr marL="1051560" lvl="2" indent="-457200" fontAlgn="auto">
              <a:spcAft>
                <a:spcPts val="0"/>
              </a:spcAft>
              <a:buClr>
                <a:schemeClr val="accent3"/>
              </a:buClr>
              <a:buFont typeface="+mj-lt"/>
              <a:buAutoNum type="alphaLcParenR"/>
              <a:defRPr/>
            </a:pPr>
            <a:endParaRPr lang="en-US" dirty="0" smtClean="0">
              <a:solidFill>
                <a:schemeClr val="accent3">
                  <a:lumMod val="75000"/>
                </a:schemeClr>
              </a:solidFill>
            </a:endParaRPr>
          </a:p>
          <a:p>
            <a:pPr lvl="4" fontAlgn="auto">
              <a:spcAft>
                <a:spcPts val="0"/>
              </a:spcAft>
              <a:buClr>
                <a:schemeClr val="accent5"/>
              </a:buClr>
              <a:buFontTx/>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400" b="1" kern="1200" dirty="0">
                <a:solidFill>
                  <a:schemeClr val="accent3">
                    <a:lumMod val="50000"/>
                  </a:schemeClr>
                </a:solidFill>
                <a:latin typeface="+mj-lt"/>
                <a:ea typeface="+mj-ea"/>
                <a:cs typeface="+mj-cs"/>
              </a:rPr>
              <a:t>3.2.Especificacion del modelo </a:t>
            </a:r>
            <a:r>
              <a:rPr lang="es-ES" sz="3400" b="1" kern="1200" dirty="0">
                <a:solidFill>
                  <a:schemeClr val="accent3">
                    <a:lumMod val="50000"/>
                  </a:schemeClr>
                </a:solidFill>
                <a:latin typeface="+mj-lt"/>
                <a:ea typeface="+mj-ea"/>
                <a:cs typeface="+mj-cs"/>
              </a:rPr>
              <a:t>y datos.</a:t>
            </a:r>
            <a:endParaRPr lang="en-US" sz="3400" b="1" kern="1200" dirty="0">
              <a:solidFill>
                <a:schemeClr val="accent3">
                  <a:lumMod val="50000"/>
                </a:schemeClr>
              </a:solidFill>
              <a:latin typeface="+mj-lt"/>
              <a:ea typeface="+mj-ea"/>
              <a:cs typeface="+mj-cs"/>
            </a:endParaRPr>
          </a:p>
        </p:txBody>
      </p:sp>
      <p:sp>
        <p:nvSpPr>
          <p:cNvPr id="47107"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5720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Para la H2, se describió lo siguiente:</a:t>
            </a:r>
            <a:endParaRPr lang="en-US" dirty="0" smtClean="0">
              <a:solidFill>
                <a:schemeClr val="accent3">
                  <a:lumMod val="75000"/>
                </a:schemeClr>
              </a:solidFill>
            </a:endParaRPr>
          </a:p>
          <a:p>
            <a:pPr marL="274320" indent="-274320" fontAlgn="auto">
              <a:spcAft>
                <a:spcPts val="0"/>
              </a:spcAft>
              <a:buFont typeface="Wingdings 2"/>
              <a:buChar char=""/>
              <a:defRPr/>
            </a:pPr>
            <a:endParaRPr lang="en-US" dirty="0" smtClean="0">
              <a:solidFill>
                <a:schemeClr val="accent3">
                  <a:lumMod val="75000"/>
                </a:schemeClr>
              </a:solidFill>
            </a:endParaRPr>
          </a:p>
          <a:p>
            <a:pPr marL="548640" lvl="1" indent="-274320" fontAlgn="auto">
              <a:spcAft>
                <a:spcPts val="0"/>
              </a:spcAft>
              <a:buFont typeface="Wingdings"/>
              <a:buChar char=""/>
              <a:defRPr/>
            </a:pPr>
            <a:r>
              <a:rPr lang="es-ES" dirty="0" smtClean="0">
                <a:solidFill>
                  <a:schemeClr val="accent3">
                    <a:lumMod val="75000"/>
                  </a:schemeClr>
                </a:solidFill>
              </a:rPr>
              <a:t>Variable Dependiente: 	Trabajo Esforzado = T.ESF.</a:t>
            </a:r>
            <a:endParaRPr lang="en-US" dirty="0" smtClean="0">
              <a:solidFill>
                <a:schemeClr val="accent3">
                  <a:lumMod val="75000"/>
                </a:schemeClr>
              </a:solidFill>
            </a:endParaRPr>
          </a:p>
          <a:p>
            <a:pPr marL="274320" indent="-274320" fontAlgn="auto">
              <a:spcAft>
                <a:spcPts val="0"/>
              </a:spcAft>
              <a:buFont typeface="Wingdings 2"/>
              <a:buChar char=""/>
              <a:defRPr/>
            </a:pPr>
            <a:endParaRPr lang="en-US" dirty="0" smtClean="0">
              <a:solidFill>
                <a:schemeClr val="accent3">
                  <a:lumMod val="75000"/>
                </a:schemeClr>
              </a:solidFill>
            </a:endParaRPr>
          </a:p>
          <a:p>
            <a:pPr marL="548640" lvl="1" indent="-274320" fontAlgn="auto">
              <a:spcAft>
                <a:spcPts val="0"/>
              </a:spcAft>
              <a:buFont typeface="Wingdings"/>
              <a:buChar char=""/>
              <a:defRPr/>
            </a:pPr>
            <a:r>
              <a:rPr lang="es-ES" dirty="0" smtClean="0">
                <a:solidFill>
                  <a:schemeClr val="accent3">
                    <a:lumMod val="75000"/>
                  </a:schemeClr>
                </a:solidFill>
              </a:rPr>
              <a:t>Variable Independiente:	Orientación hacia el Desempeño = O.D.</a:t>
            </a:r>
            <a:endParaRPr lang="en-US" dirty="0" smtClean="0">
              <a:solidFill>
                <a:schemeClr val="accent3">
                  <a:lumMod val="75000"/>
                </a:schemeClr>
              </a:solidFill>
            </a:endParaRPr>
          </a:p>
          <a:p>
            <a:pPr marL="274320" indent="-274320" fontAlgn="auto">
              <a:spcAft>
                <a:spcPts val="0"/>
              </a:spcAft>
              <a:buFont typeface="Wingdings 2"/>
              <a:buChar char=""/>
              <a:defRPr/>
            </a:pPr>
            <a:endParaRPr lang="es-EC" dirty="0" smtClean="0">
              <a:solidFill>
                <a:schemeClr val="accent3">
                  <a:lumMod val="75000"/>
                </a:schemeClr>
              </a:solidFill>
            </a:endParaRPr>
          </a:p>
          <a:p>
            <a:pPr marL="1051560" lvl="2" indent="-457200" fontAlgn="auto">
              <a:spcAft>
                <a:spcPts val="0"/>
              </a:spcAft>
              <a:buClr>
                <a:schemeClr val="accent3"/>
              </a:buClr>
              <a:buFont typeface="+mj-lt"/>
              <a:buAutoNum type="alphaLcParenR"/>
              <a:defRPr/>
            </a:pPr>
            <a:endParaRPr lang="en-US" dirty="0" smtClean="0">
              <a:solidFill>
                <a:schemeClr val="accent3">
                  <a:lumMod val="75000"/>
                </a:schemeClr>
              </a:solidFill>
            </a:endParaRPr>
          </a:p>
          <a:p>
            <a:pPr lvl="4" fontAlgn="auto">
              <a:spcAft>
                <a:spcPts val="0"/>
              </a:spcAft>
              <a:buClr>
                <a:schemeClr val="accent5"/>
              </a:buClr>
              <a:buFontTx/>
              <a:buNone/>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400" b="1" kern="1200" dirty="0">
                <a:solidFill>
                  <a:schemeClr val="accent3">
                    <a:lumMod val="50000"/>
                  </a:schemeClr>
                </a:solidFill>
                <a:latin typeface="+mj-lt"/>
                <a:ea typeface="+mj-ea"/>
                <a:cs typeface="+mj-cs"/>
              </a:rPr>
              <a:t>3.2.Especificacion del modelo </a:t>
            </a:r>
            <a:r>
              <a:rPr lang="es-ES" sz="3400" b="1" kern="1200" dirty="0">
                <a:solidFill>
                  <a:schemeClr val="accent3">
                    <a:lumMod val="50000"/>
                  </a:schemeClr>
                </a:solidFill>
                <a:latin typeface="+mj-lt"/>
                <a:ea typeface="+mj-ea"/>
                <a:cs typeface="+mj-cs"/>
              </a:rPr>
              <a:t>y datos.</a:t>
            </a:r>
            <a:endParaRPr lang="en-US" sz="3400" b="1" kern="1200" dirty="0">
              <a:solidFill>
                <a:schemeClr val="accent3">
                  <a:lumMod val="50000"/>
                </a:schemeClr>
              </a:solidFill>
              <a:latin typeface="+mj-lt"/>
              <a:ea typeface="+mj-ea"/>
              <a:cs typeface="+mj-cs"/>
            </a:endParaRPr>
          </a:p>
        </p:txBody>
      </p:sp>
      <p:sp>
        <p:nvSpPr>
          <p:cNvPr id="4813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800600"/>
          </a:xfrm>
        </p:spPr>
        <p:txBody>
          <a:bodyPr>
            <a:normAutofit fontScale="62500" lnSpcReduction="20000"/>
          </a:bodyPr>
          <a:lstStyle/>
          <a:p>
            <a:pPr marL="274320" indent="-274320" fontAlgn="auto">
              <a:spcAft>
                <a:spcPts val="0"/>
              </a:spcAft>
              <a:buFont typeface="Wingdings 2"/>
              <a:buChar char=""/>
              <a:defRPr/>
            </a:pPr>
            <a:r>
              <a:rPr lang="es-ES" sz="3500" dirty="0" smtClean="0">
                <a:solidFill>
                  <a:schemeClr val="accent3">
                    <a:lumMod val="75000"/>
                  </a:schemeClr>
                </a:solidFill>
              </a:rPr>
              <a:t>Para la H3, se describió lo siguiente:</a:t>
            </a:r>
          </a:p>
          <a:p>
            <a:pPr marL="274320" indent="-274320" fontAlgn="auto">
              <a:spcAft>
                <a:spcPts val="0"/>
              </a:spcAft>
              <a:buFont typeface="Wingdings 2"/>
              <a:buChar char=""/>
              <a:defRPr/>
            </a:pPr>
            <a:endParaRPr lang="en-US" sz="3500" dirty="0" smtClean="0">
              <a:solidFill>
                <a:schemeClr val="accent3">
                  <a:lumMod val="75000"/>
                </a:schemeClr>
              </a:solidFill>
            </a:endParaRPr>
          </a:p>
          <a:p>
            <a:pPr marL="548640" lvl="1" indent="-274320" fontAlgn="auto">
              <a:spcAft>
                <a:spcPts val="0"/>
              </a:spcAft>
              <a:buFont typeface="Wingdings"/>
              <a:buChar char=""/>
              <a:defRPr/>
            </a:pPr>
            <a:r>
              <a:rPr lang="es-ES" sz="3000" dirty="0" smtClean="0">
                <a:solidFill>
                  <a:schemeClr val="accent3">
                    <a:lumMod val="75000"/>
                  </a:schemeClr>
                </a:solidFill>
              </a:rPr>
              <a:t>Variable Dependiente: 	Trabajo Esforzado = T.ESF.</a:t>
            </a:r>
            <a:endParaRPr lang="en-US" sz="3000" dirty="0" smtClean="0">
              <a:solidFill>
                <a:schemeClr val="accent3">
                  <a:lumMod val="75000"/>
                </a:schemeClr>
              </a:solidFill>
            </a:endParaRPr>
          </a:p>
          <a:p>
            <a:pPr marL="274320" indent="-274320" fontAlgn="auto">
              <a:spcAft>
                <a:spcPts val="0"/>
              </a:spcAft>
              <a:buFont typeface="Wingdings 2"/>
              <a:buNone/>
              <a:defRPr/>
            </a:pPr>
            <a:endParaRPr lang="en-US" sz="3500" dirty="0" smtClean="0">
              <a:solidFill>
                <a:schemeClr val="accent3">
                  <a:lumMod val="75000"/>
                </a:schemeClr>
              </a:solidFill>
            </a:endParaRPr>
          </a:p>
          <a:p>
            <a:pPr marL="548640" lvl="1" indent="-274320" fontAlgn="auto">
              <a:spcAft>
                <a:spcPts val="0"/>
              </a:spcAft>
              <a:buFont typeface="Wingdings"/>
              <a:buChar char=""/>
              <a:defRPr/>
            </a:pPr>
            <a:r>
              <a:rPr lang="es-ES" sz="3000" dirty="0" smtClean="0">
                <a:solidFill>
                  <a:schemeClr val="accent3">
                    <a:lumMod val="75000"/>
                  </a:schemeClr>
                </a:solidFill>
              </a:rPr>
              <a:t>Variable Independiente:	Orientación hacia el Desempeño = O.D.				Auto-Eficacia = A.E.</a:t>
            </a:r>
            <a:endParaRPr lang="en-US" sz="3000" dirty="0" smtClean="0">
              <a:solidFill>
                <a:schemeClr val="accent3">
                  <a:lumMod val="75000"/>
                </a:schemeClr>
              </a:solidFill>
            </a:endParaRPr>
          </a:p>
          <a:p>
            <a:pPr marL="274320" indent="-274320" fontAlgn="auto">
              <a:spcAft>
                <a:spcPts val="0"/>
              </a:spcAft>
              <a:buFont typeface="Wingdings 2"/>
              <a:buChar char=""/>
              <a:defRPr/>
            </a:pPr>
            <a:endParaRPr lang="es-ES" sz="3500" dirty="0" smtClean="0">
              <a:solidFill>
                <a:schemeClr val="accent3">
                  <a:lumMod val="75000"/>
                </a:schemeClr>
              </a:solidFill>
            </a:endParaRPr>
          </a:p>
          <a:p>
            <a:pPr marL="274320" indent="-274320" fontAlgn="auto">
              <a:spcAft>
                <a:spcPts val="0"/>
              </a:spcAft>
              <a:buFont typeface="Wingdings 2"/>
              <a:buChar char=""/>
              <a:defRPr/>
            </a:pPr>
            <a:r>
              <a:rPr lang="es-ES" sz="3500" dirty="0" smtClean="0">
                <a:solidFill>
                  <a:schemeClr val="accent3">
                    <a:lumMod val="75000"/>
                  </a:schemeClr>
                </a:solidFill>
              </a:rPr>
              <a:t>Para el desarrollo de esta hipótesis se dividió en dos modelos para incluir la variable A.E. como moderador.</a:t>
            </a:r>
            <a:endParaRPr lang="en-US" sz="3500" dirty="0" smtClean="0">
              <a:solidFill>
                <a:schemeClr val="accent3">
                  <a:lumMod val="75000"/>
                </a:schemeClr>
              </a:solidFill>
            </a:endParaRPr>
          </a:p>
          <a:p>
            <a:pPr marL="274320" indent="-274320" fontAlgn="auto">
              <a:spcAft>
                <a:spcPts val="0"/>
              </a:spcAft>
              <a:buFont typeface="Wingdings 2"/>
              <a:buNone/>
              <a:defRPr/>
            </a:pPr>
            <a:endParaRPr lang="en-US" sz="3500" dirty="0" smtClean="0">
              <a:solidFill>
                <a:schemeClr val="accent3">
                  <a:lumMod val="75000"/>
                </a:schemeClr>
              </a:solidFill>
            </a:endParaRPr>
          </a:p>
          <a:p>
            <a:pPr marL="548640" lvl="1" indent="-274320" fontAlgn="auto">
              <a:spcAft>
                <a:spcPts val="0"/>
              </a:spcAft>
              <a:buFont typeface="Wingdings"/>
              <a:buChar char=""/>
              <a:defRPr/>
            </a:pPr>
            <a:r>
              <a:rPr lang="es-ES" sz="3000" dirty="0" smtClean="0">
                <a:solidFill>
                  <a:schemeClr val="accent3">
                    <a:lumMod val="75000"/>
                  </a:schemeClr>
                </a:solidFill>
              </a:rPr>
              <a:t>El modelo 1 considera:</a:t>
            </a:r>
            <a:endParaRPr lang="en-US" sz="3000" dirty="0" smtClean="0">
              <a:solidFill>
                <a:schemeClr val="accent3">
                  <a:lumMod val="75000"/>
                </a:schemeClr>
              </a:solidFill>
            </a:endParaRPr>
          </a:p>
          <a:p>
            <a:pPr marL="274320" indent="-274320" fontAlgn="auto">
              <a:spcAft>
                <a:spcPts val="0"/>
              </a:spcAft>
              <a:buFont typeface="Wingdings 2"/>
              <a:buNone/>
              <a:defRPr/>
            </a:pPr>
            <a:endParaRPr lang="en-US" sz="3500" dirty="0" smtClean="0">
              <a:solidFill>
                <a:schemeClr val="accent3">
                  <a:lumMod val="75000"/>
                </a:schemeClr>
              </a:solidFill>
            </a:endParaRPr>
          </a:p>
          <a:p>
            <a:pPr marL="548640" lvl="1" indent="-274320" fontAlgn="auto">
              <a:spcAft>
                <a:spcPts val="0"/>
              </a:spcAft>
              <a:buFont typeface="Wingdings"/>
              <a:buChar char=""/>
              <a:defRPr/>
            </a:pPr>
            <a:r>
              <a:rPr lang="es-ES" sz="3000" dirty="0" smtClean="0">
                <a:solidFill>
                  <a:schemeClr val="accent3">
                    <a:lumMod val="75000"/>
                  </a:schemeClr>
                </a:solidFill>
              </a:rPr>
              <a:t>Trabajo Esforzado= f (orientación hacia el desempeño, auto eficacia)</a:t>
            </a:r>
            <a:endParaRPr lang="en-US" sz="3000" dirty="0" smtClean="0">
              <a:solidFill>
                <a:schemeClr val="accent3">
                  <a:lumMod val="75000"/>
                </a:schemeClr>
              </a:solidFill>
            </a:endParaRPr>
          </a:p>
          <a:p>
            <a:pPr marL="274320" indent="-274320" fontAlgn="auto">
              <a:spcAft>
                <a:spcPts val="0"/>
              </a:spcAft>
              <a:buFont typeface="Wingdings 2"/>
              <a:buNone/>
              <a:defRPr/>
            </a:pPr>
            <a:endParaRPr lang="en-US" sz="3500" dirty="0" smtClean="0">
              <a:solidFill>
                <a:schemeClr val="accent3">
                  <a:lumMod val="75000"/>
                </a:schemeClr>
              </a:solidFill>
            </a:endParaRPr>
          </a:p>
          <a:p>
            <a:pPr marL="548640" lvl="1" indent="-274320" fontAlgn="auto">
              <a:spcAft>
                <a:spcPts val="0"/>
              </a:spcAft>
              <a:buFont typeface="Wingdings"/>
              <a:buChar char=""/>
              <a:defRPr/>
            </a:pPr>
            <a:r>
              <a:rPr lang="es-ES" sz="3000" dirty="0" smtClean="0">
                <a:solidFill>
                  <a:schemeClr val="accent3">
                    <a:lumMod val="75000"/>
                  </a:schemeClr>
                </a:solidFill>
              </a:rPr>
              <a:t> (Sin interacción del moderador)</a:t>
            </a:r>
            <a:endParaRPr lang="en-US" sz="3000" dirty="0" smtClean="0">
              <a:solidFill>
                <a:schemeClr val="accent3">
                  <a:lumMod val="75000"/>
                </a:schemeClr>
              </a:solidFill>
            </a:endParaRPr>
          </a:p>
          <a:p>
            <a:pPr marL="274320" indent="-274320" fontAlgn="auto">
              <a:spcAft>
                <a:spcPts val="0"/>
              </a:spcAft>
              <a:buFont typeface="Wingdings 2"/>
              <a:buNone/>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400" b="1" kern="1200" dirty="0">
                <a:solidFill>
                  <a:schemeClr val="accent3">
                    <a:lumMod val="50000"/>
                  </a:schemeClr>
                </a:solidFill>
                <a:latin typeface="+mj-lt"/>
                <a:ea typeface="+mj-ea"/>
                <a:cs typeface="+mj-cs"/>
              </a:rPr>
              <a:t>3.2.Especificacion del modelo </a:t>
            </a:r>
            <a:r>
              <a:rPr lang="es-ES" sz="3400" b="1" kern="1200" dirty="0">
                <a:solidFill>
                  <a:schemeClr val="accent3">
                    <a:lumMod val="50000"/>
                  </a:schemeClr>
                </a:solidFill>
                <a:latin typeface="+mj-lt"/>
                <a:ea typeface="+mj-ea"/>
                <a:cs typeface="+mj-cs"/>
              </a:rPr>
              <a:t>y datos.</a:t>
            </a:r>
            <a:endParaRPr lang="en-US" sz="3400" b="1" kern="1200" dirty="0">
              <a:solidFill>
                <a:schemeClr val="accent3">
                  <a:lumMod val="50000"/>
                </a:schemeClr>
              </a:solidFill>
              <a:latin typeface="+mj-lt"/>
              <a:ea typeface="+mj-ea"/>
              <a:cs typeface="+mj-cs"/>
            </a:endParaRPr>
          </a:p>
        </p:txBody>
      </p:sp>
      <p:sp>
        <p:nvSpPr>
          <p:cNvPr id="4915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572000"/>
          </a:xfrm>
        </p:spPr>
        <p:txBody>
          <a:bodyPr>
            <a:normAutofit/>
          </a:bodyPr>
          <a:lstStyle/>
          <a:p>
            <a:pPr marL="274320" indent="-274320" fontAlgn="auto">
              <a:lnSpc>
                <a:spcPct val="80000"/>
              </a:lnSpc>
              <a:spcAft>
                <a:spcPts val="0"/>
              </a:spcAft>
              <a:buFont typeface="Wingdings 2"/>
              <a:buChar char=""/>
              <a:defRPr/>
            </a:pPr>
            <a:r>
              <a:rPr lang="es-ES" sz="2200" dirty="0" smtClean="0">
                <a:solidFill>
                  <a:schemeClr val="accent3">
                    <a:lumMod val="75000"/>
                  </a:schemeClr>
                </a:solidFill>
              </a:rPr>
              <a:t>El modelo 2 considera:</a:t>
            </a:r>
            <a:endParaRPr lang="en-US" sz="2200" dirty="0" smtClean="0">
              <a:solidFill>
                <a:schemeClr val="accent3">
                  <a:lumMod val="75000"/>
                </a:schemeClr>
              </a:solidFill>
            </a:endParaRPr>
          </a:p>
          <a:p>
            <a:pPr marL="274320" indent="-274320" fontAlgn="auto">
              <a:lnSpc>
                <a:spcPct val="80000"/>
              </a:lnSpc>
              <a:spcAft>
                <a:spcPts val="0"/>
              </a:spcAft>
              <a:buFont typeface="Wingdings 2"/>
              <a:buChar char=""/>
              <a:defRPr/>
            </a:pPr>
            <a:endParaRPr lang="en-US" sz="2200" dirty="0" smtClean="0">
              <a:solidFill>
                <a:schemeClr val="accent3">
                  <a:lumMod val="75000"/>
                </a:schemeClr>
              </a:solidFill>
            </a:endParaRPr>
          </a:p>
          <a:p>
            <a:pPr marL="548640" lvl="1" indent="-274320" fontAlgn="auto">
              <a:lnSpc>
                <a:spcPct val="80000"/>
              </a:lnSpc>
              <a:spcAft>
                <a:spcPts val="0"/>
              </a:spcAft>
              <a:buFont typeface="Wingdings"/>
              <a:buChar char=""/>
              <a:defRPr/>
            </a:pPr>
            <a:r>
              <a:rPr lang="es-ES" dirty="0" smtClean="0">
                <a:solidFill>
                  <a:schemeClr val="accent3">
                    <a:lumMod val="75000"/>
                  </a:schemeClr>
                </a:solidFill>
              </a:rPr>
              <a:t>La multiplicación de las variables O.D. x A.E. para la interacción del modelo.</a:t>
            </a:r>
            <a:endParaRPr lang="en-US" dirty="0" smtClean="0">
              <a:solidFill>
                <a:schemeClr val="accent3">
                  <a:lumMod val="75000"/>
                </a:schemeClr>
              </a:solidFill>
            </a:endParaRPr>
          </a:p>
          <a:p>
            <a:pPr marL="274320" indent="-274320" fontAlgn="auto">
              <a:lnSpc>
                <a:spcPct val="80000"/>
              </a:lnSpc>
              <a:spcAft>
                <a:spcPts val="0"/>
              </a:spcAft>
              <a:buFont typeface="Wingdings 2"/>
              <a:buChar char=""/>
              <a:defRPr/>
            </a:pPr>
            <a:endParaRPr lang="en-US" sz="2200" dirty="0" smtClean="0">
              <a:solidFill>
                <a:schemeClr val="accent3">
                  <a:lumMod val="75000"/>
                </a:schemeClr>
              </a:solidFill>
            </a:endParaRPr>
          </a:p>
          <a:p>
            <a:pPr marL="548640" lvl="1" indent="-274320" fontAlgn="auto">
              <a:lnSpc>
                <a:spcPct val="80000"/>
              </a:lnSpc>
              <a:spcAft>
                <a:spcPts val="0"/>
              </a:spcAft>
              <a:buFont typeface="Wingdings"/>
              <a:buChar char=""/>
              <a:defRPr/>
            </a:pPr>
            <a:r>
              <a:rPr lang="es-ES" dirty="0" smtClean="0">
                <a:solidFill>
                  <a:schemeClr val="accent3">
                    <a:lumMod val="75000"/>
                  </a:schemeClr>
                </a:solidFill>
              </a:rPr>
              <a:t>Trabajo Esforzado= f (orientación hacia el desempeño, auto-eficacia, orientación hacia el desempeño x auto-eficacia)</a:t>
            </a:r>
            <a:endParaRPr lang="en-US" dirty="0" smtClean="0">
              <a:solidFill>
                <a:schemeClr val="accent3">
                  <a:lumMod val="75000"/>
                </a:schemeClr>
              </a:solidFill>
            </a:endParaRPr>
          </a:p>
          <a:p>
            <a:pPr marL="274320" indent="-274320" fontAlgn="auto">
              <a:spcAft>
                <a:spcPts val="0"/>
              </a:spcAft>
              <a:buFont typeface="Wingdings 2"/>
              <a:buChar char=""/>
              <a:defRPr/>
            </a:pPr>
            <a:endParaRPr lang="en-US" dirty="0" smtClean="0"/>
          </a:p>
          <a:p>
            <a:pPr marL="274320" indent="-274320" fontAlgn="auto">
              <a:spcAft>
                <a:spcPts val="0"/>
              </a:spcAft>
              <a:buFont typeface="Wingdings 2"/>
              <a:buNone/>
              <a:defRPr/>
            </a:pPr>
            <a:endParaRPr lang="es-ES" dirty="0" smtClean="0"/>
          </a:p>
          <a:p>
            <a:pPr marL="274320" indent="-274320" fontAlgn="auto">
              <a:spcAft>
                <a:spcPts val="0"/>
              </a:spcAft>
              <a:buFont typeface="Wingdings 2"/>
              <a:buChar char=""/>
              <a:defRPr/>
            </a:pPr>
            <a:endParaRPr lang="es-ES" dirty="0" smtClean="0"/>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sp>
        <p:nvSpPr>
          <p:cNvPr id="49157"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latin typeface="Georgia" pitchFamily="18" charset="0"/>
            </a:endParaRPr>
          </a:p>
        </p:txBody>
      </p:sp>
      <p:grpSp>
        <p:nvGrpSpPr>
          <p:cNvPr id="49158" name="Group 2"/>
          <p:cNvGrpSpPr>
            <a:grpSpLocks/>
          </p:cNvGrpSpPr>
          <p:nvPr/>
        </p:nvGrpSpPr>
        <p:grpSpPr bwMode="auto">
          <a:xfrm>
            <a:off x="1778000" y="3994150"/>
            <a:ext cx="5308600" cy="1720850"/>
            <a:chOff x="2259" y="4592"/>
            <a:chExt cx="7720" cy="2300"/>
          </a:xfrm>
        </p:grpSpPr>
        <p:cxnSp>
          <p:nvCxnSpPr>
            <p:cNvPr id="49159" name="AutoShape 8"/>
            <p:cNvCxnSpPr>
              <a:cxnSpLocks noChangeShapeType="1"/>
            </p:cNvCxnSpPr>
            <p:nvPr/>
          </p:nvCxnSpPr>
          <p:spPr bwMode="auto">
            <a:xfrm>
              <a:off x="3806" y="5190"/>
              <a:ext cx="4616" cy="0"/>
            </a:xfrm>
            <a:prstGeom prst="straightConnector1">
              <a:avLst/>
            </a:prstGeom>
            <a:noFill/>
            <a:ln w="9525">
              <a:solidFill>
                <a:srgbClr val="000000"/>
              </a:solidFill>
              <a:round/>
              <a:headEnd/>
              <a:tailEnd type="triangle" w="med" len="med"/>
            </a:ln>
          </p:spPr>
        </p:cxnSp>
        <p:grpSp>
          <p:nvGrpSpPr>
            <p:cNvPr id="49160" name="Group 3"/>
            <p:cNvGrpSpPr>
              <a:grpSpLocks/>
            </p:cNvGrpSpPr>
            <p:nvPr/>
          </p:nvGrpSpPr>
          <p:grpSpPr bwMode="auto">
            <a:xfrm>
              <a:off x="2259" y="4592"/>
              <a:ext cx="7720" cy="2300"/>
              <a:chOff x="1876" y="6229"/>
              <a:chExt cx="7720" cy="2300"/>
            </a:xfrm>
          </p:grpSpPr>
          <p:sp>
            <p:nvSpPr>
              <p:cNvPr id="49161" name="Text Box 7"/>
              <p:cNvSpPr txBox="1">
                <a:spLocks noChangeArrowheads="1"/>
              </p:cNvSpPr>
              <p:nvPr/>
            </p:nvSpPr>
            <p:spPr bwMode="auto">
              <a:xfrm>
                <a:off x="1876" y="6229"/>
                <a:ext cx="1552" cy="1365"/>
              </a:xfrm>
              <a:prstGeom prst="rect">
                <a:avLst/>
              </a:prstGeom>
              <a:solidFill>
                <a:srgbClr val="FFFFFF"/>
              </a:solidFill>
              <a:ln w="9525">
                <a:solidFill>
                  <a:srgbClr val="000000"/>
                </a:solidFill>
                <a:miter lim="800000"/>
                <a:headEnd/>
                <a:tailEnd/>
              </a:ln>
            </p:spPr>
            <p:txBody>
              <a:bodyPr/>
              <a:lstStyle/>
              <a:p>
                <a:r>
                  <a:rPr lang="es-ES" sz="1200">
                    <a:ea typeface="Times New Roman" pitchFamily="18" charset="0"/>
                    <a:cs typeface="Arial" charset="0"/>
                  </a:rPr>
                  <a:t>Orientación</a:t>
                </a:r>
                <a:endParaRPr lang="es-ES" sz="900">
                  <a:ea typeface="Times New Roman" pitchFamily="18" charset="0"/>
                  <a:cs typeface="Arial" charset="0"/>
                </a:endParaRPr>
              </a:p>
              <a:p>
                <a:pPr eaLnBrk="0" hangingPunct="0"/>
                <a:r>
                  <a:rPr lang="es-ES" sz="1200">
                    <a:ea typeface="Times New Roman" pitchFamily="18" charset="0"/>
                    <a:cs typeface="Arial" charset="0"/>
                  </a:rPr>
                  <a:t>Hacia</a:t>
                </a:r>
                <a:endParaRPr lang="es-ES" sz="900">
                  <a:ea typeface="Times New Roman" pitchFamily="18" charset="0"/>
                  <a:cs typeface="Arial" charset="0"/>
                </a:endParaRPr>
              </a:p>
              <a:p>
                <a:pPr eaLnBrk="0" hangingPunct="0"/>
                <a:r>
                  <a:rPr lang="es-ES" sz="1200">
                    <a:ea typeface="Times New Roman" pitchFamily="18" charset="0"/>
                    <a:cs typeface="Arial" charset="0"/>
                  </a:rPr>
                  <a:t>El </a:t>
                </a:r>
                <a:endParaRPr lang="es-ES" sz="900">
                  <a:ea typeface="Times New Roman" pitchFamily="18" charset="0"/>
                  <a:cs typeface="Arial" charset="0"/>
                </a:endParaRPr>
              </a:p>
              <a:p>
                <a:pPr eaLnBrk="0" hangingPunct="0"/>
                <a:r>
                  <a:rPr lang="es-ES" sz="1200">
                    <a:ea typeface="Times New Roman" pitchFamily="18" charset="0"/>
                    <a:cs typeface="Arial" charset="0"/>
                  </a:rPr>
                  <a:t>Desempeño </a:t>
                </a:r>
                <a:endParaRPr lang="es-ES">
                  <a:ea typeface="Times New Roman" pitchFamily="18" charset="0"/>
                  <a:cs typeface="Arial" charset="0"/>
                </a:endParaRPr>
              </a:p>
            </p:txBody>
          </p:sp>
          <p:sp>
            <p:nvSpPr>
              <p:cNvPr id="49162" name="Text Box 6"/>
              <p:cNvSpPr txBox="1">
                <a:spLocks noChangeArrowheads="1"/>
              </p:cNvSpPr>
              <p:nvPr/>
            </p:nvSpPr>
            <p:spPr bwMode="auto">
              <a:xfrm>
                <a:off x="4681" y="8099"/>
                <a:ext cx="1683" cy="430"/>
              </a:xfrm>
              <a:prstGeom prst="rect">
                <a:avLst/>
              </a:prstGeom>
              <a:solidFill>
                <a:srgbClr val="FFFFFF"/>
              </a:solidFill>
              <a:ln w="9525">
                <a:solidFill>
                  <a:srgbClr val="000000"/>
                </a:solidFill>
                <a:miter lim="800000"/>
                <a:headEnd/>
                <a:tailEnd/>
              </a:ln>
            </p:spPr>
            <p:txBody>
              <a:bodyPr/>
              <a:lstStyle/>
              <a:p>
                <a:r>
                  <a:rPr lang="es-ES" sz="1200">
                    <a:ea typeface="Times New Roman" pitchFamily="18" charset="0"/>
                    <a:cs typeface="Arial" charset="0"/>
                  </a:rPr>
                  <a:t>Auto-eficacia </a:t>
                </a:r>
                <a:endParaRPr lang="es-ES">
                  <a:ea typeface="Times New Roman" pitchFamily="18" charset="0"/>
                  <a:cs typeface="Arial" charset="0"/>
                </a:endParaRPr>
              </a:p>
            </p:txBody>
          </p:sp>
          <p:sp>
            <p:nvSpPr>
              <p:cNvPr id="49163" name="Text Box 5"/>
              <p:cNvSpPr txBox="1">
                <a:spLocks noChangeArrowheads="1"/>
              </p:cNvSpPr>
              <p:nvPr/>
            </p:nvSpPr>
            <p:spPr bwMode="auto">
              <a:xfrm>
                <a:off x="8044" y="6229"/>
                <a:ext cx="1552" cy="1365"/>
              </a:xfrm>
              <a:prstGeom prst="rect">
                <a:avLst/>
              </a:prstGeom>
              <a:solidFill>
                <a:srgbClr val="FFFFFF"/>
              </a:solidFill>
              <a:ln w="9525">
                <a:solidFill>
                  <a:srgbClr val="000000"/>
                </a:solidFill>
                <a:miter lim="800000"/>
                <a:headEnd/>
                <a:tailEnd/>
              </a:ln>
            </p:spPr>
            <p:txBody>
              <a:bodyPr/>
              <a:lstStyle/>
              <a:p>
                <a:r>
                  <a:rPr lang="es-ES" sz="1400">
                    <a:ea typeface="Times New Roman" pitchFamily="18" charset="0"/>
                    <a:cs typeface="Arial" charset="0"/>
                  </a:rPr>
                  <a:t>Trabajo </a:t>
                </a:r>
                <a:endParaRPr lang="es-ES" sz="900">
                  <a:ea typeface="Times New Roman" pitchFamily="18" charset="0"/>
                  <a:cs typeface="Arial" charset="0"/>
                </a:endParaRPr>
              </a:p>
              <a:p>
                <a:pPr eaLnBrk="0" hangingPunct="0"/>
                <a:r>
                  <a:rPr lang="es-ES" sz="1400">
                    <a:ea typeface="Times New Roman" pitchFamily="18" charset="0"/>
                    <a:cs typeface="Arial" charset="0"/>
                  </a:rPr>
                  <a:t>Esforzado</a:t>
                </a:r>
                <a:endParaRPr lang="es-ES" sz="900">
                  <a:ea typeface="Times New Roman" pitchFamily="18" charset="0"/>
                  <a:cs typeface="Arial" charset="0"/>
                </a:endParaRPr>
              </a:p>
              <a:p>
                <a:pPr eaLnBrk="0" hangingPunct="0"/>
                <a:r>
                  <a:rPr lang="es-ES" sz="1400">
                    <a:ea typeface="Times New Roman" pitchFamily="18" charset="0"/>
                    <a:cs typeface="Arial" charset="0"/>
                  </a:rPr>
                  <a:t> </a:t>
                </a:r>
                <a:endParaRPr lang="es-ES">
                  <a:ea typeface="Times New Roman" pitchFamily="18" charset="0"/>
                  <a:cs typeface="Arial" charset="0"/>
                </a:endParaRPr>
              </a:p>
            </p:txBody>
          </p:sp>
          <p:cxnSp>
            <p:nvCxnSpPr>
              <p:cNvPr id="49164" name="AutoShape 4"/>
              <p:cNvCxnSpPr>
                <a:cxnSpLocks noChangeShapeType="1"/>
              </p:cNvCxnSpPr>
              <p:nvPr/>
            </p:nvCxnSpPr>
            <p:spPr bwMode="auto">
              <a:xfrm flipV="1">
                <a:off x="5466" y="6846"/>
                <a:ext cx="0" cy="1253"/>
              </a:xfrm>
              <a:prstGeom prst="straightConnector1">
                <a:avLst/>
              </a:prstGeom>
              <a:noFill/>
              <a:ln w="9525">
                <a:solidFill>
                  <a:srgbClr val="000000"/>
                </a:solidFill>
                <a:round/>
                <a:headEnd/>
                <a:tailEnd type="triangle" w="med" len="med"/>
              </a:ln>
            </p:spPr>
          </p:cxnSp>
        </p:grpSp>
      </p:grpSp>
    </p:spTree>
  </p:cSld>
  <p:clrMapOvr>
    <a:masterClrMapping/>
  </p:clrMapOvr>
  <p:transition>
    <p:cut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5017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descriptivo</a:t>
            </a:r>
          </a:p>
          <a:p>
            <a:pPr marL="822960" lvl="2" fontAlgn="auto">
              <a:spcAft>
                <a:spcPts val="0"/>
              </a:spcAft>
              <a:buClr>
                <a:schemeClr val="accent3"/>
              </a:buClr>
              <a:buFont typeface="Wingdings 2"/>
              <a:buChar char=""/>
              <a:defRPr/>
            </a:pPr>
            <a:r>
              <a:rPr lang="es-ES" sz="2700" dirty="0" smtClean="0">
                <a:solidFill>
                  <a:schemeClr val="accent3">
                    <a:lumMod val="75000"/>
                  </a:schemeClr>
                </a:solidFill>
              </a:rPr>
              <a:t>Genero:</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50181" name="Gráfico 1"/>
          <p:cNvPicPr>
            <a:picLocks noChangeArrowheads="1"/>
          </p:cNvPicPr>
          <p:nvPr/>
        </p:nvPicPr>
        <p:blipFill>
          <a:blip r:embed="rId2" cstate="print"/>
          <a:srcRect/>
          <a:stretch>
            <a:fillRect/>
          </a:stretch>
        </p:blipFill>
        <p:spPr bwMode="auto">
          <a:xfrm>
            <a:off x="1676400" y="2590800"/>
            <a:ext cx="6140450" cy="36576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81000" y="2590800"/>
            <a:ext cx="8458200" cy="3657600"/>
          </a:xfrm>
        </p:spPr>
        <p:txBody>
          <a:bodyPr>
            <a:normAutofit/>
          </a:bodyPr>
          <a:lstStyle/>
          <a:p>
            <a:pPr fontAlgn="auto">
              <a:spcAft>
                <a:spcPts val="0"/>
              </a:spcAft>
              <a:buFont typeface="Wingdings 2"/>
              <a:buNone/>
              <a:defRPr/>
            </a:pPr>
            <a:endParaRPr lang="es-ES" sz="2600" dirty="0" smtClean="0">
              <a:solidFill>
                <a:schemeClr val="accent3">
                  <a:lumMod val="75000"/>
                </a:schemeClr>
              </a:solidFill>
            </a:endParaRPr>
          </a:p>
          <a:p>
            <a:pPr fontAlgn="auto">
              <a:spcAft>
                <a:spcPts val="0"/>
              </a:spcAft>
              <a:buFont typeface="Wingdings 2"/>
              <a:buNone/>
              <a:defRPr/>
            </a:pPr>
            <a:r>
              <a:rPr lang="es-ES" sz="4000" dirty="0" smtClean="0">
                <a:solidFill>
                  <a:schemeClr val="accent3">
                    <a:lumMod val="75000"/>
                  </a:schemeClr>
                </a:solidFill>
              </a:rPr>
              <a:t>1. ASPECTOS </a:t>
            </a:r>
          </a:p>
          <a:p>
            <a:pPr fontAlgn="auto">
              <a:spcAft>
                <a:spcPts val="0"/>
              </a:spcAft>
              <a:buFont typeface="Wingdings 2"/>
              <a:buNone/>
              <a:defRPr/>
            </a:pPr>
            <a:r>
              <a:rPr lang="es-ES" sz="4000" dirty="0" smtClean="0">
                <a:solidFill>
                  <a:schemeClr val="accent3">
                    <a:lumMod val="75000"/>
                  </a:schemeClr>
                </a:solidFill>
              </a:rPr>
              <a:t>PRELIMINARES</a:t>
            </a:r>
            <a:r>
              <a:rPr lang="en-US" sz="4000" dirty="0" smtClean="0">
                <a:solidFill>
                  <a:schemeClr val="accent3">
                    <a:lumMod val="75000"/>
                  </a:schemeClr>
                </a:solidFill>
              </a:rPr>
              <a:t> </a:t>
            </a:r>
          </a:p>
        </p:txBody>
      </p:sp>
      <p:sp>
        <p:nvSpPr>
          <p:cNvPr id="16387" name="5 Marcador de pie de página"/>
          <p:cNvSpPr>
            <a:spLocks noGrp="1"/>
          </p:cNvSpPr>
          <p:nvPr>
            <p:ph type="ftr" sz="quarter" idx="11"/>
          </p:nvPr>
        </p:nvSpPr>
        <p:spPr bwMode="auto">
          <a:xfrm>
            <a:off x="152400" y="6416675"/>
            <a:ext cx="8839200" cy="3651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Título"/>
          <p:cNvSpPr>
            <a:spLocks noGrp="1"/>
          </p:cNvSpPr>
          <p:nvPr>
            <p:ph type="ctrTitle"/>
          </p:nvPr>
        </p:nvSpPr>
        <p:spPr>
          <a:xfrm>
            <a:off x="381000" y="685800"/>
            <a:ext cx="8305800" cy="1981200"/>
          </a:xfrm>
        </p:spPr>
        <p:txBody>
          <a:bodyPr>
            <a:noAutofit/>
          </a:bodyPr>
          <a:lstStyle/>
          <a:p>
            <a:pPr fontAlgn="auto">
              <a:spcAft>
                <a:spcPts val="0"/>
              </a:spcAft>
              <a:defRPr/>
            </a:pPr>
            <a:r>
              <a:rPr lang="es-ES" sz="6000" b="1" dirty="0" smtClean="0">
                <a:solidFill>
                  <a:schemeClr val="accent3">
                    <a:lumMod val="50000"/>
                  </a:schemeClr>
                </a:solidFill>
              </a:rPr>
              <a:t>CAPITULO I</a:t>
            </a:r>
            <a:r>
              <a:rPr lang="en-US" sz="6000" b="1" dirty="0" smtClean="0">
                <a:solidFill>
                  <a:schemeClr val="accent3">
                    <a:lumMod val="50000"/>
                  </a:schemeClr>
                </a:solidFill>
              </a:rPr>
              <a:t/>
            </a:r>
            <a:br>
              <a:rPr lang="en-US" sz="6000" b="1" dirty="0" smtClean="0">
                <a:solidFill>
                  <a:schemeClr val="accent3">
                    <a:lumMod val="50000"/>
                  </a:schemeClr>
                </a:solidFill>
              </a:rPr>
            </a:br>
            <a:r>
              <a:rPr lang="en-US" sz="3200" dirty="0" smtClean="0"/>
              <a:t/>
            </a:r>
            <a:br>
              <a:rPr lang="en-US" sz="3200" dirty="0" smtClean="0"/>
            </a:br>
            <a:endParaRPr lang="en-US" sz="3000" dirty="0">
              <a:solidFill>
                <a:schemeClr val="accent3">
                  <a:lumMod val="50000"/>
                </a:schemeClr>
              </a:solidFill>
            </a:endParaRPr>
          </a:p>
        </p:txBody>
      </p:sp>
      <p:pic>
        <p:nvPicPr>
          <p:cNvPr id="16389" name="Picture 2" descr="index_r35_c2"/>
          <p:cNvPicPr>
            <a:picLocks noChangeAspect="1" noChangeArrowheads="1"/>
          </p:cNvPicPr>
          <p:nvPr/>
        </p:nvPicPr>
        <p:blipFill>
          <a:blip r:embed="rId4" cstate="print"/>
          <a:srcRect/>
          <a:stretch>
            <a:fillRect/>
          </a:stretch>
        </p:blipFill>
        <p:spPr bwMode="auto">
          <a:xfrm>
            <a:off x="234950" y="1143000"/>
            <a:ext cx="1289050" cy="1236663"/>
          </a:xfrm>
          <a:prstGeom prst="rect">
            <a:avLst/>
          </a:prstGeom>
          <a:noFill/>
          <a:ln w="9525">
            <a:noFill/>
            <a:miter lim="800000"/>
            <a:headEnd/>
            <a:tailEnd/>
          </a:ln>
        </p:spPr>
      </p:pic>
      <p:pic>
        <p:nvPicPr>
          <p:cNvPr id="16390" name="Picture 3" descr="LogoFen_Sello"/>
          <p:cNvPicPr>
            <a:picLocks noChangeAspect="1" noChangeArrowheads="1"/>
          </p:cNvPicPr>
          <p:nvPr/>
        </p:nvPicPr>
        <p:blipFill>
          <a:blip r:embed="rId5" cstate="print"/>
          <a:srcRect/>
          <a:stretch>
            <a:fillRect/>
          </a:stretch>
        </p:blipFill>
        <p:spPr bwMode="auto">
          <a:xfrm>
            <a:off x="7543800" y="1062038"/>
            <a:ext cx="1382713" cy="1300162"/>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5120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descriptivo</a:t>
            </a:r>
          </a:p>
          <a:p>
            <a:pPr marL="822960" lvl="2" fontAlgn="auto">
              <a:spcAft>
                <a:spcPts val="0"/>
              </a:spcAft>
              <a:buClr>
                <a:schemeClr val="accent3"/>
              </a:buClr>
              <a:buFont typeface="Wingdings 2"/>
              <a:buChar char=""/>
              <a:defRPr/>
            </a:pPr>
            <a:r>
              <a:rPr lang="es-ES" sz="2700" dirty="0" smtClean="0">
                <a:solidFill>
                  <a:schemeClr val="accent3">
                    <a:lumMod val="75000"/>
                  </a:schemeClr>
                </a:solidFill>
              </a:rPr>
              <a:t>Edad:</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51205" name="Gráfico 2"/>
          <p:cNvPicPr>
            <a:picLocks noChangeArrowheads="1"/>
          </p:cNvPicPr>
          <p:nvPr/>
        </p:nvPicPr>
        <p:blipFill>
          <a:blip r:embed="rId2" cstate="print"/>
          <a:srcRect l="-5511" t="-4419" r="-21559" b="-1901"/>
          <a:stretch>
            <a:fillRect/>
          </a:stretch>
        </p:blipFill>
        <p:spPr bwMode="auto">
          <a:xfrm>
            <a:off x="2667000" y="1905000"/>
            <a:ext cx="5867400" cy="4443413"/>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52227"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descriptivo</a:t>
            </a:r>
          </a:p>
          <a:p>
            <a:pPr marL="822960" lvl="2" fontAlgn="auto">
              <a:spcAft>
                <a:spcPts val="0"/>
              </a:spcAft>
              <a:buClr>
                <a:schemeClr val="accent3"/>
              </a:buClr>
              <a:buFont typeface="Wingdings 2"/>
              <a:buChar char=""/>
              <a:defRPr/>
            </a:pPr>
            <a:r>
              <a:rPr lang="es-ES" sz="2700" dirty="0" smtClean="0">
                <a:solidFill>
                  <a:schemeClr val="accent3">
                    <a:lumMod val="75000"/>
                  </a:schemeClr>
                </a:solidFill>
              </a:rPr>
              <a:t>Horas de trabajo:</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52229" name="Gráfico 3"/>
          <p:cNvPicPr>
            <a:picLocks noChangeArrowheads="1"/>
          </p:cNvPicPr>
          <p:nvPr/>
        </p:nvPicPr>
        <p:blipFill>
          <a:blip r:embed="rId2" cstate="print"/>
          <a:srcRect l="-10574" t="-9602" r="-15277" b="-6184"/>
          <a:stretch>
            <a:fillRect/>
          </a:stretch>
        </p:blipFill>
        <p:spPr bwMode="auto">
          <a:xfrm>
            <a:off x="3048000" y="1905000"/>
            <a:ext cx="5507038" cy="437515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5325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descriptivo</a:t>
            </a:r>
          </a:p>
          <a:p>
            <a:pPr marL="822960" lvl="2" fontAlgn="auto">
              <a:spcAft>
                <a:spcPts val="0"/>
              </a:spcAft>
              <a:buClr>
                <a:schemeClr val="accent3"/>
              </a:buClr>
              <a:buFont typeface="Wingdings 2"/>
              <a:buChar char=""/>
              <a:defRPr/>
            </a:pPr>
            <a:r>
              <a:rPr lang="es-ES" sz="2700" dirty="0" smtClean="0">
                <a:solidFill>
                  <a:schemeClr val="accent3">
                    <a:lumMod val="75000"/>
                  </a:schemeClr>
                </a:solidFill>
              </a:rPr>
              <a:t>Trabajo Inteligente-Planificación de  ventas:</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53253" name="Gráfico 4"/>
          <p:cNvPicPr>
            <a:picLocks noChangeArrowheads="1"/>
          </p:cNvPicPr>
          <p:nvPr/>
        </p:nvPicPr>
        <p:blipFill>
          <a:blip r:embed="rId2" cstate="print"/>
          <a:srcRect/>
          <a:stretch>
            <a:fillRect/>
          </a:stretch>
        </p:blipFill>
        <p:spPr bwMode="auto">
          <a:xfrm>
            <a:off x="1600200" y="2667000"/>
            <a:ext cx="6019800" cy="35052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5427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descriptivo</a:t>
            </a:r>
          </a:p>
          <a:p>
            <a:pPr marL="822960" lvl="2" fontAlgn="auto">
              <a:spcAft>
                <a:spcPts val="0"/>
              </a:spcAft>
              <a:buClr>
                <a:schemeClr val="accent3"/>
              </a:buClr>
              <a:buFont typeface="Wingdings 2"/>
              <a:buChar char=""/>
              <a:defRPr/>
            </a:pPr>
            <a:r>
              <a:rPr lang="es-ES" sz="2700" dirty="0" smtClean="0">
                <a:solidFill>
                  <a:schemeClr val="accent3">
                    <a:lumMod val="75000"/>
                  </a:schemeClr>
                </a:solidFill>
              </a:rPr>
              <a:t>Trabajo Inteligente-Flexibilidad Funcional:</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54277" name="Gráfico 5"/>
          <p:cNvPicPr>
            <a:picLocks noChangeArrowheads="1"/>
          </p:cNvPicPr>
          <p:nvPr/>
        </p:nvPicPr>
        <p:blipFill>
          <a:blip r:embed="rId2" cstate="print"/>
          <a:srcRect/>
          <a:stretch>
            <a:fillRect/>
          </a:stretch>
        </p:blipFill>
        <p:spPr bwMode="auto">
          <a:xfrm>
            <a:off x="1600200" y="2590800"/>
            <a:ext cx="5410200" cy="35814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5529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descriptivo</a:t>
            </a:r>
          </a:p>
          <a:p>
            <a:pPr marL="822960" lvl="2" fontAlgn="auto">
              <a:spcAft>
                <a:spcPts val="0"/>
              </a:spcAft>
              <a:buClr>
                <a:schemeClr val="accent3"/>
              </a:buClr>
              <a:buFont typeface="Wingdings 2"/>
              <a:buChar char=""/>
              <a:defRPr/>
            </a:pPr>
            <a:r>
              <a:rPr lang="es-ES" sz="2700" dirty="0" smtClean="0">
                <a:solidFill>
                  <a:schemeClr val="accent3">
                    <a:lumMod val="75000"/>
                  </a:schemeClr>
                </a:solidFill>
              </a:rPr>
              <a:t>Trabajo Inteligente- Venta Adaptable:</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55301" name="Gráfico 6"/>
          <p:cNvPicPr>
            <a:picLocks noChangeArrowheads="1"/>
          </p:cNvPicPr>
          <p:nvPr/>
        </p:nvPicPr>
        <p:blipFill>
          <a:blip r:embed="rId2" cstate="print"/>
          <a:srcRect/>
          <a:stretch>
            <a:fillRect/>
          </a:stretch>
        </p:blipFill>
        <p:spPr bwMode="auto">
          <a:xfrm>
            <a:off x="1828800" y="2743200"/>
            <a:ext cx="5086350" cy="3324225"/>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5632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descriptivo</a:t>
            </a:r>
          </a:p>
          <a:p>
            <a:pPr marL="822960" lvl="2" fontAlgn="auto">
              <a:spcAft>
                <a:spcPts val="0"/>
              </a:spcAft>
              <a:buClr>
                <a:schemeClr val="accent3"/>
              </a:buClr>
              <a:buFont typeface="Wingdings 2"/>
              <a:buChar char=""/>
              <a:defRPr/>
            </a:pPr>
            <a:r>
              <a:rPr lang="es-ES" sz="2700" dirty="0" smtClean="0">
                <a:solidFill>
                  <a:schemeClr val="accent3">
                    <a:lumMod val="75000"/>
                  </a:schemeClr>
                </a:solidFill>
              </a:rPr>
              <a:t>Trabajo Esforzado:</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56325" name="Gráfico 7"/>
          <p:cNvPicPr>
            <a:picLocks noChangeArrowheads="1"/>
          </p:cNvPicPr>
          <p:nvPr/>
        </p:nvPicPr>
        <p:blipFill>
          <a:blip r:embed="rId2" cstate="print"/>
          <a:srcRect/>
          <a:stretch>
            <a:fillRect/>
          </a:stretch>
        </p:blipFill>
        <p:spPr bwMode="auto">
          <a:xfrm>
            <a:off x="1905000" y="2590800"/>
            <a:ext cx="5048250" cy="3571875"/>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57347"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descriptivo</a:t>
            </a:r>
          </a:p>
          <a:p>
            <a:pPr marL="822960" lvl="2" fontAlgn="auto">
              <a:spcAft>
                <a:spcPts val="0"/>
              </a:spcAft>
              <a:buClr>
                <a:schemeClr val="accent3"/>
              </a:buClr>
              <a:buFont typeface="Wingdings 2"/>
              <a:buChar char=""/>
              <a:defRPr/>
            </a:pPr>
            <a:r>
              <a:rPr lang="es-ES" sz="2700" dirty="0" smtClean="0">
                <a:solidFill>
                  <a:schemeClr val="accent3">
                    <a:lumMod val="75000"/>
                  </a:schemeClr>
                </a:solidFill>
              </a:rPr>
              <a:t>Auto Eficacia:</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57349" name="Gráfico 8"/>
          <p:cNvPicPr>
            <a:picLocks noChangeArrowheads="1"/>
          </p:cNvPicPr>
          <p:nvPr/>
        </p:nvPicPr>
        <p:blipFill>
          <a:blip r:embed="rId3" cstate="print"/>
          <a:srcRect/>
          <a:stretch>
            <a:fillRect/>
          </a:stretch>
        </p:blipFill>
        <p:spPr bwMode="auto">
          <a:xfrm>
            <a:off x="1905000" y="2590800"/>
            <a:ext cx="4895850" cy="36957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5837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descriptivo</a:t>
            </a:r>
          </a:p>
          <a:p>
            <a:pPr marL="822960" lvl="2" fontAlgn="auto">
              <a:spcAft>
                <a:spcPts val="0"/>
              </a:spcAft>
              <a:buClr>
                <a:schemeClr val="accent3"/>
              </a:buClr>
              <a:buFont typeface="Wingdings 2"/>
              <a:buChar char=""/>
              <a:defRPr/>
            </a:pPr>
            <a:r>
              <a:rPr lang="es-ES" sz="2700" dirty="0" smtClean="0">
                <a:solidFill>
                  <a:schemeClr val="accent3">
                    <a:lumMod val="75000"/>
                  </a:schemeClr>
                </a:solidFill>
              </a:rPr>
              <a:t>Orientación  al desempeño:</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58373" name="Gráfico 9"/>
          <p:cNvPicPr>
            <a:picLocks noChangeArrowheads="1"/>
          </p:cNvPicPr>
          <p:nvPr/>
        </p:nvPicPr>
        <p:blipFill>
          <a:blip r:embed="rId2" cstate="print"/>
          <a:srcRect/>
          <a:stretch>
            <a:fillRect/>
          </a:stretch>
        </p:blipFill>
        <p:spPr bwMode="auto">
          <a:xfrm>
            <a:off x="2057400" y="2743200"/>
            <a:ext cx="4591050" cy="35433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5939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descriptivo</a:t>
            </a:r>
          </a:p>
          <a:p>
            <a:pPr marL="822960" lvl="2" fontAlgn="auto">
              <a:spcAft>
                <a:spcPts val="0"/>
              </a:spcAft>
              <a:buClr>
                <a:schemeClr val="accent3"/>
              </a:buClr>
              <a:buFont typeface="Wingdings 2"/>
              <a:buChar char=""/>
              <a:defRPr/>
            </a:pPr>
            <a:r>
              <a:rPr lang="es-ES" sz="2700" dirty="0" smtClean="0">
                <a:solidFill>
                  <a:schemeClr val="accent3">
                    <a:lumMod val="75000"/>
                  </a:schemeClr>
                </a:solidFill>
              </a:rPr>
              <a:t>Orientación  hacia al aprendizaje:</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59397" name="Gráfico 10"/>
          <p:cNvPicPr>
            <a:picLocks noChangeArrowheads="1"/>
          </p:cNvPicPr>
          <p:nvPr/>
        </p:nvPicPr>
        <p:blipFill>
          <a:blip r:embed="rId2" cstate="print"/>
          <a:srcRect/>
          <a:stretch>
            <a:fillRect/>
          </a:stretch>
        </p:blipFill>
        <p:spPr bwMode="auto">
          <a:xfrm>
            <a:off x="1981200" y="2743200"/>
            <a:ext cx="4495800" cy="35052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6041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1</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 TRABAJO ESFORZADO y ORIENTACIÓN AL APRENDIZAJE</a:t>
            </a:r>
          </a:p>
          <a:p>
            <a:pPr marL="1097280" lvl="3" fontAlgn="auto">
              <a:spcAft>
                <a:spcPts val="0"/>
              </a:spcAft>
              <a:buClr>
                <a:schemeClr val="accent4"/>
              </a:buClr>
              <a:buFont typeface="Wingdings"/>
              <a:buChar char=""/>
              <a:defRPr/>
            </a:pPr>
            <a:endParaRPr lang="en-U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6" name="5 Tabla"/>
          <p:cNvGraphicFramePr>
            <a:graphicFrameLocks noGrp="1"/>
          </p:cNvGraphicFramePr>
          <p:nvPr/>
        </p:nvGraphicFramePr>
        <p:xfrm>
          <a:off x="1143000" y="3200400"/>
          <a:ext cx="6934200" cy="2971800"/>
        </p:xfrm>
        <a:graphic>
          <a:graphicData uri="http://schemas.openxmlformats.org/drawingml/2006/table">
            <a:tbl>
              <a:tblPr/>
              <a:tblGrid>
                <a:gridCol w="1155700"/>
                <a:gridCol w="1155700"/>
                <a:gridCol w="1155700"/>
                <a:gridCol w="1155700"/>
                <a:gridCol w="1155700"/>
                <a:gridCol w="1155700"/>
              </a:tblGrid>
              <a:tr h="495300">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Model</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Summary</a:t>
                      </a:r>
                      <a:r>
                        <a:rPr lang="es-ES" sz="1400" dirty="0">
                          <a:solidFill>
                            <a:srgbClr val="000000"/>
                          </a:solidFill>
                          <a:latin typeface="Calibri"/>
                          <a:ea typeface="Times New Roman"/>
                          <a:cs typeface="Times New Roman"/>
                        </a:rPr>
                        <a:t>(b)</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90600">
                <a:tc>
                  <a:txBody>
                    <a:bodyPr/>
                    <a:lstStyle/>
                    <a:p>
                      <a:pPr marL="0" marR="0" algn="ctr">
                        <a:spcBef>
                          <a:spcPts val="0"/>
                        </a:spcBef>
                        <a:spcAft>
                          <a:spcPts val="0"/>
                        </a:spcAft>
                      </a:pPr>
                      <a:r>
                        <a:rPr lang="es-ES" sz="1400">
                          <a:solidFill>
                            <a:srgbClr val="000000"/>
                          </a:solidFill>
                          <a:latin typeface="Calibri"/>
                          <a:ea typeface="Times New Roman"/>
                          <a:cs typeface="Times New Roman"/>
                        </a:rPr>
                        <a:t>Model</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 </a:t>
                      </a:r>
                      <a:r>
                        <a:rPr lang="es-ES" sz="1400" dirty="0" err="1">
                          <a:solidFill>
                            <a:srgbClr val="000000"/>
                          </a:solidFill>
                          <a:latin typeface="Calibri"/>
                          <a:ea typeface="Times New Roman"/>
                          <a:cs typeface="Times New Roman"/>
                        </a:rPr>
                        <a:t>Square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Adjusted</a:t>
                      </a:r>
                      <a:r>
                        <a:rPr lang="es-ES" sz="1400" dirty="0">
                          <a:solidFill>
                            <a:srgbClr val="000000"/>
                          </a:solidFill>
                          <a:latin typeface="Calibri"/>
                          <a:ea typeface="Times New Roman"/>
                          <a:cs typeface="Times New Roman"/>
                        </a:rPr>
                        <a:t> R </a:t>
                      </a:r>
                      <a:r>
                        <a:rPr lang="es-ES" sz="1400" dirty="0" err="1">
                          <a:solidFill>
                            <a:srgbClr val="000000"/>
                          </a:solidFill>
                          <a:latin typeface="Calibri"/>
                          <a:ea typeface="Times New Roman"/>
                          <a:cs typeface="Times New Roman"/>
                        </a:rPr>
                        <a:t>Square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Times New Roman"/>
                        </a:rPr>
                        <a:t>Std. Error of the Estimate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Durbin-Watson</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0.931789281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0.86823127</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0.86734094</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21.78009378</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b="1">
                          <a:solidFill>
                            <a:srgbClr val="000000"/>
                          </a:solidFill>
                          <a:highlight>
                            <a:srgbClr val="FFFF00"/>
                          </a:highlight>
                          <a:latin typeface="Calibri"/>
                          <a:ea typeface="Times New Roman"/>
                          <a:cs typeface="Times New Roman"/>
                        </a:rPr>
                        <a:t>1.970147926</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Predictors</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Constant</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Orientacionaprendizaje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5300">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fontAlgn="auto">
              <a:spcAft>
                <a:spcPts val="0"/>
              </a:spcAft>
              <a:defRPr/>
            </a:pPr>
            <a:r>
              <a:rPr lang="es-ES" sz="4500" b="1" kern="1200" dirty="0">
                <a:solidFill>
                  <a:schemeClr val="accent3">
                    <a:lumMod val="50000"/>
                  </a:schemeClr>
                </a:solidFill>
                <a:latin typeface="+mj-lt"/>
                <a:ea typeface="+mj-ea"/>
                <a:cs typeface="+mj-cs"/>
              </a:rPr>
              <a:t>1.1. Antecedentes.</a:t>
            </a:r>
            <a:endParaRPr lang="en-US" sz="4500" b="1" kern="1200" dirty="0">
              <a:solidFill>
                <a:schemeClr val="accent3">
                  <a:lumMod val="50000"/>
                </a:schemeClr>
              </a:solidFill>
              <a:latin typeface="+mj-lt"/>
              <a:ea typeface="+mj-ea"/>
              <a:cs typeface="+mj-cs"/>
            </a:endParaRPr>
          </a:p>
        </p:txBody>
      </p:sp>
      <p:sp>
        <p:nvSpPr>
          <p:cNvPr id="1741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Año de 1700, en Europa.</a:t>
            </a:r>
          </a:p>
          <a:p>
            <a:pPr marL="274320" indent="-274320" fontAlgn="auto">
              <a:spcAft>
                <a:spcPts val="0"/>
              </a:spcAft>
              <a:buFont typeface="Wingdings 2"/>
              <a:buChar char=""/>
              <a:defRPr/>
            </a:pPr>
            <a:r>
              <a:rPr lang="es-ES" dirty="0" smtClean="0">
                <a:solidFill>
                  <a:schemeClr val="accent3">
                    <a:lumMod val="75000"/>
                  </a:schemeClr>
                </a:solidFill>
              </a:rPr>
              <a:t>Relación empleado – trabajador.</a:t>
            </a:r>
          </a:p>
          <a:p>
            <a:pPr marL="274320" indent="-274320" fontAlgn="auto">
              <a:spcAft>
                <a:spcPts val="0"/>
              </a:spcAft>
              <a:buFont typeface="Wingdings 2"/>
              <a:buChar char=""/>
              <a:defRPr/>
            </a:pPr>
            <a:r>
              <a:rPr lang="es-ES" dirty="0" smtClean="0">
                <a:solidFill>
                  <a:schemeClr val="accent3">
                    <a:lumMod val="75000"/>
                  </a:schemeClr>
                </a:solidFill>
              </a:rPr>
              <a:t>Aspectos Motivacionales y Competencias de los empleados</a:t>
            </a:r>
          </a:p>
          <a:p>
            <a:pPr marL="822960" lvl="2" fontAlgn="auto">
              <a:spcAft>
                <a:spcPts val="0"/>
              </a:spcAft>
              <a:buClr>
                <a:schemeClr val="accent3"/>
              </a:buClr>
              <a:buFont typeface="Wingdings 2"/>
              <a:buChar char=""/>
              <a:defRPr/>
            </a:pPr>
            <a:r>
              <a:rPr lang="es-ES" dirty="0" smtClean="0">
                <a:solidFill>
                  <a:schemeClr val="accent3">
                    <a:lumMod val="75000"/>
                  </a:schemeClr>
                </a:solidFill>
              </a:rPr>
              <a:t>Niveles de rotación en vendedores.</a:t>
            </a:r>
          </a:p>
          <a:p>
            <a:pPr marL="822960" lvl="2" fontAlgn="auto">
              <a:spcAft>
                <a:spcPts val="0"/>
              </a:spcAft>
              <a:buClr>
                <a:schemeClr val="accent3"/>
              </a:buClr>
              <a:buFont typeface="Wingdings 2"/>
              <a:buChar char=""/>
              <a:defRPr/>
            </a:pPr>
            <a:r>
              <a:rPr lang="es-ES" dirty="0" smtClean="0">
                <a:solidFill>
                  <a:schemeClr val="accent3">
                    <a:lumMod val="75000"/>
                  </a:schemeClr>
                </a:solidFill>
              </a:rPr>
              <a:t>Beneficios: Fondos de reserva, fondos de jubilación, pagos de decimos o utilidades. La afiliación al IESS, ni seguros por riesgos de trabajo.</a:t>
            </a:r>
            <a:endParaRPr lang="en-US" dirty="0" smtClean="0">
              <a:solidFill>
                <a:schemeClr val="accent3">
                  <a:lumMod val="75000"/>
                </a:schemeClr>
              </a:solidFill>
            </a:endParaRPr>
          </a:p>
          <a:p>
            <a:pPr marL="274320" indent="-274320" fontAlgn="auto">
              <a:spcAft>
                <a:spcPts val="0"/>
              </a:spcAft>
              <a:buFont typeface="Wingdings 2"/>
              <a:buChar char=""/>
              <a:defRPr/>
            </a:pPr>
            <a:endParaRPr lang="es-ES" dirty="0" smtClean="0">
              <a:solidFill>
                <a:schemeClr val="accent3">
                  <a:lumMod val="75000"/>
                </a:schemeClr>
              </a:solidFill>
            </a:endParaRPr>
          </a:p>
          <a:p>
            <a:pPr marL="274320" indent="-274320" fontAlgn="auto">
              <a:spcAft>
                <a:spcPts val="0"/>
              </a:spcAft>
              <a:buFont typeface="Wingdings 2"/>
              <a:buChar char=""/>
              <a:defRPr/>
            </a:pPr>
            <a:endParaRPr lang="en-U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6144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1</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 TRABAJO ESFORZADO y ORIENTACIÓN AL APRENDIZAJE</a:t>
            </a:r>
          </a:p>
          <a:p>
            <a:pPr marL="1097280" lvl="3" fontAlgn="auto">
              <a:spcAft>
                <a:spcPts val="0"/>
              </a:spcAft>
              <a:buClr>
                <a:schemeClr val="accent4"/>
              </a:buClr>
              <a:buFont typeface="Wingdings"/>
              <a:buChar char=""/>
              <a:defRPr/>
            </a:pPr>
            <a:endParaRPr lang="en-U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7" name="6 Tabla"/>
          <p:cNvGraphicFramePr>
            <a:graphicFrameLocks noGrp="1"/>
          </p:cNvGraphicFramePr>
          <p:nvPr/>
        </p:nvGraphicFramePr>
        <p:xfrm>
          <a:off x="838201" y="3200400"/>
          <a:ext cx="7238999" cy="2743200"/>
        </p:xfrm>
        <a:graphic>
          <a:graphicData uri="http://schemas.openxmlformats.org/drawingml/2006/table">
            <a:tbl>
              <a:tblPr/>
              <a:tblGrid>
                <a:gridCol w="683361"/>
                <a:gridCol w="1056894"/>
                <a:gridCol w="1447800"/>
                <a:gridCol w="450266"/>
                <a:gridCol w="1265377"/>
                <a:gridCol w="1243660"/>
                <a:gridCol w="1091641"/>
              </a:tblGrid>
              <a:tr h="342900">
                <a:tc gridSpan="7">
                  <a:txBody>
                    <a:bodyPr/>
                    <a:lstStyle/>
                    <a:p>
                      <a:pPr marL="0" marR="0" algn="ctr">
                        <a:spcBef>
                          <a:spcPts val="0"/>
                        </a:spcBef>
                        <a:spcAft>
                          <a:spcPts val="0"/>
                        </a:spcAft>
                      </a:pPr>
                      <a:r>
                        <a:rPr lang="es-ES" sz="1400" dirty="0">
                          <a:solidFill>
                            <a:srgbClr val="000000"/>
                          </a:solidFill>
                          <a:latin typeface="Calibri"/>
                          <a:ea typeface="Times New Roman"/>
                          <a:cs typeface="Times New Roman"/>
                        </a:rPr>
                        <a:t>ANOVA(b)</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5800">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Model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Sum of Squares</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df</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Mean </a:t>
                      </a:r>
                      <a:r>
                        <a:rPr lang="es-ES" sz="1400" dirty="0" err="1">
                          <a:solidFill>
                            <a:srgbClr val="000000"/>
                          </a:solidFill>
                          <a:latin typeface="Calibri"/>
                          <a:ea typeface="Times New Roman"/>
                          <a:cs typeface="Times New Roman"/>
                        </a:rPr>
                        <a:t>Square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F</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Sig.</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1</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Regression</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462598.532</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462598.5322</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975.1799412</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highlight>
                            <a:srgbClr val="FFFF00"/>
                          </a:highlight>
                          <a:latin typeface="Calibri"/>
                          <a:ea typeface="Times New Roman"/>
                          <a:cs typeface="Times New Roman"/>
                        </a:rPr>
                        <a:t>5.1575E-67</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Residual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70207.1278</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383</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474.3724852</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Total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532805.66</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384</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Predictors</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Constant</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Orientacionaprendizaje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2900">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62467"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1</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 TRABAJO ESFORZADO y ORIENTACIÓN AL APRENDIZAJE</a:t>
            </a:r>
          </a:p>
          <a:p>
            <a:pPr marL="1097280" lvl="3" fontAlgn="auto">
              <a:spcAft>
                <a:spcPts val="0"/>
              </a:spcAft>
              <a:buClr>
                <a:schemeClr val="accent4"/>
              </a:buClr>
              <a:buFont typeface="Wingdings"/>
              <a:buChar char=""/>
              <a:defRPr/>
            </a:pPr>
            <a:endParaRPr lang="en-U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6" name="5 Tabla"/>
          <p:cNvGraphicFramePr>
            <a:graphicFrameLocks noGrp="1"/>
          </p:cNvGraphicFramePr>
          <p:nvPr/>
        </p:nvGraphicFramePr>
        <p:xfrm>
          <a:off x="1371600" y="3048000"/>
          <a:ext cx="6476994" cy="3347850"/>
        </p:xfrm>
        <a:graphic>
          <a:graphicData uri="http://schemas.openxmlformats.org/drawingml/2006/table">
            <a:tbl>
              <a:tblPr/>
              <a:tblGrid>
                <a:gridCol w="719666"/>
                <a:gridCol w="719666"/>
                <a:gridCol w="719666"/>
                <a:gridCol w="719666"/>
                <a:gridCol w="719666"/>
                <a:gridCol w="719666"/>
                <a:gridCol w="719666"/>
                <a:gridCol w="719666"/>
                <a:gridCol w="719666"/>
              </a:tblGrid>
              <a:tr h="280878">
                <a:tc gridSpan="9">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Coefficients</a:t>
                      </a:r>
                      <a:r>
                        <a:rPr lang="es-ES" sz="1400" dirty="0">
                          <a:solidFill>
                            <a:srgbClr val="000000"/>
                          </a:solidFill>
                          <a:latin typeface="Calibri"/>
                          <a:ea typeface="Times New Roman"/>
                          <a:cs typeface="Times New Roman"/>
                        </a:rPr>
                        <a:t>(a)</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23512">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Model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Unstandardized</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Coefficients</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Standardized</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Coefficients</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t</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Sig.</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Collinearity Statistics</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912">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Std. Error</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Beta</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Tolerance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VIF</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Std. Error</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345">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(Constant)</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83.1525387</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7.83196733</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10.61706916</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6.2609E-20</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517">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Orientacionaprendizaje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3.15257383</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0.10095385</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b="1">
                          <a:solidFill>
                            <a:srgbClr val="000000"/>
                          </a:solidFill>
                          <a:highlight>
                            <a:srgbClr val="FFFF00"/>
                          </a:highlight>
                          <a:latin typeface="Calibri"/>
                          <a:ea typeface="Times New Roman"/>
                          <a:cs typeface="Times New Roman"/>
                        </a:rPr>
                        <a:t>0.931789281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31.22787122</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5.1575E-67</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1</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1</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78">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6349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1</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 TRABAJO INTELIGENTE Y ORIENTACIÓN AL APRENDIZAJE</a:t>
            </a:r>
            <a:endParaRPr lang="en-U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8" name="7 Tabla"/>
          <p:cNvGraphicFramePr>
            <a:graphicFrameLocks noGrp="1"/>
          </p:cNvGraphicFramePr>
          <p:nvPr/>
        </p:nvGraphicFramePr>
        <p:xfrm>
          <a:off x="1143000" y="3276600"/>
          <a:ext cx="6705599" cy="2819400"/>
        </p:xfrm>
        <a:graphic>
          <a:graphicData uri="http://schemas.openxmlformats.org/drawingml/2006/table">
            <a:tbl>
              <a:tblPr/>
              <a:tblGrid>
                <a:gridCol w="604966"/>
                <a:gridCol w="1471503"/>
                <a:gridCol w="1024820"/>
                <a:gridCol w="1024820"/>
                <a:gridCol w="1306513"/>
                <a:gridCol w="1272977"/>
              </a:tblGrid>
              <a:tr h="469900">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Model</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Summary</a:t>
                      </a:r>
                      <a:r>
                        <a:rPr lang="es-ES" sz="1400" dirty="0">
                          <a:solidFill>
                            <a:srgbClr val="000000"/>
                          </a:solidFill>
                          <a:latin typeface="Calibri"/>
                          <a:ea typeface="Times New Roman"/>
                          <a:cs typeface="Times New Roman"/>
                        </a:rPr>
                        <a:t>(b)</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39800">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Model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R</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 </a:t>
                      </a:r>
                      <a:r>
                        <a:rPr lang="es-ES" sz="1400" dirty="0" err="1">
                          <a:solidFill>
                            <a:srgbClr val="000000"/>
                          </a:solidFill>
                          <a:latin typeface="Calibri"/>
                          <a:ea typeface="Times New Roman"/>
                          <a:cs typeface="Times New Roman"/>
                        </a:rPr>
                        <a:t>Square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Adjusted</a:t>
                      </a:r>
                      <a:r>
                        <a:rPr lang="es-ES" sz="1400" dirty="0">
                          <a:solidFill>
                            <a:srgbClr val="000000"/>
                          </a:solidFill>
                          <a:latin typeface="Calibri"/>
                          <a:ea typeface="Times New Roman"/>
                          <a:cs typeface="Times New Roman"/>
                        </a:rPr>
                        <a:t> R </a:t>
                      </a:r>
                      <a:r>
                        <a:rPr lang="es-ES" sz="1400" dirty="0" err="1">
                          <a:solidFill>
                            <a:srgbClr val="000000"/>
                          </a:solidFill>
                          <a:latin typeface="Calibri"/>
                          <a:ea typeface="Times New Roman"/>
                          <a:cs typeface="Times New Roman"/>
                        </a:rPr>
                        <a:t>Square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Std. Error of the Estimate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Durbin-Watson</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900">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1</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0.881645652</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0.77729906</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0.77579432</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20.66846372</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b="1">
                          <a:solidFill>
                            <a:srgbClr val="000000"/>
                          </a:solidFill>
                          <a:highlight>
                            <a:srgbClr val="FFFF00"/>
                          </a:highlight>
                          <a:latin typeface="Calibri"/>
                          <a:ea typeface="Times New Roman"/>
                          <a:cs typeface="Times New Roman"/>
                        </a:rPr>
                        <a:t>1.94126833</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900">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Predictors</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Constant</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Orientacionaprendizaje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9900">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trabajointel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6451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1</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 TRABAJO INTELIGENTE Y ORIENTACIÓN AL APRENDIZAJE</a:t>
            </a:r>
            <a:endParaRPr lang="en-U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6" name="5 Tabla"/>
          <p:cNvGraphicFramePr>
            <a:graphicFrameLocks noGrp="1"/>
          </p:cNvGraphicFramePr>
          <p:nvPr/>
        </p:nvGraphicFramePr>
        <p:xfrm>
          <a:off x="1143000" y="3124200"/>
          <a:ext cx="7010400" cy="3185160"/>
        </p:xfrm>
        <a:graphic>
          <a:graphicData uri="http://schemas.openxmlformats.org/drawingml/2006/table">
            <a:tbl>
              <a:tblPr/>
              <a:tblGrid>
                <a:gridCol w="551018"/>
                <a:gridCol w="1341790"/>
                <a:gridCol w="933785"/>
                <a:gridCol w="928176"/>
                <a:gridCol w="1191768"/>
                <a:gridCol w="1073263"/>
                <a:gridCol w="990600"/>
              </a:tblGrid>
              <a:tr h="304800">
                <a:tc gridSpan="7">
                  <a:txBody>
                    <a:bodyPr/>
                    <a:lstStyle/>
                    <a:p>
                      <a:pPr marL="0" marR="0" algn="ctr">
                        <a:spcBef>
                          <a:spcPts val="0"/>
                        </a:spcBef>
                        <a:spcAft>
                          <a:spcPts val="0"/>
                        </a:spcAft>
                      </a:pPr>
                      <a:r>
                        <a:rPr lang="es-ES" sz="1400" dirty="0">
                          <a:solidFill>
                            <a:srgbClr val="000000"/>
                          </a:solidFill>
                          <a:latin typeface="Calibri"/>
                          <a:ea typeface="Times New Roman"/>
                          <a:cs typeface="Times New Roman"/>
                        </a:rPr>
                        <a:t>ANOVA(b)</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00100">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Model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Sum of Squares</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df</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Mean Square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F</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Sig.</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Regression</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220670.455</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220670.4552</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516.5683543</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highlight>
                            <a:srgbClr val="FFFF00"/>
                          </a:highlight>
                          <a:latin typeface="Calibri"/>
                          <a:ea typeface="Times New Roman"/>
                          <a:cs typeface="Times New Roman"/>
                        </a:rPr>
                        <a:t>3.9938E-50</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Residual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63223.4381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383</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427.1853926</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Total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283893.893</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384</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Predictors</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Constant</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Orientacionaprendizaje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0050">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trabajointel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6553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1</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 TRABAJO INTELIGENTE Y ORIENTACIÓN AL APRENDIZAJE</a:t>
            </a:r>
            <a:endParaRPr lang="en-U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7" name="6 Tabla"/>
          <p:cNvGraphicFramePr>
            <a:graphicFrameLocks noGrp="1"/>
          </p:cNvGraphicFramePr>
          <p:nvPr/>
        </p:nvGraphicFramePr>
        <p:xfrm>
          <a:off x="914400" y="3276600"/>
          <a:ext cx="7467600" cy="2971800"/>
        </p:xfrm>
        <a:graphic>
          <a:graphicData uri="http://schemas.openxmlformats.org/drawingml/2006/table">
            <a:tbl>
              <a:tblPr/>
              <a:tblGrid>
                <a:gridCol w="457200"/>
                <a:gridCol w="1447800"/>
                <a:gridCol w="1183600"/>
                <a:gridCol w="807994"/>
                <a:gridCol w="884163"/>
                <a:gridCol w="882670"/>
                <a:gridCol w="625785"/>
                <a:gridCol w="778124"/>
                <a:gridCol w="400264"/>
              </a:tblGrid>
              <a:tr h="248829">
                <a:tc gridSpan="9">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Coefficients</a:t>
                      </a:r>
                      <a:r>
                        <a:rPr lang="es-ES" sz="1400" dirty="0">
                          <a:solidFill>
                            <a:srgbClr val="000000"/>
                          </a:solidFill>
                          <a:latin typeface="Calibri"/>
                          <a:ea typeface="Times New Roman"/>
                          <a:cs typeface="Times New Roman"/>
                        </a:rPr>
                        <a:t>(a)</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78807">
                <a:tc>
                  <a:txBody>
                    <a:bodyPr/>
                    <a:lstStyle/>
                    <a:p>
                      <a:pPr marL="0" marR="0" algn="ctr">
                        <a:spcBef>
                          <a:spcPts val="0"/>
                        </a:spcBef>
                        <a:spcAft>
                          <a:spcPts val="0"/>
                        </a:spcAft>
                      </a:pPr>
                      <a:r>
                        <a:rPr lang="es-ES" sz="1400">
                          <a:solidFill>
                            <a:srgbClr val="000000"/>
                          </a:solidFill>
                          <a:latin typeface="Calibri"/>
                          <a:ea typeface="Times New Roman"/>
                          <a:cs typeface="Times New Roman"/>
                        </a:rPr>
                        <a:t>Model</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Unstandardized</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Coefficients</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Standardized Coefficients</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t</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Sig.</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Collinearity Statistics</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9105">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Std.</a:t>
                      </a:r>
                      <a:r>
                        <a:rPr lang="es-ES" sz="1400" dirty="0">
                          <a:solidFill>
                            <a:srgbClr val="000000"/>
                          </a:solidFill>
                          <a:latin typeface="Calibri"/>
                          <a:ea typeface="Times New Roman"/>
                          <a:cs typeface="Times New Roman"/>
                        </a:rPr>
                        <a:t> Error</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Beta</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Tolerance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VIF</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Std. Error</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404">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(Constant)</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96.7979684</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7.43223304</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13.02407607</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2.5546E-26</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826">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Orientacionaprendizaje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2.17738505</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0.09580129</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highlight>
                            <a:srgbClr val="FFFF00"/>
                          </a:highlight>
                          <a:latin typeface="Calibri"/>
                          <a:ea typeface="Times New Roman"/>
                          <a:cs typeface="Times New Roman"/>
                        </a:rPr>
                        <a:t>0.881645652</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22.72814014</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3.9938E-50</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829">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trabajointel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6656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2</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Variables de Trabajo Esforzado con la Orientación al Desempeño</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6" name="5 Tabla"/>
          <p:cNvGraphicFramePr>
            <a:graphicFrameLocks noGrp="1"/>
          </p:cNvGraphicFramePr>
          <p:nvPr/>
        </p:nvGraphicFramePr>
        <p:xfrm>
          <a:off x="1066800" y="3124200"/>
          <a:ext cx="6858000" cy="3124200"/>
        </p:xfrm>
        <a:graphic>
          <a:graphicData uri="http://schemas.openxmlformats.org/drawingml/2006/table">
            <a:tbl>
              <a:tblPr/>
              <a:tblGrid>
                <a:gridCol w="618715"/>
                <a:gridCol w="1504946"/>
                <a:gridCol w="1048112"/>
                <a:gridCol w="1046740"/>
                <a:gridCol w="1336206"/>
                <a:gridCol w="1303281"/>
              </a:tblGrid>
              <a:tr h="520700">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Model</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Summary</a:t>
                      </a:r>
                      <a:r>
                        <a:rPr lang="es-ES" sz="1400" dirty="0">
                          <a:solidFill>
                            <a:srgbClr val="000000"/>
                          </a:solidFill>
                          <a:latin typeface="Calibri"/>
                          <a:ea typeface="Times New Roman"/>
                          <a:cs typeface="Times New Roman"/>
                        </a:rPr>
                        <a:t>(b)</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41400">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Model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R Square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Adjusted R Square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Std. Error of the Estimate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Durbin-Watson</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700">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0.906918637</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0.82250141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0.8213021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25.27848292</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highlight>
                            <a:srgbClr val="FFFF00"/>
                          </a:highlight>
                          <a:latin typeface="Calibri"/>
                          <a:ea typeface="Times New Roman"/>
                          <a:cs typeface="Times New Roman"/>
                        </a:rPr>
                        <a:t>2.101016138</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700">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Predictors</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Constant</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Orientaciondesempeno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0700">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67587"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2</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Variables de Trabajo Esforzado con la Orientación al Desempeño</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7" name="6 Tabla"/>
          <p:cNvGraphicFramePr>
            <a:graphicFrameLocks noGrp="1"/>
          </p:cNvGraphicFramePr>
          <p:nvPr/>
        </p:nvGraphicFramePr>
        <p:xfrm>
          <a:off x="762000" y="3200400"/>
          <a:ext cx="7467600" cy="3048000"/>
        </p:xfrm>
        <a:graphic>
          <a:graphicData uri="http://schemas.openxmlformats.org/drawingml/2006/table">
            <a:tbl>
              <a:tblPr/>
              <a:tblGrid>
                <a:gridCol w="586954"/>
                <a:gridCol w="1429298"/>
                <a:gridCol w="994684"/>
                <a:gridCol w="988710"/>
                <a:gridCol w="1269492"/>
                <a:gridCol w="1238128"/>
                <a:gridCol w="960334"/>
              </a:tblGrid>
              <a:tr h="381000">
                <a:tc gridSpan="7">
                  <a:txBody>
                    <a:bodyPr/>
                    <a:lstStyle/>
                    <a:p>
                      <a:pPr marL="0" marR="0" algn="ctr">
                        <a:spcBef>
                          <a:spcPts val="0"/>
                        </a:spcBef>
                        <a:spcAft>
                          <a:spcPts val="0"/>
                        </a:spcAft>
                      </a:pPr>
                      <a:r>
                        <a:rPr lang="es-ES" sz="1400" dirty="0">
                          <a:solidFill>
                            <a:srgbClr val="000000"/>
                          </a:solidFill>
                          <a:latin typeface="Calibri"/>
                          <a:ea typeface="Times New Roman"/>
                          <a:cs typeface="Times New Roman"/>
                        </a:rPr>
                        <a:t>ANOVA(b)</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62000">
                <a:tc>
                  <a:txBody>
                    <a:bodyPr/>
                    <a:lstStyle/>
                    <a:p>
                      <a:pPr marL="0" marR="0" algn="ctr">
                        <a:spcBef>
                          <a:spcPts val="0"/>
                        </a:spcBef>
                        <a:spcAft>
                          <a:spcPts val="0"/>
                        </a:spcAft>
                      </a:pPr>
                      <a:r>
                        <a:rPr lang="es-ES" sz="1400">
                          <a:solidFill>
                            <a:srgbClr val="000000"/>
                          </a:solidFill>
                          <a:latin typeface="Calibri"/>
                          <a:ea typeface="Times New Roman"/>
                          <a:cs typeface="Times New Roman"/>
                        </a:rPr>
                        <a:t>Model</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Sum of Squares</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df</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Mean Square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F</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Sig.</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Regression</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438233.409</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438233.4086</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685.8094579</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highlight>
                            <a:srgbClr val="FFFF00"/>
                          </a:highlight>
                          <a:latin typeface="Calibri"/>
                          <a:ea typeface="Times New Roman"/>
                          <a:cs typeface="Times New Roman"/>
                        </a:rPr>
                        <a:t>1.9875E-57</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Residual</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94572.2514</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383</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639.0016987</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Total</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532805.66</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384</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Predictors</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Constant</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Orientaciondesempeno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1000">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6861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2</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Variables de Trabajo Esforzado con la Orientación al Desempeño</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6" name="5 Tabla"/>
          <p:cNvGraphicFramePr>
            <a:graphicFrameLocks noGrp="1"/>
          </p:cNvGraphicFramePr>
          <p:nvPr/>
        </p:nvGraphicFramePr>
        <p:xfrm>
          <a:off x="1143000" y="3124200"/>
          <a:ext cx="6858001" cy="3124199"/>
        </p:xfrm>
        <a:graphic>
          <a:graphicData uri="http://schemas.openxmlformats.org/drawingml/2006/table">
            <a:tbl>
              <a:tblPr/>
              <a:tblGrid>
                <a:gridCol w="448603"/>
                <a:gridCol w="1397940"/>
                <a:gridCol w="967171"/>
                <a:gridCol w="746300"/>
                <a:gridCol w="816265"/>
                <a:gridCol w="816265"/>
                <a:gridCol w="577559"/>
                <a:gridCol w="718863"/>
                <a:gridCol w="369035"/>
              </a:tblGrid>
              <a:tr h="251951">
                <a:tc gridSpan="9">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Coefficients</a:t>
                      </a:r>
                      <a:r>
                        <a:rPr lang="es-ES" sz="1400" dirty="0">
                          <a:solidFill>
                            <a:srgbClr val="000000"/>
                          </a:solidFill>
                          <a:latin typeface="Calibri"/>
                          <a:ea typeface="Times New Roman"/>
                          <a:cs typeface="Times New Roman"/>
                        </a:rPr>
                        <a:t>(a)</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07807">
                <a:tc>
                  <a:txBody>
                    <a:bodyPr/>
                    <a:lstStyle/>
                    <a:p>
                      <a:pPr marL="0" marR="0" algn="ctr">
                        <a:spcBef>
                          <a:spcPts val="0"/>
                        </a:spcBef>
                        <a:spcAft>
                          <a:spcPts val="0"/>
                        </a:spcAft>
                      </a:pPr>
                      <a:r>
                        <a:rPr lang="es-ES" sz="1400">
                          <a:solidFill>
                            <a:srgbClr val="000000"/>
                          </a:solidFill>
                          <a:latin typeface="Calibri"/>
                          <a:ea typeface="Times New Roman"/>
                          <a:cs typeface="Times New Roman"/>
                        </a:rPr>
                        <a:t>Model</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Unstandardized</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Coefficients</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Standardized</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Coefficients</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t</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Sig.</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Collinearity Statistics</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152">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Std. Error</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Beta</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Tolerance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VIF</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Std. Error</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435">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(Constant)</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113.650026</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8.1949175</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13.86835512</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1.5012E-28</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03">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Orientaciondesempeno</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2.77388444</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0.10592211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highlight>
                            <a:srgbClr val="FFFF00"/>
                          </a:highlight>
                          <a:latin typeface="Calibri"/>
                          <a:ea typeface="Times New Roman"/>
                          <a:cs typeface="Times New Roman"/>
                        </a:rPr>
                        <a:t>0.906918637</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26.18796399</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1.9875E-57</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1</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1</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951">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6963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3</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Variables de TRABAJO ESFORZADO, AUTOEFICACIA Y ORIENTACIÓN AL DESEMPEÑO</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7" name="6 Tabla"/>
          <p:cNvGraphicFramePr>
            <a:graphicFrameLocks noGrp="1"/>
          </p:cNvGraphicFramePr>
          <p:nvPr/>
        </p:nvGraphicFramePr>
        <p:xfrm>
          <a:off x="1066800" y="3200400"/>
          <a:ext cx="6934201" cy="2743200"/>
        </p:xfrm>
        <a:graphic>
          <a:graphicData uri="http://schemas.openxmlformats.org/drawingml/2006/table">
            <a:tbl>
              <a:tblPr/>
              <a:tblGrid>
                <a:gridCol w="625590"/>
                <a:gridCol w="1520280"/>
                <a:gridCol w="1059758"/>
                <a:gridCol w="1059758"/>
                <a:gridCol w="1351053"/>
                <a:gridCol w="1317762"/>
              </a:tblGrid>
              <a:tr h="457200">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Model</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Summary</a:t>
                      </a:r>
                      <a:r>
                        <a:rPr lang="es-ES" sz="1400" dirty="0">
                          <a:solidFill>
                            <a:srgbClr val="000000"/>
                          </a:solidFill>
                          <a:latin typeface="Calibri"/>
                          <a:ea typeface="Times New Roman"/>
                          <a:cs typeface="Times New Roman"/>
                        </a:rPr>
                        <a:t>(b)</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14400">
                <a:tc>
                  <a:txBody>
                    <a:bodyPr/>
                    <a:lstStyle/>
                    <a:p>
                      <a:pPr marL="0" marR="0" algn="ctr">
                        <a:spcBef>
                          <a:spcPts val="0"/>
                        </a:spcBef>
                        <a:spcAft>
                          <a:spcPts val="0"/>
                        </a:spcAft>
                      </a:pPr>
                      <a:r>
                        <a:rPr lang="es-ES" sz="1400">
                          <a:solidFill>
                            <a:srgbClr val="000000"/>
                          </a:solidFill>
                          <a:latin typeface="Calibri"/>
                          <a:ea typeface="Times New Roman"/>
                          <a:cs typeface="Times New Roman"/>
                        </a:rPr>
                        <a:t>Model</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 </a:t>
                      </a:r>
                      <a:r>
                        <a:rPr lang="es-ES" sz="1400" dirty="0" err="1">
                          <a:solidFill>
                            <a:srgbClr val="000000"/>
                          </a:solidFill>
                          <a:latin typeface="Calibri"/>
                          <a:ea typeface="Times New Roman"/>
                          <a:cs typeface="Times New Roman"/>
                        </a:rPr>
                        <a:t>Square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Adjusted R Square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Std. Error of the Estimate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Durbin-Watson</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dirty="0">
                          <a:solidFill>
                            <a:srgbClr val="000000"/>
                          </a:solidFill>
                          <a:latin typeface="Calibri"/>
                          <a:ea typeface="Times New Roman"/>
                          <a:cs typeface="Times New Roman"/>
                        </a:rPr>
                        <a:t>0.940319396</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dirty="0">
                          <a:solidFill>
                            <a:srgbClr val="000000"/>
                          </a:solidFill>
                          <a:latin typeface="Calibri"/>
                          <a:ea typeface="Times New Roman"/>
                          <a:cs typeface="Times New Roman"/>
                        </a:rPr>
                        <a:t>0.88420057</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dirty="0">
                          <a:solidFill>
                            <a:srgbClr val="000000"/>
                          </a:solidFill>
                          <a:latin typeface="Calibri"/>
                          <a:ea typeface="Times New Roman"/>
                          <a:cs typeface="Times New Roman"/>
                        </a:rPr>
                        <a:t>0.88262506</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20.48702813</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b="1">
                          <a:solidFill>
                            <a:srgbClr val="000000"/>
                          </a:solidFill>
                          <a:highlight>
                            <a:srgbClr val="FFFF00"/>
                          </a:highlight>
                          <a:latin typeface="Calibri"/>
                          <a:ea typeface="Times New Roman"/>
                          <a:cs typeface="Times New Roman"/>
                        </a:rPr>
                        <a:t>1.883062362</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Predictors</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Constant</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Autoeficacia</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Orientaciondesempeno</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marL="0" marR="0">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7065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3</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Variables de TRABAJO ESFORZADO, AUTOEFICACIA Y ORIENTACIÓN AL DESEMPEÑO</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6" name="5 Tabla"/>
          <p:cNvGraphicFramePr>
            <a:graphicFrameLocks noGrp="1"/>
          </p:cNvGraphicFramePr>
          <p:nvPr/>
        </p:nvGraphicFramePr>
        <p:xfrm>
          <a:off x="1219200" y="3200400"/>
          <a:ext cx="7010399" cy="3082290"/>
        </p:xfrm>
        <a:graphic>
          <a:graphicData uri="http://schemas.openxmlformats.org/drawingml/2006/table">
            <a:tbl>
              <a:tblPr/>
              <a:tblGrid>
                <a:gridCol w="551128"/>
                <a:gridCol w="1342058"/>
                <a:gridCol w="933971"/>
                <a:gridCol w="929766"/>
                <a:gridCol w="1192006"/>
                <a:gridCol w="1161155"/>
                <a:gridCol w="900315"/>
              </a:tblGrid>
              <a:tr h="371475">
                <a:tc gridSpan="7">
                  <a:txBody>
                    <a:bodyPr/>
                    <a:lstStyle/>
                    <a:p>
                      <a:pPr marL="0" marR="0" algn="ctr">
                        <a:spcBef>
                          <a:spcPts val="0"/>
                        </a:spcBef>
                        <a:spcAft>
                          <a:spcPts val="0"/>
                        </a:spcAft>
                      </a:pPr>
                      <a:r>
                        <a:rPr lang="es-ES" sz="1400" dirty="0">
                          <a:solidFill>
                            <a:srgbClr val="000000"/>
                          </a:solidFill>
                          <a:latin typeface="Calibri"/>
                          <a:ea typeface="Times New Roman"/>
                          <a:cs typeface="Times New Roman"/>
                        </a:rPr>
                        <a:t>ANOVA(b)</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2950">
                <a:tc>
                  <a:txBody>
                    <a:bodyPr/>
                    <a:lstStyle/>
                    <a:p>
                      <a:pPr marL="0" marR="0" algn="ctr">
                        <a:spcBef>
                          <a:spcPts val="0"/>
                        </a:spcBef>
                        <a:spcAft>
                          <a:spcPts val="0"/>
                        </a:spcAft>
                      </a:pPr>
                      <a:r>
                        <a:rPr lang="es-ES" sz="1400">
                          <a:solidFill>
                            <a:srgbClr val="000000"/>
                          </a:solidFill>
                          <a:latin typeface="Calibri"/>
                          <a:ea typeface="Times New Roman"/>
                          <a:cs typeface="Times New Roman"/>
                        </a:rPr>
                        <a:t>Model</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Sum</a:t>
                      </a:r>
                      <a:r>
                        <a:rPr lang="es-ES" sz="1400" dirty="0">
                          <a:solidFill>
                            <a:srgbClr val="000000"/>
                          </a:solidFill>
                          <a:latin typeface="Calibri"/>
                          <a:ea typeface="Times New Roman"/>
                          <a:cs typeface="Times New Roman"/>
                        </a:rPr>
                        <a:t> of </a:t>
                      </a:r>
                      <a:r>
                        <a:rPr lang="es-ES" sz="1400" dirty="0" err="1">
                          <a:solidFill>
                            <a:srgbClr val="000000"/>
                          </a:solidFill>
                          <a:latin typeface="Calibri"/>
                          <a:ea typeface="Times New Roman"/>
                          <a:cs typeface="Times New Roman"/>
                        </a:rPr>
                        <a:t>Squares</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df</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Mean Square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F</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Sig.</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marL="0" marR="0">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Regression</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dirty="0">
                          <a:solidFill>
                            <a:srgbClr val="000000"/>
                          </a:solidFill>
                          <a:latin typeface="Calibri"/>
                          <a:ea typeface="Times New Roman"/>
                          <a:cs typeface="Times New Roman"/>
                        </a:rPr>
                        <a:t>471107.067</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dirty="0">
                          <a:solidFill>
                            <a:srgbClr val="000000"/>
                          </a:solidFill>
                          <a:latin typeface="Calibri"/>
                          <a:ea typeface="Times New Roman"/>
                          <a:cs typeface="Times New Roman"/>
                        </a:rPr>
                        <a:t>2</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dirty="0">
                          <a:solidFill>
                            <a:srgbClr val="000000"/>
                          </a:solidFill>
                          <a:latin typeface="Calibri"/>
                          <a:ea typeface="Times New Roman"/>
                          <a:cs typeface="Times New Roman"/>
                        </a:rPr>
                        <a:t>235553.5333</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561.218134</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b="1">
                          <a:solidFill>
                            <a:srgbClr val="000000"/>
                          </a:solidFill>
                          <a:highlight>
                            <a:srgbClr val="FFFF00"/>
                          </a:highlight>
                          <a:latin typeface="Calibri"/>
                          <a:ea typeface="Times New Roman"/>
                          <a:cs typeface="Times New Roman"/>
                        </a:rPr>
                        <a:t>1.522E-69</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marL="0" marR="0">
                        <a:spcBef>
                          <a:spcPts val="0"/>
                        </a:spcBef>
                        <a:spcAft>
                          <a:spcPts val="0"/>
                        </a:spcAft>
                      </a:pPr>
                      <a:r>
                        <a:rPr lang="es-ES" sz="1400">
                          <a:solidFill>
                            <a:srgbClr val="000000"/>
                          </a:solidFill>
                          <a:latin typeface="Calibri"/>
                          <a:ea typeface="Times New Roman"/>
                          <a:cs typeface="Times New Roman"/>
                        </a:rPr>
                        <a:t> </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Residual</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61698.5933</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382</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dirty="0">
                          <a:solidFill>
                            <a:srgbClr val="000000"/>
                          </a:solidFill>
                          <a:latin typeface="Calibri"/>
                          <a:ea typeface="Times New Roman"/>
                          <a:cs typeface="Times New Roman"/>
                        </a:rPr>
                        <a:t>419.7183218</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dirty="0">
                          <a:solidFill>
                            <a:srgbClr val="000000"/>
                          </a:solidFill>
                          <a:latin typeface="Calibri"/>
                          <a:ea typeface="Times New Roman"/>
                          <a:cs typeface="Times New Roman"/>
                        </a:rPr>
                        <a:t> </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 </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marL="0" marR="0">
                        <a:spcBef>
                          <a:spcPts val="0"/>
                        </a:spcBef>
                        <a:spcAft>
                          <a:spcPts val="0"/>
                        </a:spcAft>
                      </a:pPr>
                      <a:r>
                        <a:rPr lang="es-ES" sz="1400">
                          <a:solidFill>
                            <a:srgbClr val="000000"/>
                          </a:solidFill>
                          <a:latin typeface="Calibri"/>
                          <a:ea typeface="Times New Roman"/>
                          <a:cs typeface="Times New Roman"/>
                        </a:rPr>
                        <a:t> </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Total</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532805.66</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384</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dirty="0">
                          <a:solidFill>
                            <a:srgbClr val="000000"/>
                          </a:solidFill>
                          <a:latin typeface="Calibri"/>
                          <a:ea typeface="Times New Roman"/>
                          <a:cs typeface="Times New Roman"/>
                        </a:rPr>
                        <a:t> </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dirty="0">
                          <a:solidFill>
                            <a:srgbClr val="000000"/>
                          </a:solidFill>
                          <a:latin typeface="Calibri"/>
                          <a:ea typeface="Times New Roman"/>
                          <a:cs typeface="Times New Roman"/>
                        </a:rPr>
                        <a:t> </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S" sz="1400">
                          <a:solidFill>
                            <a:srgbClr val="000000"/>
                          </a:solidFill>
                          <a:latin typeface="Calibri"/>
                          <a:ea typeface="Times New Roman"/>
                          <a:cs typeface="Times New Roman"/>
                        </a:rPr>
                        <a:t> </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marL="0" marR="0">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Predictors</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Constant</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Autoeficacia</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Orientaciondesempeno</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475">
                <a:tc>
                  <a:txBody>
                    <a:bodyPr/>
                    <a:lstStyle/>
                    <a:p>
                      <a:pPr marL="0" marR="0">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fontAlgn="auto">
              <a:spcAft>
                <a:spcPts val="0"/>
              </a:spcAft>
              <a:defRPr/>
            </a:pPr>
            <a:r>
              <a:rPr lang="es-ES" sz="4500" b="1" kern="1200" dirty="0">
                <a:solidFill>
                  <a:schemeClr val="accent3">
                    <a:lumMod val="50000"/>
                  </a:schemeClr>
                </a:solidFill>
                <a:latin typeface="+mj-lt"/>
                <a:ea typeface="+mj-ea"/>
                <a:cs typeface="+mj-cs"/>
              </a:rPr>
              <a:t>1.1. Antecedentes.</a:t>
            </a:r>
            <a:endParaRPr lang="en-US" sz="4500" b="1" kern="1200" dirty="0">
              <a:solidFill>
                <a:schemeClr val="accent3">
                  <a:lumMod val="50000"/>
                </a:schemeClr>
              </a:solidFill>
              <a:latin typeface="+mj-lt"/>
              <a:ea typeface="+mj-ea"/>
              <a:cs typeface="+mj-cs"/>
            </a:endParaRPr>
          </a:p>
        </p:txBody>
      </p:sp>
      <p:sp>
        <p:nvSpPr>
          <p:cNvPr id="1843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Aspectos Motivacionales y Competencias de los empleados</a:t>
            </a:r>
          </a:p>
          <a:p>
            <a:pPr marL="822960" lvl="2" fontAlgn="auto">
              <a:spcAft>
                <a:spcPts val="0"/>
              </a:spcAft>
              <a:buClr>
                <a:schemeClr val="accent3"/>
              </a:buClr>
              <a:buFont typeface="Wingdings 2"/>
              <a:buChar char=""/>
              <a:defRPr/>
            </a:pPr>
            <a:r>
              <a:rPr lang="es-ES" dirty="0" smtClean="0">
                <a:solidFill>
                  <a:schemeClr val="accent3">
                    <a:lumMod val="75000"/>
                  </a:schemeClr>
                </a:solidFill>
              </a:rPr>
              <a:t>Competencias del individuo en el trabajo.</a:t>
            </a:r>
          </a:p>
          <a:p>
            <a:pPr marL="822960" lvl="2" fontAlgn="auto">
              <a:spcAft>
                <a:spcPts val="0"/>
              </a:spcAft>
              <a:buClr>
                <a:schemeClr val="accent3"/>
              </a:buClr>
              <a:buFont typeface="Wingdings 2"/>
              <a:buChar char=""/>
              <a:defRPr/>
            </a:pPr>
            <a:r>
              <a:rPr lang="es-ES" dirty="0" smtClean="0">
                <a:solidFill>
                  <a:schemeClr val="accent3">
                    <a:lumMod val="75000"/>
                  </a:schemeClr>
                </a:solidFill>
              </a:rPr>
              <a:t>Lo cognoscitivo (conocimientos y habilidades), lo afectivo (motivaciones, actitudes, rasgos de personalidad), lo psicomotriz o conductual (hábitos, destrezas) y lo psicofísico o </a:t>
            </a:r>
            <a:r>
              <a:rPr lang="es-ES" dirty="0" err="1" smtClean="0">
                <a:solidFill>
                  <a:schemeClr val="accent3">
                    <a:lumMod val="75000"/>
                  </a:schemeClr>
                </a:solidFill>
              </a:rPr>
              <a:t>psicofisiológico</a:t>
            </a:r>
            <a:r>
              <a:rPr lang="es-ES" dirty="0" smtClean="0">
                <a:solidFill>
                  <a:schemeClr val="accent3">
                    <a:lumMod val="75000"/>
                  </a:schemeClr>
                </a:solidFill>
              </a:rPr>
              <a:t> (por ejemplo, visión estroboscópica o de colores).</a:t>
            </a:r>
          </a:p>
          <a:p>
            <a:pPr marL="822960" lvl="2" fontAlgn="auto">
              <a:spcAft>
                <a:spcPts val="0"/>
              </a:spcAft>
              <a:buClr>
                <a:schemeClr val="accent3"/>
              </a:buClr>
              <a:buFont typeface="Wingdings 2"/>
              <a:buChar char=""/>
              <a:defRPr/>
            </a:pPr>
            <a:r>
              <a:rPr lang="es-ES" dirty="0" smtClean="0">
                <a:solidFill>
                  <a:schemeClr val="accent3">
                    <a:lumMod val="75000"/>
                  </a:schemeClr>
                </a:solidFill>
              </a:rPr>
              <a:t>“Competente" .</a:t>
            </a:r>
          </a:p>
          <a:p>
            <a:pPr marL="822960" lvl="2" fontAlgn="auto">
              <a:spcAft>
                <a:spcPts val="0"/>
              </a:spcAft>
              <a:buClr>
                <a:schemeClr val="accent3"/>
              </a:buClr>
              <a:buFont typeface="Wingdings 2"/>
              <a:buChar char=""/>
              <a:defRPr/>
            </a:pPr>
            <a:r>
              <a:rPr lang="es-ES" dirty="0" smtClean="0">
                <a:solidFill>
                  <a:schemeClr val="accent3">
                    <a:lumMod val="75000"/>
                  </a:schemeClr>
                </a:solidFill>
              </a:rPr>
              <a:t>Factor monetario,  el clima laboral, los niveles de incentivos y las capacidades y conductas de los equipos de trabajo.</a:t>
            </a:r>
            <a:endParaRPr lang="en-US" b="1" dirty="0" smtClean="0">
              <a:solidFill>
                <a:schemeClr val="accent3">
                  <a:lumMod val="75000"/>
                </a:schemeClr>
              </a:solidFill>
            </a:endParaRPr>
          </a:p>
          <a:p>
            <a:pPr marL="822960" lvl="2" fontAlgn="auto">
              <a:spcAft>
                <a:spcPts val="0"/>
              </a:spcAft>
              <a:buClr>
                <a:schemeClr val="accent3"/>
              </a:buClr>
              <a:buFont typeface="Wingdings 2"/>
              <a:buChar char=""/>
              <a:defRPr/>
            </a:pPr>
            <a:endParaRPr lang="es-ES" dirty="0" smtClean="0">
              <a:solidFill>
                <a:schemeClr val="accent3">
                  <a:lumMod val="75000"/>
                </a:schemeClr>
              </a:solidFill>
            </a:endParaRPr>
          </a:p>
          <a:p>
            <a:pPr marL="274320" indent="-274320" fontAlgn="auto">
              <a:spcAft>
                <a:spcPts val="0"/>
              </a:spcAft>
              <a:buFont typeface="Wingdings 2"/>
              <a:buChar char=""/>
              <a:defRPr/>
            </a:pPr>
            <a:endParaRPr lang="en-US" sz="2000"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7168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3</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Variables de TRABAJO ESFORZADO, AUTOEFICACIA Y ORIENTACIÓN AL DESEMPEÑO</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7" name="6 Tabla"/>
          <p:cNvGraphicFramePr>
            <a:graphicFrameLocks noGrp="1"/>
          </p:cNvGraphicFramePr>
          <p:nvPr/>
        </p:nvGraphicFramePr>
        <p:xfrm>
          <a:off x="1143000" y="3124200"/>
          <a:ext cx="7010399" cy="3240258"/>
        </p:xfrm>
        <a:graphic>
          <a:graphicData uri="http://schemas.openxmlformats.org/drawingml/2006/table">
            <a:tbl>
              <a:tblPr/>
              <a:tblGrid>
                <a:gridCol w="434645"/>
                <a:gridCol w="1354409"/>
                <a:gridCol w="936590"/>
                <a:gridCol w="723473"/>
                <a:gridCol w="790773"/>
                <a:gridCol w="790773"/>
                <a:gridCol w="559430"/>
                <a:gridCol w="696833"/>
                <a:gridCol w="723473"/>
              </a:tblGrid>
              <a:tr h="234461">
                <a:tc gridSpan="9">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Coefficients</a:t>
                      </a:r>
                      <a:r>
                        <a:rPr lang="es-ES" sz="1400" dirty="0">
                          <a:solidFill>
                            <a:srgbClr val="000000"/>
                          </a:solidFill>
                          <a:latin typeface="Calibri"/>
                          <a:ea typeface="Times New Roman"/>
                          <a:cs typeface="Times New Roman"/>
                        </a:rPr>
                        <a:t>(a)</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37847">
                <a:tc>
                  <a:txBody>
                    <a:bodyPr/>
                    <a:lstStyle/>
                    <a:p>
                      <a:pPr marL="0" marR="0" algn="ctr">
                        <a:spcBef>
                          <a:spcPts val="0"/>
                        </a:spcBef>
                        <a:spcAft>
                          <a:spcPts val="0"/>
                        </a:spcAft>
                      </a:pPr>
                      <a:r>
                        <a:rPr lang="es-ES" sz="1400">
                          <a:solidFill>
                            <a:srgbClr val="000000"/>
                          </a:solidFill>
                          <a:latin typeface="Calibri"/>
                          <a:ea typeface="Times New Roman"/>
                          <a:cs typeface="Times New Roman"/>
                        </a:rPr>
                        <a:t>Model</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Unstandardized</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Coefficients</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Standardized Coefficients</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t</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Sig.</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Collinearity Statistics</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461">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B</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Std.</a:t>
                      </a:r>
                      <a:r>
                        <a:rPr lang="es-ES" sz="1400" dirty="0">
                          <a:solidFill>
                            <a:srgbClr val="000000"/>
                          </a:solidFill>
                          <a:latin typeface="Calibri"/>
                          <a:ea typeface="Times New Roman"/>
                          <a:cs typeface="Times New Roman"/>
                        </a:rPr>
                        <a:t> Error</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Beta</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Tolerance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VIF</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Std. Error</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923">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(Constant)</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81.6685228</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7.56106784</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dirty="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10.80118901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2.1947E-20</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923">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Orientaciondesempeno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0.93388319</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0.22493434</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b="1" dirty="0">
                          <a:solidFill>
                            <a:srgbClr val="000000"/>
                          </a:solidFill>
                          <a:highlight>
                            <a:srgbClr val="FFFF00"/>
                          </a:highlight>
                          <a:latin typeface="Calibri"/>
                          <a:ea typeface="Times New Roman"/>
                          <a:cs typeface="Times New Roman"/>
                        </a:rPr>
                        <a:t>0.30533214</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4.151803566</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5.5667E-05</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0.1456524</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6.86566092</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923">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Autoeficacia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2.15362255</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0.24334618</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b="1">
                          <a:solidFill>
                            <a:srgbClr val="000000"/>
                          </a:solidFill>
                          <a:highlight>
                            <a:srgbClr val="FFFF00"/>
                          </a:highlight>
                          <a:latin typeface="Calibri"/>
                          <a:ea typeface="Times New Roman"/>
                          <a:cs typeface="Times New Roman"/>
                        </a:rPr>
                        <a:t>0.650849803</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8.850036323</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2.5603E-15</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0.1456524</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6.86566092</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461">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72707"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3</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Variables de TRABAJO ESFORZADO, AUTOEFICACIA, ORIENTACIÓN AL DESEMPEÑO Y EL MODERADOR (ORIENTACIÓN AL DESEMPEÑO X AUTOEFICACIA):</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6" name="5 Tabla"/>
          <p:cNvGraphicFramePr>
            <a:graphicFrameLocks noGrp="1"/>
          </p:cNvGraphicFramePr>
          <p:nvPr/>
        </p:nvGraphicFramePr>
        <p:xfrm>
          <a:off x="1066800" y="3429001"/>
          <a:ext cx="7239000" cy="2352039"/>
        </p:xfrm>
        <a:graphic>
          <a:graphicData uri="http://schemas.openxmlformats.org/drawingml/2006/table">
            <a:tbl>
              <a:tblPr/>
              <a:tblGrid>
                <a:gridCol w="653088"/>
                <a:gridCol w="1587106"/>
                <a:gridCol w="1106340"/>
                <a:gridCol w="1106340"/>
                <a:gridCol w="1410440"/>
                <a:gridCol w="1375686"/>
              </a:tblGrid>
              <a:tr h="320039">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Model</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Summary</a:t>
                      </a:r>
                      <a:r>
                        <a:rPr lang="es-ES" sz="1400" dirty="0">
                          <a:solidFill>
                            <a:srgbClr val="000000"/>
                          </a:solidFill>
                          <a:latin typeface="Calibri"/>
                          <a:ea typeface="Times New Roman"/>
                          <a:cs typeface="Times New Roman"/>
                        </a:rPr>
                        <a:t>(b)</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12800">
                <a:tc>
                  <a:txBody>
                    <a:bodyPr/>
                    <a:lstStyle/>
                    <a:p>
                      <a:pPr marL="0" marR="0" algn="ctr">
                        <a:spcBef>
                          <a:spcPts val="0"/>
                        </a:spcBef>
                        <a:spcAft>
                          <a:spcPts val="0"/>
                        </a:spcAft>
                      </a:pPr>
                      <a:r>
                        <a:rPr lang="es-ES" sz="1400">
                          <a:solidFill>
                            <a:srgbClr val="000000"/>
                          </a:solidFill>
                          <a:latin typeface="Calibri"/>
                          <a:ea typeface="Times New Roman"/>
                          <a:cs typeface="Times New Roman"/>
                        </a:rPr>
                        <a:t>Model</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R </a:t>
                      </a:r>
                      <a:r>
                        <a:rPr lang="es-ES" sz="1400" dirty="0" err="1">
                          <a:solidFill>
                            <a:srgbClr val="000000"/>
                          </a:solidFill>
                          <a:latin typeface="Calibri"/>
                          <a:ea typeface="Times New Roman"/>
                          <a:cs typeface="Times New Roman"/>
                        </a:rPr>
                        <a:t>Square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Adjusted</a:t>
                      </a:r>
                      <a:r>
                        <a:rPr lang="es-ES" sz="1400" dirty="0">
                          <a:solidFill>
                            <a:srgbClr val="000000"/>
                          </a:solidFill>
                          <a:latin typeface="Calibri"/>
                          <a:ea typeface="Times New Roman"/>
                          <a:cs typeface="Times New Roman"/>
                        </a:rPr>
                        <a:t> R </a:t>
                      </a:r>
                      <a:r>
                        <a:rPr lang="es-ES" sz="1400" dirty="0" err="1">
                          <a:solidFill>
                            <a:srgbClr val="000000"/>
                          </a:solidFill>
                          <a:latin typeface="Calibri"/>
                          <a:ea typeface="Times New Roman"/>
                          <a:cs typeface="Times New Roman"/>
                        </a:rPr>
                        <a:t>Square</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0000"/>
                          </a:solidFill>
                          <a:latin typeface="Calibri"/>
                          <a:ea typeface="Times New Roman"/>
                          <a:cs typeface="Times New Roman"/>
                        </a:rPr>
                        <a:t>Std. Error of the Estimate</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Durbin-Watson</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0.940349747</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0.88425765</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0.88187938</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dirty="0">
                          <a:solidFill>
                            <a:srgbClr val="000000"/>
                          </a:solidFill>
                          <a:latin typeface="Calibri"/>
                          <a:ea typeface="Times New Roman"/>
                          <a:cs typeface="Times New Roman"/>
                        </a:rPr>
                        <a:t>20.55200228</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b="1">
                          <a:solidFill>
                            <a:srgbClr val="000000"/>
                          </a:solidFill>
                          <a:highlight>
                            <a:srgbClr val="FFFF00"/>
                          </a:highlight>
                          <a:latin typeface="Calibri"/>
                          <a:ea typeface="Times New Roman"/>
                          <a:cs typeface="Times New Roman"/>
                        </a:rPr>
                        <a:t>1.890016356</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Predictors</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Constant</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ordexaut</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Autoeficacia</a:t>
                      </a:r>
                      <a:r>
                        <a:rPr lang="es-ES" sz="1400" dirty="0">
                          <a:solidFill>
                            <a:srgbClr val="000000"/>
                          </a:solidFill>
                          <a:latin typeface="Calibri"/>
                          <a:ea typeface="Times New Roman"/>
                          <a:cs typeface="Times New Roman"/>
                        </a:rPr>
                        <a:t>, </a:t>
                      </a:r>
                      <a:r>
                        <a:rPr lang="es-ES" sz="1400" dirty="0" err="1">
                          <a:solidFill>
                            <a:srgbClr val="000000"/>
                          </a:solidFill>
                          <a:latin typeface="Calibri"/>
                          <a:ea typeface="Times New Roman"/>
                          <a:cs typeface="Times New Roman"/>
                        </a:rPr>
                        <a:t>Orientaciondesempeno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6400">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4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73731"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3</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Variables de TRABAJO ESFORZADO, AUTOEFICACIA, ORIENTACIÓN AL DESEMPEÑO Y EL MODERADOR (ORIENTACIÓN AL DESEMPEÑO X AUTOEFICACIA):</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7" name="6 Tabla"/>
          <p:cNvGraphicFramePr>
            <a:graphicFrameLocks noGrp="1"/>
          </p:cNvGraphicFramePr>
          <p:nvPr/>
        </p:nvGraphicFramePr>
        <p:xfrm>
          <a:off x="990600" y="3429000"/>
          <a:ext cx="7467600" cy="2895600"/>
        </p:xfrm>
        <a:graphic>
          <a:graphicData uri="http://schemas.openxmlformats.org/drawingml/2006/table">
            <a:tbl>
              <a:tblPr/>
              <a:tblGrid>
                <a:gridCol w="587072"/>
                <a:gridCol w="1429584"/>
                <a:gridCol w="994883"/>
                <a:gridCol w="988907"/>
                <a:gridCol w="1269746"/>
                <a:gridCol w="1238376"/>
                <a:gridCol w="959032"/>
              </a:tblGrid>
              <a:tr h="263236">
                <a:tc gridSpan="7">
                  <a:txBody>
                    <a:bodyPr/>
                    <a:lstStyle/>
                    <a:p>
                      <a:pPr marL="0" marR="0" algn="ctr">
                        <a:spcBef>
                          <a:spcPts val="0"/>
                        </a:spcBef>
                        <a:spcAft>
                          <a:spcPts val="0"/>
                        </a:spcAft>
                      </a:pPr>
                      <a:r>
                        <a:rPr lang="es-ES" sz="1400">
                          <a:solidFill>
                            <a:srgbClr val="000000"/>
                          </a:solidFill>
                          <a:latin typeface="Calibri"/>
                          <a:ea typeface="Times New Roman"/>
                          <a:cs typeface="Times New Roman"/>
                        </a:rPr>
                        <a:t>ANOVA(b)</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6473">
                <a:tc>
                  <a:txBody>
                    <a:bodyPr/>
                    <a:lstStyle/>
                    <a:p>
                      <a:pPr marL="0" marR="0" algn="ctr">
                        <a:spcBef>
                          <a:spcPts val="0"/>
                        </a:spcBef>
                        <a:spcAft>
                          <a:spcPts val="0"/>
                        </a:spcAft>
                      </a:pPr>
                      <a:r>
                        <a:rPr lang="es-ES" sz="1400">
                          <a:solidFill>
                            <a:srgbClr val="000000"/>
                          </a:solidFill>
                          <a:latin typeface="Calibri"/>
                          <a:ea typeface="Times New Roman"/>
                          <a:cs typeface="Times New Roman"/>
                        </a:rPr>
                        <a:t>Model</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Sum of Squares</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df</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Mean Square</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F</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Sig.</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473">
                <a:tc>
                  <a:txBody>
                    <a:bodyPr/>
                    <a:lstStyle/>
                    <a:p>
                      <a:pPr marL="0" marR="0" algn="ctr">
                        <a:spcBef>
                          <a:spcPts val="0"/>
                        </a:spcBef>
                        <a:spcAft>
                          <a:spcPts val="0"/>
                        </a:spcAft>
                      </a:pPr>
                      <a:r>
                        <a:rPr lang="es-ES" sz="1400">
                          <a:solidFill>
                            <a:srgbClr val="000000"/>
                          </a:solidFill>
                          <a:latin typeface="Calibri"/>
                          <a:ea typeface="Times New Roman"/>
                          <a:cs typeface="Times New Roman"/>
                        </a:rPr>
                        <a:t>1</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Regression</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471137.48</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157045.8265</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371.8074783</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b="1">
                          <a:solidFill>
                            <a:srgbClr val="000000"/>
                          </a:solidFill>
                          <a:highlight>
                            <a:srgbClr val="FFFF00"/>
                          </a:highlight>
                          <a:latin typeface="Calibri"/>
                          <a:ea typeface="Times New Roman"/>
                          <a:cs typeface="Times New Roman"/>
                        </a:rPr>
                        <a:t>3.935E-68</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473">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Residual</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61668.1805</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381</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422.3847977</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473">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Total</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532805.66</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400">
                          <a:solidFill>
                            <a:srgbClr val="000000"/>
                          </a:solidFill>
                          <a:latin typeface="Calibri"/>
                          <a:ea typeface="Times New Roman"/>
                          <a:cs typeface="Times New Roman"/>
                        </a:rPr>
                        <a:t>384</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400">
                        <a:solidFill>
                          <a:srgbClr val="000000"/>
                        </a:solidFill>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236">
                <a:tc>
                  <a:txBody>
                    <a:bodyPr/>
                    <a:lstStyle/>
                    <a:p>
                      <a:pPr marL="0" marR="0" algn="ctr">
                        <a:spcBef>
                          <a:spcPts val="0"/>
                        </a:spcBef>
                        <a:spcAft>
                          <a:spcPts val="0"/>
                        </a:spcAft>
                      </a:pPr>
                      <a:r>
                        <a:rPr lang="es-ES" sz="1400">
                          <a:solidFill>
                            <a:srgbClr val="000000"/>
                          </a:solidFill>
                          <a:latin typeface="Calibri"/>
                          <a:ea typeface="Times New Roman"/>
                          <a:cs typeface="Times New Roman"/>
                        </a:rPr>
                        <a:t>a</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spcBef>
                          <a:spcPts val="0"/>
                        </a:spcBef>
                        <a:spcAft>
                          <a:spcPts val="0"/>
                        </a:spcAft>
                      </a:pPr>
                      <a:r>
                        <a:rPr lang="es-ES" sz="1400">
                          <a:solidFill>
                            <a:srgbClr val="000000"/>
                          </a:solidFill>
                          <a:latin typeface="Calibri"/>
                          <a:ea typeface="Times New Roman"/>
                          <a:cs typeface="Times New Roman"/>
                        </a:rPr>
                        <a:t>Predictors: (Constant), ordexaut, Autoeficacia, Orientaciondesempeno</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3236">
                <a:tc>
                  <a:txBody>
                    <a:bodyPr/>
                    <a:lstStyle/>
                    <a:p>
                      <a:pPr marL="0" marR="0" algn="ctr">
                        <a:spcBef>
                          <a:spcPts val="0"/>
                        </a:spcBef>
                        <a:spcAft>
                          <a:spcPts val="0"/>
                        </a:spcAft>
                      </a:pPr>
                      <a:r>
                        <a:rPr lang="es-ES" sz="1400">
                          <a:solidFill>
                            <a:srgbClr val="000000"/>
                          </a:solidFill>
                          <a:latin typeface="Calibri"/>
                          <a:ea typeface="Times New Roman"/>
                          <a:cs typeface="Times New Roman"/>
                        </a:rPr>
                        <a:t>b</a:t>
                      </a:r>
                      <a:endParaRPr lang="en-US" sz="120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spcBef>
                          <a:spcPts val="0"/>
                        </a:spcBef>
                        <a:spcAft>
                          <a:spcPts val="0"/>
                        </a:spcAft>
                      </a:pPr>
                      <a:r>
                        <a:rPr lang="es-ES" sz="1400" dirty="0" err="1">
                          <a:solidFill>
                            <a:srgbClr val="000000"/>
                          </a:solidFill>
                          <a:latin typeface="Calibri"/>
                          <a:ea typeface="Times New Roman"/>
                          <a:cs typeface="Times New Roman"/>
                        </a:rPr>
                        <a:t>Dependent</a:t>
                      </a:r>
                      <a:r>
                        <a:rPr lang="es-ES" sz="1400" dirty="0">
                          <a:solidFill>
                            <a:srgbClr val="000000"/>
                          </a:solidFill>
                          <a:latin typeface="Calibri"/>
                          <a:ea typeface="Times New Roman"/>
                          <a:cs typeface="Times New Roman"/>
                        </a:rPr>
                        <a:t> Variable: </a:t>
                      </a:r>
                      <a:r>
                        <a:rPr lang="es-ES" sz="1400" dirty="0" err="1">
                          <a:solidFill>
                            <a:srgbClr val="000000"/>
                          </a:solidFill>
                          <a:latin typeface="Calibri"/>
                          <a:ea typeface="Times New Roman"/>
                          <a:cs typeface="Times New Roman"/>
                        </a:rPr>
                        <a:t>Trabajoesforzado</a:t>
                      </a:r>
                      <a:endParaRPr lang="en-US" sz="12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74755"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Jessica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3</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Variables de TRABAJO ESFORZADO, AUTOEFICACIA, ORIENTACIÓN AL DESEMPEÑO Y EL MODERADOR (ORIENTACIÓN AL DESEMPEÑO X AUTOEFICACIA):</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8" name="7 Tabla"/>
          <p:cNvGraphicFramePr>
            <a:graphicFrameLocks noGrp="1"/>
          </p:cNvGraphicFramePr>
          <p:nvPr/>
        </p:nvGraphicFramePr>
        <p:xfrm>
          <a:off x="533399" y="3352800"/>
          <a:ext cx="8153397" cy="2971800"/>
        </p:xfrm>
        <a:graphic>
          <a:graphicData uri="http://schemas.openxmlformats.org/drawingml/2006/table">
            <a:tbl>
              <a:tblPr/>
              <a:tblGrid>
                <a:gridCol w="905933"/>
                <a:gridCol w="905933"/>
                <a:gridCol w="905933"/>
                <a:gridCol w="905933"/>
                <a:gridCol w="905933"/>
                <a:gridCol w="905933"/>
                <a:gridCol w="905933"/>
                <a:gridCol w="905933"/>
                <a:gridCol w="905933"/>
              </a:tblGrid>
              <a:tr h="182880">
                <a:tc gridSpan="9">
                  <a:txBody>
                    <a:bodyPr/>
                    <a:lstStyle/>
                    <a:p>
                      <a:pPr marL="0" marR="0" algn="ctr">
                        <a:spcBef>
                          <a:spcPts val="0"/>
                        </a:spcBef>
                        <a:spcAft>
                          <a:spcPts val="0"/>
                        </a:spcAft>
                      </a:pPr>
                      <a:r>
                        <a:rPr lang="es-ES" sz="1300" dirty="0" err="1">
                          <a:solidFill>
                            <a:srgbClr val="000000"/>
                          </a:solidFill>
                          <a:latin typeface="Calibri"/>
                          <a:ea typeface="Times New Roman"/>
                          <a:cs typeface="Times New Roman"/>
                        </a:rPr>
                        <a:t>Coefficients</a:t>
                      </a:r>
                      <a:r>
                        <a:rPr lang="es-ES" sz="1300" dirty="0">
                          <a:solidFill>
                            <a:srgbClr val="000000"/>
                          </a:solidFill>
                          <a:latin typeface="Calibri"/>
                          <a:ea typeface="Times New Roman"/>
                          <a:cs typeface="Times New Roman"/>
                        </a:rPr>
                        <a:t>(a)</a:t>
                      </a:r>
                      <a:endParaRPr lang="en-US" sz="1100" dirty="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8640">
                <a:tc>
                  <a:txBody>
                    <a:bodyPr/>
                    <a:lstStyle/>
                    <a:p>
                      <a:pPr marL="0" marR="0" algn="ctr">
                        <a:spcBef>
                          <a:spcPts val="0"/>
                        </a:spcBef>
                        <a:spcAft>
                          <a:spcPts val="0"/>
                        </a:spcAft>
                      </a:pPr>
                      <a:r>
                        <a:rPr lang="es-ES" sz="1300" dirty="0" err="1">
                          <a:solidFill>
                            <a:srgbClr val="000000"/>
                          </a:solidFill>
                          <a:latin typeface="Calibri"/>
                          <a:ea typeface="Times New Roman"/>
                          <a:cs typeface="Times New Roman"/>
                        </a:rPr>
                        <a:t>Model</a:t>
                      </a:r>
                      <a:endParaRPr lang="en-US" sz="1100" dirty="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Unstandardized Coefficients</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Standardized Coefficients</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t</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Sig.</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Collinearity Statistics</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B</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Std. Error</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Beta</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Tolerance</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VIF</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B</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Std. Error</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a:spcBef>
                          <a:spcPts val="0"/>
                        </a:spcBef>
                        <a:spcAft>
                          <a:spcPts val="0"/>
                        </a:spcAft>
                      </a:pPr>
                      <a:r>
                        <a:rPr lang="es-ES" sz="1300">
                          <a:solidFill>
                            <a:srgbClr val="000000"/>
                          </a:solidFill>
                          <a:latin typeface="Calibri"/>
                          <a:ea typeface="Times New Roman"/>
                          <a:cs typeface="Times New Roman"/>
                        </a:rPr>
                        <a:t>1</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(Constant)</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74.6867946</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27.1019404</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2.755772965</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0.00660206</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Orientaciondesempeno</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1.02086386</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0.3949573</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b="1">
                          <a:solidFill>
                            <a:srgbClr val="000000"/>
                          </a:solidFill>
                          <a:highlight>
                            <a:srgbClr val="FFFF00"/>
                          </a:highlight>
                          <a:latin typeface="Calibri"/>
                          <a:ea typeface="Times New Roman"/>
                          <a:cs typeface="Times New Roman"/>
                        </a:rPr>
                        <a:t>0.333770378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2.584744888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0.0107251</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0.0475422</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21.0339463</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Autoeficacia</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2.24600324</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0.42204218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b="1">
                          <a:solidFill>
                            <a:srgbClr val="000000"/>
                          </a:solidFill>
                          <a:highlight>
                            <a:srgbClr val="FFFF00"/>
                          </a:highlight>
                          <a:latin typeface="Calibri"/>
                          <a:ea typeface="Times New Roman"/>
                          <a:cs typeface="Times New Roman"/>
                        </a:rPr>
                        <a:t>0.678768321</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5.321750599</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3.7919E-07</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0.048731</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20.5208169</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ordexaut</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-0.00109418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0.00407768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a:t>
                      </a:r>
                      <a:r>
                        <a:rPr lang="es-ES" sz="1300" b="1">
                          <a:solidFill>
                            <a:srgbClr val="000000"/>
                          </a:solidFill>
                          <a:highlight>
                            <a:srgbClr val="FFFF00"/>
                          </a:highlight>
                          <a:latin typeface="Calibri"/>
                          <a:ea typeface="Times New Roman"/>
                          <a:cs typeface="Times New Roman"/>
                        </a:rPr>
                        <a:t>0.055794037</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-0.268333134</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0.78882167</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0.01833633</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54.5365318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s-ES" sz="1300">
                          <a:solidFill>
                            <a:srgbClr val="000000"/>
                          </a:solidFill>
                          <a:latin typeface="Calibri"/>
                          <a:ea typeface="Times New Roman"/>
                          <a:cs typeface="Times New Roman"/>
                        </a:rPr>
                        <a:t>a</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spcBef>
                          <a:spcPts val="0"/>
                        </a:spcBef>
                        <a:spcAft>
                          <a:spcPts val="0"/>
                        </a:spcAft>
                      </a:pPr>
                      <a:r>
                        <a:rPr lang="es-ES" sz="1300" dirty="0" err="1">
                          <a:solidFill>
                            <a:srgbClr val="000000"/>
                          </a:solidFill>
                          <a:latin typeface="Calibri"/>
                          <a:ea typeface="Times New Roman"/>
                          <a:cs typeface="Times New Roman"/>
                        </a:rPr>
                        <a:t>Dependent</a:t>
                      </a:r>
                      <a:r>
                        <a:rPr lang="es-ES" sz="1300" dirty="0">
                          <a:solidFill>
                            <a:srgbClr val="000000"/>
                          </a:solidFill>
                          <a:latin typeface="Calibri"/>
                          <a:ea typeface="Times New Roman"/>
                          <a:cs typeface="Times New Roman"/>
                        </a:rPr>
                        <a:t> Variable: </a:t>
                      </a:r>
                      <a:r>
                        <a:rPr lang="es-ES" sz="1300" dirty="0" err="1">
                          <a:solidFill>
                            <a:srgbClr val="000000"/>
                          </a:solidFill>
                          <a:latin typeface="Calibri"/>
                          <a:ea typeface="Times New Roman"/>
                          <a:cs typeface="Times New Roman"/>
                        </a:rPr>
                        <a:t>Trabajoesforzado</a:t>
                      </a:r>
                      <a:endParaRPr lang="en-US" sz="1100" dirty="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7577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4800" y="1600200"/>
            <a:ext cx="8504238" cy="48006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Análisis Inferencial</a:t>
            </a:r>
          </a:p>
          <a:p>
            <a:pPr marL="822960" lvl="2" fontAlgn="auto">
              <a:spcAft>
                <a:spcPts val="0"/>
              </a:spcAft>
              <a:buClr>
                <a:schemeClr val="accent3"/>
              </a:buClr>
              <a:buFont typeface="Wingdings 2"/>
              <a:buChar char=""/>
              <a:defRPr/>
            </a:pPr>
            <a:r>
              <a:rPr lang="es-ES" b="1" dirty="0" smtClean="0">
                <a:solidFill>
                  <a:schemeClr val="accent3">
                    <a:lumMod val="75000"/>
                  </a:schemeClr>
                </a:solidFill>
              </a:rPr>
              <a:t>Hipótesis 3</a:t>
            </a:r>
            <a:r>
              <a:rPr lang="es-ES" dirty="0" smtClean="0">
                <a:solidFill>
                  <a:schemeClr val="accent3">
                    <a:lumMod val="75000"/>
                  </a:schemeClr>
                </a:solidFill>
              </a:rPr>
              <a:t>:</a:t>
            </a:r>
          </a:p>
          <a:p>
            <a:pPr marL="1097280" lvl="3" fontAlgn="auto">
              <a:spcAft>
                <a:spcPts val="0"/>
              </a:spcAft>
              <a:buClr>
                <a:schemeClr val="accent4"/>
              </a:buClr>
              <a:buFont typeface="Wingdings"/>
              <a:buChar char=""/>
              <a:defRPr/>
            </a:pPr>
            <a:r>
              <a:rPr lang="es-ES" dirty="0" smtClean="0">
                <a:solidFill>
                  <a:schemeClr val="accent3">
                    <a:lumMod val="75000"/>
                  </a:schemeClr>
                </a:solidFill>
              </a:rPr>
              <a:t>Variables de TRABAJO ESFORZADO, AUTOEFICACIA, ORIENTACIÓN AL DESEMPEÑO Y EL MODERADOR (ORIENTACIÓN AL DESEMPEÑO X AUTOEFICACIA):</a:t>
            </a: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graphicFrame>
        <p:nvGraphicFramePr>
          <p:cNvPr id="8" name="7 Tabla"/>
          <p:cNvGraphicFramePr>
            <a:graphicFrameLocks noGrp="1"/>
          </p:cNvGraphicFramePr>
          <p:nvPr/>
        </p:nvGraphicFramePr>
        <p:xfrm>
          <a:off x="533399" y="3498533"/>
          <a:ext cx="8153397" cy="2829710"/>
        </p:xfrm>
        <a:graphic>
          <a:graphicData uri="http://schemas.openxmlformats.org/drawingml/2006/table">
            <a:tbl>
              <a:tblPr/>
              <a:tblGrid>
                <a:gridCol w="905933"/>
                <a:gridCol w="905933"/>
                <a:gridCol w="905933"/>
                <a:gridCol w="905933"/>
                <a:gridCol w="905933"/>
                <a:gridCol w="905933"/>
                <a:gridCol w="905933"/>
                <a:gridCol w="905933"/>
                <a:gridCol w="905933"/>
              </a:tblGrid>
              <a:tr h="182880">
                <a:tc gridSpan="9">
                  <a:txBody>
                    <a:bodyPr/>
                    <a:lstStyle/>
                    <a:p>
                      <a:pPr marL="0" marR="0" algn="ctr">
                        <a:spcBef>
                          <a:spcPts val="0"/>
                        </a:spcBef>
                        <a:spcAft>
                          <a:spcPts val="0"/>
                        </a:spcAft>
                      </a:pPr>
                      <a:r>
                        <a:rPr lang="es-ES" sz="1300" dirty="0" err="1">
                          <a:solidFill>
                            <a:srgbClr val="000000"/>
                          </a:solidFill>
                          <a:latin typeface="Calibri"/>
                          <a:ea typeface="Times New Roman"/>
                          <a:cs typeface="Times New Roman"/>
                        </a:rPr>
                        <a:t>Coefficients</a:t>
                      </a:r>
                      <a:r>
                        <a:rPr lang="es-ES" sz="1300" dirty="0">
                          <a:solidFill>
                            <a:srgbClr val="000000"/>
                          </a:solidFill>
                          <a:latin typeface="Calibri"/>
                          <a:ea typeface="Times New Roman"/>
                          <a:cs typeface="Times New Roman"/>
                        </a:rPr>
                        <a:t>(a)</a:t>
                      </a:r>
                      <a:endParaRPr lang="en-US" sz="1100" dirty="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8640">
                <a:tc>
                  <a:txBody>
                    <a:bodyPr/>
                    <a:lstStyle/>
                    <a:p>
                      <a:pPr marL="0" marR="0" algn="ctr">
                        <a:spcBef>
                          <a:spcPts val="0"/>
                        </a:spcBef>
                        <a:spcAft>
                          <a:spcPts val="0"/>
                        </a:spcAft>
                      </a:pPr>
                      <a:r>
                        <a:rPr lang="es-ES" sz="1300" dirty="0" err="1">
                          <a:solidFill>
                            <a:srgbClr val="000000"/>
                          </a:solidFill>
                          <a:latin typeface="Calibri"/>
                          <a:ea typeface="Times New Roman"/>
                          <a:cs typeface="Times New Roman"/>
                        </a:rPr>
                        <a:t>Model</a:t>
                      </a:r>
                      <a:endParaRPr lang="en-US" sz="1100" dirty="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Unstandardized Coefficients</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Standardized Coefficients</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t</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Sig.</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Collinearity Statistics</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B</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Std. Error</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Beta</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Tolerance</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VIF</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B</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Std. Error</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a:spcBef>
                          <a:spcPts val="0"/>
                        </a:spcBef>
                        <a:spcAft>
                          <a:spcPts val="0"/>
                        </a:spcAft>
                      </a:pPr>
                      <a:r>
                        <a:rPr lang="es-ES" sz="1300">
                          <a:solidFill>
                            <a:srgbClr val="000000"/>
                          </a:solidFill>
                          <a:latin typeface="Calibri"/>
                          <a:ea typeface="Times New Roman"/>
                          <a:cs typeface="Times New Roman"/>
                        </a:rPr>
                        <a:t>1</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(Constant)</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74.6867946</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27.1019404</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2.755772965</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0.00660206</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Orientaciondesempeno</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1.02086386</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0.3949573</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b="1">
                          <a:solidFill>
                            <a:srgbClr val="000000"/>
                          </a:solidFill>
                          <a:highlight>
                            <a:srgbClr val="FFFF00"/>
                          </a:highlight>
                          <a:latin typeface="Calibri"/>
                          <a:ea typeface="Times New Roman"/>
                          <a:cs typeface="Times New Roman"/>
                        </a:rPr>
                        <a:t>0.333770378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2.584744888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0.0107251</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0.0475422</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21.0339463</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Autoeficacia</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2.24600324</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0.42204218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b="1">
                          <a:solidFill>
                            <a:srgbClr val="000000"/>
                          </a:solidFill>
                          <a:highlight>
                            <a:srgbClr val="FFFF00"/>
                          </a:highlight>
                          <a:latin typeface="Calibri"/>
                          <a:ea typeface="Times New Roman"/>
                          <a:cs typeface="Times New Roman"/>
                        </a:rPr>
                        <a:t>0.678768321</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5.321750599</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3.7919E-07</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0.048731</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20.5208169</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lgn="ctr">
                        <a:spcBef>
                          <a:spcPts val="0"/>
                        </a:spcBef>
                        <a:spcAft>
                          <a:spcPts val="0"/>
                        </a:spcAft>
                      </a:pPr>
                      <a:endParaRPr lang="es-ES" sz="1300">
                        <a:solidFill>
                          <a:srgbClr val="000000"/>
                        </a:solidFill>
                        <a:latin typeface="Calibri"/>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ordexaut</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-0.00109418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0.00407768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a:t>
                      </a:r>
                      <a:r>
                        <a:rPr lang="es-ES" sz="1300" b="1">
                          <a:solidFill>
                            <a:srgbClr val="000000"/>
                          </a:solidFill>
                          <a:highlight>
                            <a:srgbClr val="FFFF00"/>
                          </a:highlight>
                          <a:latin typeface="Calibri"/>
                          <a:ea typeface="Times New Roman"/>
                          <a:cs typeface="Times New Roman"/>
                        </a:rPr>
                        <a:t>0.055794037</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-0.268333134</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0.78882167</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0.01833633</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ES" sz="1300">
                          <a:solidFill>
                            <a:srgbClr val="000000"/>
                          </a:solidFill>
                          <a:latin typeface="Calibri"/>
                          <a:ea typeface="Times New Roman"/>
                          <a:cs typeface="Times New Roman"/>
                        </a:rPr>
                        <a:t>54.5365318</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s-ES" sz="1300">
                          <a:solidFill>
                            <a:srgbClr val="000000"/>
                          </a:solidFill>
                          <a:latin typeface="Calibri"/>
                          <a:ea typeface="Times New Roman"/>
                          <a:cs typeface="Times New Roman"/>
                        </a:rPr>
                        <a:t>a</a:t>
                      </a:r>
                      <a:endParaRPr lang="en-US" sz="110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spcBef>
                          <a:spcPts val="0"/>
                        </a:spcBef>
                        <a:spcAft>
                          <a:spcPts val="0"/>
                        </a:spcAft>
                      </a:pPr>
                      <a:r>
                        <a:rPr lang="es-ES" sz="1300" dirty="0" err="1">
                          <a:solidFill>
                            <a:srgbClr val="000000"/>
                          </a:solidFill>
                          <a:latin typeface="Calibri"/>
                          <a:ea typeface="Times New Roman"/>
                          <a:cs typeface="Times New Roman"/>
                        </a:rPr>
                        <a:t>Dependent</a:t>
                      </a:r>
                      <a:r>
                        <a:rPr lang="es-ES" sz="1300" dirty="0">
                          <a:solidFill>
                            <a:srgbClr val="000000"/>
                          </a:solidFill>
                          <a:latin typeface="Calibri"/>
                          <a:ea typeface="Times New Roman"/>
                          <a:cs typeface="Times New Roman"/>
                        </a:rPr>
                        <a:t> Variable: </a:t>
                      </a:r>
                      <a:r>
                        <a:rPr lang="es-ES" sz="1300" dirty="0" err="1">
                          <a:solidFill>
                            <a:srgbClr val="000000"/>
                          </a:solidFill>
                          <a:latin typeface="Calibri"/>
                          <a:ea typeface="Times New Roman"/>
                          <a:cs typeface="Times New Roman"/>
                        </a:rPr>
                        <a:t>Trabajoesforzado</a:t>
                      </a:r>
                      <a:endParaRPr lang="en-US" sz="1100" dirty="0">
                        <a:latin typeface="Arial"/>
                        <a:ea typeface="Times New Roman"/>
                        <a:cs typeface="Times New Roman"/>
                      </a:endParaRPr>
                    </a:p>
                  </a:txBody>
                  <a:tcPr marL="42333" marR="42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6200" y="152400"/>
            <a:ext cx="8991600" cy="838200"/>
          </a:xfrm>
        </p:spPr>
        <p:txBody>
          <a:bodyPr>
            <a:noAutofit/>
          </a:bodyPr>
          <a:lstStyle/>
          <a:p>
            <a:pPr lvl="1" fontAlgn="auto">
              <a:spcAft>
                <a:spcPts val="0"/>
              </a:spcAft>
              <a:defRPr/>
            </a:pPr>
            <a:r>
              <a:rPr lang="es-EC" sz="3000" b="1" kern="1200" dirty="0">
                <a:solidFill>
                  <a:schemeClr val="accent3">
                    <a:lumMod val="50000"/>
                  </a:schemeClr>
                </a:solidFill>
                <a:latin typeface="+mj-lt"/>
                <a:ea typeface="+mj-ea"/>
                <a:cs typeface="+mj-cs"/>
              </a:rPr>
              <a:t>3.2. Análisis estadísticos de los resultados</a:t>
            </a:r>
            <a:r>
              <a:rPr lang="es-ES" sz="3000" b="1" kern="1200" dirty="0">
                <a:solidFill>
                  <a:schemeClr val="accent3">
                    <a:lumMod val="50000"/>
                  </a:schemeClr>
                </a:solidFill>
                <a:latin typeface="+mj-lt"/>
                <a:ea typeface="+mj-ea"/>
                <a:cs typeface="+mj-cs"/>
              </a:rPr>
              <a:t>.</a:t>
            </a:r>
            <a:endParaRPr lang="en-US" sz="3000" b="1" kern="1200" dirty="0">
              <a:solidFill>
                <a:schemeClr val="accent3">
                  <a:lumMod val="50000"/>
                </a:schemeClr>
              </a:solidFill>
              <a:latin typeface="+mj-lt"/>
              <a:ea typeface="+mj-ea"/>
              <a:cs typeface="+mj-cs"/>
            </a:endParaRPr>
          </a:p>
        </p:txBody>
      </p:sp>
      <p:sp>
        <p:nvSpPr>
          <p:cNvPr id="116739" name="2 Marcador de pie de página"/>
          <p:cNvSpPr txBox="1">
            <a:spLocks noGrp="1"/>
          </p:cNvSpPr>
          <p:nvPr/>
        </p:nvSpPr>
        <p:spPr bwMode="auto">
          <a:xfrm>
            <a:off x="152400" y="6410325"/>
            <a:ext cx="8763000" cy="366713"/>
          </a:xfrm>
          <a:prstGeom prst="rect">
            <a:avLst/>
          </a:prstGeom>
          <a:noFill/>
          <a:ln w="9525">
            <a:noFill/>
            <a:miter lim="800000"/>
            <a:headEnd/>
            <a:tailEnd/>
          </a:ln>
        </p:spPr>
        <p:txBody>
          <a:bodyPr/>
          <a:lstStyle/>
          <a:p>
            <a:r>
              <a:rPr lang="en-US" sz="1200">
                <a:solidFill>
                  <a:srgbClr val="FFFFFF"/>
                </a:solidFill>
                <a:latin typeface="Georgia" pitchFamily="18" charset="0"/>
              </a:rPr>
              <a:t>Ma. Gabriela Rodriguez                                                                                                                                                         Jéssica A. Acosta C.</a:t>
            </a:r>
          </a:p>
        </p:txBody>
      </p:sp>
      <p:sp>
        <p:nvSpPr>
          <p:cNvPr id="4" name="3 Marcador de contenido"/>
          <p:cNvSpPr>
            <a:spLocks noGrp="1"/>
          </p:cNvSpPr>
          <p:nvPr>
            <p:ph sz="quarter" idx="4294967295"/>
          </p:nvPr>
        </p:nvSpPr>
        <p:spPr>
          <a:xfrm>
            <a:off x="304800" y="1600200"/>
            <a:ext cx="8504238" cy="4800600"/>
          </a:xfrm>
        </p:spPr>
        <p:txBody>
          <a:bodyPr>
            <a:normAutofit/>
          </a:bodyPr>
          <a:lstStyle/>
          <a:p>
            <a:r>
              <a:rPr lang="es-ES" smtClean="0">
                <a:solidFill>
                  <a:srgbClr val="77933C"/>
                </a:solidFill>
                <a:latin typeface="Georgia" pitchFamily="18" charset="0"/>
              </a:rPr>
              <a:t>Análisis Inferencial</a:t>
            </a:r>
          </a:p>
          <a:p>
            <a:pPr lvl="2"/>
            <a:r>
              <a:rPr lang="es-ES" b="1" smtClean="0">
                <a:solidFill>
                  <a:srgbClr val="77933C"/>
                </a:solidFill>
                <a:latin typeface="Georgia" pitchFamily="18" charset="0"/>
              </a:rPr>
              <a:t>Hipótesis 3</a:t>
            </a:r>
            <a:r>
              <a:rPr lang="es-ES" smtClean="0">
                <a:solidFill>
                  <a:srgbClr val="77933C"/>
                </a:solidFill>
                <a:latin typeface="Georgia" pitchFamily="18" charset="0"/>
              </a:rPr>
              <a:t>:</a:t>
            </a:r>
          </a:p>
          <a:p>
            <a:pPr lvl="3"/>
            <a:endParaRPr lang="es-ES" smtClean="0">
              <a:solidFill>
                <a:srgbClr val="77933C"/>
              </a:solidFill>
              <a:latin typeface="Georgia" pitchFamily="18" charset="0"/>
            </a:endParaRPr>
          </a:p>
          <a:p>
            <a:pPr lvl="2">
              <a:buFont typeface="Wingdings 2" pitchFamily="18" charset="2"/>
              <a:buNone/>
            </a:pPr>
            <a:endParaRPr lang="es-ES" smtClean="0">
              <a:solidFill>
                <a:srgbClr val="77933C"/>
              </a:solidFill>
              <a:latin typeface="Georgia" pitchFamily="18" charset="0"/>
            </a:endParaRPr>
          </a:p>
          <a:p>
            <a:pPr lvl="2"/>
            <a:endParaRPr lang="en-US" smtClean="0">
              <a:solidFill>
                <a:srgbClr val="77933C"/>
              </a:solidFill>
              <a:latin typeface="Georgia" pitchFamily="18" charset="0"/>
            </a:endParaRPr>
          </a:p>
          <a:p>
            <a:endParaRPr lang="es-ES" sz="2000" smtClean="0">
              <a:solidFill>
                <a:srgbClr val="77933C"/>
              </a:solidFill>
              <a:latin typeface="Georgia" pitchFamily="18" charset="0"/>
            </a:endParaRPr>
          </a:p>
          <a:p>
            <a:pPr lvl="2">
              <a:buFont typeface="Wingdings 2" pitchFamily="18" charset="2"/>
              <a:buNone/>
            </a:pPr>
            <a:endParaRPr lang="es-ES" smtClean="0">
              <a:solidFill>
                <a:srgbClr val="77933C"/>
              </a:solidFill>
              <a:latin typeface="Georgia" pitchFamily="18" charset="0"/>
            </a:endParaRPr>
          </a:p>
        </p:txBody>
      </p:sp>
      <p:grpSp>
        <p:nvGrpSpPr>
          <p:cNvPr id="116754" name="Group 18"/>
          <p:cNvGrpSpPr>
            <a:grpSpLocks/>
          </p:cNvGrpSpPr>
          <p:nvPr/>
        </p:nvGrpSpPr>
        <p:grpSpPr bwMode="auto">
          <a:xfrm>
            <a:off x="533400" y="2743200"/>
            <a:ext cx="3810000" cy="3384550"/>
            <a:chOff x="336" y="1728"/>
            <a:chExt cx="2400" cy="2132"/>
          </a:xfrm>
        </p:grpSpPr>
        <p:sp>
          <p:nvSpPr>
            <p:cNvPr id="116742" name="Rectangle 6"/>
            <p:cNvSpPr>
              <a:spLocks noChangeArrowheads="1"/>
            </p:cNvSpPr>
            <p:nvPr/>
          </p:nvSpPr>
          <p:spPr bwMode="auto">
            <a:xfrm>
              <a:off x="336" y="1728"/>
              <a:ext cx="2352" cy="2064"/>
            </a:xfrm>
            <a:prstGeom prst="rect">
              <a:avLst/>
            </a:prstGeom>
            <a:solidFill>
              <a:srgbClr val="99CC00">
                <a:alpha val="9000"/>
              </a:srgbClr>
            </a:solidFill>
            <a:ln w="9525">
              <a:solidFill>
                <a:schemeClr val="tx1"/>
              </a:solidFill>
              <a:miter lim="800000"/>
              <a:headEnd/>
              <a:tailEnd/>
            </a:ln>
            <a:effectLst/>
          </p:spPr>
          <p:txBody>
            <a:bodyPr wrap="none" anchor="ctr"/>
            <a:lstStyle/>
            <a:p>
              <a:endParaRPr lang="en-US"/>
            </a:p>
          </p:txBody>
        </p:sp>
        <p:sp>
          <p:nvSpPr>
            <p:cNvPr id="116743" name="Line 7"/>
            <p:cNvSpPr>
              <a:spLocks noChangeShapeType="1"/>
            </p:cNvSpPr>
            <p:nvPr/>
          </p:nvSpPr>
          <p:spPr bwMode="auto">
            <a:xfrm flipV="1">
              <a:off x="816" y="2208"/>
              <a:ext cx="0" cy="1200"/>
            </a:xfrm>
            <a:prstGeom prst="line">
              <a:avLst/>
            </a:prstGeom>
            <a:noFill/>
            <a:ln w="9525">
              <a:solidFill>
                <a:schemeClr val="tx1"/>
              </a:solidFill>
              <a:round/>
              <a:headEnd/>
              <a:tailEnd type="triangle" w="med" len="med"/>
            </a:ln>
            <a:effectLst/>
          </p:spPr>
          <p:txBody>
            <a:bodyPr/>
            <a:lstStyle/>
            <a:p>
              <a:endParaRPr lang="en-US"/>
            </a:p>
          </p:txBody>
        </p:sp>
        <p:sp>
          <p:nvSpPr>
            <p:cNvPr id="116745" name="Line 9"/>
            <p:cNvSpPr>
              <a:spLocks noChangeShapeType="1"/>
            </p:cNvSpPr>
            <p:nvPr/>
          </p:nvSpPr>
          <p:spPr bwMode="auto">
            <a:xfrm>
              <a:off x="816" y="3408"/>
              <a:ext cx="1344" cy="0"/>
            </a:xfrm>
            <a:prstGeom prst="line">
              <a:avLst/>
            </a:prstGeom>
            <a:noFill/>
            <a:ln w="9525">
              <a:solidFill>
                <a:schemeClr val="tx1"/>
              </a:solidFill>
              <a:round/>
              <a:headEnd/>
              <a:tailEnd type="triangle" w="med" len="med"/>
            </a:ln>
            <a:effectLst/>
          </p:spPr>
          <p:txBody>
            <a:bodyPr/>
            <a:lstStyle/>
            <a:p>
              <a:endParaRPr lang="en-US"/>
            </a:p>
          </p:txBody>
        </p:sp>
        <p:sp>
          <p:nvSpPr>
            <p:cNvPr id="116746" name="Text Box 10"/>
            <p:cNvSpPr txBox="1">
              <a:spLocks noChangeArrowheads="1"/>
            </p:cNvSpPr>
            <p:nvPr/>
          </p:nvSpPr>
          <p:spPr bwMode="auto">
            <a:xfrm>
              <a:off x="336" y="1728"/>
              <a:ext cx="2400" cy="231"/>
            </a:xfrm>
            <a:prstGeom prst="rect">
              <a:avLst/>
            </a:prstGeom>
            <a:noFill/>
            <a:ln w="9525">
              <a:noFill/>
              <a:miter lim="800000"/>
              <a:headEnd/>
              <a:tailEnd/>
            </a:ln>
            <a:effectLst/>
          </p:spPr>
          <p:txBody>
            <a:bodyPr>
              <a:spAutoFit/>
            </a:bodyPr>
            <a:lstStyle/>
            <a:p>
              <a:pPr>
                <a:spcBef>
                  <a:spcPct val="50000"/>
                </a:spcBef>
              </a:pPr>
              <a:r>
                <a:rPr lang="es-ES" b="1">
                  <a:solidFill>
                    <a:srgbClr val="669900"/>
                  </a:solidFill>
                  <a:latin typeface="Georgia" pitchFamily="18" charset="0"/>
                </a:rPr>
                <a:t>CUANDO HAY INTERACCION:</a:t>
              </a:r>
            </a:p>
          </p:txBody>
        </p:sp>
        <p:sp>
          <p:nvSpPr>
            <p:cNvPr id="116747" name="Text Box 11"/>
            <p:cNvSpPr txBox="1">
              <a:spLocks noChangeArrowheads="1"/>
            </p:cNvSpPr>
            <p:nvPr/>
          </p:nvSpPr>
          <p:spPr bwMode="auto">
            <a:xfrm>
              <a:off x="528" y="2016"/>
              <a:ext cx="480" cy="231"/>
            </a:xfrm>
            <a:prstGeom prst="rect">
              <a:avLst/>
            </a:prstGeom>
            <a:noFill/>
            <a:ln w="9525">
              <a:noFill/>
              <a:miter lim="800000"/>
              <a:headEnd/>
              <a:tailEnd/>
            </a:ln>
            <a:effectLst/>
          </p:spPr>
          <p:txBody>
            <a:bodyPr>
              <a:spAutoFit/>
            </a:bodyPr>
            <a:lstStyle/>
            <a:p>
              <a:pPr>
                <a:spcBef>
                  <a:spcPct val="50000"/>
                </a:spcBef>
              </a:pPr>
              <a:r>
                <a:rPr lang="es-ES" b="1">
                  <a:solidFill>
                    <a:srgbClr val="669900"/>
                  </a:solidFill>
                </a:rPr>
                <a:t>Trab.</a:t>
              </a:r>
            </a:p>
          </p:txBody>
        </p:sp>
        <p:sp>
          <p:nvSpPr>
            <p:cNvPr id="116748" name="Text Box 12"/>
            <p:cNvSpPr txBox="1">
              <a:spLocks noChangeArrowheads="1"/>
            </p:cNvSpPr>
            <p:nvPr/>
          </p:nvSpPr>
          <p:spPr bwMode="auto">
            <a:xfrm>
              <a:off x="2064" y="3456"/>
              <a:ext cx="576" cy="404"/>
            </a:xfrm>
            <a:prstGeom prst="rect">
              <a:avLst/>
            </a:prstGeom>
            <a:noFill/>
            <a:ln w="9525">
              <a:noFill/>
              <a:miter lim="800000"/>
              <a:headEnd/>
              <a:tailEnd/>
            </a:ln>
            <a:effectLst/>
          </p:spPr>
          <p:txBody>
            <a:bodyPr>
              <a:spAutoFit/>
            </a:bodyPr>
            <a:lstStyle/>
            <a:p>
              <a:pPr>
                <a:spcBef>
                  <a:spcPct val="50000"/>
                </a:spcBef>
              </a:pPr>
              <a:r>
                <a:rPr lang="es-ES" b="1">
                  <a:solidFill>
                    <a:srgbClr val="669900"/>
                  </a:solidFill>
                </a:rPr>
                <a:t>Orient.</a:t>
              </a:r>
            </a:p>
          </p:txBody>
        </p:sp>
        <p:sp>
          <p:nvSpPr>
            <p:cNvPr id="116749" name="Line 13"/>
            <p:cNvSpPr>
              <a:spLocks noChangeShapeType="1"/>
            </p:cNvSpPr>
            <p:nvPr/>
          </p:nvSpPr>
          <p:spPr bwMode="auto">
            <a:xfrm flipV="1">
              <a:off x="816" y="2304"/>
              <a:ext cx="576" cy="1104"/>
            </a:xfrm>
            <a:prstGeom prst="line">
              <a:avLst/>
            </a:prstGeom>
            <a:noFill/>
            <a:ln w="9525">
              <a:solidFill>
                <a:schemeClr val="tx1"/>
              </a:solidFill>
              <a:round/>
              <a:headEnd/>
              <a:tailEnd/>
            </a:ln>
            <a:effectLst/>
          </p:spPr>
          <p:txBody>
            <a:bodyPr/>
            <a:lstStyle/>
            <a:p>
              <a:endParaRPr lang="en-US"/>
            </a:p>
          </p:txBody>
        </p:sp>
        <p:sp>
          <p:nvSpPr>
            <p:cNvPr id="116750" name="Line 14"/>
            <p:cNvSpPr>
              <a:spLocks noChangeShapeType="1"/>
            </p:cNvSpPr>
            <p:nvPr/>
          </p:nvSpPr>
          <p:spPr bwMode="auto">
            <a:xfrm flipV="1">
              <a:off x="816" y="2976"/>
              <a:ext cx="1104" cy="432"/>
            </a:xfrm>
            <a:prstGeom prst="line">
              <a:avLst/>
            </a:prstGeom>
            <a:noFill/>
            <a:ln w="9525">
              <a:solidFill>
                <a:schemeClr val="tx1"/>
              </a:solidFill>
              <a:round/>
              <a:headEnd/>
              <a:tailEnd/>
            </a:ln>
            <a:effectLst/>
          </p:spPr>
          <p:txBody>
            <a:bodyPr/>
            <a:lstStyle/>
            <a:p>
              <a:endParaRPr lang="en-US"/>
            </a:p>
          </p:txBody>
        </p:sp>
        <p:sp>
          <p:nvSpPr>
            <p:cNvPr id="116751" name="Text Box 15"/>
            <p:cNvSpPr txBox="1">
              <a:spLocks noChangeArrowheads="1"/>
            </p:cNvSpPr>
            <p:nvPr/>
          </p:nvSpPr>
          <p:spPr bwMode="auto">
            <a:xfrm>
              <a:off x="1344" y="2064"/>
              <a:ext cx="1248" cy="202"/>
            </a:xfrm>
            <a:prstGeom prst="rect">
              <a:avLst/>
            </a:prstGeom>
            <a:noFill/>
            <a:ln w="9525">
              <a:noFill/>
              <a:miter lim="800000"/>
              <a:headEnd/>
              <a:tailEnd/>
            </a:ln>
            <a:effectLst/>
          </p:spPr>
          <p:txBody>
            <a:bodyPr>
              <a:spAutoFit/>
            </a:bodyPr>
            <a:lstStyle/>
            <a:p>
              <a:pPr>
                <a:spcBef>
                  <a:spcPct val="50000"/>
                </a:spcBef>
              </a:pPr>
              <a:r>
                <a:rPr lang="es-ES" sz="1500" b="1">
                  <a:solidFill>
                    <a:srgbClr val="669900"/>
                  </a:solidFill>
                </a:rPr>
                <a:t>Alta Autoeficacia.</a:t>
              </a:r>
            </a:p>
          </p:txBody>
        </p:sp>
        <p:sp>
          <p:nvSpPr>
            <p:cNvPr id="116752" name="Text Box 16"/>
            <p:cNvSpPr txBox="1">
              <a:spLocks noChangeArrowheads="1"/>
            </p:cNvSpPr>
            <p:nvPr/>
          </p:nvSpPr>
          <p:spPr bwMode="auto">
            <a:xfrm>
              <a:off x="1392" y="2736"/>
              <a:ext cx="1248" cy="202"/>
            </a:xfrm>
            <a:prstGeom prst="rect">
              <a:avLst/>
            </a:prstGeom>
            <a:noFill/>
            <a:ln w="9525">
              <a:noFill/>
              <a:miter lim="800000"/>
              <a:headEnd/>
              <a:tailEnd/>
            </a:ln>
            <a:effectLst/>
          </p:spPr>
          <p:txBody>
            <a:bodyPr>
              <a:spAutoFit/>
            </a:bodyPr>
            <a:lstStyle/>
            <a:p>
              <a:pPr>
                <a:spcBef>
                  <a:spcPct val="50000"/>
                </a:spcBef>
              </a:pPr>
              <a:r>
                <a:rPr lang="es-ES" sz="1500" b="1">
                  <a:solidFill>
                    <a:srgbClr val="669900"/>
                  </a:solidFill>
                </a:rPr>
                <a:t>Baja Autoeficacia.</a:t>
              </a:r>
            </a:p>
          </p:txBody>
        </p:sp>
      </p:grpSp>
      <p:sp>
        <p:nvSpPr>
          <p:cNvPr id="116756" name="Rectangle 20"/>
          <p:cNvSpPr>
            <a:spLocks noChangeArrowheads="1"/>
          </p:cNvSpPr>
          <p:nvPr/>
        </p:nvSpPr>
        <p:spPr bwMode="auto">
          <a:xfrm>
            <a:off x="4724400" y="2743200"/>
            <a:ext cx="3733800" cy="3276600"/>
          </a:xfrm>
          <a:prstGeom prst="rect">
            <a:avLst/>
          </a:prstGeom>
          <a:solidFill>
            <a:srgbClr val="99CC00">
              <a:alpha val="9000"/>
            </a:srgbClr>
          </a:solidFill>
          <a:ln w="9525">
            <a:solidFill>
              <a:schemeClr val="tx1"/>
            </a:solidFill>
            <a:miter lim="800000"/>
            <a:headEnd/>
            <a:tailEnd/>
          </a:ln>
          <a:effectLst/>
        </p:spPr>
        <p:txBody>
          <a:bodyPr wrap="none" anchor="ctr"/>
          <a:lstStyle/>
          <a:p>
            <a:endParaRPr lang="en-US"/>
          </a:p>
        </p:txBody>
      </p:sp>
      <p:sp>
        <p:nvSpPr>
          <p:cNvPr id="116757" name="Line 21"/>
          <p:cNvSpPr>
            <a:spLocks noChangeShapeType="1"/>
          </p:cNvSpPr>
          <p:nvPr/>
        </p:nvSpPr>
        <p:spPr bwMode="auto">
          <a:xfrm flipV="1">
            <a:off x="5486400" y="3505200"/>
            <a:ext cx="0" cy="1905000"/>
          </a:xfrm>
          <a:prstGeom prst="line">
            <a:avLst/>
          </a:prstGeom>
          <a:noFill/>
          <a:ln w="9525">
            <a:solidFill>
              <a:schemeClr val="tx1"/>
            </a:solidFill>
            <a:round/>
            <a:headEnd/>
            <a:tailEnd type="triangle" w="med" len="med"/>
          </a:ln>
          <a:effectLst/>
        </p:spPr>
        <p:txBody>
          <a:bodyPr/>
          <a:lstStyle/>
          <a:p>
            <a:endParaRPr lang="en-US"/>
          </a:p>
        </p:txBody>
      </p:sp>
      <p:sp>
        <p:nvSpPr>
          <p:cNvPr id="116758" name="Line 22"/>
          <p:cNvSpPr>
            <a:spLocks noChangeShapeType="1"/>
          </p:cNvSpPr>
          <p:nvPr/>
        </p:nvSpPr>
        <p:spPr bwMode="auto">
          <a:xfrm>
            <a:off x="5486400" y="5410200"/>
            <a:ext cx="2133600" cy="0"/>
          </a:xfrm>
          <a:prstGeom prst="line">
            <a:avLst/>
          </a:prstGeom>
          <a:noFill/>
          <a:ln w="9525">
            <a:solidFill>
              <a:schemeClr val="tx1"/>
            </a:solidFill>
            <a:round/>
            <a:headEnd/>
            <a:tailEnd type="triangle" w="med" len="med"/>
          </a:ln>
          <a:effectLst/>
        </p:spPr>
        <p:txBody>
          <a:bodyPr/>
          <a:lstStyle/>
          <a:p>
            <a:endParaRPr lang="en-US"/>
          </a:p>
        </p:txBody>
      </p:sp>
      <p:sp>
        <p:nvSpPr>
          <p:cNvPr id="116759" name="Text Box 23"/>
          <p:cNvSpPr txBox="1">
            <a:spLocks noChangeArrowheads="1"/>
          </p:cNvSpPr>
          <p:nvPr/>
        </p:nvSpPr>
        <p:spPr bwMode="auto">
          <a:xfrm>
            <a:off x="4724400" y="2743200"/>
            <a:ext cx="3810000" cy="366713"/>
          </a:xfrm>
          <a:prstGeom prst="rect">
            <a:avLst/>
          </a:prstGeom>
          <a:noFill/>
          <a:ln w="9525">
            <a:noFill/>
            <a:miter lim="800000"/>
            <a:headEnd/>
            <a:tailEnd/>
          </a:ln>
          <a:effectLst/>
        </p:spPr>
        <p:txBody>
          <a:bodyPr>
            <a:spAutoFit/>
          </a:bodyPr>
          <a:lstStyle/>
          <a:p>
            <a:pPr>
              <a:spcBef>
                <a:spcPct val="50000"/>
              </a:spcBef>
            </a:pPr>
            <a:r>
              <a:rPr lang="es-ES" b="1">
                <a:solidFill>
                  <a:srgbClr val="669900"/>
                </a:solidFill>
                <a:latin typeface="Georgia" pitchFamily="18" charset="0"/>
              </a:rPr>
              <a:t>RESULTADO:</a:t>
            </a:r>
          </a:p>
        </p:txBody>
      </p:sp>
      <p:sp>
        <p:nvSpPr>
          <p:cNvPr id="116760" name="Text Box 24"/>
          <p:cNvSpPr txBox="1">
            <a:spLocks noChangeArrowheads="1"/>
          </p:cNvSpPr>
          <p:nvPr/>
        </p:nvSpPr>
        <p:spPr bwMode="auto">
          <a:xfrm>
            <a:off x="5029200" y="3200400"/>
            <a:ext cx="762000" cy="366713"/>
          </a:xfrm>
          <a:prstGeom prst="rect">
            <a:avLst/>
          </a:prstGeom>
          <a:noFill/>
          <a:ln w="9525">
            <a:noFill/>
            <a:miter lim="800000"/>
            <a:headEnd/>
            <a:tailEnd/>
          </a:ln>
          <a:effectLst/>
        </p:spPr>
        <p:txBody>
          <a:bodyPr>
            <a:spAutoFit/>
          </a:bodyPr>
          <a:lstStyle/>
          <a:p>
            <a:pPr>
              <a:spcBef>
                <a:spcPct val="50000"/>
              </a:spcBef>
            </a:pPr>
            <a:r>
              <a:rPr lang="es-ES" b="1">
                <a:solidFill>
                  <a:srgbClr val="669900"/>
                </a:solidFill>
              </a:rPr>
              <a:t>Trab.</a:t>
            </a:r>
          </a:p>
        </p:txBody>
      </p:sp>
      <p:sp>
        <p:nvSpPr>
          <p:cNvPr id="116761" name="Text Box 25"/>
          <p:cNvSpPr txBox="1">
            <a:spLocks noChangeArrowheads="1"/>
          </p:cNvSpPr>
          <p:nvPr/>
        </p:nvSpPr>
        <p:spPr bwMode="auto">
          <a:xfrm>
            <a:off x="7467600" y="5486400"/>
            <a:ext cx="914400" cy="641350"/>
          </a:xfrm>
          <a:prstGeom prst="rect">
            <a:avLst/>
          </a:prstGeom>
          <a:noFill/>
          <a:ln w="9525">
            <a:noFill/>
            <a:miter lim="800000"/>
            <a:headEnd/>
            <a:tailEnd/>
          </a:ln>
          <a:effectLst/>
        </p:spPr>
        <p:txBody>
          <a:bodyPr>
            <a:spAutoFit/>
          </a:bodyPr>
          <a:lstStyle/>
          <a:p>
            <a:pPr>
              <a:spcBef>
                <a:spcPct val="50000"/>
              </a:spcBef>
            </a:pPr>
            <a:r>
              <a:rPr lang="es-ES" b="1">
                <a:solidFill>
                  <a:srgbClr val="669900"/>
                </a:solidFill>
              </a:rPr>
              <a:t>Orient.</a:t>
            </a:r>
          </a:p>
        </p:txBody>
      </p:sp>
      <p:sp>
        <p:nvSpPr>
          <p:cNvPr id="116764" name="Text Box 28"/>
          <p:cNvSpPr txBox="1">
            <a:spLocks noChangeArrowheads="1"/>
          </p:cNvSpPr>
          <p:nvPr/>
        </p:nvSpPr>
        <p:spPr bwMode="auto">
          <a:xfrm>
            <a:off x="6400800" y="3733800"/>
            <a:ext cx="1981200" cy="320675"/>
          </a:xfrm>
          <a:prstGeom prst="rect">
            <a:avLst/>
          </a:prstGeom>
          <a:noFill/>
          <a:ln w="9525">
            <a:noFill/>
            <a:miter lim="800000"/>
            <a:headEnd/>
            <a:tailEnd/>
          </a:ln>
          <a:effectLst/>
        </p:spPr>
        <p:txBody>
          <a:bodyPr>
            <a:spAutoFit/>
          </a:bodyPr>
          <a:lstStyle/>
          <a:p>
            <a:pPr>
              <a:spcBef>
                <a:spcPct val="50000"/>
              </a:spcBef>
            </a:pPr>
            <a:r>
              <a:rPr lang="es-ES" sz="1500" b="1">
                <a:solidFill>
                  <a:srgbClr val="669900"/>
                </a:solidFill>
              </a:rPr>
              <a:t>Alta Autoeficacia.</a:t>
            </a:r>
          </a:p>
        </p:txBody>
      </p:sp>
      <p:sp>
        <p:nvSpPr>
          <p:cNvPr id="116765" name="Text Box 29"/>
          <p:cNvSpPr txBox="1">
            <a:spLocks noChangeArrowheads="1"/>
          </p:cNvSpPr>
          <p:nvPr/>
        </p:nvSpPr>
        <p:spPr bwMode="auto">
          <a:xfrm>
            <a:off x="6705600" y="4267200"/>
            <a:ext cx="1981200" cy="320675"/>
          </a:xfrm>
          <a:prstGeom prst="rect">
            <a:avLst/>
          </a:prstGeom>
          <a:noFill/>
          <a:ln w="9525">
            <a:noFill/>
            <a:miter lim="800000"/>
            <a:headEnd/>
            <a:tailEnd/>
          </a:ln>
          <a:effectLst/>
        </p:spPr>
        <p:txBody>
          <a:bodyPr>
            <a:spAutoFit/>
          </a:bodyPr>
          <a:lstStyle/>
          <a:p>
            <a:pPr>
              <a:spcBef>
                <a:spcPct val="50000"/>
              </a:spcBef>
            </a:pPr>
            <a:r>
              <a:rPr lang="es-ES" sz="1500" b="1">
                <a:solidFill>
                  <a:srgbClr val="669900"/>
                </a:solidFill>
              </a:rPr>
              <a:t>Baja Autoeficacia.</a:t>
            </a:r>
          </a:p>
        </p:txBody>
      </p:sp>
      <p:sp>
        <p:nvSpPr>
          <p:cNvPr id="116766" name="Line 30"/>
          <p:cNvSpPr>
            <a:spLocks noChangeShapeType="1"/>
          </p:cNvSpPr>
          <p:nvPr/>
        </p:nvSpPr>
        <p:spPr bwMode="auto">
          <a:xfrm flipV="1">
            <a:off x="5486400" y="4114800"/>
            <a:ext cx="1066800" cy="609600"/>
          </a:xfrm>
          <a:prstGeom prst="line">
            <a:avLst/>
          </a:prstGeom>
          <a:noFill/>
          <a:ln w="9525">
            <a:solidFill>
              <a:schemeClr val="tx1"/>
            </a:solidFill>
            <a:round/>
            <a:headEnd/>
            <a:tailEnd/>
          </a:ln>
          <a:effectLst/>
        </p:spPr>
        <p:txBody>
          <a:bodyPr/>
          <a:lstStyle/>
          <a:p>
            <a:endParaRPr lang="en-US"/>
          </a:p>
        </p:txBody>
      </p:sp>
      <p:sp>
        <p:nvSpPr>
          <p:cNvPr id="116767" name="Line 31"/>
          <p:cNvSpPr>
            <a:spLocks noChangeShapeType="1"/>
          </p:cNvSpPr>
          <p:nvPr/>
        </p:nvSpPr>
        <p:spPr bwMode="auto">
          <a:xfrm flipV="1">
            <a:off x="5486400" y="4724400"/>
            <a:ext cx="1371600" cy="68580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cut thruBlk="1"/>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6200" y="152400"/>
            <a:ext cx="8991600" cy="838200"/>
          </a:xfrm>
        </p:spPr>
        <p:txBody>
          <a:bodyPr>
            <a:noAutofit/>
          </a:bodyPr>
          <a:lstStyle/>
          <a:p>
            <a:pPr marL="342900" indent="-342900"/>
            <a:r>
              <a:rPr lang="es-EC" sz="3000" b="1" smtClean="0">
                <a:solidFill>
                  <a:srgbClr val="4F6228"/>
                </a:solidFill>
                <a:latin typeface="Georgia" pitchFamily="18" charset="0"/>
              </a:rPr>
              <a:t>Conclusiones &amp; Recomendaciones</a:t>
            </a:r>
            <a:endParaRPr lang="es-MX" sz="3000" b="1" smtClean="0">
              <a:solidFill>
                <a:srgbClr val="4F6228"/>
              </a:solidFill>
              <a:latin typeface="Georgia" pitchFamily="18" charset="0"/>
            </a:endParaRPr>
          </a:p>
        </p:txBody>
      </p:sp>
      <p:sp>
        <p:nvSpPr>
          <p:cNvPr id="110595" name="2 Marcador de pie de página"/>
          <p:cNvSpPr txBox="1">
            <a:spLocks noGrp="1"/>
          </p:cNvSpPr>
          <p:nvPr/>
        </p:nvSpPr>
        <p:spPr bwMode="auto">
          <a:xfrm>
            <a:off x="152400" y="6410325"/>
            <a:ext cx="8763000" cy="366713"/>
          </a:xfrm>
          <a:prstGeom prst="rect">
            <a:avLst/>
          </a:prstGeom>
          <a:noFill/>
          <a:ln w="9525">
            <a:noFill/>
            <a:miter lim="800000"/>
            <a:headEnd/>
            <a:tailEnd/>
          </a:ln>
        </p:spPr>
        <p:txBody>
          <a:bodyPr/>
          <a:lstStyle/>
          <a:p>
            <a:r>
              <a:rPr lang="en-US" sz="1200">
                <a:solidFill>
                  <a:srgbClr val="FFFFFF"/>
                </a:solidFill>
                <a:latin typeface="Georgia" pitchFamily="18" charset="0"/>
              </a:rPr>
              <a:t>Ma. Gabriela Rodriguez                                                                                                                                                         Jéssica A. Acosta C.</a:t>
            </a:r>
          </a:p>
        </p:txBody>
      </p:sp>
      <p:sp>
        <p:nvSpPr>
          <p:cNvPr id="4" name="3 Marcador de contenido"/>
          <p:cNvSpPr>
            <a:spLocks noGrp="1"/>
          </p:cNvSpPr>
          <p:nvPr>
            <p:ph sz="quarter" idx="4294967295"/>
          </p:nvPr>
        </p:nvSpPr>
        <p:spPr>
          <a:xfrm>
            <a:off x="304800" y="1600200"/>
            <a:ext cx="8504238" cy="4800600"/>
          </a:xfrm>
        </p:spPr>
        <p:txBody>
          <a:bodyPr>
            <a:normAutofit/>
          </a:bodyPr>
          <a:lstStyle/>
          <a:p>
            <a:r>
              <a:rPr lang="es-MX" smtClean="0">
                <a:solidFill>
                  <a:srgbClr val="77933C"/>
                </a:solidFill>
                <a:latin typeface="Georgia" pitchFamily="18" charset="0"/>
              </a:rPr>
              <a:t>Conclusiones</a:t>
            </a:r>
            <a:endParaRPr lang="es-ES" smtClean="0">
              <a:solidFill>
                <a:srgbClr val="77933C"/>
              </a:solidFill>
              <a:latin typeface="Georgia" pitchFamily="18" charset="0"/>
            </a:endParaRPr>
          </a:p>
          <a:p>
            <a:pPr lvl="2"/>
            <a:r>
              <a:rPr lang="es-MX" sz="1800" smtClean="0">
                <a:solidFill>
                  <a:srgbClr val="77933C"/>
                </a:solidFill>
                <a:latin typeface="Georgia" pitchFamily="18" charset="0"/>
                <a:cs typeface="Arial" charset="0"/>
              </a:rPr>
              <a:t>En l</a:t>
            </a:r>
            <a:r>
              <a:rPr lang="es-ES" sz="1800" smtClean="0">
                <a:solidFill>
                  <a:srgbClr val="77933C"/>
                </a:solidFill>
                <a:latin typeface="Georgia" pitchFamily="18" charset="0"/>
                <a:cs typeface="Arial" charset="0"/>
              </a:rPr>
              <a:t>a variable TRABAJO INTELIGENTE, se puede observar que si existe correlación entre esta variable y la variable ORIENTACIÓN AL APRENDIZAJE. </a:t>
            </a:r>
            <a:endParaRPr lang="es-MX" sz="1800" smtClean="0">
              <a:solidFill>
                <a:srgbClr val="77933C"/>
              </a:solidFill>
              <a:latin typeface="Georgia" pitchFamily="18" charset="0"/>
              <a:cs typeface="Arial" charset="0"/>
            </a:endParaRPr>
          </a:p>
          <a:p>
            <a:pPr lvl="2"/>
            <a:r>
              <a:rPr lang="es-MX" sz="1800" smtClean="0">
                <a:solidFill>
                  <a:srgbClr val="77933C"/>
                </a:solidFill>
                <a:latin typeface="Georgia" pitchFamily="18" charset="0"/>
                <a:ea typeface="Arial Unicode MS" pitchFamily="34" charset="-128"/>
                <a:cs typeface="Arial Unicode MS" pitchFamily="34" charset="-128"/>
              </a:rPr>
              <a:t>En l</a:t>
            </a:r>
            <a:r>
              <a:rPr lang="es-ES" sz="1800" smtClean="0">
                <a:solidFill>
                  <a:srgbClr val="77933C"/>
                </a:solidFill>
                <a:latin typeface="Georgia" pitchFamily="18" charset="0"/>
                <a:ea typeface="Arial Unicode MS" pitchFamily="34" charset="-128"/>
                <a:cs typeface="Arial Unicode MS" pitchFamily="34" charset="-128"/>
              </a:rPr>
              <a:t>a variable TRABAJO ESFORZADO, se puede observar que si existe correlación entre esta variable y la variable ORIENTACIÓN AL DESEMPEÑO</a:t>
            </a:r>
            <a:r>
              <a:rPr lang="es-ES" sz="1800" smtClean="0">
                <a:solidFill>
                  <a:srgbClr val="77933C"/>
                </a:solidFill>
                <a:latin typeface="Georgia" pitchFamily="18" charset="0"/>
                <a:cs typeface="Arial" charset="0"/>
              </a:rPr>
              <a:t> </a:t>
            </a:r>
            <a:endParaRPr lang="es-MX" sz="1800" smtClean="0">
              <a:solidFill>
                <a:srgbClr val="77933C"/>
              </a:solidFill>
              <a:latin typeface="Georgia" pitchFamily="18" charset="0"/>
              <a:cs typeface="Arial" charset="0"/>
            </a:endParaRPr>
          </a:p>
          <a:p>
            <a:pPr lvl="2"/>
            <a:r>
              <a:rPr lang="es-ES" sz="1800" smtClean="0">
                <a:solidFill>
                  <a:srgbClr val="77933C"/>
                </a:solidFill>
                <a:latin typeface="Georgia" pitchFamily="18" charset="0"/>
                <a:ea typeface="Arial Unicode MS" pitchFamily="34" charset="-128"/>
                <a:cs typeface="Arial Unicode MS" pitchFamily="34" charset="-128"/>
              </a:rPr>
              <a:t>No encontramos soporte estadístico para la hipótesis 3, la cual plantea que la auto eficacia modera la relación entre la orientación al desempeño y el trabajo esforzado. Encontramos que tanto en el caso de alta o baja auto eficacia la relación entre la orientación al desempeño y el trabajo es forzado es la misma.</a:t>
            </a:r>
            <a:r>
              <a:rPr lang="es-ES" b="1" smtClean="0">
                <a:solidFill>
                  <a:srgbClr val="77933C"/>
                </a:solidFill>
                <a:latin typeface="Arial" charset="0"/>
                <a:cs typeface="Arial" charset="0"/>
              </a:rPr>
              <a:t> </a:t>
            </a:r>
            <a:endParaRPr lang="es-ES" smtClean="0">
              <a:solidFill>
                <a:srgbClr val="77933C"/>
              </a:solidFill>
              <a:latin typeface="Georgia" pitchFamily="18" charset="0"/>
            </a:endParaRPr>
          </a:p>
          <a:p>
            <a:pPr lvl="2">
              <a:buFont typeface="Wingdings 2" pitchFamily="18" charset="2"/>
              <a:buNone/>
            </a:pPr>
            <a:endParaRPr lang="es-ES" smtClean="0">
              <a:solidFill>
                <a:srgbClr val="77933C"/>
              </a:solidFill>
              <a:latin typeface="Georgia" pitchFamily="18" charset="0"/>
            </a:endParaRPr>
          </a:p>
          <a:p>
            <a:pPr lvl="2"/>
            <a:endParaRPr lang="en-US" smtClean="0">
              <a:solidFill>
                <a:srgbClr val="77933C"/>
              </a:solidFill>
              <a:latin typeface="Georgia" pitchFamily="18" charset="0"/>
            </a:endParaRPr>
          </a:p>
          <a:p>
            <a:endParaRPr lang="es-ES" sz="2000" smtClean="0">
              <a:solidFill>
                <a:srgbClr val="77933C"/>
              </a:solidFill>
              <a:latin typeface="Georgia" pitchFamily="18" charset="0"/>
            </a:endParaRPr>
          </a:p>
          <a:p>
            <a:pPr lvl="2">
              <a:buFont typeface="Wingdings 2" pitchFamily="18" charset="2"/>
              <a:buNone/>
            </a:pPr>
            <a:endParaRPr lang="es-ES" smtClean="0">
              <a:solidFill>
                <a:srgbClr val="77933C"/>
              </a:solidFill>
              <a:latin typeface="Georgia" pitchFamily="18" charset="0"/>
            </a:endParaRPr>
          </a:p>
        </p:txBody>
      </p:sp>
    </p:spTree>
  </p:cSld>
  <p:clrMapOvr>
    <a:masterClrMapping/>
  </p:clrMapOvr>
  <p:transition>
    <p:cut thruBlk="1"/>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6200" y="152400"/>
            <a:ext cx="8991600" cy="838200"/>
          </a:xfrm>
        </p:spPr>
        <p:txBody>
          <a:bodyPr>
            <a:noAutofit/>
          </a:bodyPr>
          <a:lstStyle/>
          <a:p>
            <a:pPr marL="342900" indent="-342900"/>
            <a:r>
              <a:rPr lang="es-EC" sz="3000" b="1" smtClean="0">
                <a:solidFill>
                  <a:srgbClr val="4F6228"/>
                </a:solidFill>
                <a:latin typeface="Georgia" pitchFamily="18" charset="0"/>
              </a:rPr>
              <a:t>Conclusiones &amp; Recomendaciones</a:t>
            </a:r>
            <a:endParaRPr lang="es-MX" sz="3000" b="1" smtClean="0">
              <a:solidFill>
                <a:srgbClr val="4F6228"/>
              </a:solidFill>
              <a:latin typeface="Georgia" pitchFamily="18" charset="0"/>
            </a:endParaRPr>
          </a:p>
        </p:txBody>
      </p:sp>
      <p:sp>
        <p:nvSpPr>
          <p:cNvPr id="115715" name="2 Marcador de pie de página"/>
          <p:cNvSpPr txBox="1">
            <a:spLocks noGrp="1"/>
          </p:cNvSpPr>
          <p:nvPr/>
        </p:nvSpPr>
        <p:spPr bwMode="auto">
          <a:xfrm>
            <a:off x="152400" y="6410325"/>
            <a:ext cx="8763000" cy="366713"/>
          </a:xfrm>
          <a:prstGeom prst="rect">
            <a:avLst/>
          </a:prstGeom>
          <a:noFill/>
          <a:ln w="9525">
            <a:noFill/>
            <a:miter lim="800000"/>
            <a:headEnd/>
            <a:tailEnd/>
          </a:ln>
        </p:spPr>
        <p:txBody>
          <a:bodyPr/>
          <a:lstStyle/>
          <a:p>
            <a:r>
              <a:rPr lang="en-US" sz="1200">
                <a:solidFill>
                  <a:srgbClr val="FFFFFF"/>
                </a:solidFill>
                <a:latin typeface="Georgia" pitchFamily="18" charset="0"/>
              </a:rPr>
              <a:t>Ma. Gabriela Rodriguez                                                                                                                                                         Jéssica A. Acosta C.</a:t>
            </a:r>
          </a:p>
        </p:txBody>
      </p:sp>
      <p:sp>
        <p:nvSpPr>
          <p:cNvPr id="4" name="3 Marcador de contenido"/>
          <p:cNvSpPr>
            <a:spLocks noGrp="1"/>
          </p:cNvSpPr>
          <p:nvPr>
            <p:ph sz="quarter" idx="4294967295"/>
          </p:nvPr>
        </p:nvSpPr>
        <p:spPr>
          <a:xfrm>
            <a:off x="304800" y="1600200"/>
            <a:ext cx="8504238" cy="4800600"/>
          </a:xfrm>
        </p:spPr>
        <p:txBody>
          <a:bodyPr>
            <a:normAutofit/>
          </a:bodyPr>
          <a:lstStyle/>
          <a:p>
            <a:r>
              <a:rPr lang="es-MX" smtClean="0">
                <a:solidFill>
                  <a:srgbClr val="77933C"/>
                </a:solidFill>
                <a:latin typeface="Georgia" pitchFamily="18" charset="0"/>
              </a:rPr>
              <a:t>Recomendaciones</a:t>
            </a:r>
          </a:p>
          <a:p>
            <a:endParaRPr lang="es-MX" smtClean="0">
              <a:solidFill>
                <a:srgbClr val="77933C"/>
              </a:solidFill>
              <a:latin typeface="Georgia" pitchFamily="18" charset="0"/>
            </a:endParaRPr>
          </a:p>
          <a:p>
            <a:pPr>
              <a:buFont typeface="Wingdings 2" pitchFamily="18" charset="2"/>
              <a:buNone/>
            </a:pPr>
            <a:endParaRPr lang="es-ES" smtClean="0">
              <a:solidFill>
                <a:srgbClr val="77933C"/>
              </a:solidFill>
              <a:latin typeface="Georgia" pitchFamily="18" charset="0"/>
            </a:endParaRPr>
          </a:p>
          <a:p>
            <a:pPr lvl="2"/>
            <a:r>
              <a:rPr lang="es-ES" sz="1800" smtClean="0">
                <a:solidFill>
                  <a:srgbClr val="77933C"/>
                </a:solidFill>
                <a:latin typeface="Georgia" pitchFamily="18" charset="0"/>
                <a:ea typeface="Arial Unicode MS" pitchFamily="34" charset="-128"/>
                <a:cs typeface="Arial Unicode MS" pitchFamily="34" charset="-128"/>
              </a:rPr>
              <a:t>Vendedores se comprometan a desarrollar conocimientos y habilidades para aumentar su capacidad y eficiencia, así como para experimentar nuevas formas de abordar al cliente.</a:t>
            </a:r>
          </a:p>
          <a:p>
            <a:pPr lvl="2"/>
            <a:r>
              <a:rPr lang="es-ES" sz="1800" smtClean="0">
                <a:solidFill>
                  <a:srgbClr val="77933C"/>
                </a:solidFill>
                <a:latin typeface="Georgia" pitchFamily="18" charset="0"/>
                <a:ea typeface="Arial Unicode MS" pitchFamily="34" charset="-128"/>
                <a:cs typeface="Arial Unicode MS" pitchFamily="34" charset="-128"/>
              </a:rPr>
              <a:t>Establecer programas de capacitación que permitan aprender nuevas técnicas y métodos de ventas </a:t>
            </a:r>
            <a:endParaRPr lang="en-US" sz="1800" smtClean="0">
              <a:solidFill>
                <a:srgbClr val="77933C"/>
              </a:solidFill>
              <a:latin typeface="Georgia" pitchFamily="18" charset="0"/>
              <a:ea typeface="Arial Unicode MS" pitchFamily="34" charset="-128"/>
              <a:cs typeface="Arial Unicode MS" pitchFamily="34" charset="-128"/>
            </a:endParaRPr>
          </a:p>
          <a:p>
            <a:endParaRPr lang="es-ES" sz="1800" smtClean="0">
              <a:solidFill>
                <a:srgbClr val="77933C"/>
              </a:solidFill>
              <a:latin typeface="Georgia" pitchFamily="18" charset="0"/>
              <a:ea typeface="Arial Unicode MS" pitchFamily="34" charset="-128"/>
              <a:cs typeface="Arial Unicode MS" pitchFamily="34" charset="-128"/>
            </a:endParaRPr>
          </a:p>
          <a:p>
            <a:pPr lvl="2">
              <a:buFont typeface="Wingdings 2" pitchFamily="18" charset="2"/>
              <a:buNone/>
            </a:pPr>
            <a:endParaRPr lang="es-ES" sz="1800" smtClean="0">
              <a:solidFill>
                <a:srgbClr val="77933C"/>
              </a:solidFill>
              <a:latin typeface="Georgia" pitchFamily="18" charset="0"/>
              <a:ea typeface="Arial Unicode MS" pitchFamily="34" charset="-128"/>
              <a:cs typeface="Arial Unicode MS" pitchFamily="34" charset="-128"/>
            </a:endParaRPr>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fontAlgn="auto">
              <a:spcAft>
                <a:spcPts val="0"/>
              </a:spcAft>
              <a:defRPr/>
            </a:pPr>
            <a:r>
              <a:rPr lang="es-ES" sz="4500" b="1" kern="1200" dirty="0">
                <a:solidFill>
                  <a:schemeClr val="accent3">
                    <a:lumMod val="50000"/>
                  </a:schemeClr>
                </a:solidFill>
                <a:latin typeface="+mj-lt"/>
                <a:ea typeface="+mj-ea"/>
                <a:cs typeface="+mj-cs"/>
              </a:rPr>
              <a:t>1.1. Antecedentes.</a:t>
            </a:r>
            <a:endParaRPr lang="en-US" sz="4500" b="1" kern="1200" dirty="0">
              <a:solidFill>
                <a:schemeClr val="accent3">
                  <a:lumMod val="50000"/>
                </a:schemeClr>
              </a:solidFill>
              <a:latin typeface="+mj-lt"/>
              <a:ea typeface="+mj-ea"/>
              <a:cs typeface="+mj-cs"/>
            </a:endParaRPr>
          </a:p>
        </p:txBody>
      </p:sp>
      <p:sp>
        <p:nvSpPr>
          <p:cNvPr id="19459"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C" dirty="0" smtClean="0">
                <a:solidFill>
                  <a:schemeClr val="accent3">
                    <a:lumMod val="75000"/>
                  </a:schemeClr>
                </a:solidFill>
              </a:rPr>
              <a:t>Implicación  de la motivación laboral</a:t>
            </a:r>
            <a:endParaRPr lang="en-U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permite canalizar la energía, el esfuerzo y la conducta en general del trabajador hacia el logro de objetivos que interesan a las organizaciones y a la misma persona.</a:t>
            </a:r>
          </a:p>
          <a:p>
            <a:pPr marL="274320" indent="-274320" fontAlgn="auto">
              <a:spcAft>
                <a:spcPts val="0"/>
              </a:spcAft>
              <a:buFont typeface="Wingdings 2"/>
              <a:buChar char=""/>
              <a:defRPr/>
            </a:pPr>
            <a:r>
              <a:rPr lang="es-ES" dirty="0" smtClean="0">
                <a:solidFill>
                  <a:schemeClr val="accent3">
                    <a:lumMod val="75000"/>
                  </a:schemeClr>
                </a:solidFill>
              </a:rPr>
              <a:t>Enfoque motivacional hacia las ventas.</a:t>
            </a:r>
          </a:p>
          <a:p>
            <a:pPr marL="822960" lvl="2" fontAlgn="auto">
              <a:spcAft>
                <a:spcPts val="0"/>
              </a:spcAft>
              <a:buClr>
                <a:schemeClr val="accent3"/>
              </a:buClr>
              <a:buFont typeface="Wingdings 2"/>
              <a:buChar char=""/>
              <a:defRPr/>
            </a:pPr>
            <a:r>
              <a:rPr lang="es-ES" dirty="0" smtClean="0">
                <a:solidFill>
                  <a:schemeClr val="accent3">
                    <a:lumMod val="75000"/>
                  </a:schemeClr>
                </a:solidFill>
              </a:rPr>
              <a:t>Las empresas están obligadas a ofrecer a su red de ventas un instrumento que permita un mejor conocimiento de ella misma, el entorno y el producto.</a:t>
            </a:r>
            <a:endParaRPr lang="en-US" dirty="0" smtClean="0">
              <a:solidFill>
                <a:schemeClr val="accent3">
                  <a:lumMod val="75000"/>
                </a:schemeClr>
              </a:solidFill>
            </a:endParaRPr>
          </a:p>
          <a:p>
            <a:pPr marL="822960" lvl="2" fontAlgn="auto">
              <a:spcAft>
                <a:spcPts val="0"/>
              </a:spcAft>
              <a:buClr>
                <a:schemeClr val="accent3"/>
              </a:buClr>
              <a:buFont typeface="Wingdings 2"/>
              <a:buChar char=""/>
              <a:defRPr/>
            </a:pPr>
            <a:r>
              <a:rPr lang="es-ES" dirty="0" smtClean="0">
                <a:solidFill>
                  <a:schemeClr val="accent3">
                    <a:lumMod val="75000"/>
                  </a:schemeClr>
                </a:solidFill>
              </a:rPr>
              <a:t>Formación del personal de ventas </a:t>
            </a:r>
          </a:p>
          <a:p>
            <a:pPr marL="822960" lvl="2" fontAlgn="auto">
              <a:spcAft>
                <a:spcPts val="0"/>
              </a:spcAft>
              <a:buClr>
                <a:schemeClr val="accent3"/>
              </a:buClr>
              <a:buFont typeface="Wingdings 2"/>
              <a:buChar char=""/>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822960" lvl="2" fontAlgn="auto">
              <a:spcAft>
                <a:spcPts val="0"/>
              </a:spcAft>
              <a:buClr>
                <a:schemeClr val="accent3"/>
              </a:buClr>
              <a:buFont typeface="Wingdings 2"/>
              <a:buChar char=""/>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fontAlgn="auto">
              <a:spcAft>
                <a:spcPts val="0"/>
              </a:spcAft>
              <a:defRPr/>
            </a:pPr>
            <a:r>
              <a:rPr lang="es-ES" sz="4300" b="1" kern="1200" dirty="0">
                <a:solidFill>
                  <a:schemeClr val="accent3">
                    <a:lumMod val="50000"/>
                  </a:schemeClr>
                </a:solidFill>
                <a:latin typeface="+mj-lt"/>
                <a:ea typeface="+mj-ea"/>
                <a:cs typeface="+mj-cs"/>
              </a:rPr>
              <a:t>1.2. Justificación del estudio.</a:t>
            </a:r>
            <a:endParaRPr lang="en-US" sz="4300" b="1" kern="1200" dirty="0">
              <a:solidFill>
                <a:schemeClr val="accent3">
                  <a:lumMod val="50000"/>
                </a:schemeClr>
              </a:solidFill>
              <a:latin typeface="+mj-lt"/>
              <a:ea typeface="+mj-ea"/>
              <a:cs typeface="+mj-cs"/>
            </a:endParaRPr>
          </a:p>
        </p:txBody>
      </p:sp>
      <p:sp>
        <p:nvSpPr>
          <p:cNvPr id="20483"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s-ES" dirty="0" smtClean="0">
                <a:solidFill>
                  <a:schemeClr val="accent3">
                    <a:lumMod val="75000"/>
                  </a:schemeClr>
                </a:solidFill>
              </a:rPr>
              <a:t>No siempre las compensaciones cuantitativas son verdaderas satisfacciones sino los elementos motivacionales cualitativos suelen tener una gran importancia. </a:t>
            </a:r>
          </a:p>
          <a:p>
            <a:pPr marL="274320" indent="-274320" fontAlgn="auto">
              <a:spcAft>
                <a:spcPts val="0"/>
              </a:spcAft>
              <a:buFont typeface="Wingdings 2"/>
              <a:buChar char=""/>
              <a:defRPr/>
            </a:pPr>
            <a:r>
              <a:rPr lang="es-ES" dirty="0" smtClean="0">
                <a:solidFill>
                  <a:schemeClr val="accent3">
                    <a:lumMod val="75000"/>
                  </a:schemeClr>
                </a:solidFill>
              </a:rPr>
              <a:t>Proponemos validar los resultados para el Ecuador, del trabajo descrito previamente en Estados Unidos (</a:t>
            </a:r>
            <a:r>
              <a:rPr lang="es-ES" dirty="0" err="1" smtClean="0">
                <a:solidFill>
                  <a:schemeClr val="accent3">
                    <a:lumMod val="75000"/>
                  </a:schemeClr>
                </a:solidFill>
              </a:rPr>
              <a:t>Sujan</a:t>
            </a:r>
            <a:r>
              <a:rPr lang="es-ES" dirty="0" smtClean="0">
                <a:solidFill>
                  <a:schemeClr val="accent3">
                    <a:lumMod val="75000"/>
                  </a:schemeClr>
                </a:solidFill>
              </a:rPr>
              <a:t>, </a:t>
            </a:r>
            <a:r>
              <a:rPr lang="es-ES" dirty="0" err="1" smtClean="0">
                <a:solidFill>
                  <a:schemeClr val="accent3">
                    <a:lumMod val="75000"/>
                  </a:schemeClr>
                </a:solidFill>
              </a:rPr>
              <a:t>Weitz</a:t>
            </a:r>
            <a:r>
              <a:rPr lang="es-ES" dirty="0" smtClean="0">
                <a:solidFill>
                  <a:schemeClr val="accent3">
                    <a:lumMod val="75000"/>
                  </a:schemeClr>
                </a:solidFill>
              </a:rPr>
              <a:t> y </a:t>
            </a:r>
            <a:r>
              <a:rPr lang="es-ES" dirty="0" err="1" smtClean="0">
                <a:solidFill>
                  <a:schemeClr val="accent3">
                    <a:lumMod val="75000"/>
                  </a:schemeClr>
                </a:solidFill>
              </a:rPr>
              <a:t>Kumar</a:t>
            </a:r>
            <a:r>
              <a:rPr lang="es-ES" dirty="0" smtClean="0">
                <a:solidFill>
                  <a:schemeClr val="accent3">
                    <a:lumMod val="75000"/>
                  </a:schemeClr>
                </a:solidFill>
              </a:rPr>
              <a:t>) .</a:t>
            </a:r>
            <a:endParaRPr lang="en-US" dirty="0" smtClean="0">
              <a:solidFill>
                <a:schemeClr val="accent3">
                  <a:lumMod val="75000"/>
                </a:schemeClr>
              </a:solidFill>
            </a:endParaRPr>
          </a:p>
          <a:p>
            <a:pPr marL="274320" indent="-274320" fontAlgn="auto">
              <a:spcAft>
                <a:spcPts val="0"/>
              </a:spcAft>
              <a:buFont typeface="Wingdings 2"/>
              <a:buChar char=""/>
              <a:defRPr/>
            </a:pPr>
            <a:endParaRPr lang="en-U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pic>
        <p:nvPicPr>
          <p:cNvPr id="20485" name="Picture 2" descr="C:\Program Files\Microsoft Office\MEDIA\CAGCAT10\j0222015.wmf"/>
          <p:cNvPicPr>
            <a:picLocks noChangeAspect="1" noChangeArrowheads="1"/>
          </p:cNvPicPr>
          <p:nvPr/>
        </p:nvPicPr>
        <p:blipFill>
          <a:blip r:embed="rId2" cstate="print"/>
          <a:srcRect/>
          <a:stretch>
            <a:fillRect/>
          </a:stretch>
        </p:blipFill>
        <p:spPr bwMode="auto">
          <a:xfrm rot="-1818308">
            <a:off x="-52388" y="4743450"/>
            <a:ext cx="1781176" cy="1787525"/>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fontAlgn="auto">
              <a:spcAft>
                <a:spcPts val="0"/>
              </a:spcAft>
              <a:defRPr/>
            </a:pPr>
            <a:r>
              <a:rPr lang="es-ES" sz="4300" b="1" kern="1200" dirty="0">
                <a:solidFill>
                  <a:schemeClr val="accent3">
                    <a:lumMod val="50000"/>
                  </a:schemeClr>
                </a:solidFill>
                <a:latin typeface="+mj-lt"/>
                <a:ea typeface="+mj-ea"/>
                <a:cs typeface="+mj-cs"/>
              </a:rPr>
              <a:t>1.2. Justificación del estudio.</a:t>
            </a:r>
            <a:endParaRPr lang="en-US" sz="4300" b="1" kern="1200" dirty="0">
              <a:solidFill>
                <a:schemeClr val="accent3">
                  <a:lumMod val="50000"/>
                </a:schemeClr>
              </a:solidFill>
              <a:latin typeface="+mj-lt"/>
              <a:ea typeface="+mj-ea"/>
              <a:cs typeface="+mj-cs"/>
            </a:endParaRPr>
          </a:p>
        </p:txBody>
      </p:sp>
      <p:sp>
        <p:nvSpPr>
          <p:cNvPr id="21507" name="2 Marcador de pie de página"/>
          <p:cNvSpPr>
            <a:spLocks noGrp="1"/>
          </p:cNvSpPr>
          <p:nvPr>
            <p:ph type="ftr" sz="quarter" idx="11"/>
          </p:nvPr>
        </p:nvSpPr>
        <p:spPr bwMode="auto">
          <a:xfrm>
            <a:off x="152400" y="6410325"/>
            <a:ext cx="8763000" cy="366713"/>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latin typeface="Georgia" pitchFamily="18" charset="0"/>
              </a:rPr>
              <a:t>Ma. Gabriela Rodriguez                                                                                                                                                           Jéssica A. Acosta C.</a:t>
            </a:r>
          </a:p>
        </p:txBody>
      </p:sp>
      <p:sp>
        <p:nvSpPr>
          <p:cNvPr id="4" name="3 Marcador de contenido"/>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endParaRPr lang="es-ES" dirty="0" smtClean="0"/>
          </a:p>
          <a:p>
            <a:pPr marL="274320" indent="-274320" fontAlgn="auto">
              <a:spcAft>
                <a:spcPts val="0"/>
              </a:spcAft>
              <a:buFont typeface="Wingdings 2"/>
              <a:buChar char=""/>
              <a:defRPr/>
            </a:pPr>
            <a:r>
              <a:rPr lang="es-ES" dirty="0" smtClean="0">
                <a:solidFill>
                  <a:schemeClr val="accent3">
                    <a:lumMod val="75000"/>
                  </a:schemeClr>
                </a:solidFill>
              </a:rPr>
              <a:t>La idea principal que envuelve estas orientaciones motivacionales con el comportamiento en este estudio,  esta en el hecho de que una orientación al aprendizaje se ve influenciada positivamente a que el vendedor trabaje de manera inteligente y dura, y si solo es orientado hacia el desempeño tendrá una influencia positiva únicamente con el trabajo duro.</a:t>
            </a:r>
            <a:endParaRPr lang="en-US"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a:p>
            <a:pPr marL="822960" lvl="2" fontAlgn="auto">
              <a:spcAft>
                <a:spcPts val="0"/>
              </a:spcAft>
              <a:buClr>
                <a:schemeClr val="accent3"/>
              </a:buClr>
              <a:buFont typeface="Wingdings 2"/>
              <a:buChar char=""/>
              <a:defRPr/>
            </a:pPr>
            <a:endParaRPr lang="en-US" dirty="0" smtClean="0">
              <a:solidFill>
                <a:schemeClr val="accent3">
                  <a:lumMod val="75000"/>
                </a:schemeClr>
              </a:solidFill>
            </a:endParaRPr>
          </a:p>
          <a:p>
            <a:pPr marL="274320" indent="-274320" fontAlgn="auto">
              <a:spcAft>
                <a:spcPts val="0"/>
              </a:spcAft>
              <a:buFont typeface="Wingdings 2"/>
              <a:buChar char=""/>
              <a:defRPr/>
            </a:pPr>
            <a:endParaRPr lang="es-ES" sz="2000" dirty="0" smtClean="0">
              <a:solidFill>
                <a:schemeClr val="accent3">
                  <a:lumMod val="75000"/>
                </a:schemeClr>
              </a:solidFill>
            </a:endParaRPr>
          </a:p>
          <a:p>
            <a:pPr marL="822960" lvl="2" fontAlgn="auto">
              <a:spcAft>
                <a:spcPts val="0"/>
              </a:spcAft>
              <a:buClr>
                <a:schemeClr val="accent3"/>
              </a:buClr>
              <a:buFont typeface="Wingdings 2"/>
              <a:buNone/>
              <a:defRPr/>
            </a:pPr>
            <a:endParaRPr lang="es-ES" dirty="0" smtClean="0">
              <a:solidFill>
                <a:schemeClr val="accent3">
                  <a:lumMod val="75000"/>
                </a:schemeClr>
              </a:solidFill>
            </a:endParaRPr>
          </a:p>
        </p:txBody>
      </p:sp>
    </p:spTree>
  </p:cSld>
  <p:clrMapOvr>
    <a:masterClrMapping/>
  </p:clrMapOvr>
  <p:transition>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3_Civi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Civil">
      <a:majorFont>
        <a:latin typeface=""/>
        <a:ea typeface=""/>
        <a:cs typeface=""/>
      </a:majorFont>
      <a:minorFont>
        <a:latin typeface=""/>
        <a:ea typeface=""/>
        <a:cs typeface=""/>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614</TotalTime>
  <Words>4604</Words>
  <Application>Microsoft Office PowerPoint</Application>
  <PresentationFormat>Presentación en pantalla (4:3)</PresentationFormat>
  <Paragraphs>1612</Paragraphs>
  <Slides>67</Slides>
  <Notes>6</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67</vt:i4>
      </vt:variant>
    </vt:vector>
  </HeadingPairs>
  <TitlesOfParts>
    <vt:vector size="76" baseType="lpstr">
      <vt:lpstr>Georgia</vt:lpstr>
      <vt:lpstr>Arial</vt:lpstr>
      <vt:lpstr>Wingdings 2</vt:lpstr>
      <vt:lpstr>Wingdings</vt:lpstr>
      <vt:lpstr>Calibri</vt:lpstr>
      <vt:lpstr>Bookman Old Style</vt:lpstr>
      <vt:lpstr>Times New Roman</vt:lpstr>
      <vt:lpstr>Arial Unicode MS</vt:lpstr>
      <vt:lpstr>3_Civil</vt:lpstr>
      <vt:lpstr>ESCUELA SUPERIOR POLITECNICA DEL LITORAL  FACULTAD DE ECONOMÍA Y NEGOCIOS</vt:lpstr>
      <vt:lpstr>ESCUELA SUPERIOR POLITECNICA DEL LITORAL  FACULTAD DE ECONOMÍA Y NEGOCIOS</vt:lpstr>
      <vt:lpstr>INTRODUCCIÓN</vt:lpstr>
      <vt:lpstr>CAPITULO I  </vt:lpstr>
      <vt:lpstr>1.1. Antecedentes.</vt:lpstr>
      <vt:lpstr>1.1. Antecedentes.</vt:lpstr>
      <vt:lpstr>1.1. Antecedentes.</vt:lpstr>
      <vt:lpstr>1.2. Justificación del estudio.</vt:lpstr>
      <vt:lpstr>1.2. Justificación del estudio.</vt:lpstr>
      <vt:lpstr>1.3. Hipótesis.</vt:lpstr>
      <vt:lpstr>1.4. Objetivos de la investigación.</vt:lpstr>
      <vt:lpstr>1.4. Objetivos de la investigación.</vt:lpstr>
      <vt:lpstr>1.4. Resultados esperados de la investigación.</vt:lpstr>
      <vt:lpstr>CAPITULO II  </vt:lpstr>
      <vt:lpstr>2.1. Variables de la investigación.</vt:lpstr>
      <vt:lpstr>2.1. Variables de la investigación.</vt:lpstr>
      <vt:lpstr>2.1. Variables de la investigación.</vt:lpstr>
      <vt:lpstr>2.1. Variables de la investigación.</vt:lpstr>
      <vt:lpstr>2.1. Variables de la investigación.</vt:lpstr>
      <vt:lpstr>2.2.Procedimientos de la investigación.</vt:lpstr>
      <vt:lpstr>2.2.Procedimientos de la investigación.</vt:lpstr>
      <vt:lpstr>2.2.Procedimientos de la investigación.</vt:lpstr>
      <vt:lpstr>2.3.Diseño del cuestionario.</vt:lpstr>
      <vt:lpstr>2.3.Diseño del cuestionario.</vt:lpstr>
      <vt:lpstr>2.3.Diseño del cuestionario.</vt:lpstr>
      <vt:lpstr>2.3.Diseño del cuestionario.</vt:lpstr>
      <vt:lpstr>2.3.Diseño del cuestionario.</vt:lpstr>
      <vt:lpstr>2.3.Diseño del cuestionario.</vt:lpstr>
      <vt:lpstr>2.3.Diseño del cuestionario.</vt:lpstr>
      <vt:lpstr>2.3.Diseño del cuestionario.</vt:lpstr>
      <vt:lpstr>CAPITULO III  </vt:lpstr>
      <vt:lpstr>3.1.Aspectos teóricos del estudio.</vt:lpstr>
      <vt:lpstr>3.2.Especificacion del modelo y datos.</vt:lpstr>
      <vt:lpstr>Diapositiva 34</vt:lpstr>
      <vt:lpstr>3.2.Especificacion del modelo y datos.</vt:lpstr>
      <vt:lpstr>3.2.Especificacion del modelo y datos.</vt:lpstr>
      <vt:lpstr>3.2.Especificacion del modelo y datos.</vt:lpstr>
      <vt:lpstr>3.2.Especificacion del modelo y datos.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3.2. Análisis estadísticos de los resultados.</vt:lpstr>
      <vt:lpstr>Conclusiones &amp; Recomendaciones</vt:lpstr>
      <vt:lpstr>Conclusiones &amp; Recomendaciones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Orientaciones hacia el aprendizaje y el desempeño; con el trabajo duro e inteligente de la fuerza de ventas en las empresas del país</dc:title>
  <dc:creator>hptest</dc:creator>
  <cp:lastModifiedBy>hptest</cp:lastModifiedBy>
  <cp:revision>72</cp:revision>
  <dcterms:created xsi:type="dcterms:W3CDTF">2009-11-02T16:30:55Z</dcterms:created>
  <dcterms:modified xsi:type="dcterms:W3CDTF">2010-01-19T04:54:36Z</dcterms:modified>
</cp:coreProperties>
</file>