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8"/>
  </p:notesMasterIdLst>
  <p:sldIdLst>
    <p:sldId id="257" r:id="rId2"/>
    <p:sldId id="258" r:id="rId3"/>
    <p:sldId id="273" r:id="rId4"/>
    <p:sldId id="274" r:id="rId5"/>
    <p:sldId id="259" r:id="rId6"/>
    <p:sldId id="260" r:id="rId7"/>
    <p:sldId id="261" r:id="rId8"/>
    <p:sldId id="262" r:id="rId9"/>
    <p:sldId id="263" r:id="rId10"/>
    <p:sldId id="264" r:id="rId11"/>
    <p:sldId id="275" r:id="rId12"/>
    <p:sldId id="265" r:id="rId13"/>
    <p:sldId id="266" r:id="rId14"/>
    <p:sldId id="267" r:id="rId15"/>
    <p:sldId id="268" r:id="rId16"/>
    <p:sldId id="269" r:id="rId17"/>
    <p:sldId id="270" r:id="rId18"/>
    <p:sldId id="271" r:id="rId19"/>
    <p:sldId id="272" r:id="rId20"/>
    <p:sldId id="276" r:id="rId21"/>
    <p:sldId id="277" r:id="rId22"/>
    <p:sldId id="293" r:id="rId23"/>
    <p:sldId id="278" r:id="rId24"/>
    <p:sldId id="279" r:id="rId25"/>
    <p:sldId id="289" r:id="rId26"/>
    <p:sldId id="290" r:id="rId27"/>
    <p:sldId id="291" r:id="rId28"/>
    <p:sldId id="292" r:id="rId29"/>
    <p:sldId id="280" r:id="rId30"/>
    <p:sldId id="281" r:id="rId31"/>
    <p:sldId id="282" r:id="rId32"/>
    <p:sldId id="283" r:id="rId33"/>
    <p:sldId id="284" r:id="rId34"/>
    <p:sldId id="285" r:id="rId35"/>
    <p:sldId id="286" r:id="rId36"/>
    <p:sldId id="287" r:id="rId3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53852E-D2E2-42FD-B148-F4440B6CEAFB}" type="datetimeFigureOut">
              <a:rPr lang="es-EC" smtClean="0"/>
              <a:pPr/>
              <a:t>29/06/2010</a:t>
            </a:fld>
            <a:endParaRPr lang="es-EC"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F5ADAC-5205-4747-B9FD-0AE6E4E3D0A8}" type="slidenum">
              <a:rPr lang="es-EC" smtClean="0"/>
              <a:pPr/>
              <a:t>‹Nº›</a:t>
            </a:fld>
            <a:endParaRPr lang="es-EC"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3</a:t>
            </a:fld>
            <a:endParaRPr lang="es-EC"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13</a:t>
            </a:fld>
            <a:endParaRPr lang="es-EC"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14</a:t>
            </a:fld>
            <a:endParaRPr lang="es-EC"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15</a:t>
            </a:fld>
            <a:endParaRPr lang="es-EC"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16</a:t>
            </a:fld>
            <a:endParaRPr lang="es-EC"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17</a:t>
            </a:fld>
            <a:endParaRPr lang="es-EC"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18</a:t>
            </a:fld>
            <a:endParaRPr lang="es-EC"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19</a:t>
            </a:fld>
            <a:endParaRPr lang="es-EC"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20</a:t>
            </a:fld>
            <a:endParaRPr lang="es-EC"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21</a:t>
            </a:fld>
            <a:endParaRPr lang="es-EC"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22</a:t>
            </a:fld>
            <a:endParaRPr lang="es-EC"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4</a:t>
            </a:fld>
            <a:endParaRPr lang="es-EC"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23</a:t>
            </a:fld>
            <a:endParaRPr lang="es-EC"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24</a:t>
            </a:fld>
            <a:endParaRPr lang="es-EC"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29</a:t>
            </a:fld>
            <a:endParaRPr lang="es-EC"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30</a:t>
            </a:fld>
            <a:endParaRPr lang="es-EC"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31</a:t>
            </a:fld>
            <a:endParaRPr lang="es-EC"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32</a:t>
            </a:fld>
            <a:endParaRPr lang="es-EC"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33</a:t>
            </a:fld>
            <a:endParaRPr lang="es-EC"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34</a:t>
            </a:fld>
            <a:endParaRPr lang="es-EC"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35</a:t>
            </a:fld>
            <a:endParaRPr lang="es-EC"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36</a:t>
            </a:fld>
            <a:endParaRPr lang="es-EC"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6</a:t>
            </a:fld>
            <a:endParaRPr lang="es-EC"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7</a:t>
            </a:fld>
            <a:endParaRPr lang="es-EC"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8</a:t>
            </a:fld>
            <a:endParaRPr lang="es-EC"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9</a:t>
            </a:fld>
            <a:endParaRPr lang="es-EC"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10</a:t>
            </a:fld>
            <a:endParaRPr lang="es-EC"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11</a:t>
            </a:fld>
            <a:endParaRPr lang="es-EC"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15F5ADAC-5205-4747-B9FD-0AE6E4E3D0A8}" type="slidenum">
              <a:rPr lang="es-EC" smtClean="0"/>
              <a:pPr/>
              <a:t>12</a:t>
            </a:fld>
            <a:endParaRPr lang="es-EC"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8696A5A-FC50-413C-9103-DCF0008BB216}" type="datetimeFigureOut">
              <a:rPr lang="es-EC" smtClean="0"/>
              <a:pPr/>
              <a:t>29/06/2010</a:t>
            </a:fld>
            <a:endParaRPr lang="es-EC" dirty="0"/>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C" dirty="0"/>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42EA4081-1561-4C78-921A-55789AF66BBF}" type="slidenum">
              <a:rPr lang="es-EC" smtClean="0"/>
              <a:pPr/>
              <a:t>‹Nº›</a:t>
            </a:fld>
            <a:endParaRPr lang="es-EC"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8696A5A-FC50-413C-9103-DCF0008BB216}" type="datetimeFigureOut">
              <a:rPr lang="es-EC" smtClean="0"/>
              <a:pPr/>
              <a:t>29/06/2010</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42EA4081-1561-4C78-921A-55789AF66BBF}" type="slidenum">
              <a:rPr lang="es-EC" smtClean="0"/>
              <a:pPr/>
              <a:t>‹Nº›</a:t>
            </a:fld>
            <a:endParaRPr lang="es-EC"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68696A5A-FC50-413C-9103-DCF0008BB216}" type="datetimeFigureOut">
              <a:rPr lang="es-EC" smtClean="0"/>
              <a:pPr/>
              <a:t>29/06/2010</a:t>
            </a:fld>
            <a:endParaRPr lang="es-EC" dirty="0"/>
          </a:p>
        </p:txBody>
      </p:sp>
      <p:sp>
        <p:nvSpPr>
          <p:cNvPr id="5" name="4 Marcador de pie de página"/>
          <p:cNvSpPr>
            <a:spLocks noGrp="1"/>
          </p:cNvSpPr>
          <p:nvPr>
            <p:ph type="ftr" sz="quarter" idx="11"/>
          </p:nvPr>
        </p:nvSpPr>
        <p:spPr>
          <a:xfrm>
            <a:off x="457201" y="6248207"/>
            <a:ext cx="5573483" cy="365125"/>
          </a:xfrm>
        </p:spPr>
        <p:txBody>
          <a:bodyPr/>
          <a:lstStyle/>
          <a:p>
            <a:endParaRPr lang="es-EC" dirty="0"/>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42EA4081-1561-4C78-921A-55789AF66BBF}" type="slidenum">
              <a:rPr lang="es-EC" smtClean="0"/>
              <a:pPr/>
              <a:t>‹Nº›</a:t>
            </a:fld>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68696A5A-FC50-413C-9103-DCF0008BB216}" type="datetimeFigureOut">
              <a:rPr lang="es-EC" smtClean="0"/>
              <a:pPr/>
              <a:t>29/06/2010</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42EA4081-1561-4C78-921A-55789AF66BBF}" type="slidenum">
              <a:rPr lang="es-EC" smtClean="0"/>
              <a:pPr/>
              <a:t>‹Nº›</a:t>
            </a:fld>
            <a:endParaRPr lang="es-EC" dirty="0"/>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68696A5A-FC50-413C-9103-DCF0008BB216}" type="datetimeFigureOut">
              <a:rPr lang="es-EC" smtClean="0"/>
              <a:pPr/>
              <a:t>29/06/2010</a:t>
            </a:fld>
            <a:endParaRPr lang="es-EC" dirty="0"/>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2EA4081-1561-4C78-921A-55789AF66BBF}" type="slidenum">
              <a:rPr lang="es-EC" smtClean="0"/>
              <a:pPr/>
              <a:t>‹Nº›</a:t>
            </a:fld>
            <a:endParaRPr lang="es-EC" dirty="0"/>
          </a:p>
        </p:txBody>
      </p:sp>
      <p:sp>
        <p:nvSpPr>
          <p:cNvPr id="14" name="13 Marcador de pie de página"/>
          <p:cNvSpPr>
            <a:spLocks noGrp="1"/>
          </p:cNvSpPr>
          <p:nvPr>
            <p:ph type="ftr" sz="quarter" idx="12"/>
          </p:nvPr>
        </p:nvSpPr>
        <p:spPr/>
        <p:txBody>
          <a:bodyPr/>
          <a:lstStyle/>
          <a:p>
            <a:endParaRPr lang="es-EC"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68696A5A-FC50-413C-9103-DCF0008BB216}" type="datetimeFigureOut">
              <a:rPr lang="es-EC" smtClean="0"/>
              <a:pPr/>
              <a:t>29/06/2010</a:t>
            </a:fld>
            <a:endParaRPr lang="es-EC" dirty="0"/>
          </a:p>
        </p:txBody>
      </p:sp>
      <p:sp>
        <p:nvSpPr>
          <p:cNvPr id="10" name="9 Marcador de número de diapositiva"/>
          <p:cNvSpPr>
            <a:spLocks noGrp="1"/>
          </p:cNvSpPr>
          <p:nvPr>
            <p:ph type="sldNum" sz="quarter" idx="16"/>
          </p:nvPr>
        </p:nvSpPr>
        <p:spPr/>
        <p:txBody>
          <a:bodyPr rtlCol="0"/>
          <a:lstStyle/>
          <a:p>
            <a:fld id="{42EA4081-1561-4C78-921A-55789AF66BBF}" type="slidenum">
              <a:rPr lang="es-EC" smtClean="0"/>
              <a:pPr/>
              <a:t>‹Nº›</a:t>
            </a:fld>
            <a:endParaRPr lang="es-EC" dirty="0"/>
          </a:p>
        </p:txBody>
      </p:sp>
      <p:sp>
        <p:nvSpPr>
          <p:cNvPr id="12" name="11 Marcador de pie de página"/>
          <p:cNvSpPr>
            <a:spLocks noGrp="1"/>
          </p:cNvSpPr>
          <p:nvPr>
            <p:ph type="ftr" sz="quarter" idx="17"/>
          </p:nvPr>
        </p:nvSpPr>
        <p:spPr/>
        <p:txBody>
          <a:bodyPr rtlCol="0"/>
          <a:lstStyle/>
          <a:p>
            <a:endParaRPr lang="es-EC"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68696A5A-FC50-413C-9103-DCF0008BB216}" type="datetimeFigureOut">
              <a:rPr lang="es-EC" smtClean="0"/>
              <a:pPr/>
              <a:t>29/06/2010</a:t>
            </a:fld>
            <a:endParaRPr lang="es-EC" dirty="0"/>
          </a:p>
        </p:txBody>
      </p:sp>
      <p:sp>
        <p:nvSpPr>
          <p:cNvPr id="12" name="11 Marcador de número de diapositiva"/>
          <p:cNvSpPr>
            <a:spLocks noGrp="1"/>
          </p:cNvSpPr>
          <p:nvPr>
            <p:ph type="sldNum" sz="quarter" idx="16"/>
          </p:nvPr>
        </p:nvSpPr>
        <p:spPr/>
        <p:txBody>
          <a:bodyPr rtlCol="0"/>
          <a:lstStyle/>
          <a:p>
            <a:fld id="{42EA4081-1561-4C78-921A-55789AF66BBF}" type="slidenum">
              <a:rPr lang="es-EC" smtClean="0"/>
              <a:pPr/>
              <a:t>‹Nº›</a:t>
            </a:fld>
            <a:endParaRPr lang="es-EC" dirty="0"/>
          </a:p>
        </p:txBody>
      </p:sp>
      <p:sp>
        <p:nvSpPr>
          <p:cNvPr id="14" name="13 Marcador de pie de página"/>
          <p:cNvSpPr>
            <a:spLocks noGrp="1"/>
          </p:cNvSpPr>
          <p:nvPr>
            <p:ph type="ftr" sz="quarter" idx="17"/>
          </p:nvPr>
        </p:nvSpPr>
        <p:spPr/>
        <p:txBody>
          <a:bodyPr rtlCol="0"/>
          <a:lstStyle/>
          <a:p>
            <a:endParaRPr lang="es-EC" dirty="0"/>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8696A5A-FC50-413C-9103-DCF0008BB216}" type="datetimeFigureOut">
              <a:rPr lang="es-EC" smtClean="0"/>
              <a:pPr/>
              <a:t>29/06/2010</a:t>
            </a:fld>
            <a:endParaRPr lang="es-EC" dirty="0"/>
          </a:p>
        </p:txBody>
      </p:sp>
      <p:sp>
        <p:nvSpPr>
          <p:cNvPr id="4" name="3 Marcador de pie de página"/>
          <p:cNvSpPr>
            <a:spLocks noGrp="1"/>
          </p:cNvSpPr>
          <p:nvPr>
            <p:ph type="ftr" sz="quarter" idx="11"/>
          </p:nvPr>
        </p:nvSpPr>
        <p:spPr/>
        <p:txBody>
          <a:bodyPr/>
          <a:lstStyle/>
          <a:p>
            <a:endParaRPr lang="es-EC" dirty="0"/>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42EA4081-1561-4C78-921A-55789AF66BBF}" type="slidenum">
              <a:rPr lang="es-EC" smtClean="0"/>
              <a:pPr/>
              <a:t>‹Nº›</a:t>
            </a:fld>
            <a:endParaRPr lang="es-EC"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8696A5A-FC50-413C-9103-DCF0008BB216}" type="datetimeFigureOut">
              <a:rPr lang="es-EC" smtClean="0"/>
              <a:pPr/>
              <a:t>29/06/2010</a:t>
            </a:fld>
            <a:endParaRPr lang="es-EC" dirty="0"/>
          </a:p>
        </p:txBody>
      </p:sp>
      <p:sp>
        <p:nvSpPr>
          <p:cNvPr id="3" name="2 Marcador de pie de página"/>
          <p:cNvSpPr>
            <a:spLocks noGrp="1"/>
          </p:cNvSpPr>
          <p:nvPr>
            <p:ph type="ftr" sz="quarter" idx="11"/>
          </p:nvPr>
        </p:nvSpPr>
        <p:spPr/>
        <p:txBody>
          <a:bodyPr/>
          <a:lstStyle/>
          <a:p>
            <a:endParaRPr lang="es-EC" dirty="0"/>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42EA4081-1561-4C78-921A-55789AF66BBF}" type="slidenum">
              <a:rPr lang="es-EC" smtClean="0"/>
              <a:pPr/>
              <a:t>‹Nº›</a:t>
            </a:fld>
            <a:endParaRPr lang="es-EC"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68696A5A-FC50-413C-9103-DCF0008BB216}" type="datetimeFigureOut">
              <a:rPr lang="es-EC" smtClean="0"/>
              <a:pPr/>
              <a:t>29/06/2010</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42EA4081-1561-4C78-921A-55789AF66BBF}" type="slidenum">
              <a:rPr lang="es-EC" smtClean="0"/>
              <a:pPr/>
              <a:t>‹Nº›</a:t>
            </a:fld>
            <a:endParaRPr lang="es-EC" dirty="0"/>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Marcador de fecha"/>
          <p:cNvSpPr>
            <a:spLocks noGrp="1"/>
          </p:cNvSpPr>
          <p:nvPr>
            <p:ph type="dt" sz="half" idx="10"/>
          </p:nvPr>
        </p:nvSpPr>
        <p:spPr>
          <a:xfrm>
            <a:off x="6248400" y="6248400"/>
            <a:ext cx="2667000" cy="365125"/>
          </a:xfrm>
        </p:spPr>
        <p:txBody>
          <a:bodyPr rtlCol="0"/>
          <a:lstStyle/>
          <a:p>
            <a:fld id="{68696A5A-FC50-413C-9103-DCF0008BB216}" type="datetimeFigureOut">
              <a:rPr lang="es-EC" smtClean="0"/>
              <a:pPr/>
              <a:t>29/06/2010</a:t>
            </a:fld>
            <a:endParaRPr lang="es-EC" dirty="0"/>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42EA4081-1561-4C78-921A-55789AF66BBF}" type="slidenum">
              <a:rPr lang="es-EC" smtClean="0"/>
              <a:pPr/>
              <a:t>‹Nº›</a:t>
            </a:fld>
            <a:endParaRPr lang="es-EC" dirty="0"/>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EC" dirty="0"/>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dirty="0"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8696A5A-FC50-413C-9103-DCF0008BB216}" type="datetimeFigureOut">
              <a:rPr lang="es-EC" smtClean="0"/>
              <a:pPr/>
              <a:t>29/06/2010</a:t>
            </a:fld>
            <a:endParaRPr lang="es-EC" dirty="0"/>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C" dirty="0"/>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2EA4081-1561-4C78-921A-55789AF66BBF}" type="slidenum">
              <a:rPr lang="es-EC" smtClean="0"/>
              <a:pPr/>
              <a:t>‹Nº›</a:t>
            </a:fld>
            <a:endParaRPr lang="es-EC"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hyperlink" Target="Metodolog&#237;a.vsd" TargetMode="External"/><Relationship Id="rId5" Type="http://schemas.openxmlformats.org/officeDocument/2006/relationships/oleObject" Target="../embeddings/oleObject1.bin"/><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Anexo%201%20-%20Manual%20de%20Funciones.docx"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Anexo%201%20-%20Manual%20de%20Funciones.docx"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oleObject" Target="../embeddings/oleObject4.bin"/><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adjuntos%20a%20la%20presentaci&#243;n/RECLUTAMIENTO%20DE%20PERSONAL.pptx"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adjuntos%20a%20la%20presentaci&#243;n/RECLUTAMIENTO%20DE%20PERSONAL.pptx"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adjuntos%20a%20la%20presentaci&#243;n/SELECCI&#211;N%20DE%20PERSONAL.pptx"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adjuntos%20a%20la%20presentaci&#243;n/CONTRATACI&#211;N%20DE%20PERSONAL.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adjuntos%20a%20la%20presentaci&#243;n/An&#225;lisis%20FODA.pptx"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adjuntos%20a%20la%20presentaci&#243;n/PROMOCI&#211;N,%20TRASLADO%20O%20AUMENTO%20DE%20SUELDO.pptx"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adjuntos%20a%20la%20presentaci&#243;n/PAGO%20DE%20N&#211;MINA.pptx"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adjuntos%20a%20la%20presentaci&#243;n/DESVINCULACI&#211;N%20DE%20LA%20RELACI&#211;N%20LABORAL.pptx"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adjuntos%20a%20la%20presentaci&#243;n/REPORTES%20Y%20FORMATOS.docx"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FRANCISCO XAVIER GARCÍA GARAICOA</a:t>
            </a:r>
            <a:endParaRPr lang="es-EC" dirty="0"/>
          </a:p>
        </p:txBody>
      </p:sp>
      <p:pic>
        <p:nvPicPr>
          <p:cNvPr id="84994" name="Picture 2" descr="http://www.celex.espol.edu.ec/Web_CELEX2/estudiantes/images/logo_espol2.jpg"/>
          <p:cNvPicPr>
            <a:picLocks noChangeAspect="1" noChangeArrowheads="1"/>
          </p:cNvPicPr>
          <p:nvPr/>
        </p:nvPicPr>
        <p:blipFill>
          <a:blip r:embed="rId2"/>
          <a:srcRect/>
          <a:stretch>
            <a:fillRect/>
          </a:stretch>
        </p:blipFill>
        <p:spPr bwMode="auto">
          <a:xfrm>
            <a:off x="500034" y="5864389"/>
            <a:ext cx="1214414" cy="993611"/>
          </a:xfrm>
          <a:prstGeom prst="rect">
            <a:avLst/>
          </a:prstGeom>
          <a:noFill/>
        </p:spPr>
      </p:pic>
      <p:sp>
        <p:nvSpPr>
          <p:cNvPr id="5" name="4 CuadroTexto"/>
          <p:cNvSpPr txBox="1"/>
          <p:nvPr/>
        </p:nvSpPr>
        <p:spPr>
          <a:xfrm>
            <a:off x="500034" y="428604"/>
            <a:ext cx="8143932" cy="4801314"/>
          </a:xfrm>
          <a:prstGeom prst="rect">
            <a:avLst/>
          </a:prstGeom>
          <a:noFill/>
        </p:spPr>
        <p:txBody>
          <a:bodyPr wrap="square" rtlCol="0">
            <a:spAutoFit/>
          </a:bodyPr>
          <a:lstStyle/>
          <a:p>
            <a:pPr algn="ctr">
              <a:spcBef>
                <a:spcPct val="0"/>
              </a:spcBef>
            </a:pPr>
            <a:r>
              <a:rPr lang="es-ES" b="1" cap="all" dirty="0">
                <a:solidFill>
                  <a:schemeClr val="tx2"/>
                </a:solidFill>
                <a:latin typeface="+mj-lt"/>
                <a:ea typeface="+mj-ea"/>
                <a:cs typeface="+mj-cs"/>
              </a:rPr>
              <a:t>ESCUELA SUPERIOR POLITÉCNICA DEL LITORA</a:t>
            </a:r>
            <a:r>
              <a:rPr lang="es-ES" cap="all" dirty="0">
                <a:solidFill>
                  <a:schemeClr val="tx2"/>
                </a:solidFill>
                <a:latin typeface="+mj-lt"/>
                <a:ea typeface="+mj-ea"/>
                <a:cs typeface="+mj-cs"/>
              </a:rPr>
              <a:t>L</a:t>
            </a:r>
          </a:p>
          <a:p>
            <a:pPr algn="ctr">
              <a:spcBef>
                <a:spcPct val="0"/>
              </a:spcBef>
            </a:pPr>
            <a:endParaRPr lang="es-EC" cap="all" dirty="0">
              <a:solidFill>
                <a:schemeClr val="tx2"/>
              </a:solidFill>
              <a:latin typeface="+mj-lt"/>
              <a:ea typeface="+mj-ea"/>
              <a:cs typeface="+mj-cs"/>
            </a:endParaRPr>
          </a:p>
          <a:p>
            <a:pPr algn="ctr">
              <a:spcBef>
                <a:spcPct val="0"/>
              </a:spcBef>
            </a:pPr>
            <a:r>
              <a:rPr lang="es-ES" cap="all" dirty="0">
                <a:solidFill>
                  <a:schemeClr val="tx2"/>
                </a:solidFill>
                <a:latin typeface="+mj-lt"/>
                <a:ea typeface="+mj-ea"/>
                <a:cs typeface="+mj-cs"/>
              </a:rPr>
              <a:t>Facultad de Ingeniería en Mecánica y Ciencias de la Producción</a:t>
            </a:r>
          </a:p>
          <a:p>
            <a:pPr algn="ctr">
              <a:spcBef>
                <a:spcPct val="0"/>
              </a:spcBef>
            </a:pPr>
            <a:endParaRPr lang="es-EC" cap="all" dirty="0">
              <a:solidFill>
                <a:schemeClr val="tx2"/>
              </a:solidFill>
              <a:latin typeface="+mj-lt"/>
              <a:ea typeface="+mj-ea"/>
              <a:cs typeface="+mj-cs"/>
            </a:endParaRPr>
          </a:p>
          <a:p>
            <a:pPr algn="ctr">
              <a:spcBef>
                <a:spcPct val="0"/>
              </a:spcBef>
            </a:pPr>
            <a:endParaRPr lang="es-EC" cap="all" dirty="0">
              <a:solidFill>
                <a:schemeClr val="tx2"/>
              </a:solidFill>
              <a:latin typeface="+mj-lt"/>
              <a:ea typeface="+mj-ea"/>
              <a:cs typeface="+mj-cs"/>
            </a:endParaRPr>
          </a:p>
          <a:p>
            <a:pPr algn="ctr">
              <a:spcBef>
                <a:spcPct val="0"/>
              </a:spcBef>
            </a:pPr>
            <a:endParaRPr lang="es-EC" cap="all" dirty="0">
              <a:solidFill>
                <a:schemeClr val="tx2"/>
              </a:solidFill>
              <a:latin typeface="+mj-lt"/>
              <a:ea typeface="+mj-ea"/>
              <a:cs typeface="+mj-cs"/>
            </a:endParaRPr>
          </a:p>
          <a:p>
            <a:pPr algn="ctr">
              <a:spcBef>
                <a:spcPct val="0"/>
              </a:spcBef>
            </a:pPr>
            <a:r>
              <a:rPr lang="es-ES" cap="all" dirty="0">
                <a:solidFill>
                  <a:schemeClr val="tx2"/>
                </a:solidFill>
                <a:latin typeface="+mj-lt"/>
                <a:ea typeface="+mj-ea"/>
                <a:cs typeface="+mj-cs"/>
              </a:rPr>
              <a:t>“DISEÑO DEL MANUAL DE CONSULTA </a:t>
            </a:r>
            <a:r>
              <a:rPr lang="es-ES" cap="all">
                <a:solidFill>
                  <a:schemeClr val="tx2"/>
                </a:solidFill>
                <a:latin typeface="+mj-lt"/>
                <a:ea typeface="+mj-ea"/>
                <a:cs typeface="+mj-cs"/>
              </a:rPr>
              <a:t>DEL </a:t>
            </a:r>
            <a:r>
              <a:rPr lang="es-ES" cap="all" smtClean="0">
                <a:solidFill>
                  <a:schemeClr val="tx2"/>
                </a:solidFill>
                <a:latin typeface="+mj-lt"/>
                <a:ea typeface="+mj-ea"/>
                <a:cs typeface="+mj-cs"/>
              </a:rPr>
              <a:t>ÁREA </a:t>
            </a:r>
            <a:r>
              <a:rPr lang="es-ES" cap="all" dirty="0">
                <a:solidFill>
                  <a:schemeClr val="tx2"/>
                </a:solidFill>
                <a:latin typeface="+mj-lt"/>
                <a:ea typeface="+mj-ea"/>
                <a:cs typeface="+mj-cs"/>
              </a:rPr>
              <a:t>DE DESARROLLO HUMANO DE UNA EMPRESA DE RETAIL - FINANCIERO”</a:t>
            </a:r>
            <a:endParaRPr lang="es-EC" cap="all" dirty="0">
              <a:solidFill>
                <a:schemeClr val="tx2"/>
              </a:solidFill>
              <a:latin typeface="+mj-lt"/>
              <a:ea typeface="+mj-ea"/>
              <a:cs typeface="+mj-cs"/>
            </a:endParaRPr>
          </a:p>
          <a:p>
            <a:pPr algn="ctr">
              <a:spcBef>
                <a:spcPct val="0"/>
              </a:spcBef>
            </a:pPr>
            <a:r>
              <a:rPr lang="es-ES" b="1" cap="all" dirty="0">
                <a:solidFill>
                  <a:schemeClr val="tx2"/>
                </a:solidFill>
                <a:latin typeface="+mj-lt"/>
                <a:ea typeface="+mj-ea"/>
                <a:cs typeface="+mj-cs"/>
              </a:rPr>
              <a:t>INFORME DE TRABAJO PROFESIONAL</a:t>
            </a:r>
          </a:p>
          <a:p>
            <a:pPr algn="ctr">
              <a:spcBef>
                <a:spcPct val="0"/>
              </a:spcBef>
            </a:pPr>
            <a:endParaRPr lang="es-EC" cap="all" dirty="0">
              <a:solidFill>
                <a:schemeClr val="tx2"/>
              </a:solidFill>
              <a:latin typeface="+mj-lt"/>
              <a:ea typeface="+mj-ea"/>
              <a:cs typeface="+mj-cs"/>
            </a:endParaRPr>
          </a:p>
          <a:p>
            <a:pPr algn="ctr">
              <a:spcBef>
                <a:spcPct val="0"/>
              </a:spcBef>
            </a:pPr>
            <a:endParaRPr lang="es-EC" cap="all" dirty="0">
              <a:solidFill>
                <a:schemeClr val="tx2"/>
              </a:solidFill>
              <a:latin typeface="+mj-lt"/>
              <a:ea typeface="+mj-ea"/>
              <a:cs typeface="+mj-cs"/>
            </a:endParaRPr>
          </a:p>
          <a:p>
            <a:pPr algn="ctr">
              <a:spcBef>
                <a:spcPct val="0"/>
              </a:spcBef>
            </a:pPr>
            <a:r>
              <a:rPr lang="es-ES" cap="all" dirty="0">
                <a:solidFill>
                  <a:schemeClr val="tx2"/>
                </a:solidFill>
                <a:latin typeface="+mj-lt"/>
                <a:ea typeface="+mj-ea"/>
                <a:cs typeface="+mj-cs"/>
              </a:rPr>
              <a:t>Previo a la obtención del Título de:</a:t>
            </a:r>
            <a:endParaRPr lang="es-EC" cap="all" dirty="0">
              <a:solidFill>
                <a:schemeClr val="tx2"/>
              </a:solidFill>
              <a:latin typeface="+mj-lt"/>
              <a:ea typeface="+mj-ea"/>
              <a:cs typeface="+mj-cs"/>
            </a:endParaRPr>
          </a:p>
          <a:p>
            <a:pPr algn="ctr">
              <a:spcBef>
                <a:spcPct val="0"/>
              </a:spcBef>
            </a:pPr>
            <a:r>
              <a:rPr lang="es-ES" b="1" cap="all" dirty="0">
                <a:solidFill>
                  <a:schemeClr val="tx2"/>
                </a:solidFill>
                <a:latin typeface="+mj-lt"/>
                <a:ea typeface="+mj-ea"/>
                <a:cs typeface="+mj-cs"/>
              </a:rPr>
              <a:t>INGENIERO INDUSTRIAL</a:t>
            </a:r>
            <a:endParaRPr lang="es-EC" b="1" cap="all" dirty="0">
              <a:solidFill>
                <a:schemeClr val="tx2"/>
              </a:solidFill>
              <a:latin typeface="+mj-lt"/>
              <a:ea typeface="+mj-ea"/>
              <a:cs typeface="+mj-cs"/>
            </a:endParaRPr>
          </a:p>
          <a:p>
            <a:pPr algn="ctr">
              <a:spcBef>
                <a:spcPct val="0"/>
              </a:spcBef>
            </a:pPr>
            <a:endParaRPr lang="es-ES" cap="all" dirty="0">
              <a:solidFill>
                <a:schemeClr val="tx2"/>
              </a:solidFill>
              <a:latin typeface="+mj-lt"/>
              <a:ea typeface="+mj-ea"/>
              <a:cs typeface="+mj-cs"/>
            </a:endParaRPr>
          </a:p>
          <a:p>
            <a:pPr algn="ctr">
              <a:spcBef>
                <a:spcPct val="0"/>
              </a:spcBef>
            </a:pPr>
            <a:r>
              <a:rPr lang="es-ES" cap="all" dirty="0">
                <a:solidFill>
                  <a:schemeClr val="tx2"/>
                </a:solidFill>
                <a:latin typeface="+mj-lt"/>
                <a:ea typeface="+mj-ea"/>
                <a:cs typeface="+mj-cs"/>
              </a:rPr>
              <a:t>GUAYAQUIL  -  ECUADOR</a:t>
            </a:r>
            <a:endParaRPr lang="es-EC" cap="all" dirty="0">
              <a:solidFill>
                <a:schemeClr val="tx2"/>
              </a:solidFill>
              <a:latin typeface="+mj-lt"/>
              <a:ea typeface="+mj-ea"/>
              <a:cs typeface="+mj-cs"/>
            </a:endParaRPr>
          </a:p>
          <a:p>
            <a:pPr algn="ctr">
              <a:spcBef>
                <a:spcPct val="0"/>
              </a:spcBef>
            </a:pPr>
            <a:r>
              <a:rPr lang="es-ES" cap="all" dirty="0">
                <a:solidFill>
                  <a:schemeClr val="tx2"/>
                </a:solidFill>
                <a:latin typeface="+mj-lt"/>
                <a:ea typeface="+mj-ea"/>
                <a:cs typeface="+mj-cs"/>
              </a:rPr>
              <a:t>Año: 2010</a:t>
            </a:r>
            <a:endParaRPr lang="es-EC" cap="all" dirty="0">
              <a:solidFill>
                <a:schemeClr val="tx2"/>
              </a:solidFill>
              <a:latin typeface="+mj-lt"/>
              <a:ea typeface="+mj-ea"/>
              <a:cs typeface="+mj-cs"/>
            </a:endParaRPr>
          </a:p>
          <a:p>
            <a:pPr algn="ctr"/>
            <a:endParaRPr lang="es-EC" dirty="0"/>
          </a:p>
        </p:txBody>
      </p:sp>
      <p:sp>
        <p:nvSpPr>
          <p:cNvPr id="6" name="5 CuadroTexto"/>
          <p:cNvSpPr txBox="1"/>
          <p:nvPr/>
        </p:nvSpPr>
        <p:spPr>
          <a:xfrm>
            <a:off x="2285984" y="5711627"/>
            <a:ext cx="3429024" cy="646331"/>
          </a:xfrm>
          <a:prstGeom prst="rect">
            <a:avLst/>
          </a:prstGeom>
          <a:noFill/>
        </p:spPr>
        <p:txBody>
          <a:bodyPr wrap="square" rtlCol="0">
            <a:spAutoFit/>
          </a:bodyPr>
          <a:lstStyle/>
          <a:p>
            <a:r>
              <a:rPr lang="es-ES" cap="all" dirty="0">
                <a:solidFill>
                  <a:schemeClr val="tx2"/>
                </a:solidFill>
                <a:latin typeface="+mj-lt"/>
                <a:ea typeface="+mj-ea"/>
                <a:cs typeface="+mj-cs"/>
              </a:rPr>
              <a:t>Presentado</a:t>
            </a:r>
            <a:r>
              <a:rPr lang="es-ES" dirty="0" smtClean="0"/>
              <a:t> </a:t>
            </a:r>
            <a:r>
              <a:rPr lang="es-ES" cap="all" dirty="0">
                <a:solidFill>
                  <a:schemeClr val="tx2"/>
                </a:solidFill>
                <a:latin typeface="+mj-lt"/>
                <a:ea typeface="+mj-ea"/>
                <a:cs typeface="+mj-cs"/>
              </a:rPr>
              <a:t>por</a:t>
            </a:r>
            <a:r>
              <a:rPr lang="es-ES" dirty="0" smtClean="0"/>
              <a:t>:</a:t>
            </a:r>
            <a:endParaRPr lang="es-EC" dirty="0" smtClean="0"/>
          </a:p>
          <a:p>
            <a:endParaRPr lang="es-EC"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descr="http://www.celex.espol.edu.ec/Web_CELEX2/estudiantes/images/logo_espol2.jpg"/>
          <p:cNvPicPr>
            <a:picLocks noChangeAspect="1" noChangeArrowheads="1"/>
          </p:cNvPicPr>
          <p:nvPr/>
        </p:nvPicPr>
        <p:blipFill>
          <a:blip r:embed="rId4"/>
          <a:srcRect/>
          <a:stretch>
            <a:fillRect/>
          </a:stretch>
        </p:blipFill>
        <p:spPr bwMode="auto">
          <a:xfrm>
            <a:off x="500034" y="5864389"/>
            <a:ext cx="1214414" cy="993611"/>
          </a:xfrm>
          <a:prstGeom prst="rect">
            <a:avLst/>
          </a:prstGeom>
          <a:noFill/>
        </p:spPr>
      </p:pic>
      <p:sp>
        <p:nvSpPr>
          <p:cNvPr id="6" name="5 CuadroTexto"/>
          <p:cNvSpPr txBox="1"/>
          <p:nvPr/>
        </p:nvSpPr>
        <p:spPr>
          <a:xfrm>
            <a:off x="785786" y="2285992"/>
            <a:ext cx="300039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METODOLOGÍA APLICADA</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54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dirty="0"/>
          </a:p>
        </p:txBody>
      </p:sp>
      <p:graphicFrame>
        <p:nvGraphicFramePr>
          <p:cNvPr id="105473" name="Object 1"/>
          <p:cNvGraphicFramePr>
            <a:graphicFrameLocks noChangeAspect="1"/>
          </p:cNvGraphicFramePr>
          <p:nvPr/>
        </p:nvGraphicFramePr>
        <p:xfrm>
          <a:off x="5650007" y="142852"/>
          <a:ext cx="2636769" cy="6643710"/>
        </p:xfrm>
        <a:graphic>
          <a:graphicData uri="http://schemas.openxmlformats.org/presentationml/2006/ole">
            <p:oleObj spid="_x0000_s105473" name="Visio" r:id="rId5" imgW="2916171" imgH="9692505" progId="">
              <p:embed/>
            </p:oleObj>
          </a:graphicData>
        </a:graphic>
      </p:graphicFrame>
      <p:sp>
        <p:nvSpPr>
          <p:cNvPr id="10" name="9 CuadroTexto"/>
          <p:cNvSpPr txBox="1"/>
          <p:nvPr/>
        </p:nvSpPr>
        <p:spPr>
          <a:xfrm>
            <a:off x="857224" y="2857496"/>
            <a:ext cx="4071966" cy="1754326"/>
          </a:xfrm>
          <a:prstGeom prst="rect">
            <a:avLst/>
          </a:prstGeom>
          <a:noFill/>
        </p:spPr>
        <p:txBody>
          <a:bodyPr wrap="square" rtlCol="0">
            <a:spAutoFit/>
          </a:bodyPr>
          <a:lstStyle/>
          <a:p>
            <a:r>
              <a:rPr lang="es-ES" dirty="0"/>
              <a:t>Es una ilustración conceptual genérica de los elementos constitutivos  para la elaboración del Manual de Consulta, basado en los formatos  más comunes en las organizaciones</a:t>
            </a:r>
            <a:r>
              <a:rPr lang="es-ES" dirty="0" smtClean="0"/>
              <a:t>. </a:t>
            </a:r>
            <a:endParaRPr lang="es-EC" dirty="0"/>
          </a:p>
          <a:p>
            <a:endParaRPr lang="es-EC" dirty="0"/>
          </a:p>
        </p:txBody>
      </p:sp>
      <p:sp>
        <p:nvSpPr>
          <p:cNvPr id="11" name="10 Flecha derecha">
            <a:hlinkClick r:id="rId6" action="ppaction://hlinkfile"/>
          </p:cNvPr>
          <p:cNvSpPr/>
          <p:nvPr/>
        </p:nvSpPr>
        <p:spPr>
          <a:xfrm>
            <a:off x="8072462" y="6143644"/>
            <a:ext cx="571504" cy="42862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FRANCISCO XAVIER GARCÍA GARAICOA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928662" y="1673260"/>
            <a:ext cx="7500990" cy="3970318"/>
          </a:xfrm>
          <a:prstGeom prst="rect">
            <a:avLst/>
          </a:prstGeom>
          <a:noFill/>
        </p:spPr>
        <p:txBody>
          <a:bodyPr wrap="square" rtlCol="0">
            <a:spAutoFit/>
          </a:bodyPr>
          <a:lstStyle/>
          <a:p>
            <a:endParaRPr lang="es-EC" dirty="0" smtClean="0"/>
          </a:p>
          <a:p>
            <a:r>
              <a:rPr lang="es-EC" dirty="0" smtClean="0"/>
              <a:t>2.MANUAL DE CONSULTA DEL ÁREA DE DESARROLLO HUMANO</a:t>
            </a:r>
          </a:p>
          <a:p>
            <a:r>
              <a:rPr lang="es-EC" dirty="0" smtClean="0"/>
              <a:t>	2.1 Información Organizacional del Área	</a:t>
            </a:r>
          </a:p>
          <a:p>
            <a:r>
              <a:rPr lang="es-EC" dirty="0" smtClean="0"/>
              <a:t>	2.2Manual de Funciones</a:t>
            </a:r>
          </a:p>
          <a:p>
            <a:r>
              <a:rPr lang="es-EC" dirty="0" smtClean="0"/>
              <a:t>	2.3 Modelo Conceptual Macro del Sistema de  Desarrollo Humano</a:t>
            </a:r>
          </a:p>
          <a:p>
            <a:r>
              <a:rPr lang="es-EC" dirty="0" smtClean="0"/>
              <a:t>	           2.3.1 Modelo de Generación de Plan Maestro</a:t>
            </a:r>
          </a:p>
          <a:p>
            <a:r>
              <a:rPr lang="es-EC" dirty="0" smtClean="0"/>
              <a:t>	           2.3.2 Reclutamiento de Personal</a:t>
            </a:r>
          </a:p>
          <a:p>
            <a:r>
              <a:rPr lang="es-EC" dirty="0" smtClean="0"/>
              <a:t>	           2.3.3 Selección de Personal</a:t>
            </a:r>
          </a:p>
          <a:p>
            <a:r>
              <a:rPr lang="es-EC" dirty="0" smtClean="0"/>
              <a:t>	           2.3.4 Contratación de Personal</a:t>
            </a:r>
          </a:p>
          <a:p>
            <a:r>
              <a:rPr lang="es-EC" dirty="0" smtClean="0"/>
              <a:t>	           2.3.5 Promoción, Traslado o Aumento de Sueldo</a:t>
            </a:r>
          </a:p>
          <a:p>
            <a:r>
              <a:rPr lang="es-EC" dirty="0" smtClean="0"/>
              <a:t>	           2.3.6 Pago de Nómina</a:t>
            </a:r>
          </a:p>
          <a:p>
            <a:r>
              <a:rPr lang="es-EC" dirty="0" smtClean="0"/>
              <a:t>	           2.3.7 Desvinculación de la Relación Laboral</a:t>
            </a:r>
          </a:p>
          <a:p>
            <a:r>
              <a:rPr lang="es-EC" dirty="0" smtClean="0"/>
              <a:t>	 2.4 Reportes y Formatos</a:t>
            </a:r>
          </a:p>
          <a:p>
            <a:endParaRPr lang="es-EC" dirty="0"/>
          </a:p>
        </p:txBody>
      </p:sp>
      <p:sp>
        <p:nvSpPr>
          <p:cNvPr id="5" name="4 CuadroTexto"/>
          <p:cNvSpPr txBox="1"/>
          <p:nvPr/>
        </p:nvSpPr>
        <p:spPr>
          <a:xfrm>
            <a:off x="428596" y="571480"/>
            <a:ext cx="8215370"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ESQUEMA DEL MANUAL DE CONSULTA</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5 CuadroTexto"/>
          <p:cNvSpPr txBox="1"/>
          <p:nvPr/>
        </p:nvSpPr>
        <p:spPr>
          <a:xfrm>
            <a:off x="571472" y="1000108"/>
            <a:ext cx="7786742" cy="646331"/>
          </a:xfrm>
          <a:prstGeom prst="rect">
            <a:avLst/>
          </a:prstGeom>
          <a:noFill/>
        </p:spPr>
        <p:txBody>
          <a:bodyPr wrap="square" rtlCol="0">
            <a:spAutoFit/>
          </a:bodyPr>
          <a:lstStyle/>
          <a:p>
            <a:r>
              <a:rPr lang="es-EC" dirty="0" smtClean="0"/>
              <a:t>El esquema general del Manual de Consulta se encuentra en el Capítulo #2 del presente Informe de Trabajo Profesional.</a:t>
            </a:r>
            <a:endParaRPr lang="es-EC"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6" name="5 CuadroTexto"/>
          <p:cNvSpPr txBox="1"/>
          <p:nvPr/>
        </p:nvSpPr>
        <p:spPr>
          <a:xfrm>
            <a:off x="1000100" y="71414"/>
            <a:ext cx="74295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INFORMACIÓN ORGANIZACIONAL DEL ÁREA DE DESARROLLO HUMANO</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7 CuadroTexto"/>
          <p:cNvSpPr txBox="1"/>
          <p:nvPr/>
        </p:nvSpPr>
        <p:spPr>
          <a:xfrm>
            <a:off x="500034" y="428604"/>
            <a:ext cx="8001056" cy="5909310"/>
          </a:xfrm>
          <a:prstGeom prst="rect">
            <a:avLst/>
          </a:prstGeom>
          <a:noFill/>
        </p:spPr>
        <p:txBody>
          <a:bodyPr wrap="square" rtlCol="0">
            <a:spAutoFit/>
          </a:bodyPr>
          <a:lstStyle/>
          <a:p>
            <a:r>
              <a:rPr lang="es-ES_tradnl" dirty="0"/>
              <a:t> </a:t>
            </a:r>
            <a:r>
              <a:rPr lang="es-ES_tradnl" b="1" dirty="0" smtClean="0"/>
              <a:t>A </a:t>
            </a:r>
            <a:r>
              <a:rPr lang="es-ES_tradnl" b="1" dirty="0"/>
              <a:t>que se dedica la Unidad Organizacional:</a:t>
            </a:r>
            <a:endParaRPr lang="es-EC" dirty="0"/>
          </a:p>
          <a:p>
            <a:r>
              <a:rPr lang="es-ES_tradnl" dirty="0" smtClean="0"/>
              <a:t>“</a:t>
            </a:r>
            <a:r>
              <a:rPr lang="es-ES_tradnl" dirty="0"/>
              <a:t>Servir y desarrollar integralmente a los colaboradores.”</a:t>
            </a:r>
            <a:endParaRPr lang="es-EC" dirty="0"/>
          </a:p>
          <a:p>
            <a:pPr lvl="0"/>
            <a:endParaRPr lang="es-ES_tradnl" b="1" dirty="0" smtClean="0"/>
          </a:p>
          <a:p>
            <a:pPr lvl="0"/>
            <a:r>
              <a:rPr lang="es-ES_tradnl" b="1" dirty="0" smtClean="0"/>
              <a:t>Razón </a:t>
            </a:r>
            <a:r>
              <a:rPr lang="es-ES_tradnl" b="1" dirty="0"/>
              <a:t>de Ser:</a:t>
            </a:r>
            <a:endParaRPr lang="es-EC" dirty="0"/>
          </a:p>
          <a:p>
            <a:r>
              <a:rPr lang="es-ES_tradnl" dirty="0"/>
              <a:t>“Proveer personal altamente calificado que apoye la gestión de la Empresa.”</a:t>
            </a:r>
            <a:endParaRPr lang="es-EC" dirty="0"/>
          </a:p>
          <a:p>
            <a:pPr lvl="0"/>
            <a:endParaRPr lang="es-ES_tradnl" b="1" dirty="0" smtClean="0"/>
          </a:p>
          <a:p>
            <a:pPr lvl="0"/>
            <a:r>
              <a:rPr lang="es-ES_tradnl" b="1" dirty="0" smtClean="0"/>
              <a:t>Clientes </a:t>
            </a:r>
            <a:r>
              <a:rPr lang="es-ES_tradnl" b="1" dirty="0"/>
              <a:t>Primarios:</a:t>
            </a:r>
            <a:endParaRPr lang="es-EC" dirty="0"/>
          </a:p>
          <a:p>
            <a:r>
              <a:rPr lang="es-ES_tradnl" dirty="0" smtClean="0"/>
              <a:t>Responsables </a:t>
            </a:r>
            <a:r>
              <a:rPr lang="es-ES_tradnl" dirty="0"/>
              <a:t>de cada área.</a:t>
            </a:r>
            <a:endParaRPr lang="es-EC" dirty="0"/>
          </a:p>
          <a:p>
            <a:r>
              <a:rPr lang="es-ES_tradnl" dirty="0"/>
              <a:t> </a:t>
            </a:r>
            <a:endParaRPr lang="es-EC" dirty="0"/>
          </a:p>
          <a:p>
            <a:pPr lvl="0"/>
            <a:r>
              <a:rPr lang="es-ES_tradnl" b="1" dirty="0"/>
              <a:t>Clientes Secundarios: </a:t>
            </a:r>
            <a:endParaRPr lang="es-EC" dirty="0"/>
          </a:p>
          <a:p>
            <a:r>
              <a:rPr lang="es-ES_tradnl" dirty="0" smtClean="0"/>
              <a:t>Colaboradores </a:t>
            </a:r>
            <a:r>
              <a:rPr lang="es-ES_tradnl" dirty="0"/>
              <a:t>y clientes externos.</a:t>
            </a:r>
            <a:endParaRPr lang="es-EC" dirty="0"/>
          </a:p>
          <a:p>
            <a:pPr lvl="0"/>
            <a:endParaRPr lang="es-ES_tradnl" b="1" dirty="0" smtClean="0"/>
          </a:p>
          <a:p>
            <a:pPr lvl="0"/>
            <a:r>
              <a:rPr lang="es-ES_tradnl" b="1" dirty="0" smtClean="0"/>
              <a:t>Tipo </a:t>
            </a:r>
            <a:r>
              <a:rPr lang="es-ES_tradnl" b="1" dirty="0"/>
              <a:t>de Área: </a:t>
            </a:r>
            <a:endParaRPr lang="es-EC" dirty="0"/>
          </a:p>
          <a:p>
            <a:r>
              <a:rPr lang="es-ES_tradnl" dirty="0" smtClean="0"/>
              <a:t>Apoyo.</a:t>
            </a:r>
          </a:p>
          <a:p>
            <a:endParaRPr lang="es-EC" dirty="0"/>
          </a:p>
          <a:p>
            <a:pPr lvl="0"/>
            <a:r>
              <a:rPr lang="es-ES_tradnl" b="1" dirty="0"/>
              <a:t>Principales Productos: </a:t>
            </a:r>
            <a:endParaRPr lang="es-EC" dirty="0"/>
          </a:p>
          <a:p>
            <a:r>
              <a:rPr lang="es-ES_tradnl" dirty="0" smtClean="0"/>
              <a:t>Personas </a:t>
            </a:r>
            <a:r>
              <a:rPr lang="es-ES_tradnl" dirty="0"/>
              <a:t>altamente </a:t>
            </a:r>
            <a:r>
              <a:rPr lang="es-ES_tradnl" dirty="0" smtClean="0"/>
              <a:t>calificadas</a:t>
            </a:r>
          </a:p>
          <a:p>
            <a:endParaRPr lang="es-EC" dirty="0"/>
          </a:p>
          <a:p>
            <a:pPr lvl="0"/>
            <a:r>
              <a:rPr lang="es-ES_tradnl" b="1" dirty="0"/>
              <a:t>Aporte a la </a:t>
            </a:r>
            <a:r>
              <a:rPr lang="es-ES_tradnl" b="1" dirty="0" smtClean="0"/>
              <a:t>Misión </a:t>
            </a:r>
            <a:r>
              <a:rPr lang="es-ES_tradnl" b="1" dirty="0"/>
              <a:t>de la Empresa: </a:t>
            </a:r>
            <a:endParaRPr lang="es-EC" dirty="0"/>
          </a:p>
          <a:p>
            <a:r>
              <a:rPr lang="es-ES_tradnl" dirty="0" smtClean="0"/>
              <a:t>Desarrollar </a:t>
            </a:r>
            <a:r>
              <a:rPr lang="es-ES_tradnl" dirty="0"/>
              <a:t>la estrategia de la Empresa</a:t>
            </a:r>
            <a:endParaRPr lang="es-EC" dirty="0"/>
          </a:p>
          <a:p>
            <a:endParaRPr lang="es-EC"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7" name="6 CuadroTexto"/>
          <p:cNvSpPr txBox="1"/>
          <p:nvPr/>
        </p:nvSpPr>
        <p:spPr>
          <a:xfrm>
            <a:off x="1000100" y="71414"/>
            <a:ext cx="74295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INFORMACIÓN ORGANIZACIONAL DEL ÁREA DE DESARROLLO HUMANO</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7 CuadroTexto"/>
          <p:cNvSpPr txBox="1"/>
          <p:nvPr/>
        </p:nvSpPr>
        <p:spPr>
          <a:xfrm>
            <a:off x="500034" y="642918"/>
            <a:ext cx="8358246" cy="5355312"/>
          </a:xfrm>
          <a:prstGeom prst="rect">
            <a:avLst/>
          </a:prstGeom>
          <a:noFill/>
        </p:spPr>
        <p:txBody>
          <a:bodyPr wrap="square" rtlCol="0">
            <a:spAutoFit/>
          </a:bodyPr>
          <a:lstStyle/>
          <a:p>
            <a:pPr lvl="0"/>
            <a:r>
              <a:rPr lang="es-ES_tradnl" b="1" dirty="0"/>
              <a:t>Visión en 5 ó 10 años:</a:t>
            </a:r>
            <a:endParaRPr lang="es-EC" dirty="0"/>
          </a:p>
          <a:p>
            <a:r>
              <a:rPr lang="es-ES_tradnl" dirty="0"/>
              <a:t>“Alcanzar la excelencia en la gestión de Desarrollo Humano y Responsabilidad Social</a:t>
            </a:r>
            <a:r>
              <a:rPr lang="es-ES_tradnl" dirty="0" smtClean="0"/>
              <a:t>.”</a:t>
            </a:r>
          </a:p>
          <a:p>
            <a:endParaRPr lang="es-EC" dirty="0"/>
          </a:p>
          <a:p>
            <a:pPr lvl="0"/>
            <a:r>
              <a:rPr lang="es-ES_tradnl" b="1" dirty="0"/>
              <a:t>Misión:</a:t>
            </a:r>
            <a:endParaRPr lang="es-EC" dirty="0"/>
          </a:p>
          <a:p>
            <a:r>
              <a:rPr lang="es-ES_tradnl" dirty="0"/>
              <a:t>“Proveer a la organización profesionales emprendedores, altamente calificados, dentro de un marco de valores y principios fundamentales que soporten la gestión y el desarrollo de la estrategia de la Empresa.”</a:t>
            </a:r>
            <a:endParaRPr lang="es-EC" dirty="0"/>
          </a:p>
          <a:p>
            <a:r>
              <a:rPr lang="es-ES_tradnl" b="1" dirty="0"/>
              <a:t> </a:t>
            </a:r>
            <a:endParaRPr lang="es-EC" dirty="0"/>
          </a:p>
          <a:p>
            <a:pPr lvl="0"/>
            <a:r>
              <a:rPr lang="es-ES_tradnl" b="1" dirty="0"/>
              <a:t>Procesos Estratégicos del Área</a:t>
            </a:r>
            <a:r>
              <a:rPr lang="es-ES_tradnl" b="1" dirty="0" smtClean="0"/>
              <a:t>:</a:t>
            </a:r>
            <a:endParaRPr lang="es-EC" dirty="0"/>
          </a:p>
          <a:p>
            <a:pPr lvl="0">
              <a:buFont typeface="Arial" pitchFamily="34" charset="0"/>
              <a:buChar char="•"/>
            </a:pPr>
            <a:r>
              <a:rPr lang="es-ES_tradnl" dirty="0"/>
              <a:t>Reclutamiento de personal</a:t>
            </a:r>
            <a:endParaRPr lang="es-EC" dirty="0"/>
          </a:p>
          <a:p>
            <a:pPr lvl="0">
              <a:buFont typeface="Arial" pitchFamily="34" charset="0"/>
              <a:buChar char="•"/>
            </a:pPr>
            <a:r>
              <a:rPr lang="es-ES_tradnl" dirty="0"/>
              <a:t>Selección de personal</a:t>
            </a:r>
            <a:endParaRPr lang="es-EC" dirty="0"/>
          </a:p>
          <a:p>
            <a:pPr lvl="0">
              <a:buFont typeface="Arial" pitchFamily="34" charset="0"/>
              <a:buChar char="•"/>
            </a:pPr>
            <a:r>
              <a:rPr lang="es-ES_tradnl" dirty="0"/>
              <a:t>Descripción y análisis de puestos</a:t>
            </a:r>
            <a:endParaRPr lang="es-EC" dirty="0"/>
          </a:p>
          <a:p>
            <a:pPr lvl="0">
              <a:buFont typeface="Arial" pitchFamily="34" charset="0"/>
              <a:buChar char="•"/>
            </a:pPr>
            <a:r>
              <a:rPr lang="es-ES_tradnl" dirty="0"/>
              <a:t>Evaluación del desempeño</a:t>
            </a:r>
            <a:endParaRPr lang="es-EC" dirty="0"/>
          </a:p>
          <a:p>
            <a:pPr lvl="0">
              <a:buFont typeface="Arial" pitchFamily="34" charset="0"/>
              <a:buChar char="•"/>
            </a:pPr>
            <a:r>
              <a:rPr lang="es-ES_tradnl" dirty="0"/>
              <a:t>Capacitación y entrenamiento</a:t>
            </a:r>
            <a:endParaRPr lang="es-EC" dirty="0"/>
          </a:p>
          <a:p>
            <a:pPr lvl="0">
              <a:buFont typeface="Arial" pitchFamily="34" charset="0"/>
              <a:buChar char="•"/>
            </a:pPr>
            <a:r>
              <a:rPr lang="es-ES_tradnl" dirty="0"/>
              <a:t>Administración de sueldos y salarios</a:t>
            </a:r>
            <a:endParaRPr lang="es-EC" dirty="0"/>
          </a:p>
          <a:p>
            <a:pPr lvl="0">
              <a:buFont typeface="Arial" pitchFamily="34" charset="0"/>
              <a:buChar char="•"/>
            </a:pPr>
            <a:r>
              <a:rPr lang="es-ES_tradnl" dirty="0"/>
              <a:t>Planes de beneficios</a:t>
            </a:r>
            <a:endParaRPr lang="es-EC" dirty="0"/>
          </a:p>
          <a:p>
            <a:pPr lvl="0">
              <a:buFont typeface="Arial" pitchFamily="34" charset="0"/>
              <a:buChar char="•"/>
            </a:pPr>
            <a:r>
              <a:rPr lang="es-ES_tradnl" dirty="0"/>
              <a:t>Higiene y seguridad</a:t>
            </a:r>
            <a:endParaRPr lang="es-EC" dirty="0"/>
          </a:p>
          <a:p>
            <a:pPr lvl="0">
              <a:buFont typeface="Arial" pitchFamily="34" charset="0"/>
              <a:buChar char="•"/>
            </a:pPr>
            <a:r>
              <a:rPr lang="es-ES_tradnl" dirty="0"/>
              <a:t>Responsabilidad Social</a:t>
            </a:r>
            <a:endParaRPr lang="es-EC" dirty="0"/>
          </a:p>
          <a:p>
            <a:endParaRPr lang="es-EC" dirty="0"/>
          </a:p>
        </p:txBody>
      </p:sp>
      <p:sp>
        <p:nvSpPr>
          <p:cNvPr id="9" name="8 CuadroTexto"/>
          <p:cNvSpPr txBox="1"/>
          <p:nvPr/>
        </p:nvSpPr>
        <p:spPr>
          <a:xfrm>
            <a:off x="5429256" y="5702874"/>
            <a:ext cx="3643338" cy="369332"/>
          </a:xfrm>
          <a:prstGeom prst="rect">
            <a:avLst/>
          </a:prstGeom>
          <a:noFill/>
        </p:spPr>
        <p:txBody>
          <a:bodyPr wrap="square" rtlCol="0">
            <a:spAutoFit/>
          </a:bodyPr>
          <a:lstStyle/>
          <a:p>
            <a:r>
              <a:rPr lang="es-EC" dirty="0" smtClean="0">
                <a:solidFill>
                  <a:schemeClr val="bg2">
                    <a:lumMod val="50000"/>
                  </a:schemeClr>
                </a:solidFill>
              </a:rPr>
              <a:t>Ref. Páginas 11 y 12 del Capítulo #2</a:t>
            </a:r>
            <a:endParaRPr lang="es-EC"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FRANCISCO XAVIER GARCÍA GARAICOA</a:t>
            </a:r>
            <a:endParaRPr lang="es-EC" dirty="0"/>
          </a:p>
        </p:txBody>
      </p:sp>
      <p:pic>
        <p:nvPicPr>
          <p:cNvPr id="84994" name="Picture 2" descr="http://www.celex.espol.edu.ec/Web_CELEX2/estudiantes/images/logo_espol2.jpg"/>
          <p:cNvPicPr>
            <a:picLocks noChangeAspect="1" noChangeArrowheads="1"/>
          </p:cNvPicPr>
          <p:nvPr/>
        </p:nvPicPr>
        <p:blipFill>
          <a:blip r:embed="rId4"/>
          <a:srcRect/>
          <a:stretch>
            <a:fillRect/>
          </a:stretch>
        </p:blipFill>
        <p:spPr bwMode="auto">
          <a:xfrm>
            <a:off x="500034" y="5864389"/>
            <a:ext cx="1214414" cy="993611"/>
          </a:xfrm>
          <a:prstGeom prst="rect">
            <a:avLst/>
          </a:prstGeom>
          <a:noFill/>
        </p:spPr>
      </p:pic>
      <p:sp>
        <p:nvSpPr>
          <p:cNvPr id="6" name="5 CuadroTexto"/>
          <p:cNvSpPr txBox="1"/>
          <p:nvPr/>
        </p:nvSpPr>
        <p:spPr>
          <a:xfrm>
            <a:off x="1000100" y="71414"/>
            <a:ext cx="74295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INFORMACIÓN ORGANIZACIONAL DEL ÁREA DE DESARROLLO HUMANO</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dirty="0"/>
          </a:p>
        </p:txBody>
      </p:sp>
      <p:graphicFrame>
        <p:nvGraphicFramePr>
          <p:cNvPr id="99329" name="Object 1"/>
          <p:cNvGraphicFramePr>
            <a:graphicFrameLocks noChangeAspect="1"/>
          </p:cNvGraphicFramePr>
          <p:nvPr/>
        </p:nvGraphicFramePr>
        <p:xfrm>
          <a:off x="928662" y="658158"/>
          <a:ext cx="7358114" cy="5199734"/>
        </p:xfrm>
        <a:graphic>
          <a:graphicData uri="http://schemas.openxmlformats.org/presentationml/2006/ole">
            <p:oleObj spid="_x0000_s99329" name="Visio" r:id="rId5" imgW="10347913" imgH="7331936" progId="">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6" name="5 CuadroTexto"/>
          <p:cNvSpPr txBox="1"/>
          <p:nvPr/>
        </p:nvSpPr>
        <p:spPr>
          <a:xfrm>
            <a:off x="1000100" y="71414"/>
            <a:ext cx="74295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INFORMACIÓN ORGANIZACIONAL DEL ÁREA DE DESARROLLO HUMANO</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6 CuadroTexto"/>
          <p:cNvSpPr txBox="1"/>
          <p:nvPr/>
        </p:nvSpPr>
        <p:spPr>
          <a:xfrm>
            <a:off x="285720" y="714356"/>
            <a:ext cx="3071834" cy="369332"/>
          </a:xfrm>
          <a:prstGeom prst="rect">
            <a:avLst/>
          </a:prstGeom>
          <a:noFill/>
        </p:spPr>
        <p:txBody>
          <a:bodyPr wrap="square" rtlCol="0">
            <a:spAutoFit/>
          </a:bodyPr>
          <a:lstStyle/>
          <a:p>
            <a:r>
              <a:rPr lang="es-EC" b="1" dirty="0" smtClean="0"/>
              <a:t>MANUAL DE FUNCIONES</a:t>
            </a:r>
            <a:endParaRPr lang="es-EC" b="1" dirty="0"/>
          </a:p>
        </p:txBody>
      </p:sp>
      <p:sp>
        <p:nvSpPr>
          <p:cNvPr id="8" name="7 CuadroTexto"/>
          <p:cNvSpPr txBox="1"/>
          <p:nvPr/>
        </p:nvSpPr>
        <p:spPr>
          <a:xfrm>
            <a:off x="357158" y="1244632"/>
            <a:ext cx="8572560" cy="3416320"/>
          </a:xfrm>
          <a:prstGeom prst="rect">
            <a:avLst/>
          </a:prstGeom>
          <a:noFill/>
        </p:spPr>
        <p:txBody>
          <a:bodyPr wrap="square" rtlCol="0">
            <a:spAutoFit/>
          </a:bodyPr>
          <a:lstStyle/>
          <a:p>
            <a:pPr algn="just"/>
            <a:r>
              <a:rPr lang="es-ES" dirty="0"/>
              <a:t>El manual de Funciones, es un instrumento de trabajo que contiene el conjunto de normas y tareas que desarrolla cada funcionario en sus actividades cotidianas. Se elabora técnicamente en base a los respectivos procedimientos, sistemas y normas. Estable las guías  para desarrollar las rutinas o labores cotidianas, sin interferir en las capacidades intelectuales, ni en la autonomía propia e independencia mental o profesional de cada uno de los trabajadores u operarios de una empresa. </a:t>
            </a:r>
            <a:endParaRPr lang="es-ES" dirty="0" smtClean="0"/>
          </a:p>
          <a:p>
            <a:pPr algn="just"/>
            <a:endParaRPr lang="es-ES" dirty="0" smtClean="0"/>
          </a:p>
          <a:p>
            <a:pPr algn="just"/>
            <a:r>
              <a:rPr lang="es-ES" dirty="0" smtClean="0"/>
              <a:t>Establece </a:t>
            </a:r>
            <a:r>
              <a:rPr lang="es-ES" dirty="0"/>
              <a:t>con claridad la responsabilidad, las obligaciones de cada cargo, sus requisitos, perfiles, informes de labores. Los informes y los manuales deben ser evaluados por los respectivos jefes para garantizar un adecuado desarrollo y calidad de la gestión</a:t>
            </a:r>
            <a:r>
              <a:rPr lang="es-ES" dirty="0" smtClean="0"/>
              <a:t>.</a:t>
            </a:r>
          </a:p>
          <a:p>
            <a:endParaRPr lang="es-EC" dirty="0"/>
          </a:p>
          <a:p>
            <a:endParaRPr lang="es-EC" dirty="0"/>
          </a:p>
        </p:txBody>
      </p:sp>
      <p:sp>
        <p:nvSpPr>
          <p:cNvPr id="9" name="8 Flecha derecha">
            <a:hlinkClick r:id="rId4" action="ppaction://hlinkfile"/>
          </p:cNvPr>
          <p:cNvSpPr/>
          <p:nvPr/>
        </p:nvSpPr>
        <p:spPr>
          <a:xfrm>
            <a:off x="7858148" y="5357826"/>
            <a:ext cx="57150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7" name="6 CuadroTexto"/>
          <p:cNvSpPr txBox="1"/>
          <p:nvPr/>
        </p:nvSpPr>
        <p:spPr>
          <a:xfrm>
            <a:off x="928662" y="571480"/>
            <a:ext cx="7643866" cy="4862870"/>
          </a:xfrm>
          <a:prstGeom prst="rect">
            <a:avLst/>
          </a:prstGeom>
          <a:noFill/>
        </p:spPr>
        <p:txBody>
          <a:bodyPr wrap="square" rtlCol="0">
            <a:spAutoFit/>
          </a:bodyPr>
          <a:lstStyle/>
          <a:p>
            <a:r>
              <a:rPr lang="es-EC" sz="1200" b="1" u="sng" dirty="0" smtClean="0">
                <a:solidFill>
                  <a:schemeClr val="bg2">
                    <a:lumMod val="50000"/>
                  </a:schemeClr>
                </a:solidFill>
              </a:rPr>
              <a:t>CONTENIDO	</a:t>
            </a:r>
            <a:r>
              <a:rPr lang="es-EC" sz="1200" b="1" dirty="0" smtClean="0">
                <a:solidFill>
                  <a:schemeClr val="bg2">
                    <a:lumMod val="50000"/>
                  </a:schemeClr>
                </a:solidFill>
              </a:rPr>
              <a:t>										</a:t>
            </a:r>
          </a:p>
          <a:p>
            <a:r>
              <a:rPr lang="es-EC" sz="1200" b="1" dirty="0" smtClean="0">
                <a:solidFill>
                  <a:schemeClr val="bg2">
                    <a:lumMod val="50000"/>
                  </a:schemeClr>
                </a:solidFill>
              </a:rPr>
              <a:t>I.	OBJETIVO	</a:t>
            </a:r>
          </a:p>
          <a:p>
            <a:r>
              <a:rPr lang="es-EC" sz="1200" b="1" dirty="0" smtClean="0">
                <a:solidFill>
                  <a:schemeClr val="bg2">
                    <a:lumMod val="50000"/>
                  </a:schemeClr>
                </a:solidFill>
              </a:rPr>
              <a:t>II.	ALCANCE	</a:t>
            </a:r>
          </a:p>
          <a:p>
            <a:r>
              <a:rPr lang="es-EC" sz="1200" b="1" dirty="0" smtClean="0">
                <a:solidFill>
                  <a:schemeClr val="bg2">
                    <a:lumMod val="50000"/>
                  </a:schemeClr>
                </a:solidFill>
              </a:rPr>
              <a:t>III.	REFERENCIAS	</a:t>
            </a:r>
          </a:p>
          <a:p>
            <a:r>
              <a:rPr lang="es-EC" sz="1200" b="1" dirty="0" smtClean="0">
                <a:solidFill>
                  <a:schemeClr val="bg2">
                    <a:lumMod val="50000"/>
                  </a:schemeClr>
                </a:solidFill>
              </a:rPr>
              <a:t>IV.	TÉRMINOS Y DEFINICIONES	</a:t>
            </a:r>
          </a:p>
          <a:p>
            <a:r>
              <a:rPr lang="es-EC" sz="1200" b="1" dirty="0" smtClean="0">
                <a:solidFill>
                  <a:schemeClr val="bg2">
                    <a:lumMod val="50000"/>
                  </a:schemeClr>
                </a:solidFill>
              </a:rPr>
              <a:t>V.	RESPONSABILIDADES	</a:t>
            </a:r>
          </a:p>
          <a:p>
            <a:r>
              <a:rPr lang="es-EC" sz="1200" b="1" dirty="0" smtClean="0">
                <a:solidFill>
                  <a:schemeClr val="bg2">
                    <a:lumMod val="50000"/>
                  </a:schemeClr>
                </a:solidFill>
              </a:rPr>
              <a:t>VI.	CONTENIDO	</a:t>
            </a:r>
          </a:p>
          <a:p>
            <a:r>
              <a:rPr lang="es-EC" sz="1200" b="1" dirty="0" smtClean="0">
                <a:solidFill>
                  <a:schemeClr val="bg2">
                    <a:lumMod val="50000"/>
                  </a:schemeClr>
                </a:solidFill>
              </a:rPr>
              <a:t>1.	DESCRIPCIÓN DEL CARGO	</a:t>
            </a:r>
          </a:p>
          <a:p>
            <a:r>
              <a:rPr lang="es-EC" sz="1200" b="1" dirty="0" smtClean="0">
                <a:solidFill>
                  <a:schemeClr val="bg2">
                    <a:lumMod val="50000"/>
                  </a:schemeClr>
                </a:solidFill>
              </a:rPr>
              <a:t>2.	DESCRIPCIÓN DE LAS FUNCIONES	</a:t>
            </a:r>
          </a:p>
          <a:p>
            <a:r>
              <a:rPr lang="es-EC" sz="1200" b="1" dirty="0" smtClean="0">
                <a:solidFill>
                  <a:schemeClr val="bg2">
                    <a:lumMod val="50000"/>
                  </a:schemeClr>
                </a:solidFill>
              </a:rPr>
              <a:t>2.1.	Funciones básicas	</a:t>
            </a:r>
          </a:p>
          <a:p>
            <a:r>
              <a:rPr lang="es-EC" sz="1200" b="1" dirty="0" smtClean="0">
                <a:solidFill>
                  <a:schemeClr val="bg2">
                    <a:lumMod val="50000"/>
                  </a:schemeClr>
                </a:solidFill>
              </a:rPr>
              <a:t>2.2.	Funciones específicas	</a:t>
            </a:r>
          </a:p>
          <a:p>
            <a:r>
              <a:rPr lang="es-EC" sz="1200" b="1" dirty="0" smtClean="0">
                <a:solidFill>
                  <a:schemeClr val="bg2">
                    <a:lumMod val="50000"/>
                  </a:schemeClr>
                </a:solidFill>
              </a:rPr>
              <a:t>		Diarias	</a:t>
            </a:r>
          </a:p>
          <a:p>
            <a:r>
              <a:rPr lang="es-EC" sz="1200" b="1" dirty="0" smtClean="0">
                <a:solidFill>
                  <a:schemeClr val="bg2">
                    <a:lumMod val="50000"/>
                  </a:schemeClr>
                </a:solidFill>
              </a:rPr>
              <a:t>		Mensuales	</a:t>
            </a:r>
          </a:p>
          <a:p>
            <a:r>
              <a:rPr lang="es-EC" sz="1200" b="1" dirty="0" smtClean="0">
                <a:solidFill>
                  <a:schemeClr val="bg2">
                    <a:lumMod val="50000"/>
                  </a:schemeClr>
                </a:solidFill>
              </a:rPr>
              <a:t>		Generales	</a:t>
            </a:r>
          </a:p>
          <a:p>
            <a:r>
              <a:rPr lang="es-EC" sz="1200" b="1" dirty="0" smtClean="0">
                <a:solidFill>
                  <a:schemeClr val="bg2">
                    <a:lumMod val="50000"/>
                  </a:schemeClr>
                </a:solidFill>
              </a:rPr>
              <a:t>3.	PERFIL DEL CARGO	</a:t>
            </a:r>
          </a:p>
          <a:p>
            <a:r>
              <a:rPr lang="es-EC" sz="1200" b="1" dirty="0" smtClean="0">
                <a:solidFill>
                  <a:schemeClr val="bg2">
                    <a:lumMod val="50000"/>
                  </a:schemeClr>
                </a:solidFill>
              </a:rPr>
              <a:t>		CARACTERISTICAS DE PERSONALIDAD	</a:t>
            </a:r>
          </a:p>
          <a:p>
            <a:r>
              <a:rPr lang="es-EC" sz="1200" b="1" dirty="0" smtClean="0">
                <a:solidFill>
                  <a:schemeClr val="bg2">
                    <a:lumMod val="50000"/>
                  </a:schemeClr>
                </a:solidFill>
              </a:rPr>
              <a:t>		HABILIDADES ESPECIFICAS</a:t>
            </a:r>
          </a:p>
          <a:p>
            <a:r>
              <a:rPr lang="es-EC" sz="1200" b="1" dirty="0" smtClean="0">
                <a:solidFill>
                  <a:schemeClr val="bg2">
                    <a:lumMod val="50000"/>
                  </a:schemeClr>
                </a:solidFill>
              </a:rPr>
              <a:t>		CAPACITACION MINIMA REQUERIDA</a:t>
            </a:r>
          </a:p>
          <a:p>
            <a:r>
              <a:rPr lang="es-EC" sz="1200" b="1" dirty="0" smtClean="0">
                <a:solidFill>
                  <a:schemeClr val="bg2">
                    <a:lumMod val="50000"/>
                  </a:schemeClr>
                </a:solidFill>
              </a:rPr>
              <a:t>		CONOCIMIENTO DE IDIOMAS</a:t>
            </a:r>
          </a:p>
          <a:p>
            <a:r>
              <a:rPr lang="es-EC" sz="1200" b="1" dirty="0" smtClean="0">
                <a:solidFill>
                  <a:schemeClr val="bg2">
                    <a:lumMod val="50000"/>
                  </a:schemeClr>
                </a:solidFill>
              </a:rPr>
              <a:t>		AMBIENTE DE TRABAJO</a:t>
            </a:r>
          </a:p>
          <a:p>
            <a:r>
              <a:rPr lang="es-EC" sz="1200" b="1" dirty="0" smtClean="0">
                <a:solidFill>
                  <a:schemeClr val="bg2">
                    <a:lumMod val="50000"/>
                  </a:schemeClr>
                </a:solidFill>
              </a:rPr>
              <a:t>VII.	REVISIONES DEL MANUAL	</a:t>
            </a:r>
          </a:p>
          <a:p>
            <a:r>
              <a:rPr lang="es-EC" sz="1200" b="1" dirty="0" smtClean="0">
                <a:solidFill>
                  <a:schemeClr val="bg2">
                    <a:lumMod val="50000"/>
                  </a:schemeClr>
                </a:solidFill>
              </a:rPr>
              <a:t>VIII.	HOJA DE REVISIÓN/APROBACIÓN</a:t>
            </a:r>
            <a:r>
              <a:rPr lang="es-EC" sz="1400" dirty="0" smtClean="0">
                <a:solidFill>
                  <a:schemeClr val="bg2">
                    <a:lumMod val="50000"/>
                  </a:schemeClr>
                </a:solidFill>
              </a:rPr>
              <a:t>	</a:t>
            </a:r>
          </a:p>
          <a:p>
            <a:endParaRPr lang="es-EC" sz="1400" dirty="0" smtClean="0"/>
          </a:p>
          <a:p>
            <a:endParaRPr lang="es-EC" dirty="0"/>
          </a:p>
        </p:txBody>
      </p:sp>
      <p:sp>
        <p:nvSpPr>
          <p:cNvPr id="8" name="7 CuadroTexto"/>
          <p:cNvSpPr txBox="1"/>
          <p:nvPr/>
        </p:nvSpPr>
        <p:spPr>
          <a:xfrm>
            <a:off x="142844" y="142852"/>
            <a:ext cx="3071834" cy="369332"/>
          </a:xfrm>
          <a:prstGeom prst="rect">
            <a:avLst/>
          </a:prstGeom>
          <a:noFill/>
        </p:spPr>
        <p:txBody>
          <a:bodyPr wrap="square" rtlCol="0">
            <a:spAutoFit/>
          </a:bodyPr>
          <a:lstStyle/>
          <a:p>
            <a:r>
              <a:rPr lang="es-EC" b="1" dirty="0" smtClean="0"/>
              <a:t>MANUAL DE FUNCIONES</a:t>
            </a:r>
            <a:endParaRPr lang="es-EC" b="1" dirty="0"/>
          </a:p>
        </p:txBody>
      </p:sp>
      <p:sp>
        <p:nvSpPr>
          <p:cNvPr id="9" name="8 CuadroTexto"/>
          <p:cNvSpPr txBox="1"/>
          <p:nvPr/>
        </p:nvSpPr>
        <p:spPr>
          <a:xfrm>
            <a:off x="500034" y="4943315"/>
            <a:ext cx="8215370" cy="1200329"/>
          </a:xfrm>
          <a:prstGeom prst="rect">
            <a:avLst/>
          </a:prstGeom>
          <a:noFill/>
        </p:spPr>
        <p:txBody>
          <a:bodyPr wrap="square" rtlCol="0">
            <a:spAutoFit/>
          </a:bodyPr>
          <a:lstStyle/>
          <a:p>
            <a:r>
              <a:rPr lang="es-ES" dirty="0" smtClean="0"/>
              <a:t>En el informe, como ejemplo se detalla el Manual de Funciones del Gerente Corporativo de Desarrollo Humano. </a:t>
            </a:r>
            <a:endParaRPr lang="es-EC" dirty="0" smtClean="0"/>
          </a:p>
          <a:p>
            <a:r>
              <a:rPr lang="es-ES" dirty="0" smtClean="0"/>
              <a:t>Un ejemplo del formato se encuentra en el Anexo 1.</a:t>
            </a:r>
            <a:endParaRPr lang="es-EC" dirty="0" smtClean="0"/>
          </a:p>
          <a:p>
            <a:endParaRPr lang="es-EC" dirty="0"/>
          </a:p>
        </p:txBody>
      </p:sp>
      <p:sp>
        <p:nvSpPr>
          <p:cNvPr id="10" name="9 Flecha derecha">
            <a:hlinkClick r:id="rId4" action="ppaction://hlinkfile"/>
          </p:cNvPr>
          <p:cNvSpPr/>
          <p:nvPr/>
        </p:nvSpPr>
        <p:spPr>
          <a:xfrm>
            <a:off x="7858148" y="5357826"/>
            <a:ext cx="57150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4"/>
          <a:srcRect/>
          <a:stretch>
            <a:fillRect/>
          </a:stretch>
        </p:blipFill>
        <p:spPr bwMode="auto">
          <a:xfrm>
            <a:off x="500034" y="5864389"/>
            <a:ext cx="1214414" cy="993611"/>
          </a:xfrm>
          <a:prstGeom prst="rect">
            <a:avLst/>
          </a:prstGeom>
          <a:noFill/>
        </p:spPr>
      </p:pic>
      <p:sp>
        <p:nvSpPr>
          <p:cNvPr id="6" name="5 CuadroTexto"/>
          <p:cNvSpPr txBox="1"/>
          <p:nvPr/>
        </p:nvSpPr>
        <p:spPr>
          <a:xfrm>
            <a:off x="571472" y="214290"/>
            <a:ext cx="8143932" cy="369332"/>
          </a:xfrm>
          <a:prstGeom prst="rect">
            <a:avLst/>
          </a:prstGeom>
          <a:noFill/>
        </p:spPr>
        <p:txBody>
          <a:bodyPr wrap="square" rtlCol="0">
            <a:spAutoFit/>
          </a:bodyPr>
          <a:lstStyle/>
          <a:p>
            <a:r>
              <a:rPr lang="es-ES_trad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MODÉLO CONCEPTUAL “MACRO” DEL SISTEMA DE DESARROLLO HUMANO</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31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dirty="0"/>
          </a:p>
        </p:txBody>
      </p:sp>
      <p:graphicFrame>
        <p:nvGraphicFramePr>
          <p:cNvPr id="93185" name="Object 1"/>
          <p:cNvGraphicFramePr>
            <a:graphicFrameLocks noChangeAspect="1"/>
          </p:cNvGraphicFramePr>
          <p:nvPr/>
        </p:nvGraphicFramePr>
        <p:xfrm>
          <a:off x="1000100" y="714356"/>
          <a:ext cx="7286676" cy="5152450"/>
        </p:xfrm>
        <a:graphic>
          <a:graphicData uri="http://schemas.openxmlformats.org/presentationml/2006/ole">
            <p:oleObj spid="_x0000_s93185" name="Visio" r:id="rId5" imgW="10114684" imgH="6874668" progId="">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6" name="5 CuadroTexto"/>
          <p:cNvSpPr txBox="1"/>
          <p:nvPr/>
        </p:nvSpPr>
        <p:spPr>
          <a:xfrm>
            <a:off x="571472" y="214290"/>
            <a:ext cx="8143932" cy="369332"/>
          </a:xfrm>
          <a:prstGeom prst="rect">
            <a:avLst/>
          </a:prstGeom>
          <a:noFill/>
        </p:spPr>
        <p:txBody>
          <a:bodyPr wrap="square" rtlCol="0">
            <a:spAutoFit/>
          </a:bodyPr>
          <a:lstStyle/>
          <a:p>
            <a:r>
              <a:rPr lang="es-ES_tradnl"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MODÉLO CONCEPTUAL “MACRO” DEL SISTEMA DE DESARROLLO HUMANO</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7 CuadroTexto"/>
          <p:cNvSpPr txBox="1"/>
          <p:nvPr/>
        </p:nvSpPr>
        <p:spPr>
          <a:xfrm>
            <a:off x="1000100" y="1071546"/>
            <a:ext cx="6858048" cy="3139321"/>
          </a:xfrm>
          <a:prstGeom prst="rect">
            <a:avLst/>
          </a:prstGeom>
          <a:noFill/>
        </p:spPr>
        <p:txBody>
          <a:bodyPr wrap="square" rtlCol="0">
            <a:spAutoFit/>
          </a:bodyPr>
          <a:lstStyle/>
          <a:p>
            <a:r>
              <a:rPr lang="es-EC" dirty="0" smtClean="0"/>
              <a:t>El Alcance de este Trabajo Profesional, tiene </a:t>
            </a:r>
            <a:r>
              <a:rPr lang="es-ES_tradnl" dirty="0" smtClean="0"/>
              <a:t>los </a:t>
            </a:r>
            <a:r>
              <a:rPr lang="es-ES_tradnl" dirty="0"/>
              <a:t>siguientes </a:t>
            </a:r>
            <a:r>
              <a:rPr lang="es-ES_tradnl" dirty="0" smtClean="0"/>
              <a:t>procesos, que fueron desarrollados:</a:t>
            </a:r>
          </a:p>
          <a:p>
            <a:endParaRPr lang="es-EC" dirty="0"/>
          </a:p>
          <a:p>
            <a:pPr lvl="0">
              <a:buFont typeface="Arial" pitchFamily="34" charset="0"/>
              <a:buChar char="•"/>
            </a:pPr>
            <a:r>
              <a:rPr lang="es-ES_tradnl" dirty="0"/>
              <a:t>Generación del Plan Maestro.</a:t>
            </a:r>
            <a:endParaRPr lang="es-EC" dirty="0"/>
          </a:p>
          <a:p>
            <a:pPr lvl="0">
              <a:buFont typeface="Arial" pitchFamily="34" charset="0"/>
              <a:buChar char="•"/>
            </a:pPr>
            <a:r>
              <a:rPr lang="es-ES_tradnl" dirty="0"/>
              <a:t>Reclutamiento de Personal.</a:t>
            </a:r>
            <a:endParaRPr lang="es-EC" dirty="0"/>
          </a:p>
          <a:p>
            <a:pPr lvl="0">
              <a:buFont typeface="Arial" pitchFamily="34" charset="0"/>
              <a:buChar char="•"/>
            </a:pPr>
            <a:r>
              <a:rPr lang="es-ES_tradnl" dirty="0"/>
              <a:t>Selección de Personal.</a:t>
            </a:r>
            <a:endParaRPr lang="es-EC" dirty="0"/>
          </a:p>
          <a:p>
            <a:pPr lvl="0">
              <a:buFont typeface="Arial" pitchFamily="34" charset="0"/>
              <a:buChar char="•"/>
            </a:pPr>
            <a:r>
              <a:rPr lang="es-ES_tradnl" dirty="0"/>
              <a:t>Contratación de Personal.</a:t>
            </a:r>
            <a:endParaRPr lang="es-EC" dirty="0"/>
          </a:p>
          <a:p>
            <a:pPr lvl="0">
              <a:buFont typeface="Arial" pitchFamily="34" charset="0"/>
              <a:buChar char="•"/>
            </a:pPr>
            <a:r>
              <a:rPr lang="es-ES_tradnl" dirty="0"/>
              <a:t>Promoción, Traslado o Aumento de Sueldo.</a:t>
            </a:r>
            <a:endParaRPr lang="es-EC" dirty="0"/>
          </a:p>
          <a:p>
            <a:pPr lvl="0">
              <a:buFont typeface="Arial" pitchFamily="34" charset="0"/>
              <a:buChar char="•"/>
            </a:pPr>
            <a:r>
              <a:rPr lang="es-ES" dirty="0"/>
              <a:t>Pago de Nómina.</a:t>
            </a:r>
            <a:endParaRPr lang="es-EC" dirty="0"/>
          </a:p>
          <a:p>
            <a:pPr lvl="0">
              <a:buFont typeface="Arial" pitchFamily="34" charset="0"/>
              <a:buChar char="•"/>
            </a:pPr>
            <a:r>
              <a:rPr lang="es-ES" dirty="0"/>
              <a:t>Desvinculación de la Relación Laboral.</a:t>
            </a:r>
            <a:endParaRPr lang="es-EC" dirty="0"/>
          </a:p>
          <a:p>
            <a:endParaRPr lang="es-EC" dirty="0"/>
          </a:p>
        </p:txBody>
      </p:sp>
      <p:sp>
        <p:nvSpPr>
          <p:cNvPr id="9" name="8 CuadroTexto"/>
          <p:cNvSpPr txBox="1"/>
          <p:nvPr/>
        </p:nvSpPr>
        <p:spPr>
          <a:xfrm>
            <a:off x="5643570" y="5559998"/>
            <a:ext cx="3429024" cy="369332"/>
          </a:xfrm>
          <a:prstGeom prst="rect">
            <a:avLst/>
          </a:prstGeom>
          <a:noFill/>
        </p:spPr>
        <p:txBody>
          <a:bodyPr wrap="square" rtlCol="0">
            <a:spAutoFit/>
          </a:bodyPr>
          <a:lstStyle/>
          <a:p>
            <a:r>
              <a:rPr lang="es-EC" dirty="0" smtClean="0">
                <a:solidFill>
                  <a:schemeClr val="bg2">
                    <a:lumMod val="50000"/>
                  </a:schemeClr>
                </a:solidFill>
              </a:rPr>
              <a:t>Ref. Página 31 del Capítulo #2</a:t>
            </a:r>
            <a:endParaRPr lang="es-EC"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7" name="6 CuadroTexto"/>
          <p:cNvSpPr txBox="1"/>
          <p:nvPr/>
        </p:nvSpPr>
        <p:spPr>
          <a:xfrm>
            <a:off x="285720" y="559338"/>
            <a:ext cx="5000660"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MODELO DE GENERACIÓN DEL PLAN MAESTRO</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7 CuadroTexto"/>
          <p:cNvSpPr txBox="1"/>
          <p:nvPr/>
        </p:nvSpPr>
        <p:spPr>
          <a:xfrm>
            <a:off x="357158" y="1647001"/>
            <a:ext cx="8429684" cy="3139321"/>
          </a:xfrm>
          <a:prstGeom prst="rect">
            <a:avLst/>
          </a:prstGeom>
          <a:noFill/>
        </p:spPr>
        <p:txBody>
          <a:bodyPr wrap="square" rtlCol="0">
            <a:spAutoFit/>
          </a:bodyPr>
          <a:lstStyle/>
          <a:p>
            <a:r>
              <a:rPr lang="es-ES" u="sng" dirty="0"/>
              <a:t>Objetivo</a:t>
            </a:r>
            <a:r>
              <a:rPr lang="es-ES" dirty="0"/>
              <a:t>: Generar un Plan Maestro que permita realizar un análisis eficaz y eficiente de los requerimientos de personal de las distintas áreas y departamentos, que permita calcular la dotación óptima para cada uno de ellos y que permita cumplir con los objetivos establecidos por la Empresa</a:t>
            </a:r>
            <a:r>
              <a:rPr lang="es-ES" dirty="0" smtClean="0"/>
              <a:t>.</a:t>
            </a:r>
          </a:p>
          <a:p>
            <a:endParaRPr lang="es-EC" dirty="0"/>
          </a:p>
          <a:p>
            <a:r>
              <a:rPr lang="es-ES" u="sng" dirty="0"/>
              <a:t>Alcance</a:t>
            </a:r>
            <a:r>
              <a:rPr lang="es-ES" dirty="0"/>
              <a:t>: Este procedimiento abarca desde el análisis de los organigramas y procesos de cada área, hasta el reporte de la Jefatura correspondiente al área de Desarrollo Humano para realizar los ajustes necesarios.</a:t>
            </a:r>
            <a:endParaRPr lang="es-EC" dirty="0"/>
          </a:p>
          <a:p>
            <a:r>
              <a:rPr lang="es-ES" dirty="0"/>
              <a:t>Los planes maestros o capacities, como normalmente se los conoce, ayudan a determinar la cantidad de personas que debe tener un departamento, normalmente se utiliza para las áreas masivas o de mayor rotación</a:t>
            </a:r>
            <a:endParaRPr lang="es-EC"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NECESIDADES DE LA EMPRESA</a:t>
            </a:r>
            <a:endParaRPr lang="es-EC" dirty="0"/>
          </a:p>
        </p:txBody>
      </p:sp>
      <p:pic>
        <p:nvPicPr>
          <p:cNvPr id="84994" name="Picture 2" descr="http://www.celex.espol.edu.ec/Web_CELEX2/estudiantes/images/logo_espol2.jpg"/>
          <p:cNvPicPr>
            <a:picLocks noChangeAspect="1" noChangeArrowheads="1"/>
          </p:cNvPicPr>
          <p:nvPr/>
        </p:nvPicPr>
        <p:blipFill>
          <a:blip r:embed="rId2"/>
          <a:srcRect/>
          <a:stretch>
            <a:fillRect/>
          </a:stretch>
        </p:blipFill>
        <p:spPr bwMode="auto">
          <a:xfrm>
            <a:off x="500034" y="5864389"/>
            <a:ext cx="1214414" cy="993611"/>
          </a:xfrm>
          <a:prstGeom prst="rect">
            <a:avLst/>
          </a:prstGeom>
          <a:noFill/>
        </p:spPr>
      </p:pic>
      <p:sp>
        <p:nvSpPr>
          <p:cNvPr id="5" name="4 CuadroTexto"/>
          <p:cNvSpPr txBox="1"/>
          <p:nvPr/>
        </p:nvSpPr>
        <p:spPr>
          <a:xfrm>
            <a:off x="714348" y="4071942"/>
            <a:ext cx="7786742" cy="1754326"/>
          </a:xfrm>
          <a:prstGeom prst="rect">
            <a:avLst/>
          </a:prstGeom>
          <a:noFill/>
          <a:ln>
            <a:solidFill>
              <a:schemeClr val="accent1"/>
            </a:solidFill>
          </a:ln>
        </p:spPr>
        <p:txBody>
          <a:bodyPr wrap="square" rtlCol="0">
            <a:spAutoFit/>
          </a:bodyPr>
          <a:lstStyle/>
          <a:p>
            <a:r>
              <a:rPr lang="es-ES" dirty="0"/>
              <a:t>En la Compañía donde se desarrolló este Trabajo Profesional (Año 2007), solo existía una pequeña estructura de nómina que se dedicaba a pagar sueldos y que no tenía la visión de desarrollar los subsistemas relacionados a la Gestión de personas</a:t>
            </a:r>
            <a:r>
              <a:rPr lang="es-ES" dirty="0" smtClean="0"/>
              <a:t>.</a:t>
            </a:r>
          </a:p>
          <a:p>
            <a:endParaRPr lang="es-EC" dirty="0" smtClean="0"/>
          </a:p>
          <a:p>
            <a:r>
              <a:rPr lang="es-EC" i="1" dirty="0" smtClean="0">
                <a:solidFill>
                  <a:schemeClr val="bg2">
                    <a:lumMod val="50000"/>
                  </a:schemeClr>
                </a:solidFill>
              </a:rPr>
              <a:t>Ref. Página 5 del Capítulo #1</a:t>
            </a:r>
            <a:endParaRPr lang="es-ES" i="1" dirty="0">
              <a:solidFill>
                <a:schemeClr val="bg2">
                  <a:lumMod val="50000"/>
                </a:schemeClr>
              </a:solidFill>
            </a:endParaRPr>
          </a:p>
        </p:txBody>
      </p:sp>
      <p:sp>
        <p:nvSpPr>
          <p:cNvPr id="6" name="5 CuadroTexto"/>
          <p:cNvSpPr txBox="1"/>
          <p:nvPr/>
        </p:nvSpPr>
        <p:spPr>
          <a:xfrm>
            <a:off x="642910" y="210901"/>
            <a:ext cx="2714644" cy="646331"/>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PROBLEMA DE FONDO</a:t>
            </a:r>
          </a:p>
          <a:p>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6 CuadroTexto"/>
          <p:cNvSpPr txBox="1"/>
          <p:nvPr/>
        </p:nvSpPr>
        <p:spPr>
          <a:xfrm>
            <a:off x="714348" y="571480"/>
            <a:ext cx="7786742" cy="31393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dirty="0"/>
              <a:t>En los últimos años en Países como Chile, Colombia y Perú  se ha </a:t>
            </a:r>
            <a:r>
              <a:rPr lang="es-ES" dirty="0" smtClean="0"/>
              <a:t>manifestado </a:t>
            </a:r>
            <a:r>
              <a:rPr lang="es-ES" dirty="0"/>
              <a:t>una necesidad creciente por el mercado del Retail y las extensión de las oportunidades de consumo de los clientes, Ecuador aunque con leyes laborales menos flexibles, no se queda atrás, y apuesta por el mercado de consumo masivo a través de productos como tarjetas de crédito con un sin número de establecimientos afiliados a esa de red de consumidores, para que el circulo del retail financiero cumpla con su objetivo principal: Brindar soluciones crediticias a los clientes para que puedan comprar en los establecimientos a nivel nacional. Por esta razón es clave, encontrar perfiles profesionales que se acoplen a los mercados de la Región</a:t>
            </a:r>
            <a:r>
              <a:rPr lang="es-ES" dirty="0" smtClean="0"/>
              <a:t>.</a:t>
            </a:r>
          </a:p>
          <a:p>
            <a:endParaRPr lang="es-ES" dirty="0"/>
          </a:p>
          <a:p>
            <a:r>
              <a:rPr lang="es-ES" i="1" dirty="0" smtClean="0">
                <a:solidFill>
                  <a:schemeClr val="bg2">
                    <a:lumMod val="50000"/>
                  </a:schemeClr>
                </a:solidFill>
              </a:rPr>
              <a:t>Ref.</a:t>
            </a:r>
            <a:r>
              <a:rPr lang="es-EC" i="1" dirty="0" smtClean="0">
                <a:solidFill>
                  <a:schemeClr val="bg2">
                    <a:lumMod val="50000"/>
                  </a:schemeClr>
                </a:solidFill>
              </a:rPr>
              <a:t>. Página 1 de la Introducción.</a:t>
            </a:r>
            <a:endParaRPr lang="es-ES" i="1" dirty="0" smtClean="0">
              <a:solidFill>
                <a:schemeClr val="bg2">
                  <a:lumMod val="50000"/>
                </a:schemeClr>
              </a:solidFill>
            </a:endParaRPr>
          </a:p>
        </p:txBody>
      </p:sp>
      <p:sp>
        <p:nvSpPr>
          <p:cNvPr id="9" name="8 CuadroTexto"/>
          <p:cNvSpPr txBox="1"/>
          <p:nvPr/>
        </p:nvSpPr>
        <p:spPr>
          <a:xfrm>
            <a:off x="642910" y="3643314"/>
            <a:ext cx="2714644" cy="646331"/>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PROBLEMA DE FORMA</a:t>
            </a:r>
          </a:p>
          <a:p>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4"/>
          <a:srcRect/>
          <a:stretch>
            <a:fillRect/>
          </a:stretch>
        </p:blipFill>
        <p:spPr bwMode="auto">
          <a:xfrm>
            <a:off x="500034" y="5864389"/>
            <a:ext cx="1214414" cy="993611"/>
          </a:xfrm>
          <a:prstGeom prst="rect">
            <a:avLst/>
          </a:prstGeom>
          <a:noFill/>
        </p:spPr>
      </p:pic>
      <p:sp>
        <p:nvSpPr>
          <p:cNvPr id="138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dirty="0"/>
          </a:p>
        </p:txBody>
      </p:sp>
      <p:graphicFrame>
        <p:nvGraphicFramePr>
          <p:cNvPr id="138241" name="Object 1"/>
          <p:cNvGraphicFramePr>
            <a:graphicFrameLocks noChangeAspect="1"/>
          </p:cNvGraphicFramePr>
          <p:nvPr/>
        </p:nvGraphicFramePr>
        <p:xfrm>
          <a:off x="1034266" y="857232"/>
          <a:ext cx="7181072" cy="4857784"/>
        </p:xfrm>
        <a:graphic>
          <a:graphicData uri="http://schemas.openxmlformats.org/presentationml/2006/ole">
            <p:oleObj spid="_x0000_s138241" name="Visio" r:id="rId5" imgW="10185679" imgH="6874668" progId="">
              <p:embed/>
            </p:oleObj>
          </a:graphicData>
        </a:graphic>
      </p:graphicFrame>
      <p:sp>
        <p:nvSpPr>
          <p:cNvPr id="6" name="5 CuadroTexto"/>
          <p:cNvSpPr txBox="1"/>
          <p:nvPr/>
        </p:nvSpPr>
        <p:spPr>
          <a:xfrm>
            <a:off x="285720" y="273586"/>
            <a:ext cx="5000660"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MODELO DE GENERACIÓN DEL PLAN MAESTRO</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214282" y="142852"/>
            <a:ext cx="5000660"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MODELO DE GENERACIÓN DEL PLAN MAESTRO</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CuadroTexto"/>
          <p:cNvSpPr txBox="1"/>
          <p:nvPr/>
        </p:nvSpPr>
        <p:spPr>
          <a:xfrm>
            <a:off x="285720" y="357166"/>
            <a:ext cx="8429684" cy="646331"/>
          </a:xfrm>
          <a:prstGeom prst="rect">
            <a:avLst/>
          </a:prstGeom>
          <a:noFill/>
        </p:spPr>
        <p:txBody>
          <a:bodyPr wrap="square" rtlCol="0">
            <a:spAutoFit/>
          </a:bodyPr>
          <a:lstStyle/>
          <a:p>
            <a:r>
              <a:rPr lang="es-EC" dirty="0" smtClean="0"/>
              <a:t>A continuación se presenta un ejemplo, que fue aplicado al Área de Cuentas y Servicios de la Empresa donde se desarrollo el trabajo profesional.</a:t>
            </a:r>
            <a:endParaRPr lang="es-EC" dirty="0"/>
          </a:p>
        </p:txBody>
      </p:sp>
      <p:pic>
        <p:nvPicPr>
          <p:cNvPr id="136193" name="Picture 1"/>
          <p:cNvPicPr>
            <a:picLocks noChangeAspect="1" noChangeArrowheads="1"/>
          </p:cNvPicPr>
          <p:nvPr/>
        </p:nvPicPr>
        <p:blipFill>
          <a:blip r:embed="rId4"/>
          <a:srcRect/>
          <a:stretch>
            <a:fillRect/>
          </a:stretch>
        </p:blipFill>
        <p:spPr bwMode="auto">
          <a:xfrm>
            <a:off x="2314596" y="1000108"/>
            <a:ext cx="5043486" cy="5134854"/>
          </a:xfrm>
          <a:prstGeom prst="rect">
            <a:avLst/>
          </a:prstGeom>
          <a:noFill/>
          <a:ln w="9525">
            <a:solidFill>
              <a:schemeClr val="accent2">
                <a:lumMod val="75000"/>
              </a:schemeClr>
            </a:solid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357158" y="1432687"/>
            <a:ext cx="8143932" cy="1477328"/>
          </a:xfrm>
          <a:prstGeom prst="rect">
            <a:avLst/>
          </a:prstGeom>
          <a:noFill/>
        </p:spPr>
        <p:txBody>
          <a:bodyPr wrap="square" rtlCol="0">
            <a:spAutoFit/>
          </a:bodyPr>
          <a:lstStyle/>
          <a:p>
            <a:pPr algn="just"/>
            <a:r>
              <a:rPr lang="es-ES" u="sng" dirty="0" smtClean="0"/>
              <a:t>Para esta presentación se ha dispuesto mostrar los Diagramas de Flujos Completos del Proceso de Selección de Personal, como ejemplo.</a:t>
            </a:r>
          </a:p>
          <a:p>
            <a:pPr algn="just"/>
            <a:endParaRPr lang="es-ES" u="sng" dirty="0" smtClean="0"/>
          </a:p>
          <a:p>
            <a:pPr algn="just"/>
            <a:r>
              <a:rPr lang="es-ES" u="sng" dirty="0" smtClean="0"/>
              <a:t>Todos los Diagramas correspondientes se encuentran en el Capitulo # 2 del Informe de Trabajo Profesional presentado.</a:t>
            </a:r>
            <a:endParaRPr lang="es-EC" dirty="0"/>
          </a:p>
        </p:txBody>
      </p:sp>
      <p:sp>
        <p:nvSpPr>
          <p:cNvPr id="5" name="4 CuadroTexto"/>
          <p:cNvSpPr txBox="1"/>
          <p:nvPr/>
        </p:nvSpPr>
        <p:spPr>
          <a:xfrm>
            <a:off x="428596" y="642918"/>
            <a:ext cx="5000660"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NOTA TÉCNICA:</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5 Flecha derecha">
            <a:hlinkClick r:id="rId4" action="ppaction://hlinkpres?slideindex=1&amp;slidetitle="/>
          </p:cNvPr>
          <p:cNvSpPr/>
          <p:nvPr/>
        </p:nvSpPr>
        <p:spPr>
          <a:xfrm>
            <a:off x="7858148" y="5572140"/>
            <a:ext cx="642942"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357158" y="1432687"/>
            <a:ext cx="8143932" cy="3416320"/>
          </a:xfrm>
          <a:prstGeom prst="rect">
            <a:avLst/>
          </a:prstGeom>
          <a:noFill/>
        </p:spPr>
        <p:txBody>
          <a:bodyPr wrap="square" rtlCol="0">
            <a:spAutoFit/>
          </a:bodyPr>
          <a:lstStyle/>
          <a:p>
            <a:pPr algn="just"/>
            <a:r>
              <a:rPr lang="es-ES" u="sng" dirty="0"/>
              <a:t>Objetivo:</a:t>
            </a:r>
            <a:r>
              <a:rPr lang="es-ES" dirty="0"/>
              <a:t> Efectuar un listado del personal previa autorización, con el fin de mantener un control del número de personas que ingresan a la institución, y seleccionar a los candidatos potencialmente calificados y capaces de ocupar el cargo requerido</a:t>
            </a:r>
            <a:r>
              <a:rPr lang="es-ES" dirty="0" smtClean="0"/>
              <a:t>.</a:t>
            </a:r>
          </a:p>
          <a:p>
            <a:pPr algn="just"/>
            <a:endParaRPr lang="es-EC" dirty="0"/>
          </a:p>
          <a:p>
            <a:pPr algn="just"/>
            <a:r>
              <a:rPr lang="es-ES" u="sng" dirty="0"/>
              <a:t>Alcance</a:t>
            </a:r>
            <a:r>
              <a:rPr lang="es-ES" dirty="0"/>
              <a:t>: Este procedimiento abarca desde la solicitud de requisición del personal, hasta el listado de las personas para su selección.</a:t>
            </a:r>
            <a:endParaRPr lang="es-EC" dirty="0"/>
          </a:p>
          <a:p>
            <a:pPr algn="just"/>
            <a:r>
              <a:rPr lang="es-ES" dirty="0"/>
              <a:t>Estas políticas y procedimientos tienen alcance y aplicabilidad para todas las Áreas de la Empresa.</a:t>
            </a:r>
            <a:endParaRPr lang="es-EC" dirty="0"/>
          </a:p>
          <a:p>
            <a:pPr algn="just"/>
            <a:r>
              <a:rPr lang="es-ES" dirty="0"/>
              <a:t>El proceso del Reclutamiento, en esta organización está dividido de la siguiente forma: </a:t>
            </a:r>
            <a:r>
              <a:rPr lang="es-ES" u="sng" dirty="0"/>
              <a:t>Reclutamiento de personal nuevo, de reemplazo, reclutamiento interno y externo</a:t>
            </a:r>
            <a:r>
              <a:rPr lang="es-ES" dirty="0"/>
              <a:t>, que se detalla en las Figuras 2.5, 2.6, 2.7, 2.8</a:t>
            </a:r>
            <a:r>
              <a:rPr lang="es-ES" dirty="0" smtClean="0"/>
              <a:t>. del presente Informe.</a:t>
            </a:r>
            <a:endParaRPr lang="es-EC" dirty="0"/>
          </a:p>
          <a:p>
            <a:pPr algn="just"/>
            <a:endParaRPr lang="es-EC" dirty="0"/>
          </a:p>
        </p:txBody>
      </p:sp>
      <p:sp>
        <p:nvSpPr>
          <p:cNvPr id="5" name="4 CuadroTexto"/>
          <p:cNvSpPr txBox="1"/>
          <p:nvPr/>
        </p:nvSpPr>
        <p:spPr>
          <a:xfrm>
            <a:off x="428596" y="642918"/>
            <a:ext cx="5000660"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PROCESO DE RECLUTAMIENTO DE PERSONAL</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5 Flecha derecha">
            <a:hlinkClick r:id="rId4" action="ppaction://hlinkpres?slideindex=1&amp;slidetitle="/>
          </p:cNvPr>
          <p:cNvSpPr/>
          <p:nvPr/>
        </p:nvSpPr>
        <p:spPr>
          <a:xfrm>
            <a:off x="7858148" y="5572140"/>
            <a:ext cx="642942"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785786" y="1450193"/>
            <a:ext cx="7572428" cy="3693319"/>
          </a:xfrm>
          <a:prstGeom prst="rect">
            <a:avLst/>
          </a:prstGeom>
          <a:noFill/>
        </p:spPr>
        <p:txBody>
          <a:bodyPr wrap="square" rtlCol="0">
            <a:spAutoFit/>
          </a:bodyPr>
          <a:lstStyle/>
          <a:p>
            <a:pPr algn="just"/>
            <a:r>
              <a:rPr lang="es-ES" u="sng" dirty="0"/>
              <a:t>Objetivo</a:t>
            </a:r>
            <a:r>
              <a:rPr lang="es-ES" dirty="0"/>
              <a:t>: Escoger entre los aspirantes reclutados a la persona idónea para cubrir las posiciones requeridas en la empresa</a:t>
            </a:r>
            <a:r>
              <a:rPr lang="es-ES" dirty="0" smtClean="0"/>
              <a:t>.</a:t>
            </a:r>
          </a:p>
          <a:p>
            <a:pPr algn="just"/>
            <a:endParaRPr lang="es-EC" dirty="0"/>
          </a:p>
          <a:p>
            <a:pPr algn="just"/>
            <a:r>
              <a:rPr lang="es-ES" u="sng" dirty="0"/>
              <a:t>Alcance:</a:t>
            </a:r>
            <a:r>
              <a:rPr lang="es-ES" dirty="0"/>
              <a:t> Este procedimiento abarca desde la entrevista de los aspirantes, evaluaciones, verificación de datos; hasta la selección de los candidatos y toma de decisión final del Gerente de Área y/o jefe departamental. </a:t>
            </a:r>
            <a:endParaRPr lang="es-EC" dirty="0"/>
          </a:p>
          <a:p>
            <a:pPr algn="just"/>
            <a:r>
              <a:rPr lang="es-ES" dirty="0"/>
              <a:t> </a:t>
            </a:r>
            <a:endParaRPr lang="es-EC" dirty="0"/>
          </a:p>
          <a:p>
            <a:pPr algn="just"/>
            <a:r>
              <a:rPr lang="es-ES" dirty="0"/>
              <a:t>Estas políticas y procedimientos tienen alcance y aplicabilidad para todas las Áreas de la Empresa.</a:t>
            </a:r>
            <a:endParaRPr lang="es-EC" dirty="0"/>
          </a:p>
          <a:p>
            <a:pPr algn="just"/>
            <a:r>
              <a:rPr lang="es-ES" dirty="0"/>
              <a:t>Para efectos de este procedimiento, se </a:t>
            </a:r>
            <a:r>
              <a:rPr lang="es-ES" dirty="0" smtClean="0"/>
              <a:t>muestra </a:t>
            </a:r>
            <a:r>
              <a:rPr lang="es-ES" dirty="0"/>
              <a:t>a través de diagramas de flujo, los pasos a seguir para la </a:t>
            </a:r>
            <a:r>
              <a:rPr lang="es-ES" u="sng" dirty="0"/>
              <a:t>selección interna y externa de personal</a:t>
            </a:r>
            <a:r>
              <a:rPr lang="es-ES" dirty="0"/>
              <a:t>. Estos flujos se detallan en las figuras 2.9 y 2.10</a:t>
            </a:r>
            <a:r>
              <a:rPr lang="es-ES" dirty="0" smtClean="0"/>
              <a:t>. del Informe.</a:t>
            </a:r>
            <a:endParaRPr lang="es-EC" dirty="0"/>
          </a:p>
          <a:p>
            <a:pPr algn="just"/>
            <a:endParaRPr lang="es-EC" dirty="0"/>
          </a:p>
        </p:txBody>
      </p:sp>
      <p:sp>
        <p:nvSpPr>
          <p:cNvPr id="5" name="4 CuadroTexto"/>
          <p:cNvSpPr txBox="1"/>
          <p:nvPr/>
        </p:nvSpPr>
        <p:spPr>
          <a:xfrm>
            <a:off x="857224" y="702214"/>
            <a:ext cx="5000660"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PROCESO DE SELECCIÓN DE PERSONAL</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5 Flecha derecha">
            <a:hlinkClick r:id="rId4" action="ppaction://hlinkpres?slideindex=1&amp;slidetitle="/>
          </p:cNvPr>
          <p:cNvSpPr/>
          <p:nvPr/>
        </p:nvSpPr>
        <p:spPr>
          <a:xfrm>
            <a:off x="7000892" y="4929198"/>
            <a:ext cx="785818"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SELECCIÓN DE PERSONAL</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51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5123" name="Object 3"/>
          <p:cNvGraphicFramePr>
            <a:graphicFrameLocks noChangeAspect="1"/>
          </p:cNvGraphicFramePr>
          <p:nvPr/>
        </p:nvGraphicFramePr>
        <p:xfrm>
          <a:off x="500034" y="214314"/>
          <a:ext cx="8187331" cy="5572140"/>
        </p:xfrm>
        <a:graphic>
          <a:graphicData uri="http://schemas.openxmlformats.org/presentationml/2006/ole">
            <p:oleObj spid="_x0000_s165890" name="Visio" r:id="rId4" imgW="10114684" imgH="6874668" progId="">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SELECCIÓN DE PERSONAL</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4099" name="Object 3"/>
          <p:cNvGraphicFramePr>
            <a:graphicFrameLocks noChangeAspect="1"/>
          </p:cNvGraphicFramePr>
          <p:nvPr/>
        </p:nvGraphicFramePr>
        <p:xfrm>
          <a:off x="392426" y="285752"/>
          <a:ext cx="8108664" cy="5500702"/>
        </p:xfrm>
        <a:graphic>
          <a:graphicData uri="http://schemas.openxmlformats.org/presentationml/2006/ole">
            <p:oleObj spid="_x0000_s166914" name="Visio" r:id="rId4" imgW="10114684" imgH="6874668" progId="">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SELECCIÓN DE PERSONAL</a:t>
            </a:r>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2051" name="Object 3"/>
          <p:cNvGraphicFramePr>
            <a:graphicFrameLocks noChangeAspect="1"/>
          </p:cNvGraphicFramePr>
          <p:nvPr/>
        </p:nvGraphicFramePr>
        <p:xfrm>
          <a:off x="590747" y="357190"/>
          <a:ext cx="8082365" cy="5500702"/>
        </p:xfrm>
        <a:graphic>
          <a:graphicData uri="http://schemas.openxmlformats.org/presentationml/2006/ole">
            <p:oleObj spid="_x0000_s167938" name="Visio" r:id="rId4" imgW="10114684" imgH="6874668" progId="">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SELECCIÓN DE PERSONAL</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1027" name="Object 3"/>
          <p:cNvGraphicFramePr>
            <a:graphicFrameLocks noChangeAspect="1"/>
          </p:cNvGraphicFramePr>
          <p:nvPr/>
        </p:nvGraphicFramePr>
        <p:xfrm>
          <a:off x="571504" y="142852"/>
          <a:ext cx="8358214" cy="5718778"/>
        </p:xfrm>
        <a:graphic>
          <a:graphicData uri="http://schemas.openxmlformats.org/presentationml/2006/ole">
            <p:oleObj spid="_x0000_s168962" name="Visio" r:id="rId4" imgW="10114775" imgH="6917177" progId="">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571472" y="1763618"/>
            <a:ext cx="8143932" cy="2308324"/>
          </a:xfrm>
          <a:prstGeom prst="rect">
            <a:avLst/>
          </a:prstGeom>
          <a:noFill/>
        </p:spPr>
        <p:txBody>
          <a:bodyPr wrap="square" rtlCol="0">
            <a:spAutoFit/>
          </a:bodyPr>
          <a:lstStyle/>
          <a:p>
            <a:pPr algn="just"/>
            <a:r>
              <a:rPr lang="es-ES" u="sng" dirty="0"/>
              <a:t>Objetivo:</a:t>
            </a:r>
            <a:r>
              <a:rPr lang="es-ES" dirty="0"/>
              <a:t> Incluir dentro de la nómina de la organización, empleados que reúnan los requisitos exigidos, el perfil del cargo y que su documentación y enrolamiento esté en regla y dentro del marco legal. </a:t>
            </a:r>
            <a:endParaRPr lang="es-ES" dirty="0" smtClean="0"/>
          </a:p>
          <a:p>
            <a:pPr algn="just"/>
            <a:endParaRPr lang="es-EC" dirty="0"/>
          </a:p>
          <a:p>
            <a:pPr algn="just"/>
            <a:r>
              <a:rPr lang="es-ES" u="sng" dirty="0"/>
              <a:t>Alcance:</a:t>
            </a:r>
            <a:r>
              <a:rPr lang="es-ES" dirty="0"/>
              <a:t> Este procedimiento abarca desde la recepción de los documentos del nuevo empleado, hasta la legalización del “Contrato de Trabajo” en la Inspectoría de trabajo. Se encuentra detallado en las Figuras 2.11, 2.12, 2.13.  </a:t>
            </a:r>
            <a:endParaRPr lang="es-EC" dirty="0"/>
          </a:p>
          <a:p>
            <a:pPr algn="just"/>
            <a:endParaRPr lang="es-EC" dirty="0"/>
          </a:p>
        </p:txBody>
      </p:sp>
      <p:sp>
        <p:nvSpPr>
          <p:cNvPr id="5" name="4 CuadroTexto"/>
          <p:cNvSpPr txBox="1"/>
          <p:nvPr/>
        </p:nvSpPr>
        <p:spPr>
          <a:xfrm>
            <a:off x="857224" y="702214"/>
            <a:ext cx="5000660"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PROCESO DE CONTRATACIÓN DE PERSONAL</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5 Flecha derecha">
            <a:hlinkClick r:id="rId4" action="ppaction://hlinkpres?slideindex=1&amp;slidetitle="/>
          </p:cNvPr>
          <p:cNvSpPr/>
          <p:nvPr/>
        </p:nvSpPr>
        <p:spPr>
          <a:xfrm>
            <a:off x="7000892" y="4929198"/>
            <a:ext cx="785818"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PRINCIPALES PROBLEMAS</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6" name="5 CuadroTexto"/>
          <p:cNvSpPr txBox="1"/>
          <p:nvPr/>
        </p:nvSpPr>
        <p:spPr>
          <a:xfrm>
            <a:off x="285720" y="142852"/>
            <a:ext cx="3071834"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ANÁLISIS FODA</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18786" name="Picture 2"/>
          <p:cNvPicPr>
            <a:picLocks noChangeAspect="1" noChangeArrowheads="1"/>
          </p:cNvPicPr>
          <p:nvPr/>
        </p:nvPicPr>
        <p:blipFill>
          <a:blip r:embed="rId4"/>
          <a:srcRect b="35039"/>
          <a:stretch>
            <a:fillRect/>
          </a:stretch>
        </p:blipFill>
        <p:spPr bwMode="auto">
          <a:xfrm>
            <a:off x="1285852" y="714356"/>
            <a:ext cx="6858048" cy="5024773"/>
          </a:xfrm>
          <a:prstGeom prst="rect">
            <a:avLst/>
          </a:prstGeom>
          <a:noFill/>
          <a:ln w="9525">
            <a:solidFill>
              <a:schemeClr val="bg2">
                <a:lumMod val="50000"/>
              </a:schemeClr>
            </a:solidFill>
            <a:miter lim="800000"/>
            <a:headEnd/>
            <a:tailEnd/>
          </a:ln>
        </p:spPr>
      </p:pic>
      <p:pic>
        <p:nvPicPr>
          <p:cNvPr id="8" name="Picture 1"/>
          <p:cNvPicPr>
            <a:picLocks noChangeAspect="1" noChangeArrowheads="1"/>
          </p:cNvPicPr>
          <p:nvPr/>
        </p:nvPicPr>
        <p:blipFill>
          <a:blip r:embed="rId5"/>
          <a:srcRect l="78441" b="93161"/>
          <a:stretch>
            <a:fillRect/>
          </a:stretch>
        </p:blipFill>
        <p:spPr bwMode="auto">
          <a:xfrm>
            <a:off x="6643702" y="142852"/>
            <a:ext cx="1500198" cy="571480"/>
          </a:xfrm>
          <a:prstGeom prst="rect">
            <a:avLst/>
          </a:prstGeom>
          <a:noFill/>
          <a:ln w="9525">
            <a:noFill/>
            <a:miter lim="800000"/>
            <a:headEnd/>
            <a:tailEnd/>
          </a:ln>
        </p:spPr>
      </p:pic>
      <p:sp>
        <p:nvSpPr>
          <p:cNvPr id="9" name="8 Flecha derecha">
            <a:hlinkClick r:id="rId6" action="ppaction://hlinkpres?slideindex=1&amp;slidetitle="/>
          </p:cNvPr>
          <p:cNvSpPr/>
          <p:nvPr/>
        </p:nvSpPr>
        <p:spPr>
          <a:xfrm>
            <a:off x="7643834" y="6215082"/>
            <a:ext cx="571504" cy="42862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FRANCISCO XAVIER GARCÍA GARAICOA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857224" y="702214"/>
            <a:ext cx="6715172"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PROCESO DE PROMOCIÓN, TRASLADO O AUMENTO DE SUELDO</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6 CuadroTexto"/>
          <p:cNvSpPr txBox="1"/>
          <p:nvPr/>
        </p:nvSpPr>
        <p:spPr>
          <a:xfrm>
            <a:off x="714348" y="1357298"/>
            <a:ext cx="7572428" cy="2585323"/>
          </a:xfrm>
          <a:prstGeom prst="rect">
            <a:avLst/>
          </a:prstGeom>
          <a:noFill/>
        </p:spPr>
        <p:txBody>
          <a:bodyPr wrap="square" rtlCol="0">
            <a:spAutoFit/>
          </a:bodyPr>
          <a:lstStyle/>
          <a:p>
            <a:pPr algn="just"/>
            <a:r>
              <a:rPr lang="es-ES" u="sng" dirty="0"/>
              <a:t>Objetivo</a:t>
            </a:r>
            <a:r>
              <a:rPr lang="es-ES" dirty="0"/>
              <a:t>: Establecer un mecanismo de promoción interna, que permita a los colaboradores de la Empresa ascender en la organización y aportar con su experiencia. Al mismo tiempo proveer un crecimiento profesional sostenible.</a:t>
            </a:r>
            <a:endParaRPr lang="es-EC" dirty="0"/>
          </a:p>
          <a:p>
            <a:pPr algn="just"/>
            <a:r>
              <a:rPr lang="es-ES" dirty="0"/>
              <a:t> </a:t>
            </a:r>
            <a:endParaRPr lang="es-EC" dirty="0"/>
          </a:p>
          <a:p>
            <a:pPr algn="just"/>
            <a:r>
              <a:rPr lang="es-ES" u="sng" dirty="0"/>
              <a:t>Alcance</a:t>
            </a:r>
            <a:r>
              <a:rPr lang="es-ES" dirty="0"/>
              <a:t>: Este procedimiento abarca desde el formulario “Promoción, Traslados y Aumento de Sueldo al Personal” hasta la incorporación del colaborador a su función y la correspondiente actualización en la base de datos. Se encuentra detallado en las Figuras 2.14 y </a:t>
            </a:r>
            <a:r>
              <a:rPr lang="es-ES" dirty="0" smtClean="0"/>
              <a:t>2.15 del Informe.</a:t>
            </a:r>
            <a:endParaRPr lang="es-EC" dirty="0"/>
          </a:p>
          <a:p>
            <a:pPr algn="just"/>
            <a:endParaRPr lang="es-EC" dirty="0"/>
          </a:p>
        </p:txBody>
      </p:sp>
      <p:sp>
        <p:nvSpPr>
          <p:cNvPr id="6" name="5 Flecha derecha">
            <a:hlinkClick r:id="rId4" action="ppaction://hlinkpres?slideindex=1&amp;slidetitle="/>
          </p:cNvPr>
          <p:cNvSpPr/>
          <p:nvPr/>
        </p:nvSpPr>
        <p:spPr>
          <a:xfrm>
            <a:off x="7000892" y="4929198"/>
            <a:ext cx="785818"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428596" y="357166"/>
            <a:ext cx="6715172"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PROCESO DE PAGO DE NÓMINA</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CuadroTexto"/>
          <p:cNvSpPr txBox="1"/>
          <p:nvPr/>
        </p:nvSpPr>
        <p:spPr>
          <a:xfrm>
            <a:off x="642910" y="1477866"/>
            <a:ext cx="7715304" cy="2308324"/>
          </a:xfrm>
          <a:prstGeom prst="rect">
            <a:avLst/>
          </a:prstGeom>
          <a:noFill/>
        </p:spPr>
        <p:txBody>
          <a:bodyPr wrap="square" rtlCol="0">
            <a:spAutoFit/>
          </a:bodyPr>
          <a:lstStyle/>
          <a:p>
            <a:pPr algn="just"/>
            <a:r>
              <a:rPr lang="es-ES" u="sng" dirty="0"/>
              <a:t>Objetivo:</a:t>
            </a:r>
            <a:r>
              <a:rPr lang="es-ES" dirty="0"/>
              <a:t> Realizar el pago de la nómina de personal tanto quincenal como mensualmente de una manera eficiente y eficaz, eliminando la mayor cantidad de errores posibles durante el proceso y a su vez con la puntualidad requerida.</a:t>
            </a:r>
            <a:endParaRPr lang="es-EC" dirty="0"/>
          </a:p>
          <a:p>
            <a:pPr algn="just"/>
            <a:r>
              <a:rPr lang="es-ES" dirty="0"/>
              <a:t> </a:t>
            </a:r>
            <a:endParaRPr lang="es-EC" dirty="0"/>
          </a:p>
          <a:p>
            <a:pPr algn="just"/>
            <a:r>
              <a:rPr lang="es-ES" u="sng" dirty="0"/>
              <a:t>Alcance:</a:t>
            </a:r>
            <a:r>
              <a:rPr lang="es-ES" dirty="0"/>
              <a:t> Este procedimiento abarca desde la generación del rol preliminar y el mantenimiento en el sistema, hasta el pago final de la nómina. Se encuentra detallado en la Figura 2.16</a:t>
            </a:r>
            <a:r>
              <a:rPr lang="es-ES" dirty="0" smtClean="0"/>
              <a:t>. del Informe.</a:t>
            </a:r>
            <a:endParaRPr lang="es-EC" dirty="0"/>
          </a:p>
          <a:p>
            <a:pPr algn="just"/>
            <a:endParaRPr lang="es-EC" dirty="0"/>
          </a:p>
        </p:txBody>
      </p:sp>
      <p:sp>
        <p:nvSpPr>
          <p:cNvPr id="6" name="5 Flecha derecha">
            <a:hlinkClick r:id="rId4" action="ppaction://hlinkpres?slideindex=1&amp;slidetitle="/>
          </p:cNvPr>
          <p:cNvSpPr/>
          <p:nvPr/>
        </p:nvSpPr>
        <p:spPr>
          <a:xfrm>
            <a:off x="7000892" y="4929198"/>
            <a:ext cx="785818"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428596" y="357166"/>
            <a:ext cx="6715172"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PROCESO DE DESVINCULACIÓN DE LA RELACIÓN LABORAL</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CuadroTexto"/>
          <p:cNvSpPr txBox="1"/>
          <p:nvPr/>
        </p:nvSpPr>
        <p:spPr>
          <a:xfrm>
            <a:off x="785786" y="1334990"/>
            <a:ext cx="7643866" cy="2308324"/>
          </a:xfrm>
          <a:prstGeom prst="rect">
            <a:avLst/>
          </a:prstGeom>
          <a:noFill/>
        </p:spPr>
        <p:txBody>
          <a:bodyPr wrap="square" rtlCol="0">
            <a:spAutoFit/>
          </a:bodyPr>
          <a:lstStyle/>
          <a:p>
            <a:pPr algn="just"/>
            <a:r>
              <a:rPr lang="es-ES" u="sng" dirty="0"/>
              <a:t>Objetivo: </a:t>
            </a:r>
            <a:r>
              <a:rPr lang="es-ES" dirty="0"/>
              <a:t>Proceder a desvincular al ex trabajador, dentro del marco legal y en el menor plazo posible. </a:t>
            </a:r>
            <a:endParaRPr lang="es-ES" dirty="0" smtClean="0"/>
          </a:p>
          <a:p>
            <a:pPr algn="just"/>
            <a:endParaRPr lang="es-EC" dirty="0"/>
          </a:p>
          <a:p>
            <a:pPr algn="just"/>
            <a:r>
              <a:rPr lang="es-ES" u="sng" dirty="0"/>
              <a:t>Alcance:</a:t>
            </a:r>
            <a:r>
              <a:rPr lang="es-ES" dirty="0"/>
              <a:t> Este procedimiento abarca desde la comunicación de la renuncia ó despido del empleado al área de Desarrollo Humano, hasta la legalización del “Acta de finiquito” en la Inspectoría de trabajo. Se detalla en el Figura </a:t>
            </a:r>
            <a:r>
              <a:rPr lang="es-ES" dirty="0" smtClean="0"/>
              <a:t>2.17</a:t>
            </a:r>
            <a:r>
              <a:rPr lang="es-ES" dirty="0"/>
              <a:t> </a:t>
            </a:r>
            <a:r>
              <a:rPr lang="es-ES" dirty="0" smtClean="0"/>
              <a:t>del Informe. </a:t>
            </a:r>
            <a:endParaRPr lang="es-EC" dirty="0"/>
          </a:p>
          <a:p>
            <a:endParaRPr lang="es-EC" dirty="0"/>
          </a:p>
        </p:txBody>
      </p:sp>
      <p:sp>
        <p:nvSpPr>
          <p:cNvPr id="6" name="5 Flecha derecha">
            <a:hlinkClick r:id="rId4" action="ppaction://hlinkpres?slideindex=1&amp;slidetitle="/>
          </p:cNvPr>
          <p:cNvSpPr/>
          <p:nvPr/>
        </p:nvSpPr>
        <p:spPr>
          <a:xfrm>
            <a:off x="7072330" y="5214950"/>
            <a:ext cx="714380"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428596" y="357166"/>
            <a:ext cx="6715172"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REPORTES Y FORMATOS</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CuadroTexto"/>
          <p:cNvSpPr txBox="1"/>
          <p:nvPr/>
        </p:nvSpPr>
        <p:spPr>
          <a:xfrm>
            <a:off x="714348" y="1071546"/>
            <a:ext cx="7500990" cy="4801314"/>
          </a:xfrm>
          <a:prstGeom prst="rect">
            <a:avLst/>
          </a:prstGeom>
          <a:noFill/>
        </p:spPr>
        <p:txBody>
          <a:bodyPr wrap="square" rtlCol="0">
            <a:spAutoFit/>
          </a:bodyPr>
          <a:lstStyle/>
          <a:p>
            <a:pPr algn="just"/>
            <a:r>
              <a:rPr lang="es-ES_tradnl" dirty="0"/>
              <a:t>Los Reportes y Formatos del Área de Desarrollo Humano, se han establecido para que el colaborador pueda realizar de una forma ágil su trabajo. Cuenta con celdas con la información necesaria para los distintos procesos y subsistemas del área</a:t>
            </a:r>
            <a:r>
              <a:rPr lang="es-ES_tradnl" b="1" dirty="0" smtClean="0"/>
              <a:t>.</a:t>
            </a:r>
          </a:p>
          <a:p>
            <a:pPr algn="just"/>
            <a:endParaRPr lang="es-ES_tradnl" b="1" dirty="0"/>
          </a:p>
          <a:p>
            <a:pPr algn="just"/>
            <a:r>
              <a:rPr lang="es-ES_tradnl" b="1" dirty="0" smtClean="0"/>
              <a:t>En el Manual de Consulta se detallan los siguientes:</a:t>
            </a:r>
          </a:p>
          <a:p>
            <a:pPr algn="just"/>
            <a:endParaRPr lang="es-ES_tradnl" dirty="0"/>
          </a:p>
          <a:p>
            <a:pPr algn="just">
              <a:buFont typeface="Arial" pitchFamily="34" charset="0"/>
              <a:buChar char="•"/>
            </a:pPr>
            <a:r>
              <a:rPr lang="es-ES_tradnl" dirty="0"/>
              <a:t>Requisición de Personal.</a:t>
            </a:r>
          </a:p>
          <a:p>
            <a:pPr algn="just">
              <a:buFont typeface="Arial" pitchFamily="34" charset="0"/>
              <a:buChar char="•"/>
            </a:pPr>
            <a:r>
              <a:rPr lang="es-ES_tradnl" dirty="0"/>
              <a:t>Calificación para Entrevistas.</a:t>
            </a:r>
          </a:p>
          <a:p>
            <a:pPr algn="just">
              <a:buFont typeface="Arial" pitchFamily="34" charset="0"/>
              <a:buChar char="•"/>
            </a:pPr>
            <a:r>
              <a:rPr lang="es-ES_tradnl" dirty="0"/>
              <a:t>Solicitud de Empleo.</a:t>
            </a:r>
          </a:p>
          <a:p>
            <a:pPr algn="just">
              <a:buFont typeface="Arial" pitchFamily="34" charset="0"/>
              <a:buChar char="•"/>
            </a:pPr>
            <a:r>
              <a:rPr lang="es-ES_tradnl" dirty="0"/>
              <a:t>Cuestionario para Entrevistas.</a:t>
            </a:r>
          </a:p>
          <a:p>
            <a:pPr algn="just">
              <a:buFont typeface="Arial" pitchFamily="34" charset="0"/>
              <a:buChar char="•"/>
            </a:pPr>
            <a:r>
              <a:rPr lang="es-ES_tradnl" dirty="0"/>
              <a:t>Verificación de Referencia Laboral. </a:t>
            </a:r>
          </a:p>
          <a:p>
            <a:pPr algn="just">
              <a:buFont typeface="Arial" pitchFamily="34" charset="0"/>
              <a:buChar char="•"/>
            </a:pPr>
            <a:r>
              <a:rPr lang="es-ES_tradnl" dirty="0"/>
              <a:t>Verificación de Referencia Personal.</a:t>
            </a:r>
          </a:p>
          <a:p>
            <a:pPr algn="just">
              <a:buFont typeface="Arial" pitchFamily="34" charset="0"/>
              <a:buChar char="•"/>
            </a:pPr>
            <a:r>
              <a:rPr lang="es-ES_tradnl" dirty="0"/>
              <a:t>Promociones y/o Traslados de Personal.</a:t>
            </a:r>
          </a:p>
          <a:p>
            <a:pPr algn="just">
              <a:buFont typeface="Arial" pitchFamily="34" charset="0"/>
              <a:buChar char="•"/>
            </a:pPr>
            <a:r>
              <a:rPr lang="es-ES_tradnl" dirty="0"/>
              <a:t>Acta de Entrega – Recepción ( Del puesto de Trabajo).</a:t>
            </a:r>
          </a:p>
          <a:p>
            <a:pPr algn="just"/>
            <a:endParaRPr lang="es-EC" b="1" dirty="0"/>
          </a:p>
          <a:p>
            <a:pPr algn="just"/>
            <a:endParaRPr lang="es-EC" dirty="0"/>
          </a:p>
        </p:txBody>
      </p:sp>
      <p:sp>
        <p:nvSpPr>
          <p:cNvPr id="6" name="5 CuadroTexto"/>
          <p:cNvSpPr txBox="1"/>
          <p:nvPr/>
        </p:nvSpPr>
        <p:spPr>
          <a:xfrm>
            <a:off x="71406" y="5559998"/>
            <a:ext cx="5572164" cy="369332"/>
          </a:xfrm>
          <a:prstGeom prst="rect">
            <a:avLst/>
          </a:prstGeom>
          <a:noFill/>
        </p:spPr>
        <p:txBody>
          <a:bodyPr wrap="square" rtlCol="0">
            <a:spAutoFit/>
          </a:bodyPr>
          <a:lstStyle/>
          <a:p>
            <a:r>
              <a:rPr lang="es-EC" dirty="0" smtClean="0">
                <a:solidFill>
                  <a:schemeClr val="bg2">
                    <a:lumMod val="50000"/>
                  </a:schemeClr>
                </a:solidFill>
              </a:rPr>
              <a:t>Ref. Desde la página 53 hasta la 69 del Capítulo #2.</a:t>
            </a:r>
            <a:endParaRPr lang="es-EC" dirty="0">
              <a:solidFill>
                <a:schemeClr val="bg2">
                  <a:lumMod val="50000"/>
                </a:schemeClr>
              </a:solidFill>
            </a:endParaRPr>
          </a:p>
        </p:txBody>
      </p:sp>
      <p:sp>
        <p:nvSpPr>
          <p:cNvPr id="7" name="6 Flecha derecha">
            <a:hlinkClick r:id="rId4" action="ppaction://hlinkfile"/>
          </p:cNvPr>
          <p:cNvSpPr/>
          <p:nvPr/>
        </p:nvSpPr>
        <p:spPr>
          <a:xfrm>
            <a:off x="7000892" y="4929198"/>
            <a:ext cx="785818"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642910" y="857232"/>
            <a:ext cx="7929618" cy="5078313"/>
          </a:xfrm>
          <a:prstGeom prst="rect">
            <a:avLst/>
          </a:prstGeom>
          <a:noFill/>
        </p:spPr>
        <p:txBody>
          <a:bodyPr wrap="square" rtlCol="0">
            <a:spAutoFit/>
          </a:bodyPr>
          <a:lstStyle/>
          <a:p>
            <a:r>
              <a:rPr lang="es-ES_tradnl" dirty="0"/>
              <a:t>1</a:t>
            </a:r>
            <a:r>
              <a:rPr lang="es-ES_tradnl" dirty="0" smtClean="0"/>
              <a:t>.-El </a:t>
            </a:r>
            <a:r>
              <a:rPr lang="es-ES_tradnl" dirty="0"/>
              <a:t>presente Manual debe servir como una referencia para ejecutar los procesos básicos de un área de gestión y dirección de personal. En ningún caso pretende ser la herramienta que agrupe totalmente todos los subsistemas que hoy se conocen sobre el área.</a:t>
            </a:r>
            <a:endParaRPr lang="es-EC" dirty="0"/>
          </a:p>
          <a:p>
            <a:r>
              <a:rPr lang="es-ES_tradnl" dirty="0"/>
              <a:t>2</a:t>
            </a:r>
            <a:r>
              <a:rPr lang="es-ES_tradnl" dirty="0" smtClean="0"/>
              <a:t>.-El </a:t>
            </a:r>
            <a:r>
              <a:rPr lang="es-ES_tradnl" dirty="0"/>
              <a:t>presente Manual se ha diseñado en base a características prácticas, con el propósito de apoyar la gestión y toma de decisiones.</a:t>
            </a:r>
            <a:endParaRPr lang="es-EC" dirty="0"/>
          </a:p>
          <a:p>
            <a:r>
              <a:rPr lang="es-ES_tradnl" dirty="0"/>
              <a:t>3.- Desde el inicio de este informe profesional se ha utilizado términos antropológicos con respecto a la persona, no como un recurso, sino como un ser humano que anhela, piensa y siente y que colabora con el desarrollo de la estrategia de una organización. Se debe alentar a los nuevos profesionales a liderar y acompañar a las personas, durante el  proceso de desarrollo profesional, dentro de la empresa, y generar un equilibrio en la vida personal del empleado.</a:t>
            </a:r>
            <a:endParaRPr lang="es-EC" dirty="0"/>
          </a:p>
          <a:p>
            <a:r>
              <a:rPr lang="es-ES_tradnl" dirty="0"/>
              <a:t>4.- Los formatos presentados en el Informe, deben servir para guiar al usuario, en los procesos de: entrevista, levantamiento de perfil, selección, reportes, etc. Estos formatos al ser solo una guía, deben ser modificados según la necesidad y cultura de la Organización.</a:t>
            </a:r>
            <a:endParaRPr lang="es-EC" dirty="0"/>
          </a:p>
          <a:p>
            <a:r>
              <a:rPr lang="es-ES_tradnl" dirty="0"/>
              <a:t> </a:t>
            </a:r>
            <a:endParaRPr lang="es-EC" dirty="0"/>
          </a:p>
          <a:p>
            <a:endParaRPr lang="es-EC" dirty="0"/>
          </a:p>
        </p:txBody>
      </p:sp>
      <p:sp>
        <p:nvSpPr>
          <p:cNvPr id="5" name="4 CuadroTexto"/>
          <p:cNvSpPr txBox="1"/>
          <p:nvPr/>
        </p:nvSpPr>
        <p:spPr>
          <a:xfrm>
            <a:off x="428596" y="357166"/>
            <a:ext cx="6715172"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CONCLUSIONES:</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428596" y="357166"/>
            <a:ext cx="6715172"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RECOMENDACIONES:</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CuadroTexto"/>
          <p:cNvSpPr txBox="1"/>
          <p:nvPr/>
        </p:nvSpPr>
        <p:spPr>
          <a:xfrm>
            <a:off x="571472" y="785794"/>
            <a:ext cx="8286808" cy="5909310"/>
          </a:xfrm>
          <a:prstGeom prst="rect">
            <a:avLst/>
          </a:prstGeom>
          <a:noFill/>
        </p:spPr>
        <p:txBody>
          <a:bodyPr wrap="square" rtlCol="0">
            <a:spAutoFit/>
          </a:bodyPr>
          <a:lstStyle/>
          <a:p>
            <a:pPr algn="just"/>
            <a:r>
              <a:rPr lang="es-ES_tradnl" dirty="0"/>
              <a:t>1</a:t>
            </a:r>
            <a:r>
              <a:rPr lang="es-ES_tradnl" dirty="0" smtClean="0"/>
              <a:t>.-Es </a:t>
            </a:r>
            <a:r>
              <a:rPr lang="es-ES_tradnl" dirty="0"/>
              <a:t>importante que los procesos se actualicen con una regularidad de al menos un año.  Los procesos y requerimientos de la empresa, pueden cambiar debido a: su expansión y los planes estratégicos, etc. El área de Gestión y Dirección de Personal debe innovar, adaptarse y alinearse las nuevas tendencias, o estrategias de la empresa</a:t>
            </a:r>
            <a:r>
              <a:rPr lang="es-ES_tradnl" dirty="0" smtClean="0"/>
              <a:t>.</a:t>
            </a:r>
          </a:p>
          <a:p>
            <a:pPr algn="just"/>
            <a:endParaRPr lang="es-EC" dirty="0"/>
          </a:p>
          <a:p>
            <a:pPr algn="just"/>
            <a:r>
              <a:rPr lang="es-ES_tradnl" dirty="0"/>
              <a:t>2.- Para los profesionales que se dediquen a esta gestión es importante tener a mano además del Manual de Operaciones del Área, el Reglamento Interno de Trabajo, el Reglamento de Seguridad y Salud Ocupacional como documentos obligatorios exigidos por el Ministerio de Relaciones Laborales del Ecuador. </a:t>
            </a:r>
            <a:endParaRPr lang="es-ES_tradnl" dirty="0" smtClean="0"/>
          </a:p>
          <a:p>
            <a:pPr algn="just"/>
            <a:endParaRPr lang="es-EC" dirty="0"/>
          </a:p>
          <a:p>
            <a:pPr algn="just"/>
            <a:r>
              <a:rPr lang="es-ES_tradnl" dirty="0"/>
              <a:t>3.- Es importante tener a la mano para las consultas necesarias el Código de Trabajo del Ecuador y estar pendiente de los registros y boletines oficiales que emita el Gobierno en torno al tema</a:t>
            </a:r>
            <a:r>
              <a:rPr lang="es-ES_tradnl" dirty="0" smtClean="0"/>
              <a:t>.</a:t>
            </a:r>
          </a:p>
          <a:p>
            <a:pPr algn="just"/>
            <a:endParaRPr lang="es-EC" dirty="0"/>
          </a:p>
          <a:p>
            <a:pPr algn="just"/>
            <a:r>
              <a:rPr lang="es-ES_tradnl" dirty="0"/>
              <a:t>4.- Es importante mantener una comunicación continua y adecuada con el cliente interno o colaborador, con la intención de mantener las herramientas de este Manual al Servicio del crecimiento y fortalecimiento profesional del personal y de la Visión de la Empresa.</a:t>
            </a:r>
            <a:endParaRPr lang="es-EC" dirty="0"/>
          </a:p>
          <a:p>
            <a:pPr algn="just"/>
            <a:endParaRPr lang="es-EC" dirty="0"/>
          </a:p>
          <a:p>
            <a:pPr algn="just"/>
            <a:r>
              <a:rPr lang="es-ES_tradnl" dirty="0"/>
              <a:t> </a:t>
            </a:r>
            <a:endParaRPr lang="es-EC" dirty="0"/>
          </a:p>
          <a:p>
            <a:pPr algn="just"/>
            <a:r>
              <a:rPr lang="es-ES_tradnl" dirty="0"/>
              <a:t> </a:t>
            </a:r>
            <a:endParaRPr lang="es-EC" dirty="0"/>
          </a:p>
          <a:p>
            <a:pPr algn="just"/>
            <a:endParaRPr lang="es-EC"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DESARROLLO DEL MANUAL DE CONSULTA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4" name="3 CuadroTexto"/>
          <p:cNvSpPr txBox="1"/>
          <p:nvPr/>
        </p:nvSpPr>
        <p:spPr>
          <a:xfrm>
            <a:off x="714348" y="1000108"/>
            <a:ext cx="7858180" cy="4524315"/>
          </a:xfrm>
          <a:prstGeom prst="rect">
            <a:avLst/>
          </a:prstGeom>
          <a:noFill/>
        </p:spPr>
        <p:txBody>
          <a:bodyPr wrap="square" rtlCol="0">
            <a:spAutoFit/>
          </a:bodyPr>
          <a:lstStyle/>
          <a:p>
            <a:pPr algn="just"/>
            <a:r>
              <a:rPr lang="es-ES_tradnl" dirty="0" smtClean="0"/>
              <a:t>5.- Los formatos deben ser llenados en su totalidad, para facilitar el trabajo necesario del Área que lo gestiona.</a:t>
            </a:r>
          </a:p>
          <a:p>
            <a:pPr algn="just"/>
            <a:endParaRPr lang="es-EC" dirty="0" smtClean="0"/>
          </a:p>
          <a:p>
            <a:pPr algn="just"/>
            <a:r>
              <a:rPr lang="es-ES_tradnl" dirty="0" smtClean="0"/>
              <a:t>6.- Es necesario actualizar la información de los empleados que laboran en la empresa cada periodo de tiempo. Se recomienda que mínimo sea cada año. Con el propósito de mantener una base de datos actualizada y que sirva para los diferentes procesos incluidos en este Manual.</a:t>
            </a:r>
          </a:p>
          <a:p>
            <a:pPr algn="just"/>
            <a:endParaRPr lang="es-EC" dirty="0" smtClean="0"/>
          </a:p>
          <a:p>
            <a:pPr algn="just"/>
            <a:r>
              <a:rPr lang="es-ES_tradnl" dirty="0" smtClean="0"/>
              <a:t>7.- El presente Manual debe ser transmitido a todos los colaboradores relacionados con la Gestión, de manera práctica y explicativa. Por esta razón está presentado con diagramas, que facilitan el entendimiento de las personas que lo utilicen.</a:t>
            </a:r>
          </a:p>
          <a:p>
            <a:pPr algn="just"/>
            <a:endParaRPr lang="es-EC" dirty="0" smtClean="0"/>
          </a:p>
          <a:p>
            <a:pPr algn="just"/>
            <a:r>
              <a:rPr lang="es-ES_tradnl" dirty="0" smtClean="0"/>
              <a:t>8.- Antes realizar una actualización al Manual o a cualquier proceso del área, se recomienda la participación del personal del área, para mejorar de la Gestión.</a:t>
            </a:r>
            <a:endParaRPr lang="es-EC" dirty="0" smtClean="0"/>
          </a:p>
          <a:p>
            <a:pPr algn="just"/>
            <a:r>
              <a:rPr lang="es-ES_tradnl" dirty="0" smtClean="0"/>
              <a:t> </a:t>
            </a:r>
            <a:endParaRPr lang="es-EC" dirty="0" smtClean="0"/>
          </a:p>
          <a:p>
            <a:pPr algn="just"/>
            <a:r>
              <a:rPr lang="es-ES_tradnl" dirty="0" smtClean="0"/>
              <a:t> </a:t>
            </a:r>
            <a:endParaRPr lang="es-EC" dirty="0"/>
          </a:p>
        </p:txBody>
      </p:sp>
      <p:sp>
        <p:nvSpPr>
          <p:cNvPr id="5" name="4 CuadroTexto"/>
          <p:cNvSpPr txBox="1"/>
          <p:nvPr/>
        </p:nvSpPr>
        <p:spPr>
          <a:xfrm>
            <a:off x="428596" y="357166"/>
            <a:ext cx="6715172"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RECOMENDACIONES:</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PRINCIPALES PROBLEMAS</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6" name="5 CuadroTexto"/>
          <p:cNvSpPr txBox="1"/>
          <p:nvPr/>
        </p:nvSpPr>
        <p:spPr>
          <a:xfrm>
            <a:off x="285720" y="142852"/>
            <a:ext cx="3071834"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ANÁLISIS FODA</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9" name="8 Grupo"/>
          <p:cNvGrpSpPr/>
          <p:nvPr/>
        </p:nvGrpSpPr>
        <p:grpSpPr>
          <a:xfrm>
            <a:off x="571471" y="1109238"/>
            <a:ext cx="8001057" cy="3962836"/>
            <a:chOff x="285720" y="1142984"/>
            <a:chExt cx="7858181" cy="3748522"/>
          </a:xfrm>
        </p:grpSpPr>
        <p:pic>
          <p:nvPicPr>
            <p:cNvPr id="8" name="Picture 1"/>
            <p:cNvPicPr>
              <a:picLocks noChangeAspect="1" noChangeArrowheads="1"/>
            </p:cNvPicPr>
            <p:nvPr/>
          </p:nvPicPr>
          <p:blipFill>
            <a:blip r:embed="rId4"/>
            <a:srcRect l="78441" b="93161"/>
            <a:stretch>
              <a:fillRect/>
            </a:stretch>
          </p:blipFill>
          <p:spPr bwMode="auto">
            <a:xfrm>
              <a:off x="6429389" y="1142984"/>
              <a:ext cx="1714512" cy="642918"/>
            </a:xfrm>
            <a:prstGeom prst="rect">
              <a:avLst/>
            </a:prstGeom>
            <a:ln>
              <a:headEnd/>
              <a:tailEnd/>
            </a:ln>
          </p:spPr>
          <p:style>
            <a:lnRef idx="2">
              <a:schemeClr val="accent1"/>
            </a:lnRef>
            <a:fillRef idx="1">
              <a:schemeClr val="lt1"/>
            </a:fillRef>
            <a:effectRef idx="0">
              <a:schemeClr val="accent1"/>
            </a:effectRef>
            <a:fontRef idx="minor">
              <a:schemeClr val="dk1"/>
            </a:fontRef>
          </p:style>
        </p:pic>
        <p:pic>
          <p:nvPicPr>
            <p:cNvPr id="119810" name="Picture 2"/>
            <p:cNvPicPr>
              <a:picLocks noChangeAspect="1" noChangeArrowheads="1"/>
            </p:cNvPicPr>
            <p:nvPr/>
          </p:nvPicPr>
          <p:blipFill>
            <a:blip r:embed="rId5"/>
            <a:srcRect t="64961"/>
            <a:stretch>
              <a:fillRect/>
            </a:stretch>
          </p:blipFill>
          <p:spPr bwMode="auto">
            <a:xfrm>
              <a:off x="285720" y="1785925"/>
              <a:ext cx="7858180" cy="3105581"/>
            </a:xfrm>
            <a:prstGeom prst="rect">
              <a:avLst/>
            </a:prstGeom>
            <a:ln>
              <a:solidFill>
                <a:schemeClr val="accent2">
                  <a:lumMod val="75000"/>
                </a:schemeClr>
              </a:solidFill>
              <a:headEnd/>
              <a:tailEnd/>
            </a:ln>
          </p:spPr>
          <p:style>
            <a:lnRef idx="2">
              <a:schemeClr val="accent1"/>
            </a:lnRef>
            <a:fillRef idx="1">
              <a:schemeClr val="lt1"/>
            </a:fillRef>
            <a:effectRef idx="0">
              <a:schemeClr val="accent1"/>
            </a:effectRef>
            <a:fontRef idx="minor">
              <a:schemeClr val="dk1"/>
            </a:fontRef>
          </p:style>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NECESIDADES DE LA EMPRESA</a:t>
            </a:r>
            <a:endParaRPr lang="es-EC" dirty="0"/>
          </a:p>
        </p:txBody>
      </p:sp>
      <p:pic>
        <p:nvPicPr>
          <p:cNvPr id="84994" name="Picture 2" descr="http://www.celex.espol.edu.ec/Web_CELEX2/estudiantes/images/logo_espol2.jpg"/>
          <p:cNvPicPr>
            <a:picLocks noChangeAspect="1" noChangeArrowheads="1"/>
          </p:cNvPicPr>
          <p:nvPr/>
        </p:nvPicPr>
        <p:blipFill>
          <a:blip r:embed="rId2"/>
          <a:srcRect/>
          <a:stretch>
            <a:fillRect/>
          </a:stretch>
        </p:blipFill>
        <p:spPr bwMode="auto">
          <a:xfrm>
            <a:off x="500034" y="5864389"/>
            <a:ext cx="1214414" cy="993611"/>
          </a:xfrm>
          <a:prstGeom prst="rect">
            <a:avLst/>
          </a:prstGeom>
          <a:noFill/>
        </p:spPr>
      </p:pic>
      <p:sp>
        <p:nvSpPr>
          <p:cNvPr id="6" name="5 CuadroTexto"/>
          <p:cNvSpPr txBox="1"/>
          <p:nvPr/>
        </p:nvSpPr>
        <p:spPr>
          <a:xfrm>
            <a:off x="357158" y="1700933"/>
            <a:ext cx="8429684"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_tradnl" dirty="0"/>
              <a:t>A finales del año 2007, la Presidencia toma la decisión de contratar profesionales para implementar y fomentar el manejo responsable y equitativo de los colaboradores de la Empresa.</a:t>
            </a:r>
            <a:endParaRPr lang="es-EC" dirty="0"/>
          </a:p>
          <a:p>
            <a:r>
              <a:rPr lang="es-ES_tradnl" dirty="0"/>
              <a:t>Uno de los principales problemas, fue encontrar los perfiles idóneos para la cultura de la Empresa y que además, tengan las ganas y conocimientos para implementar las herramientas de trabajo. Por esta razón se realizó un Manual de Consulta para los colaboradores internos del Departamento de Desarrollo Humano y los Gerentes de todas las divisiones.</a:t>
            </a:r>
            <a:endParaRPr lang="es-EC" dirty="0"/>
          </a:p>
          <a:p>
            <a:endParaRPr lang="es-EC" dirty="0" smtClean="0"/>
          </a:p>
          <a:p>
            <a:r>
              <a:rPr lang="es-EC" i="1" dirty="0" smtClean="0">
                <a:solidFill>
                  <a:schemeClr val="bg2">
                    <a:lumMod val="50000"/>
                  </a:schemeClr>
                </a:solidFill>
              </a:rPr>
              <a:t>Ref. Página 5 del Capítulo #1.</a:t>
            </a:r>
            <a:endParaRPr lang="es-EC" i="1" dirty="0">
              <a:solidFill>
                <a:schemeClr val="bg2">
                  <a:lumMod val="50000"/>
                </a:schemeClr>
              </a:solidFill>
            </a:endParaRPr>
          </a:p>
        </p:txBody>
      </p:sp>
      <p:sp>
        <p:nvSpPr>
          <p:cNvPr id="7" name="6 CuadroTexto"/>
          <p:cNvSpPr txBox="1"/>
          <p:nvPr/>
        </p:nvSpPr>
        <p:spPr>
          <a:xfrm>
            <a:off x="500034" y="1000108"/>
            <a:ext cx="4500594" cy="369332"/>
          </a:xfrm>
          <a:prstGeom prst="rect">
            <a:avLst/>
          </a:prstGeom>
          <a:noFill/>
        </p:spPr>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TOMA DE DECISIÓN PARA LA SOLUCIÓN</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NECESIDADES DE LA EMPRESA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8" name="7 CuadroTexto"/>
          <p:cNvSpPr txBox="1"/>
          <p:nvPr/>
        </p:nvSpPr>
        <p:spPr>
          <a:xfrm>
            <a:off x="571472" y="285728"/>
            <a:ext cx="8286808" cy="5909310"/>
          </a:xfrm>
          <a:prstGeom prst="rect">
            <a:avLst/>
          </a:prstGeom>
          <a:noFill/>
        </p:spPr>
        <p:txBody>
          <a:bodyPr wrap="square" rtlCol="0">
            <a:spAutoFit/>
          </a:bodyPr>
          <a:lstStyle/>
          <a:p>
            <a:r>
              <a:rPr lang="es-ES_tradnl" u="sng" dirty="0" smtClean="0"/>
              <a:t>A </a:t>
            </a:r>
            <a:r>
              <a:rPr lang="es-ES_tradnl" u="sng" dirty="0"/>
              <a:t>través de un Manual de Consulta, la persona que ejecuta una función específica podrá revisar todos los procesos del área de Desarrollo Humano</a:t>
            </a:r>
            <a:r>
              <a:rPr lang="es-ES_tradnl" dirty="0" smtClean="0"/>
              <a:t>:</a:t>
            </a:r>
          </a:p>
          <a:p>
            <a:r>
              <a:rPr lang="es-ES_tradnl" dirty="0" smtClean="0"/>
              <a:t> </a:t>
            </a:r>
            <a:endParaRPr lang="es-EC" dirty="0"/>
          </a:p>
          <a:p>
            <a:pPr lvl="0">
              <a:buFont typeface="Arial" pitchFamily="34" charset="0"/>
              <a:buChar char="•"/>
            </a:pPr>
            <a:r>
              <a:rPr lang="es-ES_tradnl" dirty="0"/>
              <a:t>Estructura organizacional del Área, que consiste en la Misión, Visión, Objetivos Estratégicos y el Organigrama</a:t>
            </a:r>
            <a:r>
              <a:rPr lang="es-ES_tradnl" dirty="0" smtClean="0"/>
              <a:t>.</a:t>
            </a:r>
          </a:p>
          <a:p>
            <a:pPr lvl="0"/>
            <a:endParaRPr lang="es-EC" dirty="0"/>
          </a:p>
          <a:p>
            <a:pPr lvl="0">
              <a:buFont typeface="Arial" pitchFamily="34" charset="0"/>
              <a:buChar char="•"/>
            </a:pPr>
            <a:r>
              <a:rPr lang="es-ES_tradnl" dirty="0"/>
              <a:t>Manual de Funciones, un modelo en el que se detalla las principales actividades a realizar por el colaborador en periodos de tiempo determinados</a:t>
            </a:r>
            <a:r>
              <a:rPr lang="es-ES_tradnl" dirty="0" smtClean="0"/>
              <a:t>.</a:t>
            </a:r>
          </a:p>
          <a:p>
            <a:pPr lvl="0"/>
            <a:endParaRPr lang="es-EC" dirty="0"/>
          </a:p>
          <a:p>
            <a:pPr lvl="0">
              <a:buFont typeface="Arial" pitchFamily="34" charset="0"/>
              <a:buChar char="•"/>
            </a:pPr>
            <a:r>
              <a:rPr lang="es-ES_tradnl" dirty="0"/>
              <a:t>Macro Sistema de Desarrollo Humano, en este punto se abarcan los principales subsistemas utilizados por el área y la línea estratégica de la cual están gobernados</a:t>
            </a:r>
            <a:r>
              <a:rPr lang="es-ES_tradnl" dirty="0" smtClean="0"/>
              <a:t>.</a:t>
            </a:r>
          </a:p>
          <a:p>
            <a:pPr lvl="0"/>
            <a:endParaRPr lang="es-EC" dirty="0"/>
          </a:p>
          <a:p>
            <a:pPr lvl="0">
              <a:buFont typeface="Arial" pitchFamily="34" charset="0"/>
              <a:buChar char="•"/>
            </a:pPr>
            <a:r>
              <a:rPr lang="es-ES_tradnl" dirty="0"/>
              <a:t>Plan Maestro, que muestra  la cantidad exacta de personas necesarias a contratar por áreas o divisiones de la empresa, sobre todo en las áreas masivas o de mayor rotación</a:t>
            </a:r>
            <a:r>
              <a:rPr lang="es-ES_tradnl" dirty="0" smtClean="0"/>
              <a:t>.</a:t>
            </a:r>
          </a:p>
          <a:p>
            <a:pPr lvl="0"/>
            <a:endParaRPr lang="es-EC" dirty="0"/>
          </a:p>
          <a:p>
            <a:pPr lvl="0">
              <a:buFont typeface="Arial" pitchFamily="34" charset="0"/>
              <a:buChar char="•"/>
            </a:pPr>
            <a:r>
              <a:rPr lang="es-ES_tradnl" dirty="0"/>
              <a:t>Reclutamiento de Personal, se muestran los procesos que se utilizan para reclutar personas dentro y fuera de la organización</a:t>
            </a:r>
            <a:r>
              <a:rPr lang="es-ES_tradnl" dirty="0" smtClean="0"/>
              <a:t>.</a:t>
            </a:r>
          </a:p>
          <a:p>
            <a:pPr lvl="0"/>
            <a:endParaRPr lang="es-EC" dirty="0"/>
          </a:p>
          <a:p>
            <a:pPr lvl="0">
              <a:buFont typeface="Arial" pitchFamily="34" charset="0"/>
              <a:buChar char="•"/>
            </a:pPr>
            <a:r>
              <a:rPr lang="es-ES_tradnl" dirty="0"/>
              <a:t>Selección de Personal, aquí se integra el reclutamiento y la entrevista o prueba utilizada para la selección del candidato que postula para el cargo.</a:t>
            </a:r>
            <a:endParaRPr lang="es-EC" dirty="0"/>
          </a:p>
          <a:p>
            <a:pPr>
              <a:buFont typeface="Arial" pitchFamily="34" charset="0"/>
              <a:buChar char="•"/>
            </a:pPr>
            <a:endParaRPr lang="es-EC"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NECESIDADES DE LA EMPRESA</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7" name="6 CuadroTexto"/>
          <p:cNvSpPr txBox="1"/>
          <p:nvPr/>
        </p:nvSpPr>
        <p:spPr>
          <a:xfrm>
            <a:off x="285720" y="642918"/>
            <a:ext cx="8572560" cy="5355312"/>
          </a:xfrm>
          <a:prstGeom prst="rect">
            <a:avLst/>
          </a:prstGeom>
          <a:noFill/>
        </p:spPr>
        <p:txBody>
          <a:bodyPr wrap="square" rtlCol="0">
            <a:spAutoFit/>
          </a:bodyPr>
          <a:lstStyle/>
          <a:p>
            <a:pPr lvl="0">
              <a:buFont typeface="Arial" pitchFamily="34" charset="0"/>
              <a:buChar char="•"/>
            </a:pPr>
            <a:r>
              <a:rPr lang="es-ES_tradnl" dirty="0"/>
              <a:t>Contratación de Personal, se muestra el proceso de las personas que han sido escogidas para el cargo y que pasan a tener un contrato establecido con la compañía</a:t>
            </a:r>
            <a:r>
              <a:rPr lang="es-ES_tradnl" dirty="0" smtClean="0"/>
              <a:t>.</a:t>
            </a:r>
          </a:p>
          <a:p>
            <a:pPr lvl="0"/>
            <a:endParaRPr lang="es-EC" dirty="0"/>
          </a:p>
          <a:p>
            <a:pPr lvl="0">
              <a:buFont typeface="Arial" pitchFamily="34" charset="0"/>
              <a:buChar char="•"/>
            </a:pPr>
            <a:r>
              <a:rPr lang="es-ES_tradnl" dirty="0"/>
              <a:t>Promoción, Traslados y/o aumentos de sueldos, básicamente detalla las actividades que se realizan sobre el crecimiento del profesional o cambios ínter departamentales, así como también la revisión de la escala salarial en la que se encuentra ubicado</a:t>
            </a:r>
            <a:r>
              <a:rPr lang="es-ES_tradnl" dirty="0" smtClean="0"/>
              <a:t>.</a:t>
            </a:r>
          </a:p>
          <a:p>
            <a:pPr lvl="0"/>
            <a:endParaRPr lang="es-EC" dirty="0"/>
          </a:p>
          <a:p>
            <a:pPr lvl="0">
              <a:buFont typeface="Arial" pitchFamily="34" charset="0"/>
              <a:buChar char="•"/>
            </a:pPr>
            <a:r>
              <a:rPr lang="es-ES_tradnl" dirty="0"/>
              <a:t>Pago de Nómina, actividad que se realiza para acreditar los valores acordados en el contrato por sus honorarios a los trabajadores</a:t>
            </a:r>
            <a:r>
              <a:rPr lang="es-ES_tradnl" dirty="0" smtClean="0"/>
              <a:t>.</a:t>
            </a:r>
          </a:p>
          <a:p>
            <a:pPr lvl="0"/>
            <a:endParaRPr lang="es-EC" dirty="0"/>
          </a:p>
          <a:p>
            <a:pPr lvl="0">
              <a:buFont typeface="Arial" pitchFamily="34" charset="0"/>
              <a:buChar char="•"/>
            </a:pPr>
            <a:r>
              <a:rPr lang="es-ES_tradnl" dirty="0"/>
              <a:t>Desvinculación de la relación laboral, muestra el procedimiento a seguir para finiquitar una contratación</a:t>
            </a:r>
            <a:r>
              <a:rPr lang="es-ES_tradnl" dirty="0" smtClean="0"/>
              <a:t>.</a:t>
            </a:r>
          </a:p>
          <a:p>
            <a:pPr lvl="0"/>
            <a:endParaRPr lang="es-EC" dirty="0"/>
          </a:p>
          <a:p>
            <a:pPr lvl="0">
              <a:buFont typeface="Arial" pitchFamily="34" charset="0"/>
              <a:buChar char="•"/>
            </a:pPr>
            <a:r>
              <a:rPr lang="es-ES_tradnl" dirty="0"/>
              <a:t>Reportes y Formatos, son utilizados por los responsables de área y ayudan al funcionamiento ordenado del departamento en los puntos detallados</a:t>
            </a:r>
            <a:r>
              <a:rPr lang="es-ES_tradnl" dirty="0" smtClean="0"/>
              <a:t>.</a:t>
            </a:r>
          </a:p>
          <a:p>
            <a:pPr lvl="0">
              <a:buFont typeface="Arial" pitchFamily="34" charset="0"/>
              <a:buChar char="•"/>
            </a:pPr>
            <a:endParaRPr lang="es-ES_tradnl" dirty="0"/>
          </a:p>
          <a:p>
            <a:pPr lvl="0"/>
            <a:endParaRPr lang="es-EC" dirty="0"/>
          </a:p>
          <a:p>
            <a:r>
              <a:rPr lang="es-EC" i="1" dirty="0" smtClean="0">
                <a:solidFill>
                  <a:schemeClr val="bg2">
                    <a:lumMod val="50000"/>
                  </a:schemeClr>
                </a:solidFill>
              </a:rPr>
              <a:t>Ref. Páginas 1 y 2 de la Introducción</a:t>
            </a:r>
            <a:endParaRPr lang="es-EC" i="1" dirty="0">
              <a:solidFill>
                <a:schemeClr val="bg2">
                  <a:lumMod val="50000"/>
                </a:schemeClr>
              </a:solidFill>
            </a:endParaRPr>
          </a:p>
          <a:p>
            <a:endParaRPr lang="es-EC"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INFORME DE LA REALIZACIÓN DEL TRABAJO</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6" name="5 CuadroTexto"/>
          <p:cNvSpPr txBox="1"/>
          <p:nvPr/>
        </p:nvSpPr>
        <p:spPr>
          <a:xfrm>
            <a:off x="1142976" y="1428736"/>
            <a:ext cx="300039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OBJETIVO GENERAL</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6 CuadroTexto"/>
          <p:cNvSpPr txBox="1"/>
          <p:nvPr/>
        </p:nvSpPr>
        <p:spPr>
          <a:xfrm>
            <a:off x="1142976" y="2143116"/>
            <a:ext cx="6929486"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dirty="0" smtClean="0"/>
              <a:t>Planificar con procedimientos, procesos, formatos, y políticas la generación de una estructura y cultura organizacional idónea, que permita el manejo eficiente de los recursos de la empresa y que tenga pleno conocimiento de su personal, sus expectativas y sus talentos. </a:t>
            </a:r>
          </a:p>
          <a:p>
            <a:endParaRPr lang="es-ES" dirty="0" smtClean="0"/>
          </a:p>
          <a:p>
            <a:endParaRPr lang="es-ES" dirty="0" smtClean="0"/>
          </a:p>
          <a:p>
            <a:r>
              <a:rPr lang="es-ES" dirty="0" smtClean="0">
                <a:solidFill>
                  <a:schemeClr val="bg2">
                    <a:lumMod val="50000"/>
                  </a:schemeClr>
                </a:solidFill>
              </a:rPr>
              <a:t>Ref. Pagina 8 del Capítulo #1</a:t>
            </a:r>
            <a:endParaRPr lang="es-EC" dirty="0" smtClean="0">
              <a:solidFill>
                <a:schemeClr val="bg2">
                  <a:lumMod val="50000"/>
                </a:schemeClr>
              </a:solidFill>
            </a:endParaRPr>
          </a:p>
          <a:p>
            <a:endParaRPr lang="es-EC"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INFORME DE LA REALIZACIÓN DEL TRABAJO</a:t>
            </a:r>
            <a:endParaRPr lang="es-EC" dirty="0"/>
          </a:p>
        </p:txBody>
      </p:sp>
      <p:pic>
        <p:nvPicPr>
          <p:cNvPr id="84994" name="Picture 2" descr="http://www.celex.espol.edu.ec/Web_CELEX2/estudiantes/images/logo_espol2.jpg"/>
          <p:cNvPicPr>
            <a:picLocks noChangeAspect="1" noChangeArrowheads="1"/>
          </p:cNvPicPr>
          <p:nvPr/>
        </p:nvPicPr>
        <p:blipFill>
          <a:blip r:embed="rId3"/>
          <a:srcRect/>
          <a:stretch>
            <a:fillRect/>
          </a:stretch>
        </p:blipFill>
        <p:spPr bwMode="auto">
          <a:xfrm>
            <a:off x="500034" y="5864389"/>
            <a:ext cx="1214414" cy="993611"/>
          </a:xfrm>
          <a:prstGeom prst="rect">
            <a:avLst/>
          </a:prstGeom>
          <a:noFill/>
        </p:spPr>
      </p:pic>
      <p:sp>
        <p:nvSpPr>
          <p:cNvPr id="6" name="5 CuadroTexto"/>
          <p:cNvSpPr txBox="1"/>
          <p:nvPr/>
        </p:nvSpPr>
        <p:spPr>
          <a:xfrm>
            <a:off x="714348" y="642918"/>
            <a:ext cx="300039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C"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OBJETIVOS ESPECÍFICOS</a:t>
            </a:r>
            <a:endParaRPr lang="es-EC"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6 CuadroTexto"/>
          <p:cNvSpPr txBox="1"/>
          <p:nvPr/>
        </p:nvSpPr>
        <p:spPr>
          <a:xfrm>
            <a:off x="285720" y="1253385"/>
            <a:ext cx="8358246" cy="4247317"/>
          </a:xfrm>
          <a:prstGeom prst="rect">
            <a:avLst/>
          </a:prstGeom>
          <a:noFill/>
        </p:spPr>
        <p:txBody>
          <a:bodyPr wrap="square" rtlCol="0">
            <a:spAutoFit/>
          </a:bodyPr>
          <a:lstStyle/>
          <a:p>
            <a:pPr lvl="1">
              <a:buFont typeface="Arial" pitchFamily="34" charset="0"/>
              <a:buChar char="•"/>
            </a:pPr>
            <a:r>
              <a:rPr lang="es-ES" dirty="0"/>
              <a:t>Optimizar el factor humano de la empresa.</a:t>
            </a:r>
            <a:endParaRPr lang="es-EC" dirty="0"/>
          </a:p>
          <a:p>
            <a:pPr lvl="1">
              <a:buFont typeface="Arial" pitchFamily="34" charset="0"/>
              <a:buChar char="•"/>
            </a:pPr>
            <a:r>
              <a:rPr lang="es-ES" dirty="0"/>
              <a:t>Asegurar en el tiempo la plantilla necesaria, cualitativa y cuantitativamente.</a:t>
            </a:r>
            <a:endParaRPr lang="es-EC" dirty="0"/>
          </a:p>
          <a:p>
            <a:pPr lvl="1">
              <a:buFont typeface="Arial" pitchFamily="34" charset="0"/>
              <a:buChar char="•"/>
            </a:pPr>
            <a:r>
              <a:rPr lang="es-ES" dirty="0"/>
              <a:t>Desarrollar, formar y promocionar al personal actual, de acuerdo con las necesidades futuras de la empresa.</a:t>
            </a:r>
            <a:endParaRPr lang="es-EC" dirty="0"/>
          </a:p>
          <a:p>
            <a:pPr lvl="1">
              <a:buFont typeface="Arial" pitchFamily="34" charset="0"/>
              <a:buChar char="•"/>
            </a:pPr>
            <a:r>
              <a:rPr lang="es-ES" dirty="0"/>
              <a:t>Motivar al factor humano de la organización.</a:t>
            </a:r>
            <a:endParaRPr lang="es-EC" dirty="0"/>
          </a:p>
          <a:p>
            <a:pPr lvl="1">
              <a:buFont typeface="Arial" pitchFamily="34" charset="0"/>
              <a:buChar char="•"/>
            </a:pPr>
            <a:r>
              <a:rPr lang="es-ES" dirty="0"/>
              <a:t>Mejorar el clima laboral.</a:t>
            </a:r>
            <a:endParaRPr lang="es-EC" dirty="0"/>
          </a:p>
          <a:p>
            <a:pPr lvl="1">
              <a:buFont typeface="Arial" pitchFamily="34" charset="0"/>
              <a:buChar char="•"/>
            </a:pPr>
            <a:r>
              <a:rPr lang="es-ES" dirty="0"/>
              <a:t>Contribuir a maximizar el beneficio de la empresa.</a:t>
            </a:r>
            <a:endParaRPr lang="es-EC" dirty="0"/>
          </a:p>
          <a:p>
            <a:pPr lvl="1">
              <a:buFont typeface="Arial" pitchFamily="34" charset="0"/>
              <a:buChar char="•"/>
            </a:pPr>
            <a:r>
              <a:rPr lang="es-ES" dirty="0"/>
              <a:t>Determinar un plan de capacitación para el personal.</a:t>
            </a:r>
            <a:endParaRPr lang="es-EC" dirty="0"/>
          </a:p>
          <a:p>
            <a:pPr lvl="1">
              <a:buFont typeface="Arial" pitchFamily="34" charset="0"/>
              <a:buChar char="•"/>
            </a:pPr>
            <a:r>
              <a:rPr lang="es-ES" dirty="0"/>
              <a:t>Generar en el área una cultura de utilización de indicadores de Gestión.</a:t>
            </a:r>
            <a:endParaRPr lang="es-EC" dirty="0"/>
          </a:p>
          <a:p>
            <a:pPr lvl="1">
              <a:buFont typeface="Arial" pitchFamily="34" charset="0"/>
              <a:buChar char="•"/>
            </a:pPr>
            <a:r>
              <a:rPr lang="es-ES" dirty="0"/>
              <a:t>Determinar la estructura funcional óptima.</a:t>
            </a:r>
            <a:endParaRPr lang="es-EC" dirty="0"/>
          </a:p>
          <a:p>
            <a:pPr lvl="1">
              <a:buFont typeface="Arial" pitchFamily="34" charset="0"/>
              <a:buChar char="•"/>
            </a:pPr>
            <a:r>
              <a:rPr lang="es-ES" dirty="0"/>
              <a:t>Mantener informada al área de Desarrollo Humano sobre sus procesos y procedimientos.</a:t>
            </a:r>
            <a:endParaRPr lang="es-EC" dirty="0"/>
          </a:p>
          <a:p>
            <a:pPr lvl="1">
              <a:buFont typeface="Arial" pitchFamily="34" charset="0"/>
              <a:buChar char="•"/>
            </a:pPr>
            <a:r>
              <a:rPr lang="es-ES" dirty="0"/>
              <a:t>Informar vía intranet a los responsables de las áreas para que conozcan las políticas sobre la gestión de personas.</a:t>
            </a:r>
            <a:endParaRPr lang="es-EC" dirty="0"/>
          </a:p>
          <a:p>
            <a:pPr>
              <a:buFont typeface="Arial" pitchFamily="34" charset="0"/>
              <a:buChar char="•"/>
            </a:pPr>
            <a:endParaRPr lang="es-EC" dirty="0"/>
          </a:p>
        </p:txBody>
      </p:sp>
      <p:sp>
        <p:nvSpPr>
          <p:cNvPr id="8" name="7 CuadroTexto"/>
          <p:cNvSpPr txBox="1"/>
          <p:nvPr/>
        </p:nvSpPr>
        <p:spPr>
          <a:xfrm>
            <a:off x="857224" y="5357826"/>
            <a:ext cx="3143272" cy="369332"/>
          </a:xfrm>
          <a:prstGeom prst="rect">
            <a:avLst/>
          </a:prstGeom>
          <a:noFill/>
        </p:spPr>
        <p:txBody>
          <a:bodyPr wrap="square" rtlCol="0">
            <a:spAutoFit/>
          </a:bodyPr>
          <a:lstStyle/>
          <a:p>
            <a:r>
              <a:rPr lang="es-EC" i="1" dirty="0" smtClean="0">
                <a:solidFill>
                  <a:schemeClr val="bg2">
                    <a:lumMod val="50000"/>
                  </a:schemeClr>
                </a:solidFill>
              </a:rPr>
              <a:t>Ref. Página 8 del Capítulo #1</a:t>
            </a:r>
            <a:endParaRPr lang="es-EC" i="1" dirty="0">
              <a:solidFill>
                <a:schemeClr val="bg2">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210</TotalTime>
  <Words>2765</Words>
  <Application>Microsoft Office PowerPoint</Application>
  <PresentationFormat>Presentación en pantalla (4:3)</PresentationFormat>
  <Paragraphs>319</Paragraphs>
  <Slides>36</Slides>
  <Notes>29</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36</vt:i4>
      </vt:variant>
    </vt:vector>
  </HeadingPairs>
  <TitlesOfParts>
    <vt:vector size="38" baseType="lpstr">
      <vt:lpstr>Intermedio</vt:lpstr>
      <vt:lpstr>Visio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vector>
  </TitlesOfParts>
  <Company>www.centor.mx.gd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TRABAJO PROFESIONAL</dc:title>
  <dc:creator>Centor</dc:creator>
  <cp:lastModifiedBy>biblio2</cp:lastModifiedBy>
  <cp:revision>50</cp:revision>
  <dcterms:created xsi:type="dcterms:W3CDTF">2010-02-21T19:20:36Z</dcterms:created>
  <dcterms:modified xsi:type="dcterms:W3CDTF">2010-06-29T17:06:44Z</dcterms:modified>
</cp:coreProperties>
</file>