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68" r:id="rId2"/>
    <p:sldId id="269" r:id="rId3"/>
    <p:sldId id="272" r:id="rId4"/>
    <p:sldId id="350" r:id="rId5"/>
    <p:sldId id="273" r:id="rId6"/>
    <p:sldId id="385" r:id="rId7"/>
    <p:sldId id="271" r:id="rId8"/>
    <p:sldId id="274" r:id="rId9"/>
    <p:sldId id="386" r:id="rId10"/>
    <p:sldId id="279" r:id="rId11"/>
    <p:sldId id="278" r:id="rId12"/>
    <p:sldId id="276" r:id="rId13"/>
    <p:sldId id="275" r:id="rId14"/>
    <p:sldId id="284" r:id="rId15"/>
    <p:sldId id="285" r:id="rId16"/>
    <p:sldId id="280" r:id="rId17"/>
    <p:sldId id="283" r:id="rId18"/>
    <p:sldId id="282" r:id="rId19"/>
    <p:sldId id="281" r:id="rId20"/>
    <p:sldId id="286" r:id="rId21"/>
    <p:sldId id="289" r:id="rId22"/>
    <p:sldId id="287" r:id="rId23"/>
    <p:sldId id="288" r:id="rId24"/>
    <p:sldId id="291" r:id="rId25"/>
    <p:sldId id="292" r:id="rId26"/>
    <p:sldId id="293" r:id="rId27"/>
    <p:sldId id="294" r:id="rId28"/>
    <p:sldId id="295" r:id="rId29"/>
    <p:sldId id="296" r:id="rId30"/>
    <p:sldId id="297" r:id="rId31"/>
    <p:sldId id="298" r:id="rId32"/>
    <p:sldId id="299" r:id="rId33"/>
    <p:sldId id="300" r:id="rId34"/>
    <p:sldId id="301" r:id="rId35"/>
    <p:sldId id="387" r:id="rId36"/>
    <p:sldId id="302" r:id="rId37"/>
    <p:sldId id="303" r:id="rId38"/>
    <p:sldId id="304" r:id="rId39"/>
    <p:sldId id="379" r:id="rId40"/>
    <p:sldId id="307" r:id="rId41"/>
    <p:sldId id="405" r:id="rId42"/>
    <p:sldId id="394" r:id="rId43"/>
    <p:sldId id="395" r:id="rId44"/>
    <p:sldId id="396" r:id="rId45"/>
    <p:sldId id="397" r:id="rId46"/>
    <p:sldId id="398" r:id="rId47"/>
    <p:sldId id="399" r:id="rId48"/>
    <p:sldId id="400" r:id="rId49"/>
    <p:sldId id="401" r:id="rId50"/>
    <p:sldId id="321" r:id="rId51"/>
    <p:sldId id="326" r:id="rId52"/>
    <p:sldId id="402" r:id="rId53"/>
    <p:sldId id="403" r:id="rId54"/>
    <p:sldId id="404" r:id="rId55"/>
    <p:sldId id="330" r:id="rId56"/>
    <p:sldId id="391" r:id="rId57"/>
    <p:sldId id="392" r:id="rId58"/>
    <p:sldId id="393" r:id="rId59"/>
    <p:sldId id="341" r:id="rId60"/>
    <p:sldId id="343" r:id="rId61"/>
    <p:sldId id="342" r:id="rId62"/>
    <p:sldId id="390" r:id="rId63"/>
    <p:sldId id="335" r:id="rId64"/>
    <p:sldId id="337" r:id="rId65"/>
    <p:sldId id="340" r:id="rId66"/>
    <p:sldId id="339" r:id="rId67"/>
    <p:sldId id="388" r:id="rId68"/>
    <p:sldId id="389" r:id="rId69"/>
    <p:sldId id="338" r:id="rId70"/>
    <p:sldId id="336" r:id="rId71"/>
    <p:sldId id="332" r:id="rId72"/>
    <p:sldId id="346" r:id="rId73"/>
    <p:sldId id="348" r:id="rId74"/>
    <p:sldId id="349" r:id="rId7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B2D8F0"/>
    <a:srgbClr val="99CCFF"/>
    <a:srgbClr val="1D1953"/>
    <a:srgbClr val="0B131F"/>
    <a:srgbClr val="0066CC"/>
    <a:srgbClr val="8DBBDB"/>
    <a:srgbClr val="4171A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1908" autoAdjust="0"/>
  </p:normalViewPr>
  <p:slideViewPr>
    <p:cSldViewPr>
      <p:cViewPr varScale="1">
        <p:scale>
          <a:sx n="87" d="100"/>
          <a:sy n="87" d="100"/>
        </p:scale>
        <p:origin x="-65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06/relationships/legacyDocTextInfo" Target="legacyDocTextInfo.bin"/><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4B64302-E132-4703-8F06-FC4898F8FD24}" type="datetimeFigureOut">
              <a:rPr lang="es-ES"/>
              <a:pPr>
                <a:defRPr/>
              </a:pPr>
              <a:t>29/06/2010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CD3D7EF9-CB43-4BAF-B953-E25D9A1FD85B}"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D8D582E6-D245-4B3F-A196-71FB6DA8C8DA}" type="datetimeFigureOut">
              <a:rPr lang="es-ES"/>
              <a:pPr>
                <a:defRPr/>
              </a:pPr>
              <a:t>29/06/2010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A0083C5-690F-4A5C-9A87-E9A62365194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8570610-420B-4CB4-8131-B30ABDD23B4A}" type="datetimeFigureOut">
              <a:rPr lang="es-ES"/>
              <a:pPr>
                <a:defRPr/>
              </a:pPr>
              <a:t>29/06/2010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B03F5C4-ADA5-4F78-BAC3-EC14EE5A2847}"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ADB4739-2E55-4EB9-86E8-5CEB1DD556D2}" type="datetimeFigureOut">
              <a:rPr lang="es-ES"/>
              <a:pPr>
                <a:defRPr/>
              </a:pPr>
              <a:t>29/06/2010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501E86D-E80A-4371-AEE7-74D875E0537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F4F87C2-C132-4EA5-85A1-09C43F660049}" type="datetimeFigureOut">
              <a:rPr lang="es-ES"/>
              <a:pPr>
                <a:defRPr/>
              </a:pPr>
              <a:t>29/06/2010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D52BF26-83CC-4258-881F-86EBF728CA6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10CADAA-89D9-45B3-B16C-2D83D5AFD650}" type="datetimeFigureOut">
              <a:rPr lang="es-ES"/>
              <a:pPr>
                <a:defRPr/>
              </a:pPr>
              <a:t>29/06/2010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E87E058-F047-4B2A-9383-A81F14A689B7}"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7D4C3C4C-864A-4636-83A7-288E055289C2}" type="datetimeFigureOut">
              <a:rPr lang="es-ES"/>
              <a:pPr>
                <a:defRPr/>
              </a:pPr>
              <a:t>29/06/2010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E16E35D-395C-4E9F-963C-CECF678FF028}"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0A8BC259-F350-4357-84AE-BA87ED006275}" type="datetimeFigureOut">
              <a:rPr lang="es-ES"/>
              <a:pPr>
                <a:defRPr/>
              </a:pPr>
              <a:t>29/06/2010</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E0575497-FD00-49DF-9463-E307F4EE9A78}"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AB18DE77-869E-4B4C-A1CF-7DF2213EE878}" type="datetimeFigureOut">
              <a:rPr lang="es-ES"/>
              <a:pPr>
                <a:defRPr/>
              </a:pPr>
              <a:t>29/06/2010</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F9558C38-5565-4D84-A112-9FA5187A6F82}"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D1D1E0D-D59D-49B2-B60D-6F931C1F0DAC}" type="datetimeFigureOut">
              <a:rPr lang="es-ES"/>
              <a:pPr>
                <a:defRPr/>
              </a:pPr>
              <a:t>29/06/2010</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F4FE6131-137B-41A9-9FC2-2181CA6604A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212A815-B6F0-40AF-AAC5-E181C4304E25}" type="datetimeFigureOut">
              <a:rPr lang="es-ES"/>
              <a:pPr>
                <a:defRPr/>
              </a:pPr>
              <a:t>29/06/2010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0603F46-66B2-4604-BB7E-D390271BAA12}"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FF979B9-F788-4588-BF66-50CFE8322317}" type="datetimeFigureOut">
              <a:rPr lang="es-ES"/>
              <a:pPr>
                <a:defRPr/>
              </a:pPr>
              <a:t>29/06/2010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071F645-4C24-44D6-9BE0-12BCE80F350C}"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7311212-0032-4019-9717-5D4A8264BD45}" type="datetimeFigureOut">
              <a:rPr lang="es-ES"/>
              <a:pPr>
                <a:defRPr/>
              </a:pPr>
              <a:t>29/06/2010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7EB73C-F2BE-4FC4-B527-989B25B1D8D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slide" Target="slide40.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slide" Target="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slide" Target="slide40.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slide" Target="slide40.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slide" Target="slide40.xml"/></Relationships>
</file>

<file path=ppt/slides/_rels/slide46.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slide" Target="slide40.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http://t3.gstatic.com/images?q=tbn:jrQLLFdTrTp-8M:http://media-cdn.tripadvisor.com/media/photo-s/01/19/39/8b/columpios-del-hotel.jp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slide" Target="slide36.xml"/><Relationship Id="rId4" Type="http://schemas.openxmlformats.org/officeDocument/2006/relationships/image" Target="http://t1.gstatic.com/images?q=tbn:P_lF_fHarZUnSM:http://fcomoya08.files.wordpress.com/2008/01/beach_volley_7.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slide" Target="slide4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55.xml"/><Relationship Id="rId5" Type="http://schemas.openxmlformats.org/officeDocument/2006/relationships/image" Target="../media/image48.pn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pic>
        <p:nvPicPr>
          <p:cNvPr id="11" name="10 Imagen" descr="fen-espol.jpg"/>
          <p:cNvPicPr>
            <a:picLocks noChangeAspect="1"/>
          </p:cNvPicPr>
          <p:nvPr/>
        </p:nvPicPr>
        <p:blipFill>
          <a:blip r:embed="rId3" cstate="print"/>
          <a:stretch>
            <a:fillRect/>
          </a:stretch>
        </p:blipFill>
        <p:spPr>
          <a:xfrm>
            <a:off x="7429520" y="1714488"/>
            <a:ext cx="1428750" cy="1343025"/>
          </a:xfrm>
          <a:prstGeom prst="ellipse">
            <a:avLst/>
          </a:prstGeom>
          <a:ln>
            <a:noFill/>
          </a:ln>
          <a:effectLst>
            <a:softEdge rad="112500"/>
          </a:effectLst>
        </p:spPr>
      </p:pic>
      <p:sp>
        <p:nvSpPr>
          <p:cNvPr id="3075" name="8 Título"/>
          <p:cNvSpPr>
            <a:spLocks noGrp="1"/>
          </p:cNvSpPr>
          <p:nvPr>
            <p:ph type="ctrTitle"/>
          </p:nvPr>
        </p:nvSpPr>
        <p:spPr>
          <a:xfrm>
            <a:off x="785813" y="500063"/>
            <a:ext cx="7343775" cy="1214437"/>
          </a:xfrm>
        </p:spPr>
        <p:txBody>
          <a:bodyPr/>
          <a:lstStyle/>
          <a:p>
            <a:r>
              <a:rPr lang="es-EC" sz="2800" b="1" i="1" smtClean="0">
                <a:latin typeface="Times New Roman" pitchFamily="18" charset="0"/>
                <a:cs typeface="Times New Roman" pitchFamily="18" charset="0"/>
              </a:rPr>
              <a:t>Escuela Superior Politécnica del Litoral</a:t>
            </a:r>
            <a:r>
              <a:rPr lang="es-EC" sz="2400" b="1" i="1" smtClean="0">
                <a:latin typeface="Times New Roman" pitchFamily="18" charset="0"/>
                <a:cs typeface="Times New Roman" pitchFamily="18" charset="0"/>
              </a:rPr>
              <a:t/>
            </a:r>
            <a:br>
              <a:rPr lang="es-EC" sz="2400" b="1" i="1" smtClean="0">
                <a:latin typeface="Times New Roman" pitchFamily="18" charset="0"/>
                <a:cs typeface="Times New Roman" pitchFamily="18" charset="0"/>
              </a:rPr>
            </a:br>
            <a:r>
              <a:rPr lang="es-EC" sz="2400" b="1" i="1" smtClean="0">
                <a:latin typeface="Times New Roman" pitchFamily="18" charset="0"/>
                <a:cs typeface="Times New Roman" pitchFamily="18" charset="0"/>
              </a:rPr>
              <a:t>“</a:t>
            </a:r>
            <a:r>
              <a:rPr lang="es-EC" sz="1800" b="1" i="1" smtClean="0">
                <a:latin typeface="Times New Roman" pitchFamily="18" charset="0"/>
                <a:cs typeface="Times New Roman" pitchFamily="18" charset="0"/>
              </a:rPr>
              <a:t>Impulsando la sociedad del conocimiento”</a:t>
            </a:r>
            <a:r>
              <a:rPr lang="es-ES_tradnl" sz="2800" b="1" i="1" smtClean="0"/>
              <a:t/>
            </a:r>
            <a:br>
              <a:rPr lang="es-ES_tradnl" sz="2800" b="1" i="1" smtClean="0"/>
            </a:br>
            <a:endParaRPr lang="es-ES" sz="2600" b="1" smtClean="0">
              <a:latin typeface="Kozuka Gothic Pro B" pitchFamily="34" charset="-128"/>
              <a:ea typeface="Kozuka Gothic Pro B" pitchFamily="34" charset="-128"/>
              <a:cs typeface="Arial" charset="0"/>
            </a:endParaRPr>
          </a:p>
        </p:txBody>
      </p:sp>
      <p:sp>
        <p:nvSpPr>
          <p:cNvPr id="13" name="12 Subtítulo"/>
          <p:cNvSpPr>
            <a:spLocks noGrp="1"/>
          </p:cNvSpPr>
          <p:nvPr>
            <p:ph type="subTitle" idx="1"/>
          </p:nvPr>
        </p:nvSpPr>
        <p:spPr>
          <a:xfrm>
            <a:off x="1571625" y="2000250"/>
            <a:ext cx="6286500" cy="828675"/>
          </a:xfrm>
        </p:spPr>
        <p:txBody>
          <a:bodyPr/>
          <a:lstStyle/>
          <a:p>
            <a:pPr>
              <a:defRPr/>
            </a:pPr>
            <a:r>
              <a:rPr lang="es-ES" sz="2800" b="1" dirty="0" smtClean="0">
                <a:solidFill>
                  <a:schemeClr val="tx1"/>
                </a:solidFill>
                <a:latin typeface="Times New Roman" pitchFamily="18" charset="0"/>
                <a:ea typeface="+mj-ea"/>
                <a:cs typeface="Times New Roman" pitchFamily="18" charset="0"/>
              </a:rPr>
              <a:t>Facultad de Economía y Negocios</a:t>
            </a:r>
          </a:p>
        </p:txBody>
      </p:sp>
      <p:pic>
        <p:nvPicPr>
          <p:cNvPr id="12" name="11 Imagen" descr="ESPOL.jpg"/>
          <p:cNvPicPr>
            <a:picLocks noChangeAspect="1"/>
          </p:cNvPicPr>
          <p:nvPr/>
        </p:nvPicPr>
        <p:blipFill>
          <a:blip r:embed="rId4" cstate="print"/>
          <a:stretch>
            <a:fillRect/>
          </a:stretch>
        </p:blipFill>
        <p:spPr>
          <a:xfrm>
            <a:off x="285720" y="357166"/>
            <a:ext cx="1285884" cy="1285884"/>
          </a:xfrm>
          <a:prstGeom prst="ellipse">
            <a:avLst/>
          </a:prstGeom>
          <a:ln>
            <a:noFill/>
          </a:ln>
          <a:effectLst>
            <a:softEdge rad="112500"/>
          </a:effectLst>
        </p:spPr>
      </p:pic>
      <p:sp>
        <p:nvSpPr>
          <p:cNvPr id="3078" name="15 CuadroTexto"/>
          <p:cNvSpPr txBox="1">
            <a:spLocks noChangeArrowheads="1"/>
          </p:cNvSpPr>
          <p:nvPr/>
        </p:nvSpPr>
        <p:spPr bwMode="auto">
          <a:xfrm>
            <a:off x="3286125" y="2786063"/>
            <a:ext cx="3071813" cy="523875"/>
          </a:xfrm>
          <a:prstGeom prst="rect">
            <a:avLst/>
          </a:prstGeom>
          <a:noFill/>
          <a:ln w="9525">
            <a:noFill/>
            <a:miter lim="800000"/>
            <a:headEnd/>
            <a:tailEnd/>
          </a:ln>
        </p:spPr>
        <p:txBody>
          <a:bodyPr>
            <a:spAutoFit/>
          </a:bodyPr>
          <a:lstStyle/>
          <a:p>
            <a:r>
              <a:rPr lang="es-ES" sz="2800" b="1">
                <a:latin typeface="Times New Roman" pitchFamily="18" charset="0"/>
                <a:ea typeface="Kozuka Gothic Pro M" pitchFamily="34" charset="-128"/>
                <a:cs typeface="Times New Roman" pitchFamily="18" charset="0"/>
              </a:rPr>
              <a:t>Tesis de Grado</a:t>
            </a:r>
          </a:p>
        </p:txBody>
      </p:sp>
      <p:sp>
        <p:nvSpPr>
          <p:cNvPr id="21" name="20 Menos"/>
          <p:cNvSpPr/>
          <p:nvPr/>
        </p:nvSpPr>
        <p:spPr>
          <a:xfrm>
            <a:off x="357188" y="1428750"/>
            <a:ext cx="8786812"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080" name="21 CuadroTexto"/>
          <p:cNvSpPr txBox="1">
            <a:spLocks noChangeArrowheads="1"/>
          </p:cNvSpPr>
          <p:nvPr/>
        </p:nvSpPr>
        <p:spPr bwMode="auto">
          <a:xfrm>
            <a:off x="3357563" y="3714750"/>
            <a:ext cx="5500687" cy="1338263"/>
          </a:xfrm>
          <a:prstGeom prst="rect">
            <a:avLst/>
          </a:prstGeom>
          <a:noFill/>
          <a:ln w="9525">
            <a:noFill/>
            <a:miter lim="800000"/>
            <a:headEnd/>
            <a:tailEnd/>
          </a:ln>
        </p:spPr>
        <p:txBody>
          <a:bodyPr>
            <a:spAutoFit/>
          </a:bodyPr>
          <a:lstStyle/>
          <a:p>
            <a:pPr>
              <a:lnSpc>
                <a:spcPct val="150000"/>
              </a:lnSpc>
            </a:pPr>
            <a:r>
              <a:rPr lang="es-ES" b="1">
                <a:cs typeface="Arial" charset="0"/>
              </a:rPr>
              <a:t>Ericka Lelia Dávila Sotomayor</a:t>
            </a:r>
          </a:p>
          <a:p>
            <a:pPr>
              <a:lnSpc>
                <a:spcPct val="150000"/>
              </a:lnSpc>
            </a:pPr>
            <a:r>
              <a:rPr lang="es-ES" b="1">
                <a:cs typeface="Arial" charset="0"/>
              </a:rPr>
              <a:t>Janeth Magdalena Jara Sibri</a:t>
            </a:r>
          </a:p>
          <a:p>
            <a:pPr>
              <a:lnSpc>
                <a:spcPct val="150000"/>
              </a:lnSpc>
            </a:pPr>
            <a:r>
              <a:rPr lang="es-ES" b="1">
                <a:cs typeface="Arial" charset="0"/>
              </a:rPr>
              <a:t>Daniela Jacqueline  Constante Zambrano</a:t>
            </a:r>
          </a:p>
        </p:txBody>
      </p:sp>
      <p:sp>
        <p:nvSpPr>
          <p:cNvPr id="3081" name="22 CuadroTexto"/>
          <p:cNvSpPr txBox="1">
            <a:spLocks noChangeArrowheads="1"/>
          </p:cNvSpPr>
          <p:nvPr/>
        </p:nvSpPr>
        <p:spPr bwMode="auto">
          <a:xfrm>
            <a:off x="1000125" y="3429000"/>
            <a:ext cx="2928938" cy="400050"/>
          </a:xfrm>
          <a:prstGeom prst="rect">
            <a:avLst/>
          </a:prstGeom>
          <a:noFill/>
          <a:ln w="9525">
            <a:noFill/>
            <a:miter lim="800000"/>
            <a:headEnd/>
            <a:tailEnd/>
          </a:ln>
        </p:spPr>
        <p:txBody>
          <a:bodyPr>
            <a:spAutoFit/>
          </a:bodyPr>
          <a:lstStyle/>
          <a:p>
            <a:r>
              <a:rPr lang="es-ES" sz="2000" b="1">
                <a:latin typeface="Arial Narrow" pitchFamily="34" charset="0"/>
                <a:cs typeface="Times New Roman" pitchFamily="18" charset="0"/>
              </a:rPr>
              <a:t>Presentado</a:t>
            </a:r>
            <a:r>
              <a:rPr lang="es-ES" sz="1900" b="1">
                <a:latin typeface="Arial Narrow" pitchFamily="34" charset="0"/>
                <a:cs typeface="Times New Roman" pitchFamily="18" charset="0"/>
              </a:rPr>
              <a:t> por: </a:t>
            </a:r>
          </a:p>
        </p:txBody>
      </p:sp>
      <p:sp>
        <p:nvSpPr>
          <p:cNvPr id="3082" name="23 CuadroTexto"/>
          <p:cNvSpPr txBox="1">
            <a:spLocks noChangeArrowheads="1"/>
          </p:cNvSpPr>
          <p:nvPr/>
        </p:nvSpPr>
        <p:spPr bwMode="auto">
          <a:xfrm>
            <a:off x="1143000" y="5500688"/>
            <a:ext cx="2071688" cy="400050"/>
          </a:xfrm>
          <a:prstGeom prst="rect">
            <a:avLst/>
          </a:prstGeom>
          <a:noFill/>
          <a:ln w="9525">
            <a:noFill/>
            <a:miter lim="800000"/>
            <a:headEnd/>
            <a:tailEnd/>
          </a:ln>
        </p:spPr>
        <p:txBody>
          <a:bodyPr>
            <a:spAutoFit/>
          </a:bodyPr>
          <a:lstStyle/>
          <a:p>
            <a:r>
              <a:rPr lang="es-ES" sz="2000" b="1">
                <a:latin typeface="Arial Narrow" pitchFamily="34" charset="0"/>
              </a:rPr>
              <a:t>Directora:</a:t>
            </a:r>
          </a:p>
        </p:txBody>
      </p:sp>
      <p:sp>
        <p:nvSpPr>
          <p:cNvPr id="3083" name="24 CuadroTexto"/>
          <p:cNvSpPr txBox="1">
            <a:spLocks noChangeArrowheads="1"/>
          </p:cNvSpPr>
          <p:nvPr/>
        </p:nvSpPr>
        <p:spPr bwMode="auto">
          <a:xfrm>
            <a:off x="3429000" y="5857875"/>
            <a:ext cx="3071813" cy="369888"/>
          </a:xfrm>
          <a:prstGeom prst="rect">
            <a:avLst/>
          </a:prstGeom>
          <a:noFill/>
          <a:ln w="9525">
            <a:noFill/>
            <a:miter lim="800000"/>
            <a:headEnd/>
            <a:tailEnd/>
          </a:ln>
        </p:spPr>
        <p:txBody>
          <a:bodyPr>
            <a:spAutoFit/>
          </a:bodyPr>
          <a:lstStyle/>
          <a:p>
            <a:r>
              <a:rPr lang="es-ES" b="1">
                <a:cs typeface="Arial" charset="0"/>
              </a:rPr>
              <a:t>Ing. Patricia Valdiviezo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2292" name="4 CuadroTexto"/>
          <p:cNvSpPr txBox="1">
            <a:spLocks noChangeArrowheads="1"/>
          </p:cNvSpPr>
          <p:nvPr/>
        </p:nvSpPr>
        <p:spPr bwMode="auto">
          <a:xfrm>
            <a:off x="1403350" y="476250"/>
            <a:ext cx="2357438" cy="579438"/>
          </a:xfrm>
          <a:prstGeom prst="rect">
            <a:avLst/>
          </a:prstGeom>
          <a:noFill/>
          <a:ln w="9525">
            <a:noFill/>
            <a:miter lim="800000"/>
            <a:headEnd/>
            <a:tailEnd/>
          </a:ln>
        </p:spPr>
        <p:txBody>
          <a:bodyPr>
            <a:spAutoFit/>
          </a:bodyPr>
          <a:lstStyle/>
          <a:p>
            <a:r>
              <a:rPr lang="es-ES" sz="3200" b="1"/>
              <a:t>Objetivos</a:t>
            </a:r>
          </a:p>
        </p:txBody>
      </p:sp>
      <p:sp>
        <p:nvSpPr>
          <p:cNvPr id="12293" name="5 CuadroTexto"/>
          <p:cNvSpPr txBox="1">
            <a:spLocks noChangeArrowheads="1"/>
          </p:cNvSpPr>
          <p:nvPr/>
        </p:nvSpPr>
        <p:spPr bwMode="auto">
          <a:xfrm>
            <a:off x="1362075" y="1541463"/>
            <a:ext cx="3786188" cy="519112"/>
          </a:xfrm>
          <a:prstGeom prst="rect">
            <a:avLst/>
          </a:prstGeom>
          <a:noFill/>
          <a:ln w="9525">
            <a:noFill/>
            <a:miter lim="800000"/>
            <a:headEnd/>
            <a:tailEnd/>
          </a:ln>
        </p:spPr>
        <p:txBody>
          <a:bodyPr>
            <a:spAutoFit/>
          </a:bodyPr>
          <a:lstStyle/>
          <a:p>
            <a:pPr>
              <a:buFont typeface="Wingdings" pitchFamily="2" charset="2"/>
              <a:buNone/>
            </a:pPr>
            <a:r>
              <a:rPr lang="es-ES" sz="2800" b="1"/>
              <a:t> Objetivo General</a:t>
            </a:r>
          </a:p>
        </p:txBody>
      </p:sp>
      <p:sp>
        <p:nvSpPr>
          <p:cNvPr id="12294" name="7 CuadroTexto"/>
          <p:cNvSpPr txBox="1">
            <a:spLocks noChangeArrowheads="1"/>
          </p:cNvSpPr>
          <p:nvPr/>
        </p:nvSpPr>
        <p:spPr bwMode="auto">
          <a:xfrm>
            <a:off x="1619250" y="2781300"/>
            <a:ext cx="6072188" cy="1906588"/>
          </a:xfrm>
          <a:prstGeom prst="rect">
            <a:avLst/>
          </a:prstGeom>
          <a:noFill/>
          <a:ln w="9525">
            <a:noFill/>
            <a:miter lim="800000"/>
            <a:headEnd/>
            <a:tailEnd/>
          </a:ln>
        </p:spPr>
        <p:txBody>
          <a:bodyPr>
            <a:spAutoFit/>
          </a:bodyPr>
          <a:lstStyle/>
          <a:p>
            <a:pPr algn="just">
              <a:lnSpc>
                <a:spcPct val="150000"/>
              </a:lnSpc>
            </a:pPr>
            <a:r>
              <a:rPr lang="es-ES" sz="1700"/>
              <a:t>Crear un servicio turístico único en la zona, con niveles de  estándares internacionales capaz de atraer gran número de visitantes  tanto nacionales como extranjeros fomentando así el turismo del cantón.</a:t>
            </a:r>
          </a:p>
          <a:p>
            <a:endParaRPr lang="es-ES" sz="17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3316" name="4 CuadroTexto"/>
          <p:cNvSpPr txBox="1">
            <a:spLocks noChangeArrowheads="1"/>
          </p:cNvSpPr>
          <p:nvPr/>
        </p:nvSpPr>
        <p:spPr bwMode="auto">
          <a:xfrm>
            <a:off x="971550" y="549275"/>
            <a:ext cx="4572000" cy="519113"/>
          </a:xfrm>
          <a:prstGeom prst="rect">
            <a:avLst/>
          </a:prstGeom>
          <a:noFill/>
          <a:ln w="9525">
            <a:noFill/>
            <a:miter lim="800000"/>
            <a:headEnd/>
            <a:tailEnd/>
          </a:ln>
        </p:spPr>
        <p:txBody>
          <a:bodyPr>
            <a:spAutoFit/>
          </a:bodyPr>
          <a:lstStyle/>
          <a:p>
            <a:pPr>
              <a:buFont typeface="Wingdings" pitchFamily="2" charset="2"/>
              <a:buNone/>
            </a:pPr>
            <a:r>
              <a:rPr lang="es-ES" sz="2800" b="1"/>
              <a:t> Objetivos Específicos</a:t>
            </a:r>
          </a:p>
        </p:txBody>
      </p:sp>
      <p:sp>
        <p:nvSpPr>
          <p:cNvPr id="13317" name="5 CuadroTexto"/>
          <p:cNvSpPr txBox="1">
            <a:spLocks noChangeArrowheads="1"/>
          </p:cNvSpPr>
          <p:nvPr/>
        </p:nvSpPr>
        <p:spPr bwMode="auto">
          <a:xfrm>
            <a:off x="1042988" y="1717675"/>
            <a:ext cx="7561262" cy="3854450"/>
          </a:xfrm>
          <a:prstGeom prst="rect">
            <a:avLst/>
          </a:prstGeom>
          <a:noFill/>
          <a:ln w="9525">
            <a:noFill/>
            <a:miter lim="800000"/>
            <a:headEnd/>
            <a:tailEnd/>
          </a:ln>
        </p:spPr>
        <p:txBody>
          <a:bodyPr>
            <a:spAutoFit/>
          </a:bodyPr>
          <a:lstStyle/>
          <a:p>
            <a:pPr algn="just">
              <a:lnSpc>
                <a:spcPct val="150000"/>
              </a:lnSpc>
              <a:buFont typeface="Wingdings" pitchFamily="2" charset="2"/>
              <a:buChar char="§"/>
            </a:pPr>
            <a:r>
              <a:rPr lang="es-ES" sz="2000"/>
              <a:t>   </a:t>
            </a:r>
            <a:r>
              <a:rPr lang="es-ES" sz="1700"/>
              <a:t>Determinar las necesidades, gustos y preferencias de los clientes potenciales.</a:t>
            </a:r>
          </a:p>
          <a:p>
            <a:pPr algn="just">
              <a:lnSpc>
                <a:spcPct val="150000"/>
              </a:lnSpc>
              <a:buFont typeface="Wingdings" pitchFamily="2" charset="2"/>
              <a:buChar char="§"/>
            </a:pPr>
            <a:r>
              <a:rPr lang="es-ES" sz="1700"/>
              <a:t>    Determinar la afluencia de turistas en el cantón.</a:t>
            </a:r>
          </a:p>
          <a:p>
            <a:pPr algn="just">
              <a:lnSpc>
                <a:spcPct val="150000"/>
              </a:lnSpc>
              <a:buFont typeface="Wingdings" pitchFamily="2" charset="2"/>
              <a:buChar char="§"/>
            </a:pPr>
            <a:r>
              <a:rPr lang="es-ES" sz="1700"/>
              <a:t>    Determinar la localización del proyecto.</a:t>
            </a:r>
          </a:p>
          <a:p>
            <a:pPr algn="just">
              <a:lnSpc>
                <a:spcPct val="150000"/>
              </a:lnSpc>
              <a:buFont typeface="Wingdings" pitchFamily="2" charset="2"/>
              <a:buChar char="§"/>
            </a:pPr>
            <a:r>
              <a:rPr lang="es-ES" sz="1700"/>
              <a:t>    Determinar el nivel óptimo de infraestructura.</a:t>
            </a:r>
          </a:p>
          <a:p>
            <a:pPr algn="just">
              <a:lnSpc>
                <a:spcPct val="150000"/>
              </a:lnSpc>
              <a:buFont typeface="Wingdings" pitchFamily="2" charset="2"/>
              <a:buChar char="§"/>
            </a:pPr>
            <a:r>
              <a:rPr lang="es-ES" sz="1700"/>
              <a:t>    Determinar las condiciones contractuales para la ejecución del proyecto.</a:t>
            </a:r>
          </a:p>
          <a:p>
            <a:pPr algn="just">
              <a:lnSpc>
                <a:spcPct val="150000"/>
              </a:lnSpc>
              <a:buFont typeface="Wingdings" pitchFamily="2" charset="2"/>
              <a:buChar char="§"/>
            </a:pPr>
            <a:r>
              <a:rPr lang="es-ES" sz="1700"/>
              <a:t>    Determinar un plan de mercadeo estratégico</a:t>
            </a:r>
          </a:p>
          <a:p>
            <a:pPr>
              <a:lnSpc>
                <a:spcPct val="150000"/>
              </a:lnSpc>
            </a:pPr>
            <a:endParaRPr lang="es-ES" sz="1700"/>
          </a:p>
          <a:p>
            <a:endParaRPr lang="es-ES"/>
          </a:p>
          <a:p>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4340" name="2 CuadroTexto"/>
          <p:cNvSpPr txBox="1">
            <a:spLocks noChangeArrowheads="1"/>
          </p:cNvSpPr>
          <p:nvPr/>
        </p:nvSpPr>
        <p:spPr bwMode="auto">
          <a:xfrm>
            <a:off x="928688" y="350838"/>
            <a:ext cx="6786562" cy="701675"/>
          </a:xfrm>
          <a:prstGeom prst="rect">
            <a:avLst/>
          </a:prstGeom>
          <a:noFill/>
          <a:ln w="9525">
            <a:noFill/>
            <a:miter lim="800000"/>
            <a:headEnd/>
            <a:tailEnd/>
          </a:ln>
        </p:spPr>
        <p:txBody>
          <a:bodyPr>
            <a:spAutoFit/>
          </a:bodyPr>
          <a:lstStyle/>
          <a:p>
            <a:r>
              <a:rPr lang="es-ES" sz="4000" b="1">
                <a:latin typeface="Calibri" pitchFamily="34" charset="0"/>
              </a:rPr>
              <a:t>2. Estudio Organizacional</a:t>
            </a:r>
          </a:p>
        </p:txBody>
      </p:sp>
      <p:sp>
        <p:nvSpPr>
          <p:cNvPr id="14341" name="4 CuadroTexto"/>
          <p:cNvSpPr txBox="1">
            <a:spLocks noChangeArrowheads="1"/>
          </p:cNvSpPr>
          <p:nvPr/>
        </p:nvSpPr>
        <p:spPr bwMode="auto">
          <a:xfrm>
            <a:off x="2411413" y="1285875"/>
            <a:ext cx="4214812" cy="519113"/>
          </a:xfrm>
          <a:prstGeom prst="rect">
            <a:avLst/>
          </a:prstGeom>
          <a:noFill/>
          <a:ln w="9525">
            <a:noFill/>
            <a:miter lim="800000"/>
            <a:headEnd/>
            <a:tailEnd/>
          </a:ln>
        </p:spPr>
        <p:txBody>
          <a:bodyPr>
            <a:spAutoFit/>
          </a:bodyPr>
          <a:lstStyle/>
          <a:p>
            <a:pPr algn="ctr"/>
            <a:r>
              <a:rPr lang="es-ES" sz="2800" b="1"/>
              <a:t>Quienes somos</a:t>
            </a:r>
          </a:p>
        </p:txBody>
      </p:sp>
      <p:sp>
        <p:nvSpPr>
          <p:cNvPr id="14342" name="5 CuadroTexto"/>
          <p:cNvSpPr txBox="1">
            <a:spLocks noChangeArrowheads="1"/>
          </p:cNvSpPr>
          <p:nvPr/>
        </p:nvSpPr>
        <p:spPr bwMode="auto">
          <a:xfrm>
            <a:off x="1071563" y="4643438"/>
            <a:ext cx="7215187" cy="1258887"/>
          </a:xfrm>
          <a:prstGeom prst="rect">
            <a:avLst/>
          </a:prstGeom>
          <a:noFill/>
          <a:ln w="9525">
            <a:noFill/>
            <a:miter lim="800000"/>
            <a:headEnd/>
            <a:tailEnd/>
          </a:ln>
        </p:spPr>
        <p:txBody>
          <a:bodyPr>
            <a:spAutoFit/>
          </a:bodyPr>
          <a:lstStyle/>
          <a:p>
            <a:pPr algn="just">
              <a:lnSpc>
                <a:spcPct val="150000"/>
              </a:lnSpc>
            </a:pPr>
            <a:r>
              <a:rPr lang="es-ES" sz="1700"/>
              <a:t>“Mundo Acuático Playas”, es el complemento perfecto para su estadía en la playa, la combinación de sol, agua, velocidad, y deportes hacen de este complejo, un lugar imperdible.</a:t>
            </a:r>
          </a:p>
        </p:txBody>
      </p:sp>
      <p:pic>
        <p:nvPicPr>
          <p:cNvPr id="12" name="11 Imagen" descr="Logo Final 1.jpg"/>
          <p:cNvPicPr>
            <a:picLocks noChangeAspect="1"/>
          </p:cNvPicPr>
          <p:nvPr/>
        </p:nvPicPr>
        <p:blipFill>
          <a:blip r:embed="rId3" cstate="print"/>
          <a:srcRect l="16000" r="16000"/>
          <a:stretch>
            <a:fillRect/>
          </a:stretch>
        </p:blipFill>
        <p:spPr>
          <a:xfrm>
            <a:off x="3428992" y="1928802"/>
            <a:ext cx="2428892" cy="25257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5364" name="4 CuadroTexto"/>
          <p:cNvSpPr txBox="1">
            <a:spLocks noChangeArrowheads="1"/>
          </p:cNvSpPr>
          <p:nvPr/>
        </p:nvSpPr>
        <p:spPr bwMode="auto">
          <a:xfrm>
            <a:off x="1116013" y="476250"/>
            <a:ext cx="4214812" cy="579438"/>
          </a:xfrm>
          <a:prstGeom prst="rect">
            <a:avLst/>
          </a:prstGeom>
          <a:noFill/>
          <a:ln w="9525">
            <a:noFill/>
            <a:miter lim="800000"/>
            <a:headEnd/>
            <a:tailEnd/>
          </a:ln>
        </p:spPr>
        <p:txBody>
          <a:bodyPr>
            <a:spAutoFit/>
          </a:bodyPr>
          <a:lstStyle/>
          <a:p>
            <a:r>
              <a:rPr lang="es-ES" sz="3200" b="1"/>
              <a:t>Misión</a:t>
            </a:r>
          </a:p>
        </p:txBody>
      </p:sp>
      <p:sp>
        <p:nvSpPr>
          <p:cNvPr id="15365" name="7 CuadroTexto"/>
          <p:cNvSpPr txBox="1">
            <a:spLocks noChangeArrowheads="1"/>
          </p:cNvSpPr>
          <p:nvPr/>
        </p:nvSpPr>
        <p:spPr bwMode="auto">
          <a:xfrm>
            <a:off x="1143000" y="1785938"/>
            <a:ext cx="7031038" cy="2814637"/>
          </a:xfrm>
          <a:prstGeom prst="rect">
            <a:avLst/>
          </a:prstGeom>
          <a:noFill/>
          <a:ln w="9525">
            <a:noFill/>
            <a:miter lim="800000"/>
            <a:headEnd/>
            <a:tailEnd/>
          </a:ln>
        </p:spPr>
        <p:txBody>
          <a:bodyPr>
            <a:spAutoFit/>
          </a:bodyPr>
          <a:lstStyle/>
          <a:p>
            <a:pPr algn="just">
              <a:lnSpc>
                <a:spcPct val="150000"/>
              </a:lnSpc>
            </a:pPr>
            <a:r>
              <a:rPr lang="es-ES" sz="1700"/>
              <a:t>Proporcionar  a nuestros clientes las mejores experiencias de esparcimiento y descanso, brindándoles eficacia, eficiencia y excelencia en nuestro servicio, ofreciéndoles canchas sintéticas y novedosas instalaciones acuáticas de excelente calidad y de acuerdo a sus necesidades, en un ambiente familiar, de respeto y armonía, para hacer de su estancia en Villamil-Playas una experiencia inolvidable.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6388" name="4 CuadroTexto"/>
          <p:cNvSpPr txBox="1">
            <a:spLocks noChangeArrowheads="1"/>
          </p:cNvSpPr>
          <p:nvPr/>
        </p:nvSpPr>
        <p:spPr bwMode="auto">
          <a:xfrm>
            <a:off x="1598613" y="1817688"/>
            <a:ext cx="6429375" cy="2006600"/>
          </a:xfrm>
          <a:prstGeom prst="rect">
            <a:avLst/>
          </a:prstGeom>
          <a:noFill/>
          <a:ln w="9525">
            <a:noFill/>
            <a:miter lim="800000"/>
            <a:headEnd/>
            <a:tailEnd/>
          </a:ln>
        </p:spPr>
        <p:txBody>
          <a:bodyPr>
            <a:spAutoFit/>
          </a:bodyPr>
          <a:lstStyle/>
          <a:p>
            <a:pPr algn="just">
              <a:lnSpc>
                <a:spcPct val="150000"/>
              </a:lnSpc>
            </a:pPr>
            <a:r>
              <a:rPr lang="es-ES" sz="1700"/>
              <a:t>Ser el establecimiento líder en recreación y entretenimiento familiar, implementando nuevas atracciones acuáticas de alta tecnología y servicios innovadores para nuestros clientes, convirtiéndonos en el parque acuático más grande y reconocido a nivel nacional.</a:t>
            </a:r>
          </a:p>
        </p:txBody>
      </p:sp>
      <p:sp>
        <p:nvSpPr>
          <p:cNvPr id="16389" name="5 CuadroTexto"/>
          <p:cNvSpPr txBox="1">
            <a:spLocks noChangeArrowheads="1"/>
          </p:cNvSpPr>
          <p:nvPr/>
        </p:nvSpPr>
        <p:spPr bwMode="auto">
          <a:xfrm>
            <a:off x="1509713" y="404813"/>
            <a:ext cx="4214812" cy="579437"/>
          </a:xfrm>
          <a:prstGeom prst="rect">
            <a:avLst/>
          </a:prstGeom>
          <a:noFill/>
          <a:ln w="9525">
            <a:noFill/>
            <a:miter lim="800000"/>
            <a:headEnd/>
            <a:tailEnd/>
          </a:ln>
        </p:spPr>
        <p:txBody>
          <a:bodyPr>
            <a:spAutoFit/>
          </a:bodyPr>
          <a:lstStyle/>
          <a:p>
            <a:r>
              <a:rPr lang="es-ES" sz="3200" b="1"/>
              <a:t>Visión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072198"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056" name="Rectangle 2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sp>
        <p:nvSpPr>
          <p:cNvPr id="1057" name="Rectangle 7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p>
        </p:txBody>
      </p:sp>
      <p:graphicFrame>
        <p:nvGraphicFramePr>
          <p:cNvPr id="1026" name="Organization Chart 43"/>
          <p:cNvGraphicFramePr>
            <a:graphicFrameLocks/>
          </p:cNvGraphicFramePr>
          <p:nvPr/>
        </p:nvGraphicFramePr>
        <p:xfrm>
          <a:off x="1071563" y="1557338"/>
          <a:ext cx="7215187" cy="4357687"/>
        </p:xfrm>
        <a:graphic>
          <a:graphicData uri="http://schemas.openxmlformats.org/drawingml/2006/compatibility">
            <com:legacyDrawing xmlns:com="http://schemas.openxmlformats.org/drawingml/2006/compatibility" spid="_x0000_s1026"/>
          </a:graphicData>
        </a:graphic>
      </p:graphicFrame>
      <p:sp>
        <p:nvSpPr>
          <p:cNvPr id="1058" name="9 CuadroTexto"/>
          <p:cNvSpPr txBox="1">
            <a:spLocks noChangeArrowheads="1"/>
          </p:cNvSpPr>
          <p:nvPr/>
        </p:nvSpPr>
        <p:spPr bwMode="auto">
          <a:xfrm>
            <a:off x="1285875" y="404813"/>
            <a:ext cx="2786063" cy="579437"/>
          </a:xfrm>
          <a:prstGeom prst="rect">
            <a:avLst/>
          </a:prstGeom>
          <a:noFill/>
          <a:ln w="9525">
            <a:noFill/>
            <a:miter lim="800000"/>
            <a:headEnd/>
            <a:tailEnd/>
          </a:ln>
        </p:spPr>
        <p:txBody>
          <a:bodyPr>
            <a:spAutoFit/>
          </a:bodyPr>
          <a:lstStyle/>
          <a:p>
            <a:r>
              <a:rPr lang="es-ES" sz="3200" b="1"/>
              <a:t>Organigrama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7412" name="4 CuadroTexto"/>
          <p:cNvSpPr txBox="1">
            <a:spLocks noChangeArrowheads="1"/>
          </p:cNvSpPr>
          <p:nvPr/>
        </p:nvSpPr>
        <p:spPr bwMode="auto">
          <a:xfrm>
            <a:off x="1069975" y="404813"/>
            <a:ext cx="3286125" cy="579437"/>
          </a:xfrm>
          <a:prstGeom prst="rect">
            <a:avLst/>
          </a:prstGeom>
          <a:noFill/>
          <a:ln w="9525">
            <a:noFill/>
            <a:miter lim="800000"/>
            <a:headEnd/>
            <a:tailEnd/>
          </a:ln>
        </p:spPr>
        <p:txBody>
          <a:bodyPr>
            <a:spAutoFit/>
          </a:bodyPr>
          <a:lstStyle/>
          <a:p>
            <a:r>
              <a:rPr lang="es-ES" sz="3200" b="1"/>
              <a:t>Análisis FODA</a:t>
            </a:r>
          </a:p>
        </p:txBody>
      </p:sp>
      <p:sp>
        <p:nvSpPr>
          <p:cNvPr id="15366" name="7 CuadroTexto"/>
          <p:cNvSpPr txBox="1">
            <a:spLocks noChangeArrowheads="1"/>
          </p:cNvSpPr>
          <p:nvPr/>
        </p:nvSpPr>
        <p:spPr bwMode="auto">
          <a:xfrm>
            <a:off x="1071563" y="1268413"/>
            <a:ext cx="7532687" cy="3913187"/>
          </a:xfrm>
          <a:prstGeom prst="rect">
            <a:avLst/>
          </a:prstGeom>
          <a:noFill/>
          <a:ln w="9525">
            <a:noFill/>
            <a:miter lim="800000"/>
            <a:headEnd/>
            <a:tailEnd/>
          </a:ln>
        </p:spPr>
        <p:txBody>
          <a:bodyPr>
            <a:spAutoFit/>
          </a:bodyPr>
          <a:lstStyle/>
          <a:p>
            <a:pPr algn="just">
              <a:lnSpc>
                <a:spcPct val="150000"/>
              </a:lnSpc>
              <a:defRPr/>
            </a:pPr>
            <a:r>
              <a:rPr lang="es-EC" sz="2800" b="1">
                <a:effectLst>
                  <a:outerShdw blurRad="38100" dist="38100" dir="2700000" algn="tl">
                    <a:srgbClr val="C0C0C0"/>
                  </a:outerShdw>
                </a:effectLst>
              </a:rPr>
              <a:t>Fortalezas</a:t>
            </a:r>
          </a:p>
          <a:p>
            <a:pPr algn="just">
              <a:lnSpc>
                <a:spcPct val="150000"/>
              </a:lnSpc>
              <a:buFont typeface="Wingdings" pitchFamily="2" charset="2"/>
              <a:buNone/>
              <a:defRPr/>
            </a:pPr>
            <a:endParaRPr lang="es-EC" sz="1700"/>
          </a:p>
          <a:p>
            <a:pPr algn="just">
              <a:lnSpc>
                <a:spcPct val="150000"/>
              </a:lnSpc>
              <a:buFont typeface="Wingdings" pitchFamily="2" charset="2"/>
              <a:buChar char="§"/>
              <a:defRPr/>
            </a:pPr>
            <a:r>
              <a:rPr lang="es-EC" sz="1700"/>
              <a:t> Pioneros en la instalación de un parque acuático con cancha de césped     sintético en el cantón Playas.</a:t>
            </a:r>
            <a:endParaRPr lang="es-ES" sz="1700"/>
          </a:p>
          <a:p>
            <a:pPr algn="just">
              <a:lnSpc>
                <a:spcPct val="150000"/>
              </a:lnSpc>
              <a:buFont typeface="Wingdings" pitchFamily="2" charset="2"/>
              <a:buChar char="§"/>
              <a:defRPr/>
            </a:pPr>
            <a:r>
              <a:rPr lang="es-ES_tradnl" sz="1700"/>
              <a:t>   Nueva alternativa de recreación y entretenimiento.</a:t>
            </a:r>
            <a:endParaRPr lang="es-ES" sz="1700"/>
          </a:p>
          <a:p>
            <a:pPr algn="just">
              <a:lnSpc>
                <a:spcPct val="150000"/>
              </a:lnSpc>
              <a:buFont typeface="Wingdings" pitchFamily="2" charset="2"/>
              <a:buChar char="§"/>
              <a:defRPr/>
            </a:pPr>
            <a:r>
              <a:rPr lang="es-ES_tradnl" sz="1700"/>
              <a:t>   Cercanía a la playa.</a:t>
            </a:r>
            <a:endParaRPr lang="es-ES" sz="1700"/>
          </a:p>
          <a:p>
            <a:pPr algn="just">
              <a:lnSpc>
                <a:spcPct val="150000"/>
              </a:lnSpc>
              <a:buFont typeface="Wingdings" pitchFamily="2" charset="2"/>
              <a:buChar char="§"/>
              <a:defRPr/>
            </a:pPr>
            <a:r>
              <a:rPr lang="es-ES" sz="1700"/>
              <a:t>   Prolongadas horas de uso del césped sintético (Vida útil entre 5 – 10 años).</a:t>
            </a:r>
          </a:p>
          <a:p>
            <a:pPr>
              <a:lnSpc>
                <a:spcPct val="150000"/>
              </a:lnSpc>
              <a:defRPr/>
            </a:pPr>
            <a:r>
              <a:rPr lang="es-EC" sz="2000"/>
              <a:t> </a:t>
            </a:r>
            <a:endParaRPr lang="es-ES"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8436" name="9 CuadroTexto"/>
          <p:cNvSpPr txBox="1">
            <a:spLocks noChangeArrowheads="1"/>
          </p:cNvSpPr>
          <p:nvPr/>
        </p:nvSpPr>
        <p:spPr bwMode="auto">
          <a:xfrm>
            <a:off x="963613" y="981075"/>
            <a:ext cx="7929562" cy="3432175"/>
          </a:xfrm>
          <a:prstGeom prst="rect">
            <a:avLst/>
          </a:prstGeom>
          <a:noFill/>
          <a:ln w="9525">
            <a:noFill/>
            <a:miter lim="800000"/>
            <a:headEnd/>
            <a:tailEnd/>
          </a:ln>
        </p:spPr>
        <p:txBody>
          <a:bodyPr>
            <a:spAutoFit/>
          </a:bodyPr>
          <a:lstStyle/>
          <a:p>
            <a:pPr>
              <a:lnSpc>
                <a:spcPct val="150000"/>
              </a:lnSpc>
            </a:pPr>
            <a:r>
              <a:rPr lang="es-EC" sz="2800" b="1"/>
              <a:t>Oportunidades</a:t>
            </a:r>
          </a:p>
          <a:p>
            <a:endParaRPr lang="es-ES" sz="2800"/>
          </a:p>
          <a:p>
            <a:pPr>
              <a:lnSpc>
                <a:spcPct val="150000"/>
              </a:lnSpc>
              <a:buFont typeface="Wingdings" pitchFamily="2" charset="2"/>
              <a:buChar char="§"/>
            </a:pPr>
            <a:r>
              <a:rPr lang="es-ES" sz="2000"/>
              <a:t>  </a:t>
            </a:r>
            <a:r>
              <a:rPr lang="es-ES" sz="1700"/>
              <a:t>No existen establecimientos que ofrezcan un servicio similar en el cantón. </a:t>
            </a:r>
          </a:p>
          <a:p>
            <a:pPr>
              <a:lnSpc>
                <a:spcPct val="150000"/>
              </a:lnSpc>
              <a:buFont typeface="Wingdings" pitchFamily="2" charset="2"/>
              <a:buChar char="§"/>
            </a:pPr>
            <a:r>
              <a:rPr lang="es-ES" sz="1700"/>
              <a:t>   Nuevos proyectos de inversión y mejoramiento.</a:t>
            </a:r>
          </a:p>
          <a:p>
            <a:pPr>
              <a:lnSpc>
                <a:spcPct val="150000"/>
              </a:lnSpc>
              <a:buFont typeface="Wingdings" pitchFamily="2" charset="2"/>
              <a:buChar char="§"/>
            </a:pPr>
            <a:r>
              <a:rPr lang="es-ES" sz="1700"/>
              <a:t>   Alta demanda de habitantes y turistas.</a:t>
            </a:r>
          </a:p>
          <a:p>
            <a:pPr>
              <a:lnSpc>
                <a:spcPct val="150000"/>
              </a:lnSpc>
              <a:buFont typeface="Wingdings" pitchFamily="2" charset="2"/>
              <a:buChar char="§"/>
            </a:pPr>
            <a:r>
              <a:rPr lang="es-EC" sz="1700"/>
              <a:t>   Falta de espacios acondicionados para la práctica de deportes.</a:t>
            </a:r>
            <a:endParaRPr lang="es-ES" sz="1700"/>
          </a:p>
          <a:p>
            <a:pPr>
              <a:lnSpc>
                <a:spcPct val="150000"/>
              </a:lnSpc>
              <a:buFont typeface="Wingdings" pitchFamily="2" charset="2"/>
              <a:buChar char="§"/>
            </a:pPr>
            <a:r>
              <a:rPr lang="es-ES" sz="1700"/>
              <a:t>   Ausencia de competidores directos.</a:t>
            </a:r>
          </a:p>
          <a:p>
            <a:endParaRPr lang="es-ES" sz="17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9460" name="5 CuadroTexto"/>
          <p:cNvSpPr txBox="1">
            <a:spLocks noChangeArrowheads="1"/>
          </p:cNvSpPr>
          <p:nvPr/>
        </p:nvSpPr>
        <p:spPr bwMode="auto">
          <a:xfrm>
            <a:off x="1030288" y="1125538"/>
            <a:ext cx="7429500" cy="3425825"/>
          </a:xfrm>
          <a:prstGeom prst="rect">
            <a:avLst/>
          </a:prstGeom>
          <a:noFill/>
          <a:ln w="9525">
            <a:noFill/>
            <a:miter lim="800000"/>
            <a:headEnd/>
            <a:tailEnd/>
          </a:ln>
        </p:spPr>
        <p:txBody>
          <a:bodyPr>
            <a:spAutoFit/>
          </a:bodyPr>
          <a:lstStyle/>
          <a:p>
            <a:r>
              <a:rPr lang="es-ES" sz="2800" b="1"/>
              <a:t>Debilidades</a:t>
            </a:r>
          </a:p>
          <a:p>
            <a:endParaRPr lang="es-EC"/>
          </a:p>
          <a:p>
            <a:pPr>
              <a:lnSpc>
                <a:spcPct val="150000"/>
              </a:lnSpc>
              <a:buFont typeface="Wingdings" pitchFamily="2" charset="2"/>
              <a:buChar char="§"/>
            </a:pPr>
            <a:r>
              <a:rPr lang="es-EC"/>
              <a:t>    </a:t>
            </a:r>
            <a:r>
              <a:rPr lang="es-EC" sz="1700"/>
              <a:t>Altos costos de inversión inicial.</a:t>
            </a:r>
            <a:endParaRPr lang="es-ES" sz="1700"/>
          </a:p>
          <a:p>
            <a:pPr>
              <a:lnSpc>
                <a:spcPct val="150000"/>
              </a:lnSpc>
              <a:buFont typeface="Wingdings" pitchFamily="2" charset="2"/>
              <a:buChar char="§"/>
            </a:pPr>
            <a:r>
              <a:rPr lang="es-EC" sz="1700"/>
              <a:t>    Falta de experiencia en este tipo de negocios.</a:t>
            </a:r>
            <a:endParaRPr lang="es-ES" sz="1700"/>
          </a:p>
          <a:p>
            <a:pPr>
              <a:lnSpc>
                <a:spcPct val="150000"/>
              </a:lnSpc>
              <a:buFont typeface="Wingdings" pitchFamily="2" charset="2"/>
              <a:buChar char="§"/>
            </a:pPr>
            <a:r>
              <a:rPr lang="es-EC" sz="1700"/>
              <a:t>    Baja demanda en épocas no playeras.</a:t>
            </a:r>
            <a:endParaRPr lang="es-ES" sz="1700"/>
          </a:p>
          <a:p>
            <a:pPr>
              <a:lnSpc>
                <a:spcPct val="150000"/>
              </a:lnSpc>
              <a:buFont typeface="Wingdings" pitchFamily="2" charset="2"/>
              <a:buChar char="§"/>
            </a:pPr>
            <a:r>
              <a:rPr lang="es-EC" sz="1700"/>
              <a:t>    Falta de servicios básicos.</a:t>
            </a:r>
            <a:endParaRPr lang="es-ES" sz="1700"/>
          </a:p>
          <a:p>
            <a:pPr>
              <a:lnSpc>
                <a:spcPct val="150000"/>
              </a:lnSpc>
              <a:buFont typeface="Wingdings" pitchFamily="2" charset="2"/>
              <a:buChar char="§"/>
            </a:pPr>
            <a:r>
              <a:rPr lang="es-EC" sz="1700"/>
              <a:t>     No cumplir con la demanda por falta de canchas, especialmente fines de semana.</a:t>
            </a:r>
            <a:endParaRPr lang="es-ES" sz="1700"/>
          </a:p>
          <a:p>
            <a:r>
              <a:rPr lang="es-ES"/>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20484" name="5 CuadroTexto"/>
          <p:cNvSpPr txBox="1">
            <a:spLocks noChangeArrowheads="1"/>
          </p:cNvSpPr>
          <p:nvPr/>
        </p:nvSpPr>
        <p:spPr bwMode="auto">
          <a:xfrm>
            <a:off x="1035050" y="1052513"/>
            <a:ext cx="7858125" cy="4102100"/>
          </a:xfrm>
          <a:prstGeom prst="rect">
            <a:avLst/>
          </a:prstGeom>
          <a:noFill/>
          <a:ln w="9525">
            <a:noFill/>
            <a:miter lim="800000"/>
            <a:headEnd/>
            <a:tailEnd/>
          </a:ln>
        </p:spPr>
        <p:txBody>
          <a:bodyPr>
            <a:spAutoFit/>
          </a:bodyPr>
          <a:lstStyle/>
          <a:p>
            <a:r>
              <a:rPr lang="es-EC" sz="2800" b="1"/>
              <a:t>Amenazas</a:t>
            </a:r>
          </a:p>
          <a:p>
            <a:endParaRPr lang="es-ES" sz="2800" b="1"/>
          </a:p>
          <a:p>
            <a:pPr algn="just">
              <a:lnSpc>
                <a:spcPct val="150000"/>
              </a:lnSpc>
              <a:buFont typeface="Wingdings" pitchFamily="2" charset="2"/>
              <a:buChar char="§"/>
            </a:pPr>
            <a:r>
              <a:rPr lang="es-EC" sz="1900"/>
              <a:t>     </a:t>
            </a:r>
            <a:r>
              <a:rPr lang="es-EC" sz="1700"/>
              <a:t>Impacto de la crisis internacional en la economía doméstica.</a:t>
            </a:r>
            <a:endParaRPr lang="es-ES" sz="1700"/>
          </a:p>
          <a:p>
            <a:pPr algn="just">
              <a:lnSpc>
                <a:spcPct val="150000"/>
              </a:lnSpc>
              <a:buFont typeface="Wingdings" pitchFamily="2" charset="2"/>
              <a:buChar char="§"/>
            </a:pPr>
            <a:r>
              <a:rPr lang="es-EC" sz="1700"/>
              <a:t>     Bajo nivel socioeconómico.</a:t>
            </a:r>
            <a:endParaRPr lang="es-ES" sz="1700"/>
          </a:p>
          <a:p>
            <a:pPr algn="just">
              <a:lnSpc>
                <a:spcPct val="150000"/>
              </a:lnSpc>
              <a:buFont typeface="Wingdings" pitchFamily="2" charset="2"/>
              <a:buChar char="§"/>
            </a:pPr>
            <a:r>
              <a:rPr lang="es-EC" sz="1700"/>
              <a:t>     Entrada de nuevos competidores.</a:t>
            </a:r>
            <a:endParaRPr lang="es-ES" sz="1700"/>
          </a:p>
          <a:p>
            <a:pPr algn="just">
              <a:lnSpc>
                <a:spcPct val="150000"/>
              </a:lnSpc>
              <a:buFont typeface="Wingdings" pitchFamily="2" charset="2"/>
              <a:buChar char="§"/>
            </a:pPr>
            <a:r>
              <a:rPr lang="es-EC" sz="1700"/>
              <a:t>     Preferencias de los consumidores de visitar otras playas.</a:t>
            </a:r>
            <a:endParaRPr lang="es-ES" sz="1700"/>
          </a:p>
          <a:p>
            <a:pPr algn="just">
              <a:lnSpc>
                <a:spcPct val="150000"/>
              </a:lnSpc>
              <a:buFont typeface="Wingdings" pitchFamily="2" charset="2"/>
              <a:buChar char="§"/>
            </a:pPr>
            <a:r>
              <a:rPr lang="es-ES" sz="1700"/>
              <a:t>     Mala publicidad.</a:t>
            </a:r>
          </a:p>
          <a:p>
            <a:pPr algn="just">
              <a:lnSpc>
                <a:spcPct val="150000"/>
              </a:lnSpc>
              <a:buFont typeface="Wingdings" pitchFamily="2" charset="2"/>
              <a:buChar char="§"/>
            </a:pPr>
            <a:r>
              <a:rPr lang="es-EC" sz="1700"/>
              <a:t>     Presencia de fenómenos naturales.</a:t>
            </a:r>
            <a:endParaRPr lang="es-ES" sz="1700"/>
          </a:p>
          <a:p>
            <a:pPr algn="just">
              <a:lnSpc>
                <a:spcPct val="150000"/>
              </a:lnSpc>
            </a:pPr>
            <a:r>
              <a:rPr lang="es-ES" sz="1700"/>
              <a:t/>
            </a:r>
            <a:br>
              <a:rPr lang="es-ES" sz="1700"/>
            </a:br>
            <a:endParaRPr lang="es-ES" sz="17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500063" y="1500188"/>
            <a:ext cx="10072688" cy="214312"/>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0" name="19 Imagen" descr="PRO.bmp"/>
          <p:cNvPicPr>
            <a:picLocks noChangeAspect="1"/>
          </p:cNvPicPr>
          <p:nvPr/>
        </p:nvPicPr>
        <p:blipFill>
          <a:blip r:embed="rId3" cstate="print"/>
          <a:stretch>
            <a:fillRect/>
          </a:stretch>
        </p:blipFill>
        <p:spPr>
          <a:xfrm>
            <a:off x="346045" y="1924040"/>
            <a:ext cx="8429652" cy="4214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25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4101" name="Rectangle 6"/>
          <p:cNvSpPr>
            <a:spLocks noChangeArrowheads="1"/>
          </p:cNvSpPr>
          <p:nvPr/>
        </p:nvSpPr>
        <p:spPr bwMode="auto">
          <a:xfrm>
            <a:off x="684213" y="688975"/>
            <a:ext cx="8208962" cy="868363"/>
          </a:xfrm>
          <a:prstGeom prst="rect">
            <a:avLst/>
          </a:prstGeom>
          <a:noFill/>
          <a:ln w="9525">
            <a:noFill/>
            <a:miter lim="800000"/>
            <a:headEnd/>
            <a:tailEnd/>
          </a:ln>
        </p:spPr>
        <p:txBody>
          <a:bodyPr anchor="ctr">
            <a:spAutoFit/>
          </a:bodyPr>
          <a:lstStyle/>
          <a:p>
            <a:r>
              <a:rPr lang="es-ES" sz="1700" b="1"/>
              <a:t>PROYECTO DE INVERSION PARA LA CREACION DE UN PARQUE ACUATICO CON CANCHA DEPORTIVA DE CESPED SINTETICO EN EL CANTON PLAYAS</a:t>
            </a:r>
          </a:p>
          <a:p>
            <a:pPr eaLnBrk="0" hangingPunct="0"/>
            <a:endParaRPr lang="es-ES" sz="17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21508" name="3 Rectángulo"/>
          <p:cNvSpPr>
            <a:spLocks noChangeArrowheads="1"/>
          </p:cNvSpPr>
          <p:nvPr/>
        </p:nvSpPr>
        <p:spPr bwMode="auto">
          <a:xfrm>
            <a:off x="928688" y="119063"/>
            <a:ext cx="5891212" cy="1006475"/>
          </a:xfrm>
          <a:prstGeom prst="rect">
            <a:avLst/>
          </a:prstGeom>
          <a:noFill/>
          <a:ln w="9525">
            <a:noFill/>
            <a:miter lim="800000"/>
            <a:headEnd/>
            <a:tailEnd/>
          </a:ln>
        </p:spPr>
        <p:txBody>
          <a:bodyPr>
            <a:spAutoFit/>
          </a:bodyPr>
          <a:lstStyle/>
          <a:p>
            <a:pPr>
              <a:lnSpc>
                <a:spcPct val="150000"/>
              </a:lnSpc>
            </a:pPr>
            <a:r>
              <a:rPr lang="es-ES" sz="4000" b="1">
                <a:latin typeface="Calibri" pitchFamily="34" charset="0"/>
              </a:rPr>
              <a:t>3. Estudio de Mercado</a:t>
            </a:r>
          </a:p>
        </p:txBody>
      </p:sp>
      <p:graphicFrame>
        <p:nvGraphicFramePr>
          <p:cNvPr id="5" name="4 Tabla"/>
          <p:cNvGraphicFramePr>
            <a:graphicFrameLocks noGrp="1"/>
          </p:cNvGraphicFramePr>
          <p:nvPr/>
        </p:nvGraphicFramePr>
        <p:xfrm>
          <a:off x="2571750" y="1844675"/>
          <a:ext cx="3643313" cy="1641475"/>
        </p:xfrm>
        <a:graphic>
          <a:graphicData uri="http://schemas.openxmlformats.org/drawingml/2006/table">
            <a:tbl>
              <a:tblPr/>
              <a:tblGrid>
                <a:gridCol w="842963"/>
                <a:gridCol w="1111250"/>
                <a:gridCol w="969962"/>
                <a:gridCol w="719138"/>
              </a:tblGrid>
              <a:tr h="198438">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cs typeface="Times New Roman" pitchFamily="18" charset="0"/>
                        </a:rPr>
                        <a:t>Cuadro N° 2.2 Población del Cantón Playas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222250">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pitchFamily="34" charset="0"/>
                          <a:cs typeface="Times New Roman" pitchFamily="18" charset="0"/>
                        </a:rPr>
                        <a:t>Población del Cantón Villamil-Playas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000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pitchFamily="34" charset="0"/>
                          <a:cs typeface="Times New Roman" pitchFamily="18" charset="0"/>
                        </a:rPr>
                        <a:t>Áreas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pitchFamily="34" charset="0"/>
                          <a:cs typeface="Times New Roman" pitchFamily="18" charset="0"/>
                        </a:rPr>
                        <a:t>Hombres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pitchFamily="34" charset="0"/>
                          <a:cs typeface="Times New Roman" pitchFamily="18" charset="0"/>
                        </a:rPr>
                        <a:t>Mujeres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pitchFamily="34" charset="0"/>
                          <a:cs typeface="Times New Roman" pitchFamily="18" charset="0"/>
                        </a:rPr>
                        <a:t>Total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Rural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2991</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2984</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5975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Urbana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12151</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11919</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24070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Total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15142</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14903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30045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grid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pitchFamily="34" charset="0"/>
                          <a:cs typeface="Times New Roman" pitchFamily="18" charset="0"/>
                        </a:rPr>
                        <a:t>Fuente: INEC "VI Censo de Población y V de Vivienda del año 2001</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188913">
                <a:tc grid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pitchFamily="34" charset="0"/>
                          <a:cs typeface="Times New Roman" pitchFamily="18" charset="0"/>
                        </a:rPr>
                        <a:t>Elaborado por: los autores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a:noFill/>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21541" name="11 CuadroTexto"/>
          <p:cNvSpPr txBox="1">
            <a:spLocks noChangeArrowheads="1"/>
          </p:cNvSpPr>
          <p:nvPr/>
        </p:nvSpPr>
        <p:spPr bwMode="auto">
          <a:xfrm>
            <a:off x="1071563" y="3797300"/>
            <a:ext cx="7143750" cy="2295525"/>
          </a:xfrm>
          <a:prstGeom prst="rect">
            <a:avLst/>
          </a:prstGeom>
          <a:noFill/>
          <a:ln w="9525">
            <a:noFill/>
            <a:miter lim="800000"/>
            <a:headEnd/>
            <a:tailEnd/>
          </a:ln>
        </p:spPr>
        <p:txBody>
          <a:bodyPr>
            <a:spAutoFit/>
          </a:bodyPr>
          <a:lstStyle/>
          <a:p>
            <a:pPr algn="just">
              <a:lnSpc>
                <a:spcPct val="150000"/>
              </a:lnSpc>
            </a:pPr>
            <a:r>
              <a:rPr lang="es-ES" sz="1700"/>
              <a:t>La población tomada en cuenta para la realización de nuestra investigación de mercado, está conformada por los habitantes y turistas nacionales o  extranjeros que tengan un nivel socio-económico medio, medio-alto, y alto que acudan a Villamil Playas en busca de diversión y entretenimiento. </a:t>
            </a:r>
          </a:p>
          <a:p>
            <a:endParaRPr lang="es-ES" sz="1700"/>
          </a:p>
        </p:txBody>
      </p:sp>
      <p:sp>
        <p:nvSpPr>
          <p:cNvPr id="21542" name="12 CuadroTexto"/>
          <p:cNvSpPr txBox="1">
            <a:spLocks noChangeArrowheads="1"/>
          </p:cNvSpPr>
          <p:nvPr/>
        </p:nvSpPr>
        <p:spPr bwMode="auto">
          <a:xfrm>
            <a:off x="1516063" y="1196975"/>
            <a:ext cx="5000625" cy="396875"/>
          </a:xfrm>
          <a:prstGeom prst="rect">
            <a:avLst/>
          </a:prstGeom>
          <a:noFill/>
          <a:ln w="9525">
            <a:noFill/>
            <a:miter lim="800000"/>
            <a:headEnd/>
            <a:tailEnd/>
          </a:ln>
        </p:spPr>
        <p:txBody>
          <a:bodyPr>
            <a:spAutoFit/>
          </a:bodyPr>
          <a:lstStyle/>
          <a:p>
            <a:r>
              <a:rPr lang="es-ES" sz="2000" b="1"/>
              <a:t>Definición de la Población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graphicFrame>
        <p:nvGraphicFramePr>
          <p:cNvPr id="4" name="3 Tabla"/>
          <p:cNvGraphicFramePr>
            <a:graphicFrameLocks noGrp="1"/>
          </p:cNvGraphicFramePr>
          <p:nvPr/>
        </p:nvGraphicFramePr>
        <p:xfrm>
          <a:off x="2071688" y="1773238"/>
          <a:ext cx="5786437" cy="4294187"/>
        </p:xfrm>
        <a:graphic>
          <a:graphicData uri="http://schemas.openxmlformats.org/drawingml/2006/table">
            <a:tbl>
              <a:tblPr/>
              <a:tblGrid>
                <a:gridCol w="3779837"/>
                <a:gridCol w="1131888"/>
                <a:gridCol w="874712"/>
              </a:tblGrid>
              <a:tr h="285750">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pitchFamily="34" charset="0"/>
                          <a:cs typeface="Times New Roman" pitchFamily="18" charset="0"/>
                        </a:rPr>
                        <a:t>Cuadro N° 2.3 Turistas del Cantón Playas según capacidad de alojamiento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88925">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pitchFamily="34" charset="0"/>
                          <a:cs typeface="Times New Roman" pitchFamily="18" charset="0"/>
                        </a:rPr>
                        <a:t>Cantón Playas, capacidad de Alojamiento.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c hMerge="1">
                  <a:txBody>
                    <a:bodyPr/>
                    <a:lstStyle/>
                    <a:p>
                      <a:endParaRPr lang="es-ES"/>
                    </a:p>
                  </a:txBody>
                  <a:tcPr/>
                </a:tc>
              </a:tr>
              <a:tr h="2635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cs typeface="Times New Roman" pitchFamily="18" charset="0"/>
                        </a:rPr>
                        <a:t>Descripción</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cs typeface="Times New Roman" pitchFamily="18" charset="0"/>
                        </a:rPr>
                        <a:t>Capacidad</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Arial" pitchFamily="34" charset="0"/>
                          <a:cs typeface="Times New Roman" pitchFamily="18" charset="0"/>
                        </a:rPr>
                        <a:t>Unidad</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Capacidad de  alojamiento diaria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1231</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Plazas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Oferta anual (365)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449315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Plazas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Tasa de Ocupación (Temporada Alta)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80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Tasa de Ocupación (Temporada Baja)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48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Temporada Alta (Enero – Abril) </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4</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Meses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Temporada Baja (Mayo – Diciembre)</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Meses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Oferta Mensual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36930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Plazas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Oferta Temporada alta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112329</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Plazas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Oferta Temporada baja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224658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Plazas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Clientes Temporada alta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89863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Clientes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Clientes Temporada baja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107835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pitchFamily="34" charset="0"/>
                          <a:cs typeface="Times New Roman" pitchFamily="18" charset="0"/>
                        </a:rPr>
                        <a:t>Clientes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pitchFamily="34" charset="0"/>
                          <a:cs typeface="Times New Roman" pitchFamily="18" charset="0"/>
                        </a:rPr>
                        <a:t>Total Clientes al año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pitchFamily="34" charset="0"/>
                          <a:cs typeface="Times New Roman" pitchFamily="18" charset="0"/>
                        </a:rPr>
                        <a:t>197698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pitchFamily="34" charset="0"/>
                          <a:cs typeface="Times New Roman" pitchFamily="18" charset="0"/>
                        </a:rPr>
                        <a:t>Clientes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63525">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pitchFamily="34" charset="0"/>
                          <a:cs typeface="Times New Roman" pitchFamily="18" charset="0"/>
                        </a:rPr>
                        <a:t>Elaborado por: los autores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22595" name="5 Rectángulo"/>
          <p:cNvSpPr>
            <a:spLocks noChangeArrowheads="1"/>
          </p:cNvSpPr>
          <p:nvPr/>
        </p:nvSpPr>
        <p:spPr bwMode="auto">
          <a:xfrm>
            <a:off x="2976563" y="1125538"/>
            <a:ext cx="3971925" cy="457200"/>
          </a:xfrm>
          <a:prstGeom prst="rect">
            <a:avLst/>
          </a:prstGeom>
          <a:noFill/>
          <a:ln w="9525">
            <a:noFill/>
            <a:miter lim="800000"/>
            <a:headEnd/>
            <a:tailEnd/>
          </a:ln>
        </p:spPr>
        <p:txBody>
          <a:bodyPr wrap="none">
            <a:spAutoFit/>
          </a:bodyPr>
          <a:lstStyle/>
          <a:p>
            <a:r>
              <a:rPr lang="es-ES" sz="2400" b="1"/>
              <a:t>Definición de la Población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23556" name="4 CuadroTexto"/>
          <p:cNvSpPr txBox="1">
            <a:spLocks noChangeArrowheads="1"/>
          </p:cNvSpPr>
          <p:nvPr/>
        </p:nvSpPr>
        <p:spPr bwMode="auto">
          <a:xfrm>
            <a:off x="1357313" y="549275"/>
            <a:ext cx="7000875" cy="519113"/>
          </a:xfrm>
          <a:prstGeom prst="rect">
            <a:avLst/>
          </a:prstGeom>
          <a:noFill/>
          <a:ln w="9525">
            <a:noFill/>
            <a:miter lim="800000"/>
            <a:headEnd/>
            <a:tailEnd/>
          </a:ln>
        </p:spPr>
        <p:txBody>
          <a:bodyPr>
            <a:spAutoFit/>
          </a:bodyPr>
          <a:lstStyle/>
          <a:p>
            <a:r>
              <a:rPr lang="es-ES" sz="2800" b="1"/>
              <a:t>Presentación y Análisis de resultados</a:t>
            </a:r>
          </a:p>
        </p:txBody>
      </p:sp>
      <p:pic>
        <p:nvPicPr>
          <p:cNvPr id="44033" name="Picture 1"/>
          <p:cNvPicPr>
            <a:picLocks noChangeAspect="1" noChangeArrowheads="1"/>
          </p:cNvPicPr>
          <p:nvPr/>
        </p:nvPicPr>
        <p:blipFill>
          <a:blip r:embed="rId3"/>
          <a:srcRect/>
          <a:stretch>
            <a:fillRect/>
          </a:stretch>
        </p:blipFill>
        <p:spPr bwMode="auto">
          <a:xfrm>
            <a:off x="1285875" y="1658938"/>
            <a:ext cx="2792413" cy="1938337"/>
          </a:xfrm>
          <a:prstGeom prst="rect">
            <a:avLst/>
          </a:prstGeom>
          <a:ln>
            <a:noFill/>
          </a:ln>
          <a:effectLst>
            <a:outerShdw blurRad="190500" algn="tl" rotWithShape="0">
              <a:srgbClr val="000000">
                <a:alpha val="70000"/>
              </a:srgbClr>
            </a:outerShdw>
          </a:effectLst>
        </p:spPr>
      </p:pic>
      <p:pic>
        <p:nvPicPr>
          <p:cNvPr id="44034" name="Picture 2"/>
          <p:cNvPicPr>
            <a:picLocks noChangeAspect="1" noChangeArrowheads="1"/>
          </p:cNvPicPr>
          <p:nvPr/>
        </p:nvPicPr>
        <p:blipFill>
          <a:blip r:embed="rId4"/>
          <a:srcRect/>
          <a:stretch>
            <a:fillRect/>
          </a:stretch>
        </p:blipFill>
        <p:spPr bwMode="auto">
          <a:xfrm>
            <a:off x="5062538" y="1651000"/>
            <a:ext cx="2686050" cy="1952625"/>
          </a:xfrm>
          <a:prstGeom prst="rect">
            <a:avLst/>
          </a:prstGeom>
          <a:ln>
            <a:noFill/>
          </a:ln>
          <a:effectLst>
            <a:outerShdw blurRad="190500" algn="tl" rotWithShape="0">
              <a:srgbClr val="000000">
                <a:alpha val="70000"/>
              </a:srgbClr>
            </a:outerShdw>
          </a:effectLst>
        </p:spPr>
      </p:pic>
      <p:pic>
        <p:nvPicPr>
          <p:cNvPr id="44037" name="Picture 5"/>
          <p:cNvPicPr>
            <a:picLocks noChangeAspect="1" noChangeArrowheads="1"/>
          </p:cNvPicPr>
          <p:nvPr/>
        </p:nvPicPr>
        <p:blipFill>
          <a:blip r:embed="rId5"/>
          <a:srcRect/>
          <a:stretch>
            <a:fillRect/>
          </a:stretch>
        </p:blipFill>
        <p:spPr bwMode="auto">
          <a:xfrm>
            <a:off x="1357313" y="4286250"/>
            <a:ext cx="2733675" cy="1952625"/>
          </a:xfrm>
          <a:prstGeom prst="rect">
            <a:avLst/>
          </a:prstGeom>
          <a:ln>
            <a:noFill/>
          </a:ln>
          <a:effectLst>
            <a:outerShdw blurRad="190500" algn="tl" rotWithShape="0">
              <a:srgbClr val="000000">
                <a:alpha val="70000"/>
              </a:srgbClr>
            </a:outerShdw>
          </a:effectLst>
        </p:spPr>
      </p:pic>
      <p:pic>
        <p:nvPicPr>
          <p:cNvPr id="44038" name="Picture 6"/>
          <p:cNvPicPr>
            <a:picLocks noChangeAspect="1" noChangeArrowheads="1"/>
          </p:cNvPicPr>
          <p:nvPr/>
        </p:nvPicPr>
        <p:blipFill>
          <a:blip r:embed="rId6"/>
          <a:srcRect/>
          <a:stretch>
            <a:fillRect/>
          </a:stretch>
        </p:blipFill>
        <p:spPr bwMode="auto">
          <a:xfrm>
            <a:off x="5121275" y="4286250"/>
            <a:ext cx="2705100" cy="20288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24580" name="4 CuadroTexto"/>
          <p:cNvSpPr txBox="1">
            <a:spLocks noChangeArrowheads="1"/>
          </p:cNvSpPr>
          <p:nvPr/>
        </p:nvSpPr>
        <p:spPr bwMode="auto">
          <a:xfrm>
            <a:off x="1116013" y="549275"/>
            <a:ext cx="7000875" cy="519113"/>
          </a:xfrm>
          <a:prstGeom prst="rect">
            <a:avLst/>
          </a:prstGeom>
          <a:noFill/>
          <a:ln w="9525">
            <a:noFill/>
            <a:miter lim="800000"/>
            <a:headEnd/>
            <a:tailEnd/>
          </a:ln>
        </p:spPr>
        <p:txBody>
          <a:bodyPr>
            <a:spAutoFit/>
          </a:bodyPr>
          <a:lstStyle/>
          <a:p>
            <a:r>
              <a:rPr lang="es-ES" sz="2800" b="1"/>
              <a:t>Presentación y Análisis de resultados</a:t>
            </a:r>
          </a:p>
        </p:txBody>
      </p:sp>
      <p:pic>
        <p:nvPicPr>
          <p:cNvPr id="6" name="Picture 3"/>
          <p:cNvPicPr>
            <a:picLocks noChangeAspect="1" noChangeArrowheads="1"/>
          </p:cNvPicPr>
          <p:nvPr/>
        </p:nvPicPr>
        <p:blipFill>
          <a:blip r:embed="rId3"/>
          <a:srcRect/>
          <a:stretch>
            <a:fillRect/>
          </a:stretch>
        </p:blipFill>
        <p:spPr bwMode="auto">
          <a:xfrm>
            <a:off x="5486400" y="4143375"/>
            <a:ext cx="2727325" cy="1857375"/>
          </a:xfrm>
          <a:prstGeom prst="rect">
            <a:avLst/>
          </a:prstGeom>
          <a:ln>
            <a:noFill/>
          </a:ln>
          <a:effectLst>
            <a:outerShdw blurRad="190500" algn="tl" rotWithShape="0">
              <a:srgbClr val="000000">
                <a:alpha val="70000"/>
              </a:srgbClr>
            </a:outerShdw>
          </a:effectLst>
        </p:spPr>
      </p:pic>
      <p:pic>
        <p:nvPicPr>
          <p:cNvPr id="8" name="Picture 4"/>
          <p:cNvPicPr>
            <a:picLocks noChangeAspect="1" noChangeArrowheads="1"/>
          </p:cNvPicPr>
          <p:nvPr/>
        </p:nvPicPr>
        <p:blipFill>
          <a:blip r:embed="rId4"/>
          <a:srcRect/>
          <a:stretch>
            <a:fillRect/>
          </a:stretch>
        </p:blipFill>
        <p:spPr bwMode="auto">
          <a:xfrm>
            <a:off x="1450975" y="4143375"/>
            <a:ext cx="2676525" cy="1924050"/>
          </a:xfrm>
          <a:prstGeom prst="rect">
            <a:avLst/>
          </a:prstGeom>
          <a:ln>
            <a:noFill/>
          </a:ln>
          <a:effectLst>
            <a:outerShdw blurRad="190500" algn="tl" rotWithShape="0">
              <a:srgbClr val="000000">
                <a:alpha val="70000"/>
              </a:srgbClr>
            </a:outerShdw>
          </a:effectLst>
        </p:spPr>
      </p:pic>
      <p:pic>
        <p:nvPicPr>
          <p:cNvPr id="43009" name="Picture 1"/>
          <p:cNvPicPr>
            <a:picLocks noChangeAspect="1" noChangeArrowheads="1"/>
          </p:cNvPicPr>
          <p:nvPr/>
        </p:nvPicPr>
        <p:blipFill>
          <a:blip r:embed="rId5"/>
          <a:srcRect/>
          <a:stretch>
            <a:fillRect/>
          </a:stretch>
        </p:blipFill>
        <p:spPr bwMode="auto">
          <a:xfrm>
            <a:off x="5451475" y="1481138"/>
            <a:ext cx="2662238" cy="1928812"/>
          </a:xfrm>
          <a:prstGeom prst="rect">
            <a:avLst/>
          </a:prstGeom>
          <a:ln>
            <a:noFill/>
          </a:ln>
          <a:effectLst>
            <a:outerShdw blurRad="190500" algn="tl" rotWithShape="0">
              <a:srgbClr val="000000">
                <a:alpha val="70000"/>
              </a:srgbClr>
            </a:outerShdw>
          </a:effectLst>
        </p:spPr>
      </p:pic>
      <p:pic>
        <p:nvPicPr>
          <p:cNvPr id="43010" name="Picture 2"/>
          <p:cNvPicPr>
            <a:picLocks noChangeAspect="1" noChangeArrowheads="1"/>
          </p:cNvPicPr>
          <p:nvPr/>
        </p:nvPicPr>
        <p:blipFill>
          <a:blip r:embed="rId6"/>
          <a:srcRect/>
          <a:stretch>
            <a:fillRect/>
          </a:stretch>
        </p:blipFill>
        <p:spPr bwMode="auto">
          <a:xfrm>
            <a:off x="1379538" y="1550988"/>
            <a:ext cx="2733675" cy="18764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25604" name="4 CuadroTexto"/>
          <p:cNvSpPr txBox="1">
            <a:spLocks noChangeArrowheads="1"/>
          </p:cNvSpPr>
          <p:nvPr/>
        </p:nvSpPr>
        <p:spPr bwMode="auto">
          <a:xfrm>
            <a:off x="900113" y="533400"/>
            <a:ext cx="7000875" cy="519113"/>
          </a:xfrm>
          <a:prstGeom prst="rect">
            <a:avLst/>
          </a:prstGeom>
          <a:noFill/>
          <a:ln w="9525">
            <a:noFill/>
            <a:miter lim="800000"/>
            <a:headEnd/>
            <a:tailEnd/>
          </a:ln>
        </p:spPr>
        <p:txBody>
          <a:bodyPr>
            <a:spAutoFit/>
          </a:bodyPr>
          <a:lstStyle/>
          <a:p>
            <a:r>
              <a:rPr lang="es-ES" sz="2800" b="1"/>
              <a:t>Conclusiones</a:t>
            </a:r>
          </a:p>
        </p:txBody>
      </p:sp>
      <p:sp>
        <p:nvSpPr>
          <p:cNvPr id="25605" name="5 CuadroTexto"/>
          <p:cNvSpPr txBox="1">
            <a:spLocks noChangeArrowheads="1"/>
          </p:cNvSpPr>
          <p:nvPr/>
        </p:nvSpPr>
        <p:spPr bwMode="auto">
          <a:xfrm>
            <a:off x="1042988" y="1268413"/>
            <a:ext cx="7632700" cy="4240212"/>
          </a:xfrm>
          <a:prstGeom prst="rect">
            <a:avLst/>
          </a:prstGeom>
          <a:noFill/>
          <a:ln w="9525">
            <a:noFill/>
            <a:miter lim="800000"/>
            <a:headEnd/>
            <a:tailEnd/>
          </a:ln>
        </p:spPr>
        <p:txBody>
          <a:bodyPr>
            <a:spAutoFit/>
          </a:bodyPr>
          <a:lstStyle/>
          <a:p>
            <a:pPr algn="just">
              <a:lnSpc>
                <a:spcPct val="150000"/>
              </a:lnSpc>
            </a:pPr>
            <a:r>
              <a:rPr lang="es-ES" sz="1700"/>
              <a:t>Los datos más relevantes obtenidos de la investigación de mercado realizada fueron los siguientes:  </a:t>
            </a:r>
          </a:p>
          <a:p>
            <a:pPr algn="just">
              <a:lnSpc>
                <a:spcPct val="150000"/>
              </a:lnSpc>
            </a:pPr>
            <a:endParaRPr lang="es-ES" sz="1700"/>
          </a:p>
          <a:p>
            <a:pPr algn="just">
              <a:lnSpc>
                <a:spcPct val="150000"/>
              </a:lnSpc>
              <a:buFont typeface="Wingdings" pitchFamily="2" charset="2"/>
              <a:buChar char="§"/>
            </a:pPr>
            <a:r>
              <a:rPr lang="es-ES" sz="1700"/>
              <a:t>   Definición del mercado meta del Parque acuático.</a:t>
            </a:r>
          </a:p>
          <a:p>
            <a:pPr algn="just">
              <a:lnSpc>
                <a:spcPct val="150000"/>
              </a:lnSpc>
              <a:buFont typeface="Wingdings" pitchFamily="2" charset="2"/>
              <a:buChar char="§"/>
            </a:pPr>
            <a:r>
              <a:rPr lang="es-ES" sz="1700"/>
              <a:t>   Preferencias por género en cuanto a las canchas de césped sintético.</a:t>
            </a:r>
          </a:p>
          <a:p>
            <a:pPr algn="just">
              <a:lnSpc>
                <a:spcPct val="150000"/>
              </a:lnSpc>
              <a:buFont typeface="Wingdings" pitchFamily="2" charset="2"/>
              <a:buChar char="§"/>
            </a:pPr>
            <a:r>
              <a:rPr lang="es-ES" sz="1700"/>
              <a:t>   Mayor afluencia turística.</a:t>
            </a:r>
          </a:p>
          <a:p>
            <a:pPr algn="just">
              <a:lnSpc>
                <a:spcPct val="150000"/>
              </a:lnSpc>
              <a:buFont typeface="Wingdings" pitchFamily="2" charset="2"/>
              <a:buChar char="§"/>
            </a:pPr>
            <a:r>
              <a:rPr lang="es-ES" sz="1700"/>
              <a:t>   Medios publicitarios de mayor aceptación.</a:t>
            </a:r>
          </a:p>
          <a:p>
            <a:pPr algn="just">
              <a:lnSpc>
                <a:spcPct val="150000"/>
              </a:lnSpc>
              <a:buFont typeface="Wingdings" pitchFamily="2" charset="2"/>
              <a:buChar char="§"/>
            </a:pPr>
            <a:r>
              <a:rPr lang="es-ES" sz="1700"/>
              <a:t>   Disponibilidad de pago.</a:t>
            </a:r>
          </a:p>
          <a:p>
            <a:pPr algn="just">
              <a:lnSpc>
                <a:spcPct val="150000"/>
              </a:lnSpc>
              <a:buFont typeface="Wingdings" pitchFamily="2" charset="2"/>
              <a:buChar char="§"/>
            </a:pPr>
            <a:r>
              <a:rPr lang="es-ES" sz="1700"/>
              <a:t>   Preferencia gastronómica en Villamil-Playas.</a:t>
            </a:r>
          </a:p>
          <a:p>
            <a:pPr algn="just">
              <a:lnSpc>
                <a:spcPct val="150000"/>
              </a:lnSpc>
              <a:buFont typeface="Wingdings" pitchFamily="2" charset="2"/>
              <a:buChar char="§"/>
            </a:pPr>
            <a:r>
              <a:rPr lang="es-ES" sz="1700"/>
              <a:t>   Competencia en el mercado.</a:t>
            </a:r>
          </a:p>
          <a:p>
            <a:endParaRPr lang="es-ES" sz="17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26628" name="5 CuadroTexto"/>
          <p:cNvSpPr txBox="1">
            <a:spLocks noChangeArrowheads="1"/>
          </p:cNvSpPr>
          <p:nvPr/>
        </p:nvSpPr>
        <p:spPr bwMode="auto">
          <a:xfrm rot="-5400000">
            <a:off x="-1143000" y="2952751"/>
            <a:ext cx="3857625" cy="488950"/>
          </a:xfrm>
          <a:prstGeom prst="rect">
            <a:avLst/>
          </a:prstGeom>
          <a:noFill/>
          <a:ln w="9525">
            <a:noFill/>
            <a:miter lim="800000"/>
            <a:headEnd/>
            <a:tailEnd/>
          </a:ln>
        </p:spPr>
        <p:txBody>
          <a:bodyPr>
            <a:spAutoFit/>
          </a:bodyPr>
          <a:lstStyle/>
          <a:p>
            <a:r>
              <a:rPr lang="es-ES" sz="2600" b="1"/>
              <a:t>Macro-segmentación</a:t>
            </a:r>
          </a:p>
        </p:txBody>
      </p:sp>
      <p:sp>
        <p:nvSpPr>
          <p:cNvPr id="26629" name="7 CuadroTexto"/>
          <p:cNvSpPr txBox="1">
            <a:spLocks noChangeArrowheads="1"/>
          </p:cNvSpPr>
          <p:nvPr/>
        </p:nvSpPr>
        <p:spPr bwMode="auto">
          <a:xfrm>
            <a:off x="1042988" y="533400"/>
            <a:ext cx="4857750" cy="519113"/>
          </a:xfrm>
          <a:prstGeom prst="rect">
            <a:avLst/>
          </a:prstGeom>
          <a:noFill/>
          <a:ln w="9525">
            <a:noFill/>
            <a:miter lim="800000"/>
            <a:headEnd/>
            <a:tailEnd/>
          </a:ln>
        </p:spPr>
        <p:txBody>
          <a:bodyPr>
            <a:spAutoFit/>
          </a:bodyPr>
          <a:lstStyle/>
          <a:p>
            <a:r>
              <a:rPr lang="es-ES" sz="2800" b="1"/>
              <a:t>Análisis Mercado Meta</a:t>
            </a:r>
          </a:p>
        </p:txBody>
      </p:sp>
      <p:cxnSp>
        <p:nvCxnSpPr>
          <p:cNvPr id="26630" name="AutoShape 13"/>
          <p:cNvCxnSpPr>
            <a:cxnSpLocks noChangeShapeType="1"/>
          </p:cNvCxnSpPr>
          <p:nvPr/>
        </p:nvCxnSpPr>
        <p:spPr bwMode="auto">
          <a:xfrm flipV="1">
            <a:off x="4787900" y="2708275"/>
            <a:ext cx="0" cy="939800"/>
          </a:xfrm>
          <a:prstGeom prst="straightConnector1">
            <a:avLst/>
          </a:prstGeom>
          <a:noFill/>
          <a:ln w="9525">
            <a:solidFill>
              <a:srgbClr val="000000"/>
            </a:solidFill>
            <a:round/>
            <a:headEnd/>
            <a:tailEnd type="triangle" w="med" len="med"/>
          </a:ln>
        </p:spPr>
      </p:cxnSp>
      <p:cxnSp>
        <p:nvCxnSpPr>
          <p:cNvPr id="26631" name="AutoShape 12"/>
          <p:cNvCxnSpPr>
            <a:cxnSpLocks noChangeShapeType="1"/>
          </p:cNvCxnSpPr>
          <p:nvPr/>
        </p:nvCxnSpPr>
        <p:spPr bwMode="auto">
          <a:xfrm flipH="1">
            <a:off x="3419475" y="3644900"/>
            <a:ext cx="1368425" cy="720725"/>
          </a:xfrm>
          <a:prstGeom prst="straightConnector1">
            <a:avLst/>
          </a:prstGeom>
          <a:noFill/>
          <a:ln w="9525">
            <a:solidFill>
              <a:srgbClr val="000000"/>
            </a:solidFill>
            <a:round/>
            <a:headEnd/>
            <a:tailEnd type="triangle" w="med" len="med"/>
          </a:ln>
        </p:spPr>
      </p:cxnSp>
      <p:cxnSp>
        <p:nvCxnSpPr>
          <p:cNvPr id="26632" name="AutoShape 11"/>
          <p:cNvCxnSpPr>
            <a:cxnSpLocks noChangeShapeType="1"/>
          </p:cNvCxnSpPr>
          <p:nvPr/>
        </p:nvCxnSpPr>
        <p:spPr bwMode="auto">
          <a:xfrm>
            <a:off x="4787900" y="3644900"/>
            <a:ext cx="1584325" cy="431800"/>
          </a:xfrm>
          <a:prstGeom prst="straightConnector1">
            <a:avLst/>
          </a:prstGeom>
          <a:noFill/>
          <a:ln w="9525">
            <a:solidFill>
              <a:srgbClr val="000000"/>
            </a:solidFill>
            <a:round/>
            <a:headEnd/>
            <a:tailEnd type="triangle" w="med" len="med"/>
          </a:ln>
        </p:spPr>
      </p:cxnSp>
      <p:sp>
        <p:nvSpPr>
          <p:cNvPr id="26633" name="Text Box 14"/>
          <p:cNvSpPr txBox="1">
            <a:spLocks noChangeArrowheads="1"/>
          </p:cNvSpPr>
          <p:nvPr/>
        </p:nvSpPr>
        <p:spPr bwMode="auto">
          <a:xfrm>
            <a:off x="3590925" y="1484313"/>
            <a:ext cx="2565400" cy="1201737"/>
          </a:xfrm>
          <a:prstGeom prst="rect">
            <a:avLst/>
          </a:prstGeom>
          <a:solidFill>
            <a:srgbClr val="FFFFFF"/>
          </a:solidFill>
          <a:ln w="9525">
            <a:solidFill>
              <a:srgbClr val="000000"/>
            </a:solidFill>
            <a:miter lim="800000"/>
            <a:headEnd/>
            <a:tailEnd/>
          </a:ln>
        </p:spPr>
        <p:txBody>
          <a:bodyPr/>
          <a:lstStyle/>
          <a:p>
            <a:pPr algn="ctr" eaLnBrk="0" hangingPunct="0"/>
            <a:r>
              <a:rPr lang="es-ES" sz="1200" b="1">
                <a:ea typeface="Calibri" pitchFamily="34" charset="0"/>
                <a:cs typeface="Arial" charset="0"/>
              </a:rPr>
              <a:t>Funciones y necesidades</a:t>
            </a:r>
          </a:p>
          <a:p>
            <a:pPr algn="ctr" eaLnBrk="0" hangingPunct="0"/>
            <a:endParaRPr lang="es-ES" sz="1200">
              <a:ea typeface="Calibri" pitchFamily="34" charset="0"/>
              <a:cs typeface="Arial" charset="0"/>
            </a:endParaRPr>
          </a:p>
          <a:p>
            <a:pPr algn="ctr" eaLnBrk="0" hangingPunct="0"/>
            <a:r>
              <a:rPr lang="es-ES" sz="1200">
                <a:ea typeface="Calibri" pitchFamily="34" charset="0"/>
                <a:cs typeface="Arial" charset="0"/>
              </a:rPr>
              <a:t>Proporcionar diversión, recreación, relajación, fomentando el turismo y el deporte en Villamil-Playas.</a:t>
            </a:r>
          </a:p>
        </p:txBody>
      </p:sp>
      <p:sp>
        <p:nvSpPr>
          <p:cNvPr id="26634" name="Text Box 10"/>
          <p:cNvSpPr txBox="1">
            <a:spLocks noChangeArrowheads="1"/>
          </p:cNvSpPr>
          <p:nvPr/>
        </p:nvSpPr>
        <p:spPr bwMode="auto">
          <a:xfrm>
            <a:off x="6300788" y="4149725"/>
            <a:ext cx="2563812" cy="1512888"/>
          </a:xfrm>
          <a:prstGeom prst="rect">
            <a:avLst/>
          </a:prstGeom>
          <a:solidFill>
            <a:srgbClr val="FFFFFF"/>
          </a:solidFill>
          <a:ln w="9525">
            <a:solidFill>
              <a:srgbClr val="000000"/>
            </a:solidFill>
            <a:miter lim="800000"/>
            <a:headEnd/>
            <a:tailEnd/>
          </a:ln>
        </p:spPr>
        <p:txBody>
          <a:bodyPr/>
          <a:lstStyle/>
          <a:p>
            <a:pPr algn="ctr" eaLnBrk="0" hangingPunct="0"/>
            <a:r>
              <a:rPr lang="es-ES" sz="1200" b="1">
                <a:ea typeface="Calibri" pitchFamily="34" charset="0"/>
                <a:cs typeface="Arial" charset="0"/>
              </a:rPr>
              <a:t>Grupo de compradores</a:t>
            </a:r>
          </a:p>
          <a:p>
            <a:pPr algn="ctr" eaLnBrk="0" hangingPunct="0"/>
            <a:endParaRPr lang="es-ES" sz="1200">
              <a:ea typeface="Calibri" pitchFamily="34" charset="0"/>
              <a:cs typeface="Arial" charset="0"/>
            </a:endParaRPr>
          </a:p>
          <a:p>
            <a:pPr algn="ctr" eaLnBrk="0" hangingPunct="0"/>
            <a:r>
              <a:rPr lang="es-ES" sz="1200">
                <a:ea typeface="Calibri" pitchFamily="34" charset="0"/>
                <a:cs typeface="Arial" charset="0"/>
              </a:rPr>
              <a:t>Población de Villamil Playas y turistas de clase media, media-alta y alta que busquen divertirse y practicar deportes.</a:t>
            </a:r>
          </a:p>
        </p:txBody>
      </p:sp>
      <p:sp>
        <p:nvSpPr>
          <p:cNvPr id="26635" name="Text Box 9"/>
          <p:cNvSpPr txBox="1">
            <a:spLocks noChangeArrowheads="1"/>
          </p:cNvSpPr>
          <p:nvPr/>
        </p:nvSpPr>
        <p:spPr bwMode="auto">
          <a:xfrm>
            <a:off x="1331913" y="4437063"/>
            <a:ext cx="2519362" cy="1512887"/>
          </a:xfrm>
          <a:prstGeom prst="rect">
            <a:avLst/>
          </a:prstGeom>
          <a:solidFill>
            <a:srgbClr val="FFFFFF"/>
          </a:solidFill>
          <a:ln w="9525">
            <a:solidFill>
              <a:srgbClr val="000000"/>
            </a:solidFill>
            <a:miter lim="800000"/>
            <a:headEnd/>
            <a:tailEnd/>
          </a:ln>
        </p:spPr>
        <p:txBody>
          <a:bodyPr/>
          <a:lstStyle/>
          <a:p>
            <a:pPr algn="ctr" eaLnBrk="0" hangingPunct="0"/>
            <a:r>
              <a:rPr lang="es-ES" sz="1200" b="1">
                <a:ea typeface="Calibri" pitchFamily="34" charset="0"/>
                <a:cs typeface="Arial" charset="0"/>
              </a:rPr>
              <a:t>Tecnología</a:t>
            </a:r>
          </a:p>
          <a:p>
            <a:pPr algn="ctr" eaLnBrk="0" hangingPunct="0"/>
            <a:endParaRPr lang="es-ES" sz="1200">
              <a:ea typeface="Calibri" pitchFamily="34" charset="0"/>
              <a:cs typeface="Arial" charset="0"/>
            </a:endParaRPr>
          </a:p>
          <a:p>
            <a:pPr algn="ctr" eaLnBrk="0" hangingPunct="0"/>
            <a:r>
              <a:rPr lang="es-ES" sz="1200">
                <a:ea typeface="Calibri" pitchFamily="34" charset="0"/>
                <a:cs typeface="Arial" charset="0"/>
              </a:rPr>
              <a:t>Instalaciones e infraestructura de alta calidad y seguridad adecuada para el desarrollo de diferentes actividades.</a:t>
            </a:r>
          </a:p>
          <a:p>
            <a:pPr algn="ctr" eaLnBrk="0" hangingPunct="0"/>
            <a:r>
              <a:rPr lang="es-ES" sz="1200">
                <a:ea typeface="Calibri" pitchFamily="34" charset="0"/>
                <a:cs typeface="Arial" charset="0"/>
              </a:rPr>
              <a:t>.</a:t>
            </a:r>
          </a:p>
        </p:txBody>
      </p:sp>
      <p:sp>
        <p:nvSpPr>
          <p:cNvPr id="26636" name="Rectangle 16"/>
          <p:cNvSpPr>
            <a:spLocks noChangeArrowheads="1"/>
          </p:cNvSpPr>
          <p:nvPr/>
        </p:nvSpPr>
        <p:spPr bwMode="auto">
          <a:xfrm>
            <a:off x="0" y="2178050"/>
            <a:ext cx="1770063" cy="731838"/>
          </a:xfrm>
          <a:prstGeom prst="rect">
            <a:avLst/>
          </a:prstGeom>
          <a:noFill/>
          <a:ln w="9525">
            <a:noFill/>
            <a:miter lim="800000"/>
            <a:headEnd/>
            <a:tailEnd/>
          </a:ln>
        </p:spPr>
        <p:txBody>
          <a:bodyPr wrap="none" anchor="ctr">
            <a:spAutoFit/>
          </a:bodyPr>
          <a:lstStyle/>
          <a:p>
            <a:pPr eaLnBrk="0" hangingPunct="0"/>
            <a:endParaRPr lang="es-ES" sz="1200">
              <a:cs typeface="Arial" charset="0"/>
            </a:endParaRPr>
          </a:p>
          <a:p>
            <a:pPr eaLnBrk="0" hangingPunct="0"/>
            <a:r>
              <a:rPr lang="es-ES" sz="1200">
                <a:cs typeface="Arial" charset="0"/>
              </a:rPr>
              <a:t>                                     </a:t>
            </a:r>
            <a:endParaRPr lang="es-ES" sz="800"/>
          </a:p>
          <a:p>
            <a:pPr eaLnBrk="0" hangingPunct="0"/>
            <a:endParaRPr lang="es-ES"/>
          </a:p>
        </p:txBody>
      </p:sp>
      <p:sp>
        <p:nvSpPr>
          <p:cNvPr id="26637" name="Rectangle 19"/>
          <p:cNvSpPr>
            <a:spLocks noChangeArrowheads="1"/>
          </p:cNvSpPr>
          <p:nvPr/>
        </p:nvSpPr>
        <p:spPr bwMode="auto">
          <a:xfrm>
            <a:off x="0" y="2909888"/>
            <a:ext cx="184150" cy="763587"/>
          </a:xfrm>
          <a:prstGeom prst="rect">
            <a:avLst/>
          </a:prstGeom>
          <a:noFill/>
          <a:ln w="9525">
            <a:noFill/>
            <a:miter lim="800000"/>
            <a:headEnd/>
            <a:tailEnd/>
          </a:ln>
        </p:spPr>
        <p:txBody>
          <a:bodyPr wrap="none" anchor="ctr">
            <a:spAutoFit/>
          </a:bodyPr>
          <a:lstStyle/>
          <a:p>
            <a:pPr eaLnBrk="0" hangingPunct="0"/>
            <a:r>
              <a:rPr lang="es-ES" sz="800"/>
              <a:t/>
            </a:r>
            <a:br>
              <a:rPr lang="es-ES" sz="800"/>
            </a:br>
            <a:endParaRPr lang="es-ES"/>
          </a:p>
          <a:p>
            <a:pPr eaLnBrk="0" hangingPunct="0"/>
            <a:endParaRPr lang="es-ES"/>
          </a:p>
        </p:txBody>
      </p:sp>
      <p:sp>
        <p:nvSpPr>
          <p:cNvPr id="26638" name="Rectangle 20"/>
          <p:cNvSpPr>
            <a:spLocks noChangeArrowheads="1"/>
          </p:cNvSpPr>
          <p:nvPr/>
        </p:nvSpPr>
        <p:spPr bwMode="auto">
          <a:xfrm>
            <a:off x="0" y="3673475"/>
            <a:ext cx="9144000" cy="0"/>
          </a:xfrm>
          <a:prstGeom prst="rect">
            <a:avLst/>
          </a:prstGeom>
          <a:noFill/>
          <a:ln w="9525">
            <a:noFill/>
            <a:miter lim="800000"/>
            <a:headEnd/>
            <a:tailEnd/>
          </a:ln>
        </p:spPr>
        <p:txBody>
          <a:bodyPr wrap="none" anchor="ctr">
            <a:spAutoFit/>
          </a:bodyPr>
          <a:lstStyle/>
          <a:p>
            <a:pPr eaLnBrk="0" hangingPunct="0"/>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321855"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graphicFrame>
        <p:nvGraphicFramePr>
          <p:cNvPr id="25663" name="Group 63"/>
          <p:cNvGraphicFramePr>
            <a:graphicFrameLocks noGrp="1"/>
          </p:cNvGraphicFramePr>
          <p:nvPr/>
        </p:nvGraphicFramePr>
        <p:xfrm>
          <a:off x="1928813" y="981075"/>
          <a:ext cx="6027737" cy="5149850"/>
        </p:xfrm>
        <a:graphic>
          <a:graphicData uri="http://schemas.openxmlformats.org/drawingml/2006/table">
            <a:tbl>
              <a:tblPr/>
              <a:tblGrid>
                <a:gridCol w="2763837"/>
                <a:gridCol w="3263900"/>
              </a:tblGrid>
              <a:tr h="158750">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a:noFill/>
                    </a:lnL>
                    <a:lnR>
                      <a:noFill/>
                    </a:lnR>
                    <a:lnT>
                      <a:noFill/>
                    </a:lnT>
                    <a:lnB>
                      <a:noFill/>
                    </a:lnB>
                    <a:lnTlToBr>
                      <a:noFill/>
                    </a:lnTlToBr>
                    <a:lnBlToTr>
                      <a:noFill/>
                    </a:lnBlToTr>
                    <a:noFill/>
                  </a:tcPr>
                </a:tc>
                <a:tc hMerge="1">
                  <a:txBody>
                    <a:bodyPr/>
                    <a:lstStyle/>
                    <a:p>
                      <a:endParaRPr lang="es-ES"/>
                    </a:p>
                  </a:txBody>
                  <a:tcPr/>
                </a:tc>
              </a:tr>
              <a:tr h="158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cs typeface="Times New Roman" pitchFamily="18" charset="0"/>
                      </a:endParaRPr>
                    </a:p>
                  </a:txBody>
                  <a:tcPr marL="28872" marR="28872"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cs typeface="Times New Roman" pitchFamily="18" charset="0"/>
                      </a:endParaRPr>
                    </a:p>
                  </a:txBody>
                  <a:tcPr marL="28872" marR="28872"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58750">
                <a:tc gridSpan="2">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CARACTERISTICAS DEMOGRAFICAS </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r>
              <a:tr h="1587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Sexo</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Femenino y Masculino</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453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Edad</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Debido a que el parque acuático es un lugar de diversión va dirigido a todas las edades, pero nuestra estrategia de mercadeo para las canchas sintéticas va enfocada a personas entre 15 y 50 años.</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Nivel socioeconómico</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Medio, medio-alto y alto</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gridSpan="2">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CARACTERISTICAS GEOGRAFICAS                                       </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r>
              <a:tr h="185738">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Variable Geográfica</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Provincia del Guayas- Cantón Villamil Playas</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Clima</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Temperatura promedio , segundo mejor clima del mundo.</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gridSpan="2">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CARACTERISTICAS PSICOGRAFICAS                                             </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r>
              <a:tr h="4746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Estilos de vida</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Personas que trabajan, estudian, practican deportes, disfrutan del  clima tropical, vacacionan varias veces al año en Playas.</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Valores </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Seguridad, emoción, diversión, relajamiento, satisfacción personal, entretenimiento.</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Personalidad</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Personas activas, alegres, deportistas, que cuidan de su salud y su cuerpo.</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gridSpan="2">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CARACTERISTICAS CONTRACTUALES                                    </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r>
              <a:tr h="2270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Ocasiones de consumo</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Al menos una vez durante su estadía en la playa.</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Beneficios pretendidos</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Seguridad, diversión, comodidad, satisfacción, precios módicos, limpieza entre otros.</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Actitud del servicio</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Existe una gran aceptación para el uso de nuestras instalaciones como lugar de recreación.</a:t>
                      </a:r>
                      <a:endParaRPr kumimoji="0" lang="es-E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8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cs typeface="Times New Roman" pitchFamily="18" charset="0"/>
                      </a:endParaRPr>
                    </a:p>
                  </a:txBody>
                  <a:tcPr marL="28872" marR="2887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1000" b="0" i="0" u="none" strike="noStrike" cap="none" normalizeH="0" baseline="0" smtClean="0">
                        <a:ln>
                          <a:noFill/>
                        </a:ln>
                        <a:solidFill>
                          <a:schemeClr val="tx1"/>
                        </a:solidFill>
                        <a:effectLst/>
                        <a:latin typeface="Arial" charset="0"/>
                        <a:cs typeface="Times New Roman" pitchFamily="18" charset="0"/>
                      </a:endParaRPr>
                    </a:p>
                  </a:txBody>
                  <a:tcPr marL="28872" marR="2887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61913">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500" b="0" i="0" u="none" strike="noStrike" cap="none" normalizeH="0" baseline="0" smtClean="0">
                          <a:ln>
                            <a:noFill/>
                          </a:ln>
                          <a:solidFill>
                            <a:schemeClr val="tx1"/>
                          </a:solidFill>
                          <a:effectLst/>
                          <a:latin typeface="Arial" charset="0"/>
                          <a:cs typeface="Times New Roman" pitchFamily="18" charset="0"/>
                        </a:rPr>
                        <a:t>Elaborado por: los autores</a:t>
                      </a:r>
                      <a:endParaRPr kumimoji="0" lang="es-ES" sz="7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28872" marR="28872" marT="0" marB="0" anchor="b" horzOverflow="overflow">
                    <a:lnL>
                      <a:noFill/>
                    </a:lnL>
                    <a:lnR>
                      <a:noFill/>
                    </a:lnR>
                    <a:lnT>
                      <a:noFill/>
                    </a:lnT>
                    <a:lnB>
                      <a:noFill/>
                    </a:lnB>
                    <a:lnTlToBr>
                      <a:noFill/>
                    </a:lnTlToBr>
                    <a:lnBlToTr>
                      <a:noFill/>
                    </a:lnBlToTr>
                    <a:noFill/>
                  </a:tcPr>
                </a:tc>
                <a:tc hMerge="1">
                  <a:txBody>
                    <a:bodyPr/>
                    <a:lstStyle/>
                    <a:p>
                      <a:endParaRPr lang="es-ES"/>
                    </a:p>
                  </a:txBody>
                  <a:tcPr/>
                </a:tc>
              </a:tr>
            </a:tbl>
          </a:graphicData>
        </a:graphic>
      </p:graphicFrame>
      <p:sp>
        <p:nvSpPr>
          <p:cNvPr id="27707" name="5 CuadroTexto"/>
          <p:cNvSpPr txBox="1">
            <a:spLocks noChangeArrowheads="1"/>
          </p:cNvSpPr>
          <p:nvPr/>
        </p:nvSpPr>
        <p:spPr bwMode="auto">
          <a:xfrm rot="-5400000">
            <a:off x="-827087" y="3313113"/>
            <a:ext cx="3714750" cy="488950"/>
          </a:xfrm>
          <a:prstGeom prst="rect">
            <a:avLst/>
          </a:prstGeom>
          <a:noFill/>
          <a:ln w="9525">
            <a:noFill/>
            <a:miter lim="800000"/>
            <a:headEnd/>
            <a:tailEnd/>
          </a:ln>
        </p:spPr>
        <p:txBody>
          <a:bodyPr>
            <a:spAutoFit/>
          </a:bodyPr>
          <a:lstStyle/>
          <a:p>
            <a:r>
              <a:rPr lang="es-ES" sz="2600" b="1"/>
              <a:t>Micro-segmentación</a:t>
            </a:r>
          </a:p>
        </p:txBody>
      </p:sp>
      <p:sp>
        <p:nvSpPr>
          <p:cNvPr id="27708" name="7 CuadroTexto"/>
          <p:cNvSpPr txBox="1">
            <a:spLocks noChangeArrowheads="1"/>
          </p:cNvSpPr>
          <p:nvPr/>
        </p:nvSpPr>
        <p:spPr bwMode="auto">
          <a:xfrm>
            <a:off x="1042988" y="533400"/>
            <a:ext cx="4857750" cy="519113"/>
          </a:xfrm>
          <a:prstGeom prst="rect">
            <a:avLst/>
          </a:prstGeom>
          <a:noFill/>
          <a:ln w="9525">
            <a:noFill/>
            <a:miter lim="800000"/>
            <a:headEnd/>
            <a:tailEnd/>
          </a:ln>
        </p:spPr>
        <p:txBody>
          <a:bodyPr>
            <a:spAutoFit/>
          </a:bodyPr>
          <a:lstStyle/>
          <a:p>
            <a:r>
              <a:rPr lang="es-ES" sz="2800" b="1"/>
              <a:t>Análisis Mercado Meta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28676" name="4 CuadroTexto"/>
          <p:cNvSpPr txBox="1">
            <a:spLocks noChangeArrowheads="1"/>
          </p:cNvSpPr>
          <p:nvPr/>
        </p:nvSpPr>
        <p:spPr bwMode="auto">
          <a:xfrm>
            <a:off x="1042988" y="476250"/>
            <a:ext cx="5572125" cy="519113"/>
          </a:xfrm>
          <a:prstGeom prst="rect">
            <a:avLst/>
          </a:prstGeom>
          <a:noFill/>
          <a:ln w="9525">
            <a:noFill/>
            <a:miter lim="800000"/>
            <a:headEnd/>
            <a:tailEnd/>
          </a:ln>
        </p:spPr>
        <p:txBody>
          <a:bodyPr>
            <a:spAutoFit/>
          </a:bodyPr>
          <a:lstStyle/>
          <a:p>
            <a:r>
              <a:rPr lang="es-ES" sz="2800" b="1"/>
              <a:t>Estrategia de Posicionamiento</a:t>
            </a:r>
          </a:p>
        </p:txBody>
      </p:sp>
      <p:sp>
        <p:nvSpPr>
          <p:cNvPr id="28677" name="7 CuadroTexto"/>
          <p:cNvSpPr txBox="1">
            <a:spLocks noChangeArrowheads="1"/>
          </p:cNvSpPr>
          <p:nvPr/>
        </p:nvSpPr>
        <p:spPr bwMode="auto">
          <a:xfrm>
            <a:off x="1044575" y="1565275"/>
            <a:ext cx="7343775" cy="2684463"/>
          </a:xfrm>
          <a:prstGeom prst="rect">
            <a:avLst/>
          </a:prstGeom>
          <a:noFill/>
          <a:ln w="9525">
            <a:noFill/>
            <a:miter lim="800000"/>
            <a:headEnd/>
            <a:tailEnd/>
          </a:ln>
        </p:spPr>
        <p:txBody>
          <a:bodyPr>
            <a:spAutoFit/>
          </a:bodyPr>
          <a:lstStyle/>
          <a:p>
            <a:pPr algn="just">
              <a:lnSpc>
                <a:spcPct val="150000"/>
              </a:lnSpc>
              <a:buFont typeface="Wingdings" pitchFamily="2" charset="2"/>
              <a:buNone/>
            </a:pPr>
            <a:r>
              <a:rPr lang="es-ES" sz="1700"/>
              <a:t>Emplearemos una estrategia de diferenciación basados en las variadas opciones de diversión que ofrecemos y principalmente la seguridad de cada una de ellas.</a:t>
            </a:r>
          </a:p>
          <a:p>
            <a:pPr algn="just">
              <a:lnSpc>
                <a:spcPct val="150000"/>
              </a:lnSpc>
              <a:buFont typeface="Wingdings" pitchFamily="2" charset="2"/>
              <a:buNone/>
            </a:pPr>
            <a:endParaRPr lang="es-ES" sz="1700"/>
          </a:p>
          <a:p>
            <a:pPr algn="just">
              <a:lnSpc>
                <a:spcPct val="150000"/>
              </a:lnSpc>
              <a:buFont typeface="Wingdings" pitchFamily="2" charset="2"/>
              <a:buNone/>
            </a:pPr>
            <a:r>
              <a:rPr lang="es-ES" sz="1700"/>
              <a:t>Nuestro objetivo principal en cuanto al posicionamiento es que los usuarios nos identifiquen como “Diversión y seguridad”.</a:t>
            </a:r>
          </a:p>
          <a:p>
            <a:endParaRPr lang="es-ES" sz="17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5" name="4 Elipse"/>
          <p:cNvSpPr/>
          <p:nvPr/>
        </p:nvSpPr>
        <p:spPr>
          <a:xfrm>
            <a:off x="3716331" y="3444876"/>
            <a:ext cx="1428759" cy="857257"/>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ES" dirty="0">
              <a:solidFill>
                <a:schemeClr val="accent1">
                  <a:lumMod val="20000"/>
                  <a:lumOff val="80000"/>
                </a:schemeClr>
              </a:solidFill>
            </a:endParaRPr>
          </a:p>
        </p:txBody>
      </p:sp>
      <p:sp>
        <p:nvSpPr>
          <p:cNvPr id="29703" name="5 CuadroTexto"/>
          <p:cNvSpPr txBox="1">
            <a:spLocks noChangeArrowheads="1"/>
          </p:cNvSpPr>
          <p:nvPr/>
        </p:nvSpPr>
        <p:spPr bwMode="auto">
          <a:xfrm>
            <a:off x="4003675" y="3573463"/>
            <a:ext cx="928688" cy="581025"/>
          </a:xfrm>
          <a:prstGeom prst="rect">
            <a:avLst/>
          </a:prstGeom>
          <a:noFill/>
          <a:ln w="9525">
            <a:noFill/>
            <a:miter lim="800000"/>
            <a:headEnd/>
            <a:tailEnd/>
          </a:ln>
        </p:spPr>
        <p:txBody>
          <a:bodyPr>
            <a:spAutoFit/>
          </a:bodyPr>
          <a:lstStyle/>
          <a:p>
            <a:r>
              <a:rPr lang="es-ES" sz="1600" b="1"/>
              <a:t>Target market</a:t>
            </a:r>
          </a:p>
        </p:txBody>
      </p:sp>
      <p:sp>
        <p:nvSpPr>
          <p:cNvPr id="8" name="7 Elipse"/>
          <p:cNvSpPr/>
          <p:nvPr/>
        </p:nvSpPr>
        <p:spPr>
          <a:xfrm>
            <a:off x="785786" y="1773230"/>
            <a:ext cx="2857520" cy="1714511"/>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p>
        </p:txBody>
      </p:sp>
      <p:sp>
        <p:nvSpPr>
          <p:cNvPr id="9" name="8 Elipse"/>
          <p:cNvSpPr/>
          <p:nvPr/>
        </p:nvSpPr>
        <p:spPr>
          <a:xfrm>
            <a:off x="5000628" y="4286256"/>
            <a:ext cx="2857520" cy="1714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p>
        </p:txBody>
      </p:sp>
      <p:sp>
        <p:nvSpPr>
          <p:cNvPr id="10" name="9 Elipse"/>
          <p:cNvSpPr/>
          <p:nvPr/>
        </p:nvSpPr>
        <p:spPr>
          <a:xfrm>
            <a:off x="1071538" y="4429132"/>
            <a:ext cx="2857520" cy="171451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p>
        </p:txBody>
      </p:sp>
      <p:sp>
        <p:nvSpPr>
          <p:cNvPr id="11" name="10 Elipse"/>
          <p:cNvSpPr/>
          <p:nvPr/>
        </p:nvSpPr>
        <p:spPr>
          <a:xfrm>
            <a:off x="4786314" y="1627179"/>
            <a:ext cx="2857520" cy="1714511"/>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s-ES"/>
          </a:p>
        </p:txBody>
      </p:sp>
      <p:sp>
        <p:nvSpPr>
          <p:cNvPr id="29716" name="11 CuadroTexto"/>
          <p:cNvSpPr txBox="1">
            <a:spLocks noChangeArrowheads="1"/>
          </p:cNvSpPr>
          <p:nvPr/>
        </p:nvSpPr>
        <p:spPr bwMode="auto">
          <a:xfrm>
            <a:off x="1042988" y="549275"/>
            <a:ext cx="3429000" cy="519113"/>
          </a:xfrm>
          <a:prstGeom prst="rect">
            <a:avLst/>
          </a:prstGeom>
          <a:noFill/>
          <a:ln w="9525">
            <a:noFill/>
            <a:miter lim="800000"/>
            <a:headEnd/>
            <a:tailEnd/>
          </a:ln>
        </p:spPr>
        <p:txBody>
          <a:bodyPr>
            <a:spAutoFit/>
          </a:bodyPr>
          <a:lstStyle/>
          <a:p>
            <a:r>
              <a:rPr lang="es-ES" sz="2800" b="1"/>
              <a:t>Marketing Mix</a:t>
            </a:r>
          </a:p>
        </p:txBody>
      </p:sp>
      <p:sp>
        <p:nvSpPr>
          <p:cNvPr id="29717" name="13 CuadroTexto"/>
          <p:cNvSpPr txBox="1">
            <a:spLocks noChangeArrowheads="1"/>
          </p:cNvSpPr>
          <p:nvPr/>
        </p:nvSpPr>
        <p:spPr bwMode="auto">
          <a:xfrm>
            <a:off x="1143000" y="2060575"/>
            <a:ext cx="2357438" cy="1130300"/>
          </a:xfrm>
          <a:prstGeom prst="rect">
            <a:avLst/>
          </a:prstGeom>
          <a:noFill/>
          <a:ln w="9525">
            <a:noFill/>
            <a:miter lim="800000"/>
            <a:headEnd/>
            <a:tailEnd/>
          </a:ln>
        </p:spPr>
        <p:txBody>
          <a:bodyPr>
            <a:spAutoFit/>
          </a:bodyPr>
          <a:lstStyle/>
          <a:p>
            <a:pPr algn="ctr"/>
            <a:r>
              <a:rPr lang="es-ES" b="1"/>
              <a:t>Producto</a:t>
            </a:r>
          </a:p>
          <a:p>
            <a:pPr algn="ctr"/>
            <a:r>
              <a:rPr lang="es-ES" sz="1600"/>
              <a:t>Parque  acuático con cancha de césped sintético</a:t>
            </a:r>
            <a:r>
              <a:rPr lang="es-ES"/>
              <a:t>.</a:t>
            </a:r>
          </a:p>
        </p:txBody>
      </p:sp>
      <p:sp>
        <p:nvSpPr>
          <p:cNvPr id="29718" name="14 CuadroTexto"/>
          <p:cNvSpPr txBox="1">
            <a:spLocks noChangeArrowheads="1"/>
          </p:cNvSpPr>
          <p:nvPr/>
        </p:nvSpPr>
        <p:spPr bwMode="auto">
          <a:xfrm>
            <a:off x="5072063" y="1844675"/>
            <a:ext cx="2357437" cy="1344613"/>
          </a:xfrm>
          <a:prstGeom prst="rect">
            <a:avLst/>
          </a:prstGeom>
          <a:noFill/>
          <a:ln w="9525">
            <a:noFill/>
            <a:miter lim="800000"/>
            <a:headEnd/>
            <a:tailEnd/>
          </a:ln>
        </p:spPr>
        <p:txBody>
          <a:bodyPr>
            <a:spAutoFit/>
          </a:bodyPr>
          <a:lstStyle/>
          <a:p>
            <a:pPr algn="ctr"/>
            <a:r>
              <a:rPr lang="es-ES" b="1"/>
              <a:t>Precio</a:t>
            </a:r>
          </a:p>
          <a:p>
            <a:pPr algn="ctr"/>
            <a:r>
              <a:rPr lang="es-ES" sz="1600"/>
              <a:t>Niños : $4.00</a:t>
            </a:r>
          </a:p>
          <a:p>
            <a:pPr algn="ctr"/>
            <a:r>
              <a:rPr lang="es-ES" sz="1600"/>
              <a:t>Adultos : $8.00 </a:t>
            </a:r>
          </a:p>
          <a:p>
            <a:pPr algn="ctr"/>
            <a:r>
              <a:rPr lang="es-ES" sz="1600"/>
              <a:t>Alquiler Canchas: $25.00</a:t>
            </a:r>
          </a:p>
        </p:txBody>
      </p:sp>
      <p:sp>
        <p:nvSpPr>
          <p:cNvPr id="29719" name="15 CuadroTexto"/>
          <p:cNvSpPr txBox="1">
            <a:spLocks noChangeArrowheads="1"/>
          </p:cNvSpPr>
          <p:nvPr/>
        </p:nvSpPr>
        <p:spPr bwMode="auto">
          <a:xfrm>
            <a:off x="1357313" y="4643438"/>
            <a:ext cx="2357437" cy="1169987"/>
          </a:xfrm>
          <a:prstGeom prst="rect">
            <a:avLst/>
          </a:prstGeom>
          <a:noFill/>
          <a:ln w="9525">
            <a:noFill/>
            <a:miter lim="800000"/>
            <a:headEnd/>
            <a:tailEnd/>
          </a:ln>
        </p:spPr>
        <p:txBody>
          <a:bodyPr>
            <a:spAutoFit/>
          </a:bodyPr>
          <a:lstStyle/>
          <a:p>
            <a:pPr algn="ctr"/>
            <a:r>
              <a:rPr lang="es-ES" b="1"/>
              <a:t>Plaza</a:t>
            </a:r>
          </a:p>
          <a:p>
            <a:pPr algn="ctr"/>
            <a:endParaRPr lang="es-ES" b="1"/>
          </a:p>
          <a:p>
            <a:pPr algn="ctr"/>
            <a:r>
              <a:rPr lang="es-ES" sz="1600"/>
              <a:t>Cantón Villamil Playas, sector El Pelado</a:t>
            </a:r>
            <a:r>
              <a:rPr lang="es-ES"/>
              <a:t>.</a:t>
            </a:r>
          </a:p>
        </p:txBody>
      </p:sp>
      <p:sp>
        <p:nvSpPr>
          <p:cNvPr id="29720" name="16 CuadroTexto"/>
          <p:cNvSpPr txBox="1">
            <a:spLocks noChangeArrowheads="1"/>
          </p:cNvSpPr>
          <p:nvPr/>
        </p:nvSpPr>
        <p:spPr bwMode="auto">
          <a:xfrm>
            <a:off x="5000625" y="4500563"/>
            <a:ext cx="2786063" cy="1108075"/>
          </a:xfrm>
          <a:prstGeom prst="rect">
            <a:avLst/>
          </a:prstGeom>
          <a:noFill/>
          <a:ln w="9525">
            <a:noFill/>
            <a:miter lim="800000"/>
            <a:headEnd/>
            <a:tailEnd/>
          </a:ln>
        </p:spPr>
        <p:txBody>
          <a:bodyPr>
            <a:spAutoFit/>
          </a:bodyPr>
          <a:lstStyle/>
          <a:p>
            <a:pPr algn="ctr"/>
            <a:r>
              <a:rPr lang="es-ES" b="1"/>
              <a:t>Promoción</a:t>
            </a:r>
          </a:p>
          <a:p>
            <a:pPr algn="ctr"/>
            <a:r>
              <a:rPr lang="es-ES" sz="1600"/>
              <a:t>Ofertas</a:t>
            </a:r>
          </a:p>
          <a:p>
            <a:pPr algn="ctr"/>
            <a:r>
              <a:rPr lang="es-ES" sz="1600"/>
              <a:t>Campañas Publicitarias</a:t>
            </a:r>
          </a:p>
          <a:p>
            <a:pPr algn="ctr"/>
            <a:r>
              <a:rPr lang="es-ES" sz="1600"/>
              <a:t>Medios de comunicación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30724" name="4 CuadroTexto"/>
          <p:cNvSpPr txBox="1">
            <a:spLocks noChangeArrowheads="1"/>
          </p:cNvSpPr>
          <p:nvPr/>
        </p:nvSpPr>
        <p:spPr bwMode="auto">
          <a:xfrm>
            <a:off x="971550" y="549275"/>
            <a:ext cx="5572125" cy="519113"/>
          </a:xfrm>
          <a:prstGeom prst="rect">
            <a:avLst/>
          </a:prstGeom>
          <a:noFill/>
          <a:ln w="9525">
            <a:noFill/>
            <a:miter lim="800000"/>
            <a:headEnd/>
            <a:tailEnd/>
          </a:ln>
        </p:spPr>
        <p:txBody>
          <a:bodyPr>
            <a:spAutoFit/>
          </a:bodyPr>
          <a:lstStyle/>
          <a:p>
            <a:r>
              <a:rPr lang="es-ES" sz="2800" b="1"/>
              <a:t>Objetivos del Plan de Marketing</a:t>
            </a:r>
          </a:p>
        </p:txBody>
      </p:sp>
      <p:sp>
        <p:nvSpPr>
          <p:cNvPr id="30725" name="7 CuadroTexto"/>
          <p:cNvSpPr txBox="1">
            <a:spLocks noChangeArrowheads="1"/>
          </p:cNvSpPr>
          <p:nvPr/>
        </p:nvSpPr>
        <p:spPr bwMode="auto">
          <a:xfrm>
            <a:off x="1116013" y="2332038"/>
            <a:ext cx="7561262" cy="2752725"/>
          </a:xfrm>
          <a:prstGeom prst="rect">
            <a:avLst/>
          </a:prstGeom>
          <a:noFill/>
          <a:ln w="9525">
            <a:noFill/>
            <a:miter lim="800000"/>
            <a:headEnd/>
            <a:tailEnd/>
          </a:ln>
        </p:spPr>
        <p:txBody>
          <a:bodyPr>
            <a:spAutoFit/>
          </a:bodyPr>
          <a:lstStyle/>
          <a:p>
            <a:pPr algn="just">
              <a:lnSpc>
                <a:spcPct val="150000"/>
              </a:lnSpc>
              <a:buFont typeface="Wingdings" pitchFamily="2" charset="2"/>
              <a:buChar char="§"/>
            </a:pPr>
            <a:r>
              <a:rPr lang="es-ES" sz="2000"/>
              <a:t>    </a:t>
            </a:r>
            <a:r>
              <a:rPr lang="es-ES" sz="1700"/>
              <a:t>Incrementar el turismo e ingreso de divisas en el Cantón Villamil-Playas.</a:t>
            </a:r>
          </a:p>
          <a:p>
            <a:pPr algn="just">
              <a:lnSpc>
                <a:spcPct val="150000"/>
              </a:lnSpc>
              <a:buFont typeface="Wingdings" pitchFamily="2" charset="2"/>
              <a:buNone/>
            </a:pPr>
            <a:endParaRPr lang="es-ES" sz="1700"/>
          </a:p>
          <a:p>
            <a:pPr algn="just">
              <a:lnSpc>
                <a:spcPct val="150000"/>
              </a:lnSpc>
              <a:buFont typeface="Wingdings" pitchFamily="2" charset="2"/>
              <a:buChar char="§"/>
            </a:pPr>
            <a:r>
              <a:rPr lang="es-ES" sz="1700"/>
              <a:t>    Recuperar la inversión inicial en el menor tiempo posible.</a:t>
            </a:r>
          </a:p>
          <a:p>
            <a:pPr algn="just">
              <a:lnSpc>
                <a:spcPct val="150000"/>
              </a:lnSpc>
              <a:buFont typeface="Wingdings" pitchFamily="2" charset="2"/>
              <a:buNone/>
            </a:pPr>
            <a:endParaRPr lang="es-ES" sz="1700"/>
          </a:p>
          <a:p>
            <a:pPr algn="just">
              <a:lnSpc>
                <a:spcPct val="150000"/>
              </a:lnSpc>
              <a:buFont typeface="Wingdings" pitchFamily="2" charset="2"/>
              <a:buChar char="§"/>
            </a:pPr>
            <a:r>
              <a:rPr lang="es-ES" sz="1700"/>
              <a:t>    Brindar un valor agregado al servicio (Infraestructura moderna).</a:t>
            </a:r>
          </a:p>
          <a:p>
            <a:pPr>
              <a:lnSpc>
                <a:spcPct val="150000"/>
              </a:lnSpc>
            </a:pPr>
            <a:r>
              <a:rPr lang="es-ES" sz="1700"/>
              <a:t> </a:t>
            </a:r>
          </a:p>
          <a:p>
            <a:endParaRPr lang="es-ES" sz="1700"/>
          </a:p>
        </p:txBody>
      </p:sp>
      <p:sp>
        <p:nvSpPr>
          <p:cNvPr id="30726" name="8 CuadroTexto"/>
          <p:cNvSpPr txBox="1">
            <a:spLocks noChangeArrowheads="1"/>
          </p:cNvSpPr>
          <p:nvPr/>
        </p:nvSpPr>
        <p:spPr bwMode="auto">
          <a:xfrm>
            <a:off x="1187450" y="1412875"/>
            <a:ext cx="3786188" cy="457200"/>
          </a:xfrm>
          <a:prstGeom prst="rect">
            <a:avLst/>
          </a:prstGeom>
          <a:noFill/>
          <a:ln w="9525">
            <a:noFill/>
            <a:miter lim="800000"/>
            <a:headEnd/>
            <a:tailEnd/>
          </a:ln>
        </p:spPr>
        <p:txBody>
          <a:bodyPr>
            <a:spAutoFit/>
          </a:bodyPr>
          <a:lstStyle/>
          <a:p>
            <a:r>
              <a:rPr lang="es-ES" sz="2400" b="1"/>
              <a:t>Objetivos Financieros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143000"/>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5124" name="8 Rectángulo"/>
          <p:cNvSpPr>
            <a:spLocks noChangeArrowheads="1"/>
          </p:cNvSpPr>
          <p:nvPr/>
        </p:nvSpPr>
        <p:spPr bwMode="auto">
          <a:xfrm>
            <a:off x="1143000" y="357188"/>
            <a:ext cx="1930400" cy="830262"/>
          </a:xfrm>
          <a:prstGeom prst="rect">
            <a:avLst/>
          </a:prstGeom>
          <a:noFill/>
          <a:ln w="9525">
            <a:noFill/>
            <a:miter lim="800000"/>
            <a:headEnd/>
            <a:tailEnd/>
          </a:ln>
        </p:spPr>
        <p:txBody>
          <a:bodyPr wrap="none">
            <a:spAutoFit/>
          </a:bodyPr>
          <a:lstStyle/>
          <a:p>
            <a:r>
              <a:rPr lang="es-ES" sz="4800" b="1">
                <a:solidFill>
                  <a:srgbClr val="000000"/>
                </a:solidFill>
                <a:latin typeface="Calibri" pitchFamily="34" charset="0"/>
                <a:ea typeface="Kozuka Gothic Pro M" pitchFamily="34" charset="-128"/>
              </a:rPr>
              <a:t>INDICE</a:t>
            </a:r>
          </a:p>
        </p:txBody>
      </p:sp>
      <p:sp>
        <p:nvSpPr>
          <p:cNvPr id="5125" name="9 Rectángulo"/>
          <p:cNvSpPr>
            <a:spLocks noChangeArrowheads="1"/>
          </p:cNvSpPr>
          <p:nvPr/>
        </p:nvSpPr>
        <p:spPr bwMode="auto">
          <a:xfrm>
            <a:off x="1214438" y="1500188"/>
            <a:ext cx="5214937" cy="3970337"/>
          </a:xfrm>
          <a:prstGeom prst="rect">
            <a:avLst/>
          </a:prstGeom>
          <a:noFill/>
          <a:ln w="9525">
            <a:noFill/>
            <a:miter lim="800000"/>
            <a:headEnd/>
            <a:tailEnd/>
          </a:ln>
        </p:spPr>
        <p:txBody>
          <a:bodyPr>
            <a:spAutoFit/>
          </a:bodyPr>
          <a:lstStyle/>
          <a:p>
            <a:pPr>
              <a:lnSpc>
                <a:spcPct val="150000"/>
              </a:lnSpc>
            </a:pPr>
            <a:r>
              <a:rPr lang="es-ES" sz="2400" b="1"/>
              <a:t>1. Introducción</a:t>
            </a:r>
          </a:p>
          <a:p>
            <a:pPr>
              <a:lnSpc>
                <a:spcPct val="150000"/>
              </a:lnSpc>
            </a:pPr>
            <a:r>
              <a:rPr lang="es-ES" sz="2400" b="1"/>
              <a:t>2. Estudio Organizacional</a:t>
            </a:r>
          </a:p>
          <a:p>
            <a:pPr>
              <a:lnSpc>
                <a:spcPct val="150000"/>
              </a:lnSpc>
            </a:pPr>
            <a:r>
              <a:rPr lang="es-ES" sz="2400" b="1"/>
              <a:t>3. Estudio de Mercado</a:t>
            </a:r>
          </a:p>
          <a:p>
            <a:pPr>
              <a:lnSpc>
                <a:spcPct val="150000"/>
              </a:lnSpc>
            </a:pPr>
            <a:r>
              <a:rPr lang="es-ES" sz="2400" b="1"/>
              <a:t>4. Estudio Técnico</a:t>
            </a:r>
          </a:p>
          <a:p>
            <a:pPr>
              <a:lnSpc>
                <a:spcPct val="150000"/>
              </a:lnSpc>
            </a:pPr>
            <a:r>
              <a:rPr lang="es-ES" sz="2400" b="1"/>
              <a:t>5. Estudio Financiero</a:t>
            </a:r>
          </a:p>
          <a:p>
            <a:pPr>
              <a:lnSpc>
                <a:spcPct val="150000"/>
              </a:lnSpc>
            </a:pPr>
            <a:r>
              <a:rPr lang="es-ES" sz="2400" b="1"/>
              <a:t>6. Conclusiones</a:t>
            </a:r>
          </a:p>
          <a:p>
            <a:pPr>
              <a:lnSpc>
                <a:spcPct val="150000"/>
              </a:lnSpc>
            </a:pPr>
            <a:r>
              <a:rPr lang="es-ES" sz="2400" b="1"/>
              <a:t>7.  Recomendaciones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31748" name="4 CuadroTexto"/>
          <p:cNvSpPr txBox="1">
            <a:spLocks noChangeArrowheads="1"/>
          </p:cNvSpPr>
          <p:nvPr/>
        </p:nvSpPr>
        <p:spPr bwMode="auto">
          <a:xfrm>
            <a:off x="1042988" y="1268413"/>
            <a:ext cx="4572000" cy="457200"/>
          </a:xfrm>
          <a:prstGeom prst="rect">
            <a:avLst/>
          </a:prstGeom>
          <a:noFill/>
          <a:ln w="9525">
            <a:noFill/>
            <a:miter lim="800000"/>
            <a:headEnd/>
            <a:tailEnd/>
          </a:ln>
        </p:spPr>
        <p:txBody>
          <a:bodyPr>
            <a:spAutoFit/>
          </a:bodyPr>
          <a:lstStyle/>
          <a:p>
            <a:r>
              <a:rPr lang="es-ES" sz="2400" b="1"/>
              <a:t>Objetivos de Mercadotecnia</a:t>
            </a:r>
          </a:p>
        </p:txBody>
      </p:sp>
      <p:sp>
        <p:nvSpPr>
          <p:cNvPr id="31749" name="5 CuadroTexto"/>
          <p:cNvSpPr txBox="1">
            <a:spLocks noChangeArrowheads="1"/>
          </p:cNvSpPr>
          <p:nvPr/>
        </p:nvSpPr>
        <p:spPr bwMode="auto">
          <a:xfrm>
            <a:off x="1116013" y="2205038"/>
            <a:ext cx="7248525" cy="2684462"/>
          </a:xfrm>
          <a:prstGeom prst="rect">
            <a:avLst/>
          </a:prstGeom>
          <a:noFill/>
          <a:ln w="9525">
            <a:noFill/>
            <a:miter lim="800000"/>
            <a:headEnd/>
            <a:tailEnd/>
          </a:ln>
        </p:spPr>
        <p:txBody>
          <a:bodyPr>
            <a:spAutoFit/>
          </a:bodyPr>
          <a:lstStyle/>
          <a:p>
            <a:pPr algn="just">
              <a:lnSpc>
                <a:spcPct val="150000"/>
              </a:lnSpc>
              <a:buFont typeface="Wingdings" pitchFamily="2" charset="2"/>
              <a:buChar char="§"/>
            </a:pPr>
            <a:r>
              <a:rPr lang="es-ES" sz="1700"/>
              <a:t>    Introducir el servicio en el mercado y lograr posicionarnos en la mente del consumidor como un lugar de diversión y seguridad.</a:t>
            </a:r>
          </a:p>
          <a:p>
            <a:pPr algn="just">
              <a:lnSpc>
                <a:spcPct val="150000"/>
              </a:lnSpc>
              <a:buFont typeface="Wingdings" pitchFamily="2" charset="2"/>
              <a:buNone/>
            </a:pPr>
            <a:endParaRPr lang="es-ES" sz="1700"/>
          </a:p>
          <a:p>
            <a:pPr algn="just">
              <a:lnSpc>
                <a:spcPct val="150000"/>
              </a:lnSpc>
              <a:buFont typeface="Wingdings" pitchFamily="2" charset="2"/>
              <a:buChar char="§"/>
            </a:pPr>
            <a:r>
              <a:rPr lang="es-ES" sz="1700"/>
              <a:t>    Identificar posibles necesidades de los usuarios. </a:t>
            </a:r>
          </a:p>
          <a:p>
            <a:pPr algn="just">
              <a:lnSpc>
                <a:spcPct val="150000"/>
              </a:lnSpc>
              <a:buFont typeface="Wingdings" pitchFamily="2" charset="2"/>
              <a:buNone/>
            </a:pPr>
            <a:endParaRPr lang="es-ES" sz="1700"/>
          </a:p>
          <a:p>
            <a:pPr algn="just">
              <a:lnSpc>
                <a:spcPct val="150000"/>
              </a:lnSpc>
              <a:buFont typeface="Wingdings" pitchFamily="2" charset="2"/>
              <a:buChar char="§"/>
            </a:pPr>
            <a:r>
              <a:rPr lang="es-ES" sz="1700"/>
              <a:t>    Lograr una lealtad por parte del cliente meta hacia el servicio.</a:t>
            </a:r>
          </a:p>
          <a:p>
            <a:endParaRPr lang="es-ES" sz="17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32772" name="4 CuadroTexto"/>
          <p:cNvSpPr txBox="1">
            <a:spLocks noChangeArrowheads="1"/>
          </p:cNvSpPr>
          <p:nvPr/>
        </p:nvSpPr>
        <p:spPr bwMode="auto">
          <a:xfrm>
            <a:off x="1042988" y="549275"/>
            <a:ext cx="3857625" cy="519113"/>
          </a:xfrm>
          <a:prstGeom prst="rect">
            <a:avLst/>
          </a:prstGeom>
          <a:noFill/>
          <a:ln w="9525">
            <a:noFill/>
            <a:miter lim="800000"/>
            <a:headEnd/>
            <a:tailEnd/>
          </a:ln>
        </p:spPr>
        <p:txBody>
          <a:bodyPr>
            <a:spAutoFit/>
          </a:bodyPr>
          <a:lstStyle/>
          <a:p>
            <a:r>
              <a:rPr lang="es-ES" sz="2800" b="1"/>
              <a:t>Análisis estratégico</a:t>
            </a:r>
          </a:p>
        </p:txBody>
      </p:sp>
      <p:pic>
        <p:nvPicPr>
          <p:cNvPr id="10" name="9 Imagen" descr="boston.bmp"/>
          <p:cNvPicPr>
            <a:picLocks noChangeAspect="1"/>
          </p:cNvPicPr>
          <p:nvPr/>
        </p:nvPicPr>
        <p:blipFill>
          <a:blip r:embed="rId3" cstate="print"/>
          <a:stretch>
            <a:fillRect/>
          </a:stretch>
        </p:blipFill>
        <p:spPr>
          <a:xfrm>
            <a:off x="1142976" y="1830379"/>
            <a:ext cx="7111757" cy="3929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33796" name="5 CuadroTexto"/>
          <p:cNvSpPr txBox="1">
            <a:spLocks noChangeArrowheads="1"/>
          </p:cNvSpPr>
          <p:nvPr/>
        </p:nvSpPr>
        <p:spPr bwMode="auto">
          <a:xfrm>
            <a:off x="1116013" y="476250"/>
            <a:ext cx="3857625" cy="519113"/>
          </a:xfrm>
          <a:prstGeom prst="rect">
            <a:avLst/>
          </a:prstGeom>
          <a:noFill/>
          <a:ln w="9525">
            <a:noFill/>
            <a:miter lim="800000"/>
            <a:headEnd/>
            <a:tailEnd/>
          </a:ln>
        </p:spPr>
        <p:txBody>
          <a:bodyPr>
            <a:spAutoFit/>
          </a:bodyPr>
          <a:lstStyle/>
          <a:p>
            <a:r>
              <a:rPr lang="es-ES" sz="2800" b="1"/>
              <a:t>Análisis Porter</a:t>
            </a:r>
          </a:p>
        </p:txBody>
      </p:sp>
      <p:sp>
        <p:nvSpPr>
          <p:cNvPr id="55298" name="AutoShape 2"/>
          <p:cNvSpPr>
            <a:spLocks noChangeArrowheads="1"/>
          </p:cNvSpPr>
          <p:nvPr/>
        </p:nvSpPr>
        <p:spPr bwMode="auto">
          <a:xfrm>
            <a:off x="3643313" y="1557338"/>
            <a:ext cx="2081212" cy="109061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a:lstStyle/>
          <a:p>
            <a:pPr algn="ctr">
              <a:defRPr/>
            </a:pPr>
            <a:r>
              <a:rPr lang="es-ES" sz="900" b="1" dirty="0">
                <a:latin typeface="Arial" pitchFamily="34" charset="0"/>
              </a:rPr>
              <a:t>COMPETIDORES POTENCIALES</a:t>
            </a:r>
          </a:p>
          <a:p>
            <a:pPr algn="just">
              <a:defRPr/>
            </a:pPr>
            <a:endParaRPr lang="es-ES" sz="900" dirty="0">
              <a:latin typeface="Arial" pitchFamily="34" charset="0"/>
            </a:endParaRPr>
          </a:p>
          <a:p>
            <a:pPr algn="just">
              <a:defRPr/>
            </a:pPr>
            <a:r>
              <a:rPr lang="es-ES" sz="800" dirty="0">
                <a:latin typeface="Arial" pitchFamily="34" charset="0"/>
              </a:rPr>
              <a:t>Apertura de nuevos parques acuáticos utilizando estrategias similares en Villamil- Playas</a:t>
            </a:r>
            <a:endParaRPr lang="es-ES" dirty="0">
              <a:latin typeface="Arial" pitchFamily="34" charset="0"/>
            </a:endParaRPr>
          </a:p>
        </p:txBody>
      </p:sp>
      <p:sp>
        <p:nvSpPr>
          <p:cNvPr id="55299" name="AutoShape 3"/>
          <p:cNvSpPr>
            <a:spLocks noChangeArrowheads="1"/>
          </p:cNvSpPr>
          <p:nvPr/>
        </p:nvSpPr>
        <p:spPr bwMode="auto">
          <a:xfrm>
            <a:off x="4572000" y="2924175"/>
            <a:ext cx="104775" cy="219075"/>
          </a:xfrm>
          <a:prstGeom prst="downArrow">
            <a:avLst>
              <a:gd name="adj1" fmla="val 50000"/>
              <a:gd name="adj2" fmla="val 52273"/>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a:lstStyle/>
          <a:p>
            <a:pPr>
              <a:defRPr/>
            </a:pPr>
            <a:endParaRPr lang="es-ES">
              <a:latin typeface="Arial" pitchFamily="34" charset="0"/>
            </a:endParaRPr>
          </a:p>
        </p:txBody>
      </p:sp>
      <p:sp>
        <p:nvSpPr>
          <p:cNvPr id="55300" name="AutoShape 4"/>
          <p:cNvSpPr>
            <a:spLocks noChangeArrowheads="1"/>
          </p:cNvSpPr>
          <p:nvPr/>
        </p:nvSpPr>
        <p:spPr bwMode="auto">
          <a:xfrm>
            <a:off x="3571875" y="3357563"/>
            <a:ext cx="2152650" cy="1111250"/>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a:lstStyle/>
          <a:p>
            <a:pPr algn="ctr">
              <a:defRPr/>
            </a:pPr>
            <a:r>
              <a:rPr lang="es-ES" sz="900" b="1" dirty="0">
                <a:latin typeface="Arial" pitchFamily="34" charset="0"/>
              </a:rPr>
              <a:t>COMPETIDORES ACTUALES</a:t>
            </a:r>
          </a:p>
          <a:p>
            <a:pPr>
              <a:defRPr/>
            </a:pPr>
            <a:endParaRPr lang="es-ES" sz="900" dirty="0">
              <a:latin typeface="Arial" pitchFamily="34" charset="0"/>
            </a:endParaRPr>
          </a:p>
          <a:p>
            <a:pPr>
              <a:defRPr/>
            </a:pPr>
            <a:r>
              <a:rPr lang="es-ES" sz="800" dirty="0">
                <a:latin typeface="Arial" pitchFamily="34" charset="0"/>
              </a:rPr>
              <a:t>La competencia es indirecta.</a:t>
            </a:r>
          </a:p>
          <a:p>
            <a:pPr algn="just">
              <a:defRPr/>
            </a:pPr>
            <a:endParaRPr lang="es-ES" sz="800" dirty="0">
              <a:latin typeface="Arial" pitchFamily="34" charset="0"/>
            </a:endParaRPr>
          </a:p>
          <a:p>
            <a:pPr algn="just">
              <a:defRPr/>
            </a:pPr>
            <a:r>
              <a:rPr lang="es-ES" sz="800" dirty="0">
                <a:latin typeface="Arial" pitchFamily="34" charset="0"/>
              </a:rPr>
              <a:t>Rey Park, Rancho Texas, </a:t>
            </a:r>
            <a:r>
              <a:rPr lang="es-ES" sz="800" dirty="0" err="1">
                <a:latin typeface="Arial" pitchFamily="34" charset="0"/>
              </a:rPr>
              <a:t>Aquadventure</a:t>
            </a:r>
            <a:r>
              <a:rPr lang="es-ES" sz="800" dirty="0">
                <a:latin typeface="Arial" pitchFamily="34" charset="0"/>
              </a:rPr>
              <a:t>, entre otros.</a:t>
            </a:r>
            <a:endParaRPr lang="es-ES" dirty="0">
              <a:latin typeface="Arial" pitchFamily="34" charset="0"/>
            </a:endParaRPr>
          </a:p>
        </p:txBody>
      </p:sp>
      <p:sp>
        <p:nvSpPr>
          <p:cNvPr id="55301" name="AutoShape 5"/>
          <p:cNvSpPr>
            <a:spLocks noChangeArrowheads="1"/>
          </p:cNvSpPr>
          <p:nvPr/>
        </p:nvSpPr>
        <p:spPr bwMode="auto">
          <a:xfrm>
            <a:off x="4572000" y="4649788"/>
            <a:ext cx="104775" cy="219075"/>
          </a:xfrm>
          <a:prstGeom prst="downArrow">
            <a:avLst>
              <a:gd name="adj1" fmla="val 50000"/>
              <a:gd name="adj2" fmla="val 52273"/>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a:lstStyle/>
          <a:p>
            <a:pPr>
              <a:defRPr/>
            </a:pPr>
            <a:endParaRPr lang="es-ES">
              <a:latin typeface="Arial" pitchFamily="34" charset="0"/>
            </a:endParaRPr>
          </a:p>
        </p:txBody>
      </p:sp>
      <p:sp>
        <p:nvSpPr>
          <p:cNvPr id="55302" name="AutoShape 6"/>
          <p:cNvSpPr>
            <a:spLocks noChangeArrowheads="1"/>
          </p:cNvSpPr>
          <p:nvPr/>
        </p:nvSpPr>
        <p:spPr bwMode="auto">
          <a:xfrm>
            <a:off x="3635375" y="5067300"/>
            <a:ext cx="2081213" cy="882650"/>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a:lstStyle/>
          <a:p>
            <a:pPr algn="ctr">
              <a:spcAft>
                <a:spcPts val="1000"/>
              </a:spcAft>
              <a:defRPr/>
            </a:pPr>
            <a:r>
              <a:rPr lang="es-ES" sz="900" b="1">
                <a:latin typeface="Arial" pitchFamily="34" charset="0"/>
              </a:rPr>
              <a:t>SUSTITUTOS</a:t>
            </a:r>
          </a:p>
          <a:p>
            <a:pPr algn="ctr">
              <a:spcAft>
                <a:spcPts val="1000"/>
              </a:spcAft>
              <a:defRPr/>
            </a:pPr>
            <a:r>
              <a:rPr lang="es-ES" sz="800">
                <a:latin typeface="Arial" pitchFamily="34" charset="0"/>
              </a:rPr>
              <a:t>Playas, hoteles, clubs, otros lugares de diversión.</a:t>
            </a:r>
            <a:endParaRPr lang="es-ES">
              <a:latin typeface="Arial" pitchFamily="34" charset="0"/>
            </a:endParaRPr>
          </a:p>
        </p:txBody>
      </p:sp>
      <p:sp>
        <p:nvSpPr>
          <p:cNvPr id="55303" name="AutoShape 7"/>
          <p:cNvSpPr>
            <a:spLocks noChangeArrowheads="1"/>
          </p:cNvSpPr>
          <p:nvPr/>
        </p:nvSpPr>
        <p:spPr bwMode="auto">
          <a:xfrm>
            <a:off x="971550" y="3357563"/>
            <a:ext cx="1919288" cy="1028700"/>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a:lstStyle/>
          <a:p>
            <a:pPr algn="ctr">
              <a:defRPr/>
            </a:pPr>
            <a:r>
              <a:rPr lang="es-ES" sz="900" b="1" dirty="0">
                <a:latin typeface="Arial" pitchFamily="34" charset="0"/>
              </a:rPr>
              <a:t>PROVEEDORES</a:t>
            </a:r>
          </a:p>
          <a:p>
            <a:pPr algn="ctr">
              <a:defRPr/>
            </a:pPr>
            <a:endParaRPr lang="es-ES" sz="900" b="1" dirty="0">
              <a:latin typeface="Arial" pitchFamily="34" charset="0"/>
            </a:endParaRPr>
          </a:p>
          <a:p>
            <a:pPr algn="just">
              <a:defRPr/>
            </a:pPr>
            <a:r>
              <a:rPr lang="es-ES" sz="800" dirty="0">
                <a:latin typeface="Arial" pitchFamily="34" charset="0"/>
              </a:rPr>
              <a:t>Empresas constructoras de parques acuáticos  y canchas de césped</a:t>
            </a:r>
            <a:r>
              <a:rPr lang="es-ES" sz="800" b="1" dirty="0">
                <a:latin typeface="Arial" pitchFamily="34" charset="0"/>
              </a:rPr>
              <a:t> </a:t>
            </a:r>
            <a:r>
              <a:rPr lang="es-ES" sz="800" dirty="0">
                <a:latin typeface="Arial" pitchFamily="34" charset="0"/>
              </a:rPr>
              <a:t>sintético.</a:t>
            </a:r>
          </a:p>
          <a:p>
            <a:pPr>
              <a:defRPr/>
            </a:pPr>
            <a:endParaRPr lang="es-ES" dirty="0">
              <a:latin typeface="Arial" pitchFamily="34" charset="0"/>
            </a:endParaRPr>
          </a:p>
        </p:txBody>
      </p:sp>
      <p:sp>
        <p:nvSpPr>
          <p:cNvPr id="55304" name="AutoShape 8"/>
          <p:cNvSpPr>
            <a:spLocks noChangeArrowheads="1"/>
          </p:cNvSpPr>
          <p:nvPr/>
        </p:nvSpPr>
        <p:spPr bwMode="auto">
          <a:xfrm>
            <a:off x="6575425" y="3357563"/>
            <a:ext cx="1957388" cy="1050925"/>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a:lstStyle/>
          <a:p>
            <a:pPr algn="ctr">
              <a:defRPr/>
            </a:pPr>
            <a:r>
              <a:rPr lang="es-ES" sz="900" b="1" dirty="0">
                <a:latin typeface="Arial" pitchFamily="34" charset="0"/>
              </a:rPr>
              <a:t>COMPRADORES</a:t>
            </a:r>
          </a:p>
          <a:p>
            <a:pPr algn="just">
              <a:defRPr/>
            </a:pPr>
            <a:endParaRPr lang="es-ES" sz="900" dirty="0">
              <a:latin typeface="Arial" pitchFamily="34" charset="0"/>
            </a:endParaRPr>
          </a:p>
          <a:p>
            <a:pPr algn="just">
              <a:defRPr/>
            </a:pPr>
            <a:r>
              <a:rPr lang="es-ES" sz="800" dirty="0">
                <a:latin typeface="Arial" pitchFamily="34" charset="0"/>
              </a:rPr>
              <a:t>Hombres y mujeres entre 15-50 años de edad, de nivel  socioeconómico medio, medio-alto  y alto.</a:t>
            </a:r>
            <a:endParaRPr lang="es-ES" dirty="0">
              <a:latin typeface="Arial" pitchFamily="34" charset="0"/>
            </a:endParaRPr>
          </a:p>
        </p:txBody>
      </p:sp>
      <p:sp>
        <p:nvSpPr>
          <p:cNvPr id="55305" name="AutoShape 9"/>
          <p:cNvSpPr>
            <a:spLocks noChangeArrowheads="1"/>
          </p:cNvSpPr>
          <p:nvPr/>
        </p:nvSpPr>
        <p:spPr bwMode="auto">
          <a:xfrm>
            <a:off x="3132138" y="3857625"/>
            <a:ext cx="238125" cy="90488"/>
          </a:xfrm>
          <a:prstGeom prst="leftArrow">
            <a:avLst>
              <a:gd name="adj1" fmla="val 50000"/>
              <a:gd name="adj2" fmla="val 65790"/>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a:lstStyle/>
          <a:p>
            <a:pPr>
              <a:defRPr/>
            </a:pPr>
            <a:endParaRPr lang="es-ES">
              <a:latin typeface="Arial" pitchFamily="34" charset="0"/>
            </a:endParaRPr>
          </a:p>
        </p:txBody>
      </p:sp>
      <p:sp>
        <p:nvSpPr>
          <p:cNvPr id="55306" name="AutoShape 10"/>
          <p:cNvSpPr>
            <a:spLocks noChangeArrowheads="1"/>
          </p:cNvSpPr>
          <p:nvPr/>
        </p:nvSpPr>
        <p:spPr bwMode="auto">
          <a:xfrm>
            <a:off x="5999163" y="3857625"/>
            <a:ext cx="228600" cy="90488"/>
          </a:xfrm>
          <a:prstGeom prst="rightArrow">
            <a:avLst>
              <a:gd name="adj1" fmla="val 50000"/>
              <a:gd name="adj2" fmla="val 63158"/>
            </a:avLst>
          </a:prstGeom>
          <a:gradFill rotWithShape="0">
            <a:gsLst>
              <a:gs pos="0">
                <a:srgbClr val="92CDDC"/>
              </a:gs>
              <a:gs pos="50000">
                <a:srgbClr val="4BACC6"/>
              </a:gs>
              <a:gs pos="100000">
                <a:srgbClr val="92CDDC"/>
              </a:gs>
            </a:gsLst>
            <a:lin ang="5400000" scaled="1"/>
          </a:gradFill>
          <a:ln w="12700">
            <a:solidFill>
              <a:srgbClr val="4BACC6"/>
            </a:solidFill>
            <a:miter lim="800000"/>
            <a:headEnd/>
            <a:tailEnd/>
          </a:ln>
          <a:effectLst>
            <a:outerShdw dist="28398" dir="3806097" algn="ctr" rotWithShape="0">
              <a:srgbClr val="205867"/>
            </a:outerShdw>
          </a:effectLst>
        </p:spPr>
        <p:txBody>
          <a:bodyPr/>
          <a:lstStyle/>
          <a:p>
            <a:pPr>
              <a:defRPr/>
            </a:pPr>
            <a:endParaRPr lang="es-ES">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34820" name="3 Rectángulo"/>
          <p:cNvSpPr>
            <a:spLocks noChangeArrowheads="1"/>
          </p:cNvSpPr>
          <p:nvPr/>
        </p:nvSpPr>
        <p:spPr bwMode="auto">
          <a:xfrm>
            <a:off x="928688" y="190500"/>
            <a:ext cx="5891212" cy="1006475"/>
          </a:xfrm>
          <a:prstGeom prst="rect">
            <a:avLst/>
          </a:prstGeom>
          <a:noFill/>
          <a:ln w="9525">
            <a:noFill/>
            <a:miter lim="800000"/>
            <a:headEnd/>
            <a:tailEnd/>
          </a:ln>
        </p:spPr>
        <p:txBody>
          <a:bodyPr>
            <a:spAutoFit/>
          </a:bodyPr>
          <a:lstStyle/>
          <a:p>
            <a:pPr>
              <a:lnSpc>
                <a:spcPct val="150000"/>
              </a:lnSpc>
            </a:pPr>
            <a:r>
              <a:rPr lang="es-ES" sz="4000" b="1">
                <a:latin typeface="Calibri" pitchFamily="34" charset="0"/>
              </a:rPr>
              <a:t>4. Estudio de Técnico</a:t>
            </a:r>
          </a:p>
        </p:txBody>
      </p:sp>
      <p:pic>
        <p:nvPicPr>
          <p:cNvPr id="31749" name="Picture 2" descr="http://farm3.static.flickr.com/2174/2231293745_ed93fc6e60.jpg?v=0"/>
          <p:cNvPicPr>
            <a:picLocks noChangeAspect="1" noChangeArrowheads="1"/>
          </p:cNvPicPr>
          <p:nvPr/>
        </p:nvPicPr>
        <p:blipFill>
          <a:blip r:embed="rId3" cstate="print"/>
          <a:srcRect/>
          <a:stretch>
            <a:fillRect/>
          </a:stretch>
        </p:blipFill>
        <p:spPr bwMode="auto">
          <a:xfrm>
            <a:off x="1013229" y="2267549"/>
            <a:ext cx="3214876" cy="1806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4822" name="5 CuadroTexto"/>
          <p:cNvSpPr txBox="1">
            <a:spLocks noChangeArrowheads="1"/>
          </p:cNvSpPr>
          <p:nvPr/>
        </p:nvSpPr>
        <p:spPr bwMode="auto">
          <a:xfrm>
            <a:off x="1441450" y="1196975"/>
            <a:ext cx="4643438" cy="457200"/>
          </a:xfrm>
          <a:prstGeom prst="rect">
            <a:avLst/>
          </a:prstGeom>
          <a:noFill/>
          <a:ln w="9525">
            <a:noFill/>
            <a:miter lim="800000"/>
            <a:headEnd/>
            <a:tailEnd/>
          </a:ln>
        </p:spPr>
        <p:txBody>
          <a:bodyPr>
            <a:spAutoFit/>
          </a:bodyPr>
          <a:lstStyle/>
          <a:p>
            <a:r>
              <a:rPr lang="es-ES" sz="2400" b="1"/>
              <a:t>Localización del proyecto</a:t>
            </a:r>
          </a:p>
        </p:txBody>
      </p:sp>
      <p:sp>
        <p:nvSpPr>
          <p:cNvPr id="34823" name="7 CuadroTexto"/>
          <p:cNvSpPr txBox="1">
            <a:spLocks noChangeArrowheads="1"/>
          </p:cNvSpPr>
          <p:nvPr/>
        </p:nvSpPr>
        <p:spPr bwMode="auto">
          <a:xfrm>
            <a:off x="960438" y="4402138"/>
            <a:ext cx="7572375" cy="1906587"/>
          </a:xfrm>
          <a:prstGeom prst="rect">
            <a:avLst/>
          </a:prstGeom>
          <a:noFill/>
          <a:ln w="9525">
            <a:noFill/>
            <a:miter lim="800000"/>
            <a:headEnd/>
            <a:tailEnd/>
          </a:ln>
        </p:spPr>
        <p:txBody>
          <a:bodyPr>
            <a:spAutoFit/>
          </a:bodyPr>
          <a:lstStyle/>
          <a:p>
            <a:pPr algn="just">
              <a:lnSpc>
                <a:spcPct val="150000"/>
              </a:lnSpc>
            </a:pPr>
            <a:r>
              <a:rPr lang="es-ES" sz="1700"/>
              <a:t> El sector “El Pelado” cuenta con una playa abierta y atractiva, con pendientes suaves, ideal para realizar diferentes actividades recreativas. Cuenta con un excelente clima, su temperatura promedio es de 24°C, su precipitación pluvial inferior a 500 mm.</a:t>
            </a:r>
          </a:p>
          <a:p>
            <a:endParaRPr lang="es-ES" sz="1700"/>
          </a:p>
        </p:txBody>
      </p:sp>
      <p:sp>
        <p:nvSpPr>
          <p:cNvPr id="34824" name="7 CuadroTexto"/>
          <p:cNvSpPr txBox="1">
            <a:spLocks noChangeArrowheads="1"/>
          </p:cNvSpPr>
          <p:nvPr/>
        </p:nvSpPr>
        <p:spPr bwMode="auto">
          <a:xfrm>
            <a:off x="4859338" y="2474913"/>
            <a:ext cx="3744912" cy="1385887"/>
          </a:xfrm>
          <a:prstGeom prst="rect">
            <a:avLst/>
          </a:prstGeom>
          <a:noFill/>
          <a:ln w="9525">
            <a:noFill/>
            <a:miter lim="800000"/>
            <a:headEnd/>
            <a:tailEnd/>
          </a:ln>
        </p:spPr>
        <p:txBody>
          <a:bodyPr>
            <a:spAutoFit/>
          </a:bodyPr>
          <a:lstStyle/>
          <a:p>
            <a:r>
              <a:rPr lang="es-ES" sz="1700" b="1"/>
              <a:t>País: 	</a:t>
            </a:r>
            <a:r>
              <a:rPr lang="es-ES" sz="1700"/>
              <a:t>	Ecuador</a:t>
            </a:r>
            <a:endParaRPr lang="es-ES" sz="1700" b="1"/>
          </a:p>
          <a:p>
            <a:r>
              <a:rPr lang="es-ES" sz="1700" b="1"/>
              <a:t>Provincia:</a:t>
            </a:r>
            <a:r>
              <a:rPr lang="es-ES" sz="1700"/>
              <a:t> 	Guayas</a:t>
            </a:r>
            <a:endParaRPr lang="es-ES" sz="1700" b="1"/>
          </a:p>
          <a:p>
            <a:r>
              <a:rPr lang="es-ES" sz="1700" b="1"/>
              <a:t>Cantón:</a:t>
            </a:r>
            <a:r>
              <a:rPr lang="es-ES" sz="1700"/>
              <a:t> 		Playas</a:t>
            </a:r>
            <a:endParaRPr lang="es-ES" sz="1700" b="1"/>
          </a:p>
          <a:p>
            <a:r>
              <a:rPr lang="es-ES" sz="1700" b="1"/>
              <a:t>Parroquia: 	</a:t>
            </a:r>
            <a:r>
              <a:rPr lang="es-ES" sz="1700"/>
              <a:t>General Villamil </a:t>
            </a:r>
            <a:endParaRPr lang="es-ES" sz="1700" b="1"/>
          </a:p>
          <a:p>
            <a:r>
              <a:rPr lang="es-ES" sz="1700" b="1"/>
              <a:t>Sitio Turístico:</a:t>
            </a:r>
            <a:r>
              <a:rPr lang="es-ES" sz="1700"/>
              <a:t> 	El Pelado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pic>
        <p:nvPicPr>
          <p:cNvPr id="32773" name="Picture 4"/>
          <p:cNvPicPr>
            <a:picLocks noChangeAspect="1" noChangeArrowheads="1"/>
          </p:cNvPicPr>
          <p:nvPr/>
        </p:nvPicPr>
        <p:blipFill>
          <a:blip r:embed="rId3" cstate="print"/>
          <a:srcRect/>
          <a:stretch>
            <a:fillRect/>
          </a:stretch>
        </p:blipFill>
        <p:spPr bwMode="auto">
          <a:xfrm>
            <a:off x="1136650" y="1960563"/>
            <a:ext cx="2366963" cy="17859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5" name="5 CuadroTexto"/>
          <p:cNvSpPr txBox="1">
            <a:spLocks noChangeArrowheads="1"/>
          </p:cNvSpPr>
          <p:nvPr/>
        </p:nvSpPr>
        <p:spPr bwMode="auto">
          <a:xfrm>
            <a:off x="1042988" y="476250"/>
            <a:ext cx="4643437" cy="519113"/>
          </a:xfrm>
          <a:prstGeom prst="rect">
            <a:avLst/>
          </a:prstGeom>
          <a:noFill/>
          <a:ln w="9525">
            <a:noFill/>
            <a:miter lim="800000"/>
            <a:headEnd/>
            <a:tailEnd/>
          </a:ln>
        </p:spPr>
        <p:txBody>
          <a:bodyPr>
            <a:spAutoFit/>
          </a:bodyPr>
          <a:lstStyle/>
          <a:p>
            <a:r>
              <a:rPr lang="es-ES" sz="2800" b="1"/>
              <a:t>Estudio de suelo</a:t>
            </a:r>
          </a:p>
        </p:txBody>
      </p:sp>
      <p:sp>
        <p:nvSpPr>
          <p:cNvPr id="35846" name="7 CuadroTexto"/>
          <p:cNvSpPr txBox="1">
            <a:spLocks noChangeArrowheads="1"/>
          </p:cNvSpPr>
          <p:nvPr/>
        </p:nvSpPr>
        <p:spPr bwMode="auto">
          <a:xfrm>
            <a:off x="928688" y="3929063"/>
            <a:ext cx="7715250" cy="1906587"/>
          </a:xfrm>
          <a:prstGeom prst="rect">
            <a:avLst/>
          </a:prstGeom>
          <a:noFill/>
          <a:ln w="9525">
            <a:noFill/>
            <a:miter lim="800000"/>
            <a:headEnd/>
            <a:tailEnd/>
          </a:ln>
        </p:spPr>
        <p:txBody>
          <a:bodyPr>
            <a:spAutoFit/>
          </a:bodyPr>
          <a:lstStyle/>
          <a:p>
            <a:pPr algn="just">
              <a:lnSpc>
                <a:spcPct val="150000"/>
              </a:lnSpc>
            </a:pPr>
            <a:r>
              <a:rPr lang="es-ES" sz="1700"/>
              <a:t>De acuerdo a estudios de suelo previamente realizados por la Municipalidad de Playas, podemos decir que el terreno de “El Pelado” posee una topografía regular, y adicionalmente posee una zona de playa sin ningún tipo de contaminación. </a:t>
            </a:r>
          </a:p>
          <a:p>
            <a:endParaRPr lang="es-ES" sz="1700"/>
          </a:p>
        </p:txBody>
      </p:sp>
      <p:sp>
        <p:nvSpPr>
          <p:cNvPr id="35847" name="7 CuadroTexto"/>
          <p:cNvSpPr txBox="1">
            <a:spLocks noChangeArrowheads="1"/>
          </p:cNvSpPr>
          <p:nvPr/>
        </p:nvSpPr>
        <p:spPr bwMode="auto">
          <a:xfrm>
            <a:off x="3924300" y="1971675"/>
            <a:ext cx="4608513" cy="1711325"/>
          </a:xfrm>
          <a:prstGeom prst="rect">
            <a:avLst/>
          </a:prstGeom>
          <a:noFill/>
          <a:ln w="9525">
            <a:noFill/>
            <a:miter lim="800000"/>
            <a:headEnd/>
            <a:tailEnd/>
          </a:ln>
        </p:spPr>
        <p:txBody>
          <a:bodyPr>
            <a:spAutoFit/>
          </a:bodyPr>
          <a:lstStyle/>
          <a:p>
            <a:pPr algn="just">
              <a:lnSpc>
                <a:spcPct val="125000"/>
              </a:lnSpc>
            </a:pPr>
            <a:r>
              <a:rPr lang="es-ES" sz="1700"/>
              <a:t>Determina la resistencia del terreno     sobre el que se desplantan las edificaciones, la cimentación, la estructura de los edificios, y características de la pavimentación interna del conjunto.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36868" name="5 CuadroTexto"/>
          <p:cNvSpPr txBox="1">
            <a:spLocks noChangeArrowheads="1"/>
          </p:cNvSpPr>
          <p:nvPr/>
        </p:nvSpPr>
        <p:spPr bwMode="auto">
          <a:xfrm>
            <a:off x="1042988" y="476250"/>
            <a:ext cx="6121400" cy="519113"/>
          </a:xfrm>
          <a:prstGeom prst="rect">
            <a:avLst/>
          </a:prstGeom>
          <a:noFill/>
          <a:ln w="9525">
            <a:noFill/>
            <a:miter lim="800000"/>
            <a:headEnd/>
            <a:tailEnd/>
          </a:ln>
        </p:spPr>
        <p:txBody>
          <a:bodyPr>
            <a:spAutoFit/>
          </a:bodyPr>
          <a:lstStyle/>
          <a:p>
            <a:r>
              <a:rPr lang="es-ES" sz="2800" b="1"/>
              <a:t>Estudio de Impacto Ambiental</a:t>
            </a:r>
          </a:p>
        </p:txBody>
      </p:sp>
      <p:sp>
        <p:nvSpPr>
          <p:cNvPr id="36869" name="7 CuadroTexto"/>
          <p:cNvSpPr txBox="1">
            <a:spLocks noChangeArrowheads="1"/>
          </p:cNvSpPr>
          <p:nvPr/>
        </p:nvSpPr>
        <p:spPr bwMode="auto">
          <a:xfrm>
            <a:off x="928688" y="1484313"/>
            <a:ext cx="7675562" cy="4802187"/>
          </a:xfrm>
          <a:prstGeom prst="rect">
            <a:avLst/>
          </a:prstGeom>
          <a:noFill/>
          <a:ln w="9525">
            <a:noFill/>
            <a:miter lim="800000"/>
            <a:headEnd/>
            <a:tailEnd/>
          </a:ln>
        </p:spPr>
        <p:txBody>
          <a:bodyPr>
            <a:spAutoFit/>
          </a:bodyPr>
          <a:lstStyle/>
          <a:p>
            <a:pPr algn="just">
              <a:lnSpc>
                <a:spcPct val="150000"/>
              </a:lnSpc>
            </a:pPr>
            <a:r>
              <a:rPr lang="es-ES" sz="1600"/>
              <a:t>Identifica los posibles impactos que la operación, mantenimiento y construcción de infraestructura civil, y demás actividades relacionadas y complementarias del proyecto que hubieren producido, produzcan actualmente o pudiesen producir a futuro en el entorno.</a:t>
            </a:r>
          </a:p>
          <a:p>
            <a:pPr algn="just">
              <a:lnSpc>
                <a:spcPct val="150000"/>
              </a:lnSpc>
            </a:pPr>
            <a:endParaRPr lang="es-ES" sz="1600"/>
          </a:p>
          <a:p>
            <a:pPr>
              <a:lnSpc>
                <a:spcPct val="150000"/>
              </a:lnSpc>
            </a:pPr>
            <a:r>
              <a:rPr lang="es-ES" sz="1600"/>
              <a:t>Los principales objetivos son:</a:t>
            </a:r>
          </a:p>
          <a:p>
            <a:pPr>
              <a:lnSpc>
                <a:spcPct val="150000"/>
              </a:lnSpc>
              <a:buFontTx/>
              <a:buChar char="•"/>
            </a:pPr>
            <a:r>
              <a:rPr lang="es-ES" sz="1600"/>
              <a:t>Cumplir con la legislación ambiental nacional.  </a:t>
            </a:r>
          </a:p>
          <a:p>
            <a:pPr>
              <a:lnSpc>
                <a:spcPct val="150000"/>
              </a:lnSpc>
              <a:buFontTx/>
              <a:buChar char="•"/>
            </a:pPr>
            <a:r>
              <a:rPr lang="es-ES" sz="1600"/>
              <a:t>Identificar y predecir la magnitud de los impactos ambientales.</a:t>
            </a:r>
          </a:p>
          <a:p>
            <a:pPr>
              <a:lnSpc>
                <a:spcPct val="150000"/>
              </a:lnSpc>
              <a:buFontTx/>
              <a:buChar char="•"/>
            </a:pPr>
            <a:r>
              <a:rPr lang="es-ES" sz="1600"/>
              <a:t>Identificar y establecer, en la forma de un Plan de Manejo Ambiental, las alternativas para mejorar la implementación del proyecto, o para maximizar aquellos impactos positivos, para las etapas de construcción, operación y retiro de la instalación.</a:t>
            </a:r>
          </a:p>
          <a:p>
            <a:pPr algn="just">
              <a:lnSpc>
                <a:spcPct val="125000"/>
              </a:lnSpc>
              <a:buFontTx/>
              <a:buChar char="•"/>
            </a:pPr>
            <a:endParaRPr lang="es-ES" sz="16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37892" name="4 CuadroTexto"/>
          <p:cNvSpPr txBox="1">
            <a:spLocks noChangeArrowheads="1"/>
          </p:cNvSpPr>
          <p:nvPr/>
        </p:nvSpPr>
        <p:spPr bwMode="auto">
          <a:xfrm>
            <a:off x="971550" y="549275"/>
            <a:ext cx="5072063" cy="519113"/>
          </a:xfrm>
          <a:prstGeom prst="rect">
            <a:avLst/>
          </a:prstGeom>
          <a:noFill/>
          <a:ln w="9525">
            <a:noFill/>
            <a:miter lim="800000"/>
            <a:headEnd/>
            <a:tailEnd/>
          </a:ln>
        </p:spPr>
        <p:txBody>
          <a:bodyPr>
            <a:spAutoFit/>
          </a:bodyPr>
          <a:lstStyle/>
          <a:p>
            <a:r>
              <a:rPr lang="es-ES" sz="2800" b="1"/>
              <a:t>Manejo de aguas residuales</a:t>
            </a:r>
          </a:p>
        </p:txBody>
      </p:sp>
      <p:sp>
        <p:nvSpPr>
          <p:cNvPr id="37893" name="5 CuadroTexto"/>
          <p:cNvSpPr txBox="1">
            <a:spLocks noChangeArrowheads="1"/>
          </p:cNvSpPr>
          <p:nvPr/>
        </p:nvSpPr>
        <p:spPr bwMode="auto">
          <a:xfrm>
            <a:off x="857250" y="1700213"/>
            <a:ext cx="7786688" cy="4652962"/>
          </a:xfrm>
          <a:prstGeom prst="rect">
            <a:avLst/>
          </a:prstGeom>
          <a:noFill/>
          <a:ln w="9525">
            <a:noFill/>
            <a:miter lim="800000"/>
            <a:headEnd/>
            <a:tailEnd/>
          </a:ln>
        </p:spPr>
        <p:txBody>
          <a:bodyPr>
            <a:spAutoFit/>
          </a:bodyPr>
          <a:lstStyle/>
          <a:p>
            <a:pPr algn="just">
              <a:lnSpc>
                <a:spcPct val="150000"/>
              </a:lnSpc>
            </a:pPr>
            <a:r>
              <a:rPr lang="es-ES" sz="1700"/>
              <a:t>“El Pelado” no cuenta con la infraestructura de servicios básicos como: alcantarillado de aguas lluvias y aguas servidas y el sistema de agua potable. Por lo cual se tomarán las siguientes medidas como solución:</a:t>
            </a:r>
          </a:p>
          <a:p>
            <a:pPr algn="just">
              <a:lnSpc>
                <a:spcPct val="150000"/>
              </a:lnSpc>
            </a:pPr>
            <a:endParaRPr lang="es-ES" sz="1700"/>
          </a:p>
          <a:p>
            <a:pPr algn="just">
              <a:lnSpc>
                <a:spcPct val="150000"/>
              </a:lnSpc>
              <a:buFont typeface="Wingdings" pitchFamily="2" charset="2"/>
              <a:buChar char="§"/>
            </a:pPr>
            <a:r>
              <a:rPr lang="es-ES" sz="1700"/>
              <a:t>  </a:t>
            </a:r>
            <a:r>
              <a:rPr lang="es-ES"/>
              <a:t>Utilización de pozos de infiltración conectados a los pozos sépticos.</a:t>
            </a:r>
            <a:r>
              <a:rPr lang="es-ES" sz="1700"/>
              <a:t>.</a:t>
            </a:r>
          </a:p>
          <a:p>
            <a:pPr algn="just">
              <a:lnSpc>
                <a:spcPct val="150000"/>
              </a:lnSpc>
              <a:buFont typeface="Wingdings" pitchFamily="2" charset="2"/>
              <a:buChar char="§"/>
            </a:pPr>
            <a:r>
              <a:rPr lang="es-ES" sz="1700"/>
              <a:t>  Planta propia de tratamiento de agua y cisternas que abastecerán del líquido vital al establecimiento.</a:t>
            </a:r>
          </a:p>
          <a:p>
            <a:pPr algn="just">
              <a:lnSpc>
                <a:spcPct val="150000"/>
              </a:lnSpc>
              <a:buFont typeface="Wingdings" pitchFamily="2" charset="2"/>
              <a:buChar char="§"/>
            </a:pPr>
            <a:r>
              <a:rPr lang="es-ES" sz="1700"/>
              <a:t> Sistemas apropiados para la recolección de los desechos sólidos y limpieza y mantenimiento de la playa.</a:t>
            </a:r>
          </a:p>
          <a:p>
            <a:pPr algn="just">
              <a:lnSpc>
                <a:spcPct val="150000"/>
              </a:lnSpc>
              <a:buFont typeface="Wingdings" pitchFamily="2" charset="2"/>
              <a:buChar char="§"/>
            </a:pPr>
            <a:endParaRPr lang="es-ES" sz="1700"/>
          </a:p>
          <a:p>
            <a:pPr algn="just">
              <a:lnSpc>
                <a:spcPct val="150000"/>
              </a:lnSpc>
            </a:pPr>
            <a:endParaRPr lang="es-ES" sz="1700"/>
          </a:p>
          <a:p>
            <a:endParaRPr lang="es-ES" sz="17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38916" name="4 CuadroTexto"/>
          <p:cNvSpPr txBox="1">
            <a:spLocks noChangeArrowheads="1"/>
          </p:cNvSpPr>
          <p:nvPr/>
        </p:nvSpPr>
        <p:spPr bwMode="auto">
          <a:xfrm>
            <a:off x="1116013" y="533400"/>
            <a:ext cx="6786562" cy="519113"/>
          </a:xfrm>
          <a:prstGeom prst="rect">
            <a:avLst/>
          </a:prstGeom>
          <a:noFill/>
          <a:ln w="9525">
            <a:noFill/>
            <a:miter lim="800000"/>
            <a:headEnd/>
            <a:tailEnd/>
          </a:ln>
        </p:spPr>
        <p:txBody>
          <a:bodyPr>
            <a:spAutoFit/>
          </a:bodyPr>
          <a:lstStyle/>
          <a:p>
            <a:r>
              <a:rPr lang="es-ES" sz="2800" b="1"/>
              <a:t>Determinación del plano del  proyecto</a:t>
            </a:r>
          </a:p>
        </p:txBody>
      </p:sp>
      <p:sp>
        <p:nvSpPr>
          <p:cNvPr id="38917" name="7 CuadroTexto"/>
          <p:cNvSpPr txBox="1">
            <a:spLocks noChangeArrowheads="1"/>
          </p:cNvSpPr>
          <p:nvPr/>
        </p:nvSpPr>
        <p:spPr bwMode="auto">
          <a:xfrm>
            <a:off x="1116013" y="1608138"/>
            <a:ext cx="7345362" cy="2684462"/>
          </a:xfrm>
          <a:prstGeom prst="rect">
            <a:avLst/>
          </a:prstGeom>
          <a:noFill/>
          <a:ln w="9525">
            <a:noFill/>
            <a:miter lim="800000"/>
            <a:headEnd/>
            <a:tailEnd/>
          </a:ln>
        </p:spPr>
        <p:txBody>
          <a:bodyPr>
            <a:spAutoFit/>
          </a:bodyPr>
          <a:lstStyle/>
          <a:p>
            <a:pPr algn="just">
              <a:lnSpc>
                <a:spcPct val="150000"/>
              </a:lnSpc>
            </a:pPr>
            <a:r>
              <a:rPr lang="es-ES" sz="1700"/>
              <a:t>Nuestro Parque acuático con cancha de césped sintético contará con una extensión de 30000 m2. </a:t>
            </a:r>
          </a:p>
          <a:p>
            <a:pPr algn="just">
              <a:lnSpc>
                <a:spcPct val="150000"/>
              </a:lnSpc>
            </a:pPr>
            <a:endParaRPr lang="es-ES" sz="1700"/>
          </a:p>
          <a:p>
            <a:pPr algn="just">
              <a:lnSpc>
                <a:spcPct val="150000"/>
              </a:lnSpc>
            </a:pPr>
            <a:r>
              <a:rPr lang="es-ES" sz="1700"/>
              <a:t>Inicialmente se </a:t>
            </a:r>
            <a:r>
              <a:rPr lang="es-EC" sz="1700"/>
              <a:t>prevé</a:t>
            </a:r>
            <a:r>
              <a:rPr lang="es-ES" sz="1700"/>
              <a:t> que contará con un exceso de espacio, por lo que tendrá capacidad ociosa en su terreno para la futura incorporación de nuevas atracciones y ampliación de diferentes zonas. </a:t>
            </a:r>
          </a:p>
          <a:p>
            <a:endParaRPr lang="es-ES" sz="17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39940" name="4 Rectángulo"/>
          <p:cNvSpPr>
            <a:spLocks noChangeArrowheads="1"/>
          </p:cNvSpPr>
          <p:nvPr/>
        </p:nvSpPr>
        <p:spPr bwMode="auto">
          <a:xfrm>
            <a:off x="1023938" y="606425"/>
            <a:ext cx="4556125" cy="519113"/>
          </a:xfrm>
          <a:prstGeom prst="rect">
            <a:avLst/>
          </a:prstGeom>
          <a:noFill/>
          <a:ln w="9525">
            <a:noFill/>
            <a:miter lim="800000"/>
            <a:headEnd/>
            <a:tailEnd/>
          </a:ln>
        </p:spPr>
        <p:txBody>
          <a:bodyPr wrap="none">
            <a:spAutoFit/>
          </a:bodyPr>
          <a:lstStyle/>
          <a:p>
            <a:r>
              <a:rPr lang="es-ES" sz="2800" b="1"/>
              <a:t>Plano del establecimiento</a:t>
            </a:r>
          </a:p>
        </p:txBody>
      </p:sp>
      <p:sp>
        <p:nvSpPr>
          <p:cNvPr id="39941" name="5 CuadroTexto"/>
          <p:cNvSpPr txBox="1">
            <a:spLocks noChangeArrowheads="1"/>
          </p:cNvSpPr>
          <p:nvPr/>
        </p:nvSpPr>
        <p:spPr bwMode="auto">
          <a:xfrm>
            <a:off x="1141413" y="1925638"/>
            <a:ext cx="7175500" cy="1647825"/>
          </a:xfrm>
          <a:prstGeom prst="rect">
            <a:avLst/>
          </a:prstGeom>
          <a:noFill/>
          <a:ln w="9525">
            <a:noFill/>
            <a:miter lim="800000"/>
            <a:headEnd/>
            <a:tailEnd/>
          </a:ln>
        </p:spPr>
        <p:txBody>
          <a:bodyPr>
            <a:spAutoFit/>
          </a:bodyPr>
          <a:lstStyle/>
          <a:p>
            <a:pPr algn="just">
              <a:lnSpc>
                <a:spcPct val="150000"/>
              </a:lnSpc>
            </a:pPr>
            <a:r>
              <a:rPr lang="es-ES" sz="1700"/>
              <a:t>El plano diseñado y presentado a continuación tiene por objetivo plasmar el diseño de la edificación, la distribución de usos y espacios, la manera de utilizar los materiales y tecnologías, etc. </a:t>
            </a:r>
          </a:p>
          <a:p>
            <a:pPr>
              <a:lnSpc>
                <a:spcPct val="150000"/>
              </a:lnSpc>
            </a:pPr>
            <a:endParaRPr lang="es-ES" sz="17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40964" name="3 Rectángulo"/>
          <p:cNvSpPr>
            <a:spLocks noChangeArrowheads="1"/>
          </p:cNvSpPr>
          <p:nvPr/>
        </p:nvSpPr>
        <p:spPr bwMode="auto">
          <a:xfrm>
            <a:off x="928688" y="0"/>
            <a:ext cx="5891212" cy="1200150"/>
          </a:xfrm>
          <a:prstGeom prst="rect">
            <a:avLst/>
          </a:prstGeom>
          <a:noFill/>
          <a:ln w="9525">
            <a:noFill/>
            <a:miter lim="800000"/>
            <a:headEnd/>
            <a:tailEnd/>
          </a:ln>
        </p:spPr>
        <p:txBody>
          <a:bodyPr>
            <a:spAutoFit/>
          </a:bodyPr>
          <a:lstStyle/>
          <a:p>
            <a:pPr>
              <a:lnSpc>
                <a:spcPct val="150000"/>
              </a:lnSpc>
            </a:pPr>
            <a:r>
              <a:rPr lang="es-ES" sz="4800" b="1">
                <a:latin typeface="Calibri" pitchFamily="34" charset="0"/>
              </a:rPr>
              <a:t>3. Estudio de Técnico</a:t>
            </a:r>
          </a:p>
        </p:txBody>
      </p:sp>
      <p:pic>
        <p:nvPicPr>
          <p:cNvPr id="40965" name="Picture 1" descr="Plano final1(1)"/>
          <p:cNvPicPr>
            <a:picLocks noChangeAspect="1" noChangeArrowheads="1"/>
          </p:cNvPicPr>
          <p:nvPr/>
        </p:nvPicPr>
        <p:blipFill>
          <a:blip r:embed="rId2"/>
          <a:srcRect/>
          <a:stretch>
            <a:fillRect/>
          </a:stretch>
        </p:blipFill>
        <p:spPr bwMode="auto">
          <a:xfrm>
            <a:off x="-107950" y="-28575"/>
            <a:ext cx="9251950" cy="6888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143000"/>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6148" name="2 CuadroTexto"/>
          <p:cNvSpPr txBox="1">
            <a:spLocks noChangeArrowheads="1"/>
          </p:cNvSpPr>
          <p:nvPr/>
        </p:nvSpPr>
        <p:spPr bwMode="auto">
          <a:xfrm>
            <a:off x="928688" y="495300"/>
            <a:ext cx="4429125" cy="701675"/>
          </a:xfrm>
          <a:prstGeom prst="rect">
            <a:avLst/>
          </a:prstGeom>
          <a:noFill/>
          <a:ln w="9525">
            <a:noFill/>
            <a:miter lim="800000"/>
            <a:headEnd/>
            <a:tailEnd/>
          </a:ln>
        </p:spPr>
        <p:txBody>
          <a:bodyPr>
            <a:spAutoFit/>
          </a:bodyPr>
          <a:lstStyle/>
          <a:p>
            <a:r>
              <a:rPr lang="es-ES" sz="4000" b="1">
                <a:latin typeface="Calibri" pitchFamily="34" charset="0"/>
              </a:rPr>
              <a:t>1. Introducción</a:t>
            </a:r>
          </a:p>
        </p:txBody>
      </p:sp>
      <p:pic>
        <p:nvPicPr>
          <p:cNvPr id="9" name="8 Imagen" descr="1c113ddf1444a0c8dc2768c0bb180423.jpg"/>
          <p:cNvPicPr>
            <a:picLocks noChangeAspect="1"/>
          </p:cNvPicPr>
          <p:nvPr/>
        </p:nvPicPr>
        <p:blipFill>
          <a:blip r:embed="rId3" cstate="print"/>
          <a:stretch>
            <a:fillRect/>
          </a:stretch>
        </p:blipFill>
        <p:spPr>
          <a:xfrm>
            <a:off x="1086326" y="2370964"/>
            <a:ext cx="2059600" cy="1961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50" name="9 Rectángulo"/>
          <p:cNvSpPr>
            <a:spLocks noChangeArrowheads="1"/>
          </p:cNvSpPr>
          <p:nvPr/>
        </p:nvSpPr>
        <p:spPr bwMode="auto">
          <a:xfrm>
            <a:off x="3571875" y="2071688"/>
            <a:ext cx="5184775" cy="2790825"/>
          </a:xfrm>
          <a:prstGeom prst="rect">
            <a:avLst/>
          </a:prstGeom>
          <a:noFill/>
          <a:ln w="9525">
            <a:noFill/>
            <a:miter lim="800000"/>
            <a:headEnd/>
            <a:tailEnd/>
          </a:ln>
        </p:spPr>
        <p:txBody>
          <a:bodyPr>
            <a:spAutoFit/>
          </a:bodyPr>
          <a:lstStyle/>
          <a:p>
            <a:pPr algn="just">
              <a:lnSpc>
                <a:spcPct val="150000"/>
              </a:lnSpc>
            </a:pPr>
            <a:r>
              <a:rPr lang="es-EC" sz="1700"/>
              <a:t>Este proyecto es un aporte al turismo como un medio de desarrollo sostenible en el Ecuador.</a:t>
            </a:r>
          </a:p>
          <a:p>
            <a:pPr algn="just">
              <a:lnSpc>
                <a:spcPct val="150000"/>
              </a:lnSpc>
            </a:pPr>
            <a:endParaRPr lang="es-EC" sz="1700"/>
          </a:p>
          <a:p>
            <a:pPr algn="just">
              <a:lnSpc>
                <a:spcPct val="150000"/>
              </a:lnSpc>
            </a:pPr>
            <a:r>
              <a:rPr lang="es-EC" sz="1700"/>
              <a:t>Surge de la necesidad de un establecimiento que ofrezca  a los habitantes del  cantón Playas y sus turistas , un lugar para disfrutar del sol combinando elementos claves  de entretenimiento.</a:t>
            </a:r>
            <a:endParaRPr lang="es-ES" sz="17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41988" name="4 Rectángulo"/>
          <p:cNvSpPr>
            <a:spLocks noChangeArrowheads="1"/>
          </p:cNvSpPr>
          <p:nvPr/>
        </p:nvSpPr>
        <p:spPr bwMode="auto">
          <a:xfrm>
            <a:off x="1050925" y="606425"/>
            <a:ext cx="2441575" cy="519113"/>
          </a:xfrm>
          <a:prstGeom prst="rect">
            <a:avLst/>
          </a:prstGeom>
          <a:noFill/>
          <a:ln w="9525">
            <a:noFill/>
            <a:miter lim="800000"/>
            <a:headEnd/>
            <a:tailEnd/>
          </a:ln>
        </p:spPr>
        <p:txBody>
          <a:bodyPr wrap="none">
            <a:spAutoFit/>
          </a:bodyPr>
          <a:lstStyle/>
          <a:p>
            <a:r>
              <a:rPr lang="es-ES" sz="2800" b="1"/>
              <a:t>Instalaciones</a:t>
            </a:r>
          </a:p>
        </p:txBody>
      </p:sp>
      <p:sp>
        <p:nvSpPr>
          <p:cNvPr id="41989" name="5 Rectángulo"/>
          <p:cNvSpPr>
            <a:spLocks noChangeArrowheads="1"/>
          </p:cNvSpPr>
          <p:nvPr/>
        </p:nvSpPr>
        <p:spPr bwMode="auto">
          <a:xfrm>
            <a:off x="1071563" y="1484313"/>
            <a:ext cx="7532687" cy="2036762"/>
          </a:xfrm>
          <a:prstGeom prst="rect">
            <a:avLst/>
          </a:prstGeom>
          <a:noFill/>
          <a:ln w="9525">
            <a:noFill/>
            <a:miter lim="800000"/>
            <a:headEnd/>
            <a:tailEnd/>
          </a:ln>
        </p:spPr>
        <p:txBody>
          <a:bodyPr>
            <a:spAutoFit/>
          </a:bodyPr>
          <a:lstStyle/>
          <a:p>
            <a:pPr>
              <a:lnSpc>
                <a:spcPct val="150000"/>
              </a:lnSpc>
            </a:pPr>
            <a:r>
              <a:rPr lang="es-ES" sz="1700"/>
              <a:t>Con su respectiva entrada, cada visitante podrá disfrutar durante el horario de atención de todas las atracciones acuáticas tales como:</a:t>
            </a:r>
          </a:p>
          <a:p>
            <a:pPr>
              <a:lnSpc>
                <a:spcPct val="150000"/>
              </a:lnSpc>
            </a:pPr>
            <a:endParaRPr lang="es-ES" sz="1700"/>
          </a:p>
          <a:p>
            <a:pPr>
              <a:lnSpc>
                <a:spcPct val="150000"/>
              </a:lnSpc>
              <a:buFont typeface="Wingdings" pitchFamily="2" charset="2"/>
              <a:buChar char="§"/>
            </a:pPr>
            <a:r>
              <a:rPr lang="es-ES" sz="1700"/>
              <a:t>    Piscinas</a:t>
            </a:r>
          </a:p>
          <a:p>
            <a:pPr>
              <a:lnSpc>
                <a:spcPct val="150000"/>
              </a:lnSpc>
              <a:buFont typeface="Wingdings" pitchFamily="2" charset="2"/>
              <a:buNone/>
            </a:pPr>
            <a:r>
              <a:rPr lang="es-ES" sz="1700"/>
              <a:t>   </a:t>
            </a:r>
          </a:p>
        </p:txBody>
      </p:sp>
      <p:pic>
        <p:nvPicPr>
          <p:cNvPr id="66563" name="Picture 3"/>
          <p:cNvPicPr>
            <a:picLocks noChangeAspect="1" noChangeArrowheads="1"/>
          </p:cNvPicPr>
          <p:nvPr/>
        </p:nvPicPr>
        <p:blipFill>
          <a:blip r:embed="rId3" cstate="print"/>
          <a:srcRect/>
          <a:stretch>
            <a:fillRect/>
          </a:stretch>
        </p:blipFill>
        <p:spPr bwMode="auto">
          <a:xfrm>
            <a:off x="713621" y="3501699"/>
            <a:ext cx="2365935" cy="1736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6564" name="Picture 4"/>
          <p:cNvPicPr>
            <a:picLocks noChangeAspect="1" noChangeArrowheads="1"/>
          </p:cNvPicPr>
          <p:nvPr/>
        </p:nvPicPr>
        <p:blipFill>
          <a:blip r:embed="rId4" cstate="print"/>
          <a:srcRect/>
          <a:stretch>
            <a:fillRect/>
          </a:stretch>
        </p:blipFill>
        <p:spPr bwMode="auto">
          <a:xfrm>
            <a:off x="6250931" y="3485526"/>
            <a:ext cx="2445446" cy="17749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6565" name="Picture 5">
            <a:hlinkClick r:id="rId5" action="ppaction://hlinksldjump"/>
          </p:cNvPr>
          <p:cNvPicPr>
            <a:picLocks noChangeAspect="1" noChangeArrowheads="1"/>
          </p:cNvPicPr>
          <p:nvPr/>
        </p:nvPicPr>
        <p:blipFill>
          <a:blip r:embed="rId6" cstate="print"/>
          <a:srcRect/>
          <a:stretch>
            <a:fillRect/>
          </a:stretch>
        </p:blipFill>
        <p:spPr bwMode="auto">
          <a:xfrm>
            <a:off x="3523795" y="4565281"/>
            <a:ext cx="2436571" cy="17665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pic>
        <p:nvPicPr>
          <p:cNvPr id="51201" name="Picture 1"/>
          <p:cNvPicPr>
            <a:picLocks noChangeAspect="1" noChangeArrowheads="1"/>
          </p:cNvPicPr>
          <p:nvPr/>
        </p:nvPicPr>
        <p:blipFill>
          <a:blip r:embed="rId2" cstate="print"/>
          <a:srcRect/>
          <a:stretch>
            <a:fillRect/>
          </a:stretch>
        </p:blipFill>
        <p:spPr bwMode="auto">
          <a:xfrm>
            <a:off x="1058403" y="1923457"/>
            <a:ext cx="3244834" cy="23834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02" name="Picture 2">
            <a:hlinkClick r:id="rId3" action="ppaction://hlinksldjump"/>
          </p:cNvPr>
          <p:cNvPicPr>
            <a:picLocks noChangeAspect="1" noChangeArrowheads="1"/>
          </p:cNvPicPr>
          <p:nvPr/>
        </p:nvPicPr>
        <p:blipFill>
          <a:blip r:embed="rId4" cstate="print"/>
          <a:srcRect/>
          <a:stretch>
            <a:fillRect/>
          </a:stretch>
        </p:blipFill>
        <p:spPr bwMode="auto">
          <a:xfrm>
            <a:off x="4748784" y="3849563"/>
            <a:ext cx="3447684" cy="21565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9094" name="10 CuadroTexto"/>
          <p:cNvSpPr txBox="1">
            <a:spLocks noChangeArrowheads="1"/>
          </p:cNvSpPr>
          <p:nvPr/>
        </p:nvSpPr>
        <p:spPr bwMode="auto">
          <a:xfrm>
            <a:off x="1071563" y="1190625"/>
            <a:ext cx="3286125" cy="366713"/>
          </a:xfrm>
          <a:prstGeom prst="rect">
            <a:avLst/>
          </a:prstGeom>
          <a:noFill/>
          <a:ln w="9525">
            <a:noFill/>
            <a:miter lim="800000"/>
            <a:headEnd/>
            <a:tailEnd/>
          </a:ln>
        </p:spPr>
        <p:txBody>
          <a:bodyPr>
            <a:spAutoFit/>
          </a:bodyPr>
          <a:lstStyle/>
          <a:p>
            <a:r>
              <a:rPr lang="es-ES" b="1"/>
              <a:t>Tobogán abierto</a:t>
            </a:r>
          </a:p>
        </p:txBody>
      </p:sp>
      <p:sp>
        <p:nvSpPr>
          <p:cNvPr id="89095" name="Rectangle 7"/>
          <p:cNvSpPr>
            <a:spLocks noChangeArrowheads="1"/>
          </p:cNvSpPr>
          <p:nvPr/>
        </p:nvSpPr>
        <p:spPr bwMode="auto">
          <a:xfrm>
            <a:off x="1042988" y="620713"/>
            <a:ext cx="5905500" cy="1187450"/>
          </a:xfrm>
          <a:prstGeom prst="rect">
            <a:avLst/>
          </a:prstGeom>
          <a:noFill/>
          <a:ln w="9525">
            <a:noFill/>
            <a:miter lim="800000"/>
            <a:headEnd/>
            <a:tailEnd/>
          </a:ln>
          <a:effectLst/>
        </p:spPr>
        <p:txBody>
          <a:bodyPr>
            <a:spAutoFit/>
          </a:bodyPr>
          <a:lstStyle/>
          <a:p>
            <a:r>
              <a:rPr lang="es-EC" sz="2400"/>
              <a:t>Toboganes</a:t>
            </a:r>
            <a:endParaRPr lang="es-ES" sz="2400"/>
          </a:p>
          <a:p>
            <a:pPr>
              <a:lnSpc>
                <a:spcPct val="150000"/>
              </a:lnSpc>
              <a:spcBef>
                <a:spcPct val="50000"/>
              </a:spcBef>
              <a:buFont typeface="Wingdings" pitchFamily="2" charset="2"/>
              <a:buChar char="§"/>
            </a:pPr>
            <a:endParaRPr lang="es-ES" sz="240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43012" name="10 CuadroTexto"/>
          <p:cNvSpPr txBox="1">
            <a:spLocks noChangeArrowheads="1"/>
          </p:cNvSpPr>
          <p:nvPr/>
        </p:nvSpPr>
        <p:spPr bwMode="auto">
          <a:xfrm>
            <a:off x="1071563" y="1052513"/>
            <a:ext cx="3286125" cy="366712"/>
          </a:xfrm>
          <a:prstGeom prst="rect">
            <a:avLst/>
          </a:prstGeom>
          <a:noFill/>
          <a:ln w="9525">
            <a:noFill/>
            <a:miter lim="800000"/>
            <a:headEnd/>
            <a:tailEnd/>
          </a:ln>
        </p:spPr>
        <p:txBody>
          <a:bodyPr>
            <a:spAutoFit/>
          </a:bodyPr>
          <a:lstStyle/>
          <a:p>
            <a:r>
              <a:rPr lang="es-ES" b="1"/>
              <a:t>Tobogán cerrado</a:t>
            </a:r>
          </a:p>
        </p:txBody>
      </p:sp>
      <p:pic>
        <p:nvPicPr>
          <p:cNvPr id="14" name="Picture 4"/>
          <p:cNvPicPr>
            <a:picLocks noChangeAspect="1" noChangeArrowheads="1"/>
          </p:cNvPicPr>
          <p:nvPr/>
        </p:nvPicPr>
        <p:blipFill>
          <a:blip r:embed="rId3" cstate="print"/>
          <a:srcRect/>
          <a:stretch>
            <a:fillRect/>
          </a:stretch>
        </p:blipFill>
        <p:spPr bwMode="auto">
          <a:xfrm>
            <a:off x="1133064" y="2004519"/>
            <a:ext cx="3459130" cy="2062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3">
            <a:hlinkClick r:id="rId4" action="ppaction://hlinksldjump"/>
          </p:cNvPr>
          <p:cNvPicPr>
            <a:picLocks noChangeAspect="1" noChangeArrowheads="1"/>
          </p:cNvPicPr>
          <p:nvPr/>
        </p:nvPicPr>
        <p:blipFill>
          <a:blip r:embed="rId5" cstate="print"/>
          <a:srcRect/>
          <a:stretch>
            <a:fillRect/>
          </a:stretch>
        </p:blipFill>
        <p:spPr bwMode="auto">
          <a:xfrm>
            <a:off x="5760788" y="3204326"/>
            <a:ext cx="2229318" cy="29969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44036" name="7 CuadroTexto"/>
          <p:cNvSpPr txBox="1">
            <a:spLocks noChangeArrowheads="1"/>
          </p:cNvSpPr>
          <p:nvPr/>
        </p:nvSpPr>
        <p:spPr bwMode="auto">
          <a:xfrm>
            <a:off x="971550" y="1052513"/>
            <a:ext cx="2286000" cy="366712"/>
          </a:xfrm>
          <a:prstGeom prst="rect">
            <a:avLst/>
          </a:prstGeom>
          <a:noFill/>
          <a:ln w="9525">
            <a:noFill/>
            <a:miter lim="800000"/>
            <a:headEnd/>
            <a:tailEnd/>
          </a:ln>
        </p:spPr>
        <p:txBody>
          <a:bodyPr>
            <a:spAutoFit/>
          </a:bodyPr>
          <a:lstStyle/>
          <a:p>
            <a:r>
              <a:rPr lang="es-ES" b="1"/>
              <a:t>Kamikaze</a:t>
            </a:r>
          </a:p>
        </p:txBody>
      </p:sp>
      <p:pic>
        <p:nvPicPr>
          <p:cNvPr id="9" name="Picture 2"/>
          <p:cNvPicPr>
            <a:picLocks noChangeAspect="1" noChangeArrowheads="1"/>
          </p:cNvPicPr>
          <p:nvPr/>
        </p:nvPicPr>
        <p:blipFill>
          <a:blip r:embed="rId3" cstate="print"/>
          <a:srcRect/>
          <a:stretch>
            <a:fillRect/>
          </a:stretch>
        </p:blipFill>
        <p:spPr bwMode="auto">
          <a:xfrm>
            <a:off x="1108765" y="1888726"/>
            <a:ext cx="2776054" cy="2466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3">
            <a:hlinkClick r:id="rId4" action="ppaction://hlinksldjump"/>
          </p:cNvPr>
          <p:cNvPicPr>
            <a:picLocks noChangeAspect="1" noChangeArrowheads="1"/>
          </p:cNvPicPr>
          <p:nvPr/>
        </p:nvPicPr>
        <p:blipFill>
          <a:blip r:embed="rId5" cstate="print"/>
          <a:srcRect/>
          <a:stretch>
            <a:fillRect/>
          </a:stretch>
        </p:blipFill>
        <p:spPr bwMode="auto">
          <a:xfrm>
            <a:off x="5532113" y="3022499"/>
            <a:ext cx="2246970" cy="2838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45060" name="7 CuadroTexto"/>
          <p:cNvSpPr txBox="1">
            <a:spLocks noChangeArrowheads="1"/>
          </p:cNvSpPr>
          <p:nvPr/>
        </p:nvSpPr>
        <p:spPr bwMode="auto">
          <a:xfrm>
            <a:off x="917575" y="1052513"/>
            <a:ext cx="2286000" cy="366712"/>
          </a:xfrm>
          <a:prstGeom prst="rect">
            <a:avLst/>
          </a:prstGeom>
          <a:noFill/>
          <a:ln w="9525">
            <a:noFill/>
            <a:miter lim="800000"/>
            <a:headEnd/>
            <a:tailEnd/>
          </a:ln>
        </p:spPr>
        <p:txBody>
          <a:bodyPr>
            <a:spAutoFit/>
          </a:bodyPr>
          <a:lstStyle/>
          <a:p>
            <a:r>
              <a:rPr lang="es-ES" b="1"/>
              <a:t>Torbellino</a:t>
            </a:r>
          </a:p>
        </p:txBody>
      </p:sp>
      <p:pic>
        <p:nvPicPr>
          <p:cNvPr id="12" name="Picture 2"/>
          <p:cNvPicPr>
            <a:picLocks noChangeAspect="1" noChangeArrowheads="1"/>
          </p:cNvPicPr>
          <p:nvPr/>
        </p:nvPicPr>
        <p:blipFill>
          <a:blip r:embed="rId3" cstate="print"/>
          <a:srcRect/>
          <a:stretch>
            <a:fillRect/>
          </a:stretch>
        </p:blipFill>
        <p:spPr bwMode="auto">
          <a:xfrm>
            <a:off x="1395244" y="2038905"/>
            <a:ext cx="2847944" cy="22920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3">
            <a:hlinkClick r:id="rId4" action="ppaction://hlinksldjump"/>
          </p:cNvPr>
          <p:cNvPicPr>
            <a:picLocks noChangeAspect="1" noChangeArrowheads="1"/>
          </p:cNvPicPr>
          <p:nvPr/>
        </p:nvPicPr>
        <p:blipFill>
          <a:blip r:embed="rId5" cstate="print"/>
          <a:srcRect/>
          <a:stretch>
            <a:fillRect/>
          </a:stretch>
        </p:blipFill>
        <p:spPr bwMode="auto">
          <a:xfrm>
            <a:off x="5387797" y="3589881"/>
            <a:ext cx="2737568" cy="24905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pic>
        <p:nvPicPr>
          <p:cNvPr id="8" name="Picture 2"/>
          <p:cNvPicPr>
            <a:picLocks noChangeAspect="1" noChangeArrowheads="1"/>
          </p:cNvPicPr>
          <p:nvPr/>
        </p:nvPicPr>
        <p:blipFill>
          <a:blip r:embed="rId3" cstate="print"/>
          <a:srcRect/>
          <a:stretch>
            <a:fillRect/>
          </a:stretch>
        </p:blipFill>
        <p:spPr bwMode="auto">
          <a:xfrm>
            <a:off x="1210289" y="1825178"/>
            <a:ext cx="2665654" cy="2337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3">
            <a:hlinkClick r:id="rId4" action="ppaction://hlinksldjump"/>
          </p:cNvPr>
          <p:cNvPicPr>
            <a:picLocks noChangeAspect="1" noChangeArrowheads="1"/>
          </p:cNvPicPr>
          <p:nvPr/>
        </p:nvPicPr>
        <p:blipFill>
          <a:blip r:embed="rId5" cstate="print"/>
          <a:srcRect/>
          <a:stretch>
            <a:fillRect/>
          </a:stretch>
        </p:blipFill>
        <p:spPr bwMode="auto">
          <a:xfrm>
            <a:off x="5164331" y="3766480"/>
            <a:ext cx="2677634" cy="2256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6086" name="7 CuadroTexto"/>
          <p:cNvSpPr txBox="1">
            <a:spLocks noChangeArrowheads="1"/>
          </p:cNvSpPr>
          <p:nvPr/>
        </p:nvSpPr>
        <p:spPr bwMode="auto">
          <a:xfrm>
            <a:off x="1042988" y="1100138"/>
            <a:ext cx="2928937" cy="366712"/>
          </a:xfrm>
          <a:prstGeom prst="rect">
            <a:avLst/>
          </a:prstGeom>
          <a:noFill/>
          <a:ln w="9525">
            <a:noFill/>
            <a:miter lim="800000"/>
            <a:headEnd/>
            <a:tailEnd/>
          </a:ln>
        </p:spPr>
        <p:txBody>
          <a:bodyPr>
            <a:spAutoFit/>
          </a:bodyPr>
          <a:lstStyle/>
          <a:p>
            <a:r>
              <a:rPr lang="es-ES" b="1"/>
              <a:t>Aquaracer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47108" name="4 CuadroTexto"/>
          <p:cNvSpPr txBox="1">
            <a:spLocks noChangeArrowheads="1"/>
          </p:cNvSpPr>
          <p:nvPr/>
        </p:nvSpPr>
        <p:spPr bwMode="auto">
          <a:xfrm>
            <a:off x="884238" y="1125538"/>
            <a:ext cx="7504112" cy="396875"/>
          </a:xfrm>
          <a:prstGeom prst="rect">
            <a:avLst/>
          </a:prstGeom>
          <a:noFill/>
          <a:ln w="9525">
            <a:noFill/>
            <a:miter lim="800000"/>
            <a:headEnd/>
            <a:tailEnd/>
          </a:ln>
        </p:spPr>
        <p:txBody>
          <a:bodyPr>
            <a:spAutoFit/>
          </a:bodyPr>
          <a:lstStyle/>
          <a:p>
            <a:pPr algn="ctr"/>
            <a:r>
              <a:rPr lang="es-ES" sz="2000" b="1"/>
              <a:t>Juegos y áreas infantiles</a:t>
            </a:r>
          </a:p>
        </p:txBody>
      </p:sp>
      <p:pic>
        <p:nvPicPr>
          <p:cNvPr id="12" name="Picture 1">
            <a:hlinkClick r:id="rId3" action="ppaction://hlinksldjump"/>
          </p:cNvPr>
          <p:cNvPicPr>
            <a:picLocks noChangeAspect="1" noChangeArrowheads="1"/>
          </p:cNvPicPr>
          <p:nvPr/>
        </p:nvPicPr>
        <p:blipFill>
          <a:blip r:embed="rId4" cstate="print"/>
          <a:srcRect/>
          <a:stretch>
            <a:fillRect/>
          </a:stretch>
        </p:blipFill>
        <p:spPr bwMode="auto">
          <a:xfrm>
            <a:off x="684166" y="2101438"/>
            <a:ext cx="3634965" cy="2308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
            <a:hlinkClick r:id="rId3" action="ppaction://hlinksldjump"/>
          </p:cNvPr>
          <p:cNvPicPr>
            <a:picLocks noChangeAspect="1" noChangeArrowheads="1"/>
          </p:cNvPicPr>
          <p:nvPr/>
        </p:nvPicPr>
        <p:blipFill>
          <a:blip r:embed="rId5" cstate="print"/>
          <a:srcRect/>
          <a:stretch>
            <a:fillRect/>
          </a:stretch>
        </p:blipFill>
        <p:spPr bwMode="auto">
          <a:xfrm>
            <a:off x="4937669" y="3329305"/>
            <a:ext cx="3725697" cy="2152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48132" name="7 CuadroTexto"/>
          <p:cNvSpPr txBox="1">
            <a:spLocks noChangeArrowheads="1"/>
          </p:cNvSpPr>
          <p:nvPr/>
        </p:nvSpPr>
        <p:spPr bwMode="auto">
          <a:xfrm>
            <a:off x="1042988" y="1052513"/>
            <a:ext cx="1571625" cy="366712"/>
          </a:xfrm>
          <a:prstGeom prst="rect">
            <a:avLst/>
          </a:prstGeom>
          <a:noFill/>
          <a:ln w="9525">
            <a:noFill/>
            <a:miter lim="800000"/>
            <a:headEnd/>
            <a:tailEnd/>
          </a:ln>
        </p:spPr>
        <p:txBody>
          <a:bodyPr>
            <a:spAutoFit/>
          </a:bodyPr>
          <a:lstStyle/>
          <a:p>
            <a:r>
              <a:rPr lang="es-ES" b="1"/>
              <a:t>Rio lento</a:t>
            </a:r>
          </a:p>
        </p:txBody>
      </p:sp>
      <p:pic>
        <p:nvPicPr>
          <p:cNvPr id="9" name="Picture 1"/>
          <p:cNvPicPr>
            <a:picLocks noChangeAspect="1" noChangeArrowheads="1"/>
          </p:cNvPicPr>
          <p:nvPr/>
        </p:nvPicPr>
        <p:blipFill>
          <a:blip r:embed="rId3" cstate="print"/>
          <a:srcRect/>
          <a:stretch>
            <a:fillRect/>
          </a:stretch>
        </p:blipFill>
        <p:spPr bwMode="auto">
          <a:xfrm>
            <a:off x="1272401" y="1757568"/>
            <a:ext cx="2888701" cy="2581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2">
            <a:hlinkClick r:id="rId4" action="ppaction://hlinksldjump"/>
          </p:cNvPr>
          <p:cNvPicPr>
            <a:picLocks noChangeAspect="1" noChangeArrowheads="1"/>
          </p:cNvPicPr>
          <p:nvPr/>
        </p:nvPicPr>
        <p:blipFill>
          <a:blip r:embed="rId5" cstate="print"/>
          <a:srcRect/>
          <a:stretch>
            <a:fillRect/>
          </a:stretch>
        </p:blipFill>
        <p:spPr bwMode="auto">
          <a:xfrm>
            <a:off x="5485443" y="3544792"/>
            <a:ext cx="2852742" cy="23775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49156" name="9 CuadroTexto"/>
          <p:cNvSpPr txBox="1">
            <a:spLocks noChangeArrowheads="1"/>
          </p:cNvSpPr>
          <p:nvPr/>
        </p:nvSpPr>
        <p:spPr bwMode="auto">
          <a:xfrm>
            <a:off x="1044575" y="1125538"/>
            <a:ext cx="7991475" cy="366712"/>
          </a:xfrm>
          <a:prstGeom prst="rect">
            <a:avLst/>
          </a:prstGeom>
          <a:noFill/>
          <a:ln w="9525">
            <a:noFill/>
            <a:miter lim="800000"/>
            <a:headEnd/>
            <a:tailEnd/>
          </a:ln>
        </p:spPr>
        <p:txBody>
          <a:bodyPr>
            <a:spAutoFit/>
          </a:bodyPr>
          <a:lstStyle/>
          <a:p>
            <a:r>
              <a:rPr lang="es-ES" b="1"/>
              <a:t>Juegos en seco</a:t>
            </a:r>
          </a:p>
        </p:txBody>
      </p:sp>
      <p:pic>
        <p:nvPicPr>
          <p:cNvPr id="12" name="Picture 3" descr="http://t1.gstatic.com/images?q=tbn:P_lF_fHarZUnSM:http://fcomoya08.files.wordpress.com/2008/01/beach_volley_7.jpg"/>
          <p:cNvPicPr>
            <a:picLocks noChangeAspect="1" noChangeArrowheads="1"/>
          </p:cNvPicPr>
          <p:nvPr/>
        </p:nvPicPr>
        <p:blipFill>
          <a:blip r:embed="rId3" r:link="rId4" cstate="print"/>
          <a:srcRect/>
          <a:stretch>
            <a:fillRect/>
          </a:stretch>
        </p:blipFill>
        <p:spPr bwMode="auto">
          <a:xfrm>
            <a:off x="1406414" y="1896192"/>
            <a:ext cx="2684090" cy="2152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descr="http://t3.gstatic.com/images?q=tbn:jrQLLFdTrTp-8M:http://media-cdn.tripadvisor.com/media/photo-s/01/19/39/8b/columpios-del-hotel.jpg">
            <a:hlinkClick r:id="rId5" action="ppaction://hlinksldjump"/>
          </p:cNvPr>
          <p:cNvPicPr>
            <a:picLocks noChangeAspect="1" noChangeArrowheads="1"/>
          </p:cNvPicPr>
          <p:nvPr/>
        </p:nvPicPr>
        <p:blipFill>
          <a:blip r:embed="rId6" r:link="rId7" cstate="print"/>
          <a:srcRect/>
          <a:stretch>
            <a:fillRect/>
          </a:stretch>
        </p:blipFill>
        <p:spPr bwMode="auto">
          <a:xfrm>
            <a:off x="5271403" y="3842839"/>
            <a:ext cx="2850558" cy="2367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50180" name="9 CuadroTexto"/>
          <p:cNvSpPr txBox="1">
            <a:spLocks noChangeArrowheads="1"/>
          </p:cNvSpPr>
          <p:nvPr/>
        </p:nvSpPr>
        <p:spPr bwMode="auto">
          <a:xfrm>
            <a:off x="1044575" y="1125538"/>
            <a:ext cx="7991475" cy="366712"/>
          </a:xfrm>
          <a:prstGeom prst="rect">
            <a:avLst/>
          </a:prstGeom>
          <a:noFill/>
          <a:ln w="9525">
            <a:noFill/>
            <a:miter lim="800000"/>
            <a:headEnd/>
            <a:tailEnd/>
          </a:ln>
        </p:spPr>
        <p:txBody>
          <a:bodyPr>
            <a:spAutoFit/>
          </a:bodyPr>
          <a:lstStyle/>
          <a:p>
            <a:r>
              <a:rPr lang="es-ES" b="1"/>
              <a:t>Cancha sintética</a:t>
            </a:r>
          </a:p>
        </p:txBody>
      </p:sp>
      <p:pic>
        <p:nvPicPr>
          <p:cNvPr id="9" name="Picture 3"/>
          <p:cNvPicPr>
            <a:picLocks noChangeAspect="1" noChangeArrowheads="1"/>
          </p:cNvPicPr>
          <p:nvPr/>
        </p:nvPicPr>
        <p:blipFill>
          <a:blip r:embed="rId3" cstate="print"/>
          <a:srcRect/>
          <a:stretch>
            <a:fillRect/>
          </a:stretch>
        </p:blipFill>
        <p:spPr bwMode="auto">
          <a:xfrm>
            <a:off x="2685552" y="2300235"/>
            <a:ext cx="3694895" cy="24678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171" name="5 CuadroTexto"/>
          <p:cNvSpPr txBox="1">
            <a:spLocks noChangeArrowheads="1"/>
          </p:cNvSpPr>
          <p:nvPr/>
        </p:nvSpPr>
        <p:spPr bwMode="auto">
          <a:xfrm>
            <a:off x="1357313" y="1857375"/>
            <a:ext cx="6572250" cy="369888"/>
          </a:xfrm>
          <a:prstGeom prst="rect">
            <a:avLst/>
          </a:prstGeom>
          <a:noFill/>
          <a:ln w="9525">
            <a:noFill/>
            <a:miter lim="800000"/>
            <a:headEnd/>
            <a:tailEnd/>
          </a:ln>
        </p:spPr>
        <p:txBody>
          <a:bodyPr>
            <a:spAutoFit/>
          </a:bodyPr>
          <a:lstStyle/>
          <a:p>
            <a:endParaRPr lang="es-ES"/>
          </a:p>
        </p:txBody>
      </p:sp>
      <p:sp>
        <p:nvSpPr>
          <p:cNvPr id="7172" name="7 Rectángulo"/>
          <p:cNvSpPr>
            <a:spLocks noChangeArrowheads="1"/>
          </p:cNvSpPr>
          <p:nvPr/>
        </p:nvSpPr>
        <p:spPr bwMode="auto">
          <a:xfrm>
            <a:off x="1033463" y="333375"/>
            <a:ext cx="7786687" cy="823913"/>
          </a:xfrm>
          <a:prstGeom prst="rect">
            <a:avLst/>
          </a:prstGeom>
          <a:noFill/>
          <a:ln w="9525">
            <a:noFill/>
            <a:miter lim="800000"/>
            <a:headEnd/>
            <a:tailEnd/>
          </a:ln>
        </p:spPr>
        <p:txBody>
          <a:bodyPr>
            <a:spAutoFit/>
          </a:bodyPr>
          <a:lstStyle/>
          <a:p>
            <a:pPr algn="just">
              <a:lnSpc>
                <a:spcPct val="150000"/>
              </a:lnSpc>
            </a:pPr>
            <a:r>
              <a:rPr lang="es-EC" sz="3200" b="1">
                <a:cs typeface="Arial" charset="0"/>
              </a:rPr>
              <a:t>Planteamiento del Problema</a:t>
            </a:r>
            <a:endParaRPr lang="es-ES" sz="3200" b="1">
              <a:cs typeface="Arial" charset="0"/>
            </a:endParaRPr>
          </a:p>
        </p:txBody>
      </p:sp>
      <p:sp>
        <p:nvSpPr>
          <p:cNvPr id="10" name="9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7174" name="Rectangle 9"/>
          <p:cNvSpPr>
            <a:spLocks noChangeArrowheads="1"/>
          </p:cNvSpPr>
          <p:nvPr/>
        </p:nvSpPr>
        <p:spPr bwMode="auto">
          <a:xfrm>
            <a:off x="1143000" y="1928813"/>
            <a:ext cx="7127875" cy="2679700"/>
          </a:xfrm>
          <a:prstGeom prst="rect">
            <a:avLst/>
          </a:prstGeom>
          <a:noFill/>
          <a:ln w="9525">
            <a:noFill/>
            <a:miter lim="800000"/>
            <a:headEnd/>
            <a:tailEnd/>
          </a:ln>
        </p:spPr>
        <p:txBody>
          <a:bodyPr>
            <a:spAutoFit/>
          </a:bodyPr>
          <a:lstStyle/>
          <a:p>
            <a:pPr algn="just">
              <a:lnSpc>
                <a:spcPct val="140000"/>
              </a:lnSpc>
            </a:pPr>
            <a:r>
              <a:rPr lang="es-EC" sz="1700">
                <a:cs typeface="Arial" charset="0"/>
              </a:rPr>
              <a:t>En la actualidad el turismo se ha convertido en un fenómeno social. </a:t>
            </a:r>
          </a:p>
          <a:p>
            <a:pPr algn="just">
              <a:lnSpc>
                <a:spcPct val="50000"/>
              </a:lnSpc>
            </a:pPr>
            <a:endParaRPr lang="es-EC" sz="1700">
              <a:cs typeface="Arial" charset="0"/>
            </a:endParaRPr>
          </a:p>
          <a:p>
            <a:pPr algn="just">
              <a:lnSpc>
                <a:spcPct val="135000"/>
              </a:lnSpc>
            </a:pPr>
            <a:r>
              <a:rPr lang="es-EC" sz="1700">
                <a:cs typeface="Arial" charset="0"/>
              </a:rPr>
              <a:t>Hoy en día </a:t>
            </a:r>
            <a:r>
              <a:rPr lang="es-ES" sz="1700">
                <a:cs typeface="Arial" charset="0"/>
              </a:rPr>
              <a:t>se ha podido notar tanto de una gran parte de la población del cantón Playas como de sus turistas, el deseo de un lugar que combine diversión, descanso y espacios para práctica deportiva por lo cual es necesario elaborar  un proyecto de inversión  para la creación de un parque acuático con canchas deportivas de césped sintético en este lugar.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51204" name="4 CuadroTexto"/>
          <p:cNvSpPr txBox="1">
            <a:spLocks noChangeArrowheads="1"/>
          </p:cNvSpPr>
          <p:nvPr/>
        </p:nvSpPr>
        <p:spPr bwMode="auto">
          <a:xfrm>
            <a:off x="971550" y="549275"/>
            <a:ext cx="6215063" cy="519113"/>
          </a:xfrm>
          <a:prstGeom prst="rect">
            <a:avLst/>
          </a:prstGeom>
          <a:noFill/>
          <a:ln w="9525">
            <a:noFill/>
            <a:miter lim="800000"/>
            <a:headEnd/>
            <a:tailEnd/>
          </a:ln>
        </p:spPr>
        <p:txBody>
          <a:bodyPr>
            <a:spAutoFit/>
          </a:bodyPr>
          <a:lstStyle/>
          <a:p>
            <a:r>
              <a:rPr lang="es-ES" sz="2800" b="1"/>
              <a:t>Características del servicio.</a:t>
            </a:r>
          </a:p>
        </p:txBody>
      </p:sp>
      <p:sp>
        <p:nvSpPr>
          <p:cNvPr id="51205" name="5 CuadroTexto"/>
          <p:cNvSpPr txBox="1">
            <a:spLocks noChangeArrowheads="1"/>
          </p:cNvSpPr>
          <p:nvPr/>
        </p:nvSpPr>
        <p:spPr bwMode="auto">
          <a:xfrm>
            <a:off x="971550" y="1450975"/>
            <a:ext cx="7889875" cy="4498975"/>
          </a:xfrm>
          <a:prstGeom prst="rect">
            <a:avLst/>
          </a:prstGeom>
          <a:noFill/>
          <a:ln w="9525">
            <a:noFill/>
            <a:miter lim="800000"/>
            <a:headEnd/>
            <a:tailEnd/>
          </a:ln>
        </p:spPr>
        <p:txBody>
          <a:bodyPr>
            <a:spAutoFit/>
          </a:bodyPr>
          <a:lstStyle/>
          <a:p>
            <a:pPr>
              <a:lnSpc>
                <a:spcPct val="150000"/>
              </a:lnSpc>
              <a:buFont typeface="Wingdings" pitchFamily="2" charset="2"/>
              <a:buChar char="§"/>
            </a:pPr>
            <a:r>
              <a:rPr lang="es-ES" sz="1700"/>
              <a:t>   Horarios de atención al publico:</a:t>
            </a:r>
          </a:p>
          <a:p>
            <a:pPr>
              <a:lnSpc>
                <a:spcPct val="150000"/>
              </a:lnSpc>
            </a:pPr>
            <a:r>
              <a:rPr lang="es-ES" sz="1700"/>
              <a:t>De miércoles a domingos desde las 10h00 – 18h00.</a:t>
            </a:r>
          </a:p>
          <a:p>
            <a:pPr>
              <a:lnSpc>
                <a:spcPct val="150000"/>
              </a:lnSpc>
            </a:pPr>
            <a:r>
              <a:rPr lang="es-ES" sz="1700"/>
              <a:t>Feriados desde las 10h00 – 18h00.</a:t>
            </a:r>
          </a:p>
          <a:p>
            <a:pPr>
              <a:lnSpc>
                <a:spcPct val="150000"/>
              </a:lnSpc>
            </a:pPr>
            <a:endParaRPr lang="es-ES" sz="1700" b="1"/>
          </a:p>
          <a:p>
            <a:pPr>
              <a:lnSpc>
                <a:spcPct val="150000"/>
              </a:lnSpc>
            </a:pPr>
            <a:r>
              <a:rPr lang="es-ES" sz="1700" b="1"/>
              <a:t>Servicios adicionales:</a:t>
            </a:r>
            <a:endParaRPr lang="es-ES" sz="1700"/>
          </a:p>
          <a:p>
            <a:pPr>
              <a:lnSpc>
                <a:spcPct val="150000"/>
              </a:lnSpc>
              <a:buFont typeface="Wingdings" pitchFamily="2" charset="2"/>
              <a:buChar char="§"/>
            </a:pPr>
            <a:r>
              <a:rPr lang="es-ES" sz="1700"/>
              <a:t>Salvavidas profesionales vigilando las piscinas.</a:t>
            </a:r>
          </a:p>
          <a:p>
            <a:pPr>
              <a:lnSpc>
                <a:spcPct val="150000"/>
              </a:lnSpc>
              <a:buFont typeface="Wingdings" pitchFamily="2" charset="2"/>
              <a:buChar char="§"/>
            </a:pPr>
            <a:r>
              <a:rPr lang="es-ES" sz="1700"/>
              <a:t>Primeros auxilios y personal especializado.</a:t>
            </a:r>
          </a:p>
          <a:p>
            <a:pPr>
              <a:lnSpc>
                <a:spcPct val="150000"/>
              </a:lnSpc>
              <a:buFont typeface="Wingdings" pitchFamily="2" charset="2"/>
              <a:buChar char="§"/>
            </a:pPr>
            <a:r>
              <a:rPr lang="es-ES" sz="1700"/>
              <a:t>Vestuarios completos con duchas y baños.</a:t>
            </a:r>
          </a:p>
          <a:p>
            <a:pPr>
              <a:lnSpc>
                <a:spcPct val="150000"/>
              </a:lnSpc>
              <a:buFont typeface="Wingdings" pitchFamily="2" charset="2"/>
              <a:buChar char="§"/>
            </a:pPr>
            <a:r>
              <a:rPr lang="es-ES" sz="1700"/>
              <a:t>Lockers.</a:t>
            </a:r>
          </a:p>
          <a:p>
            <a:pPr>
              <a:lnSpc>
                <a:spcPct val="150000"/>
              </a:lnSpc>
            </a:pPr>
            <a:endParaRPr lang="es-ES" sz="1700"/>
          </a:p>
          <a:p>
            <a:r>
              <a:rPr lang="es-ES" sz="1700"/>
              <a:t> </a:t>
            </a:r>
          </a:p>
          <a:p>
            <a:r>
              <a:rPr lang="es-ES" sz="1700"/>
              <a:t>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52228" name="7 Rectángulo"/>
          <p:cNvSpPr>
            <a:spLocks noChangeArrowheads="1"/>
          </p:cNvSpPr>
          <p:nvPr/>
        </p:nvSpPr>
        <p:spPr bwMode="auto">
          <a:xfrm>
            <a:off x="1000125" y="1484313"/>
            <a:ext cx="7215188" cy="3719512"/>
          </a:xfrm>
          <a:prstGeom prst="rect">
            <a:avLst/>
          </a:prstGeom>
          <a:noFill/>
          <a:ln w="9525">
            <a:noFill/>
            <a:miter lim="800000"/>
            <a:headEnd/>
            <a:tailEnd/>
          </a:ln>
        </p:spPr>
        <p:txBody>
          <a:bodyPr>
            <a:spAutoFit/>
          </a:bodyPr>
          <a:lstStyle/>
          <a:p>
            <a:r>
              <a:rPr lang="es-ES" sz="1700" b="1"/>
              <a:t>Características del Servicio</a:t>
            </a:r>
          </a:p>
          <a:p>
            <a:endParaRPr lang="es-ES_tradnl" sz="1700"/>
          </a:p>
          <a:p>
            <a:pPr>
              <a:lnSpc>
                <a:spcPct val="150000"/>
              </a:lnSpc>
            </a:pPr>
            <a:r>
              <a:rPr lang="es-ES_tradnl" sz="1700"/>
              <a:t>La cancha estará disponible al público: </a:t>
            </a:r>
            <a:endParaRPr lang="es-ES" sz="1700"/>
          </a:p>
          <a:p>
            <a:pPr>
              <a:lnSpc>
                <a:spcPct val="150000"/>
              </a:lnSpc>
            </a:pPr>
            <a:r>
              <a:rPr lang="es-ES_tradnl" sz="1700"/>
              <a:t>      De miércoles a domingos de 9h00 – 00h00  </a:t>
            </a:r>
            <a:endParaRPr lang="es-ES" sz="1700"/>
          </a:p>
          <a:p>
            <a:pPr>
              <a:lnSpc>
                <a:spcPct val="150000"/>
              </a:lnSpc>
            </a:pPr>
            <a:r>
              <a:rPr lang="es-ES_tradnl" sz="1700"/>
              <a:t>      Feriados de 08h00 – 00h00</a:t>
            </a:r>
            <a:endParaRPr lang="es-ES" sz="1700"/>
          </a:p>
          <a:p>
            <a:pPr>
              <a:lnSpc>
                <a:spcPct val="150000"/>
              </a:lnSpc>
            </a:pPr>
            <a:endParaRPr lang="es-ES_tradnl" sz="1700"/>
          </a:p>
          <a:p>
            <a:pPr>
              <a:lnSpc>
                <a:spcPct val="150000"/>
              </a:lnSpc>
            </a:pPr>
            <a:r>
              <a:rPr lang="es-ES_tradnl" sz="1700"/>
              <a:t>Sin embargo el horario de atención al público para reservaciones y cancelación del servicio, el cual será de contado, será hasta las 20h00.</a:t>
            </a:r>
            <a:endParaRPr lang="es-ES" sz="1700"/>
          </a:p>
          <a:p>
            <a:endParaRPr lang="es-ES" sz="1700" b="1"/>
          </a:p>
          <a:p>
            <a:endParaRPr lang="es-ES" sz="1700" b="1"/>
          </a:p>
          <a:p>
            <a:endParaRPr lang="es-ES" sz="1700" b="1"/>
          </a:p>
        </p:txBody>
      </p:sp>
      <p:sp>
        <p:nvSpPr>
          <p:cNvPr id="52229" name="9 CuadroTexto"/>
          <p:cNvSpPr txBox="1">
            <a:spLocks noChangeArrowheads="1"/>
          </p:cNvSpPr>
          <p:nvPr/>
        </p:nvSpPr>
        <p:spPr bwMode="auto">
          <a:xfrm>
            <a:off x="1000125" y="476250"/>
            <a:ext cx="4143375" cy="854075"/>
          </a:xfrm>
          <a:prstGeom prst="rect">
            <a:avLst/>
          </a:prstGeom>
          <a:noFill/>
          <a:ln w="9525">
            <a:noFill/>
            <a:miter lim="800000"/>
            <a:headEnd/>
            <a:tailEnd/>
          </a:ln>
        </p:spPr>
        <p:txBody>
          <a:bodyPr>
            <a:spAutoFit/>
          </a:bodyPr>
          <a:lstStyle/>
          <a:p>
            <a:r>
              <a:rPr lang="es-ES" sz="3200" b="1"/>
              <a:t>Canchas Sintéticas</a:t>
            </a:r>
          </a:p>
          <a:p>
            <a:endParaRPr lang="es-E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53252" name="7 CuadroTexto"/>
          <p:cNvSpPr txBox="1">
            <a:spLocks noChangeArrowheads="1"/>
          </p:cNvSpPr>
          <p:nvPr/>
        </p:nvSpPr>
        <p:spPr bwMode="auto">
          <a:xfrm>
            <a:off x="971550" y="620713"/>
            <a:ext cx="4000500" cy="519112"/>
          </a:xfrm>
          <a:prstGeom prst="rect">
            <a:avLst/>
          </a:prstGeom>
          <a:noFill/>
          <a:ln w="9525">
            <a:noFill/>
            <a:miter lim="800000"/>
            <a:headEnd/>
            <a:tailEnd/>
          </a:ln>
        </p:spPr>
        <p:txBody>
          <a:bodyPr>
            <a:spAutoFit/>
          </a:bodyPr>
          <a:lstStyle/>
          <a:p>
            <a:r>
              <a:rPr lang="es-ES" sz="2800" b="1"/>
              <a:t>Estudio del Proceso</a:t>
            </a:r>
          </a:p>
        </p:txBody>
      </p:sp>
      <p:sp>
        <p:nvSpPr>
          <p:cNvPr id="53253" name="10 Rectángulo"/>
          <p:cNvSpPr>
            <a:spLocks noChangeArrowheads="1"/>
          </p:cNvSpPr>
          <p:nvPr/>
        </p:nvSpPr>
        <p:spPr bwMode="auto">
          <a:xfrm>
            <a:off x="900113" y="1196975"/>
            <a:ext cx="8035925" cy="366713"/>
          </a:xfrm>
          <a:prstGeom prst="rect">
            <a:avLst/>
          </a:prstGeom>
          <a:noFill/>
          <a:ln w="9525">
            <a:noFill/>
            <a:miter lim="800000"/>
            <a:headEnd/>
            <a:tailEnd/>
          </a:ln>
        </p:spPr>
        <p:txBody>
          <a:bodyPr>
            <a:spAutoFit/>
          </a:bodyPr>
          <a:lstStyle/>
          <a:p>
            <a:pPr>
              <a:buFont typeface="Wingdings" pitchFamily="2" charset="2"/>
              <a:buNone/>
            </a:pPr>
            <a:r>
              <a:rPr lang="es-ES" b="1"/>
              <a:t>Requerimientos técnicos para la instalación del césped sintético </a:t>
            </a:r>
            <a:endParaRPr lang="es-ES"/>
          </a:p>
        </p:txBody>
      </p:sp>
      <p:pic>
        <p:nvPicPr>
          <p:cNvPr id="9" name="Picture 1"/>
          <p:cNvPicPr>
            <a:picLocks noChangeAspect="1" noChangeArrowheads="1"/>
          </p:cNvPicPr>
          <p:nvPr/>
        </p:nvPicPr>
        <p:blipFill>
          <a:blip r:embed="rId3" cstate="print"/>
          <a:srcRect/>
          <a:stretch>
            <a:fillRect/>
          </a:stretch>
        </p:blipFill>
        <p:spPr bwMode="auto">
          <a:xfrm>
            <a:off x="701775" y="1922012"/>
            <a:ext cx="2374732" cy="1475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3255" name="9 Rectángulo"/>
          <p:cNvSpPr>
            <a:spLocks noChangeArrowheads="1"/>
          </p:cNvSpPr>
          <p:nvPr/>
        </p:nvSpPr>
        <p:spPr bwMode="auto">
          <a:xfrm>
            <a:off x="642938" y="3494088"/>
            <a:ext cx="2520950" cy="366712"/>
          </a:xfrm>
          <a:prstGeom prst="rect">
            <a:avLst/>
          </a:prstGeom>
          <a:noFill/>
          <a:ln w="9525">
            <a:noFill/>
            <a:miter lim="800000"/>
            <a:headEnd/>
            <a:tailEnd/>
          </a:ln>
        </p:spPr>
        <p:txBody>
          <a:bodyPr wrap="none">
            <a:spAutoFit/>
          </a:bodyPr>
          <a:lstStyle/>
          <a:p>
            <a:r>
              <a:rPr lang="es-ES_tradnl" b="1"/>
              <a:t>Excavación y Relleno</a:t>
            </a:r>
            <a:endParaRPr lang="es-ES" b="1"/>
          </a:p>
        </p:txBody>
      </p:sp>
      <p:pic>
        <p:nvPicPr>
          <p:cNvPr id="11" name="Picture 4"/>
          <p:cNvPicPr>
            <a:picLocks noChangeAspect="1" noChangeArrowheads="1"/>
          </p:cNvPicPr>
          <p:nvPr/>
        </p:nvPicPr>
        <p:blipFill>
          <a:blip r:embed="rId4" cstate="print"/>
          <a:srcRect/>
          <a:stretch>
            <a:fillRect/>
          </a:stretch>
        </p:blipFill>
        <p:spPr bwMode="auto">
          <a:xfrm>
            <a:off x="3857620" y="3294059"/>
            <a:ext cx="1714512" cy="1245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3"/>
          <p:cNvPicPr>
            <a:picLocks noChangeAspect="1" noChangeArrowheads="1"/>
          </p:cNvPicPr>
          <p:nvPr/>
        </p:nvPicPr>
        <p:blipFill>
          <a:blip r:embed="rId5" cstate="print"/>
          <a:srcRect/>
          <a:stretch>
            <a:fillRect/>
          </a:stretch>
        </p:blipFill>
        <p:spPr bwMode="auto">
          <a:xfrm>
            <a:off x="6058066" y="1889240"/>
            <a:ext cx="2278274" cy="1581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3258" name="11 Rectángulo"/>
          <p:cNvSpPr>
            <a:spLocks noChangeArrowheads="1"/>
          </p:cNvSpPr>
          <p:nvPr/>
        </p:nvSpPr>
        <p:spPr bwMode="auto">
          <a:xfrm>
            <a:off x="6215063" y="3494088"/>
            <a:ext cx="2292350" cy="366712"/>
          </a:xfrm>
          <a:prstGeom prst="rect">
            <a:avLst/>
          </a:prstGeom>
          <a:noFill/>
          <a:ln w="9525">
            <a:noFill/>
            <a:miter lim="800000"/>
            <a:headEnd/>
            <a:tailEnd/>
          </a:ln>
        </p:spPr>
        <p:txBody>
          <a:bodyPr wrap="none">
            <a:spAutoFit/>
          </a:bodyPr>
          <a:lstStyle/>
          <a:p>
            <a:r>
              <a:rPr lang="es-ES_tradnl" b="1"/>
              <a:t>Canales de Drenaje</a:t>
            </a:r>
            <a:endParaRPr lang="es-ES" b="1"/>
          </a:p>
        </p:txBody>
      </p:sp>
      <p:pic>
        <p:nvPicPr>
          <p:cNvPr id="14" name="Picture 2"/>
          <p:cNvPicPr>
            <a:picLocks noChangeAspect="1" noChangeArrowheads="1"/>
          </p:cNvPicPr>
          <p:nvPr/>
        </p:nvPicPr>
        <p:blipFill>
          <a:blip r:embed="rId6" cstate="print"/>
          <a:srcRect/>
          <a:stretch>
            <a:fillRect/>
          </a:stretch>
        </p:blipFill>
        <p:spPr bwMode="auto">
          <a:xfrm>
            <a:off x="701441" y="4405966"/>
            <a:ext cx="2303629" cy="1535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3260" name="10 Rectángulo"/>
          <p:cNvSpPr>
            <a:spLocks noChangeArrowheads="1"/>
          </p:cNvSpPr>
          <p:nvPr/>
        </p:nvSpPr>
        <p:spPr bwMode="auto">
          <a:xfrm>
            <a:off x="571500" y="6000750"/>
            <a:ext cx="2992438" cy="369888"/>
          </a:xfrm>
          <a:prstGeom prst="rect">
            <a:avLst/>
          </a:prstGeom>
          <a:noFill/>
          <a:ln w="9525">
            <a:noFill/>
            <a:miter lim="800000"/>
            <a:headEnd/>
            <a:tailEnd/>
          </a:ln>
        </p:spPr>
        <p:txBody>
          <a:bodyPr wrap="none">
            <a:spAutoFit/>
          </a:bodyPr>
          <a:lstStyle/>
          <a:p>
            <a:r>
              <a:rPr lang="es-ES_tradnl" b="1"/>
              <a:t>Compactado y Nivelación</a:t>
            </a:r>
            <a:endParaRPr lang="es-ES" b="1"/>
          </a:p>
        </p:txBody>
      </p:sp>
      <p:pic>
        <p:nvPicPr>
          <p:cNvPr id="16" name="Picture 5">
            <a:hlinkClick r:id="rId7" action="ppaction://hlinksldjump"/>
          </p:cNvPr>
          <p:cNvPicPr>
            <a:picLocks noChangeAspect="1" noChangeArrowheads="1"/>
          </p:cNvPicPr>
          <p:nvPr/>
        </p:nvPicPr>
        <p:blipFill>
          <a:blip r:embed="rId8" cstate="print"/>
          <a:srcRect/>
          <a:stretch>
            <a:fillRect/>
          </a:stretch>
        </p:blipFill>
        <p:spPr bwMode="auto">
          <a:xfrm>
            <a:off x="6064523" y="4329507"/>
            <a:ext cx="2410292" cy="1607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3262" name="12 Rectángulo"/>
          <p:cNvSpPr>
            <a:spLocks noChangeArrowheads="1"/>
          </p:cNvSpPr>
          <p:nvPr/>
        </p:nvSpPr>
        <p:spPr bwMode="auto">
          <a:xfrm>
            <a:off x="5740400" y="6000750"/>
            <a:ext cx="3403600" cy="369888"/>
          </a:xfrm>
          <a:prstGeom prst="rect">
            <a:avLst/>
          </a:prstGeom>
          <a:noFill/>
          <a:ln w="9525">
            <a:noFill/>
            <a:miter lim="800000"/>
            <a:headEnd/>
            <a:tailEnd/>
          </a:ln>
        </p:spPr>
        <p:txBody>
          <a:bodyPr wrap="none">
            <a:spAutoFit/>
          </a:bodyPr>
          <a:lstStyle/>
          <a:p>
            <a:r>
              <a:rPr lang="es-ES_tradnl" b="1"/>
              <a:t>Asfaltado o Base de cemento</a:t>
            </a:r>
            <a:endParaRPr lang="es-ES" b="1"/>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54276" name="10 Rectángulo"/>
          <p:cNvSpPr>
            <a:spLocks noChangeArrowheads="1"/>
          </p:cNvSpPr>
          <p:nvPr/>
        </p:nvSpPr>
        <p:spPr bwMode="auto">
          <a:xfrm>
            <a:off x="1000125" y="692150"/>
            <a:ext cx="8035925" cy="366713"/>
          </a:xfrm>
          <a:prstGeom prst="rect">
            <a:avLst/>
          </a:prstGeom>
          <a:noFill/>
          <a:ln w="9525">
            <a:noFill/>
            <a:miter lim="800000"/>
            <a:headEnd/>
            <a:tailEnd/>
          </a:ln>
        </p:spPr>
        <p:txBody>
          <a:bodyPr>
            <a:spAutoFit/>
          </a:bodyPr>
          <a:lstStyle/>
          <a:p>
            <a:pPr>
              <a:buFont typeface="Wingdings" pitchFamily="2" charset="2"/>
              <a:buNone/>
            </a:pPr>
            <a:r>
              <a:rPr lang="es-ES" b="1"/>
              <a:t>Instalación del césped sintético </a:t>
            </a:r>
            <a:endParaRPr lang="es-ES"/>
          </a:p>
        </p:txBody>
      </p:sp>
      <p:pic>
        <p:nvPicPr>
          <p:cNvPr id="19" name="Picture 1"/>
          <p:cNvPicPr>
            <a:picLocks noChangeAspect="1" noChangeArrowheads="1"/>
          </p:cNvPicPr>
          <p:nvPr/>
        </p:nvPicPr>
        <p:blipFill>
          <a:blip r:embed="rId3" cstate="print"/>
          <a:srcRect/>
          <a:stretch>
            <a:fillRect/>
          </a:stretch>
        </p:blipFill>
        <p:spPr bwMode="auto">
          <a:xfrm>
            <a:off x="1192187" y="1714488"/>
            <a:ext cx="2312806" cy="1714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p:cNvPicPr>
            <a:picLocks noChangeAspect="1" noChangeArrowheads="1"/>
          </p:cNvPicPr>
          <p:nvPr/>
        </p:nvPicPr>
        <p:blipFill>
          <a:blip r:embed="rId4" cstate="print"/>
          <a:srcRect/>
          <a:stretch>
            <a:fillRect/>
          </a:stretch>
        </p:blipFill>
        <p:spPr bwMode="auto">
          <a:xfrm>
            <a:off x="5148861" y="1706364"/>
            <a:ext cx="2312905" cy="17308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4279" name="9 Rectángulo"/>
          <p:cNvSpPr>
            <a:spLocks noChangeArrowheads="1"/>
          </p:cNvSpPr>
          <p:nvPr/>
        </p:nvSpPr>
        <p:spPr bwMode="auto">
          <a:xfrm>
            <a:off x="1187450" y="3643313"/>
            <a:ext cx="2165350" cy="366712"/>
          </a:xfrm>
          <a:prstGeom prst="rect">
            <a:avLst/>
          </a:prstGeom>
          <a:noFill/>
          <a:ln w="9525">
            <a:noFill/>
            <a:miter lim="800000"/>
            <a:headEnd/>
            <a:tailEnd/>
          </a:ln>
        </p:spPr>
        <p:txBody>
          <a:bodyPr wrap="none">
            <a:spAutoFit/>
          </a:bodyPr>
          <a:lstStyle/>
          <a:p>
            <a:r>
              <a:rPr lang="es-ES_tradnl" b="1"/>
              <a:t>Tendido de Rollos</a:t>
            </a:r>
            <a:endParaRPr lang="es-ES" b="1"/>
          </a:p>
        </p:txBody>
      </p:sp>
      <p:sp>
        <p:nvSpPr>
          <p:cNvPr id="54280" name="10 Rectángulo"/>
          <p:cNvSpPr>
            <a:spLocks noChangeArrowheads="1"/>
          </p:cNvSpPr>
          <p:nvPr/>
        </p:nvSpPr>
        <p:spPr bwMode="auto">
          <a:xfrm>
            <a:off x="5286375" y="3643313"/>
            <a:ext cx="1941513" cy="369887"/>
          </a:xfrm>
          <a:prstGeom prst="rect">
            <a:avLst/>
          </a:prstGeom>
          <a:noFill/>
          <a:ln w="9525">
            <a:noFill/>
            <a:miter lim="800000"/>
            <a:headEnd/>
            <a:tailEnd/>
          </a:ln>
        </p:spPr>
        <p:txBody>
          <a:bodyPr wrap="none">
            <a:spAutoFit/>
          </a:bodyPr>
          <a:lstStyle/>
          <a:p>
            <a:r>
              <a:rPr lang="es-ES_tradnl" b="1"/>
              <a:t>Unión de Rollos</a:t>
            </a:r>
            <a:endParaRPr lang="es-ES" b="1"/>
          </a:p>
        </p:txBody>
      </p:sp>
      <p:pic>
        <p:nvPicPr>
          <p:cNvPr id="24" name="Picture 3"/>
          <p:cNvPicPr>
            <a:picLocks noChangeAspect="1" noChangeArrowheads="1"/>
          </p:cNvPicPr>
          <p:nvPr/>
        </p:nvPicPr>
        <p:blipFill>
          <a:blip r:embed="rId5" cstate="print"/>
          <a:srcRect/>
          <a:stretch>
            <a:fillRect/>
          </a:stretch>
        </p:blipFill>
        <p:spPr bwMode="auto">
          <a:xfrm>
            <a:off x="1168377" y="4297369"/>
            <a:ext cx="2214578" cy="1608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4">
            <a:hlinkClick r:id="rId6" action="ppaction://hlinksldjump"/>
          </p:cNvPr>
          <p:cNvPicPr>
            <a:picLocks noChangeAspect="1" noChangeArrowheads="1"/>
          </p:cNvPicPr>
          <p:nvPr/>
        </p:nvPicPr>
        <p:blipFill>
          <a:blip r:embed="rId7" cstate="print"/>
          <a:srcRect/>
          <a:stretch>
            <a:fillRect/>
          </a:stretch>
        </p:blipFill>
        <p:spPr bwMode="auto">
          <a:xfrm>
            <a:off x="5286381" y="4360868"/>
            <a:ext cx="2071702" cy="1551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4283" name="11 Rectángulo"/>
          <p:cNvSpPr>
            <a:spLocks noChangeArrowheads="1"/>
          </p:cNvSpPr>
          <p:nvPr/>
        </p:nvSpPr>
        <p:spPr bwMode="auto">
          <a:xfrm>
            <a:off x="1000125" y="6072188"/>
            <a:ext cx="2479675" cy="369887"/>
          </a:xfrm>
          <a:prstGeom prst="rect">
            <a:avLst/>
          </a:prstGeom>
          <a:noFill/>
          <a:ln w="9525">
            <a:noFill/>
            <a:miter lim="800000"/>
            <a:headEnd/>
            <a:tailEnd/>
          </a:ln>
        </p:spPr>
        <p:txBody>
          <a:bodyPr wrap="none">
            <a:spAutoFit/>
          </a:bodyPr>
          <a:lstStyle/>
          <a:p>
            <a:r>
              <a:rPr lang="es-ES_tradnl" b="1"/>
              <a:t>Colocación de líneas</a:t>
            </a:r>
            <a:endParaRPr lang="es-ES" b="1"/>
          </a:p>
        </p:txBody>
      </p:sp>
      <p:sp>
        <p:nvSpPr>
          <p:cNvPr id="54284" name="12 Rectángulo"/>
          <p:cNvSpPr>
            <a:spLocks noChangeArrowheads="1"/>
          </p:cNvSpPr>
          <p:nvPr/>
        </p:nvSpPr>
        <p:spPr bwMode="auto">
          <a:xfrm>
            <a:off x="5143500" y="6000750"/>
            <a:ext cx="2441575" cy="369888"/>
          </a:xfrm>
          <a:prstGeom prst="rect">
            <a:avLst/>
          </a:prstGeom>
          <a:noFill/>
          <a:ln w="9525">
            <a:noFill/>
            <a:miter lim="800000"/>
            <a:headEnd/>
            <a:tailEnd/>
          </a:ln>
        </p:spPr>
        <p:txBody>
          <a:bodyPr wrap="none">
            <a:spAutoFit/>
          </a:bodyPr>
          <a:lstStyle/>
          <a:p>
            <a:r>
              <a:rPr lang="es-ES_tradnl" b="1"/>
              <a:t>Colocación de arcos</a:t>
            </a:r>
            <a:endParaRPr lang="es-ES" b="1"/>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pic>
        <p:nvPicPr>
          <p:cNvPr id="4" name="Picture 1"/>
          <p:cNvPicPr>
            <a:picLocks noChangeAspect="1" noChangeArrowheads="1"/>
          </p:cNvPicPr>
          <p:nvPr/>
        </p:nvPicPr>
        <p:blipFill>
          <a:blip r:embed="rId3" cstate="print"/>
          <a:srcRect/>
          <a:stretch>
            <a:fillRect/>
          </a:stretch>
        </p:blipFill>
        <p:spPr bwMode="auto">
          <a:xfrm>
            <a:off x="996230" y="2204181"/>
            <a:ext cx="2662801" cy="22199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a:hlinkClick r:id="rId4" action="ppaction://hlinksldjump"/>
          </p:cNvPr>
          <p:cNvPicPr>
            <a:picLocks noChangeAspect="1" noChangeArrowheads="1"/>
          </p:cNvPicPr>
          <p:nvPr/>
        </p:nvPicPr>
        <p:blipFill>
          <a:blip r:embed="rId5" cstate="print"/>
          <a:srcRect/>
          <a:stretch>
            <a:fillRect/>
          </a:stretch>
        </p:blipFill>
        <p:spPr bwMode="auto">
          <a:xfrm>
            <a:off x="5101984" y="2257907"/>
            <a:ext cx="2662290" cy="22094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5302" name="8 Rectángulo"/>
          <p:cNvSpPr>
            <a:spLocks noChangeArrowheads="1"/>
          </p:cNvSpPr>
          <p:nvPr/>
        </p:nvSpPr>
        <p:spPr bwMode="auto">
          <a:xfrm>
            <a:off x="682625" y="4724400"/>
            <a:ext cx="3384550" cy="366713"/>
          </a:xfrm>
          <a:prstGeom prst="rect">
            <a:avLst/>
          </a:prstGeom>
          <a:noFill/>
          <a:ln w="9525">
            <a:noFill/>
            <a:miter lim="800000"/>
            <a:headEnd/>
            <a:tailEnd/>
          </a:ln>
        </p:spPr>
        <p:txBody>
          <a:bodyPr wrap="none">
            <a:spAutoFit/>
          </a:bodyPr>
          <a:lstStyle/>
          <a:p>
            <a:r>
              <a:rPr lang="es-ES_tradnl" b="1"/>
              <a:t>Riego de la arena y el caucho</a:t>
            </a:r>
            <a:endParaRPr lang="es-ES" b="1"/>
          </a:p>
        </p:txBody>
      </p:sp>
      <p:sp>
        <p:nvSpPr>
          <p:cNvPr id="55303" name="9 Rectángulo"/>
          <p:cNvSpPr>
            <a:spLocks noChangeArrowheads="1"/>
          </p:cNvSpPr>
          <p:nvPr/>
        </p:nvSpPr>
        <p:spPr bwMode="auto">
          <a:xfrm>
            <a:off x="5214938" y="4724400"/>
            <a:ext cx="2622550" cy="366713"/>
          </a:xfrm>
          <a:prstGeom prst="rect">
            <a:avLst/>
          </a:prstGeom>
          <a:noFill/>
          <a:ln w="9525">
            <a:noFill/>
            <a:miter lim="800000"/>
            <a:headEnd/>
            <a:tailEnd/>
          </a:ln>
        </p:spPr>
        <p:txBody>
          <a:bodyPr wrap="none">
            <a:spAutoFit/>
          </a:bodyPr>
          <a:lstStyle/>
          <a:p>
            <a:r>
              <a:rPr lang="es-ES_tradnl" b="1"/>
              <a:t>Cepillado y Fibrilación</a:t>
            </a:r>
            <a:endParaRPr lang="es-ES" b="1"/>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56324" name="9 Rectángulo"/>
          <p:cNvSpPr>
            <a:spLocks noChangeArrowheads="1"/>
          </p:cNvSpPr>
          <p:nvPr/>
        </p:nvSpPr>
        <p:spPr bwMode="auto">
          <a:xfrm>
            <a:off x="1331913" y="1844675"/>
            <a:ext cx="3786187" cy="1258888"/>
          </a:xfrm>
          <a:prstGeom prst="rect">
            <a:avLst/>
          </a:prstGeom>
          <a:noFill/>
          <a:ln w="9525">
            <a:noFill/>
            <a:miter lim="800000"/>
            <a:headEnd/>
            <a:tailEnd/>
          </a:ln>
        </p:spPr>
        <p:txBody>
          <a:bodyPr>
            <a:spAutoFit/>
          </a:bodyPr>
          <a:lstStyle/>
          <a:p>
            <a:pPr>
              <a:lnSpc>
                <a:spcPct val="150000"/>
              </a:lnSpc>
              <a:buFont typeface="Wingdings" pitchFamily="2" charset="2"/>
              <a:buChar char="§"/>
            </a:pPr>
            <a:r>
              <a:rPr lang="es-ES_tradnl" sz="1700" b="1"/>
              <a:t>     Luminarias</a:t>
            </a:r>
            <a:endParaRPr lang="es-ES" sz="1700"/>
          </a:p>
          <a:p>
            <a:pPr>
              <a:lnSpc>
                <a:spcPct val="150000"/>
              </a:lnSpc>
              <a:buFont typeface="Wingdings" pitchFamily="2" charset="2"/>
              <a:buChar char="§"/>
            </a:pPr>
            <a:r>
              <a:rPr lang="es-ES_tradnl" sz="1700" b="1"/>
              <a:t>     Cerramiento</a:t>
            </a:r>
            <a:endParaRPr lang="es-ES" sz="1700"/>
          </a:p>
          <a:p>
            <a:pPr>
              <a:lnSpc>
                <a:spcPct val="150000"/>
              </a:lnSpc>
              <a:buFont typeface="Wingdings" pitchFamily="2" charset="2"/>
              <a:buChar char="§"/>
            </a:pPr>
            <a:r>
              <a:rPr lang="es-ES_tradnl" sz="1700" b="1"/>
              <a:t>     Estructura</a:t>
            </a:r>
            <a:endParaRPr lang="es-ES" sz="1700"/>
          </a:p>
        </p:txBody>
      </p:sp>
      <p:pic>
        <p:nvPicPr>
          <p:cNvPr id="35842" name="Picture 2"/>
          <p:cNvPicPr>
            <a:picLocks noChangeAspect="1" noChangeArrowheads="1"/>
          </p:cNvPicPr>
          <p:nvPr/>
        </p:nvPicPr>
        <p:blipFill>
          <a:blip r:embed="rId3" cstate="print"/>
          <a:srcRect/>
          <a:stretch>
            <a:fillRect/>
          </a:stretch>
        </p:blipFill>
        <p:spPr bwMode="auto">
          <a:xfrm>
            <a:off x="5338770" y="1768466"/>
            <a:ext cx="2428892" cy="1800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843" name="Picture 3"/>
          <p:cNvPicPr>
            <a:picLocks noChangeAspect="1" noChangeArrowheads="1"/>
          </p:cNvPicPr>
          <p:nvPr/>
        </p:nvPicPr>
        <p:blipFill>
          <a:blip r:embed="rId4" cstate="print"/>
          <a:srcRect/>
          <a:stretch>
            <a:fillRect/>
          </a:stretch>
        </p:blipFill>
        <p:spPr bwMode="auto">
          <a:xfrm>
            <a:off x="2191412" y="4263562"/>
            <a:ext cx="2670995" cy="19060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57348" name="9 CuadroTexto"/>
          <p:cNvSpPr txBox="1">
            <a:spLocks noChangeArrowheads="1"/>
          </p:cNvSpPr>
          <p:nvPr/>
        </p:nvSpPr>
        <p:spPr bwMode="auto">
          <a:xfrm>
            <a:off x="971550" y="527050"/>
            <a:ext cx="5011738" cy="885825"/>
          </a:xfrm>
          <a:prstGeom prst="rect">
            <a:avLst/>
          </a:prstGeom>
          <a:noFill/>
          <a:ln w="9525">
            <a:noFill/>
            <a:miter lim="800000"/>
            <a:headEnd/>
            <a:tailEnd/>
          </a:ln>
        </p:spPr>
        <p:txBody>
          <a:bodyPr>
            <a:spAutoFit/>
          </a:bodyPr>
          <a:lstStyle/>
          <a:p>
            <a:r>
              <a:rPr lang="es-ES" sz="2600" b="1"/>
              <a:t>Estudio de los insumos</a:t>
            </a:r>
          </a:p>
          <a:p>
            <a:endParaRPr lang="es-ES" sz="2600"/>
          </a:p>
        </p:txBody>
      </p:sp>
      <p:sp>
        <p:nvSpPr>
          <p:cNvPr id="57349" name="7 Rectángulo"/>
          <p:cNvSpPr>
            <a:spLocks noChangeArrowheads="1"/>
          </p:cNvSpPr>
          <p:nvPr/>
        </p:nvSpPr>
        <p:spPr bwMode="auto">
          <a:xfrm>
            <a:off x="1000125" y="1484313"/>
            <a:ext cx="7215188" cy="3833812"/>
          </a:xfrm>
          <a:prstGeom prst="rect">
            <a:avLst/>
          </a:prstGeom>
          <a:noFill/>
          <a:ln w="9525">
            <a:noFill/>
            <a:miter lim="800000"/>
            <a:headEnd/>
            <a:tailEnd/>
          </a:ln>
        </p:spPr>
        <p:txBody>
          <a:bodyPr>
            <a:spAutoFit/>
          </a:bodyPr>
          <a:lstStyle/>
          <a:p>
            <a:pPr algn="just">
              <a:lnSpc>
                <a:spcPct val="130000"/>
              </a:lnSpc>
            </a:pPr>
            <a:r>
              <a:rPr lang="es-ES_tradnl" sz="1700"/>
              <a:t>El tipo de césped a utilizar es el sistema "stadium“, el cual disminuye sensiblemente los riesgos de lesiones, contracturas y demás, ya que evita las irregularidades que el césped natural propicia. </a:t>
            </a:r>
          </a:p>
          <a:p>
            <a:pPr algn="just">
              <a:lnSpc>
                <a:spcPct val="130000"/>
              </a:lnSpc>
            </a:pPr>
            <a:endParaRPr lang="es-ES_tradnl" sz="1700"/>
          </a:p>
          <a:p>
            <a:pPr algn="just">
              <a:lnSpc>
                <a:spcPct val="130000"/>
              </a:lnSpc>
            </a:pPr>
            <a:r>
              <a:rPr lang="es-ES_tradnl" sz="1700"/>
              <a:t> Los campos de juego con superficies de césped sintético Forbex son libres de mantenimiento y cuentan con alta resistencia al uso, pudiendo ser utilizados los 365 días del año independientemente de las inclemencias climáticas. </a:t>
            </a:r>
            <a:endParaRPr lang="es-ES" sz="1700"/>
          </a:p>
          <a:p>
            <a:pPr>
              <a:lnSpc>
                <a:spcPct val="130000"/>
              </a:lnSpc>
            </a:pPr>
            <a:endParaRPr lang="es-ES" sz="1700" b="1"/>
          </a:p>
          <a:p>
            <a:pPr>
              <a:lnSpc>
                <a:spcPct val="130000"/>
              </a:lnSpc>
            </a:pPr>
            <a:endParaRPr lang="es-ES" sz="1700" b="1"/>
          </a:p>
          <a:p>
            <a:pPr>
              <a:lnSpc>
                <a:spcPct val="130000"/>
              </a:lnSpc>
            </a:pPr>
            <a:endParaRPr lang="es-ES" sz="1700" b="1"/>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58372" name="10 Rectángulo"/>
          <p:cNvSpPr>
            <a:spLocks noChangeArrowheads="1"/>
          </p:cNvSpPr>
          <p:nvPr/>
        </p:nvSpPr>
        <p:spPr bwMode="auto">
          <a:xfrm>
            <a:off x="1000125" y="190500"/>
            <a:ext cx="4613275" cy="1006475"/>
          </a:xfrm>
          <a:prstGeom prst="rect">
            <a:avLst/>
          </a:prstGeom>
          <a:noFill/>
          <a:ln w="9525">
            <a:noFill/>
            <a:miter lim="800000"/>
            <a:headEnd/>
            <a:tailEnd/>
          </a:ln>
        </p:spPr>
        <p:txBody>
          <a:bodyPr wrap="none">
            <a:spAutoFit/>
          </a:bodyPr>
          <a:lstStyle/>
          <a:p>
            <a:pPr>
              <a:lnSpc>
                <a:spcPct val="150000"/>
              </a:lnSpc>
            </a:pPr>
            <a:r>
              <a:rPr lang="es-ES" sz="4000" b="1">
                <a:latin typeface="Calibri" pitchFamily="34" charset="0"/>
              </a:rPr>
              <a:t>5</a:t>
            </a:r>
            <a:r>
              <a:rPr lang="es-ES" sz="4000" b="1"/>
              <a:t>. </a:t>
            </a:r>
            <a:r>
              <a:rPr lang="es-ES" sz="4000" b="1">
                <a:latin typeface="Calibri" pitchFamily="34" charset="0"/>
              </a:rPr>
              <a:t>Estudio Financiero</a:t>
            </a:r>
          </a:p>
        </p:txBody>
      </p:sp>
      <p:sp>
        <p:nvSpPr>
          <p:cNvPr id="58373" name="7 Rectángulo"/>
          <p:cNvSpPr>
            <a:spLocks noChangeArrowheads="1"/>
          </p:cNvSpPr>
          <p:nvPr/>
        </p:nvSpPr>
        <p:spPr bwMode="auto">
          <a:xfrm>
            <a:off x="1000125" y="1484313"/>
            <a:ext cx="7604125" cy="3981450"/>
          </a:xfrm>
          <a:prstGeom prst="rect">
            <a:avLst/>
          </a:prstGeom>
          <a:noFill/>
          <a:ln w="9525">
            <a:noFill/>
            <a:miter lim="800000"/>
            <a:headEnd/>
            <a:tailEnd/>
          </a:ln>
        </p:spPr>
        <p:txBody>
          <a:bodyPr>
            <a:spAutoFit/>
          </a:bodyPr>
          <a:lstStyle/>
          <a:p>
            <a:pPr>
              <a:lnSpc>
                <a:spcPct val="150000"/>
              </a:lnSpc>
            </a:pPr>
            <a:r>
              <a:rPr lang="es-EC" sz="1700" b="1"/>
              <a:t>PERMISOS</a:t>
            </a:r>
            <a:endParaRPr lang="es-ES" sz="1700" b="1"/>
          </a:p>
          <a:p>
            <a:pPr>
              <a:lnSpc>
                <a:spcPct val="150000"/>
              </a:lnSpc>
            </a:pPr>
            <a:endParaRPr lang="es-ES" sz="1700"/>
          </a:p>
          <a:p>
            <a:pPr>
              <a:lnSpc>
                <a:spcPct val="150000"/>
              </a:lnSpc>
            </a:pPr>
            <a:r>
              <a:rPr lang="es-ES" sz="1700"/>
              <a:t>Licencia ambiental: Obtenida de acuerdo a lo dispuesto en el Sistema Único de Manejo Ambiental (SUMA).</a:t>
            </a:r>
          </a:p>
          <a:p>
            <a:pPr>
              <a:lnSpc>
                <a:spcPct val="150000"/>
              </a:lnSpc>
            </a:pPr>
            <a:r>
              <a:rPr lang="es-ES" sz="1700"/>
              <a:t>Estudio de Suelo.</a:t>
            </a:r>
          </a:p>
          <a:p>
            <a:pPr>
              <a:lnSpc>
                <a:spcPct val="150000"/>
              </a:lnSpc>
            </a:pPr>
            <a:r>
              <a:rPr lang="es-ES" sz="1700"/>
              <a:t>Registro de Solar.</a:t>
            </a:r>
          </a:p>
          <a:p>
            <a:pPr>
              <a:lnSpc>
                <a:spcPct val="150000"/>
              </a:lnSpc>
            </a:pPr>
            <a:r>
              <a:rPr lang="es-ES" sz="1700"/>
              <a:t>Normas de Edificación.</a:t>
            </a:r>
          </a:p>
          <a:p>
            <a:pPr>
              <a:lnSpc>
                <a:spcPct val="150000"/>
              </a:lnSpc>
            </a:pPr>
            <a:r>
              <a:rPr lang="es-ES" sz="1700"/>
              <a:t>Planimetría (con coordenadas).</a:t>
            </a:r>
          </a:p>
          <a:p>
            <a:pPr>
              <a:lnSpc>
                <a:spcPct val="150000"/>
              </a:lnSpc>
            </a:pPr>
            <a:r>
              <a:rPr lang="es-ES" sz="1700"/>
              <a:t>Planos de construcción.</a:t>
            </a:r>
          </a:p>
          <a:p>
            <a:pPr>
              <a:lnSpc>
                <a:spcPct val="150000"/>
              </a:lnSpc>
            </a:pPr>
            <a:r>
              <a:rPr lang="es-ES" sz="1700"/>
              <a:t>Permiso otorgado por la marina en caso de estar cerca a la playa.</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59396" name="Rectangle 6"/>
          <p:cNvSpPr>
            <a:spLocks noChangeArrowheads="1"/>
          </p:cNvSpPr>
          <p:nvPr/>
        </p:nvSpPr>
        <p:spPr bwMode="auto">
          <a:xfrm>
            <a:off x="1116013" y="1557338"/>
            <a:ext cx="7127875" cy="3203575"/>
          </a:xfrm>
          <a:prstGeom prst="rect">
            <a:avLst/>
          </a:prstGeom>
          <a:noFill/>
          <a:ln w="9525">
            <a:noFill/>
            <a:miter lim="800000"/>
            <a:headEnd/>
            <a:tailEnd/>
          </a:ln>
        </p:spPr>
        <p:txBody>
          <a:bodyPr>
            <a:spAutoFit/>
          </a:bodyPr>
          <a:lstStyle/>
          <a:p>
            <a:pPr>
              <a:lnSpc>
                <a:spcPct val="150000"/>
              </a:lnSpc>
            </a:pPr>
            <a:r>
              <a:rPr lang="es-ES" sz="1700"/>
              <a:t>Una vez obtenidos estos requisitos se procede a la tramitación de los siguientes permisos:</a:t>
            </a:r>
          </a:p>
          <a:p>
            <a:pPr>
              <a:lnSpc>
                <a:spcPct val="150000"/>
              </a:lnSpc>
            </a:pPr>
            <a:endParaRPr lang="es-ES" sz="1700"/>
          </a:p>
          <a:p>
            <a:pPr lvl="1">
              <a:lnSpc>
                <a:spcPct val="150000"/>
              </a:lnSpc>
              <a:buFont typeface="Arial" charset="0"/>
              <a:buChar char="•"/>
            </a:pPr>
            <a:r>
              <a:rPr lang="es-ES" sz="1700"/>
              <a:t>  Permiso de construcción.</a:t>
            </a:r>
          </a:p>
          <a:p>
            <a:pPr lvl="1">
              <a:lnSpc>
                <a:spcPct val="150000"/>
              </a:lnSpc>
              <a:buFontTx/>
              <a:buChar char="•"/>
            </a:pPr>
            <a:r>
              <a:rPr lang="es-ES" sz="1700"/>
              <a:t>   Permiso de Funcionamiento.</a:t>
            </a:r>
          </a:p>
          <a:p>
            <a:pPr lvl="1">
              <a:lnSpc>
                <a:spcPct val="150000"/>
              </a:lnSpc>
              <a:buFontTx/>
              <a:buChar char="•"/>
            </a:pPr>
            <a:r>
              <a:rPr lang="es-ES" sz="1700"/>
              <a:t>   Permiso de Bomberos.</a:t>
            </a:r>
          </a:p>
          <a:p>
            <a:pPr lvl="1">
              <a:lnSpc>
                <a:spcPct val="150000"/>
              </a:lnSpc>
              <a:buFontTx/>
              <a:buChar char="•"/>
            </a:pPr>
            <a:r>
              <a:rPr lang="es-ES" sz="1700"/>
              <a:t>   Registro Turístico.</a:t>
            </a:r>
          </a:p>
          <a:p>
            <a:pPr lvl="1" eaLnBrk="0" hangingPunct="0">
              <a:lnSpc>
                <a:spcPct val="150000"/>
              </a:lnSpc>
              <a:spcBef>
                <a:spcPct val="20000"/>
              </a:spcBef>
              <a:buFont typeface="Arial" charset="0"/>
              <a:buChar char="–"/>
            </a:pPr>
            <a:endParaRPr lang="es-ES" sz="150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60420" name="11 CuadroTexto"/>
          <p:cNvSpPr txBox="1">
            <a:spLocks noChangeArrowheads="1"/>
          </p:cNvSpPr>
          <p:nvPr/>
        </p:nvSpPr>
        <p:spPr bwMode="auto">
          <a:xfrm>
            <a:off x="1000125" y="595313"/>
            <a:ext cx="4214813" cy="457200"/>
          </a:xfrm>
          <a:prstGeom prst="rect">
            <a:avLst/>
          </a:prstGeom>
          <a:noFill/>
          <a:ln w="9525">
            <a:noFill/>
            <a:miter lim="800000"/>
            <a:headEnd/>
            <a:tailEnd/>
          </a:ln>
        </p:spPr>
        <p:txBody>
          <a:bodyPr>
            <a:spAutoFit/>
          </a:bodyPr>
          <a:lstStyle/>
          <a:p>
            <a:r>
              <a:rPr lang="es-ES" sz="2400" b="1"/>
              <a:t>Inversión Inicial</a:t>
            </a:r>
          </a:p>
        </p:txBody>
      </p:sp>
      <p:graphicFrame>
        <p:nvGraphicFramePr>
          <p:cNvPr id="13" name="12 Tabla"/>
          <p:cNvGraphicFramePr>
            <a:graphicFrameLocks noGrp="1"/>
          </p:cNvGraphicFramePr>
          <p:nvPr/>
        </p:nvGraphicFramePr>
        <p:xfrm>
          <a:off x="928688" y="1628775"/>
          <a:ext cx="3643312" cy="2000250"/>
        </p:xfrm>
        <a:graphic>
          <a:graphicData uri="http://schemas.openxmlformats.org/drawingml/2006/table">
            <a:tbl>
              <a:tblPr/>
              <a:tblGrid>
                <a:gridCol w="2201862"/>
                <a:gridCol w="1441450"/>
              </a:tblGrid>
              <a:tr h="21272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Cuadro No. 3.1 Inversión Inicial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27622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Arial" charset="0"/>
                          <a:cs typeface="Times New Roman" pitchFamily="18" charset="0"/>
                        </a:rPr>
                        <a:t>INVERSION INICIAL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r>
              <a:tr h="2301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Activos Fijos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$ 1.810.184,15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Activos Diferidos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$ 8.800,00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Capital de Trabajo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$ 6.568,99</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Publicidad </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$ 10.000,00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Total Inversión Inicial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$ 1.835.553,14</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63525">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1" u="none" strike="noStrike" cap="none" normalizeH="0" baseline="0" smtClean="0">
                          <a:ln>
                            <a:noFill/>
                          </a:ln>
                          <a:solidFill>
                            <a:schemeClr val="tx1"/>
                          </a:solidFill>
                          <a:effectLst/>
                          <a:latin typeface="Arial" charset="0"/>
                          <a:cs typeface="Times New Roman" pitchFamily="18" charset="0"/>
                        </a:rPr>
                        <a:t>Elaborado por: los autores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r>
            </a:tbl>
          </a:graphicData>
        </a:graphic>
      </p:graphicFrame>
      <p:graphicFrame>
        <p:nvGraphicFramePr>
          <p:cNvPr id="14" name="13 Tabla"/>
          <p:cNvGraphicFramePr>
            <a:graphicFrameLocks noGrp="1"/>
          </p:cNvGraphicFramePr>
          <p:nvPr/>
        </p:nvGraphicFramePr>
        <p:xfrm>
          <a:off x="4714875" y="3786188"/>
          <a:ext cx="4000500" cy="2571750"/>
        </p:xfrm>
        <a:graphic>
          <a:graphicData uri="http://schemas.openxmlformats.org/drawingml/2006/table">
            <a:tbl>
              <a:tblPr/>
              <a:tblGrid>
                <a:gridCol w="2921622"/>
                <a:gridCol w="1078906"/>
              </a:tblGrid>
              <a:tr h="226316">
                <a:tc gridSpan="2">
                  <a:txBody>
                    <a:bodyPr/>
                    <a:lstStyle/>
                    <a:p>
                      <a:pPr algn="ctr">
                        <a:lnSpc>
                          <a:spcPct val="115000"/>
                        </a:lnSpc>
                        <a:spcAft>
                          <a:spcPts val="0"/>
                        </a:spcAft>
                      </a:pPr>
                      <a:r>
                        <a:rPr lang="es-ES" sz="900">
                          <a:latin typeface="Arial"/>
                          <a:ea typeface="Times New Roman"/>
                          <a:cs typeface="Times New Roman"/>
                        </a:rPr>
                        <a:t>Cuadro No. 3.2 Inversión Inicial en Activos Fijos</a:t>
                      </a:r>
                      <a:endParaRPr lang="es-ES" sz="11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r>
              <a:tr h="226316">
                <a:tc gridSpan="2">
                  <a:txBody>
                    <a:bodyPr/>
                    <a:lstStyle/>
                    <a:p>
                      <a:pPr algn="ctr">
                        <a:lnSpc>
                          <a:spcPct val="115000"/>
                        </a:lnSpc>
                        <a:spcAft>
                          <a:spcPts val="0"/>
                        </a:spcAft>
                      </a:pPr>
                      <a:r>
                        <a:rPr lang="es-ES" sz="1000" b="1" dirty="0">
                          <a:latin typeface="Arial"/>
                          <a:ea typeface="Times New Roman"/>
                          <a:cs typeface="Times New Roman"/>
                        </a:rPr>
                        <a:t>INVERSION INICIAL ACTIVOS FIJOS</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s-ES"/>
                    </a:p>
                  </a:txBody>
                  <a:tcPr/>
                </a:tc>
              </a:tr>
              <a:tr h="226316">
                <a:tc>
                  <a:txBody>
                    <a:bodyPr/>
                    <a:lstStyle/>
                    <a:p>
                      <a:pPr>
                        <a:lnSpc>
                          <a:spcPct val="115000"/>
                        </a:lnSpc>
                        <a:spcAft>
                          <a:spcPts val="0"/>
                        </a:spcAft>
                      </a:pPr>
                      <a:r>
                        <a:rPr lang="es-ES" sz="1000" dirty="0">
                          <a:latin typeface="Arial"/>
                          <a:ea typeface="Times New Roman"/>
                          <a:cs typeface="Times New Roman"/>
                        </a:rPr>
                        <a:t>Terreno</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$ 250.000,00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16">
                <a:tc>
                  <a:txBody>
                    <a:bodyPr/>
                    <a:lstStyle/>
                    <a:p>
                      <a:pPr>
                        <a:lnSpc>
                          <a:spcPct val="115000"/>
                        </a:lnSpc>
                        <a:spcAft>
                          <a:spcPts val="0"/>
                        </a:spcAft>
                      </a:pPr>
                      <a:r>
                        <a:rPr lang="es-ES" sz="1000" dirty="0">
                          <a:latin typeface="Arial"/>
                          <a:ea typeface="Times New Roman"/>
                          <a:cs typeface="Times New Roman"/>
                        </a:rPr>
                        <a:t>Parque Acuático</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$ 1.481.570,15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316">
                <a:tc>
                  <a:txBody>
                    <a:bodyPr/>
                    <a:lstStyle/>
                    <a:p>
                      <a:pPr>
                        <a:lnSpc>
                          <a:spcPct val="115000"/>
                        </a:lnSpc>
                        <a:spcAft>
                          <a:spcPts val="0"/>
                        </a:spcAft>
                      </a:pPr>
                      <a:r>
                        <a:rPr lang="es-ES" sz="1000">
                          <a:latin typeface="Arial"/>
                          <a:ea typeface="Times New Roman"/>
                          <a:cs typeface="Times New Roman"/>
                        </a:rPr>
                        <a:t>Cancha Sintética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$ 66.444,00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957">
                <a:tc>
                  <a:txBody>
                    <a:bodyPr/>
                    <a:lstStyle/>
                    <a:p>
                      <a:pPr>
                        <a:lnSpc>
                          <a:spcPct val="115000"/>
                        </a:lnSpc>
                        <a:spcAft>
                          <a:spcPts val="0"/>
                        </a:spcAft>
                      </a:pPr>
                      <a:r>
                        <a:rPr lang="es-ES" sz="1000">
                          <a:latin typeface="Arial"/>
                          <a:ea typeface="Times New Roman"/>
                          <a:cs typeface="Times New Roman"/>
                        </a:rPr>
                        <a:t>Equipo de Computación</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$ 3.300,00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957">
                <a:tc>
                  <a:txBody>
                    <a:bodyPr/>
                    <a:lstStyle/>
                    <a:p>
                      <a:pPr>
                        <a:lnSpc>
                          <a:spcPct val="115000"/>
                        </a:lnSpc>
                        <a:spcAft>
                          <a:spcPts val="0"/>
                        </a:spcAft>
                      </a:pPr>
                      <a:r>
                        <a:rPr lang="es-ES" sz="1000">
                          <a:latin typeface="Arial"/>
                          <a:ea typeface="Times New Roman"/>
                          <a:cs typeface="Times New Roman"/>
                        </a:rPr>
                        <a:t>Muebles y Enseres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$ 3.070,00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09">
                <a:tc>
                  <a:txBody>
                    <a:bodyPr/>
                    <a:lstStyle/>
                    <a:p>
                      <a:pPr>
                        <a:lnSpc>
                          <a:spcPct val="115000"/>
                        </a:lnSpc>
                        <a:spcAft>
                          <a:spcPts val="0"/>
                        </a:spcAft>
                      </a:pPr>
                      <a:r>
                        <a:rPr lang="es-ES" sz="1000">
                          <a:latin typeface="Arial"/>
                          <a:ea typeface="Times New Roman"/>
                          <a:cs typeface="Times New Roman"/>
                        </a:rPr>
                        <a:t>Equipo de Cocina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$ 3.800,00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09">
                <a:tc>
                  <a:txBody>
                    <a:bodyPr/>
                    <a:lstStyle/>
                    <a:p>
                      <a:pPr>
                        <a:lnSpc>
                          <a:spcPct val="115000"/>
                        </a:lnSpc>
                        <a:spcAft>
                          <a:spcPts val="0"/>
                        </a:spcAft>
                      </a:pPr>
                      <a:r>
                        <a:rPr lang="es-ES" sz="1000">
                          <a:latin typeface="Arial"/>
                          <a:ea typeface="Times New Roman"/>
                          <a:cs typeface="Times New Roman"/>
                        </a:rPr>
                        <a:t>Muebles de Restaurante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$ 1.000,00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09">
                <a:tc>
                  <a:txBody>
                    <a:bodyPr/>
                    <a:lstStyle/>
                    <a:p>
                      <a:pPr>
                        <a:lnSpc>
                          <a:spcPct val="115000"/>
                        </a:lnSpc>
                        <a:spcAft>
                          <a:spcPts val="0"/>
                        </a:spcAft>
                      </a:pPr>
                      <a:r>
                        <a:rPr lang="es-ES" sz="1000">
                          <a:latin typeface="Arial"/>
                          <a:ea typeface="Times New Roman"/>
                          <a:cs typeface="Times New Roman"/>
                        </a:rPr>
                        <a:t>Aires Acondicionados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$ 1.000,00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809">
                <a:tc>
                  <a:txBody>
                    <a:bodyPr/>
                    <a:lstStyle/>
                    <a:p>
                      <a:pPr>
                        <a:lnSpc>
                          <a:spcPct val="115000"/>
                        </a:lnSpc>
                        <a:spcAft>
                          <a:spcPts val="0"/>
                        </a:spcAft>
                      </a:pPr>
                      <a:r>
                        <a:rPr lang="es-ES" sz="1000" b="1">
                          <a:latin typeface="Arial"/>
                          <a:ea typeface="Times New Roman"/>
                          <a:cs typeface="Times New Roman"/>
                        </a:rPr>
                        <a:t>Total Inversión Inicial en Activos Fijos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r">
                        <a:lnSpc>
                          <a:spcPct val="115000"/>
                        </a:lnSpc>
                        <a:spcAft>
                          <a:spcPts val="0"/>
                        </a:spcAft>
                      </a:pPr>
                      <a:r>
                        <a:rPr lang="es-ES" sz="1000" b="1">
                          <a:latin typeface="Arial"/>
                          <a:ea typeface="Times New Roman"/>
                          <a:cs typeface="Times New Roman"/>
                        </a:rPr>
                        <a:t>$ 1.810.184,15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183039">
                <a:tc gridSpan="2">
                  <a:txBody>
                    <a:bodyPr/>
                    <a:lstStyle/>
                    <a:p>
                      <a:pPr>
                        <a:lnSpc>
                          <a:spcPct val="115000"/>
                        </a:lnSpc>
                        <a:spcAft>
                          <a:spcPts val="0"/>
                        </a:spcAft>
                      </a:pPr>
                      <a:r>
                        <a:rPr lang="es-ES" sz="800" i="1" dirty="0">
                          <a:latin typeface="Arial"/>
                          <a:ea typeface="Times New Roman"/>
                          <a:cs typeface="Times New Roman"/>
                        </a:rPr>
                        <a:t>Elaborado por: los autores</a:t>
                      </a:r>
                      <a:endParaRPr lang="es-ES" sz="11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195" name="5 CuadroTexto"/>
          <p:cNvSpPr txBox="1">
            <a:spLocks noChangeArrowheads="1"/>
          </p:cNvSpPr>
          <p:nvPr/>
        </p:nvSpPr>
        <p:spPr bwMode="auto">
          <a:xfrm>
            <a:off x="1357313" y="1857375"/>
            <a:ext cx="6572250" cy="369888"/>
          </a:xfrm>
          <a:prstGeom prst="rect">
            <a:avLst/>
          </a:prstGeom>
          <a:noFill/>
          <a:ln w="9525">
            <a:noFill/>
            <a:miter lim="800000"/>
            <a:headEnd/>
            <a:tailEnd/>
          </a:ln>
        </p:spPr>
        <p:txBody>
          <a:bodyPr>
            <a:spAutoFit/>
          </a:bodyPr>
          <a:lstStyle/>
          <a:p>
            <a:endParaRPr lang="es-ES"/>
          </a:p>
        </p:txBody>
      </p:sp>
      <p:sp>
        <p:nvSpPr>
          <p:cNvPr id="10" name="9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8197" name="7 Rectángulo"/>
          <p:cNvSpPr>
            <a:spLocks noChangeArrowheads="1"/>
          </p:cNvSpPr>
          <p:nvPr/>
        </p:nvSpPr>
        <p:spPr bwMode="auto">
          <a:xfrm>
            <a:off x="1033463" y="333375"/>
            <a:ext cx="7786687" cy="823913"/>
          </a:xfrm>
          <a:prstGeom prst="rect">
            <a:avLst/>
          </a:prstGeom>
          <a:noFill/>
          <a:ln w="9525">
            <a:noFill/>
            <a:miter lim="800000"/>
            <a:headEnd/>
            <a:tailEnd/>
          </a:ln>
        </p:spPr>
        <p:txBody>
          <a:bodyPr>
            <a:spAutoFit/>
          </a:bodyPr>
          <a:lstStyle/>
          <a:p>
            <a:pPr algn="just">
              <a:lnSpc>
                <a:spcPct val="150000"/>
              </a:lnSpc>
            </a:pPr>
            <a:r>
              <a:rPr lang="es-EC" sz="3200" b="1">
                <a:cs typeface="Arial" charset="0"/>
              </a:rPr>
              <a:t>Justificación</a:t>
            </a:r>
            <a:endParaRPr lang="es-ES" sz="3200" b="1">
              <a:cs typeface="Arial" charset="0"/>
            </a:endParaRPr>
          </a:p>
        </p:txBody>
      </p:sp>
      <p:sp>
        <p:nvSpPr>
          <p:cNvPr id="8198" name="Rectangle 6"/>
          <p:cNvSpPr>
            <a:spLocks noChangeArrowheads="1"/>
          </p:cNvSpPr>
          <p:nvPr/>
        </p:nvSpPr>
        <p:spPr bwMode="auto">
          <a:xfrm>
            <a:off x="1116013" y="1824038"/>
            <a:ext cx="7127875" cy="2398712"/>
          </a:xfrm>
          <a:prstGeom prst="rect">
            <a:avLst/>
          </a:prstGeom>
          <a:noFill/>
          <a:ln w="9525">
            <a:noFill/>
            <a:miter lim="800000"/>
            <a:headEnd/>
            <a:tailEnd/>
          </a:ln>
        </p:spPr>
        <p:txBody>
          <a:bodyPr>
            <a:spAutoFit/>
          </a:bodyPr>
          <a:lstStyle/>
          <a:p>
            <a:pPr algn="just">
              <a:lnSpc>
                <a:spcPct val="150000"/>
              </a:lnSpc>
              <a:spcBef>
                <a:spcPts val="400"/>
              </a:spcBef>
              <a:buClr>
                <a:schemeClr val="accent1"/>
              </a:buClr>
              <a:buSzPct val="68000"/>
              <a:buFont typeface="Wingdings 3" pitchFamily="18" charset="2"/>
              <a:buNone/>
            </a:pPr>
            <a:r>
              <a:rPr lang="es-ES" sz="1700"/>
              <a:t>Debido al auge que ha tenido en los últimos años la instalación de canchas deportivas de césped sintético y la demanda por sitios recreativos compuestos por piscinas y toboganes, nace la idea de combinar estos elementos, que unidos al maravilloso ambiente de Playas ofrecen una nueva opción para disfrutar de una experiencia inolvidable.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61444" name="4 CuadroTexto"/>
          <p:cNvSpPr txBox="1">
            <a:spLocks noChangeArrowheads="1"/>
          </p:cNvSpPr>
          <p:nvPr/>
        </p:nvSpPr>
        <p:spPr bwMode="auto">
          <a:xfrm>
            <a:off x="1000125" y="549275"/>
            <a:ext cx="4214813" cy="457200"/>
          </a:xfrm>
          <a:prstGeom prst="rect">
            <a:avLst/>
          </a:prstGeom>
          <a:noFill/>
          <a:ln w="9525">
            <a:noFill/>
            <a:miter lim="800000"/>
            <a:headEnd/>
            <a:tailEnd/>
          </a:ln>
        </p:spPr>
        <p:txBody>
          <a:bodyPr>
            <a:spAutoFit/>
          </a:bodyPr>
          <a:lstStyle/>
          <a:p>
            <a:r>
              <a:rPr lang="es-ES" sz="2400" b="1"/>
              <a:t>Financiamiento</a:t>
            </a:r>
          </a:p>
        </p:txBody>
      </p:sp>
      <p:graphicFrame>
        <p:nvGraphicFramePr>
          <p:cNvPr id="6" name="5 Tabla"/>
          <p:cNvGraphicFramePr>
            <a:graphicFrameLocks noGrp="1"/>
          </p:cNvGraphicFramePr>
          <p:nvPr/>
        </p:nvGraphicFramePr>
        <p:xfrm>
          <a:off x="1187450" y="1422400"/>
          <a:ext cx="3000375" cy="1285875"/>
        </p:xfrm>
        <a:graphic>
          <a:graphicData uri="http://schemas.openxmlformats.org/drawingml/2006/table">
            <a:tbl>
              <a:tblPr/>
              <a:tblGrid>
                <a:gridCol w="1407319"/>
                <a:gridCol w="1593077"/>
              </a:tblGrid>
              <a:tr h="203034">
                <a:tc gridSpan="2">
                  <a:txBody>
                    <a:bodyPr/>
                    <a:lstStyle/>
                    <a:p>
                      <a:pPr algn="ctr">
                        <a:lnSpc>
                          <a:spcPct val="115000"/>
                        </a:lnSpc>
                        <a:spcAft>
                          <a:spcPts val="0"/>
                        </a:spcAft>
                      </a:pPr>
                      <a:r>
                        <a:rPr lang="es-ES" sz="900" dirty="0">
                          <a:latin typeface="Arial"/>
                          <a:ea typeface="Times New Roman"/>
                          <a:cs typeface="Times New Roman"/>
                        </a:rPr>
                        <a:t>Cuadro No. 3.3 Financiamiento</a:t>
                      </a:r>
                      <a:endParaRPr lang="es-ES" sz="11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r>
              <a:tr h="225594">
                <a:tc gridSpan="2">
                  <a:txBody>
                    <a:bodyPr/>
                    <a:lstStyle/>
                    <a:p>
                      <a:pPr algn="ctr">
                        <a:lnSpc>
                          <a:spcPct val="115000"/>
                        </a:lnSpc>
                        <a:spcAft>
                          <a:spcPts val="0"/>
                        </a:spcAft>
                      </a:pPr>
                      <a:r>
                        <a:rPr lang="es-ES" sz="1000" b="1" dirty="0">
                          <a:latin typeface="Arial"/>
                          <a:ea typeface="Times New Roman"/>
                          <a:cs typeface="Times New Roman"/>
                        </a:rPr>
                        <a:t>FINANCIAMIENTO</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s-ES"/>
                    </a:p>
                  </a:txBody>
                  <a:tcPr/>
                </a:tc>
              </a:tr>
              <a:tr h="225594">
                <a:tc>
                  <a:txBody>
                    <a:bodyPr/>
                    <a:lstStyle/>
                    <a:p>
                      <a:pPr>
                        <a:lnSpc>
                          <a:spcPct val="115000"/>
                        </a:lnSpc>
                        <a:spcAft>
                          <a:spcPts val="0"/>
                        </a:spcAft>
                      </a:pPr>
                      <a:r>
                        <a:rPr lang="es-ES" sz="1000">
                          <a:latin typeface="Arial"/>
                          <a:ea typeface="Times New Roman"/>
                          <a:cs typeface="Times New Roman"/>
                        </a:rPr>
                        <a:t>Monto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$ 1.284.887,20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94">
                <a:tc>
                  <a:txBody>
                    <a:bodyPr/>
                    <a:lstStyle/>
                    <a:p>
                      <a:pPr>
                        <a:lnSpc>
                          <a:spcPct val="115000"/>
                        </a:lnSpc>
                        <a:spcAft>
                          <a:spcPts val="0"/>
                        </a:spcAft>
                      </a:pPr>
                      <a:r>
                        <a:rPr lang="es-ES" sz="1000">
                          <a:latin typeface="Arial"/>
                          <a:ea typeface="Times New Roman"/>
                          <a:cs typeface="Times New Roman"/>
                        </a:rPr>
                        <a:t>Interés Anual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11%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94">
                <a:tc>
                  <a:txBody>
                    <a:bodyPr/>
                    <a:lstStyle/>
                    <a:p>
                      <a:pPr>
                        <a:lnSpc>
                          <a:spcPct val="115000"/>
                        </a:lnSpc>
                        <a:spcAft>
                          <a:spcPts val="0"/>
                        </a:spcAft>
                      </a:pPr>
                      <a:r>
                        <a:rPr lang="es-ES" sz="1000">
                          <a:latin typeface="Arial"/>
                          <a:ea typeface="Times New Roman"/>
                          <a:cs typeface="Times New Roman"/>
                        </a:rPr>
                        <a:t>Plazo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10 años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475">
                <a:tc gridSpan="2">
                  <a:txBody>
                    <a:bodyPr/>
                    <a:lstStyle/>
                    <a:p>
                      <a:pPr>
                        <a:lnSpc>
                          <a:spcPct val="115000"/>
                        </a:lnSpc>
                        <a:spcAft>
                          <a:spcPts val="0"/>
                        </a:spcAft>
                      </a:pPr>
                      <a:r>
                        <a:rPr lang="es-ES" sz="800" i="1" dirty="0">
                          <a:latin typeface="Arial"/>
                          <a:ea typeface="Times New Roman"/>
                          <a:cs typeface="Times New Roman"/>
                        </a:rPr>
                        <a:t>Elaborado por: los autores</a:t>
                      </a:r>
                      <a:endParaRPr lang="es-ES" sz="11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bl>
          </a:graphicData>
        </a:graphic>
      </p:graphicFrame>
      <p:graphicFrame>
        <p:nvGraphicFramePr>
          <p:cNvPr id="8" name="7 Tabla"/>
          <p:cNvGraphicFramePr>
            <a:graphicFrameLocks noGrp="1"/>
          </p:cNvGraphicFramePr>
          <p:nvPr/>
        </p:nvGraphicFramePr>
        <p:xfrm>
          <a:off x="4140200" y="3068638"/>
          <a:ext cx="4500563" cy="2857500"/>
        </p:xfrm>
        <a:graphic>
          <a:graphicData uri="http://schemas.openxmlformats.org/drawingml/2006/table">
            <a:tbl>
              <a:tblPr/>
              <a:tblGrid>
                <a:gridCol w="454025"/>
                <a:gridCol w="850900"/>
                <a:gridCol w="852488"/>
                <a:gridCol w="1255712"/>
                <a:gridCol w="1087438"/>
              </a:tblGrid>
              <a:tr h="219075">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Cuadro No. 3.4 Amortización del Préstamo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32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NPER</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PAGO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INTERES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AMORTIZACION</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SALDO FINAL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$ 1.284.887,20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1</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$ 218.175,68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$ 141.337,59</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$ 76.838,09</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$ 1.208.049,11</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2</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$ 218.175,68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$ 132.885,40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$ 85.290,28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$ 1.122.758,83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$ 218.175,68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$ 123.503,47</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$ 94.672,21</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$ 1.028.086,62</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4</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$ 218.175,68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$ 113.089,53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$ 105.086,15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$ 923.000,47</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$ 218.175,68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$ 101.530,05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$ 116.645,63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$ 806.354,84</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6</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$ 218.175,68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$ 88.699,03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$ 129.476,65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$ 676.878,20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7</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$ 218.175,68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$ 74.456,60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$ 143.719,08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$ 533.159,12</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$ 218.175,68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$ 58.647,50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$ 159.528,18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$ 373.630,94</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9</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$ 218.175,68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$ 41.099,40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$ 177.076,28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$ 196.554,67</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$ 218.175,68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$ 21.621,01</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$ 196.554,67</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$ 0,00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gridSpan="5">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1" u="none" strike="noStrike" cap="none" normalizeH="0" baseline="0" smtClean="0">
                          <a:ln>
                            <a:noFill/>
                          </a:ln>
                          <a:solidFill>
                            <a:schemeClr val="tx1"/>
                          </a:solidFill>
                          <a:effectLst/>
                          <a:latin typeface="Arial" charset="0"/>
                          <a:cs typeface="Times New Roman" pitchFamily="18" charset="0"/>
                        </a:rPr>
                        <a:t>Elaborado por: los autores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62468" name="4 CuadroTexto"/>
          <p:cNvSpPr txBox="1">
            <a:spLocks noChangeArrowheads="1"/>
          </p:cNvSpPr>
          <p:nvPr/>
        </p:nvSpPr>
        <p:spPr bwMode="auto">
          <a:xfrm>
            <a:off x="1004888" y="549275"/>
            <a:ext cx="4214812" cy="457200"/>
          </a:xfrm>
          <a:prstGeom prst="rect">
            <a:avLst/>
          </a:prstGeom>
          <a:noFill/>
          <a:ln w="9525">
            <a:noFill/>
            <a:miter lim="800000"/>
            <a:headEnd/>
            <a:tailEnd/>
          </a:ln>
        </p:spPr>
        <p:txBody>
          <a:bodyPr>
            <a:spAutoFit/>
          </a:bodyPr>
          <a:lstStyle/>
          <a:p>
            <a:r>
              <a:rPr lang="es-ES" sz="2400" b="1"/>
              <a:t>Estimación de la Demanda</a:t>
            </a:r>
          </a:p>
        </p:txBody>
      </p:sp>
      <p:graphicFrame>
        <p:nvGraphicFramePr>
          <p:cNvPr id="6" name="5 Tabla"/>
          <p:cNvGraphicFramePr>
            <a:graphicFrameLocks noGrp="1"/>
          </p:cNvGraphicFramePr>
          <p:nvPr/>
        </p:nvGraphicFramePr>
        <p:xfrm>
          <a:off x="1357313" y="1428750"/>
          <a:ext cx="3071812" cy="4857750"/>
        </p:xfrm>
        <a:graphic>
          <a:graphicData uri="http://schemas.openxmlformats.org/drawingml/2006/table">
            <a:tbl>
              <a:tblPr/>
              <a:tblGrid>
                <a:gridCol w="2154878"/>
                <a:gridCol w="916956"/>
              </a:tblGrid>
              <a:tr h="217214">
                <a:tc gridSpan="2">
                  <a:txBody>
                    <a:bodyPr/>
                    <a:lstStyle/>
                    <a:p>
                      <a:pPr algn="ctr">
                        <a:lnSpc>
                          <a:spcPct val="115000"/>
                        </a:lnSpc>
                        <a:spcAft>
                          <a:spcPts val="0"/>
                        </a:spcAft>
                      </a:pPr>
                      <a:r>
                        <a:rPr lang="es-ES" sz="800" b="1" dirty="0">
                          <a:latin typeface="Arial"/>
                          <a:ea typeface="Times New Roman"/>
                          <a:cs typeface="Times New Roman"/>
                        </a:rPr>
                        <a:t>DETERMINACION DE ACUATICO</a:t>
                      </a:r>
                      <a:endParaRPr lang="es-ES" sz="1000" dirty="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s-ES"/>
                    </a:p>
                  </a:txBody>
                  <a:tcPr/>
                </a:tc>
              </a:tr>
              <a:tr h="196562">
                <a:tc>
                  <a:txBody>
                    <a:bodyPr/>
                    <a:lstStyle/>
                    <a:p>
                      <a:pPr>
                        <a:lnSpc>
                          <a:spcPct val="115000"/>
                        </a:lnSpc>
                        <a:spcAft>
                          <a:spcPts val="0"/>
                        </a:spcAft>
                      </a:pPr>
                      <a:r>
                        <a:rPr lang="es-ES" sz="9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Turistas al año</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197698</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Habitantes de Playas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30045</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 de aceptación</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98%</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 Población media, media-alta</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17%</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 Población alta</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2,8%</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Población objetivo</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44191</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Factor conservador</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70%</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Población neta</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30934</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 captación de mercado</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dirty="0">
                          <a:latin typeface="Arial"/>
                          <a:ea typeface="Times New Roman"/>
                          <a:cs typeface="Times New Roman"/>
                        </a:rPr>
                        <a:t>40%</a:t>
                      </a:r>
                      <a:endParaRPr lang="es-ES" sz="1000" dirty="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800">
                          <a:latin typeface="Arial"/>
                          <a:ea typeface="Times New Roman"/>
                          <a:cs typeface="Times New Roman"/>
                        </a:rPr>
                        <a:t>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DEMANDA</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1031</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FRECUENCIA MENSUAL</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3</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DEMANDA MENSUAL</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3093</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PRECIO NIÑOS</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$ 4,00</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PRECIO ADULTOS</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$ 8,00</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 NIÑOS</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40%</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 ADULTOS</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60%</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INGRESO MENSUAL</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a:latin typeface="Arial"/>
                          <a:ea typeface="Times New Roman"/>
                          <a:cs typeface="Times New Roman"/>
                        </a:rPr>
                        <a:t>$ 19.797,68</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INGRESO ANUAL</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dirty="0">
                          <a:latin typeface="Arial"/>
                          <a:ea typeface="Times New Roman"/>
                          <a:cs typeface="Times New Roman"/>
                        </a:rPr>
                        <a:t>$ 237.572,17</a:t>
                      </a:r>
                      <a:endParaRPr lang="es-ES" sz="1000" dirty="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167">
                <a:tc>
                  <a:txBody>
                    <a:bodyPr/>
                    <a:lstStyle/>
                    <a:p>
                      <a:pPr>
                        <a:lnSpc>
                          <a:spcPct val="115000"/>
                        </a:lnSpc>
                        <a:spcAft>
                          <a:spcPts val="0"/>
                        </a:spcAft>
                      </a:pPr>
                      <a:r>
                        <a:rPr lang="es-ES" sz="800">
                          <a:latin typeface="Arial"/>
                          <a:ea typeface="Times New Roman"/>
                          <a:cs typeface="Times New Roman"/>
                        </a:rPr>
                        <a:t>INCREMENTO </a:t>
                      </a:r>
                      <a:endParaRPr lang="es-ES" sz="100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800" dirty="0">
                          <a:latin typeface="Arial"/>
                          <a:ea typeface="Times New Roman"/>
                          <a:cs typeface="Times New Roman"/>
                        </a:rPr>
                        <a:t>3%</a:t>
                      </a:r>
                      <a:endParaRPr lang="es-ES" sz="1000" dirty="0">
                        <a:latin typeface="Calibri"/>
                        <a:ea typeface="Calibri"/>
                        <a:cs typeface="Times New Roman"/>
                      </a:endParaRPr>
                    </a:p>
                  </a:txBody>
                  <a:tcPr marL="41706" marR="41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nvGraphicFramePr>
        <p:xfrm>
          <a:off x="4929188" y="1428750"/>
          <a:ext cx="3429000" cy="4857750"/>
        </p:xfrm>
        <a:graphic>
          <a:graphicData uri="http://schemas.openxmlformats.org/drawingml/2006/table">
            <a:tbl>
              <a:tblPr/>
              <a:tblGrid>
                <a:gridCol w="2474861"/>
                <a:gridCol w="954163"/>
              </a:tblGrid>
              <a:tr h="210454">
                <a:tc gridSpan="2">
                  <a:txBody>
                    <a:bodyPr/>
                    <a:lstStyle/>
                    <a:p>
                      <a:pPr algn="ctr">
                        <a:lnSpc>
                          <a:spcPct val="115000"/>
                        </a:lnSpc>
                        <a:spcAft>
                          <a:spcPts val="0"/>
                        </a:spcAft>
                      </a:pPr>
                      <a:r>
                        <a:rPr lang="es-ES" sz="900" b="1" dirty="0">
                          <a:latin typeface="Arial"/>
                          <a:ea typeface="Times New Roman"/>
                          <a:cs typeface="Times New Roman"/>
                        </a:rPr>
                        <a:t>DETERMINACION DE SINTETICA</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s-ES"/>
                    </a:p>
                  </a:txBody>
                  <a:tcPr/>
                </a:tc>
              </a:tr>
              <a:tr h="227786">
                <a:tc>
                  <a:txBody>
                    <a:bodyPr/>
                    <a:lstStyle/>
                    <a:p>
                      <a:pPr>
                        <a:lnSpc>
                          <a:spcPct val="115000"/>
                        </a:lnSpc>
                        <a:spcAft>
                          <a:spcPts val="0"/>
                        </a:spcAft>
                      </a:pPr>
                      <a:r>
                        <a:rPr lang="es-ES" sz="1000">
                          <a:latin typeface="Arial"/>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Turistas al año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197698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Habitantes de Playas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30045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 de aceptación</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77%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 personas 15-50 años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56%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 Población media, media-alta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17%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dirty="0">
                          <a:latin typeface="Arial"/>
                          <a:ea typeface="Times New Roman"/>
                          <a:cs typeface="Times New Roman"/>
                        </a:rPr>
                        <a:t>% Población alta</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2,8%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Población objetivo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19444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 personas por equipo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14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Factor Conservador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70%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Población neta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972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 captación de mercado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50%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latin typeface="Arial"/>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900">
                          <a:latin typeface="Arial"/>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DEMANDA POR GRUPOS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41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FRECUENCIA MENSUAL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DEMANDA MENSUAL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122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PRECIO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$ 25,00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INGRESO MENSUAL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$ 3.038,15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INGRESO ANUAL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a:latin typeface="Arial"/>
                          <a:ea typeface="Times New Roman"/>
                          <a:cs typeface="Times New Roman"/>
                        </a:rPr>
                        <a:t>$ 36.457,78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4">
                <a:tc>
                  <a:txBody>
                    <a:bodyPr/>
                    <a:lstStyle/>
                    <a:p>
                      <a:pPr>
                        <a:lnSpc>
                          <a:spcPct val="115000"/>
                        </a:lnSpc>
                        <a:spcAft>
                          <a:spcPts val="0"/>
                        </a:spcAft>
                      </a:pPr>
                      <a:r>
                        <a:rPr lang="es-ES" sz="900">
                          <a:latin typeface="Arial"/>
                          <a:ea typeface="Times New Roman"/>
                          <a:cs typeface="Times New Roman"/>
                        </a:rPr>
                        <a:t>INCREMENTO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900" dirty="0">
                          <a:latin typeface="Arial"/>
                          <a:ea typeface="Times New Roman"/>
                          <a:cs typeface="Times New Roman"/>
                        </a:rPr>
                        <a:t>3%</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63492" name="4 CuadroTexto"/>
          <p:cNvSpPr txBox="1">
            <a:spLocks noChangeArrowheads="1"/>
          </p:cNvSpPr>
          <p:nvPr/>
        </p:nvSpPr>
        <p:spPr bwMode="auto">
          <a:xfrm>
            <a:off x="1000125" y="549275"/>
            <a:ext cx="4214813" cy="457200"/>
          </a:xfrm>
          <a:prstGeom prst="rect">
            <a:avLst/>
          </a:prstGeom>
          <a:noFill/>
          <a:ln w="9525">
            <a:noFill/>
            <a:miter lim="800000"/>
            <a:headEnd/>
            <a:tailEnd/>
          </a:ln>
        </p:spPr>
        <p:txBody>
          <a:bodyPr>
            <a:spAutoFit/>
          </a:bodyPr>
          <a:lstStyle/>
          <a:p>
            <a:r>
              <a:rPr lang="es-ES" sz="2400" b="1"/>
              <a:t>Ingresos</a:t>
            </a:r>
          </a:p>
        </p:txBody>
      </p:sp>
      <p:sp>
        <p:nvSpPr>
          <p:cNvPr id="63493" name="Rectangle 128"/>
          <p:cNvSpPr>
            <a:spLocks noChangeArrowheads="1"/>
          </p:cNvSpPr>
          <p:nvPr/>
        </p:nvSpPr>
        <p:spPr bwMode="auto">
          <a:xfrm>
            <a:off x="969963" y="1412875"/>
            <a:ext cx="7850187" cy="1612900"/>
          </a:xfrm>
          <a:prstGeom prst="rect">
            <a:avLst/>
          </a:prstGeom>
          <a:noFill/>
          <a:ln w="9525">
            <a:noFill/>
            <a:miter lim="800000"/>
            <a:headEnd/>
            <a:tailEnd/>
          </a:ln>
        </p:spPr>
        <p:txBody>
          <a:bodyPr>
            <a:spAutoFit/>
          </a:bodyPr>
          <a:lstStyle/>
          <a:p>
            <a:pPr>
              <a:lnSpc>
                <a:spcPct val="150000"/>
              </a:lnSpc>
            </a:pPr>
            <a:r>
              <a:rPr lang="es-ES" sz="1700"/>
              <a:t>Los ingresos generados para este proyecto, son obtenidos directamente del cálculo de la cantidad demandada de los diferentes servicios a ofrecer: parque acuático, canchas sintéticas y restaurante, multiplicado por sus respectivos precios.</a:t>
            </a:r>
          </a:p>
        </p:txBody>
      </p:sp>
      <p:graphicFrame>
        <p:nvGraphicFramePr>
          <p:cNvPr id="11" name="Group 412"/>
          <p:cNvGraphicFramePr>
            <a:graphicFrameLocks noGrp="1"/>
          </p:cNvGraphicFramePr>
          <p:nvPr/>
        </p:nvGraphicFramePr>
        <p:xfrm>
          <a:off x="387350" y="3144838"/>
          <a:ext cx="8505825" cy="1874837"/>
        </p:xfrm>
        <a:graphic>
          <a:graphicData uri="http://schemas.openxmlformats.org/drawingml/2006/table">
            <a:tbl>
              <a:tblPr/>
              <a:tblGrid>
                <a:gridCol w="1120775"/>
                <a:gridCol w="738188"/>
                <a:gridCol w="738187"/>
                <a:gridCol w="738188"/>
                <a:gridCol w="738187"/>
                <a:gridCol w="738188"/>
                <a:gridCol w="738187"/>
                <a:gridCol w="738188"/>
                <a:gridCol w="738187"/>
                <a:gridCol w="738188"/>
                <a:gridCol w="741362"/>
              </a:tblGrid>
              <a:tr h="200025">
                <a:tc gridSpan="11">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cs typeface="Times New Roman" pitchFamily="18" charset="0"/>
                        </a:rPr>
                        <a:t>INGRESOS</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A</a:t>
                      </a:r>
                      <a:r>
                        <a:rPr kumimoji="0" lang="es-ES" sz="900" b="1" i="0" u="none" strike="noStrike" cap="none" normalizeH="0" baseline="0" smtClean="0">
                          <a:ln>
                            <a:noFill/>
                          </a:ln>
                          <a:solidFill>
                            <a:schemeClr val="tx1"/>
                          </a:solidFill>
                          <a:effectLst/>
                          <a:latin typeface="Arial"/>
                          <a:cs typeface="Times New Roman" pitchFamily="18" charset="0"/>
                        </a:rPr>
                        <a:t>ñ</a:t>
                      </a: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o 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A</a:t>
                      </a:r>
                      <a:r>
                        <a:rPr kumimoji="0" lang="es-ES" sz="900" b="1" i="0" u="none" strike="noStrike" cap="none" normalizeH="0" baseline="0" smtClean="0">
                          <a:ln>
                            <a:noFill/>
                          </a:ln>
                          <a:solidFill>
                            <a:schemeClr val="tx1"/>
                          </a:solidFill>
                          <a:effectLst/>
                          <a:latin typeface="Arial"/>
                          <a:cs typeface="Times New Roman" pitchFamily="18" charset="0"/>
                        </a:rPr>
                        <a:t>ñ</a:t>
                      </a: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o 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A</a:t>
                      </a:r>
                      <a:r>
                        <a:rPr kumimoji="0" lang="es-ES" sz="900" b="1" i="0" u="none" strike="noStrike" cap="none" normalizeH="0" baseline="0" smtClean="0">
                          <a:ln>
                            <a:noFill/>
                          </a:ln>
                          <a:solidFill>
                            <a:schemeClr val="tx1"/>
                          </a:solidFill>
                          <a:effectLst/>
                          <a:latin typeface="Arial"/>
                          <a:cs typeface="Times New Roman" pitchFamily="18" charset="0"/>
                        </a:rPr>
                        <a:t>ñ</a:t>
                      </a: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o 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A</a:t>
                      </a:r>
                      <a:r>
                        <a:rPr kumimoji="0" lang="es-ES" sz="900" b="1" i="0" u="none" strike="noStrike" cap="none" normalizeH="0" baseline="0" smtClean="0">
                          <a:ln>
                            <a:noFill/>
                          </a:ln>
                          <a:solidFill>
                            <a:schemeClr val="tx1"/>
                          </a:solidFill>
                          <a:effectLst/>
                          <a:latin typeface="Arial"/>
                          <a:cs typeface="Times New Roman" pitchFamily="18" charset="0"/>
                        </a:rPr>
                        <a:t>ñ</a:t>
                      </a: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o 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A</a:t>
                      </a:r>
                      <a:r>
                        <a:rPr kumimoji="0" lang="es-ES" sz="900" b="1" i="0" u="none" strike="noStrike" cap="none" normalizeH="0" baseline="0" smtClean="0">
                          <a:ln>
                            <a:noFill/>
                          </a:ln>
                          <a:solidFill>
                            <a:schemeClr val="tx1"/>
                          </a:solidFill>
                          <a:effectLst/>
                          <a:latin typeface="Arial"/>
                          <a:cs typeface="Times New Roman" pitchFamily="18" charset="0"/>
                        </a:rPr>
                        <a:t>ñ</a:t>
                      </a: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o 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A</a:t>
                      </a:r>
                      <a:r>
                        <a:rPr kumimoji="0" lang="es-ES" sz="900" b="1" i="0" u="none" strike="noStrike" cap="none" normalizeH="0" baseline="0" smtClean="0">
                          <a:ln>
                            <a:noFill/>
                          </a:ln>
                          <a:solidFill>
                            <a:schemeClr val="tx1"/>
                          </a:solidFill>
                          <a:effectLst/>
                          <a:latin typeface="Arial"/>
                          <a:cs typeface="Times New Roman" pitchFamily="18" charset="0"/>
                        </a:rPr>
                        <a:t>ñ</a:t>
                      </a: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o 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A</a:t>
                      </a:r>
                      <a:r>
                        <a:rPr kumimoji="0" lang="es-ES" sz="900" b="1" i="0" u="none" strike="noStrike" cap="none" normalizeH="0" baseline="0" smtClean="0">
                          <a:ln>
                            <a:noFill/>
                          </a:ln>
                          <a:solidFill>
                            <a:schemeClr val="tx1"/>
                          </a:solidFill>
                          <a:effectLst/>
                          <a:latin typeface="Arial"/>
                          <a:cs typeface="Times New Roman" pitchFamily="18" charset="0"/>
                        </a:rPr>
                        <a:t>ñ</a:t>
                      </a: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o 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A</a:t>
                      </a:r>
                      <a:r>
                        <a:rPr kumimoji="0" lang="es-ES" sz="900" b="1" i="0" u="none" strike="noStrike" cap="none" normalizeH="0" baseline="0" smtClean="0">
                          <a:ln>
                            <a:noFill/>
                          </a:ln>
                          <a:solidFill>
                            <a:schemeClr val="tx1"/>
                          </a:solidFill>
                          <a:effectLst/>
                          <a:latin typeface="Arial"/>
                          <a:cs typeface="Times New Roman" pitchFamily="18" charset="0"/>
                        </a:rPr>
                        <a:t>ñ</a:t>
                      </a: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o 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A</a:t>
                      </a:r>
                      <a:r>
                        <a:rPr kumimoji="0" lang="es-ES" sz="900" b="1" i="0" u="none" strike="noStrike" cap="none" normalizeH="0" baseline="0" smtClean="0">
                          <a:ln>
                            <a:noFill/>
                          </a:ln>
                          <a:solidFill>
                            <a:schemeClr val="tx1"/>
                          </a:solidFill>
                          <a:effectLst/>
                          <a:latin typeface="Arial"/>
                          <a:cs typeface="Times New Roman" pitchFamily="18" charset="0"/>
                        </a:rPr>
                        <a:t>ñ</a:t>
                      </a: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o 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A</a:t>
                      </a:r>
                      <a:r>
                        <a:rPr kumimoji="0" lang="es-ES" sz="900" b="1" i="0" u="none" strike="noStrike" cap="none" normalizeH="0" baseline="0" smtClean="0">
                          <a:ln>
                            <a:noFill/>
                          </a:ln>
                          <a:solidFill>
                            <a:schemeClr val="tx1"/>
                          </a:solidFill>
                          <a:effectLst/>
                          <a:latin typeface="Arial"/>
                          <a:cs typeface="Times New Roman" pitchFamily="18" charset="0"/>
                        </a:rPr>
                        <a:t>ñ</a:t>
                      </a:r>
                      <a:r>
                        <a:rPr kumimoji="0" lang="es-ES" sz="900" b="1" i="0" u="none" strike="noStrike" cap="none" normalizeH="0" baseline="0" smtClean="0">
                          <a:ln>
                            <a:noFill/>
                          </a:ln>
                          <a:solidFill>
                            <a:schemeClr val="tx1"/>
                          </a:solidFill>
                          <a:effectLst/>
                          <a:latin typeface="Times New Roman" pitchFamily="18" charset="0"/>
                          <a:cs typeface="Times New Roman" pitchFamily="18" charset="0"/>
                        </a:rPr>
                        <a:t>o 10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Parque Acu</a:t>
                      </a:r>
                      <a:r>
                        <a:rPr kumimoji="0" lang="es-ES" sz="800" b="0" i="0" u="none" strike="noStrike" cap="none" normalizeH="0" baseline="0" smtClean="0">
                          <a:ln>
                            <a:noFill/>
                          </a:ln>
                          <a:solidFill>
                            <a:schemeClr val="tx1"/>
                          </a:solidFill>
                          <a:effectLst/>
                          <a:latin typeface="Arial"/>
                          <a:cs typeface="Times New Roman" pitchFamily="18" charset="0"/>
                        </a:rPr>
                        <a:t>á</a:t>
                      </a: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tico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$ 237.572,17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Times New Roman" pitchFamily="18" charset="0"/>
                          <a:cs typeface="Times New Roman" pitchFamily="18" charset="0"/>
                        </a:rPr>
                        <a:t>$ 244.699,33</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$ 252.040,31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$ 259.601,52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$ 267.389,57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$ 275.411,26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$ 283.673,59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$ 292.183,80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$ 300.949,32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$ 309.977,80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Cancha Sint</a:t>
                      </a:r>
                      <a:r>
                        <a:rPr kumimoji="0" lang="es-ES" sz="800" b="0" i="0" u="none" strike="noStrike" cap="none" normalizeH="0" baseline="0" smtClean="0">
                          <a:ln>
                            <a:noFill/>
                          </a:ln>
                          <a:solidFill>
                            <a:schemeClr val="tx1"/>
                          </a:solidFill>
                          <a:effectLst/>
                          <a:latin typeface="Arial"/>
                          <a:cs typeface="Times New Roman" pitchFamily="18" charset="0"/>
                        </a:rPr>
                        <a:t>é</a:t>
                      </a: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tica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$ 36.457,78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$ 37.551,52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$ 38.678,06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$ 39.838,40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$ 41.033,56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$ 42.264,56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$ 43.532,50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$ 44.838,47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$ 46.183,63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$ 47.569,14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Restaurante</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$ 221.239,08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$ 227.876,26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$ 234.712,54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$ 241.753,92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$ 249.006,54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$ 256.476,73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$ 264.171,03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$ 272.096,17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$ 280.259,05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Times New Roman" pitchFamily="18" charset="0"/>
                          <a:cs typeface="Times New Roman" pitchFamily="18" charset="0"/>
                        </a:rPr>
                        <a:t>$ 288.666,82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Times New Roman" pitchFamily="18" charset="0"/>
                          <a:cs typeface="Times New Roman" pitchFamily="18" charset="0"/>
                        </a:rPr>
                        <a:t>TOTAL INGRESOS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Times New Roman" pitchFamily="18" charset="0"/>
                          <a:cs typeface="Times New Roman" pitchFamily="18" charset="0"/>
                        </a:rPr>
                        <a:t>$ 495.269,03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Times New Roman" pitchFamily="18" charset="0"/>
                          <a:cs typeface="Times New Roman" pitchFamily="18" charset="0"/>
                        </a:rPr>
                        <a:t>$ 510.127,11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Times New Roman" pitchFamily="18" charset="0"/>
                          <a:cs typeface="Times New Roman" pitchFamily="18" charset="0"/>
                        </a:rPr>
                        <a:t>$ 525.430,92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Times New Roman" pitchFamily="18" charset="0"/>
                          <a:cs typeface="Times New Roman" pitchFamily="18" charset="0"/>
                        </a:rPr>
                        <a:t>$ 541.193,85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Times New Roman" pitchFamily="18" charset="0"/>
                          <a:cs typeface="Times New Roman" pitchFamily="18" charset="0"/>
                        </a:rPr>
                        <a:t>$ 557.429,66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Times New Roman" pitchFamily="18" charset="0"/>
                          <a:cs typeface="Times New Roman" pitchFamily="18" charset="0"/>
                        </a:rPr>
                        <a:t>$ 574.152,55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Times New Roman" pitchFamily="18" charset="0"/>
                          <a:cs typeface="Times New Roman" pitchFamily="18" charset="0"/>
                        </a:rPr>
                        <a:t>$ 591.377,13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Times New Roman" pitchFamily="18" charset="0"/>
                          <a:cs typeface="Times New Roman" pitchFamily="18" charset="0"/>
                        </a:rPr>
                        <a:t>$ 609.118,44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Times New Roman" pitchFamily="18" charset="0"/>
                          <a:cs typeface="Times New Roman" pitchFamily="18" charset="0"/>
                        </a:rPr>
                        <a:t>$ 627.392,00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Times New Roman" pitchFamily="18" charset="0"/>
                          <a:cs typeface="Times New Roman" pitchFamily="18" charset="0"/>
                        </a:rPr>
                        <a:t>$ 646.213,76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61925">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1" u="none" strike="noStrike" cap="none" normalizeH="0" baseline="0" smtClean="0">
                          <a:ln>
                            <a:noFill/>
                          </a:ln>
                          <a:solidFill>
                            <a:schemeClr val="tx1"/>
                          </a:solidFill>
                          <a:effectLst/>
                          <a:latin typeface="Times New Roman" pitchFamily="18" charset="0"/>
                          <a:cs typeface="Times New Roman" pitchFamily="18" charset="0"/>
                        </a:rPr>
                        <a:t>Elaborado por: los autores</a:t>
                      </a:r>
                      <a:endParaRPr kumimoji="0" lang="es-ES" sz="18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s-ES"/>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entury Gothic"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entury Gothic"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entury Gothic"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entury Gothic"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entury Gothic"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entury Gothic"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entury Gothic"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entury Gothic"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s-ES" sz="2800" b="0" i="0" u="none" strike="noStrike" cap="none" normalizeH="0" baseline="0" dirty="0" smtClean="0">
                        <a:ln>
                          <a:noFill/>
                        </a:ln>
                        <a:solidFill>
                          <a:schemeClr val="tx1"/>
                        </a:solidFill>
                        <a:effectLst/>
                        <a:latin typeface="Century Gothic"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64516" name="4 CuadroTexto"/>
          <p:cNvSpPr txBox="1">
            <a:spLocks noChangeArrowheads="1"/>
          </p:cNvSpPr>
          <p:nvPr/>
        </p:nvSpPr>
        <p:spPr bwMode="auto">
          <a:xfrm>
            <a:off x="1000125" y="620713"/>
            <a:ext cx="4214813" cy="457200"/>
          </a:xfrm>
          <a:prstGeom prst="rect">
            <a:avLst/>
          </a:prstGeom>
          <a:noFill/>
          <a:ln w="9525">
            <a:noFill/>
            <a:miter lim="800000"/>
            <a:headEnd/>
            <a:tailEnd/>
          </a:ln>
        </p:spPr>
        <p:txBody>
          <a:bodyPr>
            <a:spAutoFit/>
          </a:bodyPr>
          <a:lstStyle/>
          <a:p>
            <a:r>
              <a:rPr lang="es-ES" sz="2400" b="1"/>
              <a:t>Costos y gastos</a:t>
            </a:r>
          </a:p>
        </p:txBody>
      </p:sp>
      <p:graphicFrame>
        <p:nvGraphicFramePr>
          <p:cNvPr id="8" name="7 Tabla"/>
          <p:cNvGraphicFramePr>
            <a:graphicFrameLocks noGrp="1"/>
          </p:cNvGraphicFramePr>
          <p:nvPr/>
        </p:nvGraphicFramePr>
        <p:xfrm>
          <a:off x="1071563" y="1341438"/>
          <a:ext cx="3714750" cy="2000250"/>
        </p:xfrm>
        <a:graphic>
          <a:graphicData uri="http://schemas.openxmlformats.org/drawingml/2006/table">
            <a:tbl>
              <a:tblPr/>
              <a:tblGrid>
                <a:gridCol w="2689120"/>
                <a:gridCol w="1025656"/>
              </a:tblGrid>
              <a:tr h="171893">
                <a:tc gridSpan="2">
                  <a:txBody>
                    <a:bodyPr/>
                    <a:lstStyle/>
                    <a:p>
                      <a:pPr algn="ctr">
                        <a:lnSpc>
                          <a:spcPct val="115000"/>
                        </a:lnSpc>
                        <a:spcAft>
                          <a:spcPts val="0"/>
                        </a:spcAft>
                      </a:pPr>
                      <a:r>
                        <a:rPr lang="es-ES" sz="900">
                          <a:latin typeface="Arial"/>
                          <a:ea typeface="Times New Roman"/>
                          <a:cs typeface="Times New Roman"/>
                        </a:rPr>
                        <a:t>Cuadro No. 3.5 Costos Operacionales</a:t>
                      </a:r>
                      <a:endParaRPr lang="es-ES" sz="110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r>
              <a:tr h="177687">
                <a:tc>
                  <a:txBody>
                    <a:bodyPr/>
                    <a:lstStyle/>
                    <a:p>
                      <a:pPr>
                        <a:lnSpc>
                          <a:spcPct val="115000"/>
                        </a:lnSpc>
                        <a:spcAft>
                          <a:spcPts val="0"/>
                        </a:spcAft>
                      </a:pPr>
                      <a:r>
                        <a:rPr lang="es-ES" sz="1000" b="1">
                          <a:latin typeface="Arial"/>
                          <a:ea typeface="Times New Roman"/>
                          <a:cs typeface="Times New Roman"/>
                        </a:rPr>
                        <a:t>COSTOS OPERACIONALES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r>
                        <a:rPr lang="es-ES" sz="1000" b="1">
                          <a:latin typeface="Arial"/>
                          <a:ea typeface="Times New Roman"/>
                          <a:cs typeface="Times New Roman"/>
                        </a:rPr>
                        <a:t>Valor Anual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177687">
                <a:tc>
                  <a:txBody>
                    <a:bodyPr/>
                    <a:lstStyle/>
                    <a:p>
                      <a:pPr>
                        <a:lnSpc>
                          <a:spcPct val="115000"/>
                        </a:lnSpc>
                        <a:spcAft>
                          <a:spcPts val="0"/>
                        </a:spcAft>
                      </a:pPr>
                      <a:r>
                        <a:rPr lang="es-ES" sz="1000">
                          <a:latin typeface="Arial"/>
                          <a:ea typeface="Times New Roman"/>
                          <a:cs typeface="Times New Roman"/>
                        </a:rPr>
                        <a:t>Agua para las piscinas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$ 20.000,00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87">
                <a:tc>
                  <a:txBody>
                    <a:bodyPr/>
                    <a:lstStyle/>
                    <a:p>
                      <a:pPr>
                        <a:lnSpc>
                          <a:spcPct val="115000"/>
                        </a:lnSpc>
                        <a:spcAft>
                          <a:spcPts val="0"/>
                        </a:spcAft>
                      </a:pPr>
                      <a:r>
                        <a:rPr lang="es-ES" sz="1000">
                          <a:latin typeface="Arial"/>
                          <a:ea typeface="Times New Roman"/>
                          <a:cs typeface="Times New Roman"/>
                        </a:rPr>
                        <a:t>Energía Eléctrica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$ 9.600,00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87">
                <a:tc>
                  <a:txBody>
                    <a:bodyPr/>
                    <a:lstStyle/>
                    <a:p>
                      <a:pPr>
                        <a:lnSpc>
                          <a:spcPct val="115000"/>
                        </a:lnSpc>
                        <a:spcAft>
                          <a:spcPts val="0"/>
                        </a:spcAft>
                      </a:pPr>
                      <a:r>
                        <a:rPr lang="es-ES" sz="1000">
                          <a:latin typeface="Arial"/>
                          <a:ea typeface="Times New Roman"/>
                          <a:cs typeface="Times New Roman"/>
                        </a:rPr>
                        <a:t>Mantenimiento de piscinas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$ 13.000,00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87">
                <a:tc>
                  <a:txBody>
                    <a:bodyPr/>
                    <a:lstStyle/>
                    <a:p>
                      <a:pPr>
                        <a:lnSpc>
                          <a:spcPct val="115000"/>
                        </a:lnSpc>
                        <a:spcAft>
                          <a:spcPts val="0"/>
                        </a:spcAft>
                      </a:pPr>
                      <a:r>
                        <a:rPr lang="es-ES" sz="1000">
                          <a:latin typeface="Arial"/>
                          <a:ea typeface="Times New Roman"/>
                          <a:cs typeface="Times New Roman"/>
                        </a:rPr>
                        <a:t>Mantenimiento de toboganes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$ 9.472,75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87">
                <a:tc>
                  <a:txBody>
                    <a:bodyPr/>
                    <a:lstStyle/>
                    <a:p>
                      <a:pPr>
                        <a:lnSpc>
                          <a:spcPct val="115000"/>
                        </a:lnSpc>
                        <a:spcAft>
                          <a:spcPts val="0"/>
                        </a:spcAft>
                      </a:pPr>
                      <a:r>
                        <a:rPr lang="es-ES" sz="1000">
                          <a:latin typeface="Arial"/>
                          <a:ea typeface="Times New Roman"/>
                          <a:cs typeface="Times New Roman"/>
                        </a:rPr>
                        <a:t>Mantenimiento de juegos infantiles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$ 4.800,00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87">
                <a:tc>
                  <a:txBody>
                    <a:bodyPr/>
                    <a:lstStyle/>
                    <a:p>
                      <a:pPr>
                        <a:lnSpc>
                          <a:spcPct val="115000"/>
                        </a:lnSpc>
                        <a:spcAft>
                          <a:spcPts val="0"/>
                        </a:spcAft>
                      </a:pPr>
                      <a:r>
                        <a:rPr lang="es-ES" sz="1000">
                          <a:latin typeface="Arial"/>
                          <a:ea typeface="Times New Roman"/>
                          <a:cs typeface="Times New Roman"/>
                        </a:rPr>
                        <a:t>Mantenimiento de cancha sintética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$ 450,00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87">
                <a:tc>
                  <a:txBody>
                    <a:bodyPr/>
                    <a:lstStyle/>
                    <a:p>
                      <a:pPr>
                        <a:lnSpc>
                          <a:spcPct val="115000"/>
                        </a:lnSpc>
                        <a:spcAft>
                          <a:spcPts val="0"/>
                        </a:spcAft>
                      </a:pPr>
                      <a:r>
                        <a:rPr lang="es-ES" sz="1000">
                          <a:latin typeface="Arial"/>
                          <a:ea typeface="Times New Roman"/>
                          <a:cs typeface="Times New Roman"/>
                        </a:rPr>
                        <a:t>Costos de Restaurante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$ 111.361,95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687">
                <a:tc>
                  <a:txBody>
                    <a:bodyPr/>
                    <a:lstStyle/>
                    <a:p>
                      <a:pPr>
                        <a:lnSpc>
                          <a:spcPct val="115000"/>
                        </a:lnSpc>
                        <a:spcAft>
                          <a:spcPts val="0"/>
                        </a:spcAft>
                      </a:pPr>
                      <a:r>
                        <a:rPr lang="es-ES" sz="1000" b="1">
                          <a:latin typeface="Arial"/>
                          <a:ea typeface="Times New Roman"/>
                          <a:cs typeface="Times New Roman"/>
                        </a:rPr>
                        <a:t>Total Costos Operacionales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r">
                        <a:lnSpc>
                          <a:spcPct val="115000"/>
                        </a:lnSpc>
                        <a:spcAft>
                          <a:spcPts val="0"/>
                        </a:spcAft>
                      </a:pPr>
                      <a:r>
                        <a:rPr lang="es-ES" sz="1000" b="1">
                          <a:latin typeface="Arial"/>
                          <a:ea typeface="Times New Roman"/>
                          <a:cs typeface="Times New Roman"/>
                        </a:rPr>
                        <a:t>$ 168.684,70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229190">
                <a:tc gridSpan="2">
                  <a:txBody>
                    <a:bodyPr/>
                    <a:lstStyle/>
                    <a:p>
                      <a:pPr>
                        <a:lnSpc>
                          <a:spcPct val="115000"/>
                        </a:lnSpc>
                        <a:spcAft>
                          <a:spcPts val="0"/>
                        </a:spcAft>
                      </a:pPr>
                      <a:r>
                        <a:rPr lang="es-ES" sz="800" i="1" dirty="0">
                          <a:latin typeface="Arial"/>
                          <a:ea typeface="Times New Roman"/>
                          <a:cs typeface="Times New Roman"/>
                        </a:rPr>
                        <a:t>Elaborado por: los autores</a:t>
                      </a:r>
                      <a:endParaRPr lang="es-ES" sz="11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bl>
          </a:graphicData>
        </a:graphic>
      </p:graphicFrame>
      <p:graphicFrame>
        <p:nvGraphicFramePr>
          <p:cNvPr id="9" name="8 Tabla"/>
          <p:cNvGraphicFramePr>
            <a:graphicFrameLocks noGrp="1"/>
          </p:cNvGraphicFramePr>
          <p:nvPr/>
        </p:nvGraphicFramePr>
        <p:xfrm>
          <a:off x="1071563" y="3933825"/>
          <a:ext cx="3643312" cy="1571625"/>
        </p:xfrm>
        <a:graphic>
          <a:graphicData uri="http://schemas.openxmlformats.org/drawingml/2006/table">
            <a:tbl>
              <a:tblPr/>
              <a:tblGrid>
                <a:gridCol w="2641292"/>
                <a:gridCol w="1002046"/>
              </a:tblGrid>
              <a:tr h="201923">
                <a:tc gridSpan="2">
                  <a:txBody>
                    <a:bodyPr/>
                    <a:lstStyle/>
                    <a:p>
                      <a:pPr algn="ctr">
                        <a:lnSpc>
                          <a:spcPct val="115000"/>
                        </a:lnSpc>
                        <a:spcAft>
                          <a:spcPts val="0"/>
                        </a:spcAft>
                      </a:pPr>
                      <a:r>
                        <a:rPr lang="es-ES" sz="900" dirty="0">
                          <a:latin typeface="Arial"/>
                          <a:ea typeface="Times New Roman"/>
                          <a:cs typeface="Times New Roman"/>
                        </a:rPr>
                        <a:t>Cuadro No. 3.6 Costos no Operacionales</a:t>
                      </a:r>
                      <a:endParaRPr lang="es-ES" sz="11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r>
              <a:tr h="185769">
                <a:tc>
                  <a:txBody>
                    <a:bodyPr/>
                    <a:lstStyle/>
                    <a:p>
                      <a:pPr>
                        <a:lnSpc>
                          <a:spcPct val="115000"/>
                        </a:lnSpc>
                        <a:spcAft>
                          <a:spcPts val="0"/>
                        </a:spcAft>
                      </a:pPr>
                      <a:r>
                        <a:rPr lang="es-ES" sz="1000" b="1">
                          <a:latin typeface="Arial"/>
                          <a:ea typeface="Times New Roman"/>
                          <a:cs typeface="Times New Roman"/>
                        </a:rPr>
                        <a:t>Costos no Operacionales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ct val="115000"/>
                        </a:lnSpc>
                        <a:spcAft>
                          <a:spcPts val="0"/>
                        </a:spcAft>
                      </a:pPr>
                      <a:r>
                        <a:rPr lang="es-ES" sz="1000" b="1">
                          <a:latin typeface="Arial"/>
                          <a:ea typeface="Times New Roman"/>
                          <a:cs typeface="Times New Roman"/>
                        </a:rPr>
                        <a:t>Valor Anual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185769">
                <a:tc>
                  <a:txBody>
                    <a:bodyPr/>
                    <a:lstStyle/>
                    <a:p>
                      <a:pPr>
                        <a:lnSpc>
                          <a:spcPct val="115000"/>
                        </a:lnSpc>
                        <a:spcAft>
                          <a:spcPts val="0"/>
                        </a:spcAft>
                      </a:pPr>
                      <a:r>
                        <a:rPr lang="es-ES" sz="1000">
                          <a:latin typeface="Arial"/>
                          <a:ea typeface="Times New Roman"/>
                          <a:cs typeface="Times New Roman"/>
                        </a:rPr>
                        <a:t>Gastos Administrativos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$ 84.000,00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69">
                <a:tc>
                  <a:txBody>
                    <a:bodyPr/>
                    <a:lstStyle/>
                    <a:p>
                      <a:pPr>
                        <a:lnSpc>
                          <a:spcPct val="115000"/>
                        </a:lnSpc>
                        <a:spcAft>
                          <a:spcPts val="0"/>
                        </a:spcAft>
                      </a:pPr>
                      <a:r>
                        <a:rPr lang="es-ES" sz="1000">
                          <a:latin typeface="Arial"/>
                          <a:ea typeface="Times New Roman"/>
                          <a:cs typeface="Times New Roman"/>
                        </a:rPr>
                        <a:t>Gastos de Servicios Básicos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$ 2.640,00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69">
                <a:tc>
                  <a:txBody>
                    <a:bodyPr/>
                    <a:lstStyle/>
                    <a:p>
                      <a:pPr>
                        <a:lnSpc>
                          <a:spcPct val="115000"/>
                        </a:lnSpc>
                        <a:spcAft>
                          <a:spcPts val="0"/>
                        </a:spcAft>
                      </a:pPr>
                      <a:r>
                        <a:rPr lang="es-ES" sz="1000" dirty="0">
                          <a:latin typeface="Arial"/>
                          <a:ea typeface="Times New Roman"/>
                          <a:cs typeface="Times New Roman"/>
                        </a:rPr>
                        <a:t>Gastos en Insumos de Limpieza</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$ 1.800,00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69">
                <a:tc>
                  <a:txBody>
                    <a:bodyPr/>
                    <a:lstStyle/>
                    <a:p>
                      <a:pPr>
                        <a:lnSpc>
                          <a:spcPct val="115000"/>
                        </a:lnSpc>
                        <a:spcAft>
                          <a:spcPts val="0"/>
                        </a:spcAft>
                      </a:pPr>
                      <a:r>
                        <a:rPr lang="es-ES" sz="1000">
                          <a:latin typeface="Arial"/>
                          <a:ea typeface="Times New Roman"/>
                          <a:cs typeface="Times New Roman"/>
                        </a:rPr>
                        <a:t>Gastos de Publicidad</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$ 9.600,00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769">
                <a:tc>
                  <a:txBody>
                    <a:bodyPr/>
                    <a:lstStyle/>
                    <a:p>
                      <a:pPr>
                        <a:lnSpc>
                          <a:spcPct val="115000"/>
                        </a:lnSpc>
                        <a:spcAft>
                          <a:spcPts val="0"/>
                        </a:spcAft>
                      </a:pPr>
                      <a:r>
                        <a:rPr lang="es-ES" sz="1000" b="1">
                          <a:latin typeface="Arial"/>
                          <a:ea typeface="Times New Roman"/>
                          <a:cs typeface="Times New Roman"/>
                        </a:rPr>
                        <a:t>Total Costos no Operacionales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r">
                        <a:lnSpc>
                          <a:spcPct val="115000"/>
                        </a:lnSpc>
                        <a:spcAft>
                          <a:spcPts val="0"/>
                        </a:spcAft>
                      </a:pPr>
                      <a:r>
                        <a:rPr lang="es-ES" sz="1000" b="1">
                          <a:latin typeface="Arial"/>
                          <a:ea typeface="Times New Roman"/>
                          <a:cs typeface="Times New Roman"/>
                        </a:rPr>
                        <a:t>$ 98.040,00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255096">
                <a:tc gridSpan="2">
                  <a:txBody>
                    <a:bodyPr/>
                    <a:lstStyle/>
                    <a:p>
                      <a:pPr>
                        <a:lnSpc>
                          <a:spcPct val="115000"/>
                        </a:lnSpc>
                        <a:spcAft>
                          <a:spcPts val="0"/>
                        </a:spcAft>
                      </a:pPr>
                      <a:r>
                        <a:rPr lang="es-ES" sz="800" i="1" dirty="0">
                          <a:latin typeface="Arial"/>
                          <a:ea typeface="Times New Roman"/>
                          <a:cs typeface="Times New Roman"/>
                        </a:rPr>
                        <a:t>Elaborado por: los autores</a:t>
                      </a:r>
                      <a:endParaRPr lang="es-ES" sz="11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r>
            </a:tbl>
          </a:graphicData>
        </a:graphic>
      </p:graphicFrame>
      <p:graphicFrame>
        <p:nvGraphicFramePr>
          <p:cNvPr id="10" name="9 Tabla"/>
          <p:cNvGraphicFramePr>
            <a:graphicFrameLocks noGrp="1"/>
          </p:cNvGraphicFramePr>
          <p:nvPr/>
        </p:nvGraphicFramePr>
        <p:xfrm>
          <a:off x="5143500" y="1700213"/>
          <a:ext cx="3357563" cy="3643312"/>
        </p:xfrm>
        <a:graphic>
          <a:graphicData uri="http://schemas.openxmlformats.org/drawingml/2006/table">
            <a:tbl>
              <a:tblPr/>
              <a:tblGrid>
                <a:gridCol w="2462213"/>
                <a:gridCol w="895350"/>
              </a:tblGrid>
              <a:tr h="174625">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Cuadro No. 3.7 Gastos Administrativos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charset="0"/>
                          <a:cs typeface="Times New Roman" pitchFamily="18" charset="0"/>
                        </a:rPr>
                        <a:t>GASTOS ADMINISTRATIVOS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Valor Anual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Gerente</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$ 8.400,00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Jefe Financiero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$ 5.400,00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Jefe de Marketing</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$ 5.400,00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Jefe de Mantenimiento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$ 6.000,00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Jefe de Personal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$ 4.200,00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Cajeros (2)</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$ 6.000,00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Asistente de Mantenimiento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$ 3.000,00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Personal de Limpieza (3)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$ 9.000,00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Personal de Asistencia (3)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$ 7.200,00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Personal de Cocina (3)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$ 9.000,00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Salvavidas (3)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$ 7.920,00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Enfermera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$ 4.200,00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Sueldo Seguridad (2)</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$ 7.200,00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Servicio de Internet</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$ 600,00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Suministros de Oficina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Times New Roman" pitchFamily="18" charset="0"/>
                        </a:rPr>
                        <a:t>$ 480,00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Total Gastos Administrativos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$ 84.000,00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55575">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1" u="none" strike="noStrike" cap="none" normalizeH="0" baseline="0" smtClean="0">
                          <a:ln>
                            <a:noFill/>
                          </a:ln>
                          <a:solidFill>
                            <a:schemeClr val="tx1"/>
                          </a:solidFill>
                          <a:effectLst/>
                          <a:latin typeface="Arial" charset="0"/>
                          <a:cs typeface="Times New Roman" pitchFamily="18" charset="0"/>
                        </a:rPr>
                        <a:t>Elaborado por: los autores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r>
            </a:tbl>
          </a:graphicData>
        </a:graphic>
      </p:graphicFrame>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graphicFrame>
        <p:nvGraphicFramePr>
          <p:cNvPr id="54403" name="Group 131"/>
          <p:cNvGraphicFramePr>
            <a:graphicFrameLocks noGrp="1"/>
          </p:cNvGraphicFramePr>
          <p:nvPr/>
        </p:nvGraphicFramePr>
        <p:xfrm>
          <a:off x="2009775" y="3068638"/>
          <a:ext cx="5514975" cy="3074987"/>
        </p:xfrm>
        <a:graphic>
          <a:graphicData uri="http://schemas.openxmlformats.org/drawingml/2006/table">
            <a:tbl>
              <a:tblPr/>
              <a:tblGrid>
                <a:gridCol w="1290638"/>
                <a:gridCol w="793750"/>
                <a:gridCol w="430212"/>
                <a:gridCol w="774700"/>
                <a:gridCol w="742950"/>
                <a:gridCol w="776288"/>
                <a:gridCol w="706437"/>
              </a:tblGrid>
              <a:tr h="223838">
                <a:tc gridSpan="7">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900" b="0" i="0" u="none" strike="noStrike" cap="none" normalizeH="0" baseline="0" smtClean="0">
                          <a:ln>
                            <a:noFill/>
                          </a:ln>
                          <a:solidFill>
                            <a:schemeClr val="tx1"/>
                          </a:solidFill>
                          <a:effectLst/>
                          <a:latin typeface="Arial" charset="0"/>
                          <a:cs typeface="Times New Roman" pitchFamily="18" charset="0"/>
                        </a:rPr>
                        <a:t>Cuadro No. 3.9 Valor de Desecho del Proyecto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698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charset="0"/>
                          <a:cs typeface="Times New Roman" pitchFamily="18" charset="0"/>
                        </a:rPr>
                        <a:t>Activo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charset="0"/>
                          <a:cs typeface="Times New Roman" pitchFamily="18" charset="0"/>
                        </a:rPr>
                        <a:t>Valor de Compra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charset="0"/>
                          <a:cs typeface="Times New Roman" pitchFamily="18" charset="0"/>
                        </a:rPr>
                        <a:t>Vida Útil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charset="0"/>
                          <a:cs typeface="Times New Roman" pitchFamily="18" charset="0"/>
                        </a:rPr>
                        <a:t>Depreciación Anual</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charset="0"/>
                          <a:cs typeface="Times New Roman" pitchFamily="18" charset="0"/>
                        </a:rPr>
                        <a:t>Años Depreciados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charset="0"/>
                          <a:cs typeface="Times New Roman" pitchFamily="18" charset="0"/>
                        </a:rPr>
                        <a:t>Depreciación Acumulada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charset="0"/>
                          <a:cs typeface="Times New Roman" pitchFamily="18" charset="0"/>
                        </a:rPr>
                        <a:t>Valor en Libros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1762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Toboganes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$ 168.150,00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25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$ 6.726,00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$ 67.260,00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700" b="1" i="0" u="none" strike="noStrike" cap="none" normalizeH="0" baseline="0" smtClean="0">
                          <a:ln>
                            <a:noFill/>
                          </a:ln>
                          <a:solidFill>
                            <a:schemeClr val="tx1"/>
                          </a:solidFill>
                          <a:effectLst/>
                          <a:latin typeface="Arial" charset="0"/>
                          <a:cs typeface="Times New Roman" pitchFamily="18" charset="0"/>
                        </a:rPr>
                        <a:t>$ 100.890,00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Aquaracer</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$ 102.500,00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25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$ 4.100,00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$ 41.000,00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$ 61.500,00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Área Infantil 1</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$ 60.000,00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25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$ 2.400,00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$ 24.000,00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$ 36.000,00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Área Infantil 2</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$ 30.000,00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25</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$ 1.200,00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$ 12.000,00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$ 18.000,00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Equipo de Bombas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$ 116.286,19</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$ 11.628,62</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$ 116.286,19</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Césped sintético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$ 34.944,00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$ 3.494,40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$ 34.944,00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Equipo de Computación</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$ 3.300,00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$ 1.100,00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3</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$ 3.300,00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Muebles y Enseres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$ 3.070,00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$ 307,00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$ 3.070,00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Aires Acondicionados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Equipo de Cocina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$ 3.800,00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$ 380,00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$ 3.800,00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Muebles de Restaurante</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$ 1.000,00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$ 0,00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Infraestructura</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700" b="1" i="0" u="none" strike="noStrike" cap="none" normalizeH="0" baseline="0" smtClean="0">
                          <a:ln>
                            <a:noFill/>
                          </a:ln>
                          <a:solidFill>
                            <a:schemeClr val="tx1"/>
                          </a:solidFill>
                          <a:effectLst/>
                          <a:latin typeface="Arial" charset="0"/>
                          <a:cs typeface="Times New Roman" pitchFamily="18" charset="0"/>
                        </a:rPr>
                        <a:t>$ 1.004.633,96</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20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$ 50.231,70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10</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cs typeface="Times New Roman" pitchFamily="18" charset="0"/>
                        </a:rPr>
                        <a:t>$ 502.316,98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700" b="1" i="0" u="none" strike="noStrike" cap="none" normalizeH="0" baseline="0" smtClean="0">
                          <a:ln>
                            <a:noFill/>
                          </a:ln>
                          <a:solidFill>
                            <a:schemeClr val="tx1"/>
                          </a:solidFill>
                          <a:effectLst/>
                          <a:latin typeface="Arial" charset="0"/>
                          <a:cs typeface="Times New Roman" pitchFamily="18" charset="0"/>
                        </a:rPr>
                        <a:t>$ 502.316,98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6">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charset="0"/>
                          <a:cs typeface="Times New Roman" pitchFamily="18" charset="0"/>
                        </a:rPr>
                        <a:t>VALOR DE DESECHO</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S" sz="700" b="1" i="0" u="none" strike="noStrike" cap="none" normalizeH="0" baseline="0" smtClean="0">
                          <a:ln>
                            <a:noFill/>
                          </a:ln>
                          <a:solidFill>
                            <a:schemeClr val="tx1"/>
                          </a:solidFill>
                          <a:effectLst/>
                          <a:latin typeface="Arial" charset="0"/>
                          <a:cs typeface="Times New Roman" pitchFamily="18" charset="0"/>
                        </a:rPr>
                        <a:t>$ 718.706,98</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12725">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S" sz="800" b="0" i="1" u="none" strike="noStrike" cap="none" normalizeH="0" baseline="0" smtClean="0">
                          <a:ln>
                            <a:noFill/>
                          </a:ln>
                          <a:solidFill>
                            <a:schemeClr val="tx1"/>
                          </a:solidFill>
                          <a:effectLst/>
                          <a:latin typeface="Arial" charset="0"/>
                          <a:cs typeface="Times New Roman" pitchFamily="18" charset="0"/>
                        </a:rPr>
                        <a:t>Elaborado por: los autores</a:t>
                      </a:r>
                      <a:endPar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s-E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s-ES" sz="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65664" name="5 CuadroTexto"/>
          <p:cNvSpPr txBox="1">
            <a:spLocks noChangeArrowheads="1"/>
          </p:cNvSpPr>
          <p:nvPr/>
        </p:nvSpPr>
        <p:spPr bwMode="auto">
          <a:xfrm>
            <a:off x="900113" y="620713"/>
            <a:ext cx="6000750" cy="457200"/>
          </a:xfrm>
          <a:prstGeom prst="rect">
            <a:avLst/>
          </a:prstGeom>
          <a:noFill/>
          <a:ln w="9525">
            <a:noFill/>
            <a:miter lim="800000"/>
            <a:headEnd/>
            <a:tailEnd/>
          </a:ln>
        </p:spPr>
        <p:txBody>
          <a:bodyPr>
            <a:spAutoFit/>
          </a:bodyPr>
          <a:lstStyle/>
          <a:p>
            <a:r>
              <a:rPr lang="es-ES" sz="2400" b="1"/>
              <a:t>Depreciación y valor de desecho</a:t>
            </a:r>
            <a:endParaRPr lang="es-ES"/>
          </a:p>
        </p:txBody>
      </p:sp>
      <p:sp>
        <p:nvSpPr>
          <p:cNvPr id="65665" name="Rectangle 132"/>
          <p:cNvSpPr>
            <a:spLocks noChangeArrowheads="1"/>
          </p:cNvSpPr>
          <p:nvPr/>
        </p:nvSpPr>
        <p:spPr bwMode="auto">
          <a:xfrm>
            <a:off x="900113" y="1201738"/>
            <a:ext cx="7775575" cy="1612900"/>
          </a:xfrm>
          <a:prstGeom prst="rect">
            <a:avLst/>
          </a:prstGeom>
          <a:noFill/>
          <a:ln w="9525">
            <a:noFill/>
            <a:miter lim="800000"/>
            <a:headEnd/>
            <a:tailEnd/>
          </a:ln>
        </p:spPr>
        <p:txBody>
          <a:bodyPr anchor="ctr">
            <a:spAutoFit/>
          </a:bodyPr>
          <a:lstStyle/>
          <a:p>
            <a:pPr algn="just" eaLnBrk="0" hangingPunct="0">
              <a:lnSpc>
                <a:spcPct val="150000"/>
              </a:lnSpc>
            </a:pPr>
            <a:r>
              <a:rPr lang="es-ES" sz="1700"/>
              <a:t>El valor de desecho constituye un beneficio que no es un ingreso, pero debe estar incluido en el flujo de caja de cualquier proyecto. Puesto que, el inversionista debe visualizar, que además de recibir el flujo neto de caja anual, será también dueño del remanente de lo invertido en el negocio.</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66564" name="4 Rectángulo"/>
          <p:cNvSpPr>
            <a:spLocks noChangeArrowheads="1"/>
          </p:cNvSpPr>
          <p:nvPr/>
        </p:nvSpPr>
        <p:spPr bwMode="auto">
          <a:xfrm>
            <a:off x="1000125" y="485775"/>
            <a:ext cx="4170363" cy="639763"/>
          </a:xfrm>
          <a:prstGeom prst="rect">
            <a:avLst/>
          </a:prstGeom>
          <a:noFill/>
          <a:ln w="9525">
            <a:noFill/>
            <a:miter lim="800000"/>
            <a:headEnd/>
            <a:tailEnd/>
          </a:ln>
        </p:spPr>
        <p:txBody>
          <a:bodyPr wrap="none">
            <a:spAutoFit/>
          </a:bodyPr>
          <a:lstStyle/>
          <a:p>
            <a:pPr>
              <a:lnSpc>
                <a:spcPct val="150000"/>
              </a:lnSpc>
            </a:pPr>
            <a:r>
              <a:rPr lang="es-EC" sz="2400" b="1">
                <a:latin typeface="Calibri" pitchFamily="34" charset="0"/>
              </a:rPr>
              <a:t>Estado de Pérdidas y Ganancias</a:t>
            </a:r>
            <a:endParaRPr lang="es-ES" sz="2400" b="1">
              <a:latin typeface="Calibri" pitchFamily="34" charset="0"/>
            </a:endParaRPr>
          </a:p>
        </p:txBody>
      </p:sp>
      <p:pic>
        <p:nvPicPr>
          <p:cNvPr id="66565" name="14 Imagen" descr="estado.bmp"/>
          <p:cNvPicPr>
            <a:picLocks noChangeAspect="1"/>
          </p:cNvPicPr>
          <p:nvPr/>
        </p:nvPicPr>
        <p:blipFill>
          <a:blip r:embed="rId3"/>
          <a:srcRect/>
          <a:stretch>
            <a:fillRect/>
          </a:stretch>
        </p:blipFill>
        <p:spPr bwMode="auto">
          <a:xfrm>
            <a:off x="357188" y="1643063"/>
            <a:ext cx="8501062" cy="4279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67588" name="3 Rectángulo"/>
          <p:cNvSpPr>
            <a:spLocks noChangeArrowheads="1"/>
          </p:cNvSpPr>
          <p:nvPr/>
        </p:nvSpPr>
        <p:spPr bwMode="auto">
          <a:xfrm>
            <a:off x="1000125" y="485775"/>
            <a:ext cx="1798638" cy="639763"/>
          </a:xfrm>
          <a:prstGeom prst="rect">
            <a:avLst/>
          </a:prstGeom>
          <a:noFill/>
          <a:ln w="9525">
            <a:noFill/>
            <a:miter lim="800000"/>
            <a:headEnd/>
            <a:tailEnd/>
          </a:ln>
        </p:spPr>
        <p:txBody>
          <a:bodyPr wrap="none">
            <a:spAutoFit/>
          </a:bodyPr>
          <a:lstStyle/>
          <a:p>
            <a:pPr>
              <a:lnSpc>
                <a:spcPct val="150000"/>
              </a:lnSpc>
            </a:pPr>
            <a:r>
              <a:rPr lang="es-ES" sz="2400" b="1">
                <a:latin typeface="Calibri" pitchFamily="34" charset="0"/>
              </a:rPr>
              <a:t>Flujo de Caja</a:t>
            </a:r>
          </a:p>
        </p:txBody>
      </p:sp>
      <p:pic>
        <p:nvPicPr>
          <p:cNvPr id="67589" name="7 Imagen" descr="flujo.bmp"/>
          <p:cNvPicPr>
            <a:picLocks noChangeAspect="1"/>
          </p:cNvPicPr>
          <p:nvPr/>
        </p:nvPicPr>
        <p:blipFill>
          <a:blip r:embed="rId3"/>
          <a:srcRect/>
          <a:stretch>
            <a:fillRect/>
          </a:stretch>
        </p:blipFill>
        <p:spPr bwMode="auto">
          <a:xfrm>
            <a:off x="357188" y="1714500"/>
            <a:ext cx="8429625" cy="4418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68612" name="4 CuadroTexto"/>
          <p:cNvSpPr txBox="1">
            <a:spLocks noChangeArrowheads="1"/>
          </p:cNvSpPr>
          <p:nvPr/>
        </p:nvSpPr>
        <p:spPr bwMode="auto">
          <a:xfrm>
            <a:off x="971550" y="620713"/>
            <a:ext cx="6000750" cy="457200"/>
          </a:xfrm>
          <a:prstGeom prst="rect">
            <a:avLst/>
          </a:prstGeom>
          <a:noFill/>
          <a:ln w="9525">
            <a:noFill/>
            <a:miter lim="800000"/>
            <a:headEnd/>
            <a:tailEnd/>
          </a:ln>
        </p:spPr>
        <p:txBody>
          <a:bodyPr>
            <a:spAutoFit/>
          </a:bodyPr>
          <a:lstStyle/>
          <a:p>
            <a:r>
              <a:rPr lang="es-ES" sz="2400" b="1"/>
              <a:t>Indicadores de rentabilidad</a:t>
            </a:r>
            <a:endParaRPr lang="es-ES"/>
          </a:p>
        </p:txBody>
      </p:sp>
      <p:sp>
        <p:nvSpPr>
          <p:cNvPr id="68613" name="Rectangle 6"/>
          <p:cNvSpPr>
            <a:spLocks noChangeArrowheads="1"/>
          </p:cNvSpPr>
          <p:nvPr/>
        </p:nvSpPr>
        <p:spPr bwMode="auto">
          <a:xfrm>
            <a:off x="-180975" y="1423988"/>
            <a:ext cx="8281988" cy="1320800"/>
          </a:xfrm>
          <a:prstGeom prst="rect">
            <a:avLst/>
          </a:prstGeom>
          <a:noFill/>
          <a:ln w="9525">
            <a:noFill/>
            <a:miter lim="800000"/>
            <a:headEnd/>
            <a:tailEnd/>
          </a:ln>
        </p:spPr>
        <p:txBody>
          <a:bodyPr lIns="457056" tIns="152352" bIns="38088" anchor="ctr">
            <a:spAutoFit/>
          </a:bodyPr>
          <a:lstStyle/>
          <a:p>
            <a:pPr lvl="2">
              <a:lnSpc>
                <a:spcPct val="150000"/>
              </a:lnSpc>
            </a:pPr>
            <a:r>
              <a:rPr lang="es-ES" sz="1700" b="1"/>
              <a:t>TASA MINIMA ATRACTIVA DE RETORNO (TMAR)</a:t>
            </a:r>
          </a:p>
          <a:p>
            <a:pPr lvl="2">
              <a:lnSpc>
                <a:spcPct val="150000"/>
              </a:lnSpc>
            </a:pPr>
            <a:r>
              <a:rPr lang="es-ES" sz="1700"/>
              <a:t>La TMAR obtenida para este proyecto a través del modelo CAPM corresponde al 19,93% </a:t>
            </a:r>
          </a:p>
        </p:txBody>
      </p:sp>
      <p:sp>
        <p:nvSpPr>
          <p:cNvPr id="68614" name="Rectangle 7"/>
          <p:cNvSpPr>
            <a:spLocks noChangeArrowheads="1"/>
          </p:cNvSpPr>
          <p:nvPr/>
        </p:nvSpPr>
        <p:spPr bwMode="auto">
          <a:xfrm>
            <a:off x="-180975" y="2901950"/>
            <a:ext cx="8064500" cy="1365250"/>
          </a:xfrm>
          <a:prstGeom prst="rect">
            <a:avLst/>
          </a:prstGeom>
          <a:noFill/>
          <a:ln w="9525">
            <a:noFill/>
            <a:miter lim="800000"/>
            <a:headEnd/>
            <a:tailEnd/>
          </a:ln>
        </p:spPr>
        <p:txBody>
          <a:bodyPr lIns="457056" tIns="152352" bIns="38088" anchor="ctr">
            <a:spAutoFit/>
          </a:bodyPr>
          <a:lstStyle/>
          <a:p>
            <a:pPr lvl="2">
              <a:lnSpc>
                <a:spcPct val="150000"/>
              </a:lnSpc>
            </a:pPr>
            <a:r>
              <a:rPr lang="es-ES" sz="1700" b="1"/>
              <a:t>VALOR ACTUAL NETO (VAN)</a:t>
            </a:r>
          </a:p>
          <a:p>
            <a:pPr lvl="2">
              <a:lnSpc>
                <a:spcPct val="150000"/>
              </a:lnSpc>
            </a:pPr>
            <a:r>
              <a:rPr lang="es-ES"/>
              <a:t>El VAN obtenido en el horizonte de estudio a 10 años es de $55.317,54.</a:t>
            </a:r>
          </a:p>
        </p:txBody>
      </p:sp>
      <p:sp>
        <p:nvSpPr>
          <p:cNvPr id="68615" name="Rectangle 8"/>
          <p:cNvSpPr>
            <a:spLocks noChangeArrowheads="1"/>
          </p:cNvSpPr>
          <p:nvPr/>
        </p:nvSpPr>
        <p:spPr bwMode="auto">
          <a:xfrm>
            <a:off x="-252413" y="4568825"/>
            <a:ext cx="8532813" cy="1320800"/>
          </a:xfrm>
          <a:prstGeom prst="rect">
            <a:avLst/>
          </a:prstGeom>
          <a:noFill/>
          <a:ln w="9525">
            <a:noFill/>
            <a:miter lim="800000"/>
            <a:headEnd/>
            <a:tailEnd/>
          </a:ln>
        </p:spPr>
        <p:txBody>
          <a:bodyPr lIns="457056" tIns="152352" bIns="38088" anchor="ctr">
            <a:spAutoFit/>
          </a:bodyPr>
          <a:lstStyle/>
          <a:p>
            <a:pPr lvl="2">
              <a:lnSpc>
                <a:spcPct val="150000"/>
              </a:lnSpc>
            </a:pPr>
            <a:r>
              <a:rPr lang="es-ES" sz="1700" b="1"/>
              <a:t>TASA INTERNA DE RETORNO</a:t>
            </a:r>
          </a:p>
          <a:p>
            <a:pPr lvl="2">
              <a:lnSpc>
                <a:spcPct val="150000"/>
              </a:lnSpc>
            </a:pPr>
            <a:r>
              <a:rPr lang="es-ES" sz="1700"/>
              <a:t>La TIR que hace que el VAN de este proyecto sea cero corresponde al 21,70% </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69636" name="4 CuadroTexto"/>
          <p:cNvSpPr txBox="1">
            <a:spLocks noChangeArrowheads="1"/>
          </p:cNvSpPr>
          <p:nvPr/>
        </p:nvSpPr>
        <p:spPr bwMode="auto">
          <a:xfrm>
            <a:off x="971550" y="620713"/>
            <a:ext cx="6000750" cy="457200"/>
          </a:xfrm>
          <a:prstGeom prst="rect">
            <a:avLst/>
          </a:prstGeom>
          <a:noFill/>
          <a:ln w="9525">
            <a:noFill/>
            <a:miter lim="800000"/>
            <a:headEnd/>
            <a:tailEnd/>
          </a:ln>
        </p:spPr>
        <p:txBody>
          <a:bodyPr>
            <a:spAutoFit/>
          </a:bodyPr>
          <a:lstStyle/>
          <a:p>
            <a:r>
              <a:rPr lang="es-ES" sz="2400" b="1"/>
              <a:t>Periodo de Recuperación</a:t>
            </a:r>
            <a:endParaRPr lang="es-ES"/>
          </a:p>
        </p:txBody>
      </p:sp>
      <p:sp>
        <p:nvSpPr>
          <p:cNvPr id="69637" name="Rectangle 5"/>
          <p:cNvSpPr>
            <a:spLocks noChangeArrowheads="1"/>
          </p:cNvSpPr>
          <p:nvPr/>
        </p:nvSpPr>
        <p:spPr bwMode="auto">
          <a:xfrm>
            <a:off x="-180975" y="1412875"/>
            <a:ext cx="8856663" cy="863600"/>
          </a:xfrm>
          <a:prstGeom prst="rect">
            <a:avLst/>
          </a:prstGeom>
          <a:noFill/>
          <a:ln w="9525">
            <a:noFill/>
            <a:miter lim="800000"/>
            <a:headEnd/>
            <a:tailEnd/>
          </a:ln>
        </p:spPr>
        <p:txBody>
          <a:bodyPr lIns="457056" tIns="152352" bIns="38088" anchor="ctr">
            <a:spAutoFit/>
          </a:bodyPr>
          <a:lstStyle/>
          <a:p>
            <a:pPr lvl="2" algn="just">
              <a:lnSpc>
                <a:spcPct val="130000"/>
              </a:lnSpc>
            </a:pPr>
            <a:r>
              <a:rPr lang="es-ES" sz="1700"/>
              <a:t>El tiempo de recuperación de la inversión para este proyecto, es aproximadamente 8 años.</a:t>
            </a:r>
          </a:p>
        </p:txBody>
      </p:sp>
      <p:graphicFrame>
        <p:nvGraphicFramePr>
          <p:cNvPr id="13" name="Group 278"/>
          <p:cNvGraphicFramePr>
            <a:graphicFrameLocks noGrp="1"/>
          </p:cNvGraphicFramePr>
          <p:nvPr/>
        </p:nvGraphicFramePr>
        <p:xfrm>
          <a:off x="2271713" y="2565400"/>
          <a:ext cx="4676775" cy="3511550"/>
        </p:xfrm>
        <a:graphic>
          <a:graphicData uri="http://schemas.openxmlformats.org/drawingml/2006/table">
            <a:tbl>
              <a:tblPr/>
              <a:tblGrid>
                <a:gridCol w="635000"/>
                <a:gridCol w="1023937"/>
                <a:gridCol w="965200"/>
                <a:gridCol w="973138"/>
                <a:gridCol w="1079500"/>
              </a:tblGrid>
              <a:tr h="230188">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Times New Roman" pitchFamily="18" charset="0"/>
                          <a:cs typeface="Times New Roman" pitchFamily="18" charset="0"/>
                        </a:rPr>
                        <a:t>Cuadro No. 3.11 Periodo de Recuperaci</a:t>
                      </a:r>
                      <a:r>
                        <a:rPr kumimoji="0" lang="es-ES" sz="900" b="0" i="0" u="none" strike="noStrike" cap="none" normalizeH="0" baseline="0" dirty="0" smtClean="0">
                          <a:ln>
                            <a:noFill/>
                          </a:ln>
                          <a:solidFill>
                            <a:schemeClr val="tx1"/>
                          </a:solidFill>
                          <a:effectLst/>
                          <a:latin typeface="Arial"/>
                          <a:cs typeface="Times New Roman" pitchFamily="18" charset="0"/>
                        </a:rPr>
                        <a:t>ó</a:t>
                      </a:r>
                      <a:r>
                        <a:rPr kumimoji="0" lang="es-ES" sz="900" b="0" i="0" u="none" strike="noStrike" cap="none" normalizeH="0" baseline="0" dirty="0" smtClean="0">
                          <a:ln>
                            <a:noFill/>
                          </a:ln>
                          <a:solidFill>
                            <a:schemeClr val="tx1"/>
                          </a:solidFill>
                          <a:effectLst/>
                          <a:latin typeface="Times New Roman" pitchFamily="18" charset="0"/>
                          <a:cs typeface="Times New Roman" pitchFamily="18" charset="0"/>
                        </a:rPr>
                        <a:t>n</a:t>
                      </a:r>
                      <a:endParaRPr kumimoji="0" lang="es-ES" sz="1800" b="0" i="0" u="none" strike="noStrike" cap="none" normalizeH="0" baseline="0" dirty="0" smtClean="0">
                        <a:ln>
                          <a:noFill/>
                        </a:ln>
                        <a:solidFill>
                          <a:schemeClr val="tx1"/>
                        </a:solidFill>
                        <a:effectLst/>
                        <a:latin typeface="Arial" charset="0"/>
                      </a:endParaRPr>
                    </a:p>
                  </a:txBody>
                  <a:tcPr anchor="b" horzOverflow="overflow">
                    <a:lnL cap="flat">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61938">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err="1" smtClean="0">
                          <a:ln>
                            <a:noFill/>
                          </a:ln>
                          <a:solidFill>
                            <a:schemeClr val="tx1"/>
                          </a:solidFill>
                          <a:effectLst/>
                          <a:latin typeface="Times New Roman" pitchFamily="18" charset="0"/>
                          <a:cs typeface="Times New Roman" pitchFamily="18" charset="0"/>
                        </a:rPr>
                        <a:t>Payback</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556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cs typeface="Times New Roman" pitchFamily="18" charset="0"/>
                        </a:rPr>
                        <a:t>Periodo (a</a:t>
                      </a:r>
                      <a:r>
                        <a:rPr kumimoji="0" lang="es-ES" sz="1000" b="1" i="0" u="none" strike="noStrike" cap="none" normalizeH="0" baseline="0" smtClean="0">
                          <a:ln>
                            <a:noFill/>
                          </a:ln>
                          <a:solidFill>
                            <a:schemeClr val="tx1"/>
                          </a:solidFill>
                          <a:effectLst/>
                          <a:latin typeface="Arial"/>
                          <a:cs typeface="Times New Roman" pitchFamily="18" charset="0"/>
                        </a:rPr>
                        <a:t>ñ</a:t>
                      </a:r>
                      <a:r>
                        <a:rPr kumimoji="0" lang="es-ES" sz="1000" b="1" i="0" u="none" strike="noStrike" cap="none" normalizeH="0" baseline="0" smtClean="0">
                          <a:ln>
                            <a:noFill/>
                          </a:ln>
                          <a:solidFill>
                            <a:schemeClr val="tx1"/>
                          </a:solidFill>
                          <a:effectLst/>
                          <a:latin typeface="Times New Roman" pitchFamily="18" charset="0"/>
                          <a:cs typeface="Times New Roman" pitchFamily="18" charset="0"/>
                        </a:rPr>
                        <a:t>os)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cs typeface="Times New Roman" pitchFamily="18" charset="0"/>
                        </a:rPr>
                        <a:t>Saldo Inversi</a:t>
                      </a:r>
                      <a:r>
                        <a:rPr kumimoji="0" lang="es-ES" sz="1000" b="1" i="0" u="none" strike="noStrike" cap="none" normalizeH="0" baseline="0" smtClean="0">
                          <a:ln>
                            <a:noFill/>
                          </a:ln>
                          <a:solidFill>
                            <a:schemeClr val="tx1"/>
                          </a:solidFill>
                          <a:effectLst/>
                          <a:latin typeface="Arial"/>
                          <a:cs typeface="Times New Roman" pitchFamily="18" charset="0"/>
                        </a:rPr>
                        <a:t>ó</a:t>
                      </a:r>
                      <a:r>
                        <a:rPr kumimoji="0" lang="es-ES" sz="1000" b="1" i="0" u="none" strike="noStrike" cap="none" normalizeH="0" baseline="0" smtClean="0">
                          <a:ln>
                            <a:noFill/>
                          </a:ln>
                          <a:solidFill>
                            <a:schemeClr val="tx1"/>
                          </a:solidFill>
                          <a:effectLst/>
                          <a:latin typeface="Times New Roman" pitchFamily="18" charset="0"/>
                          <a:cs typeface="Times New Roman" pitchFamily="18" charset="0"/>
                        </a:rPr>
                        <a:t>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cs typeface="Times New Roman" pitchFamily="18" charset="0"/>
                        </a:rPr>
                        <a:t>Flujo de Caja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cs typeface="Times New Roman" pitchFamily="18" charset="0"/>
                        </a:rPr>
                        <a:t>Rentabilidad Exigida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Times New Roman" pitchFamily="18" charset="0"/>
                          <a:cs typeface="Times New Roman" pitchFamily="18" charset="0"/>
                        </a:rPr>
                        <a:t>Recuperaci</a:t>
                      </a:r>
                      <a:r>
                        <a:rPr kumimoji="0" lang="es-ES" sz="1000" b="1" i="0" u="none" strike="noStrike" cap="none" normalizeH="0" baseline="0" smtClean="0">
                          <a:ln>
                            <a:noFill/>
                          </a:ln>
                          <a:solidFill>
                            <a:schemeClr val="tx1"/>
                          </a:solidFill>
                          <a:effectLst/>
                          <a:latin typeface="Arial"/>
                          <a:cs typeface="Times New Roman" pitchFamily="18" charset="0"/>
                        </a:rPr>
                        <a:t>ó</a:t>
                      </a:r>
                      <a:r>
                        <a:rPr kumimoji="0" lang="es-ES" sz="1000" b="1" i="0" u="none" strike="noStrike" cap="none" normalizeH="0" baseline="0" smtClean="0">
                          <a:ln>
                            <a:noFill/>
                          </a:ln>
                          <a:solidFill>
                            <a:schemeClr val="tx1"/>
                          </a:solidFill>
                          <a:effectLst/>
                          <a:latin typeface="Times New Roman" pitchFamily="18" charset="0"/>
                          <a:cs typeface="Times New Roman" pitchFamily="18" charset="0"/>
                        </a:rPr>
                        <a:t>n de Inversi</a:t>
                      </a:r>
                      <a:r>
                        <a:rPr kumimoji="0" lang="es-ES" sz="1000" b="1" i="0" u="none" strike="noStrike" cap="none" normalizeH="0" baseline="0" smtClean="0">
                          <a:ln>
                            <a:noFill/>
                          </a:ln>
                          <a:solidFill>
                            <a:schemeClr val="tx1"/>
                          </a:solidFill>
                          <a:effectLst/>
                          <a:latin typeface="Arial"/>
                          <a:cs typeface="Times New Roman" pitchFamily="18" charset="0"/>
                        </a:rPr>
                        <a:t>ó</a:t>
                      </a:r>
                      <a:r>
                        <a:rPr kumimoji="0" lang="es-ES" sz="1000" b="1" i="0" u="none" strike="noStrike" cap="none" normalizeH="0" baseline="0" smtClean="0">
                          <a:ln>
                            <a:noFill/>
                          </a:ln>
                          <a:solidFill>
                            <a:schemeClr val="tx1"/>
                          </a:solidFill>
                          <a:effectLst/>
                          <a:latin typeface="Times New Roman" pitchFamily="18" charset="0"/>
                          <a:cs typeface="Times New Roman" pitchFamily="18" charset="0"/>
                        </a:rPr>
                        <a:t>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460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$ 550.665,94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$ 8.397,01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$ 1.673,61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$ 6.723,40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$ 543.942,54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$ 71.602,11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$ 14.271,02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$ 57.331,09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$ 486.611,45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$ 99.104,48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$ 19.752,51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$ 79.351,97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$ 407.259,48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$ 123.810,47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$ 24.676,66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$ 99.133,80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$ 308.125,68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$ 148.870,20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$ 29.671,32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$ 119.198,88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$ 188.926,79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$ 172.980,38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$ 34.476,72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$ 138.503,66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$ 50.423,13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$ 196.528,33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$ 39.170,06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$ 157.358,27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FF0000"/>
                          </a:solidFill>
                          <a:effectLst/>
                          <a:latin typeface="Times New Roman" pitchFamily="18" charset="0"/>
                          <a:cs typeface="Times New Roman" pitchFamily="18" charset="0"/>
                        </a:rPr>
                        <a:t>$ -106.935,13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$ 219.469,82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$ 43.742,53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$ 175.727,29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460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FF0000"/>
                          </a:solidFill>
                          <a:effectLst/>
                          <a:latin typeface="Times New Roman" pitchFamily="18" charset="0"/>
                          <a:cs typeface="Times New Roman" pitchFamily="18" charset="0"/>
                        </a:rPr>
                        <a:t>$ -282.662,42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$ 241.276,81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$ 48.088,88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$ 193.187,93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rgbClr val="FF0000"/>
                          </a:solidFill>
                          <a:effectLst/>
                          <a:latin typeface="Times New Roman" pitchFamily="18" charset="0"/>
                          <a:cs typeface="Times New Roman" pitchFamily="18" charset="0"/>
                        </a:rPr>
                        <a:t>$ -475.850,35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$ 987.605,63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Times New Roman" pitchFamily="18" charset="0"/>
                          <a:cs typeface="Times New Roman" pitchFamily="18" charset="0"/>
                        </a:rPr>
                        <a:t>$ 196.839,68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Times New Roman" pitchFamily="18" charset="0"/>
                          <a:cs typeface="Times New Roman" pitchFamily="18" charset="0"/>
                        </a:rPr>
                        <a:t>$ 790.765,95</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70660" name="4 CuadroTexto"/>
          <p:cNvSpPr txBox="1">
            <a:spLocks noChangeArrowheads="1"/>
          </p:cNvSpPr>
          <p:nvPr/>
        </p:nvSpPr>
        <p:spPr bwMode="auto">
          <a:xfrm>
            <a:off x="971550" y="620713"/>
            <a:ext cx="6000750" cy="457200"/>
          </a:xfrm>
          <a:prstGeom prst="rect">
            <a:avLst/>
          </a:prstGeom>
          <a:noFill/>
          <a:ln w="9525">
            <a:noFill/>
            <a:miter lim="800000"/>
            <a:headEnd/>
            <a:tailEnd/>
          </a:ln>
        </p:spPr>
        <p:txBody>
          <a:bodyPr>
            <a:spAutoFit/>
          </a:bodyPr>
          <a:lstStyle/>
          <a:p>
            <a:r>
              <a:rPr lang="es-ES" sz="2400" b="1"/>
              <a:t>Análisis de Sensibilidad</a:t>
            </a:r>
            <a:endParaRPr lang="es-ES"/>
          </a:p>
        </p:txBody>
      </p:sp>
      <p:pic>
        <p:nvPicPr>
          <p:cNvPr id="70661" name="Imagen 3"/>
          <p:cNvPicPr>
            <a:picLocks noChangeAspect="1" noChangeArrowheads="1"/>
          </p:cNvPicPr>
          <p:nvPr/>
        </p:nvPicPr>
        <p:blipFill>
          <a:blip r:embed="rId3"/>
          <a:srcRect/>
          <a:stretch>
            <a:fillRect/>
          </a:stretch>
        </p:blipFill>
        <p:spPr bwMode="auto">
          <a:xfrm>
            <a:off x="1530350" y="1773238"/>
            <a:ext cx="6786563" cy="403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9219" name="4 CuadroTexto"/>
          <p:cNvSpPr txBox="1">
            <a:spLocks noChangeArrowheads="1"/>
          </p:cNvSpPr>
          <p:nvPr/>
        </p:nvSpPr>
        <p:spPr bwMode="auto">
          <a:xfrm>
            <a:off x="1143000" y="473075"/>
            <a:ext cx="3286125" cy="579438"/>
          </a:xfrm>
          <a:prstGeom prst="rect">
            <a:avLst/>
          </a:prstGeom>
          <a:noFill/>
          <a:ln w="9525">
            <a:noFill/>
            <a:miter lim="800000"/>
            <a:headEnd/>
            <a:tailEnd/>
          </a:ln>
        </p:spPr>
        <p:txBody>
          <a:bodyPr>
            <a:spAutoFit/>
          </a:bodyPr>
          <a:lstStyle/>
          <a:p>
            <a:r>
              <a:rPr lang="es-ES" sz="3200" b="1"/>
              <a:t>Problemas</a:t>
            </a:r>
          </a:p>
        </p:txBody>
      </p:sp>
      <p:sp>
        <p:nvSpPr>
          <p:cNvPr id="9220" name="5 CuadroTexto"/>
          <p:cNvSpPr txBox="1">
            <a:spLocks noChangeArrowheads="1"/>
          </p:cNvSpPr>
          <p:nvPr/>
        </p:nvSpPr>
        <p:spPr bwMode="auto">
          <a:xfrm>
            <a:off x="1000125" y="1557338"/>
            <a:ext cx="7172325" cy="4394200"/>
          </a:xfrm>
          <a:prstGeom prst="rect">
            <a:avLst/>
          </a:prstGeom>
          <a:noFill/>
          <a:ln w="9525">
            <a:noFill/>
            <a:miter lim="800000"/>
            <a:headEnd/>
            <a:tailEnd/>
          </a:ln>
        </p:spPr>
        <p:txBody>
          <a:bodyPr>
            <a:spAutoFit/>
          </a:bodyPr>
          <a:lstStyle/>
          <a:p>
            <a:pPr algn="just">
              <a:lnSpc>
                <a:spcPct val="150000"/>
              </a:lnSpc>
              <a:buFont typeface="Wingdings" pitchFamily="2" charset="2"/>
              <a:buChar char="§"/>
            </a:pPr>
            <a:r>
              <a:rPr lang="es-ES"/>
              <a:t>   </a:t>
            </a:r>
            <a:r>
              <a:rPr lang="es-ES" sz="1700"/>
              <a:t>Resistencia por parte de ciertas personas a visitar complejos con piscinas por antecedentes.</a:t>
            </a:r>
          </a:p>
          <a:p>
            <a:pPr algn="just">
              <a:lnSpc>
                <a:spcPct val="150000"/>
              </a:lnSpc>
              <a:buFont typeface="Wingdings" pitchFamily="2" charset="2"/>
              <a:buNone/>
            </a:pPr>
            <a:endParaRPr lang="es-ES" sz="1700"/>
          </a:p>
          <a:p>
            <a:pPr algn="just">
              <a:lnSpc>
                <a:spcPct val="150000"/>
              </a:lnSpc>
              <a:buFont typeface="Wingdings" pitchFamily="2" charset="2"/>
              <a:buChar char="§"/>
            </a:pPr>
            <a:r>
              <a:rPr lang="es-ES" sz="1700"/>
              <a:t>  Construcción de carreteras.</a:t>
            </a:r>
          </a:p>
          <a:p>
            <a:pPr algn="just">
              <a:lnSpc>
                <a:spcPct val="150000"/>
              </a:lnSpc>
              <a:buFont typeface="Wingdings" pitchFamily="2" charset="2"/>
              <a:buNone/>
            </a:pPr>
            <a:endParaRPr lang="es-ES" sz="1700"/>
          </a:p>
          <a:p>
            <a:pPr algn="just">
              <a:lnSpc>
                <a:spcPct val="150000"/>
              </a:lnSpc>
              <a:buFont typeface="Wingdings" pitchFamily="2" charset="2"/>
              <a:buChar char="§"/>
            </a:pPr>
            <a:r>
              <a:rPr lang="es-ES" sz="1700"/>
              <a:t>   Temporada alta vs. temporada baja.</a:t>
            </a:r>
          </a:p>
          <a:p>
            <a:pPr algn="just">
              <a:lnSpc>
                <a:spcPct val="150000"/>
              </a:lnSpc>
              <a:buFont typeface="Wingdings" pitchFamily="2" charset="2"/>
              <a:buNone/>
            </a:pPr>
            <a:endParaRPr lang="es-ES" sz="1700"/>
          </a:p>
          <a:p>
            <a:pPr algn="just">
              <a:lnSpc>
                <a:spcPct val="150000"/>
              </a:lnSpc>
              <a:buFont typeface="Wingdings" pitchFamily="2" charset="2"/>
              <a:buChar char="§"/>
            </a:pPr>
            <a:r>
              <a:rPr lang="es-ES" sz="1700"/>
              <a:t>   Nivel Socio-económico .</a:t>
            </a:r>
          </a:p>
          <a:p>
            <a:pPr algn="just">
              <a:lnSpc>
                <a:spcPct val="150000"/>
              </a:lnSpc>
              <a:buFont typeface="Wingdings" pitchFamily="2" charset="2"/>
              <a:buNone/>
            </a:pPr>
            <a:endParaRPr lang="es-ES" sz="1700"/>
          </a:p>
          <a:p>
            <a:pPr algn="just">
              <a:lnSpc>
                <a:spcPct val="150000"/>
              </a:lnSpc>
              <a:buFont typeface="Wingdings" pitchFamily="2" charset="2"/>
              <a:buChar char="§"/>
            </a:pPr>
            <a:r>
              <a:rPr lang="es-ES" sz="1700"/>
              <a:t>   Provincialización de la Península de Santa Elena. </a:t>
            </a:r>
          </a:p>
          <a:p>
            <a:pPr algn="just">
              <a:lnSpc>
                <a:spcPct val="150000"/>
              </a:lnSpc>
              <a:buFont typeface="Wingdings" pitchFamily="2" charset="2"/>
              <a:buNone/>
            </a:pPr>
            <a:endParaRPr lang="es-ES" sz="1700"/>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pic>
        <p:nvPicPr>
          <p:cNvPr id="71684" name="Imagen 4"/>
          <p:cNvPicPr>
            <a:picLocks noChangeAspect="1" noChangeArrowheads="1"/>
          </p:cNvPicPr>
          <p:nvPr/>
        </p:nvPicPr>
        <p:blipFill>
          <a:blip r:embed="rId3"/>
          <a:srcRect/>
          <a:stretch>
            <a:fillRect/>
          </a:stretch>
        </p:blipFill>
        <p:spPr bwMode="auto">
          <a:xfrm>
            <a:off x="1571625" y="1773238"/>
            <a:ext cx="6426200" cy="3571875"/>
          </a:xfrm>
          <a:prstGeom prst="rect">
            <a:avLst/>
          </a:prstGeom>
          <a:noFill/>
          <a:ln w="9525">
            <a:noFill/>
            <a:miter lim="800000"/>
            <a:headEnd/>
            <a:tailEnd/>
          </a:ln>
        </p:spPr>
      </p:pic>
      <p:sp>
        <p:nvSpPr>
          <p:cNvPr id="71685" name="4 CuadroTexto"/>
          <p:cNvSpPr txBox="1">
            <a:spLocks noChangeArrowheads="1"/>
          </p:cNvSpPr>
          <p:nvPr/>
        </p:nvSpPr>
        <p:spPr bwMode="auto">
          <a:xfrm>
            <a:off x="1042988" y="595313"/>
            <a:ext cx="6000750" cy="457200"/>
          </a:xfrm>
          <a:prstGeom prst="rect">
            <a:avLst/>
          </a:prstGeom>
          <a:noFill/>
          <a:ln w="9525">
            <a:noFill/>
            <a:miter lim="800000"/>
            <a:headEnd/>
            <a:tailEnd/>
          </a:ln>
        </p:spPr>
        <p:txBody>
          <a:bodyPr>
            <a:spAutoFit/>
          </a:bodyPr>
          <a:lstStyle/>
          <a:p>
            <a:r>
              <a:rPr lang="es-ES" sz="2400" b="1"/>
              <a:t>Análisis de Sensibilidad</a:t>
            </a:r>
            <a:endParaRPr lang="es-E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72708" name="7 Rectángulo"/>
          <p:cNvSpPr>
            <a:spLocks noChangeArrowheads="1"/>
          </p:cNvSpPr>
          <p:nvPr/>
        </p:nvSpPr>
        <p:spPr bwMode="auto">
          <a:xfrm>
            <a:off x="928688" y="438150"/>
            <a:ext cx="5891212" cy="687388"/>
          </a:xfrm>
          <a:prstGeom prst="rect">
            <a:avLst/>
          </a:prstGeom>
          <a:noFill/>
          <a:ln w="9525">
            <a:noFill/>
            <a:miter lim="800000"/>
            <a:headEnd/>
            <a:tailEnd/>
          </a:ln>
        </p:spPr>
        <p:txBody>
          <a:bodyPr>
            <a:spAutoFit/>
          </a:bodyPr>
          <a:lstStyle/>
          <a:p>
            <a:pPr>
              <a:lnSpc>
                <a:spcPct val="150000"/>
              </a:lnSpc>
            </a:pPr>
            <a:r>
              <a:rPr lang="es-ES" sz="2600" b="1">
                <a:latin typeface="Calibri" pitchFamily="34" charset="0"/>
              </a:rPr>
              <a:t>6. Conclusiones</a:t>
            </a:r>
          </a:p>
        </p:txBody>
      </p:sp>
      <p:sp>
        <p:nvSpPr>
          <p:cNvPr id="72709" name="7 CuadroTexto"/>
          <p:cNvSpPr txBox="1">
            <a:spLocks noChangeArrowheads="1"/>
          </p:cNvSpPr>
          <p:nvPr/>
        </p:nvSpPr>
        <p:spPr bwMode="auto">
          <a:xfrm>
            <a:off x="785813" y="1357313"/>
            <a:ext cx="7858125" cy="4759325"/>
          </a:xfrm>
          <a:prstGeom prst="rect">
            <a:avLst/>
          </a:prstGeom>
          <a:noFill/>
          <a:ln w="9525">
            <a:noFill/>
            <a:miter lim="800000"/>
            <a:headEnd/>
            <a:tailEnd/>
          </a:ln>
        </p:spPr>
        <p:txBody>
          <a:bodyPr>
            <a:spAutoFit/>
          </a:bodyPr>
          <a:lstStyle/>
          <a:p>
            <a:pPr algn="just">
              <a:lnSpc>
                <a:spcPct val="150000"/>
              </a:lnSpc>
            </a:pPr>
            <a:r>
              <a:rPr lang="es-ES" sz="1700"/>
              <a:t>Luego del análisis de los diferentes estudios realizados, se obtuvieron las siguientes conclusiones:</a:t>
            </a:r>
          </a:p>
          <a:p>
            <a:pPr algn="just">
              <a:lnSpc>
                <a:spcPct val="150000"/>
              </a:lnSpc>
              <a:buFont typeface="Wingdings" pitchFamily="2" charset="2"/>
              <a:buChar char="§"/>
            </a:pPr>
            <a:r>
              <a:rPr lang="es-ES" sz="1700"/>
              <a:t>   El cantón Villamil Playas posee un gran potencial turístico.</a:t>
            </a:r>
          </a:p>
          <a:p>
            <a:pPr algn="just">
              <a:lnSpc>
                <a:spcPct val="150000"/>
              </a:lnSpc>
              <a:buFont typeface="Wingdings" pitchFamily="2" charset="2"/>
              <a:buChar char="§"/>
            </a:pPr>
            <a:r>
              <a:rPr lang="es-ES" sz="1700"/>
              <a:t>   Actualmente ciertas zonas del cantón adolecen de la falta de servicios básicos e infraestructura apropiada.</a:t>
            </a:r>
          </a:p>
          <a:p>
            <a:pPr algn="just">
              <a:lnSpc>
                <a:spcPct val="150000"/>
              </a:lnSpc>
              <a:buFont typeface="Wingdings" pitchFamily="2" charset="2"/>
              <a:buChar char="§"/>
            </a:pPr>
            <a:r>
              <a:rPr lang="es-ES" sz="1700"/>
              <a:t>   Nuestro segmento objetivo son los habitantes de Playas y turistas nacionales y extranjeros.</a:t>
            </a:r>
          </a:p>
          <a:p>
            <a:pPr algn="just">
              <a:lnSpc>
                <a:spcPct val="150000"/>
              </a:lnSpc>
              <a:buFont typeface="Wingdings" pitchFamily="2" charset="2"/>
              <a:buChar char="§"/>
            </a:pPr>
            <a:r>
              <a:rPr lang="es-ES" sz="1700"/>
              <a:t>  Temporada con mayor afluencia turística esta comprendida entre enero y abril.</a:t>
            </a:r>
          </a:p>
          <a:p>
            <a:pPr algn="just">
              <a:lnSpc>
                <a:spcPct val="150000"/>
              </a:lnSpc>
              <a:buFont typeface="Wingdings" pitchFamily="2" charset="2"/>
              <a:buChar char="§"/>
            </a:pPr>
            <a:r>
              <a:rPr lang="es-ES" sz="1700"/>
              <a:t>  Los turistas acuden a la playa en compañía de su familia.</a:t>
            </a:r>
          </a:p>
          <a:p>
            <a:pPr algn="just">
              <a:lnSpc>
                <a:spcPct val="150000"/>
              </a:lnSpc>
              <a:buFont typeface="Wingdings" pitchFamily="2" charset="2"/>
              <a:buChar char="§"/>
            </a:pPr>
            <a:r>
              <a:rPr lang="es-ES" sz="1700"/>
              <a:t>   Factores influyentes en la decisión de ir a Playas son calidad de la playa, clima y cercanía.</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73732" name="4 CuadroTexto"/>
          <p:cNvSpPr txBox="1">
            <a:spLocks noChangeArrowheads="1"/>
          </p:cNvSpPr>
          <p:nvPr/>
        </p:nvSpPr>
        <p:spPr bwMode="auto">
          <a:xfrm>
            <a:off x="971550" y="1196975"/>
            <a:ext cx="7561263" cy="4360863"/>
          </a:xfrm>
          <a:prstGeom prst="rect">
            <a:avLst/>
          </a:prstGeom>
          <a:noFill/>
          <a:ln w="9525">
            <a:noFill/>
            <a:miter lim="800000"/>
            <a:headEnd/>
            <a:tailEnd/>
          </a:ln>
        </p:spPr>
        <p:txBody>
          <a:bodyPr>
            <a:spAutoFit/>
          </a:bodyPr>
          <a:lstStyle/>
          <a:p>
            <a:pPr algn="just">
              <a:lnSpc>
                <a:spcPct val="150000"/>
              </a:lnSpc>
              <a:buFont typeface="Wingdings" pitchFamily="2" charset="2"/>
              <a:buChar char="§"/>
            </a:pPr>
            <a:r>
              <a:rPr lang="es-ES" sz="1700"/>
              <a:t>  Los días de la semana preferidos por las personas para asistir a un parque acuático son los viernes y los fines de semana.</a:t>
            </a:r>
          </a:p>
          <a:p>
            <a:pPr algn="just">
              <a:lnSpc>
                <a:spcPct val="150000"/>
              </a:lnSpc>
              <a:buFont typeface="Wingdings" pitchFamily="2" charset="2"/>
              <a:buChar char="§"/>
            </a:pPr>
            <a:r>
              <a:rPr lang="es-ES" sz="1700"/>
              <a:t>  Porcentaje de aceptación del parque Acuatico es 98% y cancha sintética 77%..</a:t>
            </a:r>
          </a:p>
          <a:p>
            <a:pPr algn="just">
              <a:lnSpc>
                <a:spcPct val="150000"/>
              </a:lnSpc>
              <a:buFont typeface="Wingdings" pitchFamily="2" charset="2"/>
              <a:buChar char="§"/>
            </a:pPr>
            <a:r>
              <a:rPr lang="es-ES" sz="1700"/>
              <a:t> El promedio de asistencia mensual de los interesados en estos servicios fue de 3 veces al mes.</a:t>
            </a:r>
          </a:p>
          <a:p>
            <a:pPr>
              <a:lnSpc>
                <a:spcPct val="150000"/>
              </a:lnSpc>
              <a:buFont typeface="Wingdings" pitchFamily="2" charset="2"/>
              <a:buChar char="§"/>
            </a:pPr>
            <a:r>
              <a:rPr lang="es-ES" sz="1700"/>
              <a:t>  Preferencias en cuanto al nombre del parque Acuatico.</a:t>
            </a:r>
          </a:p>
          <a:p>
            <a:pPr>
              <a:lnSpc>
                <a:spcPct val="150000"/>
              </a:lnSpc>
              <a:buFont typeface="Wingdings" pitchFamily="2" charset="2"/>
              <a:buChar char="§"/>
            </a:pPr>
            <a:r>
              <a:rPr lang="es-ES" sz="1700"/>
              <a:t>  Costo del  parque acuático.</a:t>
            </a:r>
          </a:p>
          <a:p>
            <a:pPr>
              <a:lnSpc>
                <a:spcPct val="150000"/>
              </a:lnSpc>
              <a:buFont typeface="Wingdings" pitchFamily="2" charset="2"/>
              <a:buChar char="§"/>
            </a:pPr>
            <a:r>
              <a:rPr lang="es-ES" sz="1700"/>
              <a:t>  Competencia.</a:t>
            </a:r>
          </a:p>
          <a:p>
            <a:pPr>
              <a:lnSpc>
                <a:spcPct val="150000"/>
              </a:lnSpc>
              <a:buFont typeface="Wingdings" pitchFamily="2" charset="2"/>
              <a:buChar char="§"/>
            </a:pPr>
            <a:r>
              <a:rPr lang="es-ES" sz="1700"/>
              <a:t>  Factibilidad del proyecto.</a:t>
            </a:r>
          </a:p>
          <a:p>
            <a:pPr>
              <a:lnSpc>
                <a:spcPct val="150000"/>
              </a:lnSpc>
              <a:buFont typeface="Wingdings" pitchFamily="2" charset="2"/>
              <a:buChar char="§"/>
            </a:pPr>
            <a:r>
              <a:rPr lang="es-ES" sz="1700"/>
              <a:t>  Resultados del análisis de sensibilidad.</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74756" name="7 Rectángulo"/>
          <p:cNvSpPr>
            <a:spLocks noChangeArrowheads="1"/>
          </p:cNvSpPr>
          <p:nvPr/>
        </p:nvSpPr>
        <p:spPr bwMode="auto">
          <a:xfrm>
            <a:off x="928688" y="438150"/>
            <a:ext cx="5891212" cy="687388"/>
          </a:xfrm>
          <a:prstGeom prst="rect">
            <a:avLst/>
          </a:prstGeom>
          <a:noFill/>
          <a:ln w="9525">
            <a:noFill/>
            <a:miter lim="800000"/>
            <a:headEnd/>
            <a:tailEnd/>
          </a:ln>
        </p:spPr>
        <p:txBody>
          <a:bodyPr>
            <a:spAutoFit/>
          </a:bodyPr>
          <a:lstStyle/>
          <a:p>
            <a:pPr>
              <a:lnSpc>
                <a:spcPct val="150000"/>
              </a:lnSpc>
            </a:pPr>
            <a:r>
              <a:rPr lang="es-ES" sz="2600" b="1">
                <a:latin typeface="Calibri" pitchFamily="34" charset="0"/>
              </a:rPr>
              <a:t>7. Recomendaciones</a:t>
            </a:r>
          </a:p>
        </p:txBody>
      </p:sp>
      <p:sp>
        <p:nvSpPr>
          <p:cNvPr id="74757" name="7 CuadroTexto"/>
          <p:cNvSpPr txBox="1">
            <a:spLocks noChangeArrowheads="1"/>
          </p:cNvSpPr>
          <p:nvPr/>
        </p:nvSpPr>
        <p:spPr bwMode="auto">
          <a:xfrm>
            <a:off x="714375" y="1196975"/>
            <a:ext cx="7961313" cy="5273675"/>
          </a:xfrm>
          <a:prstGeom prst="rect">
            <a:avLst/>
          </a:prstGeom>
          <a:noFill/>
          <a:ln w="9525">
            <a:noFill/>
            <a:miter lim="800000"/>
            <a:headEnd/>
            <a:tailEnd/>
          </a:ln>
        </p:spPr>
        <p:txBody>
          <a:bodyPr>
            <a:spAutoFit/>
          </a:bodyPr>
          <a:lstStyle/>
          <a:p>
            <a:pPr algn="just">
              <a:lnSpc>
                <a:spcPct val="125000"/>
              </a:lnSpc>
              <a:buFont typeface="Wingdings" pitchFamily="2" charset="2"/>
              <a:buChar char="§"/>
            </a:pPr>
            <a:r>
              <a:rPr lang="es-ES" sz="1700"/>
              <a:t>  El Municipio del Cantón debe agilizar el proceso de mejoramiento de la infraestructura y servicios básicos.</a:t>
            </a:r>
          </a:p>
          <a:p>
            <a:pPr algn="just">
              <a:lnSpc>
                <a:spcPct val="125000"/>
              </a:lnSpc>
              <a:buFont typeface="Wingdings" pitchFamily="2" charset="2"/>
              <a:buNone/>
            </a:pPr>
            <a:endParaRPr lang="es-ES" sz="1700"/>
          </a:p>
          <a:p>
            <a:pPr algn="just">
              <a:lnSpc>
                <a:spcPct val="125000"/>
              </a:lnSpc>
              <a:buFont typeface="Wingdings" pitchFamily="2" charset="2"/>
              <a:buChar char="§"/>
            </a:pPr>
            <a:r>
              <a:rPr lang="es-ES" sz="1700"/>
              <a:t>  Se recomienda cumplir con el periodo de mantenimiento de las instalaciones propuesto en el presente estudio.</a:t>
            </a:r>
          </a:p>
          <a:p>
            <a:pPr algn="just">
              <a:lnSpc>
                <a:spcPct val="125000"/>
              </a:lnSpc>
              <a:buFont typeface="Wingdings" pitchFamily="2" charset="2"/>
              <a:buNone/>
            </a:pPr>
            <a:endParaRPr lang="es-ES" sz="1700"/>
          </a:p>
          <a:p>
            <a:pPr algn="just">
              <a:lnSpc>
                <a:spcPct val="125000"/>
              </a:lnSpc>
              <a:buFont typeface="Wingdings" pitchFamily="2" charset="2"/>
              <a:buChar char="§"/>
            </a:pPr>
            <a:r>
              <a:rPr lang="es-ES" sz="1700"/>
              <a:t>  Es necesario llevar a cabo las actividades de promoción y publicidad por todos los medios que se propone en el estudio.</a:t>
            </a:r>
          </a:p>
          <a:p>
            <a:pPr algn="just">
              <a:lnSpc>
                <a:spcPct val="125000"/>
              </a:lnSpc>
              <a:buFont typeface="Wingdings" pitchFamily="2" charset="2"/>
              <a:buNone/>
            </a:pPr>
            <a:endParaRPr lang="es-ES" sz="1700"/>
          </a:p>
          <a:p>
            <a:pPr algn="just">
              <a:lnSpc>
                <a:spcPct val="125000"/>
              </a:lnSpc>
              <a:buFont typeface="Wingdings" pitchFamily="2" charset="2"/>
              <a:buChar char="§"/>
            </a:pPr>
            <a:r>
              <a:rPr lang="es-ES" sz="1700"/>
              <a:t>  Se recomienda diseñar un programa de afiliación de visitantes, en el cual se ofrezcan beneficios y descuentos a los miembros.</a:t>
            </a:r>
          </a:p>
          <a:p>
            <a:pPr algn="just">
              <a:lnSpc>
                <a:spcPct val="125000"/>
              </a:lnSpc>
              <a:buFont typeface="Wingdings" pitchFamily="2" charset="2"/>
              <a:buNone/>
            </a:pPr>
            <a:endParaRPr lang="es-ES" sz="1700"/>
          </a:p>
          <a:p>
            <a:pPr algn="just">
              <a:lnSpc>
                <a:spcPct val="125000"/>
              </a:lnSpc>
              <a:buFont typeface="Wingdings" pitchFamily="2" charset="2"/>
              <a:buChar char="§"/>
            </a:pPr>
            <a:r>
              <a:rPr lang="es-ES" sz="1700"/>
              <a:t>  Realizar merchandising de otras compañías o productos de consumo masivo.</a:t>
            </a:r>
          </a:p>
          <a:p>
            <a:pPr algn="just">
              <a:lnSpc>
                <a:spcPct val="125000"/>
              </a:lnSpc>
              <a:buFont typeface="Wingdings" pitchFamily="2" charset="2"/>
              <a:buNone/>
            </a:pPr>
            <a:endParaRPr lang="es-ES" sz="1700"/>
          </a:p>
          <a:p>
            <a:pPr algn="just">
              <a:lnSpc>
                <a:spcPct val="125000"/>
              </a:lnSpc>
              <a:buFont typeface="Wingdings" pitchFamily="2" charset="2"/>
              <a:buChar char="§"/>
            </a:pPr>
            <a:r>
              <a:rPr lang="es-ES" sz="1700"/>
              <a:t>  Es muy importante programar talleres de capacitación continua para el  personal, para ofrecer un servicio de calidad y seguro a los visitantes</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0" name="9 Rectángulo"/>
          <p:cNvSpPr/>
          <p:nvPr/>
        </p:nvSpPr>
        <p:spPr>
          <a:xfrm>
            <a:off x="1714480" y="4143380"/>
            <a:ext cx="6000792" cy="1569660"/>
          </a:xfrm>
          <a:prstGeom prst="rect">
            <a:avLst/>
          </a:prstGeom>
          <a:noFill/>
        </p:spPr>
        <p:txBody>
          <a:bodyPr>
            <a:spAutoFit/>
            <a:scene3d>
              <a:camera prst="orthographicFront"/>
              <a:lightRig rig="threePt" dir="t"/>
            </a:scene3d>
            <a:sp3d extrusionH="57150">
              <a:bevelT w="38100" h="38100" prst="relaxedInset"/>
            </a:sp3d>
          </a:bodyPr>
          <a:lstStyle/>
          <a:p>
            <a:pPr algn="ctr">
              <a:defRPr/>
            </a:pPr>
            <a:r>
              <a:rPr lang="es-ES" sz="9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50" endPos="85000" dir="5400000" sy="-100000" algn="bl" rotWithShape="0"/>
                </a:effectLst>
              </a:rPr>
              <a:t>Gracias</a:t>
            </a:r>
          </a:p>
        </p:txBody>
      </p:sp>
      <p:pic>
        <p:nvPicPr>
          <p:cNvPr id="11" name="10 Imagen" descr="Logo Final 1.jpg"/>
          <p:cNvPicPr>
            <a:picLocks noChangeAspect="1"/>
          </p:cNvPicPr>
          <p:nvPr/>
        </p:nvPicPr>
        <p:blipFill>
          <a:blip r:embed="rId3" cstate="print"/>
          <a:srcRect l="16000" r="16000"/>
          <a:stretch>
            <a:fillRect/>
          </a:stretch>
        </p:blipFill>
        <p:spPr>
          <a:xfrm>
            <a:off x="3500430" y="1500174"/>
            <a:ext cx="2428892" cy="25257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0244" name="7 CuadroTexto"/>
          <p:cNvSpPr txBox="1">
            <a:spLocks noChangeArrowheads="1"/>
          </p:cNvSpPr>
          <p:nvPr/>
        </p:nvSpPr>
        <p:spPr bwMode="auto">
          <a:xfrm>
            <a:off x="1143000" y="473075"/>
            <a:ext cx="3286125" cy="579438"/>
          </a:xfrm>
          <a:prstGeom prst="rect">
            <a:avLst/>
          </a:prstGeom>
          <a:noFill/>
          <a:ln w="9525">
            <a:noFill/>
            <a:miter lim="800000"/>
            <a:headEnd/>
            <a:tailEnd/>
          </a:ln>
        </p:spPr>
        <p:txBody>
          <a:bodyPr>
            <a:spAutoFit/>
          </a:bodyPr>
          <a:lstStyle/>
          <a:p>
            <a:r>
              <a:rPr lang="es-ES" sz="3200" b="1"/>
              <a:t>Oportunidades</a:t>
            </a:r>
          </a:p>
        </p:txBody>
      </p:sp>
      <p:sp>
        <p:nvSpPr>
          <p:cNvPr id="10245" name="8 CuadroTexto"/>
          <p:cNvSpPr txBox="1">
            <a:spLocks noChangeArrowheads="1"/>
          </p:cNvSpPr>
          <p:nvPr/>
        </p:nvSpPr>
        <p:spPr bwMode="auto">
          <a:xfrm>
            <a:off x="2143125" y="1773238"/>
            <a:ext cx="6316663" cy="3905250"/>
          </a:xfrm>
          <a:prstGeom prst="rect">
            <a:avLst/>
          </a:prstGeom>
          <a:noFill/>
          <a:ln w="9525">
            <a:noFill/>
            <a:miter lim="800000"/>
            <a:headEnd/>
            <a:tailEnd/>
          </a:ln>
        </p:spPr>
        <p:txBody>
          <a:bodyPr>
            <a:spAutoFit/>
          </a:bodyPr>
          <a:lstStyle/>
          <a:p>
            <a:pPr algn="just">
              <a:lnSpc>
                <a:spcPct val="150000"/>
              </a:lnSpc>
              <a:buFont typeface="Wingdings" pitchFamily="2" charset="2"/>
              <a:buChar char="§"/>
            </a:pPr>
            <a:r>
              <a:rPr lang="es-ES" sz="2000"/>
              <a:t>   </a:t>
            </a:r>
            <a:r>
              <a:rPr lang="es-ES" sz="1700"/>
              <a:t>Segundo mejor clima del mundo.</a:t>
            </a:r>
          </a:p>
          <a:p>
            <a:pPr algn="just">
              <a:lnSpc>
                <a:spcPct val="150000"/>
              </a:lnSpc>
              <a:buFont typeface="Wingdings" pitchFamily="2" charset="2"/>
              <a:buNone/>
            </a:pPr>
            <a:endParaRPr lang="es-ES" sz="1700"/>
          </a:p>
          <a:p>
            <a:pPr algn="just">
              <a:lnSpc>
                <a:spcPct val="150000"/>
              </a:lnSpc>
              <a:buFont typeface="Wingdings" pitchFamily="2" charset="2"/>
              <a:buChar char="§"/>
            </a:pPr>
            <a:r>
              <a:rPr lang="es-ES" sz="1700"/>
              <a:t>   La Alcaldía del cantón, el Cabildo Guayaquileño y la Prefectura de la provincia, están enfocando esfuerzos para incrementar el turismo del cantón.</a:t>
            </a:r>
          </a:p>
          <a:p>
            <a:pPr algn="just">
              <a:lnSpc>
                <a:spcPct val="150000"/>
              </a:lnSpc>
              <a:buFont typeface="Wingdings" pitchFamily="2" charset="2"/>
              <a:buNone/>
            </a:pPr>
            <a:endParaRPr lang="es-ES" sz="1700"/>
          </a:p>
          <a:p>
            <a:pPr algn="just">
              <a:lnSpc>
                <a:spcPct val="150000"/>
              </a:lnSpc>
              <a:buFont typeface="Wingdings" pitchFamily="2" charset="2"/>
              <a:buChar char="§"/>
            </a:pPr>
            <a:r>
              <a:rPr lang="es-ES" sz="1700"/>
              <a:t>    No existe ningún establecimiento en el cantón que ofrezca este tipo de diversiones al público en general. </a:t>
            </a:r>
          </a:p>
          <a:p>
            <a:pPr algn="just">
              <a:lnSpc>
                <a:spcPct val="150000"/>
              </a:lnSpc>
            </a:pPr>
            <a:endParaRPr lang="es-ES" sz="1700"/>
          </a:p>
          <a:p>
            <a:pPr algn="just"/>
            <a:endParaRPr lang="es-ES" sz="1600"/>
          </a:p>
        </p:txBody>
      </p:sp>
      <p:pic>
        <p:nvPicPr>
          <p:cNvPr id="13" name="12 Imagen" descr="fotos_playas.jpg"/>
          <p:cNvPicPr>
            <a:picLocks noChangeAspect="1"/>
          </p:cNvPicPr>
          <p:nvPr/>
        </p:nvPicPr>
        <p:blipFill>
          <a:blip r:embed="rId3" cstate="print"/>
          <a:stretch>
            <a:fillRect/>
          </a:stretch>
        </p:blipFill>
        <p:spPr>
          <a:xfrm>
            <a:off x="928662" y="1624003"/>
            <a:ext cx="936632" cy="3786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0">
            <a:schemeClr val="accent1"/>
          </a:lnRef>
          <a:fillRef idx="3">
            <a:schemeClr val="accent1"/>
          </a:fillRef>
          <a:effectRef idx="3">
            <a:schemeClr val="accent1"/>
          </a:effectRef>
          <a:fontRef idx="minor">
            <a:schemeClr val="lt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3000" contrast="34000"/>
          </a:blip>
          <a:srcRect/>
          <a:stretch>
            <a:fillRect l="-1000" r="-1000"/>
          </a:stretch>
        </a:blipFill>
        <a:effectLst/>
      </p:bgPr>
    </p:bg>
    <p:spTree>
      <p:nvGrpSpPr>
        <p:cNvPr id="1" name=""/>
        <p:cNvGrpSpPr/>
        <p:nvPr/>
      </p:nvGrpSpPr>
      <p:grpSpPr>
        <a:xfrm>
          <a:off x="0" y="0"/>
          <a:ext cx="0" cy="0"/>
          <a:chOff x="0" y="0"/>
          <a:chExt cx="0" cy="0"/>
        </a:xfrm>
      </p:grpSpPr>
      <p:sp>
        <p:nvSpPr>
          <p:cNvPr id="21" name="20 Menos"/>
          <p:cNvSpPr/>
          <p:nvPr/>
        </p:nvSpPr>
        <p:spPr>
          <a:xfrm>
            <a:off x="-285750" y="1000125"/>
            <a:ext cx="10072688" cy="214313"/>
          </a:xfrm>
          <a:prstGeom prst="mathMinus">
            <a:avLst/>
          </a:prstGeom>
          <a:gradFill flip="none" rotWithShape="1">
            <a:gsLst>
              <a:gs pos="100000">
                <a:schemeClr val="accent4">
                  <a:lumMod val="60000"/>
                  <a:lumOff val="40000"/>
                </a:schemeClr>
              </a:gs>
              <a:gs pos="50000">
                <a:schemeClr val="accent1">
                  <a:tint val="44500"/>
                  <a:satMod val="160000"/>
                </a:schemeClr>
              </a:gs>
              <a:gs pos="100000">
                <a:schemeClr val="accent1">
                  <a:tint val="23500"/>
                  <a:satMod val="160000"/>
                </a:schemeClr>
              </a:gs>
            </a:gsLst>
            <a:lin ang="16200000" scaled="1"/>
            <a:tileRect/>
          </a:gradFill>
          <a:ln>
            <a:solidFill>
              <a:schemeClr val="accent4">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6 Rectángulo"/>
          <p:cNvSpPr/>
          <p:nvPr/>
        </p:nvSpPr>
        <p:spPr>
          <a:xfrm>
            <a:off x="6143636" y="6429396"/>
            <a:ext cx="2822145" cy="247351"/>
          </a:xfrm>
          <a:prstGeom prst="rect">
            <a:avLst/>
          </a:prstGeom>
          <a:noFill/>
        </p:spPr>
        <p:txBody>
          <a:bodyPr wrap="none">
            <a:prstTxWarp prst="textDoubleWave1">
              <a:avLst/>
            </a:prstTxWarp>
            <a:spAutoFit/>
          </a:bodyPr>
          <a:lstStyle/>
          <a:p>
            <a:pPr algn="ctr">
              <a:defRPr/>
            </a:pPr>
            <a:r>
              <a:rPr lang="es-ES" sz="5400" b="1" dirty="0">
                <a:ln w="10541" cmpd="sng">
                  <a:solidFill>
                    <a:schemeClr val="accent4">
                      <a:lumMod val="50000"/>
                      <a:alpha val="25000"/>
                    </a:schemeClr>
                  </a:solidFill>
                  <a:prstDash val="solid"/>
                </a:ln>
                <a:solidFill>
                  <a:schemeClr val="accent4">
                    <a:lumMod val="75000"/>
                  </a:schemeClr>
                </a:solidFill>
              </a:rPr>
              <a:t>Mundo Acuático Playas</a:t>
            </a:r>
          </a:p>
        </p:txBody>
      </p:sp>
      <p:sp>
        <p:nvSpPr>
          <p:cNvPr id="11268" name="7 Rectángulo"/>
          <p:cNvSpPr>
            <a:spLocks noChangeArrowheads="1"/>
          </p:cNvSpPr>
          <p:nvPr/>
        </p:nvSpPr>
        <p:spPr bwMode="auto">
          <a:xfrm>
            <a:off x="1033463" y="373063"/>
            <a:ext cx="7786687" cy="823912"/>
          </a:xfrm>
          <a:prstGeom prst="rect">
            <a:avLst/>
          </a:prstGeom>
          <a:noFill/>
          <a:ln w="9525">
            <a:noFill/>
            <a:miter lim="800000"/>
            <a:headEnd/>
            <a:tailEnd/>
          </a:ln>
        </p:spPr>
        <p:txBody>
          <a:bodyPr>
            <a:spAutoFit/>
          </a:bodyPr>
          <a:lstStyle/>
          <a:p>
            <a:pPr algn="just">
              <a:lnSpc>
                <a:spcPct val="150000"/>
              </a:lnSpc>
            </a:pPr>
            <a:r>
              <a:rPr lang="es-EC" sz="3200" b="1">
                <a:cs typeface="Arial" charset="0"/>
              </a:rPr>
              <a:t>Alcance</a:t>
            </a:r>
            <a:endParaRPr lang="es-ES" sz="3200" b="1">
              <a:cs typeface="Arial" charset="0"/>
            </a:endParaRPr>
          </a:p>
        </p:txBody>
      </p:sp>
      <p:sp>
        <p:nvSpPr>
          <p:cNvPr id="11269" name="Rectangle 6"/>
          <p:cNvSpPr>
            <a:spLocks noChangeArrowheads="1"/>
          </p:cNvSpPr>
          <p:nvPr/>
        </p:nvSpPr>
        <p:spPr bwMode="auto">
          <a:xfrm>
            <a:off x="1116013" y="1973263"/>
            <a:ext cx="7127875" cy="1703387"/>
          </a:xfrm>
          <a:prstGeom prst="rect">
            <a:avLst/>
          </a:prstGeom>
          <a:noFill/>
          <a:ln w="9525">
            <a:noFill/>
            <a:miter lim="800000"/>
            <a:headEnd/>
            <a:tailEnd/>
          </a:ln>
        </p:spPr>
        <p:txBody>
          <a:bodyPr>
            <a:spAutoFit/>
          </a:bodyPr>
          <a:lstStyle/>
          <a:p>
            <a:pPr algn="just">
              <a:lnSpc>
                <a:spcPct val="150000"/>
              </a:lnSpc>
            </a:pPr>
            <a:r>
              <a:rPr lang="es-ES"/>
              <a:t>La visión de alcance del mismo es convertirnos en el parque acuático más grande y reconocido a nivel nacional, implementando nuevas atracciones acuáticos y servicios innovadores para nuestros clientes.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TotalTime>
  <Words>4226</Words>
  <Application>Microsoft Office PowerPoint</Application>
  <PresentationFormat>Presentación en pantalla (4:3)</PresentationFormat>
  <Paragraphs>992</Paragraphs>
  <Slides>74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74</vt:i4>
      </vt:variant>
    </vt:vector>
  </HeadingPairs>
  <TitlesOfParts>
    <vt:vector size="84" baseType="lpstr">
      <vt:lpstr>Arial</vt:lpstr>
      <vt:lpstr>Century Gothic</vt:lpstr>
      <vt:lpstr>Calibri</vt:lpstr>
      <vt:lpstr>Times New Roman</vt:lpstr>
      <vt:lpstr>Kozuka Gothic Pro B</vt:lpstr>
      <vt:lpstr>Kozuka Gothic Pro M</vt:lpstr>
      <vt:lpstr>Arial Narrow</vt:lpstr>
      <vt:lpstr>Wingdings 3</vt:lpstr>
      <vt:lpstr>Wingdings</vt:lpstr>
      <vt:lpstr>Tema de Office</vt:lpstr>
      <vt:lpstr>Escuela Superior Politécnica del Litoral “Impulsando la sociedad del conocimiento”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silgivar</cp:lastModifiedBy>
  <cp:revision>167</cp:revision>
  <dcterms:created xsi:type="dcterms:W3CDTF">2010-02-21T02:17:40Z</dcterms:created>
  <dcterms:modified xsi:type="dcterms:W3CDTF">2010-06-29T17:30:57Z</dcterms:modified>
</cp:coreProperties>
</file>