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8" r:id="rId3"/>
    <p:sldId id="259" r:id="rId4"/>
    <p:sldId id="260" r:id="rId5"/>
    <p:sldId id="262" r:id="rId6"/>
    <p:sldId id="319" r:id="rId7"/>
    <p:sldId id="268" r:id="rId8"/>
    <p:sldId id="269" r:id="rId9"/>
    <p:sldId id="316" r:id="rId10"/>
    <p:sldId id="318" r:id="rId11"/>
    <p:sldId id="301" r:id="rId12"/>
    <p:sldId id="315" r:id="rId13"/>
    <p:sldId id="322" r:id="rId14"/>
    <p:sldId id="323" r:id="rId15"/>
    <p:sldId id="324" r:id="rId16"/>
    <p:sldId id="273" r:id="rId17"/>
    <p:sldId id="272" r:id="rId18"/>
    <p:sldId id="274" r:id="rId19"/>
    <p:sldId id="321" r:id="rId20"/>
    <p:sldId id="294" r:id="rId21"/>
    <p:sldId id="296" r:id="rId22"/>
    <p:sldId id="297" r:id="rId23"/>
    <p:sldId id="29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2" autoAdjust="0"/>
    <p:restoredTop sz="84615" autoAdjust="0"/>
  </p:normalViewPr>
  <p:slideViewPr>
    <p:cSldViewPr>
      <p:cViewPr varScale="1">
        <p:scale>
          <a:sx n="62" d="100"/>
          <a:sy n="62" d="100"/>
        </p:scale>
        <p:origin x="-7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E6C794B-33BE-41F0-91A2-F67ADF2BB3B6}"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87595E4-7482-43C2-829F-9B6D675296DF}"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s-EC"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algn="just" eaLnBrk="1" hangingPunct="1"/>
            <a:r>
              <a:rPr lang="es-ES_tradnl" smtClean="0"/>
              <a:t>Debido a la optimización de recursos: económicos y tecnológicos, para que la voz, el video y los datos viajen por una misma red de datos, surge la necesidad de buscar alternativas flexibles que se ajusten a los requerimientos de los clientes. Una de estas alternativas es el uso del software libre para la implementación del estándar de comunicación VoIP.</a:t>
            </a:r>
            <a:endParaRPr lang="en-US" smtClean="0"/>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es-EC" smtClean="0"/>
              <a:t>El desarrollo de estas redes de datos se está enfocando hacia la provisión de Calidad de Servicio (QoS), para permitir y asegurar determinadas características en la transmisión de información. </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s-EC" smtClean="0"/>
              <a:t>Conmutación por paquetes: la información no viaja siempre por el mismo camino. Esto produce efectos como: pérdida de paquetes o variación de tiempo.</a:t>
            </a:r>
            <a:r>
              <a:rPr lang="en-US" smtClean="0"/>
              <a:t> </a:t>
            </a:r>
          </a:p>
          <a:p>
            <a:pPr eaLnBrk="1" hangingPunct="1"/>
            <a:endParaRPr lang="es-EC" smtClean="0"/>
          </a:p>
          <a:p>
            <a:pPr eaLnBrk="1" hangingPunct="1"/>
            <a:r>
              <a:rPr lang="es-EC" smtClean="0"/>
              <a:t>Las comunicaciones VoIP son en tiempo real lo que produce efectos como: eco, ruido y retardo.</a:t>
            </a:r>
            <a:r>
              <a:rPr lang="en-US"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sz="700" smtClean="0"/>
              <a:t> </a:t>
            </a:r>
            <a:r>
              <a:rPr lang="es-ES" sz="700" b="1" smtClean="0"/>
              <a:t>Reserva	</a:t>
            </a:r>
          </a:p>
          <a:p>
            <a:pPr eaLnBrk="1" hangingPunct="1"/>
            <a:r>
              <a:rPr lang="es-ES" sz="700" b="1" smtClean="0"/>
              <a:t> Ventajas </a:t>
            </a:r>
          </a:p>
          <a:p>
            <a:pPr eaLnBrk="1" hangingPunct="1"/>
            <a:r>
              <a:rPr lang="es-ES" sz="700" b="1" smtClean="0"/>
              <a:t>   </a:t>
            </a:r>
            <a:r>
              <a:rPr lang="es-ES" sz="700" smtClean="0"/>
              <a:t>Da una garantía casi total</a:t>
            </a:r>
          </a:p>
          <a:p>
            <a:pPr eaLnBrk="1" hangingPunct="1"/>
            <a:r>
              <a:rPr lang="es-ES" sz="700" smtClean="0"/>
              <a:t>   Los paquetes no necesitan llevar ninguna marca que indique como han de ser tratados, la información la tienen los routers	</a:t>
            </a:r>
          </a:p>
          <a:p>
            <a:pPr eaLnBrk="1" hangingPunct="1"/>
            <a:r>
              <a:rPr lang="es-ES" sz="700" b="1" smtClean="0"/>
              <a:t>Inconvenientes</a:t>
            </a:r>
          </a:p>
          <a:p>
            <a:pPr eaLnBrk="1" hangingPunct="1"/>
            <a:r>
              <a:rPr lang="es-ES" sz="700" smtClean="0"/>
              <a:t>  Requiere mantener información de estado sobre cada comunicación en todos los routers por lo que pasa</a:t>
            </a:r>
          </a:p>
          <a:p>
            <a:pPr eaLnBrk="1" hangingPunct="1"/>
            <a:r>
              <a:rPr lang="es-ES" sz="700" smtClean="0"/>
              <a:t>  Se requiere un protocolo de señalización para informar a los routers y efectuar la reserva en todo el trayecto</a:t>
            </a:r>
          </a:p>
          <a:p>
            <a:pPr eaLnBrk="1" hangingPunct="1"/>
            <a:r>
              <a:rPr lang="es-ES" sz="700" b="1" smtClean="0"/>
              <a:t>Prioridad	</a:t>
            </a:r>
          </a:p>
          <a:p>
            <a:pPr eaLnBrk="1" hangingPunct="1"/>
            <a:r>
              <a:rPr lang="es-ES" sz="700" b="1" smtClean="0"/>
              <a:t>Ventajas</a:t>
            </a:r>
          </a:p>
          <a:p>
            <a:pPr eaLnBrk="1" hangingPunct="1"/>
            <a:r>
              <a:rPr lang="es-ES" sz="700" smtClean="0"/>
              <a:t>   Los routers no necesitan conservar información de estado.	</a:t>
            </a:r>
          </a:p>
          <a:p>
            <a:pPr eaLnBrk="1" hangingPunct="1"/>
            <a:r>
              <a:rPr lang="es-ES" sz="700" b="1" smtClean="0"/>
              <a:t>Inconvenientes</a:t>
            </a:r>
          </a:p>
          <a:p>
            <a:pPr eaLnBrk="1" hangingPunct="1"/>
            <a:r>
              <a:rPr lang="es-ES" sz="700" smtClean="0"/>
              <a:t>   Los paquetes han de ir marcados con la prioridad que les corresponde</a:t>
            </a:r>
          </a:p>
          <a:p>
            <a:pPr eaLnBrk="1" hangingPunct="1"/>
            <a:r>
              <a:rPr lang="es-ES" sz="700" smtClean="0"/>
              <a:t>   La garantía se basa en factores estadísticos, es menos segura que la reserva de recursos</a:t>
            </a:r>
            <a:endParaRPr lang="en-US" sz="7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s-EC" smtClean="0"/>
              <a:t>No es un problema específico de las redes no orientadas a conexión y por tanto de VoIP. </a:t>
            </a:r>
          </a:p>
          <a:p>
            <a:pPr eaLnBrk="1" hangingPunct="1"/>
            <a:r>
              <a:rPr lang="es-EC" smtClean="0"/>
              <a:t>Es un problema general de las redes de telecomunicaciones</a:t>
            </a:r>
            <a:r>
              <a:rPr lang="en-US" smtClean="0"/>
              <a:t> </a:t>
            </a:r>
          </a:p>
          <a:p>
            <a:pPr eaLnBrk="1" hangingPunct="1"/>
            <a:r>
              <a:rPr lang="es-EC" smtClean="0"/>
              <a:t>Las comunicaciones en tiempo real son sensibles a este efecto. Por ejemplo, la latencia en los enlaces vía satélite es muy elevada por las distancias que debe recorrer la información. </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s-EC" smtClean="0"/>
              <a:t>El eco es especialmente molesto, cuanto mayor es su intensidad y su retardo, se convierte en un problema en VoIP puesto que los retardos suelen ser mayores, que en la red de telefonía tradicional. </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s-EC" smtClean="0"/>
              <a:t>También, de una forma general el ruido se asocia con la idea de un sonido molesto, bien sea por su incoherencia, por su volumen o por ambas cosas a la vez</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D13BC3-FFFA-477A-A766-4602DC844015}"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76BAD1-DE3C-48EC-AD43-558ED070B06B}"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28E600-593B-4F81-9C32-ECDAB0C892BB}"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C0618C-99BD-4BC7-856C-FF6ED955358B}"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70657E-46BC-414A-9E59-3A7BEB6EA542}"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D96E78-47E5-46EE-A561-E19FD81348EE}"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065061-CE16-4E08-8767-B2131C5F436A}"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9C00AD1-CD53-4D20-891E-AC082204DF4A}"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ED4A90-941D-41E1-9A41-A1C17EF73A12}"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1F1E36-9747-4751-AE29-95D26F0A84B3}"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2C8E06-E976-4EAA-9CDA-681CCCD23E01}"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350DB3-30D3-4B25-BD45-B5A7CAE3A71E}"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96CC3B2-6A0C-4612-BC1E-BA77380F9F87}"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2.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file:///F:\Diapos%20Tesis%20Final\tesisfinal_Mazo01.wmv"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hyperlink" Target="http://es.wikipedia.org/wiki/Empresa" TargetMode="External"/><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hyperlink" Target="http://es.wikipedia.org/wiki/Regi%C3%B3n" TargetMode="External"/><Relationship Id="rId4" Type="http://schemas.openxmlformats.org/officeDocument/2006/relationships/image" Target="../media/image2.jpeg"/><Relationship Id="rId9" Type="http://schemas.openxmlformats.org/officeDocument/2006/relationships/hyperlink" Target="http://es.wikipedia.org/wiki/Estad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16.jpeg"/><Relationship Id="rId4" Type="http://schemas.openxmlformats.org/officeDocument/2006/relationships/image" Target="../media/image1.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7" descr="llamda"/>
          <p:cNvPicPr>
            <a:picLocks noChangeAspect="1" noChangeArrowheads="1"/>
          </p:cNvPicPr>
          <p:nvPr/>
        </p:nvPicPr>
        <p:blipFill>
          <a:blip r:embed="rId3">
            <a:lum bright="70000" contrast="-70000"/>
          </a:blip>
          <a:srcRect/>
          <a:stretch>
            <a:fillRect/>
          </a:stretch>
        </p:blipFill>
        <p:spPr bwMode="auto">
          <a:xfrm>
            <a:off x="323850" y="765175"/>
            <a:ext cx="8280400" cy="5688013"/>
          </a:xfrm>
          <a:prstGeom prst="rect">
            <a:avLst/>
          </a:prstGeom>
          <a:noFill/>
          <a:ln w="9525">
            <a:noFill/>
            <a:miter lim="800000"/>
            <a:headEnd/>
            <a:tailEnd/>
          </a:ln>
        </p:spPr>
      </p:pic>
      <p:pic>
        <p:nvPicPr>
          <p:cNvPr id="3075" name="Picture 14" descr="espol"/>
          <p:cNvPicPr>
            <a:picLocks noChangeAspect="1" noChangeArrowheads="1"/>
          </p:cNvPicPr>
          <p:nvPr/>
        </p:nvPicPr>
        <p:blipFill>
          <a:blip r:embed="rId4"/>
          <a:srcRect/>
          <a:stretch>
            <a:fillRect/>
          </a:stretch>
        </p:blipFill>
        <p:spPr bwMode="auto">
          <a:xfrm>
            <a:off x="7956550" y="5949950"/>
            <a:ext cx="935038" cy="908050"/>
          </a:xfrm>
          <a:prstGeom prst="rect">
            <a:avLst/>
          </a:prstGeom>
          <a:noFill/>
          <a:ln w="9525">
            <a:noFill/>
            <a:miter lim="800000"/>
            <a:headEnd/>
            <a:tailEnd/>
          </a:ln>
        </p:spPr>
      </p:pic>
      <p:pic>
        <p:nvPicPr>
          <p:cNvPr id="3076" name="Picture 15" descr="fiec"/>
          <p:cNvPicPr>
            <a:picLocks noChangeAspect="1" noChangeArrowheads="1"/>
          </p:cNvPicPr>
          <p:nvPr/>
        </p:nvPicPr>
        <p:blipFill>
          <a:blip r:embed="rId5"/>
          <a:srcRect/>
          <a:stretch>
            <a:fillRect/>
          </a:stretch>
        </p:blipFill>
        <p:spPr bwMode="auto">
          <a:xfrm>
            <a:off x="611188" y="6165850"/>
            <a:ext cx="1152525" cy="539750"/>
          </a:xfrm>
          <a:prstGeom prst="rect">
            <a:avLst/>
          </a:prstGeom>
          <a:noFill/>
          <a:ln w="9525">
            <a:noFill/>
            <a:miter lim="800000"/>
            <a:headEnd/>
            <a:tailEnd/>
          </a:ln>
        </p:spPr>
      </p:pic>
      <p:pic>
        <p:nvPicPr>
          <p:cNvPr id="3077" name="Picture 13"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3078" name="Picture 1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3079" name="Rectangle 9"/>
          <p:cNvSpPr>
            <a:spLocks noGrp="1" noChangeArrowheads="1"/>
          </p:cNvSpPr>
          <p:nvPr>
            <p:ph type="title"/>
          </p:nvPr>
        </p:nvSpPr>
        <p:spPr>
          <a:xfrm>
            <a:off x="684213" y="4149725"/>
            <a:ext cx="8229600" cy="1655763"/>
          </a:xfrm>
        </p:spPr>
        <p:txBody>
          <a:bodyPr/>
          <a:lstStyle/>
          <a:p>
            <a:pPr eaLnBrk="1" hangingPunct="1"/>
            <a:r>
              <a:rPr lang="es-EC" sz="2800" smtClean="0"/>
              <a:t>Integrantes:</a:t>
            </a:r>
            <a:r>
              <a:rPr lang="es-EC" smtClean="0"/>
              <a:t/>
            </a:r>
            <a:br>
              <a:rPr lang="es-EC" smtClean="0"/>
            </a:br>
            <a:r>
              <a:rPr lang="es-EC" sz="1800" smtClean="0"/>
              <a:t>Juan Pablo Guerrero Cueva</a:t>
            </a:r>
            <a:br>
              <a:rPr lang="es-EC" sz="1800" smtClean="0"/>
            </a:br>
            <a:r>
              <a:rPr lang="es-EC" sz="1800" smtClean="0"/>
              <a:t>Juan Eduardo Guerrero Cueva</a:t>
            </a:r>
            <a:endParaRPr lang="en-US" sz="1800" smtClean="0"/>
          </a:p>
        </p:txBody>
      </p:sp>
      <p:sp>
        <p:nvSpPr>
          <p:cNvPr id="3080" name="Rectangle 10"/>
          <p:cNvSpPr>
            <a:spLocks noGrp="1" noChangeArrowheads="1"/>
          </p:cNvSpPr>
          <p:nvPr>
            <p:ph type="body" idx="1"/>
          </p:nvPr>
        </p:nvSpPr>
        <p:spPr>
          <a:xfrm>
            <a:off x="539750" y="1196975"/>
            <a:ext cx="8229600" cy="2913063"/>
          </a:xfrm>
        </p:spPr>
        <p:txBody>
          <a:bodyPr/>
          <a:lstStyle/>
          <a:p>
            <a:pPr algn="ctr" eaLnBrk="1" hangingPunct="1">
              <a:buFontTx/>
              <a:buNone/>
            </a:pPr>
            <a:endParaRPr lang="es-EC" b="1" smtClean="0"/>
          </a:p>
          <a:p>
            <a:pPr algn="ctr" eaLnBrk="1" hangingPunct="1">
              <a:buFontTx/>
              <a:buNone/>
            </a:pPr>
            <a:r>
              <a:rPr lang="es-EC" smtClean="0"/>
              <a:t>	Definición de un procedimiento de pruebas para definir la capacidad, disponibilidad y QoS de un servidor Asterisk</a:t>
            </a:r>
            <a:endParaRPr lang="en-US"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12291"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12292" name="Picture 4" descr="fiec"/>
          <p:cNvPicPr>
            <a:picLocks noChangeAspect="1" noChangeArrowheads="1"/>
          </p:cNvPicPr>
          <p:nvPr/>
        </p:nvPicPr>
        <p:blipFill>
          <a:blip r:embed="rId5"/>
          <a:srcRect/>
          <a:stretch>
            <a:fillRect/>
          </a:stretch>
        </p:blipFill>
        <p:spPr bwMode="auto">
          <a:xfrm>
            <a:off x="611188" y="6092825"/>
            <a:ext cx="1152525" cy="539750"/>
          </a:xfrm>
          <a:prstGeom prst="rect">
            <a:avLst/>
          </a:prstGeom>
          <a:noFill/>
          <a:ln w="9525">
            <a:noFill/>
            <a:miter lim="800000"/>
            <a:headEnd/>
            <a:tailEnd/>
          </a:ln>
        </p:spPr>
      </p:pic>
      <p:pic>
        <p:nvPicPr>
          <p:cNvPr id="12293" name="Picture 5"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12294" name="Picture 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12295" name="Rectangle 7"/>
          <p:cNvSpPr>
            <a:spLocks noGrp="1" noChangeArrowheads="1"/>
          </p:cNvSpPr>
          <p:nvPr>
            <p:ph type="title"/>
          </p:nvPr>
        </p:nvSpPr>
        <p:spPr>
          <a:xfrm>
            <a:off x="395288" y="260350"/>
            <a:ext cx="8229600" cy="581025"/>
          </a:xfrm>
        </p:spPr>
        <p:txBody>
          <a:bodyPr/>
          <a:lstStyle/>
          <a:p>
            <a:pPr eaLnBrk="1" hangingPunct="1"/>
            <a:r>
              <a:rPr lang="es-EC" sz="4000" b="1" smtClean="0"/>
              <a:t>Códecs</a:t>
            </a:r>
            <a:endParaRPr lang="en-US" sz="4000" b="1" smtClean="0"/>
          </a:p>
        </p:txBody>
      </p:sp>
      <p:sp>
        <p:nvSpPr>
          <p:cNvPr id="12296" name="Rectangle 8"/>
          <p:cNvSpPr>
            <a:spLocks noGrp="1" noChangeArrowheads="1"/>
          </p:cNvSpPr>
          <p:nvPr>
            <p:ph type="body" idx="1"/>
          </p:nvPr>
        </p:nvSpPr>
        <p:spPr>
          <a:xfrm>
            <a:off x="539750" y="765175"/>
            <a:ext cx="8229600" cy="5400675"/>
          </a:xfrm>
        </p:spPr>
        <p:txBody>
          <a:bodyPr/>
          <a:lstStyle/>
          <a:p>
            <a:pPr algn="just" eaLnBrk="1" hangingPunct="1">
              <a:lnSpc>
                <a:spcPct val="80000"/>
              </a:lnSpc>
              <a:buFontTx/>
              <a:buNone/>
            </a:pPr>
            <a:r>
              <a:rPr lang="es-ES" sz="2400" smtClean="0"/>
              <a:t>    Se utilizan para transforma</a:t>
            </a:r>
            <a:r>
              <a:rPr lang="es-MX" sz="2400" smtClean="0"/>
              <a:t>r</a:t>
            </a:r>
            <a:r>
              <a:rPr lang="es-ES" sz="2400" smtClean="0"/>
              <a:t> la señal analógica (voz) en una señal digital.</a:t>
            </a:r>
          </a:p>
          <a:p>
            <a:pPr algn="just" eaLnBrk="1" hangingPunct="1">
              <a:lnSpc>
                <a:spcPct val="80000"/>
              </a:lnSpc>
              <a:buFontTx/>
              <a:buNone/>
            </a:pPr>
            <a:endParaRPr lang="es-ES" sz="2400" smtClean="0"/>
          </a:p>
          <a:p>
            <a:pPr algn="just" eaLnBrk="1" hangingPunct="1">
              <a:lnSpc>
                <a:spcPct val="80000"/>
              </a:lnSpc>
              <a:buFontTx/>
              <a:buNone/>
            </a:pPr>
            <a:endParaRPr lang="es-ES" sz="2400" smtClean="0"/>
          </a:p>
          <a:p>
            <a:pPr algn="just" eaLnBrk="1" hangingPunct="1">
              <a:lnSpc>
                <a:spcPct val="80000"/>
              </a:lnSpc>
              <a:buFontTx/>
              <a:buNone/>
            </a:pPr>
            <a:endParaRPr lang="es-ES" sz="2400" smtClean="0"/>
          </a:p>
          <a:p>
            <a:pPr algn="just" eaLnBrk="1" hangingPunct="1">
              <a:lnSpc>
                <a:spcPct val="80000"/>
              </a:lnSpc>
              <a:buFontTx/>
              <a:buNone/>
            </a:pPr>
            <a:endParaRPr lang="es-ES" sz="2400" smtClean="0"/>
          </a:p>
          <a:p>
            <a:pPr algn="just" eaLnBrk="1" hangingPunct="1">
              <a:lnSpc>
                <a:spcPct val="80000"/>
              </a:lnSpc>
              <a:buFontTx/>
              <a:buNone/>
            </a:pPr>
            <a:endParaRPr lang="es-ES" sz="2400" smtClean="0"/>
          </a:p>
          <a:p>
            <a:pPr algn="just" eaLnBrk="1" hangingPunct="1">
              <a:lnSpc>
                <a:spcPct val="80000"/>
              </a:lnSpc>
              <a:buFontTx/>
              <a:buNone/>
            </a:pPr>
            <a:r>
              <a:rPr lang="es-ES" sz="2400" smtClean="0"/>
              <a:t>Aspectos a tener en cuenta por</a:t>
            </a:r>
            <a:r>
              <a:rPr lang="es-MX" sz="2400" smtClean="0"/>
              <a:t> el</a:t>
            </a:r>
            <a:r>
              <a:rPr lang="es-ES" sz="2400" smtClean="0"/>
              <a:t> códec:</a:t>
            </a:r>
          </a:p>
          <a:p>
            <a:pPr lvl="1" eaLnBrk="1" hangingPunct="1">
              <a:lnSpc>
                <a:spcPct val="80000"/>
              </a:lnSpc>
            </a:pPr>
            <a:r>
              <a:rPr lang="es-ES" sz="2400" b="1" smtClean="0"/>
              <a:t>Calidad de sonido</a:t>
            </a:r>
            <a:r>
              <a:rPr lang="es-MX" sz="2400" b="1" smtClean="0"/>
              <a:t>.</a:t>
            </a:r>
            <a:endParaRPr lang="es-ES" sz="2400" b="1" smtClean="0"/>
          </a:p>
          <a:p>
            <a:pPr lvl="1" eaLnBrk="1" hangingPunct="1">
              <a:lnSpc>
                <a:spcPct val="80000"/>
              </a:lnSpc>
            </a:pPr>
            <a:r>
              <a:rPr lang="es-ES" sz="2400" b="1" smtClean="0"/>
              <a:t>Ancho de banda requerido</a:t>
            </a:r>
            <a:r>
              <a:rPr lang="es-MX" sz="2400" b="1" smtClean="0"/>
              <a:t>.</a:t>
            </a:r>
            <a:endParaRPr lang="es-ES" sz="2400" b="1" smtClean="0"/>
          </a:p>
          <a:p>
            <a:pPr algn="just" eaLnBrk="1" hangingPunct="1">
              <a:lnSpc>
                <a:spcPct val="80000"/>
              </a:lnSpc>
              <a:buFontTx/>
              <a:buNone/>
            </a:pPr>
            <a:endParaRPr lang="es-EC" sz="2400" smtClean="0"/>
          </a:p>
          <a:p>
            <a:pPr eaLnBrk="1" hangingPunct="1">
              <a:lnSpc>
                <a:spcPct val="80000"/>
              </a:lnSpc>
            </a:pPr>
            <a:r>
              <a:rPr lang="es-EC" sz="2400" b="1" smtClean="0"/>
              <a:t>G.711</a:t>
            </a:r>
            <a:endParaRPr lang="en-US" sz="2400" b="1" smtClean="0"/>
          </a:p>
          <a:p>
            <a:pPr algn="just" eaLnBrk="1" hangingPunct="1">
              <a:lnSpc>
                <a:spcPct val="80000"/>
              </a:lnSpc>
              <a:buFontTx/>
              <a:buNone/>
            </a:pPr>
            <a:r>
              <a:rPr lang="es-EC" sz="2400" b="1" smtClean="0"/>
              <a:t>     </a:t>
            </a:r>
            <a:r>
              <a:rPr lang="es-EC" sz="2400" smtClean="0"/>
              <a:t>Códec nativo de redes digitales modernas de teléfonos, Ancho de banda de 64 kbps. </a:t>
            </a:r>
          </a:p>
          <a:p>
            <a:pPr algn="just" eaLnBrk="1" hangingPunct="1">
              <a:lnSpc>
                <a:spcPct val="80000"/>
              </a:lnSpc>
              <a:buFontTx/>
              <a:buNone/>
            </a:pPr>
            <a:r>
              <a:rPr lang="es-EC" sz="2400" smtClean="0"/>
              <a:t>    Tiene el MOS de 4.1 </a:t>
            </a:r>
          </a:p>
        </p:txBody>
      </p:sp>
      <p:sp>
        <p:nvSpPr>
          <p:cNvPr id="12297" name="Text Box 9"/>
          <p:cNvSpPr txBox="1">
            <a:spLocks noChangeArrowheads="1"/>
          </p:cNvSpPr>
          <p:nvPr/>
        </p:nvSpPr>
        <p:spPr bwMode="auto">
          <a:xfrm>
            <a:off x="3600450" y="6340475"/>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sp>
        <p:nvSpPr>
          <p:cNvPr id="271365" name="Rectangle 5"/>
          <p:cNvSpPr>
            <a:spLocks noChangeArrowheads="1"/>
          </p:cNvSpPr>
          <p:nvPr/>
        </p:nvSpPr>
        <p:spPr bwMode="auto">
          <a:xfrm>
            <a:off x="3203575" y="1557338"/>
            <a:ext cx="2184400" cy="1468437"/>
          </a:xfrm>
          <a:prstGeom prst="rect">
            <a:avLst/>
          </a:prstGeom>
          <a:gradFill rotWithShape="0">
            <a:gsLst>
              <a:gs pos="0">
                <a:srgbClr val="FFD358"/>
              </a:gs>
              <a:gs pos="50000">
                <a:srgbClr val="FFD358">
                  <a:gamma/>
                  <a:tint val="89804"/>
                  <a:invGamma/>
                </a:srgbClr>
              </a:gs>
              <a:gs pos="100000">
                <a:srgbClr val="FFD358"/>
              </a:gs>
            </a:gsLst>
            <a:lin ang="2700000" scaled="1"/>
          </a:gradFill>
          <a:ln w="12700">
            <a:solidFill>
              <a:schemeClr val="tx1"/>
            </a:solidFill>
            <a:miter lim="800000"/>
            <a:headEnd/>
            <a:tailEnd/>
          </a:ln>
          <a:effectLst>
            <a:outerShdw dist="35921" dir="2700000" algn="ctr" rotWithShape="0">
              <a:schemeClr val="tx1"/>
            </a:outerShdw>
          </a:effectLst>
        </p:spPr>
        <p:txBody>
          <a:bodyPr wrap="none" anchor="ctr"/>
          <a:lstStyle/>
          <a:p>
            <a:pPr eaLnBrk="0" hangingPunct="0">
              <a:defRPr/>
            </a:pPr>
            <a:endParaRPr lang="es-ES" sz="2400" i="1">
              <a:cs typeface="+mn-cs"/>
            </a:endParaRPr>
          </a:p>
        </p:txBody>
      </p:sp>
      <p:grpSp>
        <p:nvGrpSpPr>
          <p:cNvPr id="12299" name="Group 6"/>
          <p:cNvGrpSpPr>
            <a:grpSpLocks/>
          </p:cNvGrpSpPr>
          <p:nvPr/>
        </p:nvGrpSpPr>
        <p:grpSpPr bwMode="auto">
          <a:xfrm>
            <a:off x="3419475" y="1773238"/>
            <a:ext cx="744538" cy="1146175"/>
            <a:chOff x="1745" y="1597"/>
            <a:chExt cx="417" cy="642"/>
          </a:xfrm>
        </p:grpSpPr>
        <p:grpSp>
          <p:nvGrpSpPr>
            <p:cNvPr id="12383" name="Group 7"/>
            <p:cNvGrpSpPr>
              <a:grpSpLocks/>
            </p:cNvGrpSpPr>
            <p:nvPr/>
          </p:nvGrpSpPr>
          <p:grpSpPr bwMode="auto">
            <a:xfrm>
              <a:off x="1745" y="1597"/>
              <a:ext cx="216" cy="341"/>
              <a:chOff x="1745" y="1597"/>
              <a:chExt cx="216" cy="341"/>
            </a:xfrm>
          </p:grpSpPr>
          <p:sp>
            <p:nvSpPr>
              <p:cNvPr id="12387" name="Arc 8"/>
              <p:cNvSpPr>
                <a:spLocks/>
              </p:cNvSpPr>
              <p:nvPr/>
            </p:nvSpPr>
            <p:spPr bwMode="auto">
              <a:xfrm>
                <a:off x="1847" y="1597"/>
                <a:ext cx="114" cy="341"/>
              </a:xfrm>
              <a:custGeom>
                <a:avLst/>
                <a:gdLst>
                  <a:gd name="T0" fmla="*/ 0 w 21790"/>
                  <a:gd name="T1" fmla="*/ 0 h 21600"/>
                  <a:gd name="T2" fmla="*/ 0 w 21790"/>
                  <a:gd name="T3" fmla="*/ 0 h 21600"/>
                  <a:gd name="T4" fmla="*/ 0 w 21790"/>
                  <a:gd name="T5" fmla="*/ 0 h 21600"/>
                  <a:gd name="T6" fmla="*/ 0 60000 65536"/>
                  <a:gd name="T7" fmla="*/ 0 60000 65536"/>
                  <a:gd name="T8" fmla="*/ 0 60000 65536"/>
                  <a:gd name="T9" fmla="*/ 0 w 21790"/>
                  <a:gd name="T10" fmla="*/ 0 h 21600"/>
                  <a:gd name="T11" fmla="*/ 21790 w 21790"/>
                  <a:gd name="T12" fmla="*/ 21600 h 21600"/>
                </a:gdLst>
                <a:ahLst/>
                <a:cxnLst>
                  <a:cxn ang="T6">
                    <a:pos x="T0" y="T1"/>
                  </a:cxn>
                  <a:cxn ang="T7">
                    <a:pos x="T2" y="T3"/>
                  </a:cxn>
                  <a:cxn ang="T8">
                    <a:pos x="T4" y="T5"/>
                  </a:cxn>
                </a:cxnLst>
                <a:rect l="T9" t="T10" r="T11" b="T12"/>
                <a:pathLst>
                  <a:path w="21790" h="21600" fill="none" extrusionOk="0">
                    <a:moveTo>
                      <a:pt x="-1" y="0"/>
                    </a:moveTo>
                    <a:cubicBezTo>
                      <a:pt x="63" y="0"/>
                      <a:pt x="126" y="-1"/>
                      <a:pt x="190" y="0"/>
                    </a:cubicBezTo>
                    <a:cubicBezTo>
                      <a:pt x="12119" y="0"/>
                      <a:pt x="21790" y="9670"/>
                      <a:pt x="21790" y="21600"/>
                    </a:cubicBezTo>
                  </a:path>
                  <a:path w="21790" h="21600" stroke="0" extrusionOk="0">
                    <a:moveTo>
                      <a:pt x="-1" y="0"/>
                    </a:moveTo>
                    <a:cubicBezTo>
                      <a:pt x="63" y="0"/>
                      <a:pt x="126" y="-1"/>
                      <a:pt x="190" y="0"/>
                    </a:cubicBezTo>
                    <a:cubicBezTo>
                      <a:pt x="12119" y="0"/>
                      <a:pt x="21790" y="9670"/>
                      <a:pt x="21790" y="21600"/>
                    </a:cubicBezTo>
                    <a:lnTo>
                      <a:pt x="190" y="21600"/>
                    </a:lnTo>
                    <a:close/>
                  </a:path>
                </a:pathLst>
              </a:custGeom>
              <a:noFill/>
              <a:ln w="50800" cap="rnd">
                <a:solidFill>
                  <a:schemeClr val="tx1"/>
                </a:solidFill>
                <a:round/>
                <a:headEnd type="none" w="sm" len="sm"/>
                <a:tailEnd type="none" w="sm" len="sm"/>
              </a:ln>
            </p:spPr>
            <p:txBody>
              <a:bodyPr/>
              <a:lstStyle/>
              <a:p>
                <a:pPr eaLnBrk="0" hangingPunct="0"/>
                <a:endParaRPr lang="es-ES" sz="2400" i="1"/>
              </a:p>
            </p:txBody>
          </p:sp>
          <p:sp>
            <p:nvSpPr>
              <p:cNvPr id="12388" name="Arc 9"/>
              <p:cNvSpPr>
                <a:spLocks/>
              </p:cNvSpPr>
              <p:nvPr/>
            </p:nvSpPr>
            <p:spPr bwMode="auto">
              <a:xfrm>
                <a:off x="1745" y="1598"/>
                <a:ext cx="116" cy="339"/>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35"/>
                    </a:moveTo>
                    <a:cubicBezTo>
                      <a:pt x="35" y="9703"/>
                      <a:pt x="9582" y="101"/>
                      <a:pt x="21413" y="-1"/>
                    </a:cubicBezTo>
                  </a:path>
                  <a:path w="21600" h="21599" stroke="0" extrusionOk="0">
                    <a:moveTo>
                      <a:pt x="0" y="21535"/>
                    </a:moveTo>
                    <a:cubicBezTo>
                      <a:pt x="35" y="9703"/>
                      <a:pt x="9582" y="101"/>
                      <a:pt x="21413" y="-1"/>
                    </a:cubicBezTo>
                    <a:lnTo>
                      <a:pt x="21600" y="21599"/>
                    </a:lnTo>
                    <a:close/>
                  </a:path>
                </a:pathLst>
              </a:custGeom>
              <a:noFill/>
              <a:ln w="50800" cap="rnd">
                <a:solidFill>
                  <a:schemeClr val="tx1"/>
                </a:solidFill>
                <a:round/>
                <a:headEnd type="none" w="sm" len="sm"/>
                <a:tailEnd type="none" w="sm" len="sm"/>
              </a:ln>
            </p:spPr>
            <p:txBody>
              <a:bodyPr/>
              <a:lstStyle/>
              <a:p>
                <a:pPr eaLnBrk="0" hangingPunct="0"/>
                <a:endParaRPr lang="es-ES" sz="2400" i="1"/>
              </a:p>
            </p:txBody>
          </p:sp>
        </p:grpSp>
        <p:grpSp>
          <p:nvGrpSpPr>
            <p:cNvPr id="12384" name="Group 10"/>
            <p:cNvGrpSpPr>
              <a:grpSpLocks/>
            </p:cNvGrpSpPr>
            <p:nvPr/>
          </p:nvGrpSpPr>
          <p:grpSpPr bwMode="auto">
            <a:xfrm>
              <a:off x="1948" y="1898"/>
              <a:ext cx="214" cy="341"/>
              <a:chOff x="1948" y="1898"/>
              <a:chExt cx="214" cy="341"/>
            </a:xfrm>
          </p:grpSpPr>
          <p:sp>
            <p:nvSpPr>
              <p:cNvPr id="12385" name="Arc 11"/>
              <p:cNvSpPr>
                <a:spLocks/>
              </p:cNvSpPr>
              <p:nvPr/>
            </p:nvSpPr>
            <p:spPr bwMode="auto">
              <a:xfrm>
                <a:off x="1948" y="1898"/>
                <a:ext cx="114" cy="341"/>
              </a:xfrm>
              <a:custGeom>
                <a:avLst/>
                <a:gdLst>
                  <a:gd name="T0" fmla="*/ 0 w 21600"/>
                  <a:gd name="T1" fmla="*/ 0 h 21663"/>
                  <a:gd name="T2" fmla="*/ 0 w 21600"/>
                  <a:gd name="T3" fmla="*/ 0 h 21663"/>
                  <a:gd name="T4" fmla="*/ 0 w 21600"/>
                  <a:gd name="T5" fmla="*/ 0 h 21663"/>
                  <a:gd name="T6" fmla="*/ 0 60000 65536"/>
                  <a:gd name="T7" fmla="*/ 0 60000 65536"/>
                  <a:gd name="T8" fmla="*/ 0 60000 65536"/>
                  <a:gd name="T9" fmla="*/ 0 w 21600"/>
                  <a:gd name="T10" fmla="*/ 0 h 21663"/>
                  <a:gd name="T11" fmla="*/ 21600 w 21600"/>
                  <a:gd name="T12" fmla="*/ 21663 h 21663"/>
                </a:gdLst>
                <a:ahLst/>
                <a:cxnLst>
                  <a:cxn ang="T6">
                    <a:pos x="T0" y="T1"/>
                  </a:cxn>
                  <a:cxn ang="T7">
                    <a:pos x="T2" y="T3"/>
                  </a:cxn>
                  <a:cxn ang="T8">
                    <a:pos x="T4" y="T5"/>
                  </a:cxn>
                </a:cxnLst>
                <a:rect l="T9" t="T10" r="T11" b="T12"/>
                <a:pathLst>
                  <a:path w="21600" h="21663" fill="none" extrusionOk="0">
                    <a:moveTo>
                      <a:pt x="21600" y="21663"/>
                    </a:moveTo>
                    <a:cubicBezTo>
                      <a:pt x="9670" y="21663"/>
                      <a:pt x="0" y="11992"/>
                      <a:pt x="0" y="63"/>
                    </a:cubicBezTo>
                    <a:cubicBezTo>
                      <a:pt x="-1" y="42"/>
                      <a:pt x="0" y="21"/>
                      <a:pt x="0" y="0"/>
                    </a:cubicBezTo>
                  </a:path>
                  <a:path w="21600" h="21663" stroke="0" extrusionOk="0">
                    <a:moveTo>
                      <a:pt x="21600" y="21663"/>
                    </a:moveTo>
                    <a:cubicBezTo>
                      <a:pt x="9670" y="21663"/>
                      <a:pt x="0" y="11992"/>
                      <a:pt x="0" y="63"/>
                    </a:cubicBezTo>
                    <a:cubicBezTo>
                      <a:pt x="-1" y="42"/>
                      <a:pt x="0" y="21"/>
                      <a:pt x="0" y="0"/>
                    </a:cubicBezTo>
                    <a:lnTo>
                      <a:pt x="21600" y="63"/>
                    </a:lnTo>
                    <a:close/>
                  </a:path>
                </a:pathLst>
              </a:custGeom>
              <a:noFill/>
              <a:ln w="50800" cap="rnd">
                <a:solidFill>
                  <a:schemeClr val="tx1"/>
                </a:solidFill>
                <a:round/>
                <a:headEnd type="none" w="sm" len="sm"/>
                <a:tailEnd type="none" w="sm" len="sm"/>
              </a:ln>
            </p:spPr>
            <p:txBody>
              <a:bodyPr/>
              <a:lstStyle/>
              <a:p>
                <a:pPr eaLnBrk="0" hangingPunct="0"/>
                <a:endParaRPr lang="es-ES" sz="2400" i="1"/>
              </a:p>
            </p:txBody>
          </p:sp>
          <p:sp>
            <p:nvSpPr>
              <p:cNvPr id="12386" name="Arc 12"/>
              <p:cNvSpPr>
                <a:spLocks/>
              </p:cNvSpPr>
              <p:nvPr/>
            </p:nvSpPr>
            <p:spPr bwMode="auto">
              <a:xfrm>
                <a:off x="2046" y="1898"/>
                <a:ext cx="116" cy="3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chemeClr val="tx1"/>
                </a:solidFill>
                <a:round/>
                <a:headEnd type="none" w="sm" len="sm"/>
                <a:tailEnd type="none" w="sm" len="sm"/>
              </a:ln>
            </p:spPr>
            <p:txBody>
              <a:bodyPr/>
              <a:lstStyle/>
              <a:p>
                <a:pPr eaLnBrk="0" hangingPunct="0"/>
                <a:endParaRPr lang="es-ES" sz="2400" i="1"/>
              </a:p>
            </p:txBody>
          </p:sp>
        </p:grpSp>
      </p:grpSp>
      <p:grpSp>
        <p:nvGrpSpPr>
          <p:cNvPr id="12300" name="Group 13"/>
          <p:cNvGrpSpPr>
            <a:grpSpLocks/>
          </p:cNvGrpSpPr>
          <p:nvPr/>
        </p:nvGrpSpPr>
        <p:grpSpPr bwMode="auto">
          <a:xfrm>
            <a:off x="4140200" y="1773238"/>
            <a:ext cx="431800" cy="608012"/>
            <a:chOff x="2150" y="1597"/>
            <a:chExt cx="215" cy="341"/>
          </a:xfrm>
        </p:grpSpPr>
        <p:sp>
          <p:nvSpPr>
            <p:cNvPr id="12381" name="Arc 14"/>
            <p:cNvSpPr>
              <a:spLocks/>
            </p:cNvSpPr>
            <p:nvPr/>
          </p:nvSpPr>
          <p:spPr bwMode="auto">
            <a:xfrm>
              <a:off x="2251" y="1597"/>
              <a:ext cx="114" cy="3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tx1"/>
              </a:solidFill>
              <a:round/>
              <a:headEnd type="none" w="sm" len="sm"/>
              <a:tailEnd type="none" w="sm" len="sm"/>
            </a:ln>
          </p:spPr>
          <p:txBody>
            <a:bodyPr/>
            <a:lstStyle/>
            <a:p>
              <a:pPr eaLnBrk="0" hangingPunct="0"/>
              <a:endParaRPr lang="es-ES" sz="2400" i="1"/>
            </a:p>
          </p:txBody>
        </p:sp>
        <p:sp>
          <p:nvSpPr>
            <p:cNvPr id="12382" name="Arc 15"/>
            <p:cNvSpPr>
              <a:spLocks/>
            </p:cNvSpPr>
            <p:nvPr/>
          </p:nvSpPr>
          <p:spPr bwMode="auto">
            <a:xfrm>
              <a:off x="2150" y="1598"/>
              <a:ext cx="115" cy="339"/>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35"/>
                  </a:moveTo>
                  <a:cubicBezTo>
                    <a:pt x="35" y="9703"/>
                    <a:pt x="9581" y="102"/>
                    <a:pt x="21411" y="-1"/>
                  </a:cubicBezTo>
                </a:path>
                <a:path w="21600" h="21599" stroke="0" extrusionOk="0">
                  <a:moveTo>
                    <a:pt x="0" y="21535"/>
                  </a:moveTo>
                  <a:cubicBezTo>
                    <a:pt x="35" y="9703"/>
                    <a:pt x="9581" y="102"/>
                    <a:pt x="21411" y="-1"/>
                  </a:cubicBezTo>
                  <a:lnTo>
                    <a:pt x="21600" y="21599"/>
                  </a:lnTo>
                  <a:close/>
                </a:path>
              </a:pathLst>
            </a:custGeom>
            <a:noFill/>
            <a:ln w="50800" cap="rnd">
              <a:solidFill>
                <a:schemeClr val="tx1"/>
              </a:solidFill>
              <a:round/>
              <a:headEnd type="none" w="sm" len="sm"/>
              <a:tailEnd type="none" w="sm" len="sm"/>
            </a:ln>
          </p:spPr>
          <p:txBody>
            <a:bodyPr/>
            <a:lstStyle/>
            <a:p>
              <a:pPr eaLnBrk="0" hangingPunct="0"/>
              <a:endParaRPr lang="es-ES" sz="2400" i="1"/>
            </a:p>
          </p:txBody>
        </p:sp>
      </p:grpSp>
      <p:sp>
        <p:nvSpPr>
          <p:cNvPr id="12301" name="Arc 16"/>
          <p:cNvSpPr>
            <a:spLocks/>
          </p:cNvSpPr>
          <p:nvPr/>
        </p:nvSpPr>
        <p:spPr bwMode="auto">
          <a:xfrm>
            <a:off x="4643438" y="2349500"/>
            <a:ext cx="206375" cy="609600"/>
          </a:xfrm>
          <a:custGeom>
            <a:avLst/>
            <a:gdLst>
              <a:gd name="T0" fmla="*/ 178422512 w 21600"/>
              <a:gd name="T1" fmla="*/ 2147483647 h 21662"/>
              <a:gd name="T2" fmla="*/ 0 w 21600"/>
              <a:gd name="T3" fmla="*/ 0 h 21662"/>
              <a:gd name="T4" fmla="*/ 179997688 w 21600"/>
              <a:gd name="T5" fmla="*/ 39513882 h 21662"/>
              <a:gd name="T6" fmla="*/ 0 60000 65536"/>
              <a:gd name="T7" fmla="*/ 0 60000 65536"/>
              <a:gd name="T8" fmla="*/ 0 60000 65536"/>
              <a:gd name="T9" fmla="*/ 0 w 21600"/>
              <a:gd name="T10" fmla="*/ 0 h 21662"/>
              <a:gd name="T11" fmla="*/ 21600 w 21600"/>
              <a:gd name="T12" fmla="*/ 21662 h 21662"/>
            </a:gdLst>
            <a:ahLst/>
            <a:cxnLst>
              <a:cxn ang="T6">
                <a:pos x="T0" y="T1"/>
              </a:cxn>
              <a:cxn ang="T7">
                <a:pos x="T2" y="T3"/>
              </a:cxn>
              <a:cxn ang="T8">
                <a:pos x="T4" y="T5"/>
              </a:cxn>
            </a:cxnLst>
            <a:rect l="T9" t="T10" r="T11" b="T12"/>
            <a:pathLst>
              <a:path w="21600" h="21662" fill="none" extrusionOk="0">
                <a:moveTo>
                  <a:pt x="21410" y="21662"/>
                </a:moveTo>
                <a:cubicBezTo>
                  <a:pt x="9555" y="21558"/>
                  <a:pt x="0" y="11918"/>
                  <a:pt x="0" y="63"/>
                </a:cubicBezTo>
                <a:cubicBezTo>
                  <a:pt x="-1" y="42"/>
                  <a:pt x="0" y="21"/>
                  <a:pt x="0" y="0"/>
                </a:cubicBezTo>
              </a:path>
              <a:path w="21600" h="21662" stroke="0" extrusionOk="0">
                <a:moveTo>
                  <a:pt x="21410" y="21662"/>
                </a:moveTo>
                <a:cubicBezTo>
                  <a:pt x="9555" y="21558"/>
                  <a:pt x="0" y="11918"/>
                  <a:pt x="0" y="63"/>
                </a:cubicBezTo>
                <a:cubicBezTo>
                  <a:pt x="-1" y="42"/>
                  <a:pt x="0" y="21"/>
                  <a:pt x="0" y="0"/>
                </a:cubicBezTo>
                <a:lnTo>
                  <a:pt x="21600" y="63"/>
                </a:lnTo>
                <a:close/>
              </a:path>
            </a:pathLst>
          </a:custGeom>
          <a:noFill/>
          <a:ln w="50800" cap="rnd">
            <a:solidFill>
              <a:schemeClr val="tx1"/>
            </a:solidFill>
            <a:round/>
            <a:headEnd type="none" w="sm" len="sm"/>
            <a:tailEnd type="none" w="sm" len="sm"/>
          </a:ln>
        </p:spPr>
        <p:txBody>
          <a:bodyPr/>
          <a:lstStyle/>
          <a:p>
            <a:pPr eaLnBrk="0" hangingPunct="0"/>
            <a:endParaRPr lang="es-ES" sz="2400" i="1"/>
          </a:p>
        </p:txBody>
      </p:sp>
      <p:sp>
        <p:nvSpPr>
          <p:cNvPr id="12302" name="Arc 17"/>
          <p:cNvSpPr>
            <a:spLocks/>
          </p:cNvSpPr>
          <p:nvPr/>
        </p:nvSpPr>
        <p:spPr bwMode="auto">
          <a:xfrm>
            <a:off x="4859338" y="2420938"/>
            <a:ext cx="201612" cy="566737"/>
          </a:xfrm>
          <a:custGeom>
            <a:avLst/>
            <a:gdLst>
              <a:gd name="T0" fmla="*/ 163947160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chemeClr val="tx1"/>
            </a:solidFill>
            <a:round/>
            <a:headEnd type="none" w="sm" len="sm"/>
            <a:tailEnd type="none" w="sm" len="sm"/>
          </a:ln>
        </p:spPr>
        <p:txBody>
          <a:bodyPr/>
          <a:lstStyle/>
          <a:p>
            <a:pPr eaLnBrk="0" hangingPunct="0"/>
            <a:endParaRPr lang="es-ES" sz="2400" i="1"/>
          </a:p>
        </p:txBody>
      </p:sp>
      <p:grpSp>
        <p:nvGrpSpPr>
          <p:cNvPr id="12303" name="Group 19"/>
          <p:cNvGrpSpPr>
            <a:grpSpLocks/>
          </p:cNvGrpSpPr>
          <p:nvPr/>
        </p:nvGrpSpPr>
        <p:grpSpPr bwMode="auto">
          <a:xfrm>
            <a:off x="3348038" y="1700213"/>
            <a:ext cx="1835150" cy="1365250"/>
            <a:chOff x="1738" y="1553"/>
            <a:chExt cx="1028" cy="765"/>
          </a:xfrm>
        </p:grpSpPr>
        <p:sp>
          <p:nvSpPr>
            <p:cNvPr id="271380" name="Line 20"/>
            <p:cNvSpPr>
              <a:spLocks noChangeShapeType="1"/>
            </p:cNvSpPr>
            <p:nvPr/>
          </p:nvSpPr>
          <p:spPr bwMode="auto">
            <a:xfrm>
              <a:off x="1738" y="1553"/>
              <a:ext cx="0" cy="765"/>
            </a:xfrm>
            <a:prstGeom prst="line">
              <a:avLst/>
            </a:prstGeom>
            <a:noFill/>
            <a:ln w="50800">
              <a:solidFill>
                <a:schemeClr val="accent2"/>
              </a:solidFill>
              <a:round/>
              <a:headEnd type="none" w="sm" len="sm"/>
              <a:tailEnd type="none" w="sm" len="sm"/>
            </a:ln>
            <a:effectLst>
              <a:outerShdw dist="35921" dir="2700000" algn="ctr" rotWithShape="0">
                <a:schemeClr val="tx1"/>
              </a:outerShdw>
            </a:effectLst>
          </p:spPr>
          <p:txBody>
            <a:bodyPr/>
            <a:lstStyle/>
            <a:p>
              <a:pPr eaLnBrk="0" hangingPunct="0">
                <a:defRPr/>
              </a:pPr>
              <a:endParaRPr lang="es-ES" sz="2400" i="1">
                <a:cs typeface="+mn-cs"/>
              </a:endParaRPr>
            </a:p>
          </p:txBody>
        </p:sp>
        <p:sp>
          <p:nvSpPr>
            <p:cNvPr id="271381" name="Line 21"/>
            <p:cNvSpPr>
              <a:spLocks noChangeShapeType="1"/>
            </p:cNvSpPr>
            <p:nvPr/>
          </p:nvSpPr>
          <p:spPr bwMode="auto">
            <a:xfrm>
              <a:off x="1740" y="1927"/>
              <a:ext cx="1026" cy="0"/>
            </a:xfrm>
            <a:prstGeom prst="line">
              <a:avLst/>
            </a:prstGeom>
            <a:noFill/>
            <a:ln w="50800">
              <a:solidFill>
                <a:schemeClr val="accent2"/>
              </a:solidFill>
              <a:round/>
              <a:headEnd type="none" w="sm" len="sm"/>
              <a:tailEnd type="none" w="sm" len="sm"/>
            </a:ln>
            <a:effectLst>
              <a:outerShdw dist="35921" dir="2700000" algn="ctr" rotWithShape="0">
                <a:schemeClr val="tx1"/>
              </a:outerShdw>
            </a:effectLst>
          </p:spPr>
          <p:txBody>
            <a:bodyPr/>
            <a:lstStyle/>
            <a:p>
              <a:pPr eaLnBrk="0" hangingPunct="0">
                <a:defRPr/>
              </a:pPr>
              <a:endParaRPr lang="es-ES" sz="2400" i="1">
                <a:cs typeface="+mn-cs"/>
              </a:endParaRPr>
            </a:p>
          </p:txBody>
        </p:sp>
      </p:grpSp>
      <p:sp>
        <p:nvSpPr>
          <p:cNvPr id="271383" name="Line 23"/>
          <p:cNvSpPr>
            <a:spLocks noChangeShapeType="1"/>
          </p:cNvSpPr>
          <p:nvPr/>
        </p:nvSpPr>
        <p:spPr bwMode="auto">
          <a:xfrm>
            <a:off x="1763713" y="2276475"/>
            <a:ext cx="1371600" cy="0"/>
          </a:xfrm>
          <a:prstGeom prst="line">
            <a:avLst/>
          </a:prstGeom>
          <a:noFill/>
          <a:ln w="50800">
            <a:solidFill>
              <a:srgbClr val="33CC33"/>
            </a:solidFill>
            <a:round/>
            <a:headEnd type="none" w="sm" len="sm"/>
            <a:tailEnd type="none" w="sm" len="sm"/>
          </a:ln>
          <a:effectLst>
            <a:outerShdw dist="17961" dir="2700000" algn="ctr" rotWithShape="0">
              <a:schemeClr val="tx1"/>
            </a:outerShdw>
          </a:effectLst>
        </p:spPr>
        <p:txBody>
          <a:bodyPr/>
          <a:lstStyle/>
          <a:p>
            <a:pPr eaLnBrk="0" hangingPunct="0">
              <a:defRPr/>
            </a:pPr>
            <a:endParaRPr lang="es-ES" sz="2400" i="1">
              <a:cs typeface="+mn-cs"/>
            </a:endParaRPr>
          </a:p>
        </p:txBody>
      </p:sp>
      <p:sp>
        <p:nvSpPr>
          <p:cNvPr id="271384" name="Line 24"/>
          <p:cNvSpPr>
            <a:spLocks noChangeShapeType="1"/>
          </p:cNvSpPr>
          <p:nvPr/>
        </p:nvSpPr>
        <p:spPr bwMode="auto">
          <a:xfrm>
            <a:off x="1835150" y="2492375"/>
            <a:ext cx="1371600" cy="0"/>
          </a:xfrm>
          <a:prstGeom prst="line">
            <a:avLst/>
          </a:prstGeom>
          <a:noFill/>
          <a:ln w="50800">
            <a:solidFill>
              <a:schemeClr val="accent2"/>
            </a:solidFill>
            <a:round/>
            <a:headEnd type="none" w="sm" len="sm"/>
            <a:tailEnd type="none" w="sm" len="sm"/>
          </a:ln>
          <a:effectLst>
            <a:outerShdw dist="17961" dir="2700000" algn="ctr" rotWithShape="0">
              <a:schemeClr val="tx1"/>
            </a:outerShdw>
          </a:effectLst>
        </p:spPr>
        <p:txBody>
          <a:bodyPr/>
          <a:lstStyle/>
          <a:p>
            <a:pPr eaLnBrk="0" hangingPunct="0">
              <a:defRPr/>
            </a:pPr>
            <a:endParaRPr lang="es-ES" sz="2400" i="1">
              <a:cs typeface="+mn-cs"/>
            </a:endParaRPr>
          </a:p>
        </p:txBody>
      </p:sp>
      <p:grpSp>
        <p:nvGrpSpPr>
          <p:cNvPr id="12306" name="Group 26"/>
          <p:cNvGrpSpPr>
            <a:grpSpLocks/>
          </p:cNvGrpSpPr>
          <p:nvPr/>
        </p:nvGrpSpPr>
        <p:grpSpPr bwMode="auto">
          <a:xfrm>
            <a:off x="6156325" y="1557338"/>
            <a:ext cx="2120900" cy="1466850"/>
            <a:chOff x="3463" y="1510"/>
            <a:chExt cx="1188" cy="822"/>
          </a:xfrm>
        </p:grpSpPr>
        <p:sp>
          <p:nvSpPr>
            <p:cNvPr id="271387" name="Rectangle 27"/>
            <p:cNvSpPr>
              <a:spLocks noChangeArrowheads="1"/>
            </p:cNvSpPr>
            <p:nvPr/>
          </p:nvSpPr>
          <p:spPr bwMode="auto">
            <a:xfrm>
              <a:off x="3463" y="1510"/>
              <a:ext cx="1188" cy="822"/>
            </a:xfrm>
            <a:prstGeom prst="rect">
              <a:avLst/>
            </a:prstGeom>
            <a:gradFill rotWithShape="0">
              <a:gsLst>
                <a:gs pos="0">
                  <a:srgbClr val="FFD358"/>
                </a:gs>
                <a:gs pos="50000">
                  <a:srgbClr val="FFD358">
                    <a:gamma/>
                    <a:tint val="89804"/>
                    <a:invGamma/>
                  </a:srgbClr>
                </a:gs>
                <a:gs pos="100000">
                  <a:srgbClr val="FFD358"/>
                </a:gs>
              </a:gsLst>
              <a:lin ang="2700000" scaled="1"/>
            </a:gradFill>
            <a:ln w="12700">
              <a:solidFill>
                <a:schemeClr val="tx1"/>
              </a:solidFill>
              <a:miter lim="800000"/>
              <a:headEnd/>
              <a:tailEnd/>
            </a:ln>
            <a:effectLst>
              <a:outerShdw dist="35921" dir="2700000" algn="ctr" rotWithShape="0">
                <a:schemeClr val="tx1"/>
              </a:outerShdw>
            </a:effectLst>
          </p:spPr>
          <p:txBody>
            <a:bodyPr wrap="none" anchor="ctr"/>
            <a:lstStyle/>
            <a:p>
              <a:pPr eaLnBrk="0" hangingPunct="0">
                <a:defRPr/>
              </a:pPr>
              <a:endParaRPr lang="es-ES" sz="2400" i="1">
                <a:cs typeface="+mn-cs"/>
              </a:endParaRPr>
            </a:p>
          </p:txBody>
        </p:sp>
        <p:grpSp>
          <p:nvGrpSpPr>
            <p:cNvPr id="12352" name="Group 28"/>
            <p:cNvGrpSpPr>
              <a:grpSpLocks/>
            </p:cNvGrpSpPr>
            <p:nvPr/>
          </p:nvGrpSpPr>
          <p:grpSpPr bwMode="auto">
            <a:xfrm>
              <a:off x="3534" y="1578"/>
              <a:ext cx="216" cy="341"/>
              <a:chOff x="3534" y="1578"/>
              <a:chExt cx="216" cy="341"/>
            </a:xfrm>
          </p:grpSpPr>
          <p:sp>
            <p:nvSpPr>
              <p:cNvPr id="12377" name="Arc 29"/>
              <p:cNvSpPr>
                <a:spLocks/>
              </p:cNvSpPr>
              <p:nvPr/>
            </p:nvSpPr>
            <p:spPr bwMode="auto">
              <a:xfrm>
                <a:off x="3636" y="1578"/>
                <a:ext cx="114" cy="341"/>
              </a:xfrm>
              <a:custGeom>
                <a:avLst/>
                <a:gdLst>
                  <a:gd name="T0" fmla="*/ 0 w 21790"/>
                  <a:gd name="T1" fmla="*/ 0 h 21600"/>
                  <a:gd name="T2" fmla="*/ 0 w 21790"/>
                  <a:gd name="T3" fmla="*/ 0 h 21600"/>
                  <a:gd name="T4" fmla="*/ 0 w 21790"/>
                  <a:gd name="T5" fmla="*/ 0 h 21600"/>
                  <a:gd name="T6" fmla="*/ 0 60000 65536"/>
                  <a:gd name="T7" fmla="*/ 0 60000 65536"/>
                  <a:gd name="T8" fmla="*/ 0 60000 65536"/>
                  <a:gd name="T9" fmla="*/ 0 w 21790"/>
                  <a:gd name="T10" fmla="*/ 0 h 21600"/>
                  <a:gd name="T11" fmla="*/ 21790 w 21790"/>
                  <a:gd name="T12" fmla="*/ 21600 h 21600"/>
                </a:gdLst>
                <a:ahLst/>
                <a:cxnLst>
                  <a:cxn ang="T6">
                    <a:pos x="T0" y="T1"/>
                  </a:cxn>
                  <a:cxn ang="T7">
                    <a:pos x="T2" y="T3"/>
                  </a:cxn>
                  <a:cxn ang="T8">
                    <a:pos x="T4" y="T5"/>
                  </a:cxn>
                </a:cxnLst>
                <a:rect l="T9" t="T10" r="T11" b="T12"/>
                <a:pathLst>
                  <a:path w="21790" h="21600" fill="none" extrusionOk="0">
                    <a:moveTo>
                      <a:pt x="-1" y="0"/>
                    </a:moveTo>
                    <a:cubicBezTo>
                      <a:pt x="63" y="0"/>
                      <a:pt x="126" y="-1"/>
                      <a:pt x="190" y="0"/>
                    </a:cubicBezTo>
                    <a:cubicBezTo>
                      <a:pt x="12119" y="0"/>
                      <a:pt x="21790" y="9670"/>
                      <a:pt x="21790" y="21600"/>
                    </a:cubicBezTo>
                  </a:path>
                  <a:path w="21790" h="21600" stroke="0" extrusionOk="0">
                    <a:moveTo>
                      <a:pt x="-1" y="0"/>
                    </a:moveTo>
                    <a:cubicBezTo>
                      <a:pt x="63" y="0"/>
                      <a:pt x="126" y="-1"/>
                      <a:pt x="190" y="0"/>
                    </a:cubicBezTo>
                    <a:cubicBezTo>
                      <a:pt x="12119" y="0"/>
                      <a:pt x="21790" y="9670"/>
                      <a:pt x="21790" y="21600"/>
                    </a:cubicBezTo>
                    <a:lnTo>
                      <a:pt x="190" y="21600"/>
                    </a:lnTo>
                    <a:close/>
                  </a:path>
                </a:pathLst>
              </a:custGeom>
              <a:gradFill rotWithShape="0">
                <a:gsLst>
                  <a:gs pos="0">
                    <a:srgbClr val="FFD358"/>
                  </a:gs>
                  <a:gs pos="50000">
                    <a:srgbClr val="FFD769"/>
                  </a:gs>
                  <a:gs pos="100000">
                    <a:srgbClr val="FFD358"/>
                  </a:gs>
                </a:gsLst>
                <a:lin ang="2700000" scaled="1"/>
              </a:gradFill>
              <a:ln w="50800" cap="rnd">
                <a:solidFill>
                  <a:schemeClr val="tx1"/>
                </a:solidFill>
                <a:round/>
                <a:headEnd/>
                <a:tailEnd/>
              </a:ln>
            </p:spPr>
            <p:txBody>
              <a:bodyPr/>
              <a:lstStyle/>
              <a:p>
                <a:pPr eaLnBrk="0" hangingPunct="0"/>
                <a:endParaRPr lang="es-ES" sz="2400" i="1"/>
              </a:p>
            </p:txBody>
          </p:sp>
          <p:sp>
            <p:nvSpPr>
              <p:cNvPr id="12378" name="Arc 30"/>
              <p:cNvSpPr>
                <a:spLocks/>
              </p:cNvSpPr>
              <p:nvPr/>
            </p:nvSpPr>
            <p:spPr bwMode="auto">
              <a:xfrm>
                <a:off x="3534" y="1579"/>
                <a:ext cx="116" cy="339"/>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35"/>
                    </a:moveTo>
                    <a:cubicBezTo>
                      <a:pt x="35" y="9703"/>
                      <a:pt x="9582" y="101"/>
                      <a:pt x="21413" y="-1"/>
                    </a:cubicBezTo>
                  </a:path>
                  <a:path w="21600" h="21599" stroke="0" extrusionOk="0">
                    <a:moveTo>
                      <a:pt x="0" y="21535"/>
                    </a:moveTo>
                    <a:cubicBezTo>
                      <a:pt x="35" y="9703"/>
                      <a:pt x="9582" y="101"/>
                      <a:pt x="21413" y="-1"/>
                    </a:cubicBezTo>
                    <a:lnTo>
                      <a:pt x="21600" y="21599"/>
                    </a:lnTo>
                    <a:close/>
                  </a:path>
                </a:pathLst>
              </a:custGeom>
              <a:gradFill rotWithShape="0">
                <a:gsLst>
                  <a:gs pos="0">
                    <a:srgbClr val="FFD358"/>
                  </a:gs>
                  <a:gs pos="50000">
                    <a:srgbClr val="FFD769"/>
                  </a:gs>
                  <a:gs pos="100000">
                    <a:srgbClr val="FFD358"/>
                  </a:gs>
                </a:gsLst>
                <a:lin ang="2700000" scaled="1"/>
              </a:gradFill>
              <a:ln w="50800" cap="rnd">
                <a:solidFill>
                  <a:schemeClr val="tx1"/>
                </a:solidFill>
                <a:round/>
                <a:headEnd/>
                <a:tailEnd/>
              </a:ln>
            </p:spPr>
            <p:txBody>
              <a:bodyPr/>
              <a:lstStyle/>
              <a:p>
                <a:pPr eaLnBrk="0" hangingPunct="0"/>
                <a:endParaRPr lang="es-ES" sz="2400" i="1"/>
              </a:p>
            </p:txBody>
          </p:sp>
        </p:grpSp>
        <p:grpSp>
          <p:nvGrpSpPr>
            <p:cNvPr id="12353" name="Group 31"/>
            <p:cNvGrpSpPr>
              <a:grpSpLocks/>
            </p:cNvGrpSpPr>
            <p:nvPr/>
          </p:nvGrpSpPr>
          <p:grpSpPr bwMode="auto">
            <a:xfrm>
              <a:off x="3729" y="1901"/>
              <a:ext cx="214" cy="341"/>
              <a:chOff x="3729" y="1901"/>
              <a:chExt cx="214" cy="341"/>
            </a:xfrm>
          </p:grpSpPr>
          <p:sp>
            <p:nvSpPr>
              <p:cNvPr id="12375" name="Arc 32"/>
              <p:cNvSpPr>
                <a:spLocks/>
              </p:cNvSpPr>
              <p:nvPr/>
            </p:nvSpPr>
            <p:spPr bwMode="auto">
              <a:xfrm>
                <a:off x="3729" y="1901"/>
                <a:ext cx="114" cy="3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adFill rotWithShape="0">
                <a:gsLst>
                  <a:gs pos="0">
                    <a:srgbClr val="FFD358"/>
                  </a:gs>
                  <a:gs pos="50000">
                    <a:srgbClr val="FFD769"/>
                  </a:gs>
                  <a:gs pos="100000">
                    <a:srgbClr val="FFD358"/>
                  </a:gs>
                </a:gsLst>
                <a:lin ang="2700000" scaled="1"/>
              </a:gradFill>
              <a:ln w="50800" cap="rnd">
                <a:solidFill>
                  <a:schemeClr val="tx1"/>
                </a:solidFill>
                <a:round/>
                <a:headEnd/>
                <a:tailEnd/>
              </a:ln>
            </p:spPr>
            <p:txBody>
              <a:bodyPr/>
              <a:lstStyle/>
              <a:p>
                <a:pPr eaLnBrk="0" hangingPunct="0"/>
                <a:endParaRPr lang="es-ES" sz="2400" i="1"/>
              </a:p>
            </p:txBody>
          </p:sp>
          <p:sp>
            <p:nvSpPr>
              <p:cNvPr id="12376" name="Arc 33"/>
              <p:cNvSpPr>
                <a:spLocks/>
              </p:cNvSpPr>
              <p:nvPr/>
            </p:nvSpPr>
            <p:spPr bwMode="auto">
              <a:xfrm>
                <a:off x="3827" y="1901"/>
                <a:ext cx="116" cy="340"/>
              </a:xfrm>
              <a:custGeom>
                <a:avLst/>
                <a:gdLst>
                  <a:gd name="T0" fmla="*/ 0 w 21600"/>
                  <a:gd name="T1" fmla="*/ 0 h 21664"/>
                  <a:gd name="T2" fmla="*/ 0 w 21600"/>
                  <a:gd name="T3" fmla="*/ 0 h 21664"/>
                  <a:gd name="T4" fmla="*/ 0 w 21600"/>
                  <a:gd name="T5" fmla="*/ 0 h 21664"/>
                  <a:gd name="T6" fmla="*/ 0 60000 65536"/>
                  <a:gd name="T7" fmla="*/ 0 60000 65536"/>
                  <a:gd name="T8" fmla="*/ 0 60000 65536"/>
                  <a:gd name="T9" fmla="*/ 0 w 21600"/>
                  <a:gd name="T10" fmla="*/ 0 h 21664"/>
                  <a:gd name="T11" fmla="*/ 21600 w 21600"/>
                  <a:gd name="T12" fmla="*/ 21664 h 21664"/>
                </a:gdLst>
                <a:ahLst/>
                <a:cxnLst>
                  <a:cxn ang="T6">
                    <a:pos x="T0" y="T1"/>
                  </a:cxn>
                  <a:cxn ang="T7">
                    <a:pos x="T2" y="T3"/>
                  </a:cxn>
                  <a:cxn ang="T8">
                    <a:pos x="T4" y="T5"/>
                  </a:cxn>
                </a:cxnLst>
                <a:rect l="T9" t="T10" r="T11" b="T12"/>
                <a:pathLst>
                  <a:path w="21600" h="21664" fill="none" extrusionOk="0">
                    <a:moveTo>
                      <a:pt x="21599" y="0"/>
                    </a:moveTo>
                    <a:cubicBezTo>
                      <a:pt x="21599" y="21"/>
                      <a:pt x="21600" y="42"/>
                      <a:pt x="21600" y="64"/>
                    </a:cubicBezTo>
                    <a:cubicBezTo>
                      <a:pt x="21600" y="11993"/>
                      <a:pt x="11929" y="21663"/>
                      <a:pt x="0" y="21664"/>
                    </a:cubicBezTo>
                  </a:path>
                  <a:path w="21600" h="21664" stroke="0" extrusionOk="0">
                    <a:moveTo>
                      <a:pt x="21599" y="0"/>
                    </a:moveTo>
                    <a:cubicBezTo>
                      <a:pt x="21599" y="21"/>
                      <a:pt x="21600" y="42"/>
                      <a:pt x="21600" y="64"/>
                    </a:cubicBezTo>
                    <a:cubicBezTo>
                      <a:pt x="21600" y="11993"/>
                      <a:pt x="11929" y="21663"/>
                      <a:pt x="0" y="21664"/>
                    </a:cubicBezTo>
                    <a:lnTo>
                      <a:pt x="0" y="64"/>
                    </a:lnTo>
                    <a:close/>
                  </a:path>
                </a:pathLst>
              </a:custGeom>
              <a:gradFill rotWithShape="0">
                <a:gsLst>
                  <a:gs pos="0">
                    <a:srgbClr val="FFD358"/>
                  </a:gs>
                  <a:gs pos="50000">
                    <a:srgbClr val="FFD769"/>
                  </a:gs>
                  <a:gs pos="100000">
                    <a:srgbClr val="FFD358"/>
                  </a:gs>
                </a:gsLst>
                <a:lin ang="2700000" scaled="1"/>
              </a:gradFill>
              <a:ln w="50800" cap="rnd">
                <a:solidFill>
                  <a:schemeClr val="tx1"/>
                </a:solidFill>
                <a:round/>
                <a:headEnd/>
                <a:tailEnd/>
              </a:ln>
            </p:spPr>
            <p:txBody>
              <a:bodyPr/>
              <a:lstStyle/>
              <a:p>
                <a:pPr eaLnBrk="0" hangingPunct="0"/>
                <a:endParaRPr lang="es-ES" sz="2400" i="1"/>
              </a:p>
            </p:txBody>
          </p:sp>
        </p:grpSp>
        <p:grpSp>
          <p:nvGrpSpPr>
            <p:cNvPr id="12354" name="Group 34"/>
            <p:cNvGrpSpPr>
              <a:grpSpLocks/>
            </p:cNvGrpSpPr>
            <p:nvPr/>
          </p:nvGrpSpPr>
          <p:grpSpPr bwMode="auto">
            <a:xfrm>
              <a:off x="3923" y="1578"/>
              <a:ext cx="215" cy="341"/>
              <a:chOff x="3923" y="1578"/>
              <a:chExt cx="215" cy="341"/>
            </a:xfrm>
          </p:grpSpPr>
          <p:sp>
            <p:nvSpPr>
              <p:cNvPr id="12373" name="Arc 35"/>
              <p:cNvSpPr>
                <a:spLocks/>
              </p:cNvSpPr>
              <p:nvPr/>
            </p:nvSpPr>
            <p:spPr bwMode="auto">
              <a:xfrm>
                <a:off x="4024" y="1578"/>
                <a:ext cx="114" cy="3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FFD358"/>
                  </a:gs>
                  <a:gs pos="50000">
                    <a:srgbClr val="FFD769"/>
                  </a:gs>
                  <a:gs pos="100000">
                    <a:srgbClr val="FFD358"/>
                  </a:gs>
                </a:gsLst>
                <a:lin ang="2700000" scaled="1"/>
              </a:gradFill>
              <a:ln w="50800" cap="rnd">
                <a:solidFill>
                  <a:schemeClr val="tx1"/>
                </a:solidFill>
                <a:round/>
                <a:headEnd/>
                <a:tailEnd/>
              </a:ln>
            </p:spPr>
            <p:txBody>
              <a:bodyPr/>
              <a:lstStyle/>
              <a:p>
                <a:pPr eaLnBrk="0" hangingPunct="0"/>
                <a:endParaRPr lang="es-ES" sz="2400" i="1"/>
              </a:p>
            </p:txBody>
          </p:sp>
          <p:sp>
            <p:nvSpPr>
              <p:cNvPr id="12374" name="Arc 36"/>
              <p:cNvSpPr>
                <a:spLocks/>
              </p:cNvSpPr>
              <p:nvPr/>
            </p:nvSpPr>
            <p:spPr bwMode="auto">
              <a:xfrm>
                <a:off x="3923" y="1579"/>
                <a:ext cx="115" cy="339"/>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35"/>
                    </a:moveTo>
                    <a:cubicBezTo>
                      <a:pt x="35" y="9703"/>
                      <a:pt x="9581" y="102"/>
                      <a:pt x="21411" y="-1"/>
                    </a:cubicBezTo>
                  </a:path>
                  <a:path w="21600" h="21599" stroke="0" extrusionOk="0">
                    <a:moveTo>
                      <a:pt x="0" y="21535"/>
                    </a:moveTo>
                    <a:cubicBezTo>
                      <a:pt x="35" y="9703"/>
                      <a:pt x="9581" y="102"/>
                      <a:pt x="21411" y="-1"/>
                    </a:cubicBezTo>
                    <a:lnTo>
                      <a:pt x="21600" y="21599"/>
                    </a:lnTo>
                    <a:close/>
                  </a:path>
                </a:pathLst>
              </a:custGeom>
              <a:gradFill rotWithShape="0">
                <a:gsLst>
                  <a:gs pos="0">
                    <a:srgbClr val="FFD358"/>
                  </a:gs>
                  <a:gs pos="50000">
                    <a:srgbClr val="FFD769"/>
                  </a:gs>
                  <a:gs pos="100000">
                    <a:srgbClr val="FFD358"/>
                  </a:gs>
                </a:gsLst>
                <a:lin ang="2700000" scaled="1"/>
              </a:gradFill>
              <a:ln w="50800" cap="rnd">
                <a:solidFill>
                  <a:schemeClr val="tx1"/>
                </a:solidFill>
                <a:round/>
                <a:headEnd/>
                <a:tailEnd/>
              </a:ln>
            </p:spPr>
            <p:txBody>
              <a:bodyPr/>
              <a:lstStyle/>
              <a:p>
                <a:pPr eaLnBrk="0" hangingPunct="0"/>
                <a:endParaRPr lang="es-ES" sz="2400" i="1"/>
              </a:p>
            </p:txBody>
          </p:sp>
        </p:grpSp>
        <p:grpSp>
          <p:nvGrpSpPr>
            <p:cNvPr id="12355" name="Group 37"/>
            <p:cNvGrpSpPr>
              <a:grpSpLocks/>
            </p:cNvGrpSpPr>
            <p:nvPr/>
          </p:nvGrpSpPr>
          <p:grpSpPr bwMode="auto">
            <a:xfrm>
              <a:off x="4121" y="1901"/>
              <a:ext cx="216" cy="341"/>
              <a:chOff x="4121" y="1901"/>
              <a:chExt cx="216" cy="341"/>
            </a:xfrm>
          </p:grpSpPr>
          <p:sp>
            <p:nvSpPr>
              <p:cNvPr id="12371" name="Arc 38"/>
              <p:cNvSpPr>
                <a:spLocks/>
              </p:cNvSpPr>
              <p:nvPr/>
            </p:nvSpPr>
            <p:spPr bwMode="auto">
              <a:xfrm>
                <a:off x="4121" y="1901"/>
                <a:ext cx="114" cy="3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adFill rotWithShape="0">
                <a:gsLst>
                  <a:gs pos="0">
                    <a:srgbClr val="FFD358"/>
                  </a:gs>
                  <a:gs pos="50000">
                    <a:srgbClr val="FFD769"/>
                  </a:gs>
                  <a:gs pos="100000">
                    <a:srgbClr val="FFD358"/>
                  </a:gs>
                </a:gsLst>
                <a:lin ang="2700000" scaled="1"/>
              </a:gradFill>
              <a:ln w="50800" cap="rnd">
                <a:solidFill>
                  <a:schemeClr val="tx1"/>
                </a:solidFill>
                <a:round/>
                <a:headEnd/>
                <a:tailEnd/>
              </a:ln>
            </p:spPr>
            <p:txBody>
              <a:bodyPr/>
              <a:lstStyle/>
              <a:p>
                <a:pPr eaLnBrk="0" hangingPunct="0"/>
                <a:endParaRPr lang="es-ES" sz="2400" i="1"/>
              </a:p>
            </p:txBody>
          </p:sp>
          <p:sp>
            <p:nvSpPr>
              <p:cNvPr id="12372" name="Arc 39"/>
              <p:cNvSpPr>
                <a:spLocks/>
              </p:cNvSpPr>
              <p:nvPr/>
            </p:nvSpPr>
            <p:spPr bwMode="auto">
              <a:xfrm>
                <a:off x="4221" y="1901"/>
                <a:ext cx="116" cy="340"/>
              </a:xfrm>
              <a:custGeom>
                <a:avLst/>
                <a:gdLst>
                  <a:gd name="T0" fmla="*/ 0 w 21787"/>
                  <a:gd name="T1" fmla="*/ 0 h 21664"/>
                  <a:gd name="T2" fmla="*/ 0 w 21787"/>
                  <a:gd name="T3" fmla="*/ 0 h 21664"/>
                  <a:gd name="T4" fmla="*/ 0 w 21787"/>
                  <a:gd name="T5" fmla="*/ 0 h 21664"/>
                  <a:gd name="T6" fmla="*/ 0 60000 65536"/>
                  <a:gd name="T7" fmla="*/ 0 60000 65536"/>
                  <a:gd name="T8" fmla="*/ 0 60000 65536"/>
                  <a:gd name="T9" fmla="*/ 0 w 21787"/>
                  <a:gd name="T10" fmla="*/ 0 h 21664"/>
                  <a:gd name="T11" fmla="*/ 21787 w 21787"/>
                  <a:gd name="T12" fmla="*/ 21664 h 21664"/>
                </a:gdLst>
                <a:ahLst/>
                <a:cxnLst>
                  <a:cxn ang="T6">
                    <a:pos x="T0" y="T1"/>
                  </a:cxn>
                  <a:cxn ang="T7">
                    <a:pos x="T2" y="T3"/>
                  </a:cxn>
                  <a:cxn ang="T8">
                    <a:pos x="T4" y="T5"/>
                  </a:cxn>
                </a:cxnLst>
                <a:rect l="T9" t="T10" r="T11" b="T12"/>
                <a:pathLst>
                  <a:path w="21787" h="21664" fill="none" extrusionOk="0">
                    <a:moveTo>
                      <a:pt x="21786" y="0"/>
                    </a:moveTo>
                    <a:cubicBezTo>
                      <a:pt x="21786" y="21"/>
                      <a:pt x="21787" y="42"/>
                      <a:pt x="21787" y="64"/>
                    </a:cubicBezTo>
                    <a:cubicBezTo>
                      <a:pt x="21787" y="11993"/>
                      <a:pt x="12116" y="21664"/>
                      <a:pt x="187" y="21664"/>
                    </a:cubicBezTo>
                    <a:cubicBezTo>
                      <a:pt x="124" y="21664"/>
                      <a:pt x="62" y="21663"/>
                      <a:pt x="-1" y="21663"/>
                    </a:cubicBezTo>
                  </a:path>
                  <a:path w="21787" h="21664" stroke="0" extrusionOk="0">
                    <a:moveTo>
                      <a:pt x="21786" y="0"/>
                    </a:moveTo>
                    <a:cubicBezTo>
                      <a:pt x="21786" y="21"/>
                      <a:pt x="21787" y="42"/>
                      <a:pt x="21787" y="64"/>
                    </a:cubicBezTo>
                    <a:cubicBezTo>
                      <a:pt x="21787" y="11993"/>
                      <a:pt x="12116" y="21664"/>
                      <a:pt x="187" y="21664"/>
                    </a:cubicBezTo>
                    <a:cubicBezTo>
                      <a:pt x="124" y="21664"/>
                      <a:pt x="62" y="21663"/>
                      <a:pt x="-1" y="21663"/>
                    </a:cubicBezTo>
                    <a:lnTo>
                      <a:pt x="187" y="64"/>
                    </a:lnTo>
                    <a:close/>
                  </a:path>
                </a:pathLst>
              </a:custGeom>
              <a:gradFill rotWithShape="0">
                <a:gsLst>
                  <a:gs pos="0">
                    <a:srgbClr val="FFD358"/>
                  </a:gs>
                  <a:gs pos="50000">
                    <a:srgbClr val="FFD769"/>
                  </a:gs>
                  <a:gs pos="100000">
                    <a:srgbClr val="FFD358"/>
                  </a:gs>
                </a:gsLst>
                <a:lin ang="2700000" scaled="1"/>
              </a:gradFill>
              <a:ln w="50800" cap="rnd">
                <a:solidFill>
                  <a:schemeClr val="tx1"/>
                </a:solidFill>
                <a:round/>
                <a:headEnd/>
                <a:tailEnd/>
              </a:ln>
            </p:spPr>
            <p:txBody>
              <a:bodyPr/>
              <a:lstStyle/>
              <a:p>
                <a:pPr eaLnBrk="0" hangingPunct="0"/>
                <a:endParaRPr lang="es-ES" sz="2400" i="1"/>
              </a:p>
            </p:txBody>
          </p:sp>
        </p:grpSp>
        <p:sp>
          <p:nvSpPr>
            <p:cNvPr id="271400" name="Line 40"/>
            <p:cNvSpPr>
              <a:spLocks noChangeShapeType="1"/>
            </p:cNvSpPr>
            <p:nvPr/>
          </p:nvSpPr>
          <p:spPr bwMode="auto">
            <a:xfrm>
              <a:off x="3976" y="1689"/>
              <a:ext cx="0" cy="233"/>
            </a:xfrm>
            <a:prstGeom prst="line">
              <a:avLst/>
            </a:prstGeom>
            <a:noFill/>
            <a:ln w="25400">
              <a:solidFill>
                <a:schemeClr val="accent1"/>
              </a:solidFill>
              <a:round/>
              <a:headEnd type="none" w="sm" len="sm"/>
              <a:tailEnd type="none" w="sm" len="sm"/>
            </a:ln>
            <a:effectLst>
              <a:outerShdw dist="17961" dir="2700000" algn="ctr" rotWithShape="0">
                <a:schemeClr val="tx1"/>
              </a:outerShdw>
            </a:effectLst>
          </p:spPr>
          <p:txBody>
            <a:bodyPr/>
            <a:lstStyle/>
            <a:p>
              <a:pPr eaLnBrk="0" hangingPunct="0">
                <a:defRPr/>
              </a:pPr>
              <a:endParaRPr lang="es-ES" sz="2400" i="1">
                <a:cs typeface="+mn-cs"/>
              </a:endParaRPr>
            </a:p>
          </p:txBody>
        </p:sp>
        <p:sp>
          <p:nvSpPr>
            <p:cNvPr id="271401" name="Line 41"/>
            <p:cNvSpPr>
              <a:spLocks noChangeShapeType="1"/>
            </p:cNvSpPr>
            <p:nvPr/>
          </p:nvSpPr>
          <p:spPr bwMode="auto">
            <a:xfrm flipH="1">
              <a:off x="4031" y="1601"/>
              <a:ext cx="1" cy="302"/>
            </a:xfrm>
            <a:prstGeom prst="line">
              <a:avLst/>
            </a:prstGeom>
            <a:noFill/>
            <a:ln w="25400">
              <a:solidFill>
                <a:schemeClr val="accent1"/>
              </a:solidFill>
              <a:round/>
              <a:headEnd type="none" w="sm" len="sm"/>
              <a:tailEnd type="none" w="sm" len="sm"/>
            </a:ln>
            <a:effectLst>
              <a:outerShdw dist="17961" dir="2700000" algn="ctr" rotWithShape="0">
                <a:schemeClr val="tx1"/>
              </a:outerShdw>
            </a:effectLst>
          </p:spPr>
          <p:txBody>
            <a:bodyPr/>
            <a:lstStyle/>
            <a:p>
              <a:pPr eaLnBrk="0" hangingPunct="0">
                <a:defRPr/>
              </a:pPr>
              <a:endParaRPr lang="es-ES" sz="2400" i="1">
                <a:cs typeface="+mn-cs"/>
              </a:endParaRPr>
            </a:p>
          </p:txBody>
        </p:sp>
        <p:sp>
          <p:nvSpPr>
            <p:cNvPr id="271402" name="Line 42"/>
            <p:cNvSpPr>
              <a:spLocks noChangeShapeType="1"/>
            </p:cNvSpPr>
            <p:nvPr/>
          </p:nvSpPr>
          <p:spPr bwMode="auto">
            <a:xfrm>
              <a:off x="4081" y="1682"/>
              <a:ext cx="1" cy="214"/>
            </a:xfrm>
            <a:prstGeom prst="line">
              <a:avLst/>
            </a:prstGeom>
            <a:noFill/>
            <a:ln w="25400">
              <a:solidFill>
                <a:schemeClr val="accent1"/>
              </a:solidFill>
              <a:round/>
              <a:headEnd type="none" w="sm" len="sm"/>
              <a:tailEnd type="none" w="sm" len="sm"/>
            </a:ln>
            <a:effectLst>
              <a:outerShdw dist="17961" dir="2700000" algn="ctr" rotWithShape="0">
                <a:schemeClr val="tx1"/>
              </a:outerShdw>
            </a:effectLst>
          </p:spPr>
          <p:txBody>
            <a:bodyPr/>
            <a:lstStyle/>
            <a:p>
              <a:pPr eaLnBrk="0" hangingPunct="0">
                <a:defRPr/>
              </a:pPr>
              <a:endParaRPr lang="es-ES" sz="2400" i="1">
                <a:cs typeface="+mn-cs"/>
              </a:endParaRPr>
            </a:p>
          </p:txBody>
        </p:sp>
        <p:sp>
          <p:nvSpPr>
            <p:cNvPr id="271403" name="Line 43"/>
            <p:cNvSpPr>
              <a:spLocks noChangeShapeType="1"/>
            </p:cNvSpPr>
            <p:nvPr/>
          </p:nvSpPr>
          <p:spPr bwMode="auto">
            <a:xfrm>
              <a:off x="4228" y="1917"/>
              <a:ext cx="0" cy="310"/>
            </a:xfrm>
            <a:prstGeom prst="line">
              <a:avLst/>
            </a:prstGeom>
            <a:noFill/>
            <a:ln w="25400">
              <a:solidFill>
                <a:schemeClr val="accent1"/>
              </a:solidFill>
              <a:round/>
              <a:headEnd type="none" w="sm" len="sm"/>
              <a:tailEnd type="none" w="sm" len="sm"/>
            </a:ln>
            <a:effectLst>
              <a:outerShdw dist="17961" dir="2700000" algn="ctr" rotWithShape="0">
                <a:schemeClr val="tx1"/>
              </a:outerShdw>
            </a:effectLst>
          </p:spPr>
          <p:txBody>
            <a:bodyPr/>
            <a:lstStyle/>
            <a:p>
              <a:pPr eaLnBrk="0" hangingPunct="0">
                <a:defRPr/>
              </a:pPr>
              <a:endParaRPr lang="es-ES" sz="2400" i="1">
                <a:cs typeface="+mn-cs"/>
              </a:endParaRPr>
            </a:p>
          </p:txBody>
        </p:sp>
        <p:sp>
          <p:nvSpPr>
            <p:cNvPr id="271404" name="Line 44"/>
            <p:cNvSpPr>
              <a:spLocks noChangeShapeType="1"/>
            </p:cNvSpPr>
            <p:nvPr/>
          </p:nvSpPr>
          <p:spPr bwMode="auto">
            <a:xfrm flipH="1">
              <a:off x="4283" y="1906"/>
              <a:ext cx="4" cy="218"/>
            </a:xfrm>
            <a:prstGeom prst="line">
              <a:avLst/>
            </a:prstGeom>
            <a:noFill/>
            <a:ln w="25400">
              <a:solidFill>
                <a:schemeClr val="accent1"/>
              </a:solidFill>
              <a:round/>
              <a:headEnd type="none" w="sm" len="sm"/>
              <a:tailEnd type="none" w="sm" len="sm"/>
            </a:ln>
            <a:effectLst>
              <a:outerShdw dist="17961" dir="2700000" algn="ctr" rotWithShape="0">
                <a:schemeClr val="tx1"/>
              </a:outerShdw>
            </a:effectLst>
          </p:spPr>
          <p:txBody>
            <a:bodyPr/>
            <a:lstStyle/>
            <a:p>
              <a:pPr eaLnBrk="0" hangingPunct="0">
                <a:defRPr/>
              </a:pPr>
              <a:endParaRPr lang="es-ES" sz="2400" i="1">
                <a:cs typeface="+mn-cs"/>
              </a:endParaRPr>
            </a:p>
          </p:txBody>
        </p:sp>
        <p:sp>
          <p:nvSpPr>
            <p:cNvPr id="271405" name="Line 45"/>
            <p:cNvSpPr>
              <a:spLocks noChangeShapeType="1"/>
            </p:cNvSpPr>
            <p:nvPr/>
          </p:nvSpPr>
          <p:spPr bwMode="auto">
            <a:xfrm>
              <a:off x="4174" y="1903"/>
              <a:ext cx="0" cy="218"/>
            </a:xfrm>
            <a:prstGeom prst="line">
              <a:avLst/>
            </a:prstGeom>
            <a:noFill/>
            <a:ln w="25400">
              <a:solidFill>
                <a:schemeClr val="accent1"/>
              </a:solidFill>
              <a:round/>
              <a:headEnd type="none" w="sm" len="sm"/>
              <a:tailEnd type="none" w="sm" len="sm"/>
            </a:ln>
            <a:effectLst>
              <a:outerShdw dist="17961" dir="2700000" algn="ctr" rotWithShape="0">
                <a:schemeClr val="tx1"/>
              </a:outerShdw>
            </a:effectLst>
          </p:spPr>
          <p:txBody>
            <a:bodyPr/>
            <a:lstStyle/>
            <a:p>
              <a:pPr eaLnBrk="0" hangingPunct="0">
                <a:defRPr/>
              </a:pPr>
              <a:endParaRPr lang="es-ES" sz="2400" i="1">
                <a:cs typeface="+mn-cs"/>
              </a:endParaRPr>
            </a:p>
          </p:txBody>
        </p:sp>
        <p:sp>
          <p:nvSpPr>
            <p:cNvPr id="271406" name="Line 46"/>
            <p:cNvSpPr>
              <a:spLocks noChangeShapeType="1"/>
            </p:cNvSpPr>
            <p:nvPr/>
          </p:nvSpPr>
          <p:spPr bwMode="auto">
            <a:xfrm>
              <a:off x="3787" y="1921"/>
              <a:ext cx="0" cy="239"/>
            </a:xfrm>
            <a:prstGeom prst="line">
              <a:avLst/>
            </a:prstGeom>
            <a:noFill/>
            <a:ln w="25400">
              <a:solidFill>
                <a:schemeClr val="accent1"/>
              </a:solidFill>
              <a:round/>
              <a:headEnd type="none" w="sm" len="sm"/>
              <a:tailEnd type="none" w="sm" len="sm"/>
            </a:ln>
            <a:effectLst>
              <a:outerShdw dist="17961" dir="2700000" algn="ctr" rotWithShape="0">
                <a:schemeClr val="tx1"/>
              </a:outerShdw>
            </a:effectLst>
          </p:spPr>
          <p:txBody>
            <a:bodyPr/>
            <a:lstStyle/>
            <a:p>
              <a:pPr eaLnBrk="0" hangingPunct="0">
                <a:defRPr/>
              </a:pPr>
              <a:endParaRPr lang="es-ES" sz="2400" i="1">
                <a:cs typeface="+mn-cs"/>
              </a:endParaRPr>
            </a:p>
          </p:txBody>
        </p:sp>
        <p:sp>
          <p:nvSpPr>
            <p:cNvPr id="271407" name="Line 47"/>
            <p:cNvSpPr>
              <a:spLocks noChangeShapeType="1"/>
            </p:cNvSpPr>
            <p:nvPr/>
          </p:nvSpPr>
          <p:spPr bwMode="auto">
            <a:xfrm flipH="1">
              <a:off x="3831" y="1908"/>
              <a:ext cx="3" cy="318"/>
            </a:xfrm>
            <a:prstGeom prst="line">
              <a:avLst/>
            </a:prstGeom>
            <a:noFill/>
            <a:ln w="25400">
              <a:solidFill>
                <a:schemeClr val="accent1"/>
              </a:solidFill>
              <a:round/>
              <a:headEnd type="none" w="sm" len="sm"/>
              <a:tailEnd type="none" w="sm" len="sm"/>
            </a:ln>
            <a:effectLst>
              <a:outerShdw dist="17961" dir="2700000" algn="ctr" rotWithShape="0">
                <a:schemeClr val="tx1"/>
              </a:outerShdw>
            </a:effectLst>
          </p:spPr>
          <p:txBody>
            <a:bodyPr/>
            <a:lstStyle/>
            <a:p>
              <a:pPr eaLnBrk="0" hangingPunct="0">
                <a:defRPr/>
              </a:pPr>
              <a:endParaRPr lang="es-ES" sz="2400" i="1">
                <a:cs typeface="+mn-cs"/>
              </a:endParaRPr>
            </a:p>
          </p:txBody>
        </p:sp>
        <p:sp>
          <p:nvSpPr>
            <p:cNvPr id="271408" name="Line 48"/>
            <p:cNvSpPr>
              <a:spLocks noChangeShapeType="1"/>
            </p:cNvSpPr>
            <p:nvPr/>
          </p:nvSpPr>
          <p:spPr bwMode="auto">
            <a:xfrm>
              <a:off x="3881" y="1912"/>
              <a:ext cx="0" cy="257"/>
            </a:xfrm>
            <a:prstGeom prst="line">
              <a:avLst/>
            </a:prstGeom>
            <a:noFill/>
            <a:ln w="25400">
              <a:solidFill>
                <a:schemeClr val="accent1"/>
              </a:solidFill>
              <a:round/>
              <a:headEnd type="none" w="sm" len="sm"/>
              <a:tailEnd type="none" w="sm" len="sm"/>
            </a:ln>
            <a:effectLst>
              <a:outerShdw dist="17961" dir="2700000" algn="ctr" rotWithShape="0">
                <a:schemeClr val="tx1"/>
              </a:outerShdw>
            </a:effectLst>
          </p:spPr>
          <p:txBody>
            <a:bodyPr/>
            <a:lstStyle/>
            <a:p>
              <a:pPr eaLnBrk="0" hangingPunct="0">
                <a:defRPr/>
              </a:pPr>
              <a:endParaRPr lang="es-ES" sz="2400" i="1">
                <a:cs typeface="+mn-cs"/>
              </a:endParaRPr>
            </a:p>
          </p:txBody>
        </p:sp>
        <p:sp>
          <p:nvSpPr>
            <p:cNvPr id="271409" name="Line 49"/>
            <p:cNvSpPr>
              <a:spLocks noChangeShapeType="1"/>
            </p:cNvSpPr>
            <p:nvPr/>
          </p:nvSpPr>
          <p:spPr bwMode="auto">
            <a:xfrm>
              <a:off x="3590" y="1677"/>
              <a:ext cx="0" cy="227"/>
            </a:xfrm>
            <a:prstGeom prst="line">
              <a:avLst/>
            </a:prstGeom>
            <a:noFill/>
            <a:ln w="25400">
              <a:solidFill>
                <a:schemeClr val="accent1"/>
              </a:solidFill>
              <a:round/>
              <a:headEnd type="none" w="sm" len="sm"/>
              <a:tailEnd type="none" w="sm" len="sm"/>
            </a:ln>
            <a:effectLst>
              <a:outerShdw dist="17961" dir="2700000" algn="ctr" rotWithShape="0">
                <a:schemeClr val="tx1"/>
              </a:outerShdw>
            </a:effectLst>
          </p:spPr>
          <p:txBody>
            <a:bodyPr/>
            <a:lstStyle/>
            <a:p>
              <a:pPr eaLnBrk="0" hangingPunct="0">
                <a:defRPr/>
              </a:pPr>
              <a:endParaRPr lang="es-ES" sz="2400" i="1">
                <a:cs typeface="+mn-cs"/>
              </a:endParaRPr>
            </a:p>
          </p:txBody>
        </p:sp>
        <p:sp>
          <p:nvSpPr>
            <p:cNvPr id="271410" name="Line 50"/>
            <p:cNvSpPr>
              <a:spLocks noChangeShapeType="1"/>
            </p:cNvSpPr>
            <p:nvPr/>
          </p:nvSpPr>
          <p:spPr bwMode="auto">
            <a:xfrm flipH="1">
              <a:off x="3639" y="1601"/>
              <a:ext cx="3" cy="329"/>
            </a:xfrm>
            <a:prstGeom prst="line">
              <a:avLst/>
            </a:prstGeom>
            <a:noFill/>
            <a:ln w="25400">
              <a:solidFill>
                <a:schemeClr val="accent1"/>
              </a:solidFill>
              <a:round/>
              <a:headEnd type="none" w="sm" len="sm"/>
              <a:tailEnd type="none" w="sm" len="sm"/>
            </a:ln>
            <a:effectLst>
              <a:outerShdw dist="17961" dir="2700000" algn="ctr" rotWithShape="0">
                <a:schemeClr val="tx1"/>
              </a:outerShdw>
            </a:effectLst>
          </p:spPr>
          <p:txBody>
            <a:bodyPr/>
            <a:lstStyle/>
            <a:p>
              <a:pPr eaLnBrk="0" hangingPunct="0">
                <a:defRPr/>
              </a:pPr>
              <a:endParaRPr lang="es-ES" sz="2400" i="1">
                <a:cs typeface="+mn-cs"/>
              </a:endParaRPr>
            </a:p>
          </p:txBody>
        </p:sp>
        <p:sp>
          <p:nvSpPr>
            <p:cNvPr id="271411" name="Line 51"/>
            <p:cNvSpPr>
              <a:spLocks noChangeShapeType="1"/>
            </p:cNvSpPr>
            <p:nvPr/>
          </p:nvSpPr>
          <p:spPr bwMode="auto">
            <a:xfrm>
              <a:off x="3697" y="1698"/>
              <a:ext cx="1" cy="210"/>
            </a:xfrm>
            <a:prstGeom prst="line">
              <a:avLst/>
            </a:prstGeom>
            <a:noFill/>
            <a:ln w="25400">
              <a:solidFill>
                <a:schemeClr val="accent1"/>
              </a:solidFill>
              <a:round/>
              <a:headEnd type="none" w="sm" len="sm"/>
              <a:tailEnd type="none" w="sm" len="sm"/>
            </a:ln>
            <a:effectLst>
              <a:outerShdw dist="17961" dir="2700000" algn="ctr" rotWithShape="0">
                <a:schemeClr val="tx1"/>
              </a:outerShdw>
            </a:effectLst>
          </p:spPr>
          <p:txBody>
            <a:bodyPr/>
            <a:lstStyle/>
            <a:p>
              <a:pPr eaLnBrk="0" hangingPunct="0">
                <a:defRPr/>
              </a:pPr>
              <a:endParaRPr lang="es-ES" sz="2400" i="1">
                <a:cs typeface="+mn-cs"/>
              </a:endParaRPr>
            </a:p>
          </p:txBody>
        </p:sp>
        <p:grpSp>
          <p:nvGrpSpPr>
            <p:cNvPr id="12368" name="Group 52"/>
            <p:cNvGrpSpPr>
              <a:grpSpLocks/>
            </p:cNvGrpSpPr>
            <p:nvPr/>
          </p:nvGrpSpPr>
          <p:grpSpPr bwMode="auto">
            <a:xfrm>
              <a:off x="3520" y="1540"/>
              <a:ext cx="1028" cy="766"/>
              <a:chOff x="3520" y="1540"/>
              <a:chExt cx="1028" cy="766"/>
            </a:xfrm>
          </p:grpSpPr>
          <p:sp>
            <p:nvSpPr>
              <p:cNvPr id="271413" name="Line 53"/>
              <p:cNvSpPr>
                <a:spLocks noChangeShapeType="1"/>
              </p:cNvSpPr>
              <p:nvPr/>
            </p:nvSpPr>
            <p:spPr bwMode="auto">
              <a:xfrm>
                <a:off x="3520" y="1540"/>
                <a:ext cx="0" cy="766"/>
              </a:xfrm>
              <a:prstGeom prst="line">
                <a:avLst/>
              </a:prstGeom>
              <a:noFill/>
              <a:ln w="50800">
                <a:solidFill>
                  <a:schemeClr val="accent2"/>
                </a:solidFill>
                <a:round/>
                <a:headEnd type="none" w="sm" len="sm"/>
                <a:tailEnd type="none" w="sm" len="sm"/>
              </a:ln>
              <a:effectLst>
                <a:outerShdw dist="35921" dir="2700000" algn="ctr" rotWithShape="0">
                  <a:schemeClr val="tx1"/>
                </a:outerShdw>
              </a:effectLst>
            </p:spPr>
            <p:txBody>
              <a:bodyPr/>
              <a:lstStyle/>
              <a:p>
                <a:pPr eaLnBrk="0" hangingPunct="0">
                  <a:defRPr/>
                </a:pPr>
                <a:endParaRPr lang="es-ES" sz="2400" i="1">
                  <a:cs typeface="+mn-cs"/>
                </a:endParaRPr>
              </a:p>
            </p:txBody>
          </p:sp>
          <p:sp>
            <p:nvSpPr>
              <p:cNvPr id="271414" name="Line 54"/>
              <p:cNvSpPr>
                <a:spLocks noChangeShapeType="1"/>
              </p:cNvSpPr>
              <p:nvPr/>
            </p:nvSpPr>
            <p:spPr bwMode="auto">
              <a:xfrm>
                <a:off x="3522" y="1914"/>
                <a:ext cx="1026" cy="0"/>
              </a:xfrm>
              <a:prstGeom prst="line">
                <a:avLst/>
              </a:prstGeom>
              <a:noFill/>
              <a:ln w="50800">
                <a:solidFill>
                  <a:schemeClr val="accent2"/>
                </a:solidFill>
                <a:round/>
                <a:headEnd type="none" w="sm" len="sm"/>
                <a:tailEnd type="none" w="sm" len="sm"/>
              </a:ln>
              <a:effectLst>
                <a:outerShdw dist="35921" dir="2700000" algn="ctr" rotWithShape="0">
                  <a:schemeClr val="tx1"/>
                </a:outerShdw>
              </a:effectLst>
            </p:spPr>
            <p:txBody>
              <a:bodyPr/>
              <a:lstStyle/>
              <a:p>
                <a:pPr eaLnBrk="0" hangingPunct="0">
                  <a:defRPr/>
                </a:pPr>
                <a:endParaRPr lang="es-ES" sz="2400" i="1">
                  <a:cs typeface="+mn-cs"/>
                </a:endParaRPr>
              </a:p>
            </p:txBody>
          </p:sp>
        </p:grpSp>
      </p:grpSp>
      <p:grpSp>
        <p:nvGrpSpPr>
          <p:cNvPr id="12307" name="Group 55"/>
          <p:cNvGrpSpPr>
            <a:grpSpLocks/>
          </p:cNvGrpSpPr>
          <p:nvPr/>
        </p:nvGrpSpPr>
        <p:grpSpPr bwMode="auto">
          <a:xfrm>
            <a:off x="323850" y="1700213"/>
            <a:ext cx="1685925" cy="1192212"/>
            <a:chOff x="311" y="1684"/>
            <a:chExt cx="944" cy="668"/>
          </a:xfrm>
        </p:grpSpPr>
        <p:grpSp>
          <p:nvGrpSpPr>
            <p:cNvPr id="12309" name="Group 56"/>
            <p:cNvGrpSpPr>
              <a:grpSpLocks/>
            </p:cNvGrpSpPr>
            <p:nvPr/>
          </p:nvGrpSpPr>
          <p:grpSpPr bwMode="auto">
            <a:xfrm>
              <a:off x="383" y="1790"/>
              <a:ext cx="827" cy="562"/>
              <a:chOff x="383" y="1790"/>
              <a:chExt cx="827" cy="562"/>
            </a:xfrm>
          </p:grpSpPr>
          <p:sp>
            <p:nvSpPr>
              <p:cNvPr id="12344" name="Rectangle 57"/>
              <p:cNvSpPr>
                <a:spLocks noChangeArrowheads="1"/>
              </p:cNvSpPr>
              <p:nvPr/>
            </p:nvSpPr>
            <p:spPr bwMode="auto">
              <a:xfrm>
                <a:off x="1025" y="2298"/>
                <a:ext cx="107" cy="54"/>
              </a:xfrm>
              <a:prstGeom prst="rect">
                <a:avLst/>
              </a:prstGeom>
              <a:gradFill rotWithShape="0">
                <a:gsLst>
                  <a:gs pos="0">
                    <a:srgbClr val="7B8164"/>
                  </a:gs>
                  <a:gs pos="50000">
                    <a:srgbClr val="959A83"/>
                  </a:gs>
                  <a:gs pos="100000">
                    <a:srgbClr val="7B8164"/>
                  </a:gs>
                </a:gsLst>
                <a:lin ang="0" scaled="1"/>
              </a:gradFill>
              <a:ln w="9525">
                <a:noFill/>
                <a:miter lim="800000"/>
                <a:headEnd/>
                <a:tailEnd/>
              </a:ln>
            </p:spPr>
            <p:txBody>
              <a:bodyPr wrap="none" anchor="ctr"/>
              <a:lstStyle/>
              <a:p>
                <a:pPr eaLnBrk="0" hangingPunct="0"/>
                <a:endParaRPr lang="es-ES" sz="2400" i="1"/>
              </a:p>
            </p:txBody>
          </p:sp>
          <p:sp>
            <p:nvSpPr>
              <p:cNvPr id="12345" name="Rectangle 58"/>
              <p:cNvSpPr>
                <a:spLocks noChangeArrowheads="1"/>
              </p:cNvSpPr>
              <p:nvPr/>
            </p:nvSpPr>
            <p:spPr bwMode="auto">
              <a:xfrm>
                <a:off x="466" y="2298"/>
                <a:ext cx="107" cy="54"/>
              </a:xfrm>
              <a:prstGeom prst="rect">
                <a:avLst/>
              </a:prstGeom>
              <a:gradFill rotWithShape="0">
                <a:gsLst>
                  <a:gs pos="0">
                    <a:srgbClr val="7B8164"/>
                  </a:gs>
                  <a:gs pos="50000">
                    <a:srgbClr val="959A83"/>
                  </a:gs>
                  <a:gs pos="100000">
                    <a:srgbClr val="7B8164"/>
                  </a:gs>
                </a:gsLst>
                <a:lin ang="0" scaled="1"/>
              </a:gradFill>
              <a:ln w="9525">
                <a:noFill/>
                <a:miter lim="800000"/>
                <a:headEnd/>
                <a:tailEnd/>
              </a:ln>
            </p:spPr>
            <p:txBody>
              <a:bodyPr wrap="none" anchor="ctr"/>
              <a:lstStyle/>
              <a:p>
                <a:pPr eaLnBrk="0" hangingPunct="0"/>
                <a:endParaRPr lang="es-ES" sz="2400" i="1"/>
              </a:p>
            </p:txBody>
          </p:sp>
          <p:sp>
            <p:nvSpPr>
              <p:cNvPr id="12346" name="Freeform 59"/>
              <p:cNvSpPr>
                <a:spLocks/>
              </p:cNvSpPr>
              <p:nvPr/>
            </p:nvSpPr>
            <p:spPr bwMode="auto">
              <a:xfrm>
                <a:off x="386" y="1818"/>
                <a:ext cx="824" cy="488"/>
              </a:xfrm>
              <a:custGeom>
                <a:avLst/>
                <a:gdLst>
                  <a:gd name="T0" fmla="*/ 161 w 824"/>
                  <a:gd name="T1" fmla="*/ 14 h 488"/>
                  <a:gd name="T2" fmla="*/ 0 w 824"/>
                  <a:gd name="T3" fmla="*/ 361 h 488"/>
                  <a:gd name="T4" fmla="*/ 0 w 824"/>
                  <a:gd name="T5" fmla="*/ 487 h 488"/>
                  <a:gd name="T6" fmla="*/ 823 w 824"/>
                  <a:gd name="T7" fmla="*/ 487 h 488"/>
                  <a:gd name="T8" fmla="*/ 823 w 824"/>
                  <a:gd name="T9" fmla="*/ 366 h 488"/>
                  <a:gd name="T10" fmla="*/ 633 w 824"/>
                  <a:gd name="T11" fmla="*/ 14 h 488"/>
                  <a:gd name="T12" fmla="*/ 618 w 824"/>
                  <a:gd name="T13" fmla="*/ 14 h 488"/>
                  <a:gd name="T14" fmla="*/ 611 w 824"/>
                  <a:gd name="T15" fmla="*/ 1 h 488"/>
                  <a:gd name="T16" fmla="*/ 547 w 824"/>
                  <a:gd name="T17" fmla="*/ 0 h 488"/>
                  <a:gd name="T18" fmla="*/ 540 w 824"/>
                  <a:gd name="T19" fmla="*/ 14 h 488"/>
                  <a:gd name="T20" fmla="*/ 261 w 824"/>
                  <a:gd name="T21" fmla="*/ 14 h 488"/>
                  <a:gd name="T22" fmla="*/ 245 w 824"/>
                  <a:gd name="T23" fmla="*/ 0 h 488"/>
                  <a:gd name="T24" fmla="*/ 189 w 824"/>
                  <a:gd name="T25" fmla="*/ 0 h 488"/>
                  <a:gd name="T26" fmla="*/ 184 w 824"/>
                  <a:gd name="T27" fmla="*/ 14 h 488"/>
                  <a:gd name="T28" fmla="*/ 161 w 824"/>
                  <a:gd name="T29" fmla="*/ 14 h 4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4"/>
                  <a:gd name="T46" fmla="*/ 0 h 488"/>
                  <a:gd name="T47" fmla="*/ 824 w 824"/>
                  <a:gd name="T48" fmla="*/ 488 h 4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4" h="488">
                    <a:moveTo>
                      <a:pt x="161" y="14"/>
                    </a:moveTo>
                    <a:lnTo>
                      <a:pt x="0" y="361"/>
                    </a:lnTo>
                    <a:lnTo>
                      <a:pt x="0" y="487"/>
                    </a:lnTo>
                    <a:lnTo>
                      <a:pt x="823" y="487"/>
                    </a:lnTo>
                    <a:lnTo>
                      <a:pt x="823" y="366"/>
                    </a:lnTo>
                    <a:lnTo>
                      <a:pt x="633" y="14"/>
                    </a:lnTo>
                    <a:lnTo>
                      <a:pt x="618" y="14"/>
                    </a:lnTo>
                    <a:lnTo>
                      <a:pt x="611" y="1"/>
                    </a:lnTo>
                    <a:lnTo>
                      <a:pt x="547" y="0"/>
                    </a:lnTo>
                    <a:lnTo>
                      <a:pt x="540" y="14"/>
                    </a:lnTo>
                    <a:lnTo>
                      <a:pt x="261" y="14"/>
                    </a:lnTo>
                    <a:lnTo>
                      <a:pt x="245" y="0"/>
                    </a:lnTo>
                    <a:lnTo>
                      <a:pt x="189" y="0"/>
                    </a:lnTo>
                    <a:lnTo>
                      <a:pt x="184" y="14"/>
                    </a:lnTo>
                    <a:lnTo>
                      <a:pt x="161" y="14"/>
                    </a:lnTo>
                  </a:path>
                </a:pathLst>
              </a:custGeom>
              <a:gradFill rotWithShape="0">
                <a:gsLst>
                  <a:gs pos="0">
                    <a:srgbClr val="7B8164"/>
                  </a:gs>
                  <a:gs pos="100000">
                    <a:srgbClr val="959A83"/>
                  </a:gs>
                </a:gsLst>
                <a:lin ang="5400000" scaled="1"/>
              </a:gradFill>
              <a:ln w="9525" cap="rnd">
                <a:noFill/>
                <a:round/>
                <a:headEnd/>
                <a:tailEnd/>
              </a:ln>
            </p:spPr>
            <p:txBody>
              <a:bodyPr/>
              <a:lstStyle/>
              <a:p>
                <a:pPr eaLnBrk="0" hangingPunct="0"/>
                <a:endParaRPr lang="es-ES" sz="2400" i="1"/>
              </a:p>
            </p:txBody>
          </p:sp>
          <p:sp>
            <p:nvSpPr>
              <p:cNvPr id="12347" name="Rectangle 60"/>
              <p:cNvSpPr>
                <a:spLocks noChangeArrowheads="1"/>
              </p:cNvSpPr>
              <p:nvPr/>
            </p:nvSpPr>
            <p:spPr bwMode="auto">
              <a:xfrm>
                <a:off x="562" y="1792"/>
                <a:ext cx="72" cy="40"/>
              </a:xfrm>
              <a:prstGeom prst="rect">
                <a:avLst/>
              </a:prstGeom>
              <a:gradFill rotWithShape="0">
                <a:gsLst>
                  <a:gs pos="0">
                    <a:srgbClr val="7E8175"/>
                  </a:gs>
                  <a:gs pos="100000">
                    <a:srgbClr val="474B3A"/>
                  </a:gs>
                </a:gsLst>
                <a:lin ang="5400000" scaled="1"/>
              </a:gradFill>
              <a:ln w="9525">
                <a:noFill/>
                <a:miter lim="800000"/>
                <a:headEnd/>
                <a:tailEnd/>
              </a:ln>
            </p:spPr>
            <p:txBody>
              <a:bodyPr wrap="none" anchor="ctr"/>
              <a:lstStyle/>
              <a:p>
                <a:pPr eaLnBrk="0" hangingPunct="0"/>
                <a:endParaRPr lang="es-ES" sz="2400" i="1"/>
              </a:p>
            </p:txBody>
          </p:sp>
          <p:sp>
            <p:nvSpPr>
              <p:cNvPr id="12348" name="Rectangle 61"/>
              <p:cNvSpPr>
                <a:spLocks noChangeArrowheads="1"/>
              </p:cNvSpPr>
              <p:nvPr/>
            </p:nvSpPr>
            <p:spPr bwMode="auto">
              <a:xfrm>
                <a:off x="383" y="2181"/>
                <a:ext cx="827" cy="131"/>
              </a:xfrm>
              <a:prstGeom prst="rect">
                <a:avLst/>
              </a:prstGeom>
              <a:gradFill rotWithShape="0">
                <a:gsLst>
                  <a:gs pos="0">
                    <a:srgbClr val="959A83"/>
                  </a:gs>
                  <a:gs pos="100000">
                    <a:srgbClr val="7B8164"/>
                  </a:gs>
                </a:gsLst>
                <a:lin ang="5400000" scaled="1"/>
              </a:gradFill>
              <a:ln w="9525">
                <a:noFill/>
                <a:miter lim="800000"/>
                <a:headEnd/>
                <a:tailEnd/>
              </a:ln>
            </p:spPr>
            <p:txBody>
              <a:bodyPr wrap="none" anchor="ctr"/>
              <a:lstStyle/>
              <a:p>
                <a:pPr eaLnBrk="0" hangingPunct="0"/>
                <a:endParaRPr lang="es-ES" sz="2400" i="1"/>
              </a:p>
            </p:txBody>
          </p:sp>
          <p:sp>
            <p:nvSpPr>
              <p:cNvPr id="12349" name="Rectangle 62"/>
              <p:cNvSpPr>
                <a:spLocks noChangeArrowheads="1"/>
              </p:cNvSpPr>
              <p:nvPr/>
            </p:nvSpPr>
            <p:spPr bwMode="auto">
              <a:xfrm>
                <a:off x="932" y="1790"/>
                <a:ext cx="72" cy="40"/>
              </a:xfrm>
              <a:prstGeom prst="rect">
                <a:avLst/>
              </a:prstGeom>
              <a:gradFill rotWithShape="0">
                <a:gsLst>
                  <a:gs pos="0">
                    <a:srgbClr val="7E8175"/>
                  </a:gs>
                  <a:gs pos="100000">
                    <a:srgbClr val="474B3A"/>
                  </a:gs>
                </a:gsLst>
                <a:lin ang="5400000" scaled="1"/>
              </a:gradFill>
              <a:ln w="9525">
                <a:noFill/>
                <a:miter lim="800000"/>
                <a:headEnd/>
                <a:tailEnd/>
              </a:ln>
            </p:spPr>
            <p:txBody>
              <a:bodyPr wrap="none" anchor="ctr"/>
              <a:lstStyle/>
              <a:p>
                <a:pPr eaLnBrk="0" hangingPunct="0"/>
                <a:endParaRPr lang="es-ES" sz="2400" i="1"/>
              </a:p>
            </p:txBody>
          </p:sp>
          <p:sp>
            <p:nvSpPr>
              <p:cNvPr id="12350" name="Rectangle 63"/>
              <p:cNvSpPr>
                <a:spLocks noChangeArrowheads="1"/>
              </p:cNvSpPr>
              <p:nvPr/>
            </p:nvSpPr>
            <p:spPr bwMode="auto">
              <a:xfrm>
                <a:off x="637" y="1818"/>
                <a:ext cx="293" cy="22"/>
              </a:xfrm>
              <a:prstGeom prst="rect">
                <a:avLst/>
              </a:prstGeom>
              <a:solidFill>
                <a:srgbClr val="474B3A"/>
              </a:solidFill>
              <a:ln w="9525">
                <a:noFill/>
                <a:miter lim="800000"/>
                <a:headEnd/>
                <a:tailEnd/>
              </a:ln>
            </p:spPr>
            <p:txBody>
              <a:bodyPr wrap="none" anchor="ctr"/>
              <a:lstStyle/>
              <a:p>
                <a:pPr eaLnBrk="0" hangingPunct="0"/>
                <a:endParaRPr lang="es-ES" sz="2400" i="1"/>
              </a:p>
            </p:txBody>
          </p:sp>
        </p:grpSp>
        <p:grpSp>
          <p:nvGrpSpPr>
            <p:cNvPr id="12310" name="Group 64"/>
            <p:cNvGrpSpPr>
              <a:grpSpLocks/>
            </p:cNvGrpSpPr>
            <p:nvPr/>
          </p:nvGrpSpPr>
          <p:grpSpPr bwMode="auto">
            <a:xfrm>
              <a:off x="311" y="1684"/>
              <a:ext cx="944" cy="251"/>
              <a:chOff x="311" y="1684"/>
              <a:chExt cx="944" cy="251"/>
            </a:xfrm>
          </p:grpSpPr>
          <p:sp>
            <p:nvSpPr>
              <p:cNvPr id="12338" name="Freeform 65"/>
              <p:cNvSpPr>
                <a:spLocks/>
              </p:cNvSpPr>
              <p:nvPr/>
            </p:nvSpPr>
            <p:spPr bwMode="auto">
              <a:xfrm>
                <a:off x="1039" y="1866"/>
                <a:ext cx="173" cy="69"/>
              </a:xfrm>
              <a:custGeom>
                <a:avLst/>
                <a:gdLst>
                  <a:gd name="T0" fmla="*/ 172 w 173"/>
                  <a:gd name="T1" fmla="*/ 44 h 69"/>
                  <a:gd name="T2" fmla="*/ 172 w 173"/>
                  <a:gd name="T3" fmla="*/ 68 h 69"/>
                  <a:gd name="T4" fmla="*/ 0 w 173"/>
                  <a:gd name="T5" fmla="*/ 22 h 69"/>
                  <a:gd name="T6" fmla="*/ 9 w 173"/>
                  <a:gd name="T7" fmla="*/ 0 h 69"/>
                  <a:gd name="T8" fmla="*/ 172 w 173"/>
                  <a:gd name="T9" fmla="*/ 44 h 69"/>
                  <a:gd name="T10" fmla="*/ 0 60000 65536"/>
                  <a:gd name="T11" fmla="*/ 0 60000 65536"/>
                  <a:gd name="T12" fmla="*/ 0 60000 65536"/>
                  <a:gd name="T13" fmla="*/ 0 60000 65536"/>
                  <a:gd name="T14" fmla="*/ 0 60000 65536"/>
                  <a:gd name="T15" fmla="*/ 0 w 173"/>
                  <a:gd name="T16" fmla="*/ 0 h 69"/>
                  <a:gd name="T17" fmla="*/ 173 w 173"/>
                  <a:gd name="T18" fmla="*/ 69 h 69"/>
                </a:gdLst>
                <a:ahLst/>
                <a:cxnLst>
                  <a:cxn ang="T10">
                    <a:pos x="T0" y="T1"/>
                  </a:cxn>
                  <a:cxn ang="T11">
                    <a:pos x="T2" y="T3"/>
                  </a:cxn>
                  <a:cxn ang="T12">
                    <a:pos x="T4" y="T5"/>
                  </a:cxn>
                  <a:cxn ang="T13">
                    <a:pos x="T6" y="T7"/>
                  </a:cxn>
                  <a:cxn ang="T14">
                    <a:pos x="T8" y="T9"/>
                  </a:cxn>
                </a:cxnLst>
                <a:rect l="T15" t="T16" r="T17" b="T18"/>
                <a:pathLst>
                  <a:path w="173" h="69">
                    <a:moveTo>
                      <a:pt x="172" y="44"/>
                    </a:moveTo>
                    <a:lnTo>
                      <a:pt x="172" y="68"/>
                    </a:lnTo>
                    <a:lnTo>
                      <a:pt x="0" y="22"/>
                    </a:lnTo>
                    <a:lnTo>
                      <a:pt x="9" y="0"/>
                    </a:lnTo>
                    <a:lnTo>
                      <a:pt x="172" y="44"/>
                    </a:lnTo>
                  </a:path>
                </a:pathLst>
              </a:custGeom>
              <a:gradFill rotWithShape="0">
                <a:gsLst>
                  <a:gs pos="0">
                    <a:srgbClr val="7B8164"/>
                  </a:gs>
                  <a:gs pos="50000">
                    <a:srgbClr val="959A83"/>
                  </a:gs>
                  <a:gs pos="100000">
                    <a:srgbClr val="7B8164"/>
                  </a:gs>
                </a:gsLst>
                <a:lin ang="0" scaled="1"/>
              </a:gradFill>
              <a:ln w="9525" cap="rnd">
                <a:noFill/>
                <a:round/>
                <a:headEnd/>
                <a:tailEnd/>
              </a:ln>
            </p:spPr>
            <p:txBody>
              <a:bodyPr/>
              <a:lstStyle/>
              <a:p>
                <a:pPr eaLnBrk="0" hangingPunct="0"/>
                <a:endParaRPr lang="es-ES" sz="2400" i="1"/>
              </a:p>
            </p:txBody>
          </p:sp>
          <p:sp>
            <p:nvSpPr>
              <p:cNvPr id="12339" name="Freeform 66"/>
              <p:cNvSpPr>
                <a:spLocks/>
              </p:cNvSpPr>
              <p:nvPr/>
            </p:nvSpPr>
            <p:spPr bwMode="auto">
              <a:xfrm>
                <a:off x="347" y="1861"/>
                <a:ext cx="179" cy="65"/>
              </a:xfrm>
              <a:custGeom>
                <a:avLst/>
                <a:gdLst>
                  <a:gd name="T0" fmla="*/ 0 w 179"/>
                  <a:gd name="T1" fmla="*/ 41 h 65"/>
                  <a:gd name="T2" fmla="*/ 0 w 179"/>
                  <a:gd name="T3" fmla="*/ 64 h 65"/>
                  <a:gd name="T4" fmla="*/ 178 w 179"/>
                  <a:gd name="T5" fmla="*/ 20 h 65"/>
                  <a:gd name="T6" fmla="*/ 169 w 179"/>
                  <a:gd name="T7" fmla="*/ 0 h 65"/>
                  <a:gd name="T8" fmla="*/ 0 w 179"/>
                  <a:gd name="T9" fmla="*/ 41 h 65"/>
                  <a:gd name="T10" fmla="*/ 0 60000 65536"/>
                  <a:gd name="T11" fmla="*/ 0 60000 65536"/>
                  <a:gd name="T12" fmla="*/ 0 60000 65536"/>
                  <a:gd name="T13" fmla="*/ 0 60000 65536"/>
                  <a:gd name="T14" fmla="*/ 0 60000 65536"/>
                  <a:gd name="T15" fmla="*/ 0 w 179"/>
                  <a:gd name="T16" fmla="*/ 0 h 65"/>
                  <a:gd name="T17" fmla="*/ 179 w 179"/>
                  <a:gd name="T18" fmla="*/ 65 h 65"/>
                </a:gdLst>
                <a:ahLst/>
                <a:cxnLst>
                  <a:cxn ang="T10">
                    <a:pos x="T0" y="T1"/>
                  </a:cxn>
                  <a:cxn ang="T11">
                    <a:pos x="T2" y="T3"/>
                  </a:cxn>
                  <a:cxn ang="T12">
                    <a:pos x="T4" y="T5"/>
                  </a:cxn>
                  <a:cxn ang="T13">
                    <a:pos x="T6" y="T7"/>
                  </a:cxn>
                  <a:cxn ang="T14">
                    <a:pos x="T8" y="T9"/>
                  </a:cxn>
                </a:cxnLst>
                <a:rect l="T15" t="T16" r="T17" b="T18"/>
                <a:pathLst>
                  <a:path w="179" h="65">
                    <a:moveTo>
                      <a:pt x="0" y="41"/>
                    </a:moveTo>
                    <a:lnTo>
                      <a:pt x="0" y="64"/>
                    </a:lnTo>
                    <a:lnTo>
                      <a:pt x="178" y="20"/>
                    </a:lnTo>
                    <a:lnTo>
                      <a:pt x="169" y="0"/>
                    </a:lnTo>
                    <a:lnTo>
                      <a:pt x="0" y="41"/>
                    </a:lnTo>
                  </a:path>
                </a:pathLst>
              </a:custGeom>
              <a:gradFill rotWithShape="0">
                <a:gsLst>
                  <a:gs pos="0">
                    <a:srgbClr val="7B8164"/>
                  </a:gs>
                  <a:gs pos="50000">
                    <a:srgbClr val="959A83"/>
                  </a:gs>
                  <a:gs pos="100000">
                    <a:srgbClr val="7B8164"/>
                  </a:gs>
                </a:gsLst>
                <a:lin ang="0" scaled="1"/>
              </a:gradFill>
              <a:ln w="9525" cap="rnd">
                <a:noFill/>
                <a:round/>
                <a:headEnd/>
                <a:tailEnd/>
              </a:ln>
            </p:spPr>
            <p:txBody>
              <a:bodyPr/>
              <a:lstStyle/>
              <a:p>
                <a:pPr eaLnBrk="0" hangingPunct="0"/>
                <a:endParaRPr lang="es-ES" sz="2400" i="1"/>
              </a:p>
            </p:txBody>
          </p:sp>
          <p:sp>
            <p:nvSpPr>
              <p:cNvPr id="12340" name="Freeform 67"/>
              <p:cNvSpPr>
                <a:spLocks/>
              </p:cNvSpPr>
              <p:nvPr/>
            </p:nvSpPr>
            <p:spPr bwMode="auto">
              <a:xfrm>
                <a:off x="311" y="1684"/>
                <a:ext cx="944" cy="239"/>
              </a:xfrm>
              <a:custGeom>
                <a:avLst/>
                <a:gdLst>
                  <a:gd name="T0" fmla="*/ 81 w 944"/>
                  <a:gd name="T1" fmla="*/ 42 h 239"/>
                  <a:gd name="T2" fmla="*/ 10 w 944"/>
                  <a:gd name="T3" fmla="*/ 141 h 239"/>
                  <a:gd name="T4" fmla="*/ 0 w 944"/>
                  <a:gd name="T5" fmla="*/ 177 h 239"/>
                  <a:gd name="T6" fmla="*/ 24 w 944"/>
                  <a:gd name="T7" fmla="*/ 225 h 239"/>
                  <a:gd name="T8" fmla="*/ 225 w 944"/>
                  <a:gd name="T9" fmla="*/ 183 h 239"/>
                  <a:gd name="T10" fmla="*/ 236 w 944"/>
                  <a:gd name="T11" fmla="*/ 108 h 239"/>
                  <a:gd name="T12" fmla="*/ 506 w 944"/>
                  <a:gd name="T13" fmla="*/ 108 h 239"/>
                  <a:gd name="T14" fmla="*/ 718 w 944"/>
                  <a:gd name="T15" fmla="*/ 108 h 239"/>
                  <a:gd name="T16" fmla="*/ 722 w 944"/>
                  <a:gd name="T17" fmla="*/ 182 h 239"/>
                  <a:gd name="T18" fmla="*/ 912 w 944"/>
                  <a:gd name="T19" fmla="*/ 238 h 239"/>
                  <a:gd name="T20" fmla="*/ 943 w 944"/>
                  <a:gd name="T21" fmla="*/ 211 h 239"/>
                  <a:gd name="T22" fmla="*/ 941 w 944"/>
                  <a:gd name="T23" fmla="*/ 160 h 239"/>
                  <a:gd name="T24" fmla="*/ 865 w 944"/>
                  <a:gd name="T25" fmla="*/ 53 h 239"/>
                  <a:gd name="T26" fmla="*/ 769 w 944"/>
                  <a:gd name="T27" fmla="*/ 18 h 239"/>
                  <a:gd name="T28" fmla="*/ 613 w 944"/>
                  <a:gd name="T29" fmla="*/ 0 h 239"/>
                  <a:gd name="T30" fmla="*/ 326 w 944"/>
                  <a:gd name="T31" fmla="*/ 0 h 239"/>
                  <a:gd name="T32" fmla="*/ 187 w 944"/>
                  <a:gd name="T33" fmla="*/ 9 h 239"/>
                  <a:gd name="T34" fmla="*/ 90 w 944"/>
                  <a:gd name="T35" fmla="*/ 35 h 239"/>
                  <a:gd name="T36" fmla="*/ 81 w 944"/>
                  <a:gd name="T37" fmla="*/ 42 h 2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44"/>
                  <a:gd name="T58" fmla="*/ 0 h 239"/>
                  <a:gd name="T59" fmla="*/ 944 w 944"/>
                  <a:gd name="T60" fmla="*/ 239 h 2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44" h="239">
                    <a:moveTo>
                      <a:pt x="81" y="42"/>
                    </a:moveTo>
                    <a:lnTo>
                      <a:pt x="10" y="141"/>
                    </a:lnTo>
                    <a:lnTo>
                      <a:pt x="0" y="177"/>
                    </a:lnTo>
                    <a:lnTo>
                      <a:pt x="24" y="225"/>
                    </a:lnTo>
                    <a:lnTo>
                      <a:pt x="225" y="183"/>
                    </a:lnTo>
                    <a:lnTo>
                      <a:pt x="236" y="108"/>
                    </a:lnTo>
                    <a:lnTo>
                      <a:pt x="506" y="108"/>
                    </a:lnTo>
                    <a:lnTo>
                      <a:pt x="718" y="108"/>
                    </a:lnTo>
                    <a:lnTo>
                      <a:pt x="722" y="182"/>
                    </a:lnTo>
                    <a:lnTo>
                      <a:pt x="912" y="238"/>
                    </a:lnTo>
                    <a:lnTo>
                      <a:pt x="943" y="211"/>
                    </a:lnTo>
                    <a:lnTo>
                      <a:pt x="941" y="160"/>
                    </a:lnTo>
                    <a:lnTo>
                      <a:pt x="865" y="53"/>
                    </a:lnTo>
                    <a:lnTo>
                      <a:pt x="769" y="18"/>
                    </a:lnTo>
                    <a:lnTo>
                      <a:pt x="613" y="0"/>
                    </a:lnTo>
                    <a:lnTo>
                      <a:pt x="326" y="0"/>
                    </a:lnTo>
                    <a:lnTo>
                      <a:pt x="187" y="9"/>
                    </a:lnTo>
                    <a:lnTo>
                      <a:pt x="90" y="35"/>
                    </a:lnTo>
                    <a:lnTo>
                      <a:pt x="81" y="42"/>
                    </a:lnTo>
                  </a:path>
                </a:pathLst>
              </a:custGeom>
              <a:gradFill rotWithShape="0">
                <a:gsLst>
                  <a:gs pos="0">
                    <a:srgbClr val="7B8164"/>
                  </a:gs>
                  <a:gs pos="50000">
                    <a:srgbClr val="B0B3A2"/>
                  </a:gs>
                  <a:gs pos="100000">
                    <a:srgbClr val="7B8164"/>
                  </a:gs>
                </a:gsLst>
                <a:lin ang="0" scaled="1"/>
              </a:gradFill>
              <a:ln w="9525" cap="rnd">
                <a:noFill/>
                <a:round/>
                <a:headEnd/>
                <a:tailEnd/>
              </a:ln>
            </p:spPr>
            <p:txBody>
              <a:bodyPr/>
              <a:lstStyle/>
              <a:p>
                <a:pPr eaLnBrk="0" hangingPunct="0"/>
                <a:endParaRPr lang="es-ES" sz="2400" i="1"/>
              </a:p>
            </p:txBody>
          </p:sp>
          <p:sp>
            <p:nvSpPr>
              <p:cNvPr id="12341" name="Freeform 68"/>
              <p:cNvSpPr>
                <a:spLocks/>
              </p:cNvSpPr>
              <p:nvPr/>
            </p:nvSpPr>
            <p:spPr bwMode="auto">
              <a:xfrm>
                <a:off x="335" y="1733"/>
                <a:ext cx="151" cy="145"/>
              </a:xfrm>
              <a:custGeom>
                <a:avLst/>
                <a:gdLst>
                  <a:gd name="T0" fmla="*/ 68 w 151"/>
                  <a:gd name="T1" fmla="*/ 0 h 145"/>
                  <a:gd name="T2" fmla="*/ 148 w 151"/>
                  <a:gd name="T3" fmla="*/ 64 h 145"/>
                  <a:gd name="T4" fmla="*/ 150 w 151"/>
                  <a:gd name="T5" fmla="*/ 85 h 145"/>
                  <a:gd name="T6" fmla="*/ 141 w 151"/>
                  <a:gd name="T7" fmla="*/ 107 h 145"/>
                  <a:gd name="T8" fmla="*/ 133 w 151"/>
                  <a:gd name="T9" fmla="*/ 116 h 145"/>
                  <a:gd name="T10" fmla="*/ 62 w 151"/>
                  <a:gd name="T11" fmla="*/ 138 h 145"/>
                  <a:gd name="T12" fmla="*/ 27 w 151"/>
                  <a:gd name="T13" fmla="*/ 144 h 145"/>
                  <a:gd name="T14" fmla="*/ 6 w 151"/>
                  <a:gd name="T15" fmla="*/ 124 h 145"/>
                  <a:gd name="T16" fmla="*/ 0 w 151"/>
                  <a:gd name="T17" fmla="*/ 111 h 145"/>
                  <a:gd name="T18" fmla="*/ 68 w 151"/>
                  <a:gd name="T19" fmla="*/ 0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145"/>
                  <a:gd name="T32" fmla="*/ 151 w 151"/>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145">
                    <a:moveTo>
                      <a:pt x="68" y="0"/>
                    </a:moveTo>
                    <a:lnTo>
                      <a:pt x="148" y="64"/>
                    </a:lnTo>
                    <a:lnTo>
                      <a:pt x="150" y="85"/>
                    </a:lnTo>
                    <a:lnTo>
                      <a:pt x="141" y="107"/>
                    </a:lnTo>
                    <a:lnTo>
                      <a:pt x="133" y="116"/>
                    </a:lnTo>
                    <a:lnTo>
                      <a:pt x="62" y="138"/>
                    </a:lnTo>
                    <a:lnTo>
                      <a:pt x="27" y="144"/>
                    </a:lnTo>
                    <a:lnTo>
                      <a:pt x="6" y="124"/>
                    </a:lnTo>
                    <a:lnTo>
                      <a:pt x="0" y="111"/>
                    </a:lnTo>
                    <a:lnTo>
                      <a:pt x="68" y="0"/>
                    </a:lnTo>
                  </a:path>
                </a:pathLst>
              </a:custGeom>
              <a:gradFill rotWithShape="0">
                <a:gsLst>
                  <a:gs pos="0">
                    <a:srgbClr val="7B8164"/>
                  </a:gs>
                  <a:gs pos="100000">
                    <a:srgbClr val="B0B3A2"/>
                  </a:gs>
                </a:gsLst>
                <a:lin ang="0" scaled="1"/>
              </a:gradFill>
              <a:ln w="9525" cap="rnd">
                <a:noFill/>
                <a:round/>
                <a:headEnd/>
                <a:tailEnd/>
              </a:ln>
            </p:spPr>
            <p:txBody>
              <a:bodyPr/>
              <a:lstStyle/>
              <a:p>
                <a:pPr eaLnBrk="0" hangingPunct="0"/>
                <a:endParaRPr lang="es-ES" sz="2400" i="1"/>
              </a:p>
            </p:txBody>
          </p:sp>
          <p:sp>
            <p:nvSpPr>
              <p:cNvPr id="12342" name="Freeform 69"/>
              <p:cNvSpPr>
                <a:spLocks/>
              </p:cNvSpPr>
              <p:nvPr/>
            </p:nvSpPr>
            <p:spPr bwMode="auto">
              <a:xfrm>
                <a:off x="1069" y="1741"/>
                <a:ext cx="158" cy="145"/>
              </a:xfrm>
              <a:custGeom>
                <a:avLst/>
                <a:gdLst>
                  <a:gd name="T0" fmla="*/ 90 w 158"/>
                  <a:gd name="T1" fmla="*/ 0 h 145"/>
                  <a:gd name="T2" fmla="*/ 1 w 158"/>
                  <a:gd name="T3" fmla="*/ 64 h 145"/>
                  <a:gd name="T4" fmla="*/ 0 w 158"/>
                  <a:gd name="T5" fmla="*/ 82 h 145"/>
                  <a:gd name="T6" fmla="*/ 6 w 158"/>
                  <a:gd name="T7" fmla="*/ 101 h 145"/>
                  <a:gd name="T8" fmla="*/ 25 w 158"/>
                  <a:gd name="T9" fmla="*/ 116 h 145"/>
                  <a:gd name="T10" fmla="*/ 96 w 158"/>
                  <a:gd name="T11" fmla="*/ 138 h 145"/>
                  <a:gd name="T12" fmla="*/ 130 w 158"/>
                  <a:gd name="T13" fmla="*/ 144 h 145"/>
                  <a:gd name="T14" fmla="*/ 151 w 158"/>
                  <a:gd name="T15" fmla="*/ 124 h 145"/>
                  <a:gd name="T16" fmla="*/ 157 w 158"/>
                  <a:gd name="T17" fmla="*/ 111 h 145"/>
                  <a:gd name="T18" fmla="*/ 90 w 158"/>
                  <a:gd name="T19" fmla="*/ 0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145"/>
                  <a:gd name="T32" fmla="*/ 158 w 158"/>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145">
                    <a:moveTo>
                      <a:pt x="90" y="0"/>
                    </a:moveTo>
                    <a:lnTo>
                      <a:pt x="1" y="64"/>
                    </a:lnTo>
                    <a:lnTo>
                      <a:pt x="0" y="82"/>
                    </a:lnTo>
                    <a:lnTo>
                      <a:pt x="6" y="101"/>
                    </a:lnTo>
                    <a:lnTo>
                      <a:pt x="25" y="116"/>
                    </a:lnTo>
                    <a:lnTo>
                      <a:pt x="96" y="138"/>
                    </a:lnTo>
                    <a:lnTo>
                      <a:pt x="130" y="144"/>
                    </a:lnTo>
                    <a:lnTo>
                      <a:pt x="151" y="124"/>
                    </a:lnTo>
                    <a:lnTo>
                      <a:pt x="157" y="111"/>
                    </a:lnTo>
                    <a:lnTo>
                      <a:pt x="90" y="0"/>
                    </a:lnTo>
                  </a:path>
                </a:pathLst>
              </a:custGeom>
              <a:gradFill rotWithShape="0">
                <a:gsLst>
                  <a:gs pos="0">
                    <a:srgbClr val="A2A792"/>
                  </a:gs>
                  <a:gs pos="100000">
                    <a:srgbClr val="7B8164"/>
                  </a:gs>
                </a:gsLst>
                <a:lin ang="0" scaled="1"/>
              </a:gradFill>
              <a:ln w="9525" cap="rnd">
                <a:noFill/>
                <a:round/>
                <a:headEnd/>
                <a:tailEnd/>
              </a:ln>
            </p:spPr>
            <p:txBody>
              <a:bodyPr/>
              <a:lstStyle/>
              <a:p>
                <a:pPr eaLnBrk="0" hangingPunct="0"/>
                <a:endParaRPr lang="es-ES" sz="2400" i="1"/>
              </a:p>
            </p:txBody>
          </p:sp>
          <p:sp>
            <p:nvSpPr>
              <p:cNvPr id="12343" name="Freeform 70"/>
              <p:cNvSpPr>
                <a:spLocks/>
              </p:cNvSpPr>
              <p:nvPr/>
            </p:nvSpPr>
            <p:spPr bwMode="auto">
              <a:xfrm>
                <a:off x="482" y="1696"/>
                <a:ext cx="627" cy="30"/>
              </a:xfrm>
              <a:custGeom>
                <a:avLst/>
                <a:gdLst>
                  <a:gd name="T0" fmla="*/ 16 w 627"/>
                  <a:gd name="T1" fmla="*/ 10 h 30"/>
                  <a:gd name="T2" fmla="*/ 114 w 627"/>
                  <a:gd name="T3" fmla="*/ 0 h 30"/>
                  <a:gd name="T4" fmla="*/ 493 w 627"/>
                  <a:gd name="T5" fmla="*/ 0 h 30"/>
                  <a:gd name="T6" fmla="*/ 560 w 627"/>
                  <a:gd name="T7" fmla="*/ 10 h 30"/>
                  <a:gd name="T8" fmla="*/ 616 w 627"/>
                  <a:gd name="T9" fmla="*/ 21 h 30"/>
                  <a:gd name="T10" fmla="*/ 626 w 627"/>
                  <a:gd name="T11" fmla="*/ 29 h 30"/>
                  <a:gd name="T12" fmla="*/ 549 w 627"/>
                  <a:gd name="T13" fmla="*/ 18 h 30"/>
                  <a:gd name="T14" fmla="*/ 493 w 627"/>
                  <a:gd name="T15" fmla="*/ 8 h 30"/>
                  <a:gd name="T16" fmla="*/ 112 w 627"/>
                  <a:gd name="T17" fmla="*/ 8 h 30"/>
                  <a:gd name="T18" fmla="*/ 29 w 627"/>
                  <a:gd name="T19" fmla="*/ 18 h 30"/>
                  <a:gd name="T20" fmla="*/ 0 w 627"/>
                  <a:gd name="T21" fmla="*/ 16 h 30"/>
                  <a:gd name="T22" fmla="*/ 16 w 627"/>
                  <a:gd name="T23" fmla="*/ 1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7"/>
                  <a:gd name="T37" fmla="*/ 0 h 30"/>
                  <a:gd name="T38" fmla="*/ 627 w 627"/>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7" h="30">
                    <a:moveTo>
                      <a:pt x="16" y="10"/>
                    </a:moveTo>
                    <a:lnTo>
                      <a:pt x="114" y="0"/>
                    </a:lnTo>
                    <a:lnTo>
                      <a:pt x="493" y="0"/>
                    </a:lnTo>
                    <a:lnTo>
                      <a:pt x="560" y="10"/>
                    </a:lnTo>
                    <a:lnTo>
                      <a:pt x="616" y="21"/>
                    </a:lnTo>
                    <a:lnTo>
                      <a:pt x="626" y="29"/>
                    </a:lnTo>
                    <a:lnTo>
                      <a:pt x="549" y="18"/>
                    </a:lnTo>
                    <a:lnTo>
                      <a:pt x="493" y="8"/>
                    </a:lnTo>
                    <a:lnTo>
                      <a:pt x="112" y="8"/>
                    </a:lnTo>
                    <a:lnTo>
                      <a:pt x="29" y="18"/>
                    </a:lnTo>
                    <a:lnTo>
                      <a:pt x="0" y="16"/>
                    </a:lnTo>
                    <a:lnTo>
                      <a:pt x="16" y="10"/>
                    </a:lnTo>
                  </a:path>
                </a:pathLst>
              </a:custGeom>
              <a:gradFill rotWithShape="0">
                <a:gsLst>
                  <a:gs pos="0">
                    <a:srgbClr val="8B9368"/>
                  </a:gs>
                  <a:gs pos="50000">
                    <a:srgbClr val="FFFFFF"/>
                  </a:gs>
                  <a:gs pos="100000">
                    <a:srgbClr val="8B9368"/>
                  </a:gs>
                </a:gsLst>
                <a:lin ang="0" scaled="1"/>
              </a:gradFill>
              <a:ln w="9525" cap="rnd">
                <a:noFill/>
                <a:round/>
                <a:headEnd/>
                <a:tailEnd/>
              </a:ln>
            </p:spPr>
            <p:txBody>
              <a:bodyPr/>
              <a:lstStyle/>
              <a:p>
                <a:pPr eaLnBrk="0" hangingPunct="0"/>
                <a:endParaRPr lang="es-ES" sz="2400" i="1"/>
              </a:p>
            </p:txBody>
          </p:sp>
        </p:grpSp>
        <p:grpSp>
          <p:nvGrpSpPr>
            <p:cNvPr id="12311" name="Group 71"/>
            <p:cNvGrpSpPr>
              <a:grpSpLocks/>
            </p:cNvGrpSpPr>
            <p:nvPr/>
          </p:nvGrpSpPr>
          <p:grpSpPr bwMode="auto">
            <a:xfrm>
              <a:off x="490" y="1866"/>
              <a:ext cx="605" cy="299"/>
              <a:chOff x="490" y="1866"/>
              <a:chExt cx="605" cy="299"/>
            </a:xfrm>
          </p:grpSpPr>
          <p:sp>
            <p:nvSpPr>
              <p:cNvPr id="12312" name="Freeform 72"/>
              <p:cNvSpPr>
                <a:spLocks/>
              </p:cNvSpPr>
              <p:nvPr/>
            </p:nvSpPr>
            <p:spPr bwMode="auto">
              <a:xfrm>
                <a:off x="490" y="1866"/>
                <a:ext cx="605" cy="299"/>
              </a:xfrm>
              <a:custGeom>
                <a:avLst/>
                <a:gdLst>
                  <a:gd name="T0" fmla="*/ 93 w 605"/>
                  <a:gd name="T1" fmla="*/ 0 h 299"/>
                  <a:gd name="T2" fmla="*/ 487 w 605"/>
                  <a:gd name="T3" fmla="*/ 0 h 299"/>
                  <a:gd name="T4" fmla="*/ 604 w 605"/>
                  <a:gd name="T5" fmla="*/ 298 h 299"/>
                  <a:gd name="T6" fmla="*/ 0 w 605"/>
                  <a:gd name="T7" fmla="*/ 298 h 299"/>
                  <a:gd name="T8" fmla="*/ 93 w 605"/>
                  <a:gd name="T9" fmla="*/ 0 h 299"/>
                  <a:gd name="T10" fmla="*/ 0 60000 65536"/>
                  <a:gd name="T11" fmla="*/ 0 60000 65536"/>
                  <a:gd name="T12" fmla="*/ 0 60000 65536"/>
                  <a:gd name="T13" fmla="*/ 0 60000 65536"/>
                  <a:gd name="T14" fmla="*/ 0 60000 65536"/>
                  <a:gd name="T15" fmla="*/ 0 w 605"/>
                  <a:gd name="T16" fmla="*/ 0 h 299"/>
                  <a:gd name="T17" fmla="*/ 605 w 605"/>
                  <a:gd name="T18" fmla="*/ 299 h 299"/>
                </a:gdLst>
                <a:ahLst/>
                <a:cxnLst>
                  <a:cxn ang="T10">
                    <a:pos x="T0" y="T1"/>
                  </a:cxn>
                  <a:cxn ang="T11">
                    <a:pos x="T2" y="T3"/>
                  </a:cxn>
                  <a:cxn ang="T12">
                    <a:pos x="T4" y="T5"/>
                  </a:cxn>
                  <a:cxn ang="T13">
                    <a:pos x="T6" y="T7"/>
                  </a:cxn>
                  <a:cxn ang="T14">
                    <a:pos x="T8" y="T9"/>
                  </a:cxn>
                </a:cxnLst>
                <a:rect l="T15" t="T16" r="T17" b="T18"/>
                <a:pathLst>
                  <a:path w="605" h="299">
                    <a:moveTo>
                      <a:pt x="93" y="0"/>
                    </a:moveTo>
                    <a:lnTo>
                      <a:pt x="487" y="0"/>
                    </a:lnTo>
                    <a:lnTo>
                      <a:pt x="604" y="298"/>
                    </a:lnTo>
                    <a:lnTo>
                      <a:pt x="0" y="298"/>
                    </a:lnTo>
                    <a:lnTo>
                      <a:pt x="93" y="0"/>
                    </a:lnTo>
                  </a:path>
                </a:pathLst>
              </a:custGeom>
              <a:gradFill rotWithShape="0">
                <a:gsLst>
                  <a:gs pos="0">
                    <a:srgbClr val="7B8164"/>
                  </a:gs>
                  <a:gs pos="50000">
                    <a:srgbClr val="B0B3A2"/>
                  </a:gs>
                  <a:gs pos="100000">
                    <a:srgbClr val="7B8164"/>
                  </a:gs>
                </a:gsLst>
                <a:lin ang="0" scaled="1"/>
              </a:gradFill>
              <a:ln w="12700" cap="rnd">
                <a:solidFill>
                  <a:srgbClr val="7B8164"/>
                </a:solidFill>
                <a:round/>
                <a:headEnd/>
                <a:tailEnd/>
              </a:ln>
            </p:spPr>
            <p:txBody>
              <a:bodyPr/>
              <a:lstStyle/>
              <a:p>
                <a:pPr eaLnBrk="0" hangingPunct="0"/>
                <a:endParaRPr lang="es-ES" sz="2400" i="1"/>
              </a:p>
            </p:txBody>
          </p:sp>
          <p:sp>
            <p:nvSpPr>
              <p:cNvPr id="12313" name="Freeform 73"/>
              <p:cNvSpPr>
                <a:spLocks/>
              </p:cNvSpPr>
              <p:nvPr/>
            </p:nvSpPr>
            <p:spPr bwMode="auto">
              <a:xfrm>
                <a:off x="490" y="1870"/>
                <a:ext cx="603" cy="295"/>
              </a:xfrm>
              <a:custGeom>
                <a:avLst/>
                <a:gdLst>
                  <a:gd name="T0" fmla="*/ 0 w 603"/>
                  <a:gd name="T1" fmla="*/ 294 h 295"/>
                  <a:gd name="T2" fmla="*/ 602 w 603"/>
                  <a:gd name="T3" fmla="*/ 294 h 295"/>
                  <a:gd name="T4" fmla="*/ 491 w 603"/>
                  <a:gd name="T5" fmla="*/ 0 h 295"/>
                  <a:gd name="T6" fmla="*/ 0 60000 65536"/>
                  <a:gd name="T7" fmla="*/ 0 60000 65536"/>
                  <a:gd name="T8" fmla="*/ 0 60000 65536"/>
                  <a:gd name="T9" fmla="*/ 0 w 603"/>
                  <a:gd name="T10" fmla="*/ 0 h 295"/>
                  <a:gd name="T11" fmla="*/ 603 w 603"/>
                  <a:gd name="T12" fmla="*/ 295 h 295"/>
                </a:gdLst>
                <a:ahLst/>
                <a:cxnLst>
                  <a:cxn ang="T6">
                    <a:pos x="T0" y="T1"/>
                  </a:cxn>
                  <a:cxn ang="T7">
                    <a:pos x="T2" y="T3"/>
                  </a:cxn>
                  <a:cxn ang="T8">
                    <a:pos x="T4" y="T5"/>
                  </a:cxn>
                </a:cxnLst>
                <a:rect l="T9" t="T10" r="T11" b="T12"/>
                <a:pathLst>
                  <a:path w="603" h="295">
                    <a:moveTo>
                      <a:pt x="0" y="294"/>
                    </a:moveTo>
                    <a:lnTo>
                      <a:pt x="602" y="294"/>
                    </a:lnTo>
                    <a:lnTo>
                      <a:pt x="491" y="0"/>
                    </a:lnTo>
                  </a:path>
                </a:pathLst>
              </a:custGeom>
              <a:noFill/>
              <a:ln w="12700" cap="rnd">
                <a:solidFill>
                  <a:srgbClr val="474B3A"/>
                </a:solidFill>
                <a:round/>
                <a:headEnd type="none" w="sm" len="sm"/>
                <a:tailEnd type="none" w="sm" len="sm"/>
              </a:ln>
            </p:spPr>
            <p:txBody>
              <a:bodyPr/>
              <a:lstStyle/>
              <a:p>
                <a:pPr eaLnBrk="0" hangingPunct="0"/>
                <a:endParaRPr lang="es-ES" sz="2400" i="1"/>
              </a:p>
            </p:txBody>
          </p:sp>
          <p:sp>
            <p:nvSpPr>
              <p:cNvPr id="12314" name="Freeform 74"/>
              <p:cNvSpPr>
                <a:spLocks/>
              </p:cNvSpPr>
              <p:nvPr/>
            </p:nvSpPr>
            <p:spPr bwMode="auto">
              <a:xfrm>
                <a:off x="543" y="2081"/>
                <a:ext cx="147" cy="57"/>
              </a:xfrm>
              <a:custGeom>
                <a:avLst/>
                <a:gdLst>
                  <a:gd name="T0" fmla="*/ 22 w 147"/>
                  <a:gd name="T1" fmla="*/ 0 h 57"/>
                  <a:gd name="T2" fmla="*/ 118 w 147"/>
                  <a:gd name="T3" fmla="*/ 0 h 57"/>
                  <a:gd name="T4" fmla="*/ 146 w 147"/>
                  <a:gd name="T5" fmla="*/ 56 h 57"/>
                  <a:gd name="T6" fmla="*/ 0 w 147"/>
                  <a:gd name="T7" fmla="*/ 56 h 57"/>
                  <a:gd name="T8" fmla="*/ 22 w 147"/>
                  <a:gd name="T9" fmla="*/ 0 h 57"/>
                  <a:gd name="T10" fmla="*/ 0 60000 65536"/>
                  <a:gd name="T11" fmla="*/ 0 60000 65536"/>
                  <a:gd name="T12" fmla="*/ 0 60000 65536"/>
                  <a:gd name="T13" fmla="*/ 0 60000 65536"/>
                  <a:gd name="T14" fmla="*/ 0 60000 65536"/>
                  <a:gd name="T15" fmla="*/ 0 w 147"/>
                  <a:gd name="T16" fmla="*/ 0 h 57"/>
                  <a:gd name="T17" fmla="*/ 147 w 147"/>
                  <a:gd name="T18" fmla="*/ 57 h 57"/>
                </a:gdLst>
                <a:ahLst/>
                <a:cxnLst>
                  <a:cxn ang="T10">
                    <a:pos x="T0" y="T1"/>
                  </a:cxn>
                  <a:cxn ang="T11">
                    <a:pos x="T2" y="T3"/>
                  </a:cxn>
                  <a:cxn ang="T12">
                    <a:pos x="T4" y="T5"/>
                  </a:cxn>
                  <a:cxn ang="T13">
                    <a:pos x="T6" y="T7"/>
                  </a:cxn>
                  <a:cxn ang="T14">
                    <a:pos x="T8" y="T9"/>
                  </a:cxn>
                </a:cxnLst>
                <a:rect l="T15" t="T16" r="T17" b="T18"/>
                <a:pathLst>
                  <a:path w="147" h="57">
                    <a:moveTo>
                      <a:pt x="22" y="0"/>
                    </a:moveTo>
                    <a:lnTo>
                      <a:pt x="118" y="0"/>
                    </a:lnTo>
                    <a:lnTo>
                      <a:pt x="146" y="56"/>
                    </a:lnTo>
                    <a:lnTo>
                      <a:pt x="0" y="56"/>
                    </a:lnTo>
                    <a:lnTo>
                      <a:pt x="22" y="0"/>
                    </a:lnTo>
                  </a:path>
                </a:pathLst>
              </a:custGeom>
              <a:solidFill>
                <a:srgbClr val="333629"/>
              </a:solidFill>
              <a:ln w="9525" cap="rnd">
                <a:noFill/>
                <a:round/>
                <a:headEnd/>
                <a:tailEnd/>
              </a:ln>
            </p:spPr>
            <p:txBody>
              <a:bodyPr/>
              <a:lstStyle/>
              <a:p>
                <a:pPr eaLnBrk="0" hangingPunct="0"/>
                <a:endParaRPr lang="es-ES" sz="2400" i="1"/>
              </a:p>
            </p:txBody>
          </p:sp>
          <p:sp>
            <p:nvSpPr>
              <p:cNvPr id="12315" name="Freeform 75"/>
              <p:cNvSpPr>
                <a:spLocks/>
              </p:cNvSpPr>
              <p:nvPr/>
            </p:nvSpPr>
            <p:spPr bwMode="auto">
              <a:xfrm>
                <a:off x="625" y="2087"/>
                <a:ext cx="53" cy="49"/>
              </a:xfrm>
              <a:custGeom>
                <a:avLst/>
                <a:gdLst>
                  <a:gd name="T0" fmla="*/ 0 w 53"/>
                  <a:gd name="T1" fmla="*/ 0 h 49"/>
                  <a:gd name="T2" fmla="*/ 29 w 53"/>
                  <a:gd name="T3" fmla="*/ 0 h 49"/>
                  <a:gd name="T4" fmla="*/ 52 w 53"/>
                  <a:gd name="T5" fmla="*/ 48 h 49"/>
                  <a:gd name="T6" fmla="*/ 24 w 53"/>
                  <a:gd name="T7" fmla="*/ 7 h 49"/>
                  <a:gd name="T8" fmla="*/ 0 w 53"/>
                  <a:gd name="T9" fmla="*/ 0 h 49"/>
                  <a:gd name="T10" fmla="*/ 0 60000 65536"/>
                  <a:gd name="T11" fmla="*/ 0 60000 65536"/>
                  <a:gd name="T12" fmla="*/ 0 60000 65536"/>
                  <a:gd name="T13" fmla="*/ 0 60000 65536"/>
                  <a:gd name="T14" fmla="*/ 0 60000 65536"/>
                  <a:gd name="T15" fmla="*/ 0 w 53"/>
                  <a:gd name="T16" fmla="*/ 0 h 49"/>
                  <a:gd name="T17" fmla="*/ 53 w 53"/>
                  <a:gd name="T18" fmla="*/ 49 h 49"/>
                </a:gdLst>
                <a:ahLst/>
                <a:cxnLst>
                  <a:cxn ang="T10">
                    <a:pos x="T0" y="T1"/>
                  </a:cxn>
                  <a:cxn ang="T11">
                    <a:pos x="T2" y="T3"/>
                  </a:cxn>
                  <a:cxn ang="T12">
                    <a:pos x="T4" y="T5"/>
                  </a:cxn>
                  <a:cxn ang="T13">
                    <a:pos x="T6" y="T7"/>
                  </a:cxn>
                  <a:cxn ang="T14">
                    <a:pos x="T8" y="T9"/>
                  </a:cxn>
                </a:cxnLst>
                <a:rect l="T15" t="T16" r="T17" b="T18"/>
                <a:pathLst>
                  <a:path w="53" h="49">
                    <a:moveTo>
                      <a:pt x="0" y="0"/>
                    </a:moveTo>
                    <a:lnTo>
                      <a:pt x="29" y="0"/>
                    </a:lnTo>
                    <a:lnTo>
                      <a:pt x="52" y="48"/>
                    </a:lnTo>
                    <a:lnTo>
                      <a:pt x="24" y="7"/>
                    </a:lnTo>
                    <a:lnTo>
                      <a:pt x="0" y="0"/>
                    </a:lnTo>
                  </a:path>
                </a:pathLst>
              </a:custGeom>
              <a:solidFill>
                <a:srgbClr val="919191"/>
              </a:solidFill>
              <a:ln w="9525" cap="rnd">
                <a:noFill/>
                <a:round/>
                <a:headEnd/>
                <a:tailEnd/>
              </a:ln>
            </p:spPr>
            <p:txBody>
              <a:bodyPr/>
              <a:lstStyle/>
              <a:p>
                <a:pPr eaLnBrk="0" hangingPunct="0"/>
                <a:endParaRPr lang="es-ES" sz="2400" i="1"/>
              </a:p>
            </p:txBody>
          </p:sp>
          <p:sp>
            <p:nvSpPr>
              <p:cNvPr id="12316" name="Freeform 76"/>
              <p:cNvSpPr>
                <a:spLocks/>
              </p:cNvSpPr>
              <p:nvPr/>
            </p:nvSpPr>
            <p:spPr bwMode="auto">
              <a:xfrm>
                <a:off x="717" y="2079"/>
                <a:ext cx="147" cy="57"/>
              </a:xfrm>
              <a:custGeom>
                <a:avLst/>
                <a:gdLst>
                  <a:gd name="T0" fmla="*/ 22 w 147"/>
                  <a:gd name="T1" fmla="*/ 0 h 57"/>
                  <a:gd name="T2" fmla="*/ 118 w 147"/>
                  <a:gd name="T3" fmla="*/ 0 h 57"/>
                  <a:gd name="T4" fmla="*/ 146 w 147"/>
                  <a:gd name="T5" fmla="*/ 56 h 57"/>
                  <a:gd name="T6" fmla="*/ 0 w 147"/>
                  <a:gd name="T7" fmla="*/ 56 h 57"/>
                  <a:gd name="T8" fmla="*/ 22 w 147"/>
                  <a:gd name="T9" fmla="*/ 0 h 57"/>
                  <a:gd name="T10" fmla="*/ 0 60000 65536"/>
                  <a:gd name="T11" fmla="*/ 0 60000 65536"/>
                  <a:gd name="T12" fmla="*/ 0 60000 65536"/>
                  <a:gd name="T13" fmla="*/ 0 60000 65536"/>
                  <a:gd name="T14" fmla="*/ 0 60000 65536"/>
                  <a:gd name="T15" fmla="*/ 0 w 147"/>
                  <a:gd name="T16" fmla="*/ 0 h 57"/>
                  <a:gd name="T17" fmla="*/ 147 w 147"/>
                  <a:gd name="T18" fmla="*/ 57 h 57"/>
                </a:gdLst>
                <a:ahLst/>
                <a:cxnLst>
                  <a:cxn ang="T10">
                    <a:pos x="T0" y="T1"/>
                  </a:cxn>
                  <a:cxn ang="T11">
                    <a:pos x="T2" y="T3"/>
                  </a:cxn>
                  <a:cxn ang="T12">
                    <a:pos x="T4" y="T5"/>
                  </a:cxn>
                  <a:cxn ang="T13">
                    <a:pos x="T6" y="T7"/>
                  </a:cxn>
                  <a:cxn ang="T14">
                    <a:pos x="T8" y="T9"/>
                  </a:cxn>
                </a:cxnLst>
                <a:rect l="T15" t="T16" r="T17" b="T18"/>
                <a:pathLst>
                  <a:path w="147" h="57">
                    <a:moveTo>
                      <a:pt x="22" y="0"/>
                    </a:moveTo>
                    <a:lnTo>
                      <a:pt x="118" y="0"/>
                    </a:lnTo>
                    <a:lnTo>
                      <a:pt x="146" y="56"/>
                    </a:lnTo>
                    <a:lnTo>
                      <a:pt x="0" y="56"/>
                    </a:lnTo>
                    <a:lnTo>
                      <a:pt x="22" y="0"/>
                    </a:lnTo>
                  </a:path>
                </a:pathLst>
              </a:custGeom>
              <a:solidFill>
                <a:srgbClr val="333629"/>
              </a:solidFill>
              <a:ln w="9525" cap="rnd">
                <a:noFill/>
                <a:round/>
                <a:headEnd/>
                <a:tailEnd/>
              </a:ln>
            </p:spPr>
            <p:txBody>
              <a:bodyPr/>
              <a:lstStyle/>
              <a:p>
                <a:pPr eaLnBrk="0" hangingPunct="0"/>
                <a:endParaRPr lang="es-ES" sz="2400" i="1"/>
              </a:p>
            </p:txBody>
          </p:sp>
          <p:sp>
            <p:nvSpPr>
              <p:cNvPr id="12317" name="Freeform 77"/>
              <p:cNvSpPr>
                <a:spLocks/>
              </p:cNvSpPr>
              <p:nvPr/>
            </p:nvSpPr>
            <p:spPr bwMode="auto">
              <a:xfrm>
                <a:off x="799" y="2085"/>
                <a:ext cx="53" cy="49"/>
              </a:xfrm>
              <a:custGeom>
                <a:avLst/>
                <a:gdLst>
                  <a:gd name="T0" fmla="*/ 0 w 53"/>
                  <a:gd name="T1" fmla="*/ 0 h 49"/>
                  <a:gd name="T2" fmla="*/ 29 w 53"/>
                  <a:gd name="T3" fmla="*/ 0 h 49"/>
                  <a:gd name="T4" fmla="*/ 52 w 53"/>
                  <a:gd name="T5" fmla="*/ 48 h 49"/>
                  <a:gd name="T6" fmla="*/ 24 w 53"/>
                  <a:gd name="T7" fmla="*/ 7 h 49"/>
                  <a:gd name="T8" fmla="*/ 0 w 53"/>
                  <a:gd name="T9" fmla="*/ 0 h 49"/>
                  <a:gd name="T10" fmla="*/ 0 60000 65536"/>
                  <a:gd name="T11" fmla="*/ 0 60000 65536"/>
                  <a:gd name="T12" fmla="*/ 0 60000 65536"/>
                  <a:gd name="T13" fmla="*/ 0 60000 65536"/>
                  <a:gd name="T14" fmla="*/ 0 60000 65536"/>
                  <a:gd name="T15" fmla="*/ 0 w 53"/>
                  <a:gd name="T16" fmla="*/ 0 h 49"/>
                  <a:gd name="T17" fmla="*/ 53 w 53"/>
                  <a:gd name="T18" fmla="*/ 49 h 49"/>
                </a:gdLst>
                <a:ahLst/>
                <a:cxnLst>
                  <a:cxn ang="T10">
                    <a:pos x="T0" y="T1"/>
                  </a:cxn>
                  <a:cxn ang="T11">
                    <a:pos x="T2" y="T3"/>
                  </a:cxn>
                  <a:cxn ang="T12">
                    <a:pos x="T4" y="T5"/>
                  </a:cxn>
                  <a:cxn ang="T13">
                    <a:pos x="T6" y="T7"/>
                  </a:cxn>
                  <a:cxn ang="T14">
                    <a:pos x="T8" y="T9"/>
                  </a:cxn>
                </a:cxnLst>
                <a:rect l="T15" t="T16" r="T17" b="T18"/>
                <a:pathLst>
                  <a:path w="53" h="49">
                    <a:moveTo>
                      <a:pt x="0" y="0"/>
                    </a:moveTo>
                    <a:lnTo>
                      <a:pt x="29" y="0"/>
                    </a:lnTo>
                    <a:lnTo>
                      <a:pt x="52" y="48"/>
                    </a:lnTo>
                    <a:lnTo>
                      <a:pt x="24" y="7"/>
                    </a:lnTo>
                    <a:lnTo>
                      <a:pt x="0" y="0"/>
                    </a:lnTo>
                  </a:path>
                </a:pathLst>
              </a:custGeom>
              <a:solidFill>
                <a:srgbClr val="7B8164"/>
              </a:solidFill>
              <a:ln w="9525" cap="rnd">
                <a:noFill/>
                <a:round/>
                <a:headEnd/>
                <a:tailEnd/>
              </a:ln>
            </p:spPr>
            <p:txBody>
              <a:bodyPr/>
              <a:lstStyle/>
              <a:p>
                <a:pPr eaLnBrk="0" hangingPunct="0"/>
                <a:endParaRPr lang="es-ES" sz="2400" i="1"/>
              </a:p>
            </p:txBody>
          </p:sp>
          <p:sp>
            <p:nvSpPr>
              <p:cNvPr id="12318" name="Freeform 78"/>
              <p:cNvSpPr>
                <a:spLocks/>
              </p:cNvSpPr>
              <p:nvPr/>
            </p:nvSpPr>
            <p:spPr bwMode="auto">
              <a:xfrm>
                <a:off x="891" y="2077"/>
                <a:ext cx="147" cy="57"/>
              </a:xfrm>
              <a:custGeom>
                <a:avLst/>
                <a:gdLst>
                  <a:gd name="T0" fmla="*/ 22 w 147"/>
                  <a:gd name="T1" fmla="*/ 0 h 57"/>
                  <a:gd name="T2" fmla="*/ 118 w 147"/>
                  <a:gd name="T3" fmla="*/ 0 h 57"/>
                  <a:gd name="T4" fmla="*/ 146 w 147"/>
                  <a:gd name="T5" fmla="*/ 56 h 57"/>
                  <a:gd name="T6" fmla="*/ 0 w 147"/>
                  <a:gd name="T7" fmla="*/ 56 h 57"/>
                  <a:gd name="T8" fmla="*/ 22 w 147"/>
                  <a:gd name="T9" fmla="*/ 0 h 57"/>
                  <a:gd name="T10" fmla="*/ 0 60000 65536"/>
                  <a:gd name="T11" fmla="*/ 0 60000 65536"/>
                  <a:gd name="T12" fmla="*/ 0 60000 65536"/>
                  <a:gd name="T13" fmla="*/ 0 60000 65536"/>
                  <a:gd name="T14" fmla="*/ 0 60000 65536"/>
                  <a:gd name="T15" fmla="*/ 0 w 147"/>
                  <a:gd name="T16" fmla="*/ 0 h 57"/>
                  <a:gd name="T17" fmla="*/ 147 w 147"/>
                  <a:gd name="T18" fmla="*/ 57 h 57"/>
                </a:gdLst>
                <a:ahLst/>
                <a:cxnLst>
                  <a:cxn ang="T10">
                    <a:pos x="T0" y="T1"/>
                  </a:cxn>
                  <a:cxn ang="T11">
                    <a:pos x="T2" y="T3"/>
                  </a:cxn>
                  <a:cxn ang="T12">
                    <a:pos x="T4" y="T5"/>
                  </a:cxn>
                  <a:cxn ang="T13">
                    <a:pos x="T6" y="T7"/>
                  </a:cxn>
                  <a:cxn ang="T14">
                    <a:pos x="T8" y="T9"/>
                  </a:cxn>
                </a:cxnLst>
                <a:rect l="T15" t="T16" r="T17" b="T18"/>
                <a:pathLst>
                  <a:path w="147" h="57">
                    <a:moveTo>
                      <a:pt x="22" y="0"/>
                    </a:moveTo>
                    <a:lnTo>
                      <a:pt x="118" y="0"/>
                    </a:lnTo>
                    <a:lnTo>
                      <a:pt x="146" y="56"/>
                    </a:lnTo>
                    <a:lnTo>
                      <a:pt x="0" y="56"/>
                    </a:lnTo>
                    <a:lnTo>
                      <a:pt x="22" y="0"/>
                    </a:lnTo>
                  </a:path>
                </a:pathLst>
              </a:custGeom>
              <a:solidFill>
                <a:srgbClr val="333629"/>
              </a:solidFill>
              <a:ln w="9525" cap="rnd">
                <a:noFill/>
                <a:round/>
                <a:headEnd/>
                <a:tailEnd/>
              </a:ln>
            </p:spPr>
            <p:txBody>
              <a:bodyPr/>
              <a:lstStyle/>
              <a:p>
                <a:pPr eaLnBrk="0" hangingPunct="0"/>
                <a:endParaRPr lang="es-ES" sz="2400" i="1"/>
              </a:p>
            </p:txBody>
          </p:sp>
          <p:sp>
            <p:nvSpPr>
              <p:cNvPr id="12319" name="Freeform 79"/>
              <p:cNvSpPr>
                <a:spLocks/>
              </p:cNvSpPr>
              <p:nvPr/>
            </p:nvSpPr>
            <p:spPr bwMode="auto">
              <a:xfrm>
                <a:off x="973" y="2083"/>
                <a:ext cx="53" cy="49"/>
              </a:xfrm>
              <a:custGeom>
                <a:avLst/>
                <a:gdLst>
                  <a:gd name="T0" fmla="*/ 0 w 53"/>
                  <a:gd name="T1" fmla="*/ 0 h 49"/>
                  <a:gd name="T2" fmla="*/ 29 w 53"/>
                  <a:gd name="T3" fmla="*/ 0 h 49"/>
                  <a:gd name="T4" fmla="*/ 52 w 53"/>
                  <a:gd name="T5" fmla="*/ 48 h 49"/>
                  <a:gd name="T6" fmla="*/ 24 w 53"/>
                  <a:gd name="T7" fmla="*/ 7 h 49"/>
                  <a:gd name="T8" fmla="*/ 0 w 53"/>
                  <a:gd name="T9" fmla="*/ 0 h 49"/>
                  <a:gd name="T10" fmla="*/ 0 60000 65536"/>
                  <a:gd name="T11" fmla="*/ 0 60000 65536"/>
                  <a:gd name="T12" fmla="*/ 0 60000 65536"/>
                  <a:gd name="T13" fmla="*/ 0 60000 65536"/>
                  <a:gd name="T14" fmla="*/ 0 60000 65536"/>
                  <a:gd name="T15" fmla="*/ 0 w 53"/>
                  <a:gd name="T16" fmla="*/ 0 h 49"/>
                  <a:gd name="T17" fmla="*/ 53 w 53"/>
                  <a:gd name="T18" fmla="*/ 49 h 49"/>
                </a:gdLst>
                <a:ahLst/>
                <a:cxnLst>
                  <a:cxn ang="T10">
                    <a:pos x="T0" y="T1"/>
                  </a:cxn>
                  <a:cxn ang="T11">
                    <a:pos x="T2" y="T3"/>
                  </a:cxn>
                  <a:cxn ang="T12">
                    <a:pos x="T4" y="T5"/>
                  </a:cxn>
                  <a:cxn ang="T13">
                    <a:pos x="T6" y="T7"/>
                  </a:cxn>
                  <a:cxn ang="T14">
                    <a:pos x="T8" y="T9"/>
                  </a:cxn>
                </a:cxnLst>
                <a:rect l="T15" t="T16" r="T17" b="T18"/>
                <a:pathLst>
                  <a:path w="53" h="49">
                    <a:moveTo>
                      <a:pt x="0" y="0"/>
                    </a:moveTo>
                    <a:lnTo>
                      <a:pt x="29" y="0"/>
                    </a:lnTo>
                    <a:lnTo>
                      <a:pt x="52" y="48"/>
                    </a:lnTo>
                    <a:lnTo>
                      <a:pt x="24" y="7"/>
                    </a:lnTo>
                    <a:lnTo>
                      <a:pt x="0" y="0"/>
                    </a:lnTo>
                  </a:path>
                </a:pathLst>
              </a:custGeom>
              <a:solidFill>
                <a:srgbClr val="7B8164"/>
              </a:solidFill>
              <a:ln w="9525" cap="rnd">
                <a:noFill/>
                <a:round/>
                <a:headEnd/>
                <a:tailEnd/>
              </a:ln>
            </p:spPr>
            <p:txBody>
              <a:bodyPr/>
              <a:lstStyle/>
              <a:p>
                <a:pPr eaLnBrk="0" hangingPunct="0"/>
                <a:endParaRPr lang="es-ES" sz="2400" i="1"/>
              </a:p>
            </p:txBody>
          </p:sp>
          <p:sp>
            <p:nvSpPr>
              <p:cNvPr id="12320" name="Freeform 80"/>
              <p:cNvSpPr>
                <a:spLocks/>
              </p:cNvSpPr>
              <p:nvPr/>
            </p:nvSpPr>
            <p:spPr bwMode="auto">
              <a:xfrm>
                <a:off x="569" y="2007"/>
                <a:ext cx="121" cy="51"/>
              </a:xfrm>
              <a:custGeom>
                <a:avLst/>
                <a:gdLst>
                  <a:gd name="T0" fmla="*/ 18 w 121"/>
                  <a:gd name="T1" fmla="*/ 0 h 51"/>
                  <a:gd name="T2" fmla="*/ 97 w 121"/>
                  <a:gd name="T3" fmla="*/ 0 h 51"/>
                  <a:gd name="T4" fmla="*/ 120 w 121"/>
                  <a:gd name="T5" fmla="*/ 50 h 51"/>
                  <a:gd name="T6" fmla="*/ 0 w 121"/>
                  <a:gd name="T7" fmla="*/ 50 h 51"/>
                  <a:gd name="T8" fmla="*/ 18 w 121"/>
                  <a:gd name="T9" fmla="*/ 0 h 51"/>
                  <a:gd name="T10" fmla="*/ 0 60000 65536"/>
                  <a:gd name="T11" fmla="*/ 0 60000 65536"/>
                  <a:gd name="T12" fmla="*/ 0 60000 65536"/>
                  <a:gd name="T13" fmla="*/ 0 60000 65536"/>
                  <a:gd name="T14" fmla="*/ 0 60000 65536"/>
                  <a:gd name="T15" fmla="*/ 0 w 121"/>
                  <a:gd name="T16" fmla="*/ 0 h 51"/>
                  <a:gd name="T17" fmla="*/ 121 w 121"/>
                  <a:gd name="T18" fmla="*/ 51 h 51"/>
                </a:gdLst>
                <a:ahLst/>
                <a:cxnLst>
                  <a:cxn ang="T10">
                    <a:pos x="T0" y="T1"/>
                  </a:cxn>
                  <a:cxn ang="T11">
                    <a:pos x="T2" y="T3"/>
                  </a:cxn>
                  <a:cxn ang="T12">
                    <a:pos x="T4" y="T5"/>
                  </a:cxn>
                  <a:cxn ang="T13">
                    <a:pos x="T6" y="T7"/>
                  </a:cxn>
                  <a:cxn ang="T14">
                    <a:pos x="T8" y="T9"/>
                  </a:cxn>
                </a:cxnLst>
                <a:rect l="T15" t="T16" r="T17" b="T18"/>
                <a:pathLst>
                  <a:path w="121" h="51">
                    <a:moveTo>
                      <a:pt x="18" y="0"/>
                    </a:moveTo>
                    <a:lnTo>
                      <a:pt x="97" y="0"/>
                    </a:lnTo>
                    <a:lnTo>
                      <a:pt x="120" y="50"/>
                    </a:lnTo>
                    <a:lnTo>
                      <a:pt x="0" y="50"/>
                    </a:lnTo>
                    <a:lnTo>
                      <a:pt x="18" y="0"/>
                    </a:lnTo>
                  </a:path>
                </a:pathLst>
              </a:custGeom>
              <a:solidFill>
                <a:srgbClr val="333629"/>
              </a:solidFill>
              <a:ln w="9525" cap="rnd">
                <a:noFill/>
                <a:round/>
                <a:headEnd/>
                <a:tailEnd/>
              </a:ln>
            </p:spPr>
            <p:txBody>
              <a:bodyPr/>
              <a:lstStyle/>
              <a:p>
                <a:pPr eaLnBrk="0" hangingPunct="0"/>
                <a:endParaRPr lang="es-ES" sz="2400" i="1"/>
              </a:p>
            </p:txBody>
          </p:sp>
          <p:sp>
            <p:nvSpPr>
              <p:cNvPr id="12321" name="Freeform 81"/>
              <p:cNvSpPr>
                <a:spLocks/>
              </p:cNvSpPr>
              <p:nvPr/>
            </p:nvSpPr>
            <p:spPr bwMode="auto">
              <a:xfrm>
                <a:off x="637" y="2013"/>
                <a:ext cx="43" cy="43"/>
              </a:xfrm>
              <a:custGeom>
                <a:avLst/>
                <a:gdLst>
                  <a:gd name="T0" fmla="*/ 0 w 43"/>
                  <a:gd name="T1" fmla="*/ 0 h 43"/>
                  <a:gd name="T2" fmla="*/ 24 w 43"/>
                  <a:gd name="T3" fmla="*/ 0 h 43"/>
                  <a:gd name="T4" fmla="*/ 42 w 43"/>
                  <a:gd name="T5" fmla="*/ 42 h 43"/>
                  <a:gd name="T6" fmla="*/ 19 w 43"/>
                  <a:gd name="T7" fmla="*/ 6 h 43"/>
                  <a:gd name="T8" fmla="*/ 0 w 43"/>
                  <a:gd name="T9" fmla="*/ 0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0" y="0"/>
                    </a:moveTo>
                    <a:lnTo>
                      <a:pt x="24" y="0"/>
                    </a:lnTo>
                    <a:lnTo>
                      <a:pt x="42" y="42"/>
                    </a:lnTo>
                    <a:lnTo>
                      <a:pt x="19" y="6"/>
                    </a:lnTo>
                    <a:lnTo>
                      <a:pt x="0" y="0"/>
                    </a:lnTo>
                  </a:path>
                </a:pathLst>
              </a:custGeom>
              <a:solidFill>
                <a:srgbClr val="7B8164"/>
              </a:solidFill>
              <a:ln w="9525" cap="rnd">
                <a:noFill/>
                <a:round/>
                <a:headEnd/>
                <a:tailEnd/>
              </a:ln>
            </p:spPr>
            <p:txBody>
              <a:bodyPr/>
              <a:lstStyle/>
              <a:p>
                <a:pPr eaLnBrk="0" hangingPunct="0"/>
                <a:endParaRPr lang="es-ES" sz="2400" i="1"/>
              </a:p>
            </p:txBody>
          </p:sp>
          <p:sp>
            <p:nvSpPr>
              <p:cNvPr id="12322" name="Freeform 82"/>
              <p:cNvSpPr>
                <a:spLocks/>
              </p:cNvSpPr>
              <p:nvPr/>
            </p:nvSpPr>
            <p:spPr bwMode="auto">
              <a:xfrm>
                <a:off x="730" y="2007"/>
                <a:ext cx="121" cy="51"/>
              </a:xfrm>
              <a:custGeom>
                <a:avLst/>
                <a:gdLst>
                  <a:gd name="T0" fmla="*/ 18 w 121"/>
                  <a:gd name="T1" fmla="*/ 0 h 51"/>
                  <a:gd name="T2" fmla="*/ 97 w 121"/>
                  <a:gd name="T3" fmla="*/ 0 h 51"/>
                  <a:gd name="T4" fmla="*/ 120 w 121"/>
                  <a:gd name="T5" fmla="*/ 50 h 51"/>
                  <a:gd name="T6" fmla="*/ 0 w 121"/>
                  <a:gd name="T7" fmla="*/ 50 h 51"/>
                  <a:gd name="T8" fmla="*/ 18 w 121"/>
                  <a:gd name="T9" fmla="*/ 0 h 51"/>
                  <a:gd name="T10" fmla="*/ 0 60000 65536"/>
                  <a:gd name="T11" fmla="*/ 0 60000 65536"/>
                  <a:gd name="T12" fmla="*/ 0 60000 65536"/>
                  <a:gd name="T13" fmla="*/ 0 60000 65536"/>
                  <a:gd name="T14" fmla="*/ 0 60000 65536"/>
                  <a:gd name="T15" fmla="*/ 0 w 121"/>
                  <a:gd name="T16" fmla="*/ 0 h 51"/>
                  <a:gd name="T17" fmla="*/ 121 w 121"/>
                  <a:gd name="T18" fmla="*/ 51 h 51"/>
                </a:gdLst>
                <a:ahLst/>
                <a:cxnLst>
                  <a:cxn ang="T10">
                    <a:pos x="T0" y="T1"/>
                  </a:cxn>
                  <a:cxn ang="T11">
                    <a:pos x="T2" y="T3"/>
                  </a:cxn>
                  <a:cxn ang="T12">
                    <a:pos x="T4" y="T5"/>
                  </a:cxn>
                  <a:cxn ang="T13">
                    <a:pos x="T6" y="T7"/>
                  </a:cxn>
                  <a:cxn ang="T14">
                    <a:pos x="T8" y="T9"/>
                  </a:cxn>
                </a:cxnLst>
                <a:rect l="T15" t="T16" r="T17" b="T18"/>
                <a:pathLst>
                  <a:path w="121" h="51">
                    <a:moveTo>
                      <a:pt x="18" y="0"/>
                    </a:moveTo>
                    <a:lnTo>
                      <a:pt x="97" y="0"/>
                    </a:lnTo>
                    <a:lnTo>
                      <a:pt x="120" y="50"/>
                    </a:lnTo>
                    <a:lnTo>
                      <a:pt x="0" y="50"/>
                    </a:lnTo>
                    <a:lnTo>
                      <a:pt x="18" y="0"/>
                    </a:lnTo>
                  </a:path>
                </a:pathLst>
              </a:custGeom>
              <a:solidFill>
                <a:srgbClr val="333629"/>
              </a:solidFill>
              <a:ln w="9525" cap="rnd">
                <a:noFill/>
                <a:round/>
                <a:headEnd/>
                <a:tailEnd/>
              </a:ln>
            </p:spPr>
            <p:txBody>
              <a:bodyPr/>
              <a:lstStyle/>
              <a:p>
                <a:pPr eaLnBrk="0" hangingPunct="0"/>
                <a:endParaRPr lang="es-ES" sz="2400" i="1"/>
              </a:p>
            </p:txBody>
          </p:sp>
          <p:sp>
            <p:nvSpPr>
              <p:cNvPr id="12323" name="Freeform 83"/>
              <p:cNvSpPr>
                <a:spLocks/>
              </p:cNvSpPr>
              <p:nvPr/>
            </p:nvSpPr>
            <p:spPr bwMode="auto">
              <a:xfrm>
                <a:off x="798" y="2013"/>
                <a:ext cx="43" cy="43"/>
              </a:xfrm>
              <a:custGeom>
                <a:avLst/>
                <a:gdLst>
                  <a:gd name="T0" fmla="*/ 0 w 43"/>
                  <a:gd name="T1" fmla="*/ 0 h 43"/>
                  <a:gd name="T2" fmla="*/ 24 w 43"/>
                  <a:gd name="T3" fmla="*/ 0 h 43"/>
                  <a:gd name="T4" fmla="*/ 42 w 43"/>
                  <a:gd name="T5" fmla="*/ 42 h 43"/>
                  <a:gd name="T6" fmla="*/ 19 w 43"/>
                  <a:gd name="T7" fmla="*/ 6 h 43"/>
                  <a:gd name="T8" fmla="*/ 0 w 43"/>
                  <a:gd name="T9" fmla="*/ 0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0" y="0"/>
                    </a:moveTo>
                    <a:lnTo>
                      <a:pt x="24" y="0"/>
                    </a:lnTo>
                    <a:lnTo>
                      <a:pt x="42" y="42"/>
                    </a:lnTo>
                    <a:lnTo>
                      <a:pt x="19" y="6"/>
                    </a:lnTo>
                    <a:lnTo>
                      <a:pt x="0" y="0"/>
                    </a:lnTo>
                  </a:path>
                </a:pathLst>
              </a:custGeom>
              <a:solidFill>
                <a:srgbClr val="7B8164"/>
              </a:solidFill>
              <a:ln w="9525" cap="rnd">
                <a:noFill/>
                <a:round/>
                <a:headEnd/>
                <a:tailEnd/>
              </a:ln>
            </p:spPr>
            <p:txBody>
              <a:bodyPr/>
              <a:lstStyle/>
              <a:p>
                <a:pPr eaLnBrk="0" hangingPunct="0"/>
                <a:endParaRPr lang="es-ES" sz="2400" i="1"/>
              </a:p>
            </p:txBody>
          </p:sp>
          <p:sp>
            <p:nvSpPr>
              <p:cNvPr id="12324" name="Freeform 84"/>
              <p:cNvSpPr>
                <a:spLocks/>
              </p:cNvSpPr>
              <p:nvPr/>
            </p:nvSpPr>
            <p:spPr bwMode="auto">
              <a:xfrm>
                <a:off x="891" y="2007"/>
                <a:ext cx="121" cy="51"/>
              </a:xfrm>
              <a:custGeom>
                <a:avLst/>
                <a:gdLst>
                  <a:gd name="T0" fmla="*/ 18 w 121"/>
                  <a:gd name="T1" fmla="*/ 0 h 51"/>
                  <a:gd name="T2" fmla="*/ 97 w 121"/>
                  <a:gd name="T3" fmla="*/ 0 h 51"/>
                  <a:gd name="T4" fmla="*/ 120 w 121"/>
                  <a:gd name="T5" fmla="*/ 50 h 51"/>
                  <a:gd name="T6" fmla="*/ 0 w 121"/>
                  <a:gd name="T7" fmla="*/ 50 h 51"/>
                  <a:gd name="T8" fmla="*/ 18 w 121"/>
                  <a:gd name="T9" fmla="*/ 0 h 51"/>
                  <a:gd name="T10" fmla="*/ 0 60000 65536"/>
                  <a:gd name="T11" fmla="*/ 0 60000 65536"/>
                  <a:gd name="T12" fmla="*/ 0 60000 65536"/>
                  <a:gd name="T13" fmla="*/ 0 60000 65536"/>
                  <a:gd name="T14" fmla="*/ 0 60000 65536"/>
                  <a:gd name="T15" fmla="*/ 0 w 121"/>
                  <a:gd name="T16" fmla="*/ 0 h 51"/>
                  <a:gd name="T17" fmla="*/ 121 w 121"/>
                  <a:gd name="T18" fmla="*/ 51 h 51"/>
                </a:gdLst>
                <a:ahLst/>
                <a:cxnLst>
                  <a:cxn ang="T10">
                    <a:pos x="T0" y="T1"/>
                  </a:cxn>
                  <a:cxn ang="T11">
                    <a:pos x="T2" y="T3"/>
                  </a:cxn>
                  <a:cxn ang="T12">
                    <a:pos x="T4" y="T5"/>
                  </a:cxn>
                  <a:cxn ang="T13">
                    <a:pos x="T6" y="T7"/>
                  </a:cxn>
                  <a:cxn ang="T14">
                    <a:pos x="T8" y="T9"/>
                  </a:cxn>
                </a:cxnLst>
                <a:rect l="T15" t="T16" r="T17" b="T18"/>
                <a:pathLst>
                  <a:path w="121" h="51">
                    <a:moveTo>
                      <a:pt x="18" y="0"/>
                    </a:moveTo>
                    <a:lnTo>
                      <a:pt x="97" y="0"/>
                    </a:lnTo>
                    <a:lnTo>
                      <a:pt x="120" y="50"/>
                    </a:lnTo>
                    <a:lnTo>
                      <a:pt x="0" y="50"/>
                    </a:lnTo>
                    <a:lnTo>
                      <a:pt x="18" y="0"/>
                    </a:lnTo>
                  </a:path>
                </a:pathLst>
              </a:custGeom>
              <a:solidFill>
                <a:srgbClr val="333629"/>
              </a:solidFill>
              <a:ln w="9525" cap="rnd">
                <a:noFill/>
                <a:round/>
                <a:headEnd/>
                <a:tailEnd/>
              </a:ln>
            </p:spPr>
            <p:txBody>
              <a:bodyPr/>
              <a:lstStyle/>
              <a:p>
                <a:pPr eaLnBrk="0" hangingPunct="0"/>
                <a:endParaRPr lang="es-ES" sz="2400" i="1"/>
              </a:p>
            </p:txBody>
          </p:sp>
          <p:sp>
            <p:nvSpPr>
              <p:cNvPr id="12325" name="Freeform 85"/>
              <p:cNvSpPr>
                <a:spLocks/>
              </p:cNvSpPr>
              <p:nvPr/>
            </p:nvSpPr>
            <p:spPr bwMode="auto">
              <a:xfrm>
                <a:off x="959" y="2013"/>
                <a:ext cx="43" cy="43"/>
              </a:xfrm>
              <a:custGeom>
                <a:avLst/>
                <a:gdLst>
                  <a:gd name="T0" fmla="*/ 0 w 43"/>
                  <a:gd name="T1" fmla="*/ 0 h 43"/>
                  <a:gd name="T2" fmla="*/ 24 w 43"/>
                  <a:gd name="T3" fmla="*/ 0 h 43"/>
                  <a:gd name="T4" fmla="*/ 42 w 43"/>
                  <a:gd name="T5" fmla="*/ 42 h 43"/>
                  <a:gd name="T6" fmla="*/ 19 w 43"/>
                  <a:gd name="T7" fmla="*/ 6 h 43"/>
                  <a:gd name="T8" fmla="*/ 0 w 43"/>
                  <a:gd name="T9" fmla="*/ 0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0" y="0"/>
                    </a:moveTo>
                    <a:lnTo>
                      <a:pt x="24" y="0"/>
                    </a:lnTo>
                    <a:lnTo>
                      <a:pt x="42" y="42"/>
                    </a:lnTo>
                    <a:lnTo>
                      <a:pt x="19" y="6"/>
                    </a:lnTo>
                    <a:lnTo>
                      <a:pt x="0" y="0"/>
                    </a:lnTo>
                  </a:path>
                </a:pathLst>
              </a:custGeom>
              <a:solidFill>
                <a:srgbClr val="7B8164"/>
              </a:solidFill>
              <a:ln w="9525" cap="rnd">
                <a:noFill/>
                <a:round/>
                <a:headEnd/>
                <a:tailEnd/>
              </a:ln>
            </p:spPr>
            <p:txBody>
              <a:bodyPr/>
              <a:lstStyle/>
              <a:p>
                <a:pPr eaLnBrk="0" hangingPunct="0"/>
                <a:endParaRPr lang="es-ES" sz="2400" i="1"/>
              </a:p>
            </p:txBody>
          </p:sp>
          <p:sp>
            <p:nvSpPr>
              <p:cNvPr id="12326" name="Freeform 86"/>
              <p:cNvSpPr>
                <a:spLocks/>
              </p:cNvSpPr>
              <p:nvPr/>
            </p:nvSpPr>
            <p:spPr bwMode="auto">
              <a:xfrm>
                <a:off x="593" y="1939"/>
                <a:ext cx="105" cy="47"/>
              </a:xfrm>
              <a:custGeom>
                <a:avLst/>
                <a:gdLst>
                  <a:gd name="T0" fmla="*/ 16 w 105"/>
                  <a:gd name="T1" fmla="*/ 0 h 47"/>
                  <a:gd name="T2" fmla="*/ 84 w 105"/>
                  <a:gd name="T3" fmla="*/ 0 h 47"/>
                  <a:gd name="T4" fmla="*/ 104 w 105"/>
                  <a:gd name="T5" fmla="*/ 46 h 47"/>
                  <a:gd name="T6" fmla="*/ 0 w 105"/>
                  <a:gd name="T7" fmla="*/ 46 h 47"/>
                  <a:gd name="T8" fmla="*/ 16 w 105"/>
                  <a:gd name="T9" fmla="*/ 0 h 47"/>
                  <a:gd name="T10" fmla="*/ 0 60000 65536"/>
                  <a:gd name="T11" fmla="*/ 0 60000 65536"/>
                  <a:gd name="T12" fmla="*/ 0 60000 65536"/>
                  <a:gd name="T13" fmla="*/ 0 60000 65536"/>
                  <a:gd name="T14" fmla="*/ 0 60000 65536"/>
                  <a:gd name="T15" fmla="*/ 0 w 105"/>
                  <a:gd name="T16" fmla="*/ 0 h 47"/>
                  <a:gd name="T17" fmla="*/ 105 w 105"/>
                  <a:gd name="T18" fmla="*/ 47 h 47"/>
                </a:gdLst>
                <a:ahLst/>
                <a:cxnLst>
                  <a:cxn ang="T10">
                    <a:pos x="T0" y="T1"/>
                  </a:cxn>
                  <a:cxn ang="T11">
                    <a:pos x="T2" y="T3"/>
                  </a:cxn>
                  <a:cxn ang="T12">
                    <a:pos x="T4" y="T5"/>
                  </a:cxn>
                  <a:cxn ang="T13">
                    <a:pos x="T6" y="T7"/>
                  </a:cxn>
                  <a:cxn ang="T14">
                    <a:pos x="T8" y="T9"/>
                  </a:cxn>
                </a:cxnLst>
                <a:rect l="T15" t="T16" r="T17" b="T18"/>
                <a:pathLst>
                  <a:path w="105" h="47">
                    <a:moveTo>
                      <a:pt x="16" y="0"/>
                    </a:moveTo>
                    <a:lnTo>
                      <a:pt x="84" y="0"/>
                    </a:lnTo>
                    <a:lnTo>
                      <a:pt x="104" y="46"/>
                    </a:lnTo>
                    <a:lnTo>
                      <a:pt x="0" y="46"/>
                    </a:lnTo>
                    <a:lnTo>
                      <a:pt x="16" y="0"/>
                    </a:lnTo>
                  </a:path>
                </a:pathLst>
              </a:custGeom>
              <a:solidFill>
                <a:srgbClr val="333629"/>
              </a:solidFill>
              <a:ln w="9525" cap="rnd">
                <a:noFill/>
                <a:round/>
                <a:headEnd/>
                <a:tailEnd/>
              </a:ln>
            </p:spPr>
            <p:txBody>
              <a:bodyPr/>
              <a:lstStyle/>
              <a:p>
                <a:pPr eaLnBrk="0" hangingPunct="0"/>
                <a:endParaRPr lang="es-ES" sz="2400" i="1"/>
              </a:p>
            </p:txBody>
          </p:sp>
          <p:sp>
            <p:nvSpPr>
              <p:cNvPr id="12327" name="Freeform 87"/>
              <p:cNvSpPr>
                <a:spLocks/>
              </p:cNvSpPr>
              <p:nvPr/>
            </p:nvSpPr>
            <p:spPr bwMode="auto">
              <a:xfrm>
                <a:off x="653" y="1944"/>
                <a:ext cx="36" cy="40"/>
              </a:xfrm>
              <a:custGeom>
                <a:avLst/>
                <a:gdLst>
                  <a:gd name="T0" fmla="*/ 0 w 36"/>
                  <a:gd name="T1" fmla="*/ 0 h 40"/>
                  <a:gd name="T2" fmla="*/ 20 w 36"/>
                  <a:gd name="T3" fmla="*/ 0 h 40"/>
                  <a:gd name="T4" fmla="*/ 35 w 36"/>
                  <a:gd name="T5" fmla="*/ 39 h 40"/>
                  <a:gd name="T6" fmla="*/ 16 w 36"/>
                  <a:gd name="T7" fmla="*/ 6 h 40"/>
                  <a:gd name="T8" fmla="*/ 0 w 36"/>
                  <a:gd name="T9" fmla="*/ 0 h 40"/>
                  <a:gd name="T10" fmla="*/ 0 60000 65536"/>
                  <a:gd name="T11" fmla="*/ 0 60000 65536"/>
                  <a:gd name="T12" fmla="*/ 0 60000 65536"/>
                  <a:gd name="T13" fmla="*/ 0 60000 65536"/>
                  <a:gd name="T14" fmla="*/ 0 60000 65536"/>
                  <a:gd name="T15" fmla="*/ 0 w 36"/>
                  <a:gd name="T16" fmla="*/ 0 h 40"/>
                  <a:gd name="T17" fmla="*/ 36 w 36"/>
                  <a:gd name="T18" fmla="*/ 40 h 40"/>
                </a:gdLst>
                <a:ahLst/>
                <a:cxnLst>
                  <a:cxn ang="T10">
                    <a:pos x="T0" y="T1"/>
                  </a:cxn>
                  <a:cxn ang="T11">
                    <a:pos x="T2" y="T3"/>
                  </a:cxn>
                  <a:cxn ang="T12">
                    <a:pos x="T4" y="T5"/>
                  </a:cxn>
                  <a:cxn ang="T13">
                    <a:pos x="T6" y="T7"/>
                  </a:cxn>
                  <a:cxn ang="T14">
                    <a:pos x="T8" y="T9"/>
                  </a:cxn>
                </a:cxnLst>
                <a:rect l="T15" t="T16" r="T17" b="T18"/>
                <a:pathLst>
                  <a:path w="36" h="40">
                    <a:moveTo>
                      <a:pt x="0" y="0"/>
                    </a:moveTo>
                    <a:lnTo>
                      <a:pt x="20" y="0"/>
                    </a:lnTo>
                    <a:lnTo>
                      <a:pt x="35" y="39"/>
                    </a:lnTo>
                    <a:lnTo>
                      <a:pt x="16" y="6"/>
                    </a:lnTo>
                    <a:lnTo>
                      <a:pt x="0" y="0"/>
                    </a:lnTo>
                  </a:path>
                </a:pathLst>
              </a:custGeom>
              <a:solidFill>
                <a:srgbClr val="7B8164"/>
              </a:solidFill>
              <a:ln w="9525" cap="rnd">
                <a:noFill/>
                <a:round/>
                <a:headEnd/>
                <a:tailEnd/>
              </a:ln>
            </p:spPr>
            <p:txBody>
              <a:bodyPr/>
              <a:lstStyle/>
              <a:p>
                <a:pPr eaLnBrk="0" hangingPunct="0"/>
                <a:endParaRPr lang="es-ES" sz="2400" i="1"/>
              </a:p>
            </p:txBody>
          </p:sp>
          <p:sp>
            <p:nvSpPr>
              <p:cNvPr id="12328" name="Freeform 88"/>
              <p:cNvSpPr>
                <a:spLocks/>
              </p:cNvSpPr>
              <p:nvPr/>
            </p:nvSpPr>
            <p:spPr bwMode="auto">
              <a:xfrm>
                <a:off x="737" y="1939"/>
                <a:ext cx="104" cy="45"/>
              </a:xfrm>
              <a:custGeom>
                <a:avLst/>
                <a:gdLst>
                  <a:gd name="T0" fmla="*/ 16 w 104"/>
                  <a:gd name="T1" fmla="*/ 0 h 45"/>
                  <a:gd name="T2" fmla="*/ 83 w 104"/>
                  <a:gd name="T3" fmla="*/ 0 h 45"/>
                  <a:gd name="T4" fmla="*/ 103 w 104"/>
                  <a:gd name="T5" fmla="*/ 44 h 45"/>
                  <a:gd name="T6" fmla="*/ 0 w 104"/>
                  <a:gd name="T7" fmla="*/ 44 h 45"/>
                  <a:gd name="T8" fmla="*/ 16 w 104"/>
                  <a:gd name="T9" fmla="*/ 0 h 45"/>
                  <a:gd name="T10" fmla="*/ 0 60000 65536"/>
                  <a:gd name="T11" fmla="*/ 0 60000 65536"/>
                  <a:gd name="T12" fmla="*/ 0 60000 65536"/>
                  <a:gd name="T13" fmla="*/ 0 60000 65536"/>
                  <a:gd name="T14" fmla="*/ 0 60000 65536"/>
                  <a:gd name="T15" fmla="*/ 0 w 104"/>
                  <a:gd name="T16" fmla="*/ 0 h 45"/>
                  <a:gd name="T17" fmla="*/ 104 w 104"/>
                  <a:gd name="T18" fmla="*/ 45 h 45"/>
                </a:gdLst>
                <a:ahLst/>
                <a:cxnLst>
                  <a:cxn ang="T10">
                    <a:pos x="T0" y="T1"/>
                  </a:cxn>
                  <a:cxn ang="T11">
                    <a:pos x="T2" y="T3"/>
                  </a:cxn>
                  <a:cxn ang="T12">
                    <a:pos x="T4" y="T5"/>
                  </a:cxn>
                  <a:cxn ang="T13">
                    <a:pos x="T6" y="T7"/>
                  </a:cxn>
                  <a:cxn ang="T14">
                    <a:pos x="T8" y="T9"/>
                  </a:cxn>
                </a:cxnLst>
                <a:rect l="T15" t="T16" r="T17" b="T18"/>
                <a:pathLst>
                  <a:path w="104" h="45">
                    <a:moveTo>
                      <a:pt x="16" y="0"/>
                    </a:moveTo>
                    <a:lnTo>
                      <a:pt x="83" y="0"/>
                    </a:lnTo>
                    <a:lnTo>
                      <a:pt x="103" y="44"/>
                    </a:lnTo>
                    <a:lnTo>
                      <a:pt x="0" y="44"/>
                    </a:lnTo>
                    <a:lnTo>
                      <a:pt x="16" y="0"/>
                    </a:lnTo>
                  </a:path>
                </a:pathLst>
              </a:custGeom>
              <a:solidFill>
                <a:srgbClr val="333629"/>
              </a:solidFill>
              <a:ln w="9525" cap="rnd">
                <a:noFill/>
                <a:round/>
                <a:headEnd/>
                <a:tailEnd/>
              </a:ln>
            </p:spPr>
            <p:txBody>
              <a:bodyPr/>
              <a:lstStyle/>
              <a:p>
                <a:pPr eaLnBrk="0" hangingPunct="0"/>
                <a:endParaRPr lang="es-ES" sz="2400" i="1"/>
              </a:p>
            </p:txBody>
          </p:sp>
          <p:sp>
            <p:nvSpPr>
              <p:cNvPr id="12329" name="Freeform 89"/>
              <p:cNvSpPr>
                <a:spLocks/>
              </p:cNvSpPr>
              <p:nvPr/>
            </p:nvSpPr>
            <p:spPr bwMode="auto">
              <a:xfrm>
                <a:off x="795" y="1944"/>
                <a:ext cx="37" cy="38"/>
              </a:xfrm>
              <a:custGeom>
                <a:avLst/>
                <a:gdLst>
                  <a:gd name="T0" fmla="*/ 0 w 37"/>
                  <a:gd name="T1" fmla="*/ 0 h 38"/>
                  <a:gd name="T2" fmla="*/ 20 w 37"/>
                  <a:gd name="T3" fmla="*/ 0 h 38"/>
                  <a:gd name="T4" fmla="*/ 36 w 37"/>
                  <a:gd name="T5" fmla="*/ 37 h 38"/>
                  <a:gd name="T6" fmla="*/ 16 w 37"/>
                  <a:gd name="T7" fmla="*/ 6 h 38"/>
                  <a:gd name="T8" fmla="*/ 0 w 37"/>
                  <a:gd name="T9" fmla="*/ 0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0" y="0"/>
                    </a:moveTo>
                    <a:lnTo>
                      <a:pt x="20" y="0"/>
                    </a:lnTo>
                    <a:lnTo>
                      <a:pt x="36" y="37"/>
                    </a:lnTo>
                    <a:lnTo>
                      <a:pt x="16" y="6"/>
                    </a:lnTo>
                    <a:lnTo>
                      <a:pt x="0" y="0"/>
                    </a:lnTo>
                  </a:path>
                </a:pathLst>
              </a:custGeom>
              <a:solidFill>
                <a:srgbClr val="7B8164"/>
              </a:solidFill>
              <a:ln w="9525" cap="rnd">
                <a:noFill/>
                <a:round/>
                <a:headEnd/>
                <a:tailEnd/>
              </a:ln>
            </p:spPr>
            <p:txBody>
              <a:bodyPr/>
              <a:lstStyle/>
              <a:p>
                <a:pPr eaLnBrk="0" hangingPunct="0"/>
                <a:endParaRPr lang="es-ES" sz="2400" i="1"/>
              </a:p>
            </p:txBody>
          </p:sp>
          <p:sp>
            <p:nvSpPr>
              <p:cNvPr id="12330" name="Freeform 90"/>
              <p:cNvSpPr>
                <a:spLocks/>
              </p:cNvSpPr>
              <p:nvPr/>
            </p:nvSpPr>
            <p:spPr bwMode="auto">
              <a:xfrm>
                <a:off x="883" y="1939"/>
                <a:ext cx="104" cy="47"/>
              </a:xfrm>
              <a:custGeom>
                <a:avLst/>
                <a:gdLst>
                  <a:gd name="T0" fmla="*/ 16 w 104"/>
                  <a:gd name="T1" fmla="*/ 0 h 47"/>
                  <a:gd name="T2" fmla="*/ 83 w 104"/>
                  <a:gd name="T3" fmla="*/ 0 h 47"/>
                  <a:gd name="T4" fmla="*/ 103 w 104"/>
                  <a:gd name="T5" fmla="*/ 46 h 47"/>
                  <a:gd name="T6" fmla="*/ 0 w 104"/>
                  <a:gd name="T7" fmla="*/ 46 h 47"/>
                  <a:gd name="T8" fmla="*/ 16 w 104"/>
                  <a:gd name="T9" fmla="*/ 0 h 47"/>
                  <a:gd name="T10" fmla="*/ 0 60000 65536"/>
                  <a:gd name="T11" fmla="*/ 0 60000 65536"/>
                  <a:gd name="T12" fmla="*/ 0 60000 65536"/>
                  <a:gd name="T13" fmla="*/ 0 60000 65536"/>
                  <a:gd name="T14" fmla="*/ 0 60000 65536"/>
                  <a:gd name="T15" fmla="*/ 0 w 104"/>
                  <a:gd name="T16" fmla="*/ 0 h 47"/>
                  <a:gd name="T17" fmla="*/ 104 w 104"/>
                  <a:gd name="T18" fmla="*/ 47 h 47"/>
                </a:gdLst>
                <a:ahLst/>
                <a:cxnLst>
                  <a:cxn ang="T10">
                    <a:pos x="T0" y="T1"/>
                  </a:cxn>
                  <a:cxn ang="T11">
                    <a:pos x="T2" y="T3"/>
                  </a:cxn>
                  <a:cxn ang="T12">
                    <a:pos x="T4" y="T5"/>
                  </a:cxn>
                  <a:cxn ang="T13">
                    <a:pos x="T6" y="T7"/>
                  </a:cxn>
                  <a:cxn ang="T14">
                    <a:pos x="T8" y="T9"/>
                  </a:cxn>
                </a:cxnLst>
                <a:rect l="T15" t="T16" r="T17" b="T18"/>
                <a:pathLst>
                  <a:path w="104" h="47">
                    <a:moveTo>
                      <a:pt x="16" y="0"/>
                    </a:moveTo>
                    <a:lnTo>
                      <a:pt x="83" y="0"/>
                    </a:lnTo>
                    <a:lnTo>
                      <a:pt x="103" y="46"/>
                    </a:lnTo>
                    <a:lnTo>
                      <a:pt x="0" y="46"/>
                    </a:lnTo>
                    <a:lnTo>
                      <a:pt x="16" y="0"/>
                    </a:lnTo>
                  </a:path>
                </a:pathLst>
              </a:custGeom>
              <a:solidFill>
                <a:srgbClr val="333629"/>
              </a:solidFill>
              <a:ln w="9525" cap="rnd">
                <a:noFill/>
                <a:round/>
                <a:headEnd/>
                <a:tailEnd/>
              </a:ln>
            </p:spPr>
            <p:txBody>
              <a:bodyPr/>
              <a:lstStyle/>
              <a:p>
                <a:pPr eaLnBrk="0" hangingPunct="0"/>
                <a:endParaRPr lang="es-ES" sz="2400" i="1"/>
              </a:p>
            </p:txBody>
          </p:sp>
          <p:sp>
            <p:nvSpPr>
              <p:cNvPr id="12331" name="Freeform 91"/>
              <p:cNvSpPr>
                <a:spLocks/>
              </p:cNvSpPr>
              <p:nvPr/>
            </p:nvSpPr>
            <p:spPr bwMode="auto">
              <a:xfrm>
                <a:off x="942" y="1944"/>
                <a:ext cx="37" cy="40"/>
              </a:xfrm>
              <a:custGeom>
                <a:avLst/>
                <a:gdLst>
                  <a:gd name="T0" fmla="*/ 0 w 37"/>
                  <a:gd name="T1" fmla="*/ 0 h 40"/>
                  <a:gd name="T2" fmla="*/ 20 w 37"/>
                  <a:gd name="T3" fmla="*/ 0 h 40"/>
                  <a:gd name="T4" fmla="*/ 36 w 37"/>
                  <a:gd name="T5" fmla="*/ 39 h 40"/>
                  <a:gd name="T6" fmla="*/ 16 w 37"/>
                  <a:gd name="T7" fmla="*/ 6 h 40"/>
                  <a:gd name="T8" fmla="*/ 0 w 37"/>
                  <a:gd name="T9" fmla="*/ 0 h 40"/>
                  <a:gd name="T10" fmla="*/ 0 60000 65536"/>
                  <a:gd name="T11" fmla="*/ 0 60000 65536"/>
                  <a:gd name="T12" fmla="*/ 0 60000 65536"/>
                  <a:gd name="T13" fmla="*/ 0 60000 65536"/>
                  <a:gd name="T14" fmla="*/ 0 60000 65536"/>
                  <a:gd name="T15" fmla="*/ 0 w 37"/>
                  <a:gd name="T16" fmla="*/ 0 h 40"/>
                  <a:gd name="T17" fmla="*/ 37 w 37"/>
                  <a:gd name="T18" fmla="*/ 40 h 40"/>
                </a:gdLst>
                <a:ahLst/>
                <a:cxnLst>
                  <a:cxn ang="T10">
                    <a:pos x="T0" y="T1"/>
                  </a:cxn>
                  <a:cxn ang="T11">
                    <a:pos x="T2" y="T3"/>
                  </a:cxn>
                  <a:cxn ang="T12">
                    <a:pos x="T4" y="T5"/>
                  </a:cxn>
                  <a:cxn ang="T13">
                    <a:pos x="T6" y="T7"/>
                  </a:cxn>
                  <a:cxn ang="T14">
                    <a:pos x="T8" y="T9"/>
                  </a:cxn>
                </a:cxnLst>
                <a:rect l="T15" t="T16" r="T17" b="T18"/>
                <a:pathLst>
                  <a:path w="37" h="40">
                    <a:moveTo>
                      <a:pt x="0" y="0"/>
                    </a:moveTo>
                    <a:lnTo>
                      <a:pt x="20" y="0"/>
                    </a:lnTo>
                    <a:lnTo>
                      <a:pt x="36" y="39"/>
                    </a:lnTo>
                    <a:lnTo>
                      <a:pt x="16" y="6"/>
                    </a:lnTo>
                    <a:lnTo>
                      <a:pt x="0" y="0"/>
                    </a:lnTo>
                  </a:path>
                </a:pathLst>
              </a:custGeom>
              <a:solidFill>
                <a:srgbClr val="7B8164"/>
              </a:solidFill>
              <a:ln w="9525" cap="rnd">
                <a:noFill/>
                <a:round/>
                <a:headEnd/>
                <a:tailEnd/>
              </a:ln>
            </p:spPr>
            <p:txBody>
              <a:bodyPr/>
              <a:lstStyle/>
              <a:p>
                <a:pPr eaLnBrk="0" hangingPunct="0"/>
                <a:endParaRPr lang="es-ES" sz="2400" i="1"/>
              </a:p>
            </p:txBody>
          </p:sp>
          <p:sp>
            <p:nvSpPr>
              <p:cNvPr id="12332" name="Freeform 92"/>
              <p:cNvSpPr>
                <a:spLocks/>
              </p:cNvSpPr>
              <p:nvPr/>
            </p:nvSpPr>
            <p:spPr bwMode="auto">
              <a:xfrm>
                <a:off x="621" y="1882"/>
                <a:ext cx="85" cy="36"/>
              </a:xfrm>
              <a:custGeom>
                <a:avLst/>
                <a:gdLst>
                  <a:gd name="T0" fmla="*/ 13 w 85"/>
                  <a:gd name="T1" fmla="*/ 0 h 36"/>
                  <a:gd name="T2" fmla="*/ 68 w 85"/>
                  <a:gd name="T3" fmla="*/ 0 h 36"/>
                  <a:gd name="T4" fmla="*/ 84 w 85"/>
                  <a:gd name="T5" fmla="*/ 35 h 36"/>
                  <a:gd name="T6" fmla="*/ 0 w 85"/>
                  <a:gd name="T7" fmla="*/ 35 h 36"/>
                  <a:gd name="T8" fmla="*/ 13 w 85"/>
                  <a:gd name="T9" fmla="*/ 0 h 36"/>
                  <a:gd name="T10" fmla="*/ 0 60000 65536"/>
                  <a:gd name="T11" fmla="*/ 0 60000 65536"/>
                  <a:gd name="T12" fmla="*/ 0 60000 65536"/>
                  <a:gd name="T13" fmla="*/ 0 60000 65536"/>
                  <a:gd name="T14" fmla="*/ 0 60000 65536"/>
                  <a:gd name="T15" fmla="*/ 0 w 85"/>
                  <a:gd name="T16" fmla="*/ 0 h 36"/>
                  <a:gd name="T17" fmla="*/ 85 w 85"/>
                  <a:gd name="T18" fmla="*/ 36 h 36"/>
                </a:gdLst>
                <a:ahLst/>
                <a:cxnLst>
                  <a:cxn ang="T10">
                    <a:pos x="T0" y="T1"/>
                  </a:cxn>
                  <a:cxn ang="T11">
                    <a:pos x="T2" y="T3"/>
                  </a:cxn>
                  <a:cxn ang="T12">
                    <a:pos x="T4" y="T5"/>
                  </a:cxn>
                  <a:cxn ang="T13">
                    <a:pos x="T6" y="T7"/>
                  </a:cxn>
                  <a:cxn ang="T14">
                    <a:pos x="T8" y="T9"/>
                  </a:cxn>
                </a:cxnLst>
                <a:rect l="T15" t="T16" r="T17" b="T18"/>
                <a:pathLst>
                  <a:path w="85" h="36">
                    <a:moveTo>
                      <a:pt x="13" y="0"/>
                    </a:moveTo>
                    <a:lnTo>
                      <a:pt x="68" y="0"/>
                    </a:lnTo>
                    <a:lnTo>
                      <a:pt x="84" y="35"/>
                    </a:lnTo>
                    <a:lnTo>
                      <a:pt x="0" y="35"/>
                    </a:lnTo>
                    <a:lnTo>
                      <a:pt x="13" y="0"/>
                    </a:lnTo>
                  </a:path>
                </a:pathLst>
              </a:custGeom>
              <a:solidFill>
                <a:srgbClr val="333629"/>
              </a:solidFill>
              <a:ln w="9525" cap="rnd">
                <a:noFill/>
                <a:round/>
                <a:headEnd/>
                <a:tailEnd/>
              </a:ln>
            </p:spPr>
            <p:txBody>
              <a:bodyPr/>
              <a:lstStyle/>
              <a:p>
                <a:pPr eaLnBrk="0" hangingPunct="0"/>
                <a:endParaRPr lang="es-ES" sz="2400" i="1"/>
              </a:p>
            </p:txBody>
          </p:sp>
          <p:sp>
            <p:nvSpPr>
              <p:cNvPr id="12333" name="Freeform 93"/>
              <p:cNvSpPr>
                <a:spLocks/>
              </p:cNvSpPr>
              <p:nvPr/>
            </p:nvSpPr>
            <p:spPr bwMode="auto">
              <a:xfrm>
                <a:off x="669" y="1886"/>
                <a:ext cx="31" cy="30"/>
              </a:xfrm>
              <a:custGeom>
                <a:avLst/>
                <a:gdLst>
                  <a:gd name="T0" fmla="*/ 0 w 31"/>
                  <a:gd name="T1" fmla="*/ 0 h 30"/>
                  <a:gd name="T2" fmla="*/ 17 w 31"/>
                  <a:gd name="T3" fmla="*/ 0 h 30"/>
                  <a:gd name="T4" fmla="*/ 30 w 31"/>
                  <a:gd name="T5" fmla="*/ 29 h 30"/>
                  <a:gd name="T6" fmla="*/ 14 w 31"/>
                  <a:gd name="T7" fmla="*/ 4 h 30"/>
                  <a:gd name="T8" fmla="*/ 0 w 31"/>
                  <a:gd name="T9" fmla="*/ 0 h 30"/>
                  <a:gd name="T10" fmla="*/ 0 60000 65536"/>
                  <a:gd name="T11" fmla="*/ 0 60000 65536"/>
                  <a:gd name="T12" fmla="*/ 0 60000 65536"/>
                  <a:gd name="T13" fmla="*/ 0 60000 65536"/>
                  <a:gd name="T14" fmla="*/ 0 60000 65536"/>
                  <a:gd name="T15" fmla="*/ 0 w 31"/>
                  <a:gd name="T16" fmla="*/ 0 h 30"/>
                  <a:gd name="T17" fmla="*/ 31 w 31"/>
                  <a:gd name="T18" fmla="*/ 30 h 30"/>
                </a:gdLst>
                <a:ahLst/>
                <a:cxnLst>
                  <a:cxn ang="T10">
                    <a:pos x="T0" y="T1"/>
                  </a:cxn>
                  <a:cxn ang="T11">
                    <a:pos x="T2" y="T3"/>
                  </a:cxn>
                  <a:cxn ang="T12">
                    <a:pos x="T4" y="T5"/>
                  </a:cxn>
                  <a:cxn ang="T13">
                    <a:pos x="T6" y="T7"/>
                  </a:cxn>
                  <a:cxn ang="T14">
                    <a:pos x="T8" y="T9"/>
                  </a:cxn>
                </a:cxnLst>
                <a:rect l="T15" t="T16" r="T17" b="T18"/>
                <a:pathLst>
                  <a:path w="31" h="30">
                    <a:moveTo>
                      <a:pt x="0" y="0"/>
                    </a:moveTo>
                    <a:lnTo>
                      <a:pt x="17" y="0"/>
                    </a:lnTo>
                    <a:lnTo>
                      <a:pt x="30" y="29"/>
                    </a:lnTo>
                    <a:lnTo>
                      <a:pt x="14" y="4"/>
                    </a:lnTo>
                    <a:lnTo>
                      <a:pt x="0" y="0"/>
                    </a:lnTo>
                  </a:path>
                </a:pathLst>
              </a:custGeom>
              <a:solidFill>
                <a:srgbClr val="7B8164"/>
              </a:solidFill>
              <a:ln w="9525" cap="rnd">
                <a:noFill/>
                <a:round/>
                <a:headEnd/>
                <a:tailEnd/>
              </a:ln>
            </p:spPr>
            <p:txBody>
              <a:bodyPr/>
              <a:lstStyle/>
              <a:p>
                <a:pPr eaLnBrk="0" hangingPunct="0"/>
                <a:endParaRPr lang="es-ES" sz="2400" i="1"/>
              </a:p>
            </p:txBody>
          </p:sp>
          <p:sp>
            <p:nvSpPr>
              <p:cNvPr id="12334" name="Freeform 94"/>
              <p:cNvSpPr>
                <a:spLocks/>
              </p:cNvSpPr>
              <p:nvPr/>
            </p:nvSpPr>
            <p:spPr bwMode="auto">
              <a:xfrm>
                <a:off x="751" y="1882"/>
                <a:ext cx="80" cy="36"/>
              </a:xfrm>
              <a:custGeom>
                <a:avLst/>
                <a:gdLst>
                  <a:gd name="T0" fmla="*/ 12 w 80"/>
                  <a:gd name="T1" fmla="*/ 0 h 36"/>
                  <a:gd name="T2" fmla="*/ 64 w 80"/>
                  <a:gd name="T3" fmla="*/ 0 h 36"/>
                  <a:gd name="T4" fmla="*/ 79 w 80"/>
                  <a:gd name="T5" fmla="*/ 35 h 36"/>
                  <a:gd name="T6" fmla="*/ 0 w 80"/>
                  <a:gd name="T7" fmla="*/ 35 h 36"/>
                  <a:gd name="T8" fmla="*/ 12 w 80"/>
                  <a:gd name="T9" fmla="*/ 0 h 36"/>
                  <a:gd name="T10" fmla="*/ 0 60000 65536"/>
                  <a:gd name="T11" fmla="*/ 0 60000 65536"/>
                  <a:gd name="T12" fmla="*/ 0 60000 65536"/>
                  <a:gd name="T13" fmla="*/ 0 60000 65536"/>
                  <a:gd name="T14" fmla="*/ 0 60000 65536"/>
                  <a:gd name="T15" fmla="*/ 0 w 80"/>
                  <a:gd name="T16" fmla="*/ 0 h 36"/>
                  <a:gd name="T17" fmla="*/ 80 w 80"/>
                  <a:gd name="T18" fmla="*/ 36 h 36"/>
                </a:gdLst>
                <a:ahLst/>
                <a:cxnLst>
                  <a:cxn ang="T10">
                    <a:pos x="T0" y="T1"/>
                  </a:cxn>
                  <a:cxn ang="T11">
                    <a:pos x="T2" y="T3"/>
                  </a:cxn>
                  <a:cxn ang="T12">
                    <a:pos x="T4" y="T5"/>
                  </a:cxn>
                  <a:cxn ang="T13">
                    <a:pos x="T6" y="T7"/>
                  </a:cxn>
                  <a:cxn ang="T14">
                    <a:pos x="T8" y="T9"/>
                  </a:cxn>
                </a:cxnLst>
                <a:rect l="T15" t="T16" r="T17" b="T18"/>
                <a:pathLst>
                  <a:path w="80" h="36">
                    <a:moveTo>
                      <a:pt x="12" y="0"/>
                    </a:moveTo>
                    <a:lnTo>
                      <a:pt x="64" y="0"/>
                    </a:lnTo>
                    <a:lnTo>
                      <a:pt x="79" y="35"/>
                    </a:lnTo>
                    <a:lnTo>
                      <a:pt x="0" y="35"/>
                    </a:lnTo>
                    <a:lnTo>
                      <a:pt x="12" y="0"/>
                    </a:lnTo>
                  </a:path>
                </a:pathLst>
              </a:custGeom>
              <a:solidFill>
                <a:srgbClr val="333629"/>
              </a:solidFill>
              <a:ln w="9525" cap="rnd">
                <a:noFill/>
                <a:round/>
                <a:headEnd/>
                <a:tailEnd/>
              </a:ln>
            </p:spPr>
            <p:txBody>
              <a:bodyPr/>
              <a:lstStyle/>
              <a:p>
                <a:pPr eaLnBrk="0" hangingPunct="0"/>
                <a:endParaRPr lang="es-ES" sz="2400" i="1"/>
              </a:p>
            </p:txBody>
          </p:sp>
          <p:sp>
            <p:nvSpPr>
              <p:cNvPr id="12335" name="Freeform 95"/>
              <p:cNvSpPr>
                <a:spLocks/>
              </p:cNvSpPr>
              <p:nvPr/>
            </p:nvSpPr>
            <p:spPr bwMode="auto">
              <a:xfrm>
                <a:off x="796" y="1886"/>
                <a:ext cx="28" cy="30"/>
              </a:xfrm>
              <a:custGeom>
                <a:avLst/>
                <a:gdLst>
                  <a:gd name="T0" fmla="*/ 0 w 28"/>
                  <a:gd name="T1" fmla="*/ 0 h 30"/>
                  <a:gd name="T2" fmla="*/ 15 w 28"/>
                  <a:gd name="T3" fmla="*/ 0 h 30"/>
                  <a:gd name="T4" fmla="*/ 27 w 28"/>
                  <a:gd name="T5" fmla="*/ 29 h 30"/>
                  <a:gd name="T6" fmla="*/ 12 w 28"/>
                  <a:gd name="T7" fmla="*/ 4 h 30"/>
                  <a:gd name="T8" fmla="*/ 0 w 28"/>
                  <a:gd name="T9" fmla="*/ 0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0" y="0"/>
                    </a:moveTo>
                    <a:lnTo>
                      <a:pt x="15" y="0"/>
                    </a:lnTo>
                    <a:lnTo>
                      <a:pt x="27" y="29"/>
                    </a:lnTo>
                    <a:lnTo>
                      <a:pt x="12" y="4"/>
                    </a:lnTo>
                    <a:lnTo>
                      <a:pt x="0" y="0"/>
                    </a:lnTo>
                  </a:path>
                </a:pathLst>
              </a:custGeom>
              <a:solidFill>
                <a:srgbClr val="7B8164"/>
              </a:solidFill>
              <a:ln w="9525" cap="rnd">
                <a:noFill/>
                <a:round/>
                <a:headEnd/>
                <a:tailEnd/>
              </a:ln>
            </p:spPr>
            <p:txBody>
              <a:bodyPr/>
              <a:lstStyle/>
              <a:p>
                <a:pPr eaLnBrk="0" hangingPunct="0"/>
                <a:endParaRPr lang="es-ES" sz="2400" i="1"/>
              </a:p>
            </p:txBody>
          </p:sp>
          <p:sp>
            <p:nvSpPr>
              <p:cNvPr id="12336" name="Freeform 96"/>
              <p:cNvSpPr>
                <a:spLocks/>
              </p:cNvSpPr>
              <p:nvPr/>
            </p:nvSpPr>
            <p:spPr bwMode="auto">
              <a:xfrm>
                <a:off x="882" y="1882"/>
                <a:ext cx="83" cy="36"/>
              </a:xfrm>
              <a:custGeom>
                <a:avLst/>
                <a:gdLst>
                  <a:gd name="T0" fmla="*/ 13 w 83"/>
                  <a:gd name="T1" fmla="*/ 0 h 36"/>
                  <a:gd name="T2" fmla="*/ 66 w 83"/>
                  <a:gd name="T3" fmla="*/ 0 h 36"/>
                  <a:gd name="T4" fmla="*/ 82 w 83"/>
                  <a:gd name="T5" fmla="*/ 35 h 36"/>
                  <a:gd name="T6" fmla="*/ 0 w 83"/>
                  <a:gd name="T7" fmla="*/ 35 h 36"/>
                  <a:gd name="T8" fmla="*/ 13 w 83"/>
                  <a:gd name="T9" fmla="*/ 0 h 36"/>
                  <a:gd name="T10" fmla="*/ 0 60000 65536"/>
                  <a:gd name="T11" fmla="*/ 0 60000 65536"/>
                  <a:gd name="T12" fmla="*/ 0 60000 65536"/>
                  <a:gd name="T13" fmla="*/ 0 60000 65536"/>
                  <a:gd name="T14" fmla="*/ 0 60000 65536"/>
                  <a:gd name="T15" fmla="*/ 0 w 83"/>
                  <a:gd name="T16" fmla="*/ 0 h 36"/>
                  <a:gd name="T17" fmla="*/ 83 w 83"/>
                  <a:gd name="T18" fmla="*/ 36 h 36"/>
                </a:gdLst>
                <a:ahLst/>
                <a:cxnLst>
                  <a:cxn ang="T10">
                    <a:pos x="T0" y="T1"/>
                  </a:cxn>
                  <a:cxn ang="T11">
                    <a:pos x="T2" y="T3"/>
                  </a:cxn>
                  <a:cxn ang="T12">
                    <a:pos x="T4" y="T5"/>
                  </a:cxn>
                  <a:cxn ang="T13">
                    <a:pos x="T6" y="T7"/>
                  </a:cxn>
                  <a:cxn ang="T14">
                    <a:pos x="T8" y="T9"/>
                  </a:cxn>
                </a:cxnLst>
                <a:rect l="T15" t="T16" r="T17" b="T18"/>
                <a:pathLst>
                  <a:path w="83" h="36">
                    <a:moveTo>
                      <a:pt x="13" y="0"/>
                    </a:moveTo>
                    <a:lnTo>
                      <a:pt x="66" y="0"/>
                    </a:lnTo>
                    <a:lnTo>
                      <a:pt x="82" y="35"/>
                    </a:lnTo>
                    <a:lnTo>
                      <a:pt x="0" y="35"/>
                    </a:lnTo>
                    <a:lnTo>
                      <a:pt x="13" y="0"/>
                    </a:lnTo>
                  </a:path>
                </a:pathLst>
              </a:custGeom>
              <a:solidFill>
                <a:srgbClr val="333629"/>
              </a:solidFill>
              <a:ln w="9525" cap="rnd">
                <a:noFill/>
                <a:round/>
                <a:headEnd/>
                <a:tailEnd/>
              </a:ln>
            </p:spPr>
            <p:txBody>
              <a:bodyPr/>
              <a:lstStyle/>
              <a:p>
                <a:pPr eaLnBrk="0" hangingPunct="0"/>
                <a:endParaRPr lang="es-ES" sz="2400" i="1"/>
              </a:p>
            </p:txBody>
          </p:sp>
          <p:sp>
            <p:nvSpPr>
              <p:cNvPr id="12337" name="Freeform 97"/>
              <p:cNvSpPr>
                <a:spLocks/>
              </p:cNvSpPr>
              <p:nvPr/>
            </p:nvSpPr>
            <p:spPr bwMode="auto">
              <a:xfrm>
                <a:off x="929" y="1886"/>
                <a:ext cx="29" cy="30"/>
              </a:xfrm>
              <a:custGeom>
                <a:avLst/>
                <a:gdLst>
                  <a:gd name="T0" fmla="*/ 0 w 29"/>
                  <a:gd name="T1" fmla="*/ 0 h 30"/>
                  <a:gd name="T2" fmla="*/ 16 w 29"/>
                  <a:gd name="T3" fmla="*/ 0 h 30"/>
                  <a:gd name="T4" fmla="*/ 28 w 29"/>
                  <a:gd name="T5" fmla="*/ 29 h 30"/>
                  <a:gd name="T6" fmla="*/ 13 w 29"/>
                  <a:gd name="T7" fmla="*/ 4 h 30"/>
                  <a:gd name="T8" fmla="*/ 0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0"/>
                    </a:moveTo>
                    <a:lnTo>
                      <a:pt x="16" y="0"/>
                    </a:lnTo>
                    <a:lnTo>
                      <a:pt x="28" y="29"/>
                    </a:lnTo>
                    <a:lnTo>
                      <a:pt x="13" y="4"/>
                    </a:lnTo>
                    <a:lnTo>
                      <a:pt x="0" y="0"/>
                    </a:lnTo>
                  </a:path>
                </a:pathLst>
              </a:custGeom>
              <a:solidFill>
                <a:srgbClr val="7B8164"/>
              </a:solidFill>
              <a:ln w="9525" cap="rnd">
                <a:noFill/>
                <a:round/>
                <a:headEnd/>
                <a:tailEnd/>
              </a:ln>
            </p:spPr>
            <p:txBody>
              <a:bodyPr/>
              <a:lstStyle/>
              <a:p>
                <a:pPr eaLnBrk="0" hangingPunct="0"/>
                <a:endParaRPr lang="es-ES" sz="2400" i="1"/>
              </a:p>
            </p:txBody>
          </p:sp>
        </p:grpSp>
      </p:grpSp>
      <p:sp>
        <p:nvSpPr>
          <p:cNvPr id="271458" name="Freeform 98"/>
          <p:cNvSpPr>
            <a:spLocks/>
          </p:cNvSpPr>
          <p:nvPr/>
        </p:nvSpPr>
        <p:spPr bwMode="auto">
          <a:xfrm>
            <a:off x="5364163" y="2133600"/>
            <a:ext cx="747712" cy="312738"/>
          </a:xfrm>
          <a:custGeom>
            <a:avLst/>
            <a:gdLst/>
            <a:ahLst/>
            <a:cxnLst>
              <a:cxn ang="0">
                <a:pos x="0" y="41"/>
              </a:cxn>
              <a:cxn ang="0">
                <a:pos x="0" y="41"/>
              </a:cxn>
              <a:cxn ang="0">
                <a:pos x="331" y="41"/>
              </a:cxn>
              <a:cxn ang="0">
                <a:pos x="331" y="0"/>
              </a:cxn>
              <a:cxn ang="0">
                <a:pos x="418" y="87"/>
              </a:cxn>
              <a:cxn ang="0">
                <a:pos x="331" y="174"/>
              </a:cxn>
              <a:cxn ang="0">
                <a:pos x="331" y="128"/>
              </a:cxn>
              <a:cxn ang="0">
                <a:pos x="331" y="128"/>
              </a:cxn>
              <a:cxn ang="0">
                <a:pos x="331" y="128"/>
              </a:cxn>
              <a:cxn ang="0">
                <a:pos x="325" y="128"/>
              </a:cxn>
              <a:cxn ang="0">
                <a:pos x="311" y="128"/>
              </a:cxn>
              <a:cxn ang="0">
                <a:pos x="298" y="128"/>
              </a:cxn>
              <a:cxn ang="0">
                <a:pos x="283" y="128"/>
              </a:cxn>
              <a:cxn ang="0">
                <a:pos x="0" y="128"/>
              </a:cxn>
              <a:cxn ang="0">
                <a:pos x="0" y="41"/>
              </a:cxn>
            </a:cxnLst>
            <a:rect l="0" t="0" r="r" b="b"/>
            <a:pathLst>
              <a:path w="419" h="175">
                <a:moveTo>
                  <a:pt x="0" y="41"/>
                </a:moveTo>
                <a:lnTo>
                  <a:pt x="0" y="41"/>
                </a:lnTo>
                <a:lnTo>
                  <a:pt x="331" y="41"/>
                </a:lnTo>
                <a:lnTo>
                  <a:pt x="331" y="0"/>
                </a:lnTo>
                <a:lnTo>
                  <a:pt x="418" y="87"/>
                </a:lnTo>
                <a:lnTo>
                  <a:pt x="331" y="174"/>
                </a:lnTo>
                <a:lnTo>
                  <a:pt x="331" y="128"/>
                </a:lnTo>
                <a:lnTo>
                  <a:pt x="331" y="128"/>
                </a:lnTo>
                <a:lnTo>
                  <a:pt x="331" y="128"/>
                </a:lnTo>
                <a:lnTo>
                  <a:pt x="325" y="128"/>
                </a:lnTo>
                <a:lnTo>
                  <a:pt x="311" y="128"/>
                </a:lnTo>
                <a:lnTo>
                  <a:pt x="298" y="128"/>
                </a:lnTo>
                <a:lnTo>
                  <a:pt x="283" y="128"/>
                </a:lnTo>
                <a:lnTo>
                  <a:pt x="0" y="128"/>
                </a:lnTo>
                <a:lnTo>
                  <a:pt x="0" y="41"/>
                </a:lnTo>
              </a:path>
            </a:pathLst>
          </a:custGeom>
          <a:gradFill rotWithShape="0">
            <a:gsLst>
              <a:gs pos="0">
                <a:srgbClr val="CF0E30"/>
              </a:gs>
              <a:gs pos="100000">
                <a:srgbClr val="CF0E30">
                  <a:gamma/>
                  <a:tint val="60000"/>
                  <a:invGamma/>
                </a:srgbClr>
              </a:gs>
            </a:gsLst>
            <a:lin ang="0" scaled="1"/>
          </a:gradFill>
          <a:ln w="12700" cap="rnd" cmpd="sng">
            <a:solidFill>
              <a:schemeClr val="tx1"/>
            </a:solidFill>
            <a:prstDash val="solid"/>
            <a:round/>
            <a:headEnd/>
            <a:tailEnd/>
          </a:ln>
          <a:effectLst>
            <a:outerShdw dist="35921" dir="2700000" algn="ctr" rotWithShape="0">
              <a:schemeClr val="tx1"/>
            </a:outerShdw>
          </a:effectLst>
        </p:spPr>
        <p:txBody>
          <a:bodyPr/>
          <a:lstStyle/>
          <a:p>
            <a:pPr eaLnBrk="0" hangingPunct="0">
              <a:defRPr/>
            </a:pPr>
            <a:endParaRPr lang="es-ES" sz="2400" i="1">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13315"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13316" name="Picture 4" descr="fiec"/>
          <p:cNvPicPr>
            <a:picLocks noChangeAspect="1" noChangeArrowheads="1"/>
          </p:cNvPicPr>
          <p:nvPr/>
        </p:nvPicPr>
        <p:blipFill>
          <a:blip r:embed="rId5"/>
          <a:srcRect/>
          <a:stretch>
            <a:fillRect/>
          </a:stretch>
        </p:blipFill>
        <p:spPr bwMode="auto">
          <a:xfrm>
            <a:off x="611188" y="6165850"/>
            <a:ext cx="1152525" cy="539750"/>
          </a:xfrm>
          <a:prstGeom prst="rect">
            <a:avLst/>
          </a:prstGeom>
          <a:noFill/>
          <a:ln w="9525">
            <a:noFill/>
            <a:miter lim="800000"/>
            <a:headEnd/>
            <a:tailEnd/>
          </a:ln>
        </p:spPr>
      </p:pic>
      <p:pic>
        <p:nvPicPr>
          <p:cNvPr id="13317" name="Picture 5"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13318" name="Picture 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13319" name="Rectangle 7"/>
          <p:cNvSpPr>
            <a:spLocks noGrp="1" noChangeArrowheads="1"/>
          </p:cNvSpPr>
          <p:nvPr>
            <p:ph type="title"/>
          </p:nvPr>
        </p:nvSpPr>
        <p:spPr/>
        <p:txBody>
          <a:bodyPr/>
          <a:lstStyle/>
          <a:p>
            <a:pPr eaLnBrk="1" hangingPunct="1"/>
            <a:r>
              <a:rPr lang="es-EC" sz="4000" b="1" i="1" smtClean="0"/>
              <a:t>SIP</a:t>
            </a:r>
            <a:r>
              <a:rPr lang="es-EC" sz="4000" b="1" smtClean="0"/>
              <a:t>:</a:t>
            </a:r>
            <a:r>
              <a:rPr lang="es-EC" sz="4000" smtClean="0"/>
              <a:t> Session Initiation Protocol</a:t>
            </a:r>
            <a:endParaRPr lang="en-US" sz="4000" smtClean="0"/>
          </a:p>
        </p:txBody>
      </p:sp>
      <p:sp>
        <p:nvSpPr>
          <p:cNvPr id="13320" name="Rectangle 8"/>
          <p:cNvSpPr>
            <a:spLocks noGrp="1" noChangeArrowheads="1"/>
          </p:cNvSpPr>
          <p:nvPr>
            <p:ph type="body" idx="1"/>
          </p:nvPr>
        </p:nvSpPr>
        <p:spPr>
          <a:xfrm>
            <a:off x="0" y="1412875"/>
            <a:ext cx="5364163" cy="4752975"/>
          </a:xfrm>
        </p:spPr>
        <p:txBody>
          <a:bodyPr/>
          <a:lstStyle/>
          <a:p>
            <a:pPr algn="just" eaLnBrk="1" hangingPunct="1">
              <a:spcBef>
                <a:spcPct val="0"/>
              </a:spcBef>
              <a:buFontTx/>
              <a:buNone/>
            </a:pPr>
            <a:r>
              <a:rPr lang="es-ES" smtClean="0"/>
              <a:t>   </a:t>
            </a:r>
            <a:r>
              <a:rPr lang="es-ES" sz="2400" smtClean="0"/>
              <a:t>Fue desarrollado por el grupo de trabajo en ingeniería de internet IETF, definiendo una arquitectura de señalización y control para VoIP.</a:t>
            </a:r>
          </a:p>
          <a:p>
            <a:pPr algn="just" eaLnBrk="1" hangingPunct="1">
              <a:spcBef>
                <a:spcPct val="0"/>
              </a:spcBef>
              <a:buFontTx/>
              <a:buNone/>
            </a:pPr>
            <a:r>
              <a:rPr lang="en-US" b="1" smtClean="0"/>
              <a:t>   </a:t>
            </a:r>
          </a:p>
          <a:p>
            <a:pPr algn="just" eaLnBrk="1" hangingPunct="1">
              <a:spcBef>
                <a:spcPct val="0"/>
              </a:spcBef>
              <a:buFontTx/>
              <a:buNone/>
            </a:pPr>
            <a:r>
              <a:rPr lang="en-US" b="1" smtClean="0"/>
              <a:t>   Softphone</a:t>
            </a:r>
            <a:endParaRPr lang="es-ES" sz="2400" smtClean="0"/>
          </a:p>
          <a:p>
            <a:pPr algn="just" eaLnBrk="1" hangingPunct="1">
              <a:spcBef>
                <a:spcPct val="0"/>
              </a:spcBef>
              <a:buFontTx/>
              <a:buNone/>
            </a:pPr>
            <a:r>
              <a:rPr lang="es-ES" smtClean="0"/>
              <a:t>	</a:t>
            </a:r>
            <a:r>
              <a:rPr lang="es-ES" sz="2400" smtClean="0"/>
              <a:t>Son programas que permiten llamar desde la computadora utilizando tecnologías VoIP.</a:t>
            </a:r>
            <a:endParaRPr lang="en-US" sz="2400" smtClean="0"/>
          </a:p>
        </p:txBody>
      </p:sp>
      <p:sp>
        <p:nvSpPr>
          <p:cNvPr id="13321" name="Text Box 9"/>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pic>
        <p:nvPicPr>
          <p:cNvPr id="13322" name="Picture 12" descr="htmlimport_x_lite"/>
          <p:cNvPicPr>
            <a:picLocks noChangeAspect="1" noChangeArrowheads="1"/>
          </p:cNvPicPr>
          <p:nvPr/>
        </p:nvPicPr>
        <p:blipFill>
          <a:blip r:embed="rId8"/>
          <a:srcRect/>
          <a:stretch>
            <a:fillRect/>
          </a:stretch>
        </p:blipFill>
        <p:spPr bwMode="auto">
          <a:xfrm>
            <a:off x="5508625" y="1628775"/>
            <a:ext cx="2876550" cy="4248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llamda"/>
          <p:cNvPicPr>
            <a:picLocks noChangeAspect="1" noChangeArrowheads="1"/>
          </p:cNvPicPr>
          <p:nvPr/>
        </p:nvPicPr>
        <p:blipFill>
          <a:blip r:embed="rId4">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1028" name="Picture 3" descr="espol"/>
          <p:cNvPicPr>
            <a:picLocks noChangeAspect="1" noChangeArrowheads="1"/>
          </p:cNvPicPr>
          <p:nvPr/>
        </p:nvPicPr>
        <p:blipFill>
          <a:blip r:embed="rId5"/>
          <a:srcRect/>
          <a:stretch>
            <a:fillRect/>
          </a:stretch>
        </p:blipFill>
        <p:spPr bwMode="auto">
          <a:xfrm>
            <a:off x="2124075" y="5949950"/>
            <a:ext cx="935038" cy="908050"/>
          </a:xfrm>
          <a:prstGeom prst="rect">
            <a:avLst/>
          </a:prstGeom>
          <a:noFill/>
          <a:ln w="9525">
            <a:noFill/>
            <a:miter lim="800000"/>
            <a:headEnd/>
            <a:tailEnd/>
          </a:ln>
        </p:spPr>
      </p:pic>
      <p:pic>
        <p:nvPicPr>
          <p:cNvPr id="1029" name="Picture 4" descr="fiec"/>
          <p:cNvPicPr>
            <a:picLocks noChangeAspect="1" noChangeArrowheads="1"/>
          </p:cNvPicPr>
          <p:nvPr/>
        </p:nvPicPr>
        <p:blipFill>
          <a:blip r:embed="rId6"/>
          <a:srcRect/>
          <a:stretch>
            <a:fillRect/>
          </a:stretch>
        </p:blipFill>
        <p:spPr bwMode="auto">
          <a:xfrm>
            <a:off x="611188" y="6165850"/>
            <a:ext cx="1152525" cy="539750"/>
          </a:xfrm>
          <a:prstGeom prst="rect">
            <a:avLst/>
          </a:prstGeom>
          <a:noFill/>
          <a:ln w="9525">
            <a:noFill/>
            <a:miter lim="800000"/>
            <a:headEnd/>
            <a:tailEnd/>
          </a:ln>
        </p:spPr>
      </p:pic>
      <p:pic>
        <p:nvPicPr>
          <p:cNvPr id="1030" name="Picture 5" descr="asterisk"/>
          <p:cNvPicPr>
            <a:picLocks noChangeAspect="1" noChangeArrowheads="1"/>
          </p:cNvPicPr>
          <p:nvPr/>
        </p:nvPicPr>
        <p:blipFill>
          <a:blip r:embed="rId7"/>
          <a:srcRect/>
          <a:stretch>
            <a:fillRect/>
          </a:stretch>
        </p:blipFill>
        <p:spPr bwMode="auto">
          <a:xfrm>
            <a:off x="0" y="0"/>
            <a:ext cx="1331913" cy="1090613"/>
          </a:xfrm>
          <a:prstGeom prst="rect">
            <a:avLst/>
          </a:prstGeom>
          <a:noFill/>
          <a:ln w="9525">
            <a:noFill/>
            <a:miter lim="800000"/>
            <a:headEnd/>
            <a:tailEnd/>
          </a:ln>
        </p:spPr>
      </p:pic>
      <p:pic>
        <p:nvPicPr>
          <p:cNvPr id="1031" name="Picture 6" descr="tuks"/>
          <p:cNvPicPr>
            <a:picLocks noChangeAspect="1" noChangeArrowheads="1"/>
          </p:cNvPicPr>
          <p:nvPr/>
        </p:nvPicPr>
        <p:blipFill>
          <a:blip r:embed="rId8"/>
          <a:srcRect/>
          <a:stretch>
            <a:fillRect/>
          </a:stretch>
        </p:blipFill>
        <p:spPr bwMode="auto">
          <a:xfrm>
            <a:off x="7943850" y="0"/>
            <a:ext cx="1200150" cy="1400175"/>
          </a:xfrm>
          <a:prstGeom prst="rect">
            <a:avLst/>
          </a:prstGeom>
          <a:noFill/>
          <a:ln w="9525">
            <a:noFill/>
            <a:miter lim="800000"/>
            <a:headEnd/>
            <a:tailEnd/>
          </a:ln>
        </p:spPr>
      </p:pic>
      <p:sp>
        <p:nvSpPr>
          <p:cNvPr id="1032" name="Text Box 7"/>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sp>
        <p:nvSpPr>
          <p:cNvPr id="1033" name="Rectangle 8"/>
          <p:cNvSpPr>
            <a:spLocks noChangeArrowheads="1"/>
          </p:cNvSpPr>
          <p:nvPr/>
        </p:nvSpPr>
        <p:spPr bwMode="auto">
          <a:xfrm>
            <a:off x="0" y="1747838"/>
            <a:ext cx="9144000" cy="0"/>
          </a:xfrm>
          <a:prstGeom prst="rect">
            <a:avLst/>
          </a:prstGeom>
          <a:noFill/>
          <a:ln w="9525">
            <a:noFill/>
            <a:miter lim="800000"/>
            <a:headEnd/>
            <a:tailEnd/>
          </a:ln>
        </p:spPr>
        <p:txBody>
          <a:bodyPr wrap="none" anchor="ctr">
            <a:spAutoFit/>
          </a:bodyPr>
          <a:lstStyle/>
          <a:p>
            <a:endParaRPr lang="es-ES"/>
          </a:p>
        </p:txBody>
      </p:sp>
      <p:graphicFrame>
        <p:nvGraphicFramePr>
          <p:cNvPr id="1026" name="Object 9"/>
          <p:cNvGraphicFramePr>
            <a:graphicFrameLocks noChangeAspect="1"/>
          </p:cNvGraphicFramePr>
          <p:nvPr/>
        </p:nvGraphicFramePr>
        <p:xfrm>
          <a:off x="611188" y="1196975"/>
          <a:ext cx="7777162" cy="4748213"/>
        </p:xfrm>
        <a:graphic>
          <a:graphicData uri="http://schemas.openxmlformats.org/presentationml/2006/ole">
            <p:oleObj spid="_x0000_s1026" name="Visio" r:id="rId9" imgW="5766654" imgH="3646890" progId="Visio.Drawing.11">
              <p:embed/>
            </p:oleObj>
          </a:graphicData>
        </a:graphic>
      </p:graphicFrame>
      <p:sp>
        <p:nvSpPr>
          <p:cNvPr id="1034" name="Rectangle 10"/>
          <p:cNvSpPr>
            <a:spLocks noGrp="1" noChangeArrowheads="1"/>
          </p:cNvSpPr>
          <p:nvPr>
            <p:ph type="title"/>
          </p:nvPr>
        </p:nvSpPr>
        <p:spPr>
          <a:noFill/>
        </p:spPr>
        <p:txBody>
          <a:bodyPr/>
          <a:lstStyle/>
          <a:p>
            <a:pPr eaLnBrk="1" hangingPunct="1"/>
            <a:r>
              <a:rPr lang="en-US" smtClean="0"/>
              <a:t>Red de pruebas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p:txBody>
          <a:bodyPr/>
          <a:lstStyle/>
          <a:p>
            <a:endParaRPr lang="es-EC" smtClean="0"/>
          </a:p>
        </p:txBody>
      </p:sp>
      <p:pic>
        <p:nvPicPr>
          <p:cNvPr id="69636" name="tesisfinal_Mazo01.wmv">
            <a:hlinkClick r:id="" action="ppaction://media"/>
          </p:cNvPr>
          <p:cNvPicPr>
            <a:picLocks noRot="1" noChangeAspect="1" noChangeArrowheads="1"/>
          </p:cNvPicPr>
          <p:nvPr>
            <p:ph idx="1"/>
            <a:videoFile r:link="rId1"/>
          </p:nvPr>
        </p:nvPicPr>
        <p:blipFill>
          <a:blip r:embed="rId4"/>
          <a:srcRect/>
          <a:stretch>
            <a:fillRect/>
          </a:stretch>
        </p:blipFill>
        <p:spPr>
          <a:xfrm>
            <a:off x="549275" y="1600200"/>
            <a:ext cx="8045450" cy="45259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963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9636"/>
                                        </p:tgtEl>
                                      </p:cBhvr>
                                    </p:cmd>
                                  </p:childTnLst>
                                </p:cTn>
                              </p:par>
                            </p:childTnLst>
                          </p:cTn>
                        </p:par>
                      </p:childTnLst>
                    </p:cTn>
                  </p:par>
                </p:childTnLst>
              </p:cTn>
              <p:nextCondLst>
                <p:cond evt="onClick" delay="0">
                  <p:tgtEl>
                    <p:spTgt spid="69636"/>
                  </p:tgtEl>
                </p:cond>
              </p:nextCondLst>
            </p:seq>
            <p:video>
              <p:cMediaNode>
                <p:cTn id="7" fill="hold" display="0">
                  <p:stCondLst>
                    <p:cond delay="indefinite"/>
                  </p:stCondLst>
                  <p:endCondLst>
                    <p:cond evt="onNext" delay="0">
                      <p:tgtEl>
                        <p:sldTgt/>
                      </p:tgtEl>
                    </p:cond>
                    <p:cond evt="onPrev" delay="0">
                      <p:tgtEl>
                        <p:sldTgt/>
                      </p:tgtEl>
                    </p:cond>
                  </p:endCondLst>
                </p:cTn>
                <p:tgtEl>
                  <p:spTgt spid="6963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15363"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15364" name="Picture 4" descr="fiec"/>
          <p:cNvPicPr>
            <a:picLocks noChangeAspect="1" noChangeArrowheads="1"/>
          </p:cNvPicPr>
          <p:nvPr/>
        </p:nvPicPr>
        <p:blipFill>
          <a:blip r:embed="rId5"/>
          <a:srcRect/>
          <a:stretch>
            <a:fillRect/>
          </a:stretch>
        </p:blipFill>
        <p:spPr bwMode="auto">
          <a:xfrm>
            <a:off x="611188" y="6165850"/>
            <a:ext cx="1152525" cy="539750"/>
          </a:xfrm>
          <a:prstGeom prst="rect">
            <a:avLst/>
          </a:prstGeom>
          <a:noFill/>
          <a:ln w="9525">
            <a:noFill/>
            <a:miter lim="800000"/>
            <a:headEnd/>
            <a:tailEnd/>
          </a:ln>
        </p:spPr>
      </p:pic>
      <p:pic>
        <p:nvPicPr>
          <p:cNvPr id="15365" name="Picture 5"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15366" name="Picture 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15367" name="Rectangle 7"/>
          <p:cNvSpPr>
            <a:spLocks noGrp="1" noChangeArrowheads="1"/>
          </p:cNvSpPr>
          <p:nvPr>
            <p:ph type="title" idx="4294967295"/>
          </p:nvPr>
        </p:nvSpPr>
        <p:spPr/>
        <p:txBody>
          <a:bodyPr/>
          <a:lstStyle/>
          <a:p>
            <a:pPr eaLnBrk="1" hangingPunct="1"/>
            <a:r>
              <a:rPr lang="es-EC" smtClean="0"/>
              <a:t>Procedimiento</a:t>
            </a:r>
            <a:endParaRPr lang="en-US" smtClean="0"/>
          </a:p>
        </p:txBody>
      </p:sp>
      <p:sp>
        <p:nvSpPr>
          <p:cNvPr id="15368" name="Rectangle 8"/>
          <p:cNvSpPr>
            <a:spLocks noGrp="1" noChangeArrowheads="1"/>
          </p:cNvSpPr>
          <p:nvPr>
            <p:ph type="body" idx="4294967295"/>
          </p:nvPr>
        </p:nvSpPr>
        <p:spPr>
          <a:xfrm>
            <a:off x="468313" y="1268413"/>
            <a:ext cx="8435975" cy="4565650"/>
          </a:xfrm>
        </p:spPr>
        <p:txBody>
          <a:bodyPr/>
          <a:lstStyle/>
          <a:p>
            <a:pPr lvl="1" eaLnBrk="1" hangingPunct="1">
              <a:lnSpc>
                <a:spcPct val="80000"/>
              </a:lnSpc>
            </a:pPr>
            <a:endParaRPr lang="es-ES_tradnl" sz="2000" smtClean="0"/>
          </a:p>
          <a:p>
            <a:pPr lvl="1" eaLnBrk="1" hangingPunct="1">
              <a:lnSpc>
                <a:spcPct val="80000"/>
              </a:lnSpc>
            </a:pPr>
            <a:endParaRPr lang="es-ES_tradnl" sz="2000" smtClean="0"/>
          </a:p>
          <a:p>
            <a:pPr lvl="1" eaLnBrk="1" hangingPunct="1">
              <a:lnSpc>
                <a:spcPct val="80000"/>
              </a:lnSpc>
            </a:pPr>
            <a:r>
              <a:rPr lang="es-ES_tradnl" sz="2000" smtClean="0"/>
              <a:t>Configurar  el  Softphone  recomendado.</a:t>
            </a:r>
          </a:p>
          <a:p>
            <a:pPr lvl="1" eaLnBrk="1" hangingPunct="1">
              <a:lnSpc>
                <a:spcPct val="80000"/>
              </a:lnSpc>
            </a:pPr>
            <a:r>
              <a:rPr lang="es-ES_tradnl" sz="2000" smtClean="0"/>
              <a:t>Ejecutar Sipp para determinar la capacidad del servidor.</a:t>
            </a:r>
          </a:p>
          <a:p>
            <a:pPr lvl="1" eaLnBrk="1" hangingPunct="1">
              <a:lnSpc>
                <a:spcPct val="80000"/>
              </a:lnSpc>
            </a:pPr>
            <a:r>
              <a:rPr lang="es-ES_tradnl" sz="2000" smtClean="0"/>
              <a:t>De la capacidad máxima solo utilizar el 74,53%. </a:t>
            </a:r>
          </a:p>
          <a:p>
            <a:pPr lvl="1" eaLnBrk="1" hangingPunct="1">
              <a:lnSpc>
                <a:spcPct val="80000"/>
              </a:lnSpc>
            </a:pPr>
            <a:r>
              <a:rPr lang="es-ES_tradnl" sz="2000" smtClean="0"/>
              <a:t>Deshabilitar todos los códecs en el Asterisk.</a:t>
            </a:r>
          </a:p>
          <a:p>
            <a:pPr lvl="1" eaLnBrk="1" hangingPunct="1">
              <a:lnSpc>
                <a:spcPct val="80000"/>
              </a:lnSpc>
            </a:pPr>
            <a:r>
              <a:rPr lang="es-ES_tradnl" sz="2000" smtClean="0"/>
              <a:t>Habilitar el códec que se va a utilizar.</a:t>
            </a:r>
          </a:p>
          <a:p>
            <a:pPr lvl="1" eaLnBrk="1" hangingPunct="1">
              <a:lnSpc>
                <a:spcPct val="80000"/>
              </a:lnSpc>
            </a:pPr>
            <a:r>
              <a:rPr lang="es-ES_tradnl" sz="2000" smtClean="0"/>
              <a:t>Iniciar la llamada.</a:t>
            </a:r>
          </a:p>
          <a:p>
            <a:pPr lvl="1" eaLnBrk="1" hangingPunct="1">
              <a:lnSpc>
                <a:spcPct val="80000"/>
              </a:lnSpc>
            </a:pPr>
            <a:r>
              <a:rPr lang="es-ES_tradnl" sz="2000" smtClean="0"/>
              <a:t>Mantener la llamada durante 10 min.</a:t>
            </a:r>
          </a:p>
          <a:p>
            <a:pPr lvl="1" eaLnBrk="1" hangingPunct="1">
              <a:lnSpc>
                <a:spcPct val="80000"/>
              </a:lnSpc>
            </a:pPr>
            <a:r>
              <a:rPr lang="es-ES_tradnl" sz="2000" smtClean="0"/>
              <a:t>Evaluar la calidad de servicio de la llamada desde el punto de vista del usuario.</a:t>
            </a:r>
            <a:endParaRPr lang="en-US" sz="2000" smtClean="0"/>
          </a:p>
          <a:p>
            <a:pPr eaLnBrk="1" hangingPunct="1">
              <a:buFontTx/>
              <a:buBlip>
                <a:blip r:embed="rId8"/>
              </a:buBlip>
            </a:pPr>
            <a:endParaRPr lang="en-US" sz="2000" smtClean="0"/>
          </a:p>
        </p:txBody>
      </p:sp>
      <p:sp>
        <p:nvSpPr>
          <p:cNvPr id="15369" name="Text Box 9"/>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16387"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16388" name="Picture 4" descr="fiec"/>
          <p:cNvPicPr>
            <a:picLocks noChangeAspect="1" noChangeArrowheads="1"/>
          </p:cNvPicPr>
          <p:nvPr/>
        </p:nvPicPr>
        <p:blipFill>
          <a:blip r:embed="rId5"/>
          <a:srcRect/>
          <a:stretch>
            <a:fillRect/>
          </a:stretch>
        </p:blipFill>
        <p:spPr bwMode="auto">
          <a:xfrm>
            <a:off x="611188" y="6165850"/>
            <a:ext cx="1152525" cy="539750"/>
          </a:xfrm>
          <a:prstGeom prst="rect">
            <a:avLst/>
          </a:prstGeom>
          <a:noFill/>
          <a:ln w="9525">
            <a:noFill/>
            <a:miter lim="800000"/>
            <a:headEnd/>
            <a:tailEnd/>
          </a:ln>
        </p:spPr>
      </p:pic>
      <p:pic>
        <p:nvPicPr>
          <p:cNvPr id="16389" name="Picture 5"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16390" name="Picture 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16391" name="Text Box 8"/>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pic>
        <p:nvPicPr>
          <p:cNvPr id="16392" name="Picture 10"/>
          <p:cNvPicPr>
            <a:picLocks noChangeAspect="1" noChangeArrowheads="1"/>
          </p:cNvPicPr>
          <p:nvPr/>
        </p:nvPicPr>
        <p:blipFill>
          <a:blip r:embed="rId8"/>
          <a:srcRect/>
          <a:stretch>
            <a:fillRect/>
          </a:stretch>
        </p:blipFill>
        <p:spPr bwMode="auto">
          <a:xfrm>
            <a:off x="357188" y="1000125"/>
            <a:ext cx="5514975" cy="3714750"/>
          </a:xfrm>
          <a:prstGeom prst="rect">
            <a:avLst/>
          </a:prstGeom>
          <a:noFill/>
          <a:ln w="9525">
            <a:noFill/>
            <a:miter lim="800000"/>
            <a:headEnd/>
            <a:tailEnd/>
          </a:ln>
        </p:spPr>
      </p:pic>
      <p:pic>
        <p:nvPicPr>
          <p:cNvPr id="16393" name="Picture 10"/>
          <p:cNvPicPr>
            <a:picLocks noChangeAspect="1" noChangeArrowheads="1"/>
          </p:cNvPicPr>
          <p:nvPr/>
        </p:nvPicPr>
        <p:blipFill>
          <a:blip r:embed="rId9"/>
          <a:srcRect/>
          <a:stretch>
            <a:fillRect/>
          </a:stretch>
        </p:blipFill>
        <p:spPr bwMode="auto">
          <a:xfrm>
            <a:off x="4103688" y="3141663"/>
            <a:ext cx="5040312" cy="2725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17411"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17412" name="Picture 4" descr="fiec"/>
          <p:cNvPicPr>
            <a:picLocks noChangeAspect="1" noChangeArrowheads="1"/>
          </p:cNvPicPr>
          <p:nvPr/>
        </p:nvPicPr>
        <p:blipFill>
          <a:blip r:embed="rId5"/>
          <a:srcRect/>
          <a:stretch>
            <a:fillRect/>
          </a:stretch>
        </p:blipFill>
        <p:spPr bwMode="auto">
          <a:xfrm>
            <a:off x="611188" y="6165850"/>
            <a:ext cx="1152525" cy="539750"/>
          </a:xfrm>
          <a:prstGeom prst="rect">
            <a:avLst/>
          </a:prstGeom>
          <a:noFill/>
          <a:ln w="9525">
            <a:noFill/>
            <a:miter lim="800000"/>
            <a:headEnd/>
            <a:tailEnd/>
          </a:ln>
        </p:spPr>
      </p:pic>
      <p:pic>
        <p:nvPicPr>
          <p:cNvPr id="17413" name="Picture 5"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17414" name="Picture 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17415" name="Rectangle 119"/>
          <p:cNvSpPr>
            <a:spLocks noGrp="1" noChangeArrowheads="1"/>
          </p:cNvSpPr>
          <p:nvPr>
            <p:ph type="title"/>
          </p:nvPr>
        </p:nvSpPr>
        <p:spPr/>
        <p:txBody>
          <a:bodyPr/>
          <a:lstStyle/>
          <a:p>
            <a:pPr eaLnBrk="1" hangingPunct="1"/>
            <a:r>
              <a:rPr lang="en-US" sz="3200" smtClean="0"/>
              <a:t>CONSUMO DE UN CANAL SIP</a:t>
            </a:r>
          </a:p>
        </p:txBody>
      </p:sp>
      <p:sp>
        <p:nvSpPr>
          <p:cNvPr id="17416" name="Text Box 9"/>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pic>
        <p:nvPicPr>
          <p:cNvPr id="17417" name="Picture 10"/>
          <p:cNvPicPr>
            <a:picLocks noChangeAspect="1" noChangeArrowheads="1"/>
          </p:cNvPicPr>
          <p:nvPr>
            <p:ph type="body" idx="4294967295"/>
          </p:nvPr>
        </p:nvPicPr>
        <p:blipFill>
          <a:blip r:embed="rId8"/>
          <a:srcRect/>
          <a:stretch>
            <a:fillRect/>
          </a:stretch>
        </p:blipFill>
        <p:spPr>
          <a:xfrm>
            <a:off x="468313" y="1557338"/>
            <a:ext cx="4608512" cy="2025650"/>
          </a:xfrm>
          <a:noFill/>
        </p:spPr>
      </p:pic>
      <p:graphicFrame>
        <p:nvGraphicFramePr>
          <p:cNvPr id="16426" name="Group 42"/>
          <p:cNvGraphicFramePr>
            <a:graphicFrameLocks noGrp="1"/>
          </p:cNvGraphicFramePr>
          <p:nvPr>
            <p:ph idx="1"/>
          </p:nvPr>
        </p:nvGraphicFramePr>
        <p:xfrm>
          <a:off x="6227763" y="1628775"/>
          <a:ext cx="2447925" cy="2181226"/>
        </p:xfrm>
        <a:graphic>
          <a:graphicData uri="http://schemas.openxmlformats.org/drawingml/2006/table">
            <a:tbl>
              <a:tblPr/>
              <a:tblGrid>
                <a:gridCol w="850900"/>
                <a:gridCol w="798512"/>
                <a:gridCol w="798513"/>
              </a:tblGrid>
              <a:tr h="315913">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Códecs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Bw (Kbps)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C"/>
                    </a:p>
                  </a:txBody>
                  <a:tcPr/>
                </a:tc>
              </a:tr>
              <a:tr h="317500">
                <a:tc vMerge="1">
                  <a:txBody>
                    <a:bodyPr/>
                    <a:lstStyle/>
                    <a:p>
                      <a:endParaRPr lang="es-EC"/>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Tx</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Rx</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G.711 u-law</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86,34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86,34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G.711 a-law</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86,34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86,43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GSM</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33,10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33,10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iLBC</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28,54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28,54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7446" name="Picture 41" descr="3llemadas"/>
          <p:cNvPicPr>
            <a:picLocks noChangeAspect="1" noChangeArrowheads="1"/>
          </p:cNvPicPr>
          <p:nvPr/>
        </p:nvPicPr>
        <p:blipFill>
          <a:blip r:embed="rId9"/>
          <a:srcRect l="18623" t="14120" r="26135" b="35725"/>
          <a:stretch>
            <a:fillRect/>
          </a:stretch>
        </p:blipFill>
        <p:spPr bwMode="auto">
          <a:xfrm>
            <a:off x="539750" y="3644900"/>
            <a:ext cx="4535488" cy="2190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2"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18435"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18436" name="Picture 4" descr="fiec"/>
          <p:cNvPicPr>
            <a:picLocks noChangeAspect="1" noChangeArrowheads="1"/>
          </p:cNvPicPr>
          <p:nvPr/>
        </p:nvPicPr>
        <p:blipFill>
          <a:blip r:embed="rId5"/>
          <a:srcRect/>
          <a:stretch>
            <a:fillRect/>
          </a:stretch>
        </p:blipFill>
        <p:spPr bwMode="auto">
          <a:xfrm>
            <a:off x="611188" y="6165850"/>
            <a:ext cx="1152525" cy="539750"/>
          </a:xfrm>
          <a:prstGeom prst="rect">
            <a:avLst/>
          </a:prstGeom>
          <a:noFill/>
          <a:ln w="9525">
            <a:noFill/>
            <a:miter lim="800000"/>
            <a:headEnd/>
            <a:tailEnd/>
          </a:ln>
        </p:spPr>
      </p:pic>
      <p:pic>
        <p:nvPicPr>
          <p:cNvPr id="18437" name="Picture 5"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18438" name="Picture 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18439" name="Rectangle 7"/>
          <p:cNvSpPr>
            <a:spLocks noGrp="1" noChangeArrowheads="1"/>
          </p:cNvSpPr>
          <p:nvPr>
            <p:ph type="title"/>
          </p:nvPr>
        </p:nvSpPr>
        <p:spPr/>
        <p:txBody>
          <a:bodyPr/>
          <a:lstStyle/>
          <a:p>
            <a:pPr eaLnBrk="1" hangingPunct="1"/>
            <a:r>
              <a:rPr lang="en-US" smtClean="0"/>
              <a:t>Diseño de Pruebas</a:t>
            </a:r>
          </a:p>
        </p:txBody>
      </p:sp>
      <p:sp>
        <p:nvSpPr>
          <p:cNvPr id="18440" name="Rectangle 8"/>
          <p:cNvSpPr>
            <a:spLocks noGrp="1" noChangeArrowheads="1"/>
          </p:cNvSpPr>
          <p:nvPr>
            <p:ph type="body" idx="1"/>
          </p:nvPr>
        </p:nvSpPr>
        <p:spPr>
          <a:xfrm>
            <a:off x="395288" y="1125538"/>
            <a:ext cx="8291512" cy="4895850"/>
          </a:xfrm>
        </p:spPr>
        <p:txBody>
          <a:bodyPr/>
          <a:lstStyle/>
          <a:p>
            <a:pPr marL="0" indent="0" algn="just" eaLnBrk="1" hangingPunct="1">
              <a:buFontTx/>
              <a:buNone/>
            </a:pPr>
            <a:r>
              <a:rPr lang="en-US" sz="2400" smtClean="0"/>
              <a:t>Para la evaluación de la calidad de servicio de una llamada realizada entre dos sofphones utilzando el protocolo Sip y el códec u-law, se </a:t>
            </a:r>
            <a:r>
              <a:rPr lang="es-ES" sz="2400" smtClean="0"/>
              <a:t>procedera</a:t>
            </a:r>
            <a:r>
              <a:rPr lang="en-US" sz="2400" smtClean="0"/>
              <a:t> a crear 40, 80, 120 , 140, 160 llamadas </a:t>
            </a:r>
            <a:r>
              <a:rPr lang="es-EC" sz="2400" smtClean="0"/>
              <a:t>concurrentes</a:t>
            </a:r>
            <a:r>
              <a:rPr lang="en-US" sz="2400" smtClean="0"/>
              <a:t> con Sipp con el fin de determinar en que momento se pierde la calidad .</a:t>
            </a:r>
          </a:p>
          <a:p>
            <a:pPr marL="0" indent="0" algn="just" eaLnBrk="1" hangingPunct="1">
              <a:buFontTx/>
              <a:buNone/>
            </a:pPr>
            <a:endParaRPr lang="en-US" sz="2400" smtClean="0"/>
          </a:p>
          <a:p>
            <a:pPr marL="0" indent="0" algn="just" eaLnBrk="1" hangingPunct="1">
              <a:buFontTx/>
              <a:buNone/>
            </a:pPr>
            <a:r>
              <a:rPr lang="es-EC" sz="2400" smtClean="0"/>
              <a:t>La calidad de la voz se establece a través de la opinión del usuario,</a:t>
            </a:r>
            <a:r>
              <a:rPr lang="en-US" sz="2800" smtClean="0"/>
              <a:t> </a:t>
            </a:r>
            <a:r>
              <a:rPr lang="en-US" sz="2400" smtClean="0"/>
              <a:t>las</a:t>
            </a:r>
            <a:r>
              <a:rPr lang="es-EC" sz="2400" smtClean="0"/>
              <a:t> evaluaciones se califican con valores entre 1 y 5, siendo 5 “Excelente” y 1 “Malo”. El MOS (Mean Opinión Store-Record de medida de opinion) es el promedio de las evaluaciones.</a:t>
            </a:r>
            <a:endParaRPr lang="en-US" sz="2400" smtClean="0"/>
          </a:p>
        </p:txBody>
      </p:sp>
      <p:sp>
        <p:nvSpPr>
          <p:cNvPr id="18441" name="Text Box 9"/>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pic>
        <p:nvPicPr>
          <p:cNvPr id="15374" name="Picture 14"/>
          <p:cNvPicPr>
            <a:picLocks noChangeAspect="1" noChangeArrowheads="1"/>
          </p:cNvPicPr>
          <p:nvPr/>
        </p:nvPicPr>
        <p:blipFill>
          <a:blip r:embed="rId8"/>
          <a:srcRect/>
          <a:stretch>
            <a:fillRect/>
          </a:stretch>
        </p:blipFill>
        <p:spPr bwMode="auto">
          <a:xfrm>
            <a:off x="900113" y="2565400"/>
            <a:ext cx="7416800" cy="30686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6000"/>
                                  </p:stCondLst>
                                  <p:childTnLst>
                                    <p:set>
                                      <p:cBhvr>
                                        <p:cTn id="6" dur="1" fill="hold">
                                          <p:stCondLst>
                                            <p:cond delay="0"/>
                                          </p:stCondLst>
                                        </p:cTn>
                                        <p:tgtEl>
                                          <p:spTgt spid="15374"/>
                                        </p:tgtEl>
                                        <p:attrNameLst>
                                          <p:attrName>style.visibility</p:attrName>
                                        </p:attrNameLst>
                                      </p:cBhvr>
                                      <p:to>
                                        <p:strVal val="visible"/>
                                      </p:to>
                                    </p:set>
                                    <p:animEffect transition="in" filter="box(in)">
                                      <p:cBhvr>
                                        <p:cTn id="7" dur="5000"/>
                                        <p:tgtEl>
                                          <p:spTgt spid="15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19459"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19460" name="Picture 4" descr="fiec"/>
          <p:cNvPicPr>
            <a:picLocks noChangeAspect="1" noChangeArrowheads="1"/>
          </p:cNvPicPr>
          <p:nvPr/>
        </p:nvPicPr>
        <p:blipFill>
          <a:blip r:embed="rId5"/>
          <a:srcRect/>
          <a:stretch>
            <a:fillRect/>
          </a:stretch>
        </p:blipFill>
        <p:spPr bwMode="auto">
          <a:xfrm>
            <a:off x="611188" y="6165850"/>
            <a:ext cx="1152525" cy="539750"/>
          </a:xfrm>
          <a:prstGeom prst="rect">
            <a:avLst/>
          </a:prstGeom>
          <a:noFill/>
          <a:ln w="9525">
            <a:noFill/>
            <a:miter lim="800000"/>
            <a:headEnd/>
            <a:tailEnd/>
          </a:ln>
        </p:spPr>
      </p:pic>
      <p:pic>
        <p:nvPicPr>
          <p:cNvPr id="19461" name="Picture 5"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19462" name="Picture 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19463" name="Text Box 9"/>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sp>
        <p:nvSpPr>
          <p:cNvPr id="19464" name="Rectangle 12"/>
          <p:cNvSpPr>
            <a:spLocks noChangeArrowheads="1"/>
          </p:cNvSpPr>
          <p:nvPr/>
        </p:nvSpPr>
        <p:spPr bwMode="auto">
          <a:xfrm>
            <a:off x="0" y="1052513"/>
            <a:ext cx="8064500" cy="2392362"/>
          </a:xfrm>
          <a:prstGeom prst="rect">
            <a:avLst/>
          </a:prstGeom>
          <a:noFill/>
          <a:ln w="9525">
            <a:noFill/>
            <a:miter lim="800000"/>
            <a:headEnd/>
            <a:tailEnd/>
          </a:ln>
        </p:spPr>
        <p:txBody>
          <a:bodyPr>
            <a:spAutoFit/>
          </a:bodyPr>
          <a:lstStyle/>
          <a:p>
            <a:pPr algn="just">
              <a:lnSpc>
                <a:spcPct val="90000"/>
              </a:lnSpc>
              <a:spcBef>
                <a:spcPct val="20000"/>
              </a:spcBef>
            </a:pPr>
            <a:r>
              <a:rPr lang="es-ES_tradnl" sz="2400"/>
              <a:t>Los usuarios que realizaron la prueba indicaron tener problemas de Ruido en la línea así como de Eco y en especial de Retardo (alrededor de 2 seg) durante la conversación de prueba que sostuvieron,  por lo que se procedió a realizar una prueba más tomando como base que a las 120 llamadas se mantiene a Calidad de la llamada sin ningún problema.</a:t>
            </a:r>
            <a:endParaRPr lang="en-US" sz="2400"/>
          </a:p>
        </p:txBody>
      </p:sp>
      <p:pic>
        <p:nvPicPr>
          <p:cNvPr id="19465" name="Picture 15"/>
          <p:cNvPicPr>
            <a:picLocks noChangeAspect="1" noChangeArrowheads="1"/>
          </p:cNvPicPr>
          <p:nvPr/>
        </p:nvPicPr>
        <p:blipFill>
          <a:blip r:embed="rId8"/>
          <a:srcRect/>
          <a:stretch>
            <a:fillRect/>
          </a:stretch>
        </p:blipFill>
        <p:spPr bwMode="auto">
          <a:xfrm>
            <a:off x="2411413" y="3284538"/>
            <a:ext cx="4535487" cy="29892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20483"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20484" name="Picture 4" descr="fiec"/>
          <p:cNvPicPr>
            <a:picLocks noChangeAspect="1" noChangeArrowheads="1"/>
          </p:cNvPicPr>
          <p:nvPr/>
        </p:nvPicPr>
        <p:blipFill>
          <a:blip r:embed="rId5"/>
          <a:srcRect/>
          <a:stretch>
            <a:fillRect/>
          </a:stretch>
        </p:blipFill>
        <p:spPr bwMode="auto">
          <a:xfrm>
            <a:off x="611188" y="6165850"/>
            <a:ext cx="1152525" cy="539750"/>
          </a:xfrm>
          <a:prstGeom prst="rect">
            <a:avLst/>
          </a:prstGeom>
          <a:noFill/>
          <a:ln w="9525">
            <a:noFill/>
            <a:miter lim="800000"/>
            <a:headEnd/>
            <a:tailEnd/>
          </a:ln>
        </p:spPr>
      </p:pic>
      <p:pic>
        <p:nvPicPr>
          <p:cNvPr id="20485" name="Picture 5"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20486" name="Picture 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20487" name="Rectangle 7"/>
          <p:cNvSpPr>
            <a:spLocks noGrp="1" noChangeArrowheads="1"/>
          </p:cNvSpPr>
          <p:nvPr>
            <p:ph type="title" idx="4294967295"/>
          </p:nvPr>
        </p:nvSpPr>
        <p:spPr/>
        <p:txBody>
          <a:bodyPr/>
          <a:lstStyle/>
          <a:p>
            <a:pPr marL="342900" indent="-342900" eaLnBrk="1" hangingPunct="1"/>
            <a:r>
              <a:rPr lang="es-ES_tradnl" sz="4000" b="1" smtClean="0"/>
              <a:t>Resultados</a:t>
            </a:r>
            <a:r>
              <a:rPr lang="es-ES_tradnl" sz="2000" smtClean="0"/>
              <a:t/>
            </a:r>
            <a:br>
              <a:rPr lang="es-ES_tradnl" sz="2000" smtClean="0"/>
            </a:br>
            <a:endParaRPr lang="es-EC" sz="3200" smtClean="0"/>
          </a:p>
        </p:txBody>
      </p:sp>
      <p:sp>
        <p:nvSpPr>
          <p:cNvPr id="20488" name="Rectangle 8"/>
          <p:cNvSpPr>
            <a:spLocks noGrp="1" noChangeArrowheads="1"/>
          </p:cNvSpPr>
          <p:nvPr>
            <p:ph type="body" idx="4294967295"/>
          </p:nvPr>
        </p:nvSpPr>
        <p:spPr>
          <a:xfrm>
            <a:off x="468313" y="1628775"/>
            <a:ext cx="8229600" cy="4105275"/>
          </a:xfrm>
        </p:spPr>
        <p:txBody>
          <a:bodyPr/>
          <a:lstStyle/>
          <a:p>
            <a:pPr marL="609600" indent="-609600" algn="just" eaLnBrk="1" hangingPunct="1">
              <a:lnSpc>
                <a:spcPct val="90000"/>
              </a:lnSpc>
            </a:pPr>
            <a:r>
              <a:rPr lang="es-ES_tradnl" sz="2400" smtClean="0"/>
              <a:t>Las pruebas tuvieron una duración de 42 minutos, que es el  tiempo que el SIPp demora en generar las 161 llamadas, mientras se ejecutaban las llamadas se realizaron pruebas a los usuarios con periodos de diferencia de 40 llamadas.</a:t>
            </a:r>
          </a:p>
          <a:p>
            <a:pPr marL="609600" indent="-609600" algn="just" eaLnBrk="1" hangingPunct="1">
              <a:lnSpc>
                <a:spcPct val="90000"/>
              </a:lnSpc>
            </a:pPr>
            <a:r>
              <a:rPr lang="es-ES_tradnl" sz="2400" smtClean="0"/>
              <a:t>Luego de las pruebas realizadas se determinó que para mantener la calidad de la llamada sin problema alguno es dar como limite 120 llamadas concurrentes aunque el Asterisk tenga una capacidad de soporte de 161 llamadas, como se muestra a continuación:</a:t>
            </a:r>
            <a:endParaRPr lang="en-US" sz="2400" smtClean="0"/>
          </a:p>
        </p:txBody>
      </p:sp>
      <p:sp>
        <p:nvSpPr>
          <p:cNvPr id="20489" name="Text Box 9"/>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4099"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4100" name="Picture 4" descr="fiec"/>
          <p:cNvPicPr>
            <a:picLocks noChangeAspect="1" noChangeArrowheads="1"/>
          </p:cNvPicPr>
          <p:nvPr/>
        </p:nvPicPr>
        <p:blipFill>
          <a:blip r:embed="rId5"/>
          <a:srcRect/>
          <a:stretch>
            <a:fillRect/>
          </a:stretch>
        </p:blipFill>
        <p:spPr bwMode="auto">
          <a:xfrm>
            <a:off x="611188" y="6165850"/>
            <a:ext cx="1152525" cy="539750"/>
          </a:xfrm>
          <a:prstGeom prst="rect">
            <a:avLst/>
          </a:prstGeom>
          <a:noFill/>
          <a:ln w="9525">
            <a:noFill/>
            <a:miter lim="800000"/>
            <a:headEnd/>
            <a:tailEnd/>
          </a:ln>
        </p:spPr>
      </p:pic>
      <p:pic>
        <p:nvPicPr>
          <p:cNvPr id="4101" name="Picture 5"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4102" name="Picture 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4103" name="Rectangle 7"/>
          <p:cNvSpPr>
            <a:spLocks noGrp="1" noChangeArrowheads="1"/>
          </p:cNvSpPr>
          <p:nvPr>
            <p:ph type="title"/>
          </p:nvPr>
        </p:nvSpPr>
        <p:spPr/>
        <p:txBody>
          <a:bodyPr/>
          <a:lstStyle/>
          <a:p>
            <a:pPr eaLnBrk="1" hangingPunct="1"/>
            <a:r>
              <a:rPr lang="es-EC" smtClean="0"/>
              <a:t>Introducción</a:t>
            </a:r>
            <a:endParaRPr lang="en-US" smtClean="0"/>
          </a:p>
        </p:txBody>
      </p:sp>
      <p:sp>
        <p:nvSpPr>
          <p:cNvPr id="4104" name="Rectangle 8"/>
          <p:cNvSpPr>
            <a:spLocks noGrp="1" noChangeArrowheads="1"/>
          </p:cNvSpPr>
          <p:nvPr>
            <p:ph type="body" idx="1"/>
          </p:nvPr>
        </p:nvSpPr>
        <p:spPr>
          <a:xfrm>
            <a:off x="468313" y="1341438"/>
            <a:ext cx="8229600" cy="2951162"/>
          </a:xfrm>
        </p:spPr>
        <p:txBody>
          <a:bodyPr/>
          <a:lstStyle/>
          <a:p>
            <a:pPr marL="0" indent="0" algn="just" eaLnBrk="1" hangingPunct="1">
              <a:lnSpc>
                <a:spcPct val="80000"/>
              </a:lnSpc>
              <a:buFontTx/>
              <a:buNone/>
            </a:pPr>
            <a:r>
              <a:rPr lang="es-EC" sz="2800" smtClean="0"/>
              <a:t>El problema con la tecnología de las redes de voz, es que requiere una significativa cantidad de ancho de banda  (64 Kbps para cada llamada). </a:t>
            </a:r>
            <a:r>
              <a:rPr lang="en-US" sz="2800" smtClean="0"/>
              <a:t/>
            </a:r>
            <a:br>
              <a:rPr lang="en-US" sz="2800" smtClean="0"/>
            </a:br>
            <a:endParaRPr lang="en-US" sz="2800" smtClean="0"/>
          </a:p>
          <a:p>
            <a:pPr marL="0" indent="0" algn="just" eaLnBrk="1" hangingPunct="1">
              <a:lnSpc>
                <a:spcPct val="80000"/>
              </a:lnSpc>
              <a:buFontTx/>
              <a:buNone/>
            </a:pPr>
            <a:r>
              <a:rPr lang="es-EC" sz="2800" smtClean="0"/>
              <a:t>Las redes de datos solo transmiten información</a:t>
            </a:r>
          </a:p>
          <a:p>
            <a:pPr marL="0" indent="0" algn="just" eaLnBrk="1" hangingPunct="1">
              <a:lnSpc>
                <a:spcPct val="80000"/>
              </a:lnSpc>
              <a:buFontTx/>
              <a:buNone/>
            </a:pPr>
            <a:r>
              <a:rPr lang="es-EC" sz="2800" smtClean="0"/>
              <a:t>cuando es necesario, pero para la voz y el video estos factores son influyentes</a:t>
            </a:r>
            <a:r>
              <a:rPr lang="en-US" sz="2800" smtClean="0"/>
              <a:t> </a:t>
            </a:r>
          </a:p>
        </p:txBody>
      </p:sp>
      <p:sp>
        <p:nvSpPr>
          <p:cNvPr id="4105" name="Text Box 9"/>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grpSp>
        <p:nvGrpSpPr>
          <p:cNvPr id="4106" name="Group 10"/>
          <p:cNvGrpSpPr>
            <a:grpSpLocks/>
          </p:cNvGrpSpPr>
          <p:nvPr/>
        </p:nvGrpSpPr>
        <p:grpSpPr bwMode="auto">
          <a:xfrm>
            <a:off x="971550" y="3789363"/>
            <a:ext cx="7151688" cy="2087562"/>
            <a:chOff x="624" y="2160"/>
            <a:chExt cx="4697" cy="1728"/>
          </a:xfrm>
        </p:grpSpPr>
        <p:pic>
          <p:nvPicPr>
            <p:cNvPr id="4107" name="Picture 11"/>
            <p:cNvPicPr>
              <a:picLocks noChangeAspect="1" noChangeArrowheads="1"/>
            </p:cNvPicPr>
            <p:nvPr/>
          </p:nvPicPr>
          <p:blipFill>
            <a:blip r:embed="rId8"/>
            <a:srcRect/>
            <a:stretch>
              <a:fillRect/>
            </a:stretch>
          </p:blipFill>
          <p:spPr bwMode="auto">
            <a:xfrm>
              <a:off x="624" y="2400"/>
              <a:ext cx="942" cy="1271"/>
            </a:xfrm>
            <a:prstGeom prst="rect">
              <a:avLst/>
            </a:prstGeom>
            <a:noFill/>
            <a:ln w="9525">
              <a:noFill/>
              <a:miter lim="800000"/>
              <a:headEnd/>
              <a:tailEnd/>
            </a:ln>
          </p:spPr>
        </p:pic>
        <p:pic>
          <p:nvPicPr>
            <p:cNvPr id="4108" name="Picture 12"/>
            <p:cNvPicPr>
              <a:picLocks noChangeAspect="1" noChangeArrowheads="1"/>
            </p:cNvPicPr>
            <p:nvPr/>
          </p:nvPicPr>
          <p:blipFill>
            <a:blip r:embed="rId9"/>
            <a:srcRect/>
            <a:stretch>
              <a:fillRect/>
            </a:stretch>
          </p:blipFill>
          <p:spPr bwMode="auto">
            <a:xfrm>
              <a:off x="4512" y="2304"/>
              <a:ext cx="809" cy="1406"/>
            </a:xfrm>
            <a:prstGeom prst="rect">
              <a:avLst/>
            </a:prstGeom>
            <a:noFill/>
            <a:ln w="9525">
              <a:noFill/>
              <a:miter lim="800000"/>
              <a:headEnd/>
              <a:tailEnd/>
            </a:ln>
          </p:spPr>
        </p:pic>
        <p:pic>
          <p:nvPicPr>
            <p:cNvPr id="4109" name="Picture 13"/>
            <p:cNvPicPr>
              <a:picLocks noChangeAspect="1" noChangeArrowheads="1"/>
            </p:cNvPicPr>
            <p:nvPr/>
          </p:nvPicPr>
          <p:blipFill>
            <a:blip r:embed="rId10"/>
            <a:srcRect/>
            <a:stretch>
              <a:fillRect/>
            </a:stretch>
          </p:blipFill>
          <p:spPr bwMode="auto">
            <a:xfrm>
              <a:off x="1728" y="2160"/>
              <a:ext cx="2544" cy="1728"/>
            </a:xfrm>
            <a:prstGeom prst="rect">
              <a:avLst/>
            </a:prstGeom>
            <a:noFill/>
            <a:ln w="12700">
              <a:noFill/>
              <a:miter lim="800000"/>
              <a:headEnd/>
              <a:tailEnd/>
            </a:ln>
          </p:spPr>
        </p:pic>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21507"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21508" name="Picture 4" descr="fiec"/>
          <p:cNvPicPr>
            <a:picLocks noChangeAspect="1" noChangeArrowheads="1"/>
          </p:cNvPicPr>
          <p:nvPr/>
        </p:nvPicPr>
        <p:blipFill>
          <a:blip r:embed="rId5"/>
          <a:srcRect/>
          <a:stretch>
            <a:fillRect/>
          </a:stretch>
        </p:blipFill>
        <p:spPr bwMode="auto">
          <a:xfrm>
            <a:off x="611188" y="6165850"/>
            <a:ext cx="1152525" cy="539750"/>
          </a:xfrm>
          <a:prstGeom prst="rect">
            <a:avLst/>
          </a:prstGeom>
          <a:noFill/>
          <a:ln w="9525">
            <a:noFill/>
            <a:miter lim="800000"/>
            <a:headEnd/>
            <a:tailEnd/>
          </a:ln>
        </p:spPr>
      </p:pic>
      <p:pic>
        <p:nvPicPr>
          <p:cNvPr id="21509" name="Picture 5"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21510" name="Picture 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21511" name="Rectangle 7"/>
          <p:cNvSpPr>
            <a:spLocks noGrp="1" noChangeArrowheads="1"/>
          </p:cNvSpPr>
          <p:nvPr>
            <p:ph type="title"/>
          </p:nvPr>
        </p:nvSpPr>
        <p:spPr/>
        <p:txBody>
          <a:bodyPr/>
          <a:lstStyle/>
          <a:p>
            <a:pPr eaLnBrk="1" hangingPunct="1"/>
            <a:r>
              <a:rPr lang="es-EC" sz="4000" smtClean="0"/>
              <a:t>Conclusiones</a:t>
            </a:r>
            <a:br>
              <a:rPr lang="es-EC" sz="4000" smtClean="0"/>
            </a:br>
            <a:endParaRPr lang="en-US" sz="4000" smtClean="0"/>
          </a:p>
        </p:txBody>
      </p:sp>
      <p:sp>
        <p:nvSpPr>
          <p:cNvPr id="21512" name="Rectangle 8"/>
          <p:cNvSpPr>
            <a:spLocks noGrp="1" noChangeArrowheads="1"/>
          </p:cNvSpPr>
          <p:nvPr>
            <p:ph type="body" idx="1"/>
          </p:nvPr>
        </p:nvSpPr>
        <p:spPr>
          <a:xfrm>
            <a:off x="457200" y="981075"/>
            <a:ext cx="8229600" cy="3168650"/>
          </a:xfrm>
        </p:spPr>
        <p:txBody>
          <a:bodyPr/>
          <a:lstStyle/>
          <a:p>
            <a:pPr eaLnBrk="1" hangingPunct="1">
              <a:lnSpc>
                <a:spcPct val="80000"/>
              </a:lnSpc>
            </a:pPr>
            <a:r>
              <a:rPr lang="es-ES_tradnl" sz="800" smtClean="0"/>
              <a:t>Asterisk es una solución para empresas, desde PYMES</a:t>
            </a:r>
            <a:r>
              <a:rPr lang="es-ES_tradnl" sz="800" u="sng" smtClean="0">
                <a:hlinkClick r:id="" action="ppaction://noaction"/>
              </a:rPr>
              <a:t>[1]</a:t>
            </a:r>
            <a:r>
              <a:rPr lang="es-ES_tradnl" sz="800" smtClean="0"/>
              <a:t> a grandes corporaciones, ya que va ampliando su mercado impulsado por el auge del software libre y la reducción de costos.</a:t>
            </a:r>
          </a:p>
          <a:p>
            <a:pPr eaLnBrk="1" hangingPunct="1">
              <a:lnSpc>
                <a:spcPct val="80000"/>
              </a:lnSpc>
            </a:pPr>
            <a:r>
              <a:rPr lang="es-ES_tradnl" sz="800" smtClean="0"/>
              <a:t>CACTI es una herramienta de monitoreo de red y de los dispositivos de un PC de lo más completa y es de uso Libre.</a:t>
            </a:r>
          </a:p>
          <a:p>
            <a:pPr eaLnBrk="1" hangingPunct="1">
              <a:lnSpc>
                <a:spcPct val="80000"/>
              </a:lnSpc>
            </a:pPr>
            <a:r>
              <a:rPr lang="es-ES_tradnl" sz="800" smtClean="0"/>
              <a:t>Las pruebas realizadas nos dan como conclusión que nuestro servidor puede soportar 120 llamadas concurrentes que es equivalente al 74.53% de la capacidad total soportada.</a:t>
            </a:r>
          </a:p>
          <a:p>
            <a:pPr eaLnBrk="1" hangingPunct="1">
              <a:lnSpc>
                <a:spcPct val="80000"/>
              </a:lnSpc>
            </a:pPr>
            <a:r>
              <a:rPr lang="es-ES_tradnl" sz="800" smtClean="0"/>
              <a:t>Durante las pruebas para determinar el mejor códec se seleccionó el códec G.711/u-law, el de mejor calidad con un MOS de 4.1 teórico. </a:t>
            </a:r>
          </a:p>
          <a:p>
            <a:pPr eaLnBrk="1" hangingPunct="1">
              <a:lnSpc>
                <a:spcPct val="80000"/>
              </a:lnSpc>
            </a:pPr>
            <a:r>
              <a:rPr lang="es-ES_tradnl" sz="800" smtClean="0"/>
              <a:t>SIP es un protocolo estandarizado por IETF y es ampliamente implementado por la mayoría de fabricantes tanto de hardware como de software, a diferencia de IAX que no es tan estándar y esto hace que sea más difícil encontrar dispositivos en el mercado </a:t>
            </a:r>
          </a:p>
          <a:p>
            <a:pPr eaLnBrk="1" hangingPunct="1">
              <a:lnSpc>
                <a:spcPct val="80000"/>
              </a:lnSpc>
            </a:pPr>
            <a:r>
              <a:rPr lang="es-ES_tradnl" sz="800" smtClean="0"/>
              <a:t>En el mundo del Internet existen una gran variedad de Softphones de entre los cuales se seleccionaron Xlite(Windows), Sjphone (linux/Windows) , kiax (Linux), Zoiper (Linux/Windows) ya que son los que soportan SIP, IAX, H323 respectivamente, todos son gratis y de fácil instalación. </a:t>
            </a:r>
          </a:p>
          <a:p>
            <a:pPr eaLnBrk="1" hangingPunct="1">
              <a:lnSpc>
                <a:spcPct val="80000"/>
              </a:lnSpc>
            </a:pPr>
            <a:r>
              <a:rPr lang="es-ES_tradnl" sz="800" smtClean="0"/>
              <a:t>Podemos </a:t>
            </a:r>
            <a:r>
              <a:rPr lang="es-EC" sz="800" smtClean="0"/>
              <a:t>definir que un procedimiento de pruebas para definir la capacidad, disponibilidad y QoS de un servidor Asterisk es la siguiente:</a:t>
            </a:r>
            <a:endParaRPr lang="es-ES_tradnl" sz="800" smtClean="0"/>
          </a:p>
          <a:p>
            <a:pPr lvl="1" eaLnBrk="1" hangingPunct="1">
              <a:lnSpc>
                <a:spcPct val="80000"/>
              </a:lnSpc>
            </a:pPr>
            <a:r>
              <a:rPr lang="es-ES_tradnl" sz="1100" smtClean="0"/>
              <a:t>Instalar Asterisk 1.6.</a:t>
            </a:r>
          </a:p>
          <a:p>
            <a:pPr lvl="1" eaLnBrk="1" hangingPunct="1">
              <a:lnSpc>
                <a:spcPct val="80000"/>
              </a:lnSpc>
            </a:pPr>
            <a:r>
              <a:rPr lang="es-ES_tradnl" sz="1100" smtClean="0"/>
              <a:t>Instalar CACTI.</a:t>
            </a:r>
          </a:p>
          <a:p>
            <a:pPr lvl="1" eaLnBrk="1" hangingPunct="1">
              <a:lnSpc>
                <a:spcPct val="80000"/>
              </a:lnSpc>
            </a:pPr>
            <a:r>
              <a:rPr lang="es-ES_tradnl" sz="1100" smtClean="0"/>
              <a:t>Instalación y configuración de los  Softphones  recomendados.</a:t>
            </a:r>
          </a:p>
          <a:p>
            <a:pPr lvl="1" eaLnBrk="1" hangingPunct="1">
              <a:lnSpc>
                <a:spcPct val="80000"/>
              </a:lnSpc>
            </a:pPr>
            <a:r>
              <a:rPr lang="es-ES_tradnl" sz="1100" smtClean="0"/>
              <a:t>Instalar Sipp.</a:t>
            </a:r>
          </a:p>
          <a:p>
            <a:pPr lvl="1" eaLnBrk="1" hangingPunct="1">
              <a:lnSpc>
                <a:spcPct val="80000"/>
              </a:lnSpc>
            </a:pPr>
            <a:r>
              <a:rPr lang="es-ES_tradnl" sz="1100" smtClean="0"/>
              <a:t>Ejecutar Sipp para determinar la capacidad del servidor.</a:t>
            </a:r>
          </a:p>
          <a:p>
            <a:pPr lvl="1" eaLnBrk="1" hangingPunct="1">
              <a:lnSpc>
                <a:spcPct val="80000"/>
              </a:lnSpc>
            </a:pPr>
            <a:r>
              <a:rPr lang="es-ES_tradnl" sz="1100" smtClean="0"/>
              <a:t>De la capacidad máxima solo utilizar el 74,53%. </a:t>
            </a:r>
          </a:p>
          <a:p>
            <a:pPr lvl="1" eaLnBrk="1" hangingPunct="1">
              <a:lnSpc>
                <a:spcPct val="80000"/>
              </a:lnSpc>
            </a:pPr>
            <a:r>
              <a:rPr lang="es-ES_tradnl" sz="1100" smtClean="0"/>
              <a:t>Deshabilitar todos los códecs en el Asterisk.</a:t>
            </a:r>
          </a:p>
          <a:p>
            <a:pPr lvl="1" eaLnBrk="1" hangingPunct="1">
              <a:lnSpc>
                <a:spcPct val="80000"/>
              </a:lnSpc>
            </a:pPr>
            <a:r>
              <a:rPr lang="es-ES_tradnl" sz="1100" smtClean="0"/>
              <a:t>Habilitar el códec que se va a utilizar.</a:t>
            </a:r>
          </a:p>
          <a:p>
            <a:pPr lvl="1" eaLnBrk="1" hangingPunct="1">
              <a:lnSpc>
                <a:spcPct val="80000"/>
              </a:lnSpc>
            </a:pPr>
            <a:r>
              <a:rPr lang="es-ES_tradnl" sz="1100" smtClean="0"/>
              <a:t>Configurar el respectivo Softphone dependiendo del canal.</a:t>
            </a:r>
          </a:p>
          <a:p>
            <a:pPr lvl="1" eaLnBrk="1" hangingPunct="1">
              <a:lnSpc>
                <a:spcPct val="80000"/>
              </a:lnSpc>
            </a:pPr>
            <a:r>
              <a:rPr lang="es-ES_tradnl" sz="1100" smtClean="0"/>
              <a:t>Iniciar la llamada.</a:t>
            </a:r>
          </a:p>
          <a:p>
            <a:pPr lvl="1" eaLnBrk="1" hangingPunct="1">
              <a:lnSpc>
                <a:spcPct val="80000"/>
              </a:lnSpc>
            </a:pPr>
            <a:r>
              <a:rPr lang="es-ES_tradnl" sz="1100" smtClean="0"/>
              <a:t>Mantener la llamada durante 10 min.</a:t>
            </a:r>
          </a:p>
          <a:p>
            <a:pPr lvl="1" eaLnBrk="1" hangingPunct="1">
              <a:lnSpc>
                <a:spcPct val="80000"/>
              </a:lnSpc>
            </a:pPr>
            <a:r>
              <a:rPr lang="es-ES_tradnl" sz="1100" smtClean="0"/>
              <a:t>Evaluar la calidad de servicio de la llamada desde el punto de vista del usuario.</a:t>
            </a:r>
            <a:endParaRPr lang="en-US" sz="1100" smtClean="0"/>
          </a:p>
          <a:p>
            <a:pPr eaLnBrk="1" hangingPunct="1">
              <a:lnSpc>
                <a:spcPct val="80000"/>
              </a:lnSpc>
            </a:pPr>
            <a:r>
              <a:rPr lang="en-US" sz="800" smtClean="0"/>
              <a:t/>
            </a:r>
            <a:br>
              <a:rPr lang="en-US" sz="800" smtClean="0"/>
            </a:br>
            <a:r>
              <a:rPr lang="en-US" sz="800" u="sng" smtClean="0">
                <a:hlinkClick r:id="" action="ppaction://noaction"/>
              </a:rPr>
              <a:t>[1]</a:t>
            </a:r>
            <a:r>
              <a:rPr lang="es-EC" sz="800" smtClean="0"/>
              <a:t> </a:t>
            </a:r>
            <a:r>
              <a:rPr lang="es-EC" sz="800" b="1" smtClean="0"/>
              <a:t>Pequeña y mediana empresa</a:t>
            </a:r>
            <a:r>
              <a:rPr lang="es-EC" sz="800" smtClean="0"/>
              <a:t>, es una </a:t>
            </a:r>
            <a:r>
              <a:rPr lang="es-EC" sz="800" smtClean="0">
                <a:hlinkClick r:id="rId8" tooltip="Empresa"/>
              </a:rPr>
              <a:t>empresa</a:t>
            </a:r>
            <a:r>
              <a:rPr lang="es-EC" sz="800" smtClean="0"/>
              <a:t> con características distintivas, tienen dimensiones con ciertos límites ocupacionales y financieros prefijados por los </a:t>
            </a:r>
            <a:r>
              <a:rPr lang="es-EC" sz="800" smtClean="0">
                <a:hlinkClick r:id="rId9" tooltip="Estado"/>
              </a:rPr>
              <a:t>Estados</a:t>
            </a:r>
            <a:r>
              <a:rPr lang="es-EC" sz="800" smtClean="0"/>
              <a:t> o </a:t>
            </a:r>
            <a:r>
              <a:rPr lang="es-EC" sz="800" smtClean="0">
                <a:hlinkClick r:id="rId10" tooltip="Región"/>
              </a:rPr>
              <a:t>Regiones</a:t>
            </a:r>
            <a:endParaRPr lang="en-US" sz="800" smtClean="0"/>
          </a:p>
        </p:txBody>
      </p:sp>
      <p:sp>
        <p:nvSpPr>
          <p:cNvPr id="21513" name="Text Box 9"/>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pic>
        <p:nvPicPr>
          <p:cNvPr id="21514" name="Picture 10"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sp>
        <p:nvSpPr>
          <p:cNvPr id="21515" name="Rectangle 11"/>
          <p:cNvSpPr>
            <a:spLocks noChangeArrowheads="1"/>
          </p:cNvSpPr>
          <p:nvPr/>
        </p:nvSpPr>
        <p:spPr bwMode="auto">
          <a:xfrm>
            <a:off x="457200" y="836613"/>
            <a:ext cx="8229600" cy="5256212"/>
          </a:xfrm>
          <a:prstGeom prst="rect">
            <a:avLst/>
          </a:prstGeom>
          <a:noFill/>
          <a:ln w="9525">
            <a:noFill/>
            <a:miter lim="800000"/>
            <a:headEnd/>
            <a:tailEnd/>
          </a:ln>
        </p:spPr>
        <p:txBody>
          <a:bodyPr/>
          <a:lstStyle/>
          <a:p>
            <a:pPr marL="342900" indent="-342900" algn="just">
              <a:lnSpc>
                <a:spcPct val="80000"/>
              </a:lnSpc>
              <a:spcBef>
                <a:spcPct val="20000"/>
              </a:spcBef>
              <a:buFontTx/>
              <a:buChar char="•"/>
            </a:pPr>
            <a:endParaRPr lang="es-ES_tradnl" sz="2000"/>
          </a:p>
          <a:p>
            <a:pPr marL="342900" indent="-342900" algn="just">
              <a:lnSpc>
                <a:spcPct val="80000"/>
              </a:lnSpc>
              <a:spcBef>
                <a:spcPct val="20000"/>
              </a:spcBef>
              <a:buFontTx/>
              <a:buChar char="•"/>
            </a:pPr>
            <a:r>
              <a:rPr lang="es-ES_tradnl" sz="2000"/>
              <a:t>Las pruebas realizadas nos dan como conclusión que nuestro servidor puede soportar 120 llamadas concurrentes que es equivalente al 74.53% de la capacidad total soportada.</a:t>
            </a:r>
          </a:p>
          <a:p>
            <a:pPr marL="342900" indent="-342900" algn="just">
              <a:lnSpc>
                <a:spcPct val="80000"/>
              </a:lnSpc>
              <a:spcBef>
                <a:spcPct val="20000"/>
              </a:spcBef>
              <a:buFontTx/>
              <a:buChar char="•"/>
            </a:pPr>
            <a:endParaRPr lang="es-ES_tradnl" sz="2000"/>
          </a:p>
          <a:p>
            <a:pPr marL="342900" indent="-342900" algn="just">
              <a:lnSpc>
                <a:spcPct val="80000"/>
              </a:lnSpc>
              <a:spcBef>
                <a:spcPct val="20000"/>
              </a:spcBef>
              <a:buFontTx/>
              <a:buChar char="•"/>
            </a:pPr>
            <a:r>
              <a:rPr lang="es-ES_tradnl" sz="2000"/>
              <a:t>Durante las pruebas para determinar el mejor códec se seleccionó el códec G.711/u-law, el de mejor calidad con un MOS de 4.1 teórico. </a:t>
            </a:r>
          </a:p>
          <a:p>
            <a:pPr marL="342900" indent="-342900" algn="just">
              <a:lnSpc>
                <a:spcPct val="80000"/>
              </a:lnSpc>
              <a:spcBef>
                <a:spcPct val="20000"/>
              </a:spcBef>
              <a:buFontTx/>
              <a:buChar char="•"/>
            </a:pPr>
            <a:r>
              <a:rPr lang="es-ES_tradnl" sz="2000"/>
              <a:t>SIP es un protocolo estandarizado por IETF y es ampliamente implementado por la mayoría de fabricantes tanto de hardware como de software, a diferencia de IAX que no es tan estándar y esto hace que sea más difícil encontrar dispositivos en el mercado </a:t>
            </a:r>
          </a:p>
          <a:p>
            <a:pPr marL="342900" indent="-342900" algn="just">
              <a:lnSpc>
                <a:spcPct val="80000"/>
              </a:lnSpc>
              <a:spcBef>
                <a:spcPct val="20000"/>
              </a:spcBef>
            </a:pPr>
            <a:endParaRPr lang="es-ES_tradnl" sz="2000"/>
          </a:p>
          <a:p>
            <a:pPr marL="342900" indent="-342900" algn="just">
              <a:lnSpc>
                <a:spcPct val="80000"/>
              </a:lnSpc>
              <a:spcBef>
                <a:spcPct val="20000"/>
              </a:spcBef>
              <a:buFontTx/>
              <a:buChar char="•"/>
            </a:pPr>
            <a:r>
              <a:rPr lang="es-ES_tradnl" sz="2000"/>
              <a:t>En el mundo del Internet existen una gran variedad de Softphones de entre los cuales se seleccionaron Xlite(Windows), Sjphone (linux/Windows) , kiax (Linux), Zoiper (Linux/Windows) ya que son los que soportan SIP, IAX, H323 respectivamente, todos son gratis y de fácil instalación. </a:t>
            </a:r>
          </a:p>
          <a:p>
            <a:pPr marL="342900" indent="-342900">
              <a:lnSpc>
                <a:spcPct val="80000"/>
              </a:lnSpc>
              <a:spcBef>
                <a:spcPct val="20000"/>
              </a:spcBef>
              <a:buFontTx/>
              <a:buChar char="•"/>
            </a:pPr>
            <a:endParaRPr lang="en-US" sz="140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22531"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22532" name="Picture 4" descr="fiec"/>
          <p:cNvPicPr>
            <a:picLocks noChangeAspect="1" noChangeArrowheads="1"/>
          </p:cNvPicPr>
          <p:nvPr/>
        </p:nvPicPr>
        <p:blipFill>
          <a:blip r:embed="rId5"/>
          <a:srcRect/>
          <a:stretch>
            <a:fillRect/>
          </a:stretch>
        </p:blipFill>
        <p:spPr bwMode="auto">
          <a:xfrm>
            <a:off x="611188" y="6165850"/>
            <a:ext cx="1152525" cy="539750"/>
          </a:xfrm>
          <a:prstGeom prst="rect">
            <a:avLst/>
          </a:prstGeom>
          <a:noFill/>
          <a:ln w="9525">
            <a:noFill/>
            <a:miter lim="800000"/>
            <a:headEnd/>
            <a:tailEnd/>
          </a:ln>
        </p:spPr>
      </p:pic>
      <p:pic>
        <p:nvPicPr>
          <p:cNvPr id="22533" name="Picture 5"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22534" name="Picture 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22535" name="Rectangle 7"/>
          <p:cNvSpPr>
            <a:spLocks noGrp="1" noChangeArrowheads="1"/>
          </p:cNvSpPr>
          <p:nvPr>
            <p:ph type="title"/>
          </p:nvPr>
        </p:nvSpPr>
        <p:spPr/>
        <p:txBody>
          <a:bodyPr/>
          <a:lstStyle/>
          <a:p>
            <a:pPr eaLnBrk="1" hangingPunct="1"/>
            <a:r>
              <a:rPr lang="es-EC" smtClean="0"/>
              <a:t>Recomendaciones</a:t>
            </a:r>
            <a:endParaRPr lang="en-US" smtClean="0"/>
          </a:p>
        </p:txBody>
      </p:sp>
      <p:sp>
        <p:nvSpPr>
          <p:cNvPr id="22536" name="Rectangle 8"/>
          <p:cNvSpPr>
            <a:spLocks noGrp="1" noChangeArrowheads="1"/>
          </p:cNvSpPr>
          <p:nvPr>
            <p:ph type="body" idx="1"/>
          </p:nvPr>
        </p:nvSpPr>
        <p:spPr>
          <a:xfrm>
            <a:off x="457200" y="1600200"/>
            <a:ext cx="8229600" cy="4421188"/>
          </a:xfrm>
        </p:spPr>
        <p:txBody>
          <a:bodyPr/>
          <a:lstStyle/>
          <a:p>
            <a:pPr algn="just" eaLnBrk="1" hangingPunct="1">
              <a:lnSpc>
                <a:spcPct val="80000"/>
              </a:lnSpc>
            </a:pPr>
            <a:r>
              <a:rPr lang="es-ES_tradnl" sz="2000" b="1" smtClean="0"/>
              <a:t>Protocolo:</a:t>
            </a:r>
            <a:r>
              <a:rPr lang="es-ES_tradnl" sz="2000" smtClean="0"/>
              <a:t> Se recomienda el uso del protocolo SIP, como fue utilizado en el siguiente proyecto, sin embargo también es viable la utilización del protocolo IAX2 que  es más robusto.</a:t>
            </a:r>
          </a:p>
          <a:p>
            <a:pPr algn="just" eaLnBrk="1" hangingPunct="1">
              <a:lnSpc>
                <a:spcPct val="80000"/>
              </a:lnSpc>
              <a:buFontTx/>
              <a:buNone/>
            </a:pPr>
            <a:endParaRPr lang="es-ES_tradnl" sz="2000" smtClean="0"/>
          </a:p>
          <a:p>
            <a:pPr algn="just" eaLnBrk="1" hangingPunct="1">
              <a:lnSpc>
                <a:spcPct val="80000"/>
              </a:lnSpc>
              <a:buFontTx/>
              <a:buNone/>
            </a:pPr>
            <a:endParaRPr lang="es-ES_tradnl" sz="2000" smtClean="0"/>
          </a:p>
          <a:p>
            <a:pPr algn="just" eaLnBrk="1" hangingPunct="1">
              <a:lnSpc>
                <a:spcPct val="80000"/>
              </a:lnSpc>
            </a:pPr>
            <a:r>
              <a:rPr lang="es-ES_tradnl" sz="2000" b="1" smtClean="0"/>
              <a:t>Sistemas Operativos:</a:t>
            </a:r>
            <a:r>
              <a:rPr lang="es-ES_tradnl" sz="2000" smtClean="0"/>
              <a:t> Para la implementación del servidor PBX se recomienda el uso de CentOS, debido a la gran cantidad de usuarios que trabajan con esta distribución de Linux</a:t>
            </a:r>
          </a:p>
          <a:p>
            <a:pPr algn="just" eaLnBrk="1" hangingPunct="1">
              <a:lnSpc>
                <a:spcPct val="80000"/>
              </a:lnSpc>
            </a:pPr>
            <a:endParaRPr lang="es-ES_tradnl" sz="2000" smtClean="0"/>
          </a:p>
          <a:p>
            <a:pPr algn="just" eaLnBrk="1" hangingPunct="1">
              <a:lnSpc>
                <a:spcPct val="80000"/>
              </a:lnSpc>
            </a:pPr>
            <a:r>
              <a:rPr lang="es-ES_tradnl" sz="2000" b="1" smtClean="0"/>
              <a:t>Teléfonos:</a:t>
            </a:r>
            <a:r>
              <a:rPr lang="es-ES_tradnl" sz="2000" smtClean="0"/>
              <a:t> Si el motivo de ahorrar costos en teléfonos IP se recomienda utilizar Softphones (X-lite, Zoiper, etc) </a:t>
            </a:r>
            <a:endParaRPr lang="en-US" sz="2000" smtClean="0"/>
          </a:p>
          <a:p>
            <a:pPr algn="just" eaLnBrk="1" hangingPunct="1">
              <a:lnSpc>
                <a:spcPct val="80000"/>
              </a:lnSpc>
            </a:pPr>
            <a:endParaRPr lang="en-US" sz="2000" smtClean="0"/>
          </a:p>
          <a:p>
            <a:pPr eaLnBrk="1" hangingPunct="1">
              <a:lnSpc>
                <a:spcPct val="80000"/>
              </a:lnSpc>
              <a:buFontTx/>
              <a:buNone/>
            </a:pPr>
            <a:r>
              <a:rPr lang="en-US" sz="1400" smtClean="0"/>
              <a:t/>
            </a:r>
            <a:br>
              <a:rPr lang="en-US" sz="1400" smtClean="0"/>
            </a:br>
            <a:endParaRPr lang="en-US" sz="1400" smtClean="0"/>
          </a:p>
        </p:txBody>
      </p:sp>
      <p:sp>
        <p:nvSpPr>
          <p:cNvPr id="22537" name="Text Box 9"/>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23555"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23556" name="Picture 4" descr="fiec"/>
          <p:cNvPicPr>
            <a:picLocks noChangeAspect="1" noChangeArrowheads="1"/>
          </p:cNvPicPr>
          <p:nvPr/>
        </p:nvPicPr>
        <p:blipFill>
          <a:blip r:embed="rId5"/>
          <a:srcRect/>
          <a:stretch>
            <a:fillRect/>
          </a:stretch>
        </p:blipFill>
        <p:spPr bwMode="auto">
          <a:xfrm>
            <a:off x="611188" y="6165850"/>
            <a:ext cx="1152525" cy="539750"/>
          </a:xfrm>
          <a:prstGeom prst="rect">
            <a:avLst/>
          </a:prstGeom>
          <a:noFill/>
          <a:ln w="9525">
            <a:noFill/>
            <a:miter lim="800000"/>
            <a:headEnd/>
            <a:tailEnd/>
          </a:ln>
        </p:spPr>
      </p:pic>
      <p:pic>
        <p:nvPicPr>
          <p:cNvPr id="23557" name="Picture 5"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23558" name="Picture 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23559" name="Rectangle 7"/>
          <p:cNvSpPr>
            <a:spLocks noGrp="1" noChangeArrowheads="1"/>
          </p:cNvSpPr>
          <p:nvPr>
            <p:ph type="title"/>
          </p:nvPr>
        </p:nvSpPr>
        <p:spPr/>
        <p:txBody>
          <a:bodyPr/>
          <a:lstStyle/>
          <a:p>
            <a:pPr eaLnBrk="1" hangingPunct="1"/>
            <a:r>
              <a:rPr lang="es-EC" smtClean="0"/>
              <a:t>Recomendaciones</a:t>
            </a:r>
            <a:endParaRPr lang="en-US" smtClean="0"/>
          </a:p>
        </p:txBody>
      </p:sp>
      <p:sp>
        <p:nvSpPr>
          <p:cNvPr id="23560" name="Rectangle 8"/>
          <p:cNvSpPr>
            <a:spLocks noGrp="1" noChangeArrowheads="1"/>
          </p:cNvSpPr>
          <p:nvPr>
            <p:ph type="body" idx="1"/>
          </p:nvPr>
        </p:nvSpPr>
        <p:spPr>
          <a:xfrm>
            <a:off x="457200" y="1600200"/>
            <a:ext cx="8229600" cy="4349750"/>
          </a:xfrm>
        </p:spPr>
        <p:txBody>
          <a:bodyPr/>
          <a:lstStyle/>
          <a:p>
            <a:pPr algn="just" eaLnBrk="1" hangingPunct="1">
              <a:lnSpc>
                <a:spcPct val="80000"/>
              </a:lnSpc>
            </a:pPr>
            <a:r>
              <a:rPr lang="es-ES_tradnl" sz="2000" b="1" smtClean="0"/>
              <a:t>Códec:</a:t>
            </a:r>
            <a:r>
              <a:rPr lang="es-ES_tradnl" sz="2000" smtClean="0"/>
              <a:t> Como la prioridad en la red no es la tasa de bits, y sí lo es el brindar la mayor cantidad de comunicaciones con la mejor calidad posible, se recomienda usar el códec G.711 (MOS de 4.1) que demostró dar la mejor calidad.</a:t>
            </a:r>
          </a:p>
          <a:p>
            <a:pPr algn="just" eaLnBrk="1" hangingPunct="1">
              <a:lnSpc>
                <a:spcPct val="80000"/>
              </a:lnSpc>
            </a:pPr>
            <a:endParaRPr lang="es-ES_tradnl" sz="2000" smtClean="0"/>
          </a:p>
          <a:p>
            <a:pPr algn="just" eaLnBrk="1" hangingPunct="1">
              <a:lnSpc>
                <a:spcPct val="80000"/>
              </a:lnSpc>
            </a:pPr>
            <a:r>
              <a:rPr lang="es-ES_tradnl" sz="2000" b="1" smtClean="0"/>
              <a:t>Hardware:</a:t>
            </a:r>
            <a:r>
              <a:rPr lang="es-ES_tradnl" sz="2000" smtClean="0"/>
              <a:t> Se recomienda que para la puesta del proyecto o de un servicio similar basado en la misma arquitectura se utilicen servidores de gran poder para el servidor PBX, ya que la capacidad de mantener conexiones está directamente relacionada a la cantidad de memoria y robustez de esta computadora para mantener llamadas concurrentes. En el caso de este proyecto se utilizó para el servidor de requerimientos un servidor con 512MB de RAM,) era suficiente para soportar el tráfico esperado del sistema, sin embargo se recomienda la ampliación a 1GB, para brindar mejor capacidad.</a:t>
            </a:r>
            <a:endParaRPr lang="es-ES_tradnl" sz="2000" b="1" smtClean="0"/>
          </a:p>
        </p:txBody>
      </p:sp>
      <p:sp>
        <p:nvSpPr>
          <p:cNvPr id="23561" name="Text Box 9"/>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24579"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24580" name="Picture 4" descr="fiec"/>
          <p:cNvPicPr>
            <a:picLocks noChangeAspect="1" noChangeArrowheads="1"/>
          </p:cNvPicPr>
          <p:nvPr/>
        </p:nvPicPr>
        <p:blipFill>
          <a:blip r:embed="rId5"/>
          <a:srcRect/>
          <a:stretch>
            <a:fillRect/>
          </a:stretch>
        </p:blipFill>
        <p:spPr bwMode="auto">
          <a:xfrm>
            <a:off x="611188" y="6165850"/>
            <a:ext cx="1152525" cy="539750"/>
          </a:xfrm>
          <a:prstGeom prst="rect">
            <a:avLst/>
          </a:prstGeom>
          <a:noFill/>
          <a:ln w="9525">
            <a:noFill/>
            <a:miter lim="800000"/>
            <a:headEnd/>
            <a:tailEnd/>
          </a:ln>
        </p:spPr>
      </p:pic>
      <p:pic>
        <p:nvPicPr>
          <p:cNvPr id="24581" name="Picture 5"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24582" name="Picture 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24583" name="Rectangle 7"/>
          <p:cNvSpPr>
            <a:spLocks noGrp="1" noChangeArrowheads="1"/>
          </p:cNvSpPr>
          <p:nvPr>
            <p:ph type="title"/>
          </p:nvPr>
        </p:nvSpPr>
        <p:spPr>
          <a:xfrm>
            <a:off x="323850" y="2997200"/>
            <a:ext cx="8229600" cy="1143000"/>
          </a:xfrm>
        </p:spPr>
        <p:txBody>
          <a:bodyPr/>
          <a:lstStyle/>
          <a:p>
            <a:pPr eaLnBrk="1" hangingPunct="1"/>
            <a:r>
              <a:rPr lang="es-EC" smtClean="0"/>
              <a:t>Muchas Gracias</a:t>
            </a:r>
            <a:endParaRPr lang="en-US" smtClean="0"/>
          </a:p>
        </p:txBody>
      </p:sp>
      <p:sp>
        <p:nvSpPr>
          <p:cNvPr id="24584" name="Text Box 9"/>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5123"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5124" name="Picture 4" descr="fiec"/>
          <p:cNvPicPr>
            <a:picLocks noChangeAspect="1" noChangeArrowheads="1"/>
          </p:cNvPicPr>
          <p:nvPr/>
        </p:nvPicPr>
        <p:blipFill>
          <a:blip r:embed="rId5"/>
          <a:srcRect/>
          <a:stretch>
            <a:fillRect/>
          </a:stretch>
        </p:blipFill>
        <p:spPr bwMode="auto">
          <a:xfrm>
            <a:off x="611188" y="6165850"/>
            <a:ext cx="1152525" cy="539750"/>
          </a:xfrm>
          <a:prstGeom prst="rect">
            <a:avLst/>
          </a:prstGeom>
          <a:noFill/>
          <a:ln w="9525">
            <a:noFill/>
            <a:miter lim="800000"/>
            <a:headEnd/>
            <a:tailEnd/>
          </a:ln>
        </p:spPr>
      </p:pic>
      <p:pic>
        <p:nvPicPr>
          <p:cNvPr id="5125" name="Picture 5"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5126" name="Picture 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5127" name="Rectangle 8"/>
          <p:cNvSpPr>
            <a:spLocks noGrp="1" noChangeArrowheads="1"/>
          </p:cNvSpPr>
          <p:nvPr>
            <p:ph type="body" idx="1"/>
          </p:nvPr>
        </p:nvSpPr>
        <p:spPr>
          <a:xfrm>
            <a:off x="457200" y="1052513"/>
            <a:ext cx="8229600" cy="4824412"/>
          </a:xfrm>
        </p:spPr>
        <p:txBody>
          <a:bodyPr/>
          <a:lstStyle/>
          <a:p>
            <a:pPr eaLnBrk="1" hangingPunct="1">
              <a:lnSpc>
                <a:spcPct val="90000"/>
              </a:lnSpc>
              <a:buFontTx/>
              <a:buNone/>
            </a:pPr>
            <a:r>
              <a:rPr lang="es-ES_tradnl" sz="2400" b="1" smtClean="0"/>
              <a:t>   </a:t>
            </a:r>
            <a:r>
              <a:rPr lang="es-ES_tradnl" sz="2800" b="1" smtClean="0"/>
              <a:t>Objetivo General:</a:t>
            </a:r>
            <a:endParaRPr lang="es-EC" sz="2800" smtClean="0"/>
          </a:p>
          <a:p>
            <a:pPr algn="just" eaLnBrk="1" hangingPunct="1">
              <a:lnSpc>
                <a:spcPct val="90000"/>
              </a:lnSpc>
            </a:pPr>
            <a:r>
              <a:rPr lang="es-EC" sz="2400" smtClean="0"/>
              <a:t>Implementar un procedimiento de pruebas para definir la capacidad, disponibilidad y QoS de un servidor Asterisk.</a:t>
            </a:r>
          </a:p>
          <a:p>
            <a:pPr eaLnBrk="1" hangingPunct="1">
              <a:lnSpc>
                <a:spcPct val="90000"/>
              </a:lnSpc>
              <a:buFontTx/>
              <a:buNone/>
            </a:pPr>
            <a:r>
              <a:rPr lang="es-ES_tradnl" sz="2400" b="1" smtClean="0"/>
              <a:t>	</a:t>
            </a:r>
            <a:r>
              <a:rPr lang="es-ES_tradnl" sz="2800" b="1" smtClean="0"/>
              <a:t>Objetivos Específicos:</a:t>
            </a:r>
            <a:endParaRPr lang="es-EC" sz="2800" smtClean="0"/>
          </a:p>
          <a:p>
            <a:pPr algn="just" eaLnBrk="1" hangingPunct="1">
              <a:lnSpc>
                <a:spcPct val="90000"/>
              </a:lnSpc>
            </a:pPr>
            <a:r>
              <a:rPr lang="es-EC" sz="2400" smtClean="0"/>
              <a:t>Analizar la capacidad y disponibilidad mediante el uso de herramientas de software libre. </a:t>
            </a:r>
          </a:p>
          <a:p>
            <a:pPr algn="just" eaLnBrk="1" hangingPunct="1">
              <a:lnSpc>
                <a:spcPct val="90000"/>
              </a:lnSpc>
            </a:pPr>
            <a:r>
              <a:rPr lang="es-EC" sz="2400" smtClean="0"/>
              <a:t>Entender el mundo QoS en  VoIP. </a:t>
            </a:r>
          </a:p>
          <a:p>
            <a:pPr algn="just" eaLnBrk="1" hangingPunct="1">
              <a:lnSpc>
                <a:spcPct val="90000"/>
              </a:lnSpc>
            </a:pPr>
            <a:r>
              <a:rPr lang="es-EC" sz="2400" smtClean="0"/>
              <a:t>Comparar diversos códecs gratuitos para analizar la calidad de servicio.</a:t>
            </a:r>
          </a:p>
          <a:p>
            <a:pPr algn="just" eaLnBrk="1" hangingPunct="1">
              <a:lnSpc>
                <a:spcPct val="90000"/>
              </a:lnSpc>
            </a:pPr>
            <a:r>
              <a:rPr lang="es-EC" sz="2400" smtClean="0"/>
              <a:t>Conocer y trabajar con los protocolos SIP, IAX2 y H.323.</a:t>
            </a:r>
          </a:p>
          <a:p>
            <a:pPr algn="just" eaLnBrk="1" hangingPunct="1">
              <a:lnSpc>
                <a:spcPct val="90000"/>
              </a:lnSpc>
            </a:pPr>
            <a:r>
              <a:rPr lang="es-EC" sz="2400" smtClean="0"/>
              <a:t>Promover el uso de softphones</a:t>
            </a:r>
            <a:r>
              <a:rPr lang="en-US" sz="2400" smtClean="0"/>
              <a:t> </a:t>
            </a:r>
          </a:p>
        </p:txBody>
      </p:sp>
      <p:sp>
        <p:nvSpPr>
          <p:cNvPr id="5128" name="Text Box 9"/>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6147"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6148" name="Picture 4" descr="fiec"/>
          <p:cNvPicPr>
            <a:picLocks noChangeAspect="1" noChangeArrowheads="1"/>
          </p:cNvPicPr>
          <p:nvPr/>
        </p:nvPicPr>
        <p:blipFill>
          <a:blip r:embed="rId5"/>
          <a:srcRect/>
          <a:stretch>
            <a:fillRect/>
          </a:stretch>
        </p:blipFill>
        <p:spPr bwMode="auto">
          <a:xfrm>
            <a:off x="323850" y="6092825"/>
            <a:ext cx="1152525" cy="539750"/>
          </a:xfrm>
          <a:prstGeom prst="rect">
            <a:avLst/>
          </a:prstGeom>
          <a:noFill/>
          <a:ln w="9525">
            <a:noFill/>
            <a:miter lim="800000"/>
            <a:headEnd/>
            <a:tailEnd/>
          </a:ln>
        </p:spPr>
      </p:pic>
      <p:pic>
        <p:nvPicPr>
          <p:cNvPr id="6149" name="Picture 5"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6150" name="Picture 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6151" name="Rectangle 7"/>
          <p:cNvSpPr>
            <a:spLocks noGrp="1" noChangeArrowheads="1"/>
          </p:cNvSpPr>
          <p:nvPr>
            <p:ph type="title"/>
          </p:nvPr>
        </p:nvSpPr>
        <p:spPr/>
        <p:txBody>
          <a:bodyPr/>
          <a:lstStyle/>
          <a:p>
            <a:pPr eaLnBrk="1" hangingPunct="1"/>
            <a:r>
              <a:rPr lang="es-EC" smtClean="0"/>
              <a:t>Antecedentes y justificación</a:t>
            </a:r>
            <a:endParaRPr lang="en-US" smtClean="0"/>
          </a:p>
        </p:txBody>
      </p:sp>
      <p:sp>
        <p:nvSpPr>
          <p:cNvPr id="6152" name="Rectangle 8"/>
          <p:cNvSpPr>
            <a:spLocks noGrp="1" noChangeArrowheads="1"/>
          </p:cNvSpPr>
          <p:nvPr>
            <p:ph type="body" idx="1"/>
          </p:nvPr>
        </p:nvSpPr>
        <p:spPr>
          <a:xfrm>
            <a:off x="214313" y="1571625"/>
            <a:ext cx="8713787" cy="4679950"/>
          </a:xfrm>
        </p:spPr>
        <p:txBody>
          <a:bodyPr/>
          <a:lstStyle/>
          <a:p>
            <a:pPr algn="just" eaLnBrk="1" hangingPunct="1">
              <a:lnSpc>
                <a:spcPct val="80000"/>
              </a:lnSpc>
              <a:buFontTx/>
              <a:buNone/>
            </a:pPr>
            <a:r>
              <a:rPr lang="es-EC" sz="2400" smtClean="0"/>
              <a:t>    El auge de la VoIP es algo evidente, y la principal razón es el aprovechamiento de los recursos y la disminución en el costo de llamadas a través de Internet. Sin embargo,</a:t>
            </a:r>
            <a:r>
              <a:rPr lang="es-EC" sz="2400" b="1" smtClean="0"/>
              <a:t> adolece de la calidad de servicio que tienen los sistemas telefónicos tradicionales</a:t>
            </a:r>
            <a:r>
              <a:rPr lang="es-EC" sz="2400" smtClean="0"/>
              <a:t>. Los problemas como la velocidad y el ancho de banda podrán solventarse en el futuro. </a:t>
            </a:r>
          </a:p>
          <a:p>
            <a:pPr algn="just" eaLnBrk="1" hangingPunct="1">
              <a:lnSpc>
                <a:spcPct val="80000"/>
              </a:lnSpc>
            </a:pPr>
            <a:endParaRPr lang="en-US" sz="2400" smtClean="0"/>
          </a:p>
          <a:p>
            <a:pPr algn="just" eaLnBrk="1" hangingPunct="1">
              <a:lnSpc>
                <a:spcPct val="80000"/>
              </a:lnSpc>
              <a:buFontTx/>
              <a:buNone/>
            </a:pPr>
            <a:r>
              <a:rPr lang="es-EC" sz="2400" smtClean="0"/>
              <a:t>    Problemas: perdida de paquetes, Variación de tiempo, Ruido, Eco y  Retardo. </a:t>
            </a:r>
          </a:p>
          <a:p>
            <a:pPr algn="just" eaLnBrk="1" hangingPunct="1">
              <a:lnSpc>
                <a:spcPct val="80000"/>
              </a:lnSpc>
            </a:pPr>
            <a:endParaRPr lang="es-EC" sz="2400" smtClean="0"/>
          </a:p>
          <a:p>
            <a:pPr algn="just" eaLnBrk="1" hangingPunct="1">
              <a:lnSpc>
                <a:spcPct val="80000"/>
              </a:lnSpc>
              <a:buFont typeface="Wingdings" pitchFamily="2" charset="2"/>
              <a:buNone/>
            </a:pPr>
            <a:r>
              <a:rPr lang="es-EC" sz="2400" smtClean="0"/>
              <a:t>	 	</a:t>
            </a:r>
            <a:endParaRPr lang="en-US" sz="2400" smtClean="0"/>
          </a:p>
          <a:p>
            <a:pPr algn="just" eaLnBrk="1" hangingPunct="1">
              <a:lnSpc>
                <a:spcPct val="80000"/>
              </a:lnSpc>
              <a:buFont typeface="Wingdings" pitchFamily="2" charset="2"/>
              <a:buNone/>
            </a:pPr>
            <a:r>
              <a:rPr lang="es-EC" sz="2400" smtClean="0"/>
              <a:t>	 	</a:t>
            </a:r>
            <a:endParaRPr lang="en-US" sz="2400" smtClean="0"/>
          </a:p>
        </p:txBody>
      </p:sp>
      <p:sp>
        <p:nvSpPr>
          <p:cNvPr id="6153" name="Text Box 9"/>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7171"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7172" name="Picture 4" descr="fiec"/>
          <p:cNvPicPr>
            <a:picLocks noChangeAspect="1" noChangeArrowheads="1"/>
          </p:cNvPicPr>
          <p:nvPr/>
        </p:nvPicPr>
        <p:blipFill>
          <a:blip r:embed="rId5"/>
          <a:srcRect/>
          <a:stretch>
            <a:fillRect/>
          </a:stretch>
        </p:blipFill>
        <p:spPr bwMode="auto">
          <a:xfrm>
            <a:off x="611188" y="6165850"/>
            <a:ext cx="1152525" cy="539750"/>
          </a:xfrm>
          <a:prstGeom prst="rect">
            <a:avLst/>
          </a:prstGeom>
          <a:noFill/>
          <a:ln w="9525">
            <a:noFill/>
            <a:miter lim="800000"/>
            <a:headEnd/>
            <a:tailEnd/>
          </a:ln>
        </p:spPr>
      </p:pic>
      <p:pic>
        <p:nvPicPr>
          <p:cNvPr id="7173" name="Picture 6" descr="tuks"/>
          <p:cNvPicPr>
            <a:picLocks noChangeAspect="1" noChangeArrowheads="1"/>
          </p:cNvPicPr>
          <p:nvPr/>
        </p:nvPicPr>
        <p:blipFill>
          <a:blip r:embed="rId6"/>
          <a:srcRect/>
          <a:stretch>
            <a:fillRect/>
          </a:stretch>
        </p:blipFill>
        <p:spPr bwMode="auto">
          <a:xfrm>
            <a:off x="7943850" y="0"/>
            <a:ext cx="1200150" cy="1400175"/>
          </a:xfrm>
          <a:prstGeom prst="rect">
            <a:avLst/>
          </a:prstGeom>
          <a:noFill/>
          <a:ln w="9525">
            <a:noFill/>
            <a:miter lim="800000"/>
            <a:headEnd/>
            <a:tailEnd/>
          </a:ln>
        </p:spPr>
      </p:pic>
      <p:sp>
        <p:nvSpPr>
          <p:cNvPr id="7174" name="Rectangle 7"/>
          <p:cNvSpPr>
            <a:spLocks noGrp="1" noChangeArrowheads="1"/>
          </p:cNvSpPr>
          <p:nvPr>
            <p:ph type="title"/>
          </p:nvPr>
        </p:nvSpPr>
        <p:spPr>
          <a:xfrm>
            <a:off x="611188" y="836613"/>
            <a:ext cx="7221537" cy="566737"/>
          </a:xfrm>
        </p:spPr>
        <p:txBody>
          <a:bodyPr/>
          <a:lstStyle/>
          <a:p>
            <a:pPr eaLnBrk="1" hangingPunct="1"/>
            <a:r>
              <a:rPr lang="es-EC" sz="4000" smtClean="0"/>
              <a:t/>
            </a:r>
            <a:br>
              <a:rPr lang="es-EC" sz="4000" smtClean="0"/>
            </a:br>
            <a:r>
              <a:rPr lang="es-EC" sz="4000" smtClean="0"/>
              <a:t>Debido a:</a:t>
            </a:r>
            <a:br>
              <a:rPr lang="es-EC" sz="4000" smtClean="0"/>
            </a:br>
            <a:endParaRPr lang="en-US" sz="4000" smtClean="0"/>
          </a:p>
        </p:txBody>
      </p:sp>
      <p:sp>
        <p:nvSpPr>
          <p:cNvPr id="7175" name="Rectangle 8"/>
          <p:cNvSpPr>
            <a:spLocks noGrp="1" noChangeArrowheads="1"/>
          </p:cNvSpPr>
          <p:nvPr>
            <p:ph type="body" idx="1"/>
          </p:nvPr>
        </p:nvSpPr>
        <p:spPr>
          <a:xfrm>
            <a:off x="0" y="1600200"/>
            <a:ext cx="5435600" cy="1900238"/>
          </a:xfrm>
        </p:spPr>
        <p:txBody>
          <a:bodyPr/>
          <a:lstStyle/>
          <a:p>
            <a:pPr algn="just" eaLnBrk="1" hangingPunct="1">
              <a:buFont typeface="Wingdings" pitchFamily="2" charset="2"/>
              <a:buNone/>
            </a:pPr>
            <a:r>
              <a:rPr lang="es-EC" smtClean="0"/>
              <a:t>   Internet es un sistema basado en conmutación de paquetes</a:t>
            </a:r>
            <a:r>
              <a:rPr lang="en-US" smtClean="0"/>
              <a:t> </a:t>
            </a:r>
          </a:p>
          <a:p>
            <a:pPr eaLnBrk="1" hangingPunct="1">
              <a:buFontTx/>
              <a:buNone/>
            </a:pPr>
            <a:endParaRPr lang="en-US" smtClean="0"/>
          </a:p>
        </p:txBody>
      </p:sp>
      <p:sp>
        <p:nvSpPr>
          <p:cNvPr id="7176" name="Text Box 9"/>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pic>
        <p:nvPicPr>
          <p:cNvPr id="7177" name="Picture 11" descr="conmutacion-paquetes"/>
          <p:cNvPicPr>
            <a:picLocks noChangeAspect="1" noChangeArrowheads="1"/>
          </p:cNvPicPr>
          <p:nvPr/>
        </p:nvPicPr>
        <p:blipFill>
          <a:blip r:embed="rId7"/>
          <a:srcRect/>
          <a:stretch>
            <a:fillRect/>
          </a:stretch>
        </p:blipFill>
        <p:spPr bwMode="auto">
          <a:xfrm>
            <a:off x="5364163" y="1341438"/>
            <a:ext cx="3311525" cy="2159000"/>
          </a:xfrm>
          <a:prstGeom prst="rect">
            <a:avLst/>
          </a:prstGeom>
          <a:noFill/>
          <a:ln w="9525">
            <a:noFill/>
            <a:miter lim="800000"/>
            <a:headEnd/>
            <a:tailEnd/>
          </a:ln>
        </p:spPr>
      </p:pic>
      <p:sp>
        <p:nvSpPr>
          <p:cNvPr id="7178" name="Rectangle 12"/>
          <p:cNvSpPr>
            <a:spLocks noChangeArrowheads="1"/>
          </p:cNvSpPr>
          <p:nvPr/>
        </p:nvSpPr>
        <p:spPr bwMode="auto">
          <a:xfrm>
            <a:off x="4500563" y="3933825"/>
            <a:ext cx="4246562" cy="2087563"/>
          </a:xfrm>
          <a:prstGeom prst="rect">
            <a:avLst/>
          </a:prstGeom>
          <a:noFill/>
          <a:ln w="9525">
            <a:noFill/>
            <a:miter lim="800000"/>
            <a:headEnd/>
            <a:tailEnd/>
          </a:ln>
        </p:spPr>
        <p:txBody>
          <a:bodyPr/>
          <a:lstStyle/>
          <a:p>
            <a:pPr marL="342900" indent="-342900" algn="just"/>
            <a:r>
              <a:rPr lang="es-EC" sz="3200"/>
              <a:t>   Las comunicaciones VoIP son en tiempo real.</a:t>
            </a:r>
            <a:endParaRPr lang="en-US" sz="3200"/>
          </a:p>
        </p:txBody>
      </p:sp>
      <p:pic>
        <p:nvPicPr>
          <p:cNvPr id="7179" name="Picture 14" descr="gxv-30002"/>
          <p:cNvPicPr>
            <a:picLocks noChangeAspect="1" noChangeArrowheads="1"/>
          </p:cNvPicPr>
          <p:nvPr/>
        </p:nvPicPr>
        <p:blipFill>
          <a:blip r:embed="rId8"/>
          <a:srcRect/>
          <a:stretch>
            <a:fillRect/>
          </a:stretch>
        </p:blipFill>
        <p:spPr bwMode="auto">
          <a:xfrm>
            <a:off x="468313" y="3429000"/>
            <a:ext cx="3887787" cy="2663825"/>
          </a:xfrm>
          <a:prstGeom prst="rect">
            <a:avLst/>
          </a:prstGeom>
          <a:noFill/>
          <a:ln w="9525">
            <a:noFill/>
            <a:miter lim="800000"/>
            <a:headEnd/>
            <a:tailEnd/>
          </a:ln>
        </p:spPr>
      </p:pic>
      <p:pic>
        <p:nvPicPr>
          <p:cNvPr id="7180" name="Picture 5" descr="asterisk"/>
          <p:cNvPicPr>
            <a:picLocks noChangeAspect="1" noChangeArrowheads="1"/>
          </p:cNvPicPr>
          <p:nvPr/>
        </p:nvPicPr>
        <p:blipFill>
          <a:blip r:embed="rId9"/>
          <a:srcRect/>
          <a:stretch>
            <a:fillRect/>
          </a:stretch>
        </p:blipFill>
        <p:spPr bwMode="auto">
          <a:xfrm>
            <a:off x="0" y="0"/>
            <a:ext cx="1331913" cy="1090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lamda"/>
          <p:cNvPicPr>
            <a:picLocks noChangeAspect="1" noChangeArrowheads="1"/>
          </p:cNvPicPr>
          <p:nvPr/>
        </p:nvPicPr>
        <p:blipFill>
          <a:blip r:embed="rId3">
            <a:lum bright="70000" contrast="-70000"/>
          </a:blip>
          <a:srcRect/>
          <a:stretch>
            <a:fillRect/>
          </a:stretch>
        </p:blipFill>
        <p:spPr bwMode="auto">
          <a:xfrm>
            <a:off x="323850" y="765175"/>
            <a:ext cx="8351838" cy="5645150"/>
          </a:xfrm>
          <a:prstGeom prst="rect">
            <a:avLst/>
          </a:prstGeom>
          <a:noFill/>
          <a:ln w="9525">
            <a:noFill/>
            <a:miter lim="800000"/>
            <a:headEnd/>
            <a:tailEnd/>
          </a:ln>
        </p:spPr>
      </p:pic>
      <p:pic>
        <p:nvPicPr>
          <p:cNvPr id="8195"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8196" name="Picture 4" descr="fiec"/>
          <p:cNvPicPr>
            <a:picLocks noChangeAspect="1" noChangeArrowheads="1"/>
          </p:cNvPicPr>
          <p:nvPr/>
        </p:nvPicPr>
        <p:blipFill>
          <a:blip r:embed="rId5"/>
          <a:srcRect/>
          <a:stretch>
            <a:fillRect/>
          </a:stretch>
        </p:blipFill>
        <p:spPr bwMode="auto">
          <a:xfrm>
            <a:off x="611188" y="6165850"/>
            <a:ext cx="1152525" cy="539750"/>
          </a:xfrm>
          <a:prstGeom prst="rect">
            <a:avLst/>
          </a:prstGeom>
          <a:noFill/>
          <a:ln w="9525">
            <a:noFill/>
            <a:miter lim="800000"/>
            <a:headEnd/>
            <a:tailEnd/>
          </a:ln>
        </p:spPr>
      </p:pic>
      <p:pic>
        <p:nvPicPr>
          <p:cNvPr id="8197" name="Picture 5"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8198" name="Picture 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8199" name="Rectangle 7"/>
          <p:cNvSpPr>
            <a:spLocks noGrp="1" noChangeArrowheads="1"/>
          </p:cNvSpPr>
          <p:nvPr>
            <p:ph type="title"/>
          </p:nvPr>
        </p:nvSpPr>
        <p:spPr>
          <a:xfrm>
            <a:off x="468313" y="260350"/>
            <a:ext cx="8229600" cy="1143000"/>
          </a:xfrm>
        </p:spPr>
        <p:txBody>
          <a:bodyPr/>
          <a:lstStyle/>
          <a:p>
            <a:pPr eaLnBrk="1" hangingPunct="1"/>
            <a:r>
              <a:rPr lang="es-EC" smtClean="0"/>
              <a:t>Calidad de Servicio-QoS</a:t>
            </a:r>
            <a:endParaRPr lang="en-US" smtClean="0"/>
          </a:p>
        </p:txBody>
      </p:sp>
      <p:sp>
        <p:nvSpPr>
          <p:cNvPr id="8200" name="Rectangle 8"/>
          <p:cNvSpPr>
            <a:spLocks noGrp="1" noChangeArrowheads="1"/>
          </p:cNvSpPr>
          <p:nvPr>
            <p:ph type="body" idx="1"/>
          </p:nvPr>
        </p:nvSpPr>
        <p:spPr>
          <a:xfrm>
            <a:off x="468313" y="1268413"/>
            <a:ext cx="8229600" cy="4968875"/>
          </a:xfrm>
        </p:spPr>
        <p:txBody>
          <a:bodyPr/>
          <a:lstStyle/>
          <a:p>
            <a:pPr algn="just" eaLnBrk="1" hangingPunct="1">
              <a:buFontTx/>
              <a:buNone/>
            </a:pPr>
            <a:r>
              <a:rPr lang="es-EC" b="1" smtClean="0"/>
              <a:t>   </a:t>
            </a:r>
            <a:endParaRPr lang="en-US" smtClean="0"/>
          </a:p>
        </p:txBody>
      </p:sp>
      <p:sp>
        <p:nvSpPr>
          <p:cNvPr id="8201" name="Text Box 9"/>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sp>
        <p:nvSpPr>
          <p:cNvPr id="8202" name="Rectangle 10"/>
          <p:cNvSpPr>
            <a:spLocks noChangeArrowheads="1"/>
          </p:cNvSpPr>
          <p:nvPr/>
        </p:nvSpPr>
        <p:spPr bwMode="auto">
          <a:xfrm>
            <a:off x="755650" y="1196975"/>
            <a:ext cx="8137525" cy="4895850"/>
          </a:xfrm>
          <a:prstGeom prst="rect">
            <a:avLst/>
          </a:prstGeom>
          <a:noFill/>
          <a:ln w="9525">
            <a:noFill/>
            <a:miter lim="800000"/>
            <a:headEnd/>
            <a:tailEnd/>
          </a:ln>
        </p:spPr>
        <p:txBody>
          <a:bodyPr/>
          <a:lstStyle/>
          <a:p>
            <a:pPr marL="342900" indent="-342900" algn="just">
              <a:spcBef>
                <a:spcPct val="20000"/>
              </a:spcBef>
            </a:pPr>
            <a:r>
              <a:rPr lang="es-EC" sz="2400"/>
              <a:t>    </a:t>
            </a:r>
            <a:r>
              <a:rPr lang="es-ES" sz="2400"/>
              <a:t>Desde principios de los 90 se ha experimentado en Internet con diferentes protocolos que permiten priorizar determinado tipo de tráfico considerado ‘urgente’</a:t>
            </a:r>
          </a:p>
          <a:p>
            <a:pPr marL="342900" indent="-342900" algn="just">
              <a:spcBef>
                <a:spcPct val="20000"/>
              </a:spcBef>
            </a:pPr>
            <a:r>
              <a:rPr lang="es-ES_tradnl" sz="2400"/>
              <a:t>    Existen dos posibles estrategias para dar trato preferente a un usuario o una aplicación en una red:</a:t>
            </a:r>
          </a:p>
          <a:p>
            <a:pPr marL="342900" indent="-342900" algn="just">
              <a:spcBef>
                <a:spcPct val="20000"/>
              </a:spcBef>
            </a:pPr>
            <a:r>
              <a:rPr lang="es-ES" sz="2400" b="1"/>
              <a:t>	</a:t>
            </a:r>
            <a:r>
              <a:rPr lang="es-ES" sz="2400"/>
              <a:t>Reserva y	Prioridad.</a:t>
            </a:r>
          </a:p>
          <a:p>
            <a:pPr marL="342900" indent="-342900">
              <a:spcBef>
                <a:spcPct val="20000"/>
              </a:spcBef>
            </a:pPr>
            <a:r>
              <a:rPr lang="es-ES" sz="2400"/>
              <a:t>    Para nuestra implementación vamos a tomar los siguientes problemas de QoS:</a:t>
            </a:r>
          </a:p>
          <a:p>
            <a:pPr marL="742950" lvl="1" indent="-285750">
              <a:spcBef>
                <a:spcPct val="20000"/>
              </a:spcBef>
              <a:buFontTx/>
              <a:buChar char="–"/>
            </a:pPr>
            <a:r>
              <a:rPr lang="es-ES" sz="2800"/>
              <a:t>Retardo</a:t>
            </a:r>
          </a:p>
          <a:p>
            <a:pPr marL="742950" lvl="1" indent="-285750">
              <a:spcBef>
                <a:spcPct val="20000"/>
              </a:spcBef>
              <a:buFontTx/>
              <a:buChar char="–"/>
            </a:pPr>
            <a:r>
              <a:rPr lang="es-ES" sz="2800"/>
              <a:t>Eco</a:t>
            </a:r>
          </a:p>
          <a:p>
            <a:pPr marL="742950" lvl="1" indent="-285750">
              <a:spcBef>
                <a:spcPct val="20000"/>
              </a:spcBef>
              <a:buFontTx/>
              <a:buChar char="–"/>
            </a:pPr>
            <a:r>
              <a:rPr lang="es-ES" sz="2800"/>
              <a:t>Ruido</a:t>
            </a:r>
          </a:p>
          <a:p>
            <a:pPr marL="342900" indent="-342900" algn="just">
              <a:spcBef>
                <a:spcPct val="20000"/>
              </a:spcBef>
            </a:pPr>
            <a:endParaRPr lang="en-US" sz="2400"/>
          </a:p>
        </p:txBody>
      </p:sp>
      <p:sp>
        <p:nvSpPr>
          <p:cNvPr id="8203" name="Rectangle 11"/>
          <p:cNvSpPr>
            <a:spLocks noChangeArrowheads="1"/>
          </p:cNvSpPr>
          <p:nvPr/>
        </p:nvSpPr>
        <p:spPr bwMode="auto">
          <a:xfrm>
            <a:off x="468313" y="1268413"/>
            <a:ext cx="8229600" cy="4537075"/>
          </a:xfrm>
          <a:prstGeom prst="rect">
            <a:avLst/>
          </a:prstGeom>
          <a:noFill/>
          <a:ln w="9525">
            <a:noFill/>
            <a:miter lim="800000"/>
            <a:headEnd/>
            <a:tailEnd/>
          </a:ln>
        </p:spPr>
        <p:txBody>
          <a:bodyPr anchor="ctr"/>
          <a:lstStyle/>
          <a:p>
            <a:pPr algn="ctr"/>
            <a:endParaRPr lang="es-ES" sz="20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9219"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9220" name="Picture 4" descr="fiec"/>
          <p:cNvPicPr>
            <a:picLocks noChangeAspect="1" noChangeArrowheads="1"/>
          </p:cNvPicPr>
          <p:nvPr/>
        </p:nvPicPr>
        <p:blipFill>
          <a:blip r:embed="rId5"/>
          <a:srcRect/>
          <a:stretch>
            <a:fillRect/>
          </a:stretch>
        </p:blipFill>
        <p:spPr bwMode="auto">
          <a:xfrm>
            <a:off x="611188" y="6165850"/>
            <a:ext cx="1152525" cy="539750"/>
          </a:xfrm>
          <a:prstGeom prst="rect">
            <a:avLst/>
          </a:prstGeom>
          <a:noFill/>
          <a:ln w="9525">
            <a:noFill/>
            <a:miter lim="800000"/>
            <a:headEnd/>
            <a:tailEnd/>
          </a:ln>
        </p:spPr>
      </p:pic>
      <p:pic>
        <p:nvPicPr>
          <p:cNvPr id="9221" name="Picture 5"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9222" name="Picture 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285704" name="Rectangle 8"/>
          <p:cNvSpPr>
            <a:spLocks noGrp="1" noChangeArrowheads="1"/>
          </p:cNvSpPr>
          <p:nvPr>
            <p:ph type="body" idx="1"/>
          </p:nvPr>
        </p:nvSpPr>
        <p:spPr>
          <a:xfrm>
            <a:off x="914400" y="1268413"/>
            <a:ext cx="8229600" cy="1660525"/>
          </a:xfrm>
        </p:spPr>
        <p:txBody>
          <a:bodyPr/>
          <a:lstStyle/>
          <a:p>
            <a:pPr algn="just" eaLnBrk="1" hangingPunct="1">
              <a:buFontTx/>
              <a:buNone/>
            </a:pPr>
            <a:r>
              <a:rPr lang="es-EC" smtClean="0"/>
              <a:t>   Se define como el tiempo que tarda un paquete en llegar desde la fuente al destino. </a:t>
            </a:r>
            <a:r>
              <a:rPr lang="en-US" smtClean="0"/>
              <a:t> </a:t>
            </a:r>
          </a:p>
        </p:txBody>
      </p:sp>
      <p:sp>
        <p:nvSpPr>
          <p:cNvPr id="9224" name="Text Box 9"/>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sp>
        <p:nvSpPr>
          <p:cNvPr id="11" name="10 Llamada ovalada"/>
          <p:cNvSpPr/>
          <p:nvPr/>
        </p:nvSpPr>
        <p:spPr>
          <a:xfrm rot="20577262" flipH="1">
            <a:off x="53975" y="3111500"/>
            <a:ext cx="1830388" cy="638175"/>
          </a:xfrm>
          <a:prstGeom prst="wedgeEllipseCallou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S" dirty="0">
                <a:solidFill>
                  <a:srgbClr val="000000"/>
                </a:solidFill>
              </a:rPr>
              <a:t>hola como estas?</a:t>
            </a:r>
          </a:p>
        </p:txBody>
      </p:sp>
      <p:pic>
        <p:nvPicPr>
          <p:cNvPr id="13" name="Picture 7"/>
          <p:cNvPicPr>
            <a:picLocks noChangeAspect="1" noChangeArrowheads="1"/>
          </p:cNvPicPr>
          <p:nvPr/>
        </p:nvPicPr>
        <p:blipFill>
          <a:blip r:embed="rId8"/>
          <a:srcRect/>
          <a:stretch>
            <a:fillRect/>
          </a:stretch>
        </p:blipFill>
        <p:spPr bwMode="auto">
          <a:xfrm>
            <a:off x="6786563" y="4286250"/>
            <a:ext cx="1930400" cy="1666875"/>
          </a:xfrm>
          <a:prstGeom prst="rect">
            <a:avLst/>
          </a:prstGeom>
          <a:noFill/>
          <a:ln w="9525">
            <a:noFill/>
            <a:miter lim="800000"/>
            <a:headEnd/>
            <a:tailEnd/>
          </a:ln>
        </p:spPr>
      </p:pic>
      <p:pic>
        <p:nvPicPr>
          <p:cNvPr id="14" name="Picture 8"/>
          <p:cNvPicPr>
            <a:picLocks noChangeAspect="1" noChangeArrowheads="1"/>
          </p:cNvPicPr>
          <p:nvPr/>
        </p:nvPicPr>
        <p:blipFill>
          <a:blip r:embed="rId9"/>
          <a:srcRect l="9375" t="2499" r="6248"/>
          <a:stretch>
            <a:fillRect/>
          </a:stretch>
        </p:blipFill>
        <p:spPr bwMode="auto">
          <a:xfrm>
            <a:off x="827088" y="3789363"/>
            <a:ext cx="2297112" cy="1990725"/>
          </a:xfrm>
          <a:prstGeom prst="rect">
            <a:avLst/>
          </a:prstGeom>
          <a:noFill/>
          <a:ln w="9525">
            <a:noFill/>
            <a:miter lim="800000"/>
            <a:headEnd/>
            <a:tailEnd/>
          </a:ln>
        </p:spPr>
      </p:pic>
      <p:cxnSp>
        <p:nvCxnSpPr>
          <p:cNvPr id="15" name="14 Conector angular"/>
          <p:cNvCxnSpPr/>
          <p:nvPr/>
        </p:nvCxnSpPr>
        <p:spPr>
          <a:xfrm>
            <a:off x="1785938" y="3000375"/>
            <a:ext cx="928687" cy="21431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2879725" y="2949575"/>
            <a:ext cx="623888" cy="29368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dirty="0" err="1"/>
              <a:t>ho</a:t>
            </a:r>
            <a:endParaRPr lang="es-ES" dirty="0"/>
          </a:p>
        </p:txBody>
      </p:sp>
      <p:sp>
        <p:nvSpPr>
          <p:cNvPr id="17" name="16 Rectángulo"/>
          <p:cNvSpPr/>
          <p:nvPr/>
        </p:nvSpPr>
        <p:spPr>
          <a:xfrm>
            <a:off x="3419475" y="3141663"/>
            <a:ext cx="585788" cy="27781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dirty="0"/>
              <a:t>la</a:t>
            </a:r>
          </a:p>
        </p:txBody>
      </p:sp>
      <p:sp>
        <p:nvSpPr>
          <p:cNvPr id="18" name="17 Rectángulo"/>
          <p:cNvSpPr/>
          <p:nvPr/>
        </p:nvSpPr>
        <p:spPr>
          <a:xfrm>
            <a:off x="3929063" y="3286125"/>
            <a:ext cx="587375" cy="2762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dirty="0" err="1"/>
              <a:t>co</a:t>
            </a:r>
            <a:endParaRPr lang="es-ES" dirty="0"/>
          </a:p>
        </p:txBody>
      </p:sp>
      <p:sp>
        <p:nvSpPr>
          <p:cNvPr id="19" name="18 Rectángulo"/>
          <p:cNvSpPr/>
          <p:nvPr/>
        </p:nvSpPr>
        <p:spPr>
          <a:xfrm>
            <a:off x="4427538" y="3429000"/>
            <a:ext cx="587375" cy="2762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dirty="0" err="1"/>
              <a:t>mo</a:t>
            </a:r>
            <a:endParaRPr lang="es-ES" dirty="0"/>
          </a:p>
        </p:txBody>
      </p:sp>
      <p:sp>
        <p:nvSpPr>
          <p:cNvPr id="21" name="20 Rectángulo"/>
          <p:cNvSpPr/>
          <p:nvPr/>
        </p:nvSpPr>
        <p:spPr>
          <a:xfrm>
            <a:off x="4932363" y="3644900"/>
            <a:ext cx="587375" cy="2762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dirty="0"/>
              <a:t>es</a:t>
            </a:r>
          </a:p>
        </p:txBody>
      </p:sp>
      <p:sp>
        <p:nvSpPr>
          <p:cNvPr id="22" name="21 Flecha abajo"/>
          <p:cNvSpPr/>
          <p:nvPr/>
        </p:nvSpPr>
        <p:spPr>
          <a:xfrm>
            <a:off x="5929313" y="4286250"/>
            <a:ext cx="357187" cy="296863"/>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s-ES"/>
          </a:p>
        </p:txBody>
      </p:sp>
      <p:sp>
        <p:nvSpPr>
          <p:cNvPr id="23" name="22 Rectángulo redondeado"/>
          <p:cNvSpPr/>
          <p:nvPr/>
        </p:nvSpPr>
        <p:spPr>
          <a:xfrm>
            <a:off x="5072063" y="4643438"/>
            <a:ext cx="1857375" cy="50006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S" dirty="0"/>
              <a:t>La </a:t>
            </a:r>
            <a:r>
              <a:rPr lang="es-ES" dirty="0" err="1"/>
              <a:t>ho</a:t>
            </a:r>
            <a:r>
              <a:rPr lang="es-ES" dirty="0"/>
              <a:t> </a:t>
            </a:r>
            <a:r>
              <a:rPr lang="es-ES" dirty="0" err="1"/>
              <a:t>co</a:t>
            </a:r>
            <a:r>
              <a:rPr lang="es-ES" dirty="0"/>
              <a:t> </a:t>
            </a:r>
            <a:r>
              <a:rPr lang="es-ES" dirty="0" err="1"/>
              <a:t>mo</a:t>
            </a:r>
            <a:r>
              <a:rPr lang="es-ES" dirty="0"/>
              <a:t> es tas?</a:t>
            </a:r>
          </a:p>
        </p:txBody>
      </p:sp>
      <p:sp>
        <p:nvSpPr>
          <p:cNvPr id="20" name="19 Rectángulo"/>
          <p:cNvSpPr/>
          <p:nvPr/>
        </p:nvSpPr>
        <p:spPr>
          <a:xfrm>
            <a:off x="5357813" y="3786188"/>
            <a:ext cx="587375" cy="2762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dirty="0"/>
              <a:t>tas</a:t>
            </a:r>
          </a:p>
        </p:txBody>
      </p:sp>
      <p:sp>
        <p:nvSpPr>
          <p:cNvPr id="28" name="27 Rectángulo"/>
          <p:cNvSpPr/>
          <p:nvPr/>
        </p:nvSpPr>
        <p:spPr>
          <a:xfrm>
            <a:off x="5857875" y="4000500"/>
            <a:ext cx="587375" cy="2762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dirty="0"/>
              <a:t>?</a:t>
            </a:r>
          </a:p>
        </p:txBody>
      </p:sp>
      <p:sp>
        <p:nvSpPr>
          <p:cNvPr id="9238" name="WordArt 25"/>
          <p:cNvSpPr>
            <a:spLocks noChangeArrowheads="1" noChangeShapeType="1" noTextEdit="1"/>
          </p:cNvSpPr>
          <p:nvPr/>
        </p:nvSpPr>
        <p:spPr bwMode="auto">
          <a:xfrm>
            <a:off x="3348038" y="260350"/>
            <a:ext cx="2744787" cy="647700"/>
          </a:xfrm>
          <a:prstGeom prst="rect">
            <a:avLst/>
          </a:prstGeom>
        </p:spPr>
        <p:txBody>
          <a:bodyPr wrap="none" fromWordArt="1">
            <a:prstTxWarp prst="textPlain">
              <a:avLst>
                <a:gd name="adj" fmla="val 50000"/>
              </a:avLst>
            </a:prstTxWarp>
          </a:bodyPr>
          <a:lstStyle/>
          <a:p>
            <a:pPr algn="ctr"/>
            <a:r>
              <a:rPr lang="es-ES" sz="3600" kern="10">
                <a:ln w="9525">
                  <a:solidFill>
                    <a:srgbClr val="FF6600"/>
                  </a:solidFill>
                  <a:round/>
                  <a:headEnd/>
                  <a:tailEnd/>
                </a:ln>
                <a:solidFill>
                  <a:srgbClr val="0000CC"/>
                </a:solidFill>
                <a:latin typeface="Arial Black"/>
              </a:rPr>
              <a:t>RETARDO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5704">
                                            <p:txEl>
                                              <p:pRg st="0" end="0"/>
                                            </p:txEl>
                                          </p:spTgt>
                                        </p:tgtEl>
                                        <p:attrNameLst>
                                          <p:attrName>style.visibility</p:attrName>
                                        </p:attrNameLst>
                                      </p:cBhvr>
                                      <p:to>
                                        <p:strVal val="visible"/>
                                      </p:to>
                                    </p:set>
                                    <p:animEffect transition="in" filter="blinds(horizontal)">
                                      <p:cBhvr>
                                        <p:cTn id="7" dur="500"/>
                                        <p:tgtEl>
                                          <p:spTgt spid="285704">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ox(in)">
                                      <p:cBhvr>
                                        <p:cTn id="11" dur="500"/>
                                        <p:tgtEl>
                                          <p:spTgt spid="14"/>
                                        </p:tgtEl>
                                      </p:cBhvr>
                                    </p:animEffect>
                                  </p:childTnLst>
                                </p:cTn>
                              </p:par>
                            </p:childTnLst>
                          </p:cTn>
                        </p:par>
                        <p:par>
                          <p:cTn id="12" fill="hold">
                            <p:stCondLst>
                              <p:cond delay="1000"/>
                            </p:stCondLst>
                            <p:childTnLst>
                              <p:par>
                                <p:cTn id="13" presetID="21"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4)">
                                      <p:cBhvr>
                                        <p:cTn id="15" dur="1000"/>
                                        <p:tgtEl>
                                          <p:spTgt spid="11"/>
                                        </p:tgtEl>
                                      </p:cBhvr>
                                    </p:animEffect>
                                  </p:childTnLst>
                                </p:cTn>
                              </p:par>
                            </p:childTnLst>
                          </p:cTn>
                        </p:par>
                        <p:par>
                          <p:cTn id="16" fill="hold">
                            <p:stCondLst>
                              <p:cond delay="2000"/>
                            </p:stCondLst>
                            <p:childTnLst>
                              <p:par>
                                <p:cTn id="17" presetID="5" presetClass="entr" presetSubtype="1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childTnLst>
                          </p:cTn>
                        </p:par>
                        <p:par>
                          <p:cTn id="20" fill="hold">
                            <p:stCondLst>
                              <p:cond delay="2500"/>
                            </p:stCondLst>
                            <p:childTnLst>
                              <p:par>
                                <p:cTn id="21" presetID="1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lide(fromBottom)">
                                      <p:cBhvr>
                                        <p:cTn id="23" dur="1000"/>
                                        <p:tgtEl>
                                          <p:spTgt spid="16"/>
                                        </p:tgtEl>
                                      </p:cBhvr>
                                    </p:animEffect>
                                  </p:childTnLst>
                                </p:cTn>
                              </p:par>
                            </p:childTnLst>
                          </p:cTn>
                        </p:par>
                        <p:par>
                          <p:cTn id="24" fill="hold">
                            <p:stCondLst>
                              <p:cond delay="3500"/>
                            </p:stCondLst>
                            <p:childTnLst>
                              <p:par>
                                <p:cTn id="25" presetID="1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lide(fromBottom)">
                                      <p:cBhvr>
                                        <p:cTn id="27" dur="1000"/>
                                        <p:tgtEl>
                                          <p:spTgt spid="17"/>
                                        </p:tgtEl>
                                      </p:cBhvr>
                                    </p:animEffect>
                                  </p:childTnLst>
                                </p:cTn>
                              </p:par>
                            </p:childTnLst>
                          </p:cTn>
                        </p:par>
                        <p:par>
                          <p:cTn id="28" fill="hold">
                            <p:stCondLst>
                              <p:cond delay="4500"/>
                            </p:stCondLst>
                            <p:childTnLst>
                              <p:par>
                                <p:cTn id="29" presetID="1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slide(fromBottom)">
                                      <p:cBhvr>
                                        <p:cTn id="31" dur="1000"/>
                                        <p:tgtEl>
                                          <p:spTgt spid="18"/>
                                        </p:tgtEl>
                                      </p:cBhvr>
                                    </p:animEffect>
                                  </p:childTnLst>
                                </p:cTn>
                              </p:par>
                            </p:childTnLst>
                          </p:cTn>
                        </p:par>
                        <p:par>
                          <p:cTn id="32" fill="hold">
                            <p:stCondLst>
                              <p:cond delay="5500"/>
                            </p:stCondLst>
                            <p:childTnLst>
                              <p:par>
                                <p:cTn id="33" presetID="12" presetClass="entr" presetSubtype="4"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lide(fromBottom)">
                                      <p:cBhvr>
                                        <p:cTn id="35" dur="1000"/>
                                        <p:tgtEl>
                                          <p:spTgt spid="19"/>
                                        </p:tgtEl>
                                      </p:cBhvr>
                                    </p:animEffect>
                                  </p:childTnLst>
                                </p:cTn>
                              </p:par>
                            </p:childTnLst>
                          </p:cTn>
                        </p:par>
                        <p:par>
                          <p:cTn id="36" fill="hold">
                            <p:stCondLst>
                              <p:cond delay="6500"/>
                            </p:stCondLst>
                            <p:childTnLst>
                              <p:par>
                                <p:cTn id="37" presetID="12" presetClass="entr" presetSubtype="4"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slide(fromBottom)">
                                      <p:cBhvr>
                                        <p:cTn id="39" dur="1000"/>
                                        <p:tgtEl>
                                          <p:spTgt spid="21"/>
                                        </p:tgtEl>
                                      </p:cBhvr>
                                    </p:animEffect>
                                  </p:childTnLst>
                                </p:cTn>
                              </p:par>
                            </p:childTnLst>
                          </p:cTn>
                        </p:par>
                        <p:par>
                          <p:cTn id="40" fill="hold">
                            <p:stCondLst>
                              <p:cond delay="7500"/>
                            </p:stCondLst>
                            <p:childTnLst>
                              <p:par>
                                <p:cTn id="41" presetID="12" presetClass="entr" presetSubtype="4"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slide(fromBottom)">
                                      <p:cBhvr>
                                        <p:cTn id="43" dur="1000"/>
                                        <p:tgtEl>
                                          <p:spTgt spid="20"/>
                                        </p:tgtEl>
                                      </p:cBhvr>
                                    </p:animEffect>
                                  </p:childTnLst>
                                </p:cTn>
                              </p:par>
                            </p:childTnLst>
                          </p:cTn>
                        </p:par>
                        <p:par>
                          <p:cTn id="44" fill="hold">
                            <p:stCondLst>
                              <p:cond delay="8500"/>
                            </p:stCondLst>
                            <p:childTnLst>
                              <p:par>
                                <p:cTn id="45" presetID="1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slide(fromBottom)">
                                      <p:cBhvr>
                                        <p:cTn id="47" dur="1000"/>
                                        <p:tgtEl>
                                          <p:spTgt spid="28"/>
                                        </p:tgtEl>
                                      </p:cBhvr>
                                    </p:animEffect>
                                  </p:childTnLst>
                                </p:cTn>
                              </p:par>
                            </p:childTnLst>
                          </p:cTn>
                        </p:par>
                        <p:par>
                          <p:cTn id="48" fill="hold">
                            <p:stCondLst>
                              <p:cond delay="9500"/>
                            </p:stCondLst>
                            <p:childTnLst>
                              <p:par>
                                <p:cTn id="49" presetID="2" presetClass="entr" presetSubtype="4"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par>
                          <p:cTn id="53" fill="hold">
                            <p:stCondLst>
                              <p:cond delay="10000"/>
                            </p:stCondLst>
                            <p:childTnLst>
                              <p:par>
                                <p:cTn id="54" presetID="8"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diamond(in)">
                                      <p:cBhvr>
                                        <p:cTn id="56" dur="1000"/>
                                        <p:tgtEl>
                                          <p:spTgt spid="23"/>
                                        </p:tgtEl>
                                      </p:cBhvr>
                                    </p:animEffect>
                                  </p:childTnLst>
                                </p:cTn>
                              </p:par>
                              <p:par>
                                <p:cTn id="57" presetID="13" presetClass="entr" presetSubtype="16"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plus(in)">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4" grpId="0" build="p"/>
      <p:bldP spid="11" grpId="0" animBg="1"/>
      <p:bldP spid="16" grpId="0" animBg="1"/>
      <p:bldP spid="17" grpId="0" animBg="1"/>
      <p:bldP spid="18" grpId="0" animBg="1"/>
      <p:bldP spid="19" grpId="0" animBg="1"/>
      <p:bldP spid="21" grpId="0" animBg="1"/>
      <p:bldP spid="22" grpId="0" animBg="1"/>
      <p:bldP spid="23" grpId="0" animBg="1"/>
      <p:bldP spid="20"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lamda"/>
          <p:cNvPicPr>
            <a:picLocks noChangeAspect="1" noChangeArrowheads="1"/>
          </p:cNvPicPr>
          <p:nvPr/>
        </p:nvPicPr>
        <p:blipFill>
          <a:blip r:embed="rId3">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10243" name="Picture 3" descr="espol"/>
          <p:cNvPicPr>
            <a:picLocks noChangeAspect="1" noChangeArrowheads="1"/>
          </p:cNvPicPr>
          <p:nvPr/>
        </p:nvPicPr>
        <p:blipFill>
          <a:blip r:embed="rId4"/>
          <a:srcRect/>
          <a:stretch>
            <a:fillRect/>
          </a:stretch>
        </p:blipFill>
        <p:spPr bwMode="auto">
          <a:xfrm>
            <a:off x="2124075" y="5949950"/>
            <a:ext cx="935038" cy="908050"/>
          </a:xfrm>
          <a:prstGeom prst="rect">
            <a:avLst/>
          </a:prstGeom>
          <a:noFill/>
          <a:ln w="9525">
            <a:noFill/>
            <a:miter lim="800000"/>
            <a:headEnd/>
            <a:tailEnd/>
          </a:ln>
        </p:spPr>
      </p:pic>
      <p:pic>
        <p:nvPicPr>
          <p:cNvPr id="10244" name="Picture 4" descr="fiec"/>
          <p:cNvPicPr>
            <a:picLocks noChangeAspect="1" noChangeArrowheads="1"/>
          </p:cNvPicPr>
          <p:nvPr/>
        </p:nvPicPr>
        <p:blipFill>
          <a:blip r:embed="rId5"/>
          <a:srcRect/>
          <a:stretch>
            <a:fillRect/>
          </a:stretch>
        </p:blipFill>
        <p:spPr bwMode="auto">
          <a:xfrm>
            <a:off x="611188" y="6165850"/>
            <a:ext cx="1152525" cy="539750"/>
          </a:xfrm>
          <a:prstGeom prst="rect">
            <a:avLst/>
          </a:prstGeom>
          <a:noFill/>
          <a:ln w="9525">
            <a:noFill/>
            <a:miter lim="800000"/>
            <a:headEnd/>
            <a:tailEnd/>
          </a:ln>
        </p:spPr>
      </p:pic>
      <p:pic>
        <p:nvPicPr>
          <p:cNvPr id="10245" name="Picture 5" descr="asterisk"/>
          <p:cNvPicPr>
            <a:picLocks noChangeAspect="1" noChangeArrowheads="1"/>
          </p:cNvPicPr>
          <p:nvPr/>
        </p:nvPicPr>
        <p:blipFill>
          <a:blip r:embed="rId6"/>
          <a:srcRect/>
          <a:stretch>
            <a:fillRect/>
          </a:stretch>
        </p:blipFill>
        <p:spPr bwMode="auto">
          <a:xfrm>
            <a:off x="0" y="0"/>
            <a:ext cx="1331913" cy="1090613"/>
          </a:xfrm>
          <a:prstGeom prst="rect">
            <a:avLst/>
          </a:prstGeom>
          <a:noFill/>
          <a:ln w="9525">
            <a:noFill/>
            <a:miter lim="800000"/>
            <a:headEnd/>
            <a:tailEnd/>
          </a:ln>
        </p:spPr>
      </p:pic>
      <p:pic>
        <p:nvPicPr>
          <p:cNvPr id="10246" name="Picture 6" descr="tuks"/>
          <p:cNvPicPr>
            <a:picLocks noChangeAspect="1" noChangeArrowheads="1"/>
          </p:cNvPicPr>
          <p:nvPr/>
        </p:nvPicPr>
        <p:blipFill>
          <a:blip r:embed="rId7"/>
          <a:srcRect/>
          <a:stretch>
            <a:fillRect/>
          </a:stretch>
        </p:blipFill>
        <p:spPr bwMode="auto">
          <a:xfrm>
            <a:off x="7943850" y="0"/>
            <a:ext cx="1200150" cy="1400175"/>
          </a:xfrm>
          <a:prstGeom prst="rect">
            <a:avLst/>
          </a:prstGeom>
          <a:noFill/>
          <a:ln w="9525">
            <a:noFill/>
            <a:miter lim="800000"/>
            <a:headEnd/>
            <a:tailEnd/>
          </a:ln>
        </p:spPr>
      </p:pic>
      <p:sp>
        <p:nvSpPr>
          <p:cNvPr id="287752" name="Rectangle 8"/>
          <p:cNvSpPr>
            <a:spLocks noGrp="1" noChangeArrowheads="1"/>
          </p:cNvSpPr>
          <p:nvPr>
            <p:ph type="body" idx="1"/>
          </p:nvPr>
        </p:nvSpPr>
        <p:spPr>
          <a:xfrm>
            <a:off x="0" y="1125538"/>
            <a:ext cx="8229600" cy="1160462"/>
          </a:xfrm>
        </p:spPr>
        <p:txBody>
          <a:bodyPr/>
          <a:lstStyle/>
          <a:p>
            <a:pPr eaLnBrk="1" hangingPunct="1">
              <a:buFontTx/>
              <a:buNone/>
            </a:pPr>
            <a:r>
              <a:rPr lang="es-EC" smtClean="0"/>
              <a:t>  Se define como una reflexión retardada de la señal acústica original. </a:t>
            </a:r>
            <a:r>
              <a:rPr lang="en-US" smtClean="0"/>
              <a:t> </a:t>
            </a:r>
          </a:p>
          <a:p>
            <a:pPr eaLnBrk="1" hangingPunct="1">
              <a:buFontTx/>
              <a:buNone/>
            </a:pPr>
            <a:endParaRPr lang="en-US" smtClean="0"/>
          </a:p>
        </p:txBody>
      </p:sp>
      <p:sp>
        <p:nvSpPr>
          <p:cNvPr id="10248" name="Text Box 9"/>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pic>
        <p:nvPicPr>
          <p:cNvPr id="15" name="Picture 4" descr="http://www.clipartguide.com/_named_clipart_images/0511-0808-2820-1159_Deaf_Old_Man_Whos_Hard_of_Hearing_Clip_Art_clipart_image.jpg"/>
          <p:cNvPicPr>
            <a:picLocks noChangeAspect="1" noChangeArrowheads="1"/>
          </p:cNvPicPr>
          <p:nvPr/>
        </p:nvPicPr>
        <p:blipFill>
          <a:blip r:embed="rId8"/>
          <a:srcRect/>
          <a:stretch>
            <a:fillRect/>
          </a:stretch>
        </p:blipFill>
        <p:spPr bwMode="auto">
          <a:xfrm rot="615313">
            <a:off x="6324600" y="2857500"/>
            <a:ext cx="1878013" cy="3001963"/>
          </a:xfrm>
          <a:prstGeom prst="rect">
            <a:avLst/>
          </a:prstGeom>
          <a:noFill/>
          <a:ln w="9525">
            <a:noFill/>
            <a:miter lim="800000"/>
            <a:headEnd/>
            <a:tailEnd/>
          </a:ln>
        </p:spPr>
      </p:pic>
      <p:pic>
        <p:nvPicPr>
          <p:cNvPr id="13" name="Picture 2" descr="http://www.fotosearch.es/thumb/TBZ/TBZ131/ph01p004.jpg"/>
          <p:cNvPicPr>
            <a:picLocks noChangeAspect="1" noChangeArrowheads="1"/>
          </p:cNvPicPr>
          <p:nvPr/>
        </p:nvPicPr>
        <p:blipFill>
          <a:blip r:embed="rId9"/>
          <a:srcRect/>
          <a:stretch>
            <a:fillRect/>
          </a:stretch>
        </p:blipFill>
        <p:spPr bwMode="auto">
          <a:xfrm rot="20682308">
            <a:off x="933909" y="4435894"/>
            <a:ext cx="1308924" cy="1298807"/>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4" name="13 Llamada de nube"/>
          <p:cNvSpPr/>
          <p:nvPr/>
        </p:nvSpPr>
        <p:spPr>
          <a:xfrm>
            <a:off x="1428728" y="3214686"/>
            <a:ext cx="2428892" cy="1365215"/>
          </a:xfrm>
          <a:prstGeom prst="cloudCallout">
            <a:avLst/>
          </a:prstGeom>
        </p:spPr>
        <p:style>
          <a:lnRef idx="1">
            <a:schemeClr val="accent1"/>
          </a:lnRef>
          <a:fillRef idx="2">
            <a:schemeClr val="accent1"/>
          </a:fillRef>
          <a:effectRef idx="1">
            <a:schemeClr val="accent1"/>
          </a:effectRef>
          <a:fontRef idx="minor">
            <a:schemeClr val="dk1"/>
          </a:fontRef>
        </p:style>
        <p:txBody>
          <a:bodyPr anchor="ctr">
            <a:scene3d>
              <a:camera prst="isometricRightUp"/>
              <a:lightRig rig="threePt" dir="t"/>
            </a:scene3d>
          </a:bodyPr>
          <a:lstStyle/>
          <a:p>
            <a:pPr algn="ctr" fontAlgn="auto">
              <a:spcBef>
                <a:spcPts val="0"/>
              </a:spcBef>
              <a:spcAft>
                <a:spcPts val="0"/>
              </a:spcAft>
              <a:defRPr/>
            </a:pPr>
            <a:r>
              <a:rPr lang="es-ES" dirty="0"/>
              <a:t>HOLAAAA…</a:t>
            </a:r>
          </a:p>
        </p:txBody>
      </p:sp>
      <p:sp>
        <p:nvSpPr>
          <p:cNvPr id="12" name="11 Llamada de nube"/>
          <p:cNvSpPr/>
          <p:nvPr/>
        </p:nvSpPr>
        <p:spPr>
          <a:xfrm>
            <a:off x="3071802" y="2643182"/>
            <a:ext cx="2155281" cy="1222338"/>
          </a:xfrm>
          <a:prstGeom prst="cloudCallout">
            <a:avLst/>
          </a:prstGeom>
        </p:spPr>
        <p:style>
          <a:lnRef idx="1">
            <a:schemeClr val="accent1"/>
          </a:lnRef>
          <a:fillRef idx="2">
            <a:schemeClr val="accent1"/>
          </a:fillRef>
          <a:effectRef idx="1">
            <a:schemeClr val="accent1"/>
          </a:effectRef>
          <a:fontRef idx="minor">
            <a:schemeClr val="dk1"/>
          </a:fontRef>
        </p:style>
        <p:txBody>
          <a:bodyPr anchor="ctr">
            <a:scene3d>
              <a:camera prst="isometricRightUp"/>
              <a:lightRig rig="threePt" dir="t"/>
            </a:scene3d>
          </a:bodyPr>
          <a:lstStyle/>
          <a:p>
            <a:pPr algn="ctr" fontAlgn="auto">
              <a:spcBef>
                <a:spcPts val="0"/>
              </a:spcBef>
              <a:spcAft>
                <a:spcPts val="0"/>
              </a:spcAft>
              <a:defRPr/>
            </a:pPr>
            <a:r>
              <a:rPr lang="es-ES" dirty="0"/>
              <a:t>LAAAAA…</a:t>
            </a:r>
          </a:p>
        </p:txBody>
      </p:sp>
      <p:sp>
        <p:nvSpPr>
          <p:cNvPr id="11" name="10 Llamada de nube"/>
          <p:cNvSpPr/>
          <p:nvPr/>
        </p:nvSpPr>
        <p:spPr>
          <a:xfrm>
            <a:off x="4643438" y="2000240"/>
            <a:ext cx="2012406" cy="1222338"/>
          </a:xfrm>
          <a:prstGeom prst="cloudCallout">
            <a:avLst/>
          </a:prstGeom>
        </p:spPr>
        <p:style>
          <a:lnRef idx="1">
            <a:schemeClr val="accent1"/>
          </a:lnRef>
          <a:fillRef idx="2">
            <a:schemeClr val="accent1"/>
          </a:fillRef>
          <a:effectRef idx="1">
            <a:schemeClr val="accent1"/>
          </a:effectRef>
          <a:fontRef idx="minor">
            <a:schemeClr val="dk1"/>
          </a:fontRef>
        </p:style>
        <p:txBody>
          <a:bodyPr anchor="ctr">
            <a:scene3d>
              <a:camera prst="isometricRightUp"/>
              <a:lightRig rig="threePt" dir="t"/>
            </a:scene3d>
          </a:bodyPr>
          <a:lstStyle/>
          <a:p>
            <a:pPr algn="ctr" fontAlgn="auto">
              <a:spcBef>
                <a:spcPts val="0"/>
              </a:spcBef>
              <a:spcAft>
                <a:spcPts val="0"/>
              </a:spcAft>
              <a:defRPr/>
            </a:pPr>
            <a:r>
              <a:rPr lang="es-ES" dirty="0"/>
              <a:t>         AAAA…</a:t>
            </a:r>
          </a:p>
        </p:txBody>
      </p:sp>
      <p:sp>
        <p:nvSpPr>
          <p:cNvPr id="10254" name="WordArt 18"/>
          <p:cNvSpPr>
            <a:spLocks noChangeArrowheads="1" noChangeShapeType="1" noTextEdit="1"/>
          </p:cNvSpPr>
          <p:nvPr/>
        </p:nvSpPr>
        <p:spPr bwMode="auto">
          <a:xfrm>
            <a:off x="3635375" y="260350"/>
            <a:ext cx="2232025" cy="647700"/>
          </a:xfrm>
          <a:prstGeom prst="rect">
            <a:avLst/>
          </a:prstGeom>
        </p:spPr>
        <p:txBody>
          <a:bodyPr wrap="none" fromWordArt="1">
            <a:prstTxWarp prst="textPlain">
              <a:avLst>
                <a:gd name="adj" fmla="val 50000"/>
              </a:avLst>
            </a:prstTxWarp>
          </a:bodyPr>
          <a:lstStyle/>
          <a:p>
            <a:pPr algn="ctr"/>
            <a:r>
              <a:rPr lang="es-ES" sz="3600" kern="10">
                <a:ln w="9525">
                  <a:solidFill>
                    <a:srgbClr val="FF6600"/>
                  </a:solidFill>
                  <a:round/>
                  <a:headEnd/>
                  <a:tailEnd/>
                </a:ln>
                <a:solidFill>
                  <a:srgbClr val="0000CC"/>
                </a:solidFill>
                <a:latin typeface="Arial Black"/>
              </a:rPr>
              <a:t>ECO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7752">
                                            <p:txEl>
                                              <p:pRg st="0" end="0"/>
                                            </p:txEl>
                                          </p:spTgt>
                                        </p:tgtEl>
                                        <p:attrNameLst>
                                          <p:attrName>style.visibility</p:attrName>
                                        </p:attrNameLst>
                                      </p:cBhvr>
                                      <p:to>
                                        <p:strVal val="visible"/>
                                      </p:to>
                                    </p:set>
                                    <p:animEffect transition="in" filter="blinds(horizontal)">
                                      <p:cBhvr>
                                        <p:cTn id="7" dur="500"/>
                                        <p:tgtEl>
                                          <p:spTgt spid="287752">
                                            <p:txEl>
                                              <p:pRg st="0" end="0"/>
                                            </p:txEl>
                                          </p:spTgt>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amond(in)">
                                      <p:cBhvr>
                                        <p:cTn id="11" dur="2000"/>
                                        <p:tgtEl>
                                          <p:spTgt spid="13"/>
                                        </p:tgtEl>
                                      </p:cBhvr>
                                    </p:animEffect>
                                  </p:childTnLst>
                                </p:cTn>
                              </p:par>
                            </p:childTnLst>
                          </p:cTn>
                        </p:par>
                        <p:par>
                          <p:cTn id="12" fill="hold">
                            <p:stCondLst>
                              <p:cond delay="2500"/>
                            </p:stCondLst>
                            <p:childTnLst>
                              <p:par>
                                <p:cTn id="13" presetID="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3500"/>
                            </p:stCondLst>
                            <p:childTnLst>
                              <p:par>
                                <p:cTn id="23" presetID="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1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lide(fromBottom)">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lamda"/>
          <p:cNvPicPr>
            <a:picLocks noChangeAspect="1" noChangeArrowheads="1"/>
          </p:cNvPicPr>
          <p:nvPr/>
        </p:nvPicPr>
        <p:blipFill>
          <a:blip r:embed="rId4">
            <a:lum bright="70000" contrast="-70000"/>
          </a:blip>
          <a:srcRect/>
          <a:stretch>
            <a:fillRect/>
          </a:stretch>
        </p:blipFill>
        <p:spPr bwMode="auto">
          <a:xfrm>
            <a:off x="323850" y="836613"/>
            <a:ext cx="8351838" cy="5645150"/>
          </a:xfrm>
          <a:prstGeom prst="rect">
            <a:avLst/>
          </a:prstGeom>
          <a:noFill/>
          <a:ln w="9525">
            <a:noFill/>
            <a:miter lim="800000"/>
            <a:headEnd/>
            <a:tailEnd/>
          </a:ln>
        </p:spPr>
      </p:pic>
      <p:pic>
        <p:nvPicPr>
          <p:cNvPr id="11267" name="Picture 3" descr="espol"/>
          <p:cNvPicPr>
            <a:picLocks noChangeAspect="1" noChangeArrowheads="1"/>
          </p:cNvPicPr>
          <p:nvPr/>
        </p:nvPicPr>
        <p:blipFill>
          <a:blip r:embed="rId5"/>
          <a:srcRect/>
          <a:stretch>
            <a:fillRect/>
          </a:stretch>
        </p:blipFill>
        <p:spPr bwMode="auto">
          <a:xfrm>
            <a:off x="2124075" y="5949950"/>
            <a:ext cx="935038" cy="908050"/>
          </a:xfrm>
          <a:prstGeom prst="rect">
            <a:avLst/>
          </a:prstGeom>
          <a:noFill/>
          <a:ln w="9525">
            <a:noFill/>
            <a:miter lim="800000"/>
            <a:headEnd/>
            <a:tailEnd/>
          </a:ln>
        </p:spPr>
      </p:pic>
      <p:pic>
        <p:nvPicPr>
          <p:cNvPr id="11268" name="Picture 4" descr="fiec"/>
          <p:cNvPicPr>
            <a:picLocks noChangeAspect="1" noChangeArrowheads="1"/>
          </p:cNvPicPr>
          <p:nvPr/>
        </p:nvPicPr>
        <p:blipFill>
          <a:blip r:embed="rId6"/>
          <a:srcRect/>
          <a:stretch>
            <a:fillRect/>
          </a:stretch>
        </p:blipFill>
        <p:spPr bwMode="auto">
          <a:xfrm>
            <a:off x="611188" y="6165850"/>
            <a:ext cx="1152525" cy="539750"/>
          </a:xfrm>
          <a:prstGeom prst="rect">
            <a:avLst/>
          </a:prstGeom>
          <a:noFill/>
          <a:ln w="9525">
            <a:noFill/>
            <a:miter lim="800000"/>
            <a:headEnd/>
            <a:tailEnd/>
          </a:ln>
        </p:spPr>
      </p:pic>
      <p:pic>
        <p:nvPicPr>
          <p:cNvPr id="11269" name="Picture 5" descr="asterisk"/>
          <p:cNvPicPr>
            <a:picLocks noChangeAspect="1" noChangeArrowheads="1"/>
          </p:cNvPicPr>
          <p:nvPr/>
        </p:nvPicPr>
        <p:blipFill>
          <a:blip r:embed="rId7"/>
          <a:srcRect/>
          <a:stretch>
            <a:fillRect/>
          </a:stretch>
        </p:blipFill>
        <p:spPr bwMode="auto">
          <a:xfrm>
            <a:off x="0" y="0"/>
            <a:ext cx="1331913" cy="1090613"/>
          </a:xfrm>
          <a:prstGeom prst="rect">
            <a:avLst/>
          </a:prstGeom>
          <a:noFill/>
          <a:ln w="9525">
            <a:noFill/>
            <a:miter lim="800000"/>
            <a:headEnd/>
            <a:tailEnd/>
          </a:ln>
        </p:spPr>
      </p:pic>
      <p:pic>
        <p:nvPicPr>
          <p:cNvPr id="11270" name="Picture 6" descr="tuks"/>
          <p:cNvPicPr>
            <a:picLocks noChangeAspect="1" noChangeArrowheads="1"/>
          </p:cNvPicPr>
          <p:nvPr/>
        </p:nvPicPr>
        <p:blipFill>
          <a:blip r:embed="rId8"/>
          <a:srcRect/>
          <a:stretch>
            <a:fillRect/>
          </a:stretch>
        </p:blipFill>
        <p:spPr bwMode="auto">
          <a:xfrm>
            <a:off x="7943850" y="0"/>
            <a:ext cx="1200150" cy="1400175"/>
          </a:xfrm>
          <a:prstGeom prst="rect">
            <a:avLst/>
          </a:prstGeom>
          <a:noFill/>
          <a:ln w="9525">
            <a:noFill/>
            <a:miter lim="800000"/>
            <a:headEnd/>
            <a:tailEnd/>
          </a:ln>
        </p:spPr>
      </p:pic>
      <p:sp>
        <p:nvSpPr>
          <p:cNvPr id="11271" name="Rectangle 8"/>
          <p:cNvSpPr>
            <a:spLocks noGrp="1" noChangeArrowheads="1"/>
          </p:cNvSpPr>
          <p:nvPr>
            <p:ph type="body" idx="1"/>
          </p:nvPr>
        </p:nvSpPr>
        <p:spPr>
          <a:xfrm>
            <a:off x="0" y="1268413"/>
            <a:ext cx="8229600" cy="1517650"/>
          </a:xfrm>
        </p:spPr>
        <p:txBody>
          <a:bodyPr/>
          <a:lstStyle/>
          <a:p>
            <a:pPr algn="just" eaLnBrk="1" hangingPunct="1">
              <a:buFontTx/>
              <a:buNone/>
            </a:pPr>
            <a:r>
              <a:rPr lang="es-EC" b="1" smtClean="0"/>
              <a:t>   </a:t>
            </a:r>
            <a:endParaRPr lang="en-US" smtClean="0"/>
          </a:p>
        </p:txBody>
      </p:sp>
      <p:sp>
        <p:nvSpPr>
          <p:cNvPr id="11272" name="Text Box 9"/>
          <p:cNvSpPr txBox="1">
            <a:spLocks noChangeArrowheads="1"/>
          </p:cNvSpPr>
          <p:nvPr/>
        </p:nvSpPr>
        <p:spPr bwMode="auto">
          <a:xfrm>
            <a:off x="3600450" y="6165850"/>
            <a:ext cx="5543550" cy="517525"/>
          </a:xfrm>
          <a:prstGeom prst="rect">
            <a:avLst/>
          </a:prstGeom>
          <a:noFill/>
          <a:ln w="9525">
            <a:noFill/>
            <a:miter lim="800000"/>
            <a:headEnd/>
            <a:tailEnd/>
          </a:ln>
        </p:spPr>
        <p:txBody>
          <a:bodyPr>
            <a:spAutoFit/>
          </a:bodyPr>
          <a:lstStyle/>
          <a:p>
            <a:pPr algn="just">
              <a:spcBef>
                <a:spcPct val="50000"/>
              </a:spcBef>
            </a:pPr>
            <a:r>
              <a:rPr lang="es-EC" sz="1400" b="1">
                <a:solidFill>
                  <a:srgbClr val="FF6600"/>
                </a:solidFill>
              </a:rPr>
              <a:t>Definición de un procedimiento de pruebas para definir la capacidad, disponibilidad y QoS de un servidor Asterisk</a:t>
            </a:r>
            <a:r>
              <a:rPr lang="en-US" sz="1400">
                <a:solidFill>
                  <a:srgbClr val="FF6600"/>
                </a:solidFill>
              </a:rPr>
              <a:t> </a:t>
            </a:r>
          </a:p>
        </p:txBody>
      </p:sp>
      <p:sp>
        <p:nvSpPr>
          <p:cNvPr id="402442" name="Rectangle 10"/>
          <p:cNvSpPr>
            <a:spLocks noChangeArrowheads="1"/>
          </p:cNvSpPr>
          <p:nvPr/>
        </p:nvSpPr>
        <p:spPr bwMode="auto">
          <a:xfrm>
            <a:off x="571500" y="1196975"/>
            <a:ext cx="8321675" cy="1517650"/>
          </a:xfrm>
          <a:prstGeom prst="rect">
            <a:avLst/>
          </a:prstGeom>
          <a:noFill/>
          <a:ln w="9525">
            <a:noFill/>
            <a:miter lim="800000"/>
            <a:headEnd/>
            <a:tailEnd/>
          </a:ln>
        </p:spPr>
        <p:txBody>
          <a:bodyPr/>
          <a:lstStyle/>
          <a:p>
            <a:pPr marL="342900" indent="-342900">
              <a:spcBef>
                <a:spcPct val="20000"/>
              </a:spcBef>
            </a:pPr>
            <a:r>
              <a:rPr lang="es-EC" sz="3200"/>
              <a:t>   Se define como un sonido molesto, bien sea por su incoherencia, por su volumen o por ambas cosas a la vez.</a:t>
            </a:r>
            <a:r>
              <a:rPr lang="en-US" sz="3200"/>
              <a:t> </a:t>
            </a:r>
          </a:p>
        </p:txBody>
      </p:sp>
      <p:pic>
        <p:nvPicPr>
          <p:cNvPr id="12" name="Picture 6" descr="http://images.clipartof.com/thumbnails/29698.jpg"/>
          <p:cNvPicPr>
            <a:picLocks noChangeAspect="1" noChangeArrowheads="1"/>
          </p:cNvPicPr>
          <p:nvPr/>
        </p:nvPicPr>
        <p:blipFill>
          <a:blip r:embed="rId9"/>
          <a:srcRect/>
          <a:stretch>
            <a:fillRect/>
          </a:stretch>
        </p:blipFill>
        <p:spPr bwMode="auto">
          <a:xfrm rot="-741192">
            <a:off x="795338" y="4202113"/>
            <a:ext cx="2066925" cy="1654175"/>
          </a:xfrm>
          <a:prstGeom prst="rect">
            <a:avLst/>
          </a:prstGeom>
          <a:noFill/>
          <a:ln w="9525">
            <a:noFill/>
            <a:miter lim="800000"/>
            <a:headEnd/>
            <a:tailEnd/>
          </a:ln>
        </p:spPr>
      </p:pic>
      <p:pic>
        <p:nvPicPr>
          <p:cNvPr id="13" name="Picture 8" descr="http://images.clipartof.com/small/14635-Pretty-Blond-Woman-With-Tall-Hair-Wearing-Pearls-And-A-Red-Dress-And-Talking-On-A-Rotary-Dial-Landline-Telephone-Clipart-Illustration.jpg"/>
          <p:cNvPicPr>
            <a:picLocks noChangeAspect="1" noChangeArrowheads="1"/>
          </p:cNvPicPr>
          <p:nvPr/>
        </p:nvPicPr>
        <p:blipFill>
          <a:blip r:embed="rId10" cstate="print"/>
          <a:srcRect/>
          <a:stretch>
            <a:fillRect/>
          </a:stretch>
        </p:blipFill>
        <p:spPr bwMode="auto">
          <a:xfrm rot="493553">
            <a:off x="6613525" y="4381500"/>
            <a:ext cx="1457325" cy="1685925"/>
          </a:xfrm>
          <a:prstGeom prst="rect">
            <a:avLst/>
          </a:prstGeom>
          <a:noFill/>
          <a:ln w="9525">
            <a:noFill/>
            <a:miter lim="800000"/>
            <a:headEnd/>
            <a:tailEnd/>
          </a:ln>
        </p:spPr>
      </p:pic>
      <p:sp>
        <p:nvSpPr>
          <p:cNvPr id="14" name="13 Llamada con línea 1"/>
          <p:cNvSpPr/>
          <p:nvPr/>
        </p:nvSpPr>
        <p:spPr>
          <a:xfrm>
            <a:off x="2071688" y="3643313"/>
            <a:ext cx="1428750" cy="571500"/>
          </a:xfrm>
          <a:prstGeom prst="borderCallout1">
            <a:avLst>
              <a:gd name="adj1" fmla="val 30685"/>
              <a:gd name="adj2" fmla="val 236"/>
              <a:gd name="adj3" fmla="val 112500"/>
              <a:gd name="adj4" fmla="val -38333"/>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s-ES" dirty="0"/>
              <a:t>HOLA</a:t>
            </a:r>
          </a:p>
        </p:txBody>
      </p:sp>
      <p:sp>
        <p:nvSpPr>
          <p:cNvPr id="15" name="14 Llamada con línea 3"/>
          <p:cNvSpPr/>
          <p:nvPr/>
        </p:nvSpPr>
        <p:spPr>
          <a:xfrm rot="1242989" flipH="1">
            <a:off x="5527675" y="3319463"/>
            <a:ext cx="1890713" cy="496887"/>
          </a:xfrm>
          <a:prstGeom prst="borderCallout3">
            <a:avLst>
              <a:gd name="adj1" fmla="val 42454"/>
              <a:gd name="adj2" fmla="val -2676"/>
              <a:gd name="adj3" fmla="val 51535"/>
              <a:gd name="adj4" fmla="val -48452"/>
              <a:gd name="adj5" fmla="val 131246"/>
              <a:gd name="adj6" fmla="val -66768"/>
              <a:gd name="adj7" fmla="val 198543"/>
              <a:gd name="adj8" fmla="val -51161"/>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dirty="0"/>
              <a:t>NO TE ENTIENDO…</a:t>
            </a:r>
          </a:p>
        </p:txBody>
      </p:sp>
      <p:sp>
        <p:nvSpPr>
          <p:cNvPr id="17" name="16 Arco"/>
          <p:cNvSpPr/>
          <p:nvPr/>
        </p:nvSpPr>
        <p:spPr>
          <a:xfrm rot="4193882">
            <a:off x="2125663" y="3059112"/>
            <a:ext cx="1441450" cy="1882775"/>
          </a:xfrm>
          <a:prstGeom prst="arc">
            <a:avLst/>
          </a:pr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s-ES" dirty="0">
              <a:solidFill>
                <a:srgbClr val="FF0000"/>
              </a:solidFill>
            </a:endParaRPr>
          </a:p>
        </p:txBody>
      </p:sp>
      <p:sp>
        <p:nvSpPr>
          <p:cNvPr id="18" name="17 Arco"/>
          <p:cNvSpPr/>
          <p:nvPr/>
        </p:nvSpPr>
        <p:spPr>
          <a:xfrm rot="4193882">
            <a:off x="1847850" y="2833688"/>
            <a:ext cx="1831975" cy="2476500"/>
          </a:xfrm>
          <a:prstGeom prst="arc">
            <a:avLst/>
          </a:pr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s-ES"/>
          </a:p>
        </p:txBody>
      </p:sp>
      <p:sp>
        <p:nvSpPr>
          <p:cNvPr id="19" name="18 Arco"/>
          <p:cNvSpPr/>
          <p:nvPr/>
        </p:nvSpPr>
        <p:spPr>
          <a:xfrm rot="4193882">
            <a:off x="1761332" y="2664618"/>
            <a:ext cx="2184400" cy="2843213"/>
          </a:xfrm>
          <a:prstGeom prst="arc">
            <a:avLst/>
          </a:pr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s-ES"/>
          </a:p>
        </p:txBody>
      </p:sp>
      <p:sp>
        <p:nvSpPr>
          <p:cNvPr id="11281" name="WordArt 21"/>
          <p:cNvSpPr>
            <a:spLocks noChangeArrowheads="1" noChangeShapeType="1" noTextEdit="1"/>
          </p:cNvSpPr>
          <p:nvPr/>
        </p:nvSpPr>
        <p:spPr bwMode="auto">
          <a:xfrm>
            <a:off x="3635375" y="260350"/>
            <a:ext cx="2457450" cy="647700"/>
          </a:xfrm>
          <a:prstGeom prst="rect">
            <a:avLst/>
          </a:prstGeom>
        </p:spPr>
        <p:txBody>
          <a:bodyPr wrap="none" fromWordArt="1">
            <a:prstTxWarp prst="textPlain">
              <a:avLst>
                <a:gd name="adj" fmla="val 50000"/>
              </a:avLst>
            </a:prstTxWarp>
          </a:bodyPr>
          <a:lstStyle/>
          <a:p>
            <a:pPr algn="ctr"/>
            <a:r>
              <a:rPr lang="es-ES" sz="3600" kern="10">
                <a:ln w="9525">
                  <a:solidFill>
                    <a:srgbClr val="FF6600"/>
                  </a:solidFill>
                  <a:round/>
                  <a:headEnd/>
                  <a:tailEnd/>
                </a:ln>
                <a:solidFill>
                  <a:srgbClr val="0000CC"/>
                </a:solidFill>
                <a:latin typeface="Arial Black"/>
              </a:rPr>
              <a:t>RUIDO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2442"/>
                                        </p:tgtEl>
                                        <p:attrNameLst>
                                          <p:attrName>style.visibility</p:attrName>
                                        </p:attrNameLst>
                                      </p:cBhvr>
                                      <p:to>
                                        <p:strVal val="visible"/>
                                      </p:to>
                                    </p:set>
                                    <p:animEffect transition="in" filter="blinds(horizontal)">
                                      <p:cBhvr>
                                        <p:cTn id="7" dur="500"/>
                                        <p:tgtEl>
                                          <p:spTgt spid="40244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heckerboard(across)">
                                      <p:cBhvr>
                                        <p:cTn id="11" dur="500"/>
                                        <p:tgtEl>
                                          <p:spTgt spid="1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subTnLst>
                                    <p:audio>
                                      <p:cMediaNode>
                                        <p:cTn display="0" masterRel="sameClick">
                                          <p:stCondLst>
                                            <p:cond evt="begin" delay="0">
                                              <p:tn val="13"/>
                                            </p:cond>
                                          </p:stCondLst>
                                          <p:endCondLst>
                                            <p:cond evt="onStopAudio" delay="0">
                                              <p:tgtEl>
                                                <p:sldTgt/>
                                              </p:tgtEl>
                                            </p:cond>
                                          </p:endCondLst>
                                        </p:cTn>
                                        <p:tgtEl>
                                          <p:sndTgt r:embed="rId3" name="wind.wav" builtIn="1"/>
                                        </p:tgtEl>
                                      </p:cMediaNode>
                                    </p:audio>
                                  </p:subTnLst>
                                </p:cTn>
                              </p:par>
                              <p:par>
                                <p:cTn id="16" presetID="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3" presetClass="entr" presetSubtype="1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3" name="wind.wav" builtIn="1"/>
                                        </p:tgtEl>
                                      </p:cMediaNode>
                                    </p:audio>
                                  </p:subTnLst>
                                </p:cTn>
                              </p:par>
                            </p:childTnLst>
                          </p:cTn>
                        </p:par>
                        <p:par>
                          <p:cTn id="31" fill="hold">
                            <p:stCondLst>
                              <p:cond delay="1500"/>
                            </p:stCondLst>
                            <p:childTnLst>
                              <p:par>
                                <p:cTn id="32" presetID="3" presetClass="entr" presetSubtype="1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subTnLst>
                                    <p:audio>
                                      <p:cMediaNode>
                                        <p:cTn display="0" masterRel="sameClick">
                                          <p:stCondLst>
                                            <p:cond evt="begin" delay="0">
                                              <p:tn val="32"/>
                                            </p:cond>
                                          </p:stCondLst>
                                          <p:endCondLst>
                                            <p:cond evt="onStopAudio" delay="0">
                                              <p:tgtEl>
                                                <p:sldTgt/>
                                              </p:tgtEl>
                                            </p:cond>
                                          </p:endCondLst>
                                        </p:cTn>
                                        <p:tgtEl>
                                          <p:sndTgt r:embed="rId3" name="wind.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42" grpId="0"/>
      <p:bldP spid="14" grpId="0" animBg="1"/>
      <p:bldP spid="15" grpId="0" animBg="1"/>
      <p:bldP spid="17" grpId="0" animBg="1"/>
      <p:bldP spid="18" grpId="0" animBg="1"/>
      <p:bldP spid="19" grpId="0" animBg="1"/>
    </p:bldLst>
  </p:timing>
</p:sld>
</file>

<file path=ppt/theme/theme1.xml><?xml version="1.0" encoding="utf-8"?>
<a:theme xmlns:a="http://schemas.openxmlformats.org/drawingml/2006/main" name="tesis">
  <a:themeElements>
    <a:clrScheme name="te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si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tesis</Template>
  <TotalTime>821</TotalTime>
  <Words>2062</Words>
  <Application>Microsoft Office PowerPoint</Application>
  <PresentationFormat>Presentación en pantalla (4:3)</PresentationFormat>
  <Paragraphs>197</Paragraphs>
  <Slides>23</Slides>
  <Notes>23</Notes>
  <HiddenSlides>0</HiddenSlides>
  <MMClips>1</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8" baseType="lpstr">
      <vt:lpstr>Arial</vt:lpstr>
      <vt:lpstr>Wingdings</vt:lpstr>
      <vt:lpstr>Times New Roman</vt:lpstr>
      <vt:lpstr>tesis</vt:lpstr>
      <vt:lpstr>Dibujo de Microsoft Visio</vt:lpstr>
      <vt:lpstr>Integrantes: Juan Pablo Guerrero Cueva Juan Eduardo Guerrero Cueva</vt:lpstr>
      <vt:lpstr>Introducción</vt:lpstr>
      <vt:lpstr>Diapositiva 3</vt:lpstr>
      <vt:lpstr>Antecedentes y justificación</vt:lpstr>
      <vt:lpstr> Debido a: </vt:lpstr>
      <vt:lpstr>Calidad de Servicio-QoS</vt:lpstr>
      <vt:lpstr>Diapositiva 7</vt:lpstr>
      <vt:lpstr>Diapositiva 8</vt:lpstr>
      <vt:lpstr>Diapositiva 9</vt:lpstr>
      <vt:lpstr>Códecs</vt:lpstr>
      <vt:lpstr>SIP: Session Initiation Protocol</vt:lpstr>
      <vt:lpstr>Red de pruebas</vt:lpstr>
      <vt:lpstr>Diapositiva 13</vt:lpstr>
      <vt:lpstr>Procedimiento</vt:lpstr>
      <vt:lpstr>Diapositiva 15</vt:lpstr>
      <vt:lpstr>CONSUMO DE UN CANAL SIP</vt:lpstr>
      <vt:lpstr>Diseño de Pruebas</vt:lpstr>
      <vt:lpstr>Diapositiva 18</vt:lpstr>
      <vt:lpstr>Resultados </vt:lpstr>
      <vt:lpstr>Conclusiones </vt:lpstr>
      <vt:lpstr>Recomendaciones</vt:lpstr>
      <vt:lpstr>Recomendaciones</vt:lpstr>
      <vt:lpstr>Muchas Gracias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Owner</dc:creator>
  <cp:lastModifiedBy>LABFIEC</cp:lastModifiedBy>
  <cp:revision>77</cp:revision>
  <dcterms:created xsi:type="dcterms:W3CDTF">2010-02-10T02:55:10Z</dcterms:created>
  <dcterms:modified xsi:type="dcterms:W3CDTF">2010-06-30T15:34:11Z</dcterms:modified>
</cp:coreProperties>
</file>