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C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CC259C-F660-4C4B-98DC-C549EFCC365E}" type="datetimeFigureOut">
              <a:rPr lang="es-EC" smtClean="0"/>
              <a:pPr/>
              <a:t>23/04/2010</a:t>
            </a:fld>
            <a:endParaRPr lang="es-EC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C" dirty="0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ED61F88-099D-4A0F-9F49-5B76B78F083E}" type="slidenum">
              <a:rPr lang="es-EC" smtClean="0"/>
              <a:pPr/>
              <a:t>‹Nº›</a:t>
            </a:fld>
            <a:endParaRPr lang="es-EC" dirty="0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 smtClean="0"/>
              <a:t>                                  </a:t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2714620"/>
            <a:ext cx="7406640" cy="2428892"/>
          </a:xfrm>
        </p:spPr>
        <p:txBody>
          <a:bodyPr>
            <a:normAutofit fontScale="92500" lnSpcReduction="10000"/>
          </a:bodyPr>
          <a:lstStyle/>
          <a:p>
            <a:pPr algn="ctr"/>
            <a:endParaRPr lang="es-EC" b="1" dirty="0" smtClean="0"/>
          </a:p>
          <a:p>
            <a:pPr algn="ctr"/>
            <a:r>
              <a:rPr lang="es-EC" b="1" dirty="0" smtClean="0"/>
              <a:t>“FACTORES DETERMINANTES DEL TRABAJO INFANTIL EN EL AREA URBANA ECUATORIANA”</a:t>
            </a:r>
          </a:p>
          <a:p>
            <a:pPr algn="ctr"/>
            <a:endParaRPr lang="es-EC" b="1" dirty="0" smtClean="0"/>
          </a:p>
          <a:p>
            <a:pPr algn="ctr"/>
            <a:r>
              <a:rPr lang="es-EC" b="1" dirty="0" smtClean="0"/>
              <a:t>José Luis Rivadeneira Pacheco</a:t>
            </a:r>
            <a:endParaRPr lang="es-EC" dirty="0" smtClean="0"/>
          </a:p>
          <a:p>
            <a:pPr algn="ctr"/>
            <a:r>
              <a:rPr lang="es-EC" b="1" dirty="0" smtClean="0"/>
              <a:t>María Tamara Cruz Narváez</a:t>
            </a:r>
            <a:endParaRPr lang="es-EC" dirty="0" smtClean="0"/>
          </a:p>
          <a:p>
            <a:pPr algn="ctr"/>
            <a:endParaRPr lang="es-EC" b="1" dirty="0" smtClean="0"/>
          </a:p>
          <a:p>
            <a:pPr algn="ctr"/>
            <a:endParaRPr lang="es-EC" dirty="0" smtClean="0"/>
          </a:p>
          <a:p>
            <a:endParaRPr lang="es-EC" dirty="0"/>
          </a:p>
        </p:txBody>
      </p:sp>
      <p:pic>
        <p:nvPicPr>
          <p:cNvPr id="1026" name="Picture 2" descr="index_r35_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2" y="404813"/>
            <a:ext cx="1450965" cy="139234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14290"/>
            <a:ext cx="18288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TEORICO	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4000" dirty="0" smtClean="0"/>
              <a:t>u</a:t>
            </a:r>
            <a:r>
              <a:rPr lang="es-ES" sz="2800" dirty="0" smtClean="0"/>
              <a:t>n hogar consiste en un padre, que hace todas las decisiones del hogar,  y un niño.  El niño asigna su tiempo  T entre trabajo de hogar,  mercado laboral y la educación y ocio.</a:t>
            </a:r>
          </a:p>
          <a:p>
            <a:pPr>
              <a:buNone/>
            </a:pPr>
            <a:endParaRPr lang="es-ES" sz="2800" dirty="0" smtClean="0"/>
          </a:p>
          <a:p>
            <a:r>
              <a:rPr lang="es-ES" sz="2800" dirty="0" smtClean="0"/>
              <a:t>El bienestar del niño depende del tiempo que él o ella utiliza en la educación.</a:t>
            </a:r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C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TEORICO	</a:t>
            </a:r>
            <a:endParaRPr lang="es-EC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643051"/>
            <a:ext cx="6786610" cy="314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TEORICO	</a:t>
            </a:r>
            <a:endParaRPr lang="es-EC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357298"/>
            <a:ext cx="592935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TEORICO	</a:t>
            </a:r>
            <a:endParaRPr lang="es-EC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142984"/>
            <a:ext cx="585791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TEORICO	</a:t>
            </a:r>
            <a:endParaRPr lang="es-EC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857364"/>
            <a:ext cx="6143668" cy="2843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TEORICO	</a:t>
            </a:r>
            <a:endParaRPr lang="es-EC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714488"/>
            <a:ext cx="7072362" cy="336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MARCO TEORICO	</a:t>
            </a:r>
            <a:endParaRPr lang="es-EC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85860"/>
            <a:ext cx="5715040" cy="476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ECONOMETRICO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EC" dirty="0" smtClean="0"/>
              <a:t>   Se utiliza el </a:t>
            </a:r>
            <a:r>
              <a:rPr lang="es-EC" dirty="0" err="1" smtClean="0"/>
              <a:t>multinomial</a:t>
            </a:r>
            <a:r>
              <a:rPr lang="es-EC" dirty="0" smtClean="0"/>
              <a:t> </a:t>
            </a:r>
            <a:r>
              <a:rPr lang="es-EC" dirty="0" err="1" smtClean="0"/>
              <a:t>logit</a:t>
            </a:r>
            <a:r>
              <a:rPr lang="es-EC" dirty="0" smtClean="0"/>
              <a:t> para considerar los 4 estados en los que se pueda encontrar el niño:</a:t>
            </a:r>
          </a:p>
          <a:p>
            <a:pPr>
              <a:buNone/>
            </a:pPr>
            <a:endParaRPr lang="es-EC" dirty="0" smtClean="0"/>
          </a:p>
          <a:p>
            <a:pPr marL="596646" lvl="0" indent="-514350">
              <a:buFont typeface="+mj-lt"/>
              <a:buAutoNum type="arabicParenR"/>
            </a:pPr>
            <a:r>
              <a:rPr lang="es-ES" dirty="0" smtClean="0"/>
              <a:t>El niño no trabaja ni asiste a la escuela,</a:t>
            </a:r>
            <a:endParaRPr lang="es-EC" dirty="0" smtClean="0"/>
          </a:p>
          <a:p>
            <a:pPr marL="596646" lvl="0" indent="-514350">
              <a:buFont typeface="+mj-lt"/>
              <a:buAutoNum type="arabicParenR"/>
            </a:pPr>
            <a:r>
              <a:rPr lang="es-ES" dirty="0" smtClean="0"/>
              <a:t>El niño no trabaja y asiste a la escuela,</a:t>
            </a:r>
            <a:endParaRPr lang="es-EC" dirty="0" smtClean="0"/>
          </a:p>
          <a:p>
            <a:pPr marL="596646" lvl="0" indent="-514350">
              <a:buFont typeface="+mj-lt"/>
              <a:buAutoNum type="arabicParenR"/>
            </a:pPr>
            <a:r>
              <a:rPr lang="es-ES" dirty="0" smtClean="0"/>
              <a:t>El niño trabaja y no asiste a la escuela, y</a:t>
            </a:r>
            <a:endParaRPr lang="es-EC" dirty="0" smtClean="0"/>
          </a:p>
          <a:p>
            <a:pPr marL="596646" lvl="0" indent="-514350">
              <a:buFont typeface="+mj-lt"/>
              <a:buAutoNum type="arabicParenR"/>
            </a:pPr>
            <a:r>
              <a:rPr lang="es-ES" dirty="0" smtClean="0"/>
              <a:t>El niño trabaja y asiste a la escuela.</a:t>
            </a:r>
            <a:endParaRPr lang="es-EC" dirty="0" smtClean="0"/>
          </a:p>
          <a:p>
            <a:pPr>
              <a:buNone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ECONOMETRICO</a:t>
            </a:r>
            <a:endParaRPr lang="es-EC" dirty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71612"/>
            <a:ext cx="6072230" cy="40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ECONOMETRICO	</a:t>
            </a:r>
            <a:endParaRPr lang="es-EC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428736"/>
            <a:ext cx="5286412" cy="461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OBJETIVOS	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s-EC" b="1" cap="small" dirty="0" smtClean="0"/>
              <a:t>estimar los factores que determinan la oferta de trabajo infantil en el área urbana</a:t>
            </a:r>
            <a:endParaRPr lang="es-EC" sz="4400" dirty="0" smtClean="0"/>
          </a:p>
          <a:p>
            <a:pPr lvl="1"/>
            <a:endParaRPr lang="es-EC" dirty="0" smtClean="0"/>
          </a:p>
          <a:p>
            <a:pPr lvl="1"/>
            <a:r>
              <a:rPr lang="es-EC" dirty="0" smtClean="0"/>
              <a:t>Analizar el impacto de un conjunto de variables socioeconómicas en la decisión de insertar a los niños en el mercado laboral.</a:t>
            </a:r>
            <a:endParaRPr lang="es-EC" sz="4000" dirty="0" smtClean="0"/>
          </a:p>
          <a:p>
            <a:pPr lvl="1"/>
            <a:endParaRPr lang="es-EC" dirty="0" smtClean="0"/>
          </a:p>
          <a:p>
            <a:pPr lvl="1"/>
            <a:r>
              <a:rPr lang="es-EC" dirty="0" smtClean="0"/>
              <a:t>Obtener la relación entre trabajo infantil y escolaridad y las características socioeconómicas de la familia.</a:t>
            </a:r>
            <a:endParaRPr lang="es-EC" sz="4000" dirty="0" smtClean="0"/>
          </a:p>
          <a:p>
            <a:pPr>
              <a:buNone/>
            </a:pPr>
            <a:r>
              <a:rPr lang="es-EC" dirty="0" smtClean="0"/>
              <a:t> </a:t>
            </a:r>
            <a:endParaRPr lang="es-EC" sz="4400" dirty="0" smtClean="0"/>
          </a:p>
          <a:p>
            <a:pPr lvl="0"/>
            <a:r>
              <a:rPr lang="es-EC" b="1" cap="small" dirty="0" smtClean="0"/>
              <a:t>establecer políticas de acción que impulsen a la erradicación del trabajo  infantil en el área urbana.</a:t>
            </a:r>
            <a:endParaRPr lang="es-EC" sz="4400" dirty="0" smtClean="0"/>
          </a:p>
          <a:p>
            <a:pPr lvl="1"/>
            <a:r>
              <a:rPr lang="es-EC" sz="2900" dirty="0" smtClean="0"/>
              <a:t>Establecer políticas en el área educativa para erradicar la deserción escolar en los niños.</a:t>
            </a:r>
          </a:p>
          <a:p>
            <a:pPr lvl="1"/>
            <a:r>
              <a:rPr lang="es-EC" sz="2900" dirty="0" smtClean="0"/>
              <a:t>Establecer políticas en el área de salud para la garantización de niños con vidas saludables.</a:t>
            </a:r>
          </a:p>
          <a:p>
            <a:pPr lvl="1"/>
            <a:r>
              <a:rPr lang="es-EC" sz="2900" dirty="0" smtClean="0"/>
              <a:t>Establecer políticas de protección en contra del trabajo  que atenta a las vidas de los niños.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MODELO ECONOMETRICO	</a:t>
            </a:r>
            <a:endParaRPr lang="es-EC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24000"/>
            <a:ext cx="600079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DATOS</a:t>
            </a:r>
            <a:br>
              <a:rPr lang="es-EC" dirty="0" smtClean="0"/>
            </a:br>
            <a:r>
              <a:rPr lang="es-EC" dirty="0" smtClean="0"/>
              <a:t>Definición de las variables	</a:t>
            </a:r>
            <a:endParaRPr lang="es-EC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1" y="2643182"/>
            <a:ext cx="6215106" cy="264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C" dirty="0" smtClean="0"/>
          </a:p>
          <a:p>
            <a:pPr>
              <a:buNone/>
            </a:pPr>
            <a:endParaRPr lang="es-EC" dirty="0" smtClean="0"/>
          </a:p>
          <a:p>
            <a:pPr>
              <a:buNone/>
            </a:pPr>
            <a:endParaRPr lang="es-EC" u="sng" dirty="0" smtClean="0"/>
          </a:p>
          <a:p>
            <a:pPr algn="ctr">
              <a:buNone/>
            </a:pPr>
            <a:r>
              <a:rPr lang="es-EC" sz="4400" u="sng" dirty="0" smtClean="0"/>
              <a:t>RESULTADOS</a:t>
            </a:r>
            <a:endParaRPr lang="es-EC" sz="4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RESULTADOS	</a:t>
            </a:r>
            <a:endParaRPr lang="es-EC" dirty="0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07208"/>
            <a:ext cx="5806230" cy="5041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Conclusiones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 </a:t>
            </a:r>
          </a:p>
          <a:p>
            <a:r>
              <a:rPr lang="es-ES" dirty="0" smtClean="0"/>
              <a:t>El trabajo infantil es un fenómeno con un potencial de efecto negativo sobre la salud, educación y bienestar del niño, con implicaciones que persiste sobre todo el ciclo de vida del mismo.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modelo </a:t>
            </a:r>
            <a:r>
              <a:rPr lang="es-ES" dirty="0" err="1" smtClean="0"/>
              <a:t>multinomial</a:t>
            </a:r>
            <a:r>
              <a:rPr lang="es-ES" dirty="0" smtClean="0"/>
              <a:t> </a:t>
            </a:r>
            <a:r>
              <a:rPr lang="es-ES" dirty="0" err="1" smtClean="0"/>
              <a:t>logit</a:t>
            </a:r>
            <a:r>
              <a:rPr lang="es-ES" dirty="0" smtClean="0"/>
              <a:t> que es de mucha </a:t>
            </a:r>
            <a:r>
              <a:rPr lang="es-ES" dirty="0" smtClean="0"/>
              <a:t>ayuda </a:t>
            </a:r>
            <a:r>
              <a:rPr lang="es-ES" dirty="0" smtClean="0"/>
              <a:t>para observar que tan fuerte son los efectos de las variables sobre la educación del </a:t>
            </a:r>
            <a:r>
              <a:rPr lang="es-ES" dirty="0" smtClean="0"/>
              <a:t>niño.</a:t>
            </a:r>
          </a:p>
          <a:p>
            <a:r>
              <a:rPr lang="es-ES" dirty="0" smtClean="0"/>
              <a:t>importante herramienta a la hora de desarrollar políticas con el objetivo de reducir la incidencia en el trabajo infantil.</a:t>
            </a: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Recomendaciones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créditos educativos dirigidos a las familias pobres </a:t>
            </a:r>
            <a:r>
              <a:rPr lang="es-ES" dirty="0" smtClean="0"/>
              <a:t>obligando al </a:t>
            </a:r>
            <a:r>
              <a:rPr lang="es-ES" dirty="0" smtClean="0"/>
              <a:t>niño que al padre  le permite a este acceder a los mercados de capitales para hallar la contribución requerida de la </a:t>
            </a:r>
            <a:r>
              <a:rPr lang="es-ES" dirty="0" smtClean="0"/>
              <a:t>familia</a:t>
            </a:r>
          </a:p>
          <a:p>
            <a:r>
              <a:rPr lang="es-ES" dirty="0" smtClean="0"/>
              <a:t>la importancia de educar a  una simple generación de padres en el largo plazo implicará optimas decisiones para futuras generaciones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b="1" dirty="0" smtClean="0"/>
              <a:t>Implicaciones de política con los resultados obtenidos.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b="1" dirty="0" smtClean="0"/>
          </a:p>
          <a:p>
            <a:pPr lvl="0"/>
            <a:endParaRPr lang="en-US" b="1" dirty="0" smtClean="0"/>
          </a:p>
          <a:p>
            <a:pPr lvl="0"/>
            <a:r>
              <a:rPr lang="en-US" b="1" dirty="0" err="1" smtClean="0"/>
              <a:t>Incentivos</a:t>
            </a:r>
            <a:r>
              <a:rPr lang="en-US" b="1" dirty="0" smtClean="0"/>
              <a:t> </a:t>
            </a:r>
            <a:r>
              <a:rPr lang="en-US" b="1" dirty="0" err="1" smtClean="0"/>
              <a:t>Financieros</a:t>
            </a:r>
            <a:endParaRPr lang="es-ES" dirty="0" smtClean="0"/>
          </a:p>
          <a:p>
            <a:pPr lvl="0"/>
            <a:r>
              <a:rPr lang="en-US" b="1" dirty="0" err="1" smtClean="0"/>
              <a:t>Infraestructura</a:t>
            </a:r>
            <a:r>
              <a:rPr lang="en-US" b="1" dirty="0" smtClean="0"/>
              <a:t> </a:t>
            </a:r>
            <a:r>
              <a:rPr lang="en-US" b="1" dirty="0" err="1" smtClean="0"/>
              <a:t>Educacional</a:t>
            </a:r>
            <a:endParaRPr lang="es-ES" dirty="0" smtClean="0"/>
          </a:p>
          <a:p>
            <a:pPr lvl="0"/>
            <a:r>
              <a:rPr lang="en-US" i="1" dirty="0" smtClean="0"/>
              <a:t> </a:t>
            </a:r>
            <a:r>
              <a:rPr lang="en-US" b="1" dirty="0" err="1" smtClean="0"/>
              <a:t>Horarios</a:t>
            </a:r>
            <a:r>
              <a:rPr lang="en-US" b="1" dirty="0" smtClean="0"/>
              <a:t> Flexibles de </a:t>
            </a:r>
            <a:r>
              <a:rPr lang="en-US" b="1" dirty="0" err="1" smtClean="0"/>
              <a:t>Enseñanza</a:t>
            </a:r>
            <a:endParaRPr lang="es-ES" dirty="0" smtClean="0"/>
          </a:p>
          <a:p>
            <a:pPr lvl="0"/>
            <a:r>
              <a:rPr lang="es-EC" b="1" dirty="0" smtClean="0"/>
              <a:t>Políticas Públicas</a:t>
            </a:r>
            <a:endParaRPr lang="es-ES" dirty="0" smtClean="0"/>
          </a:p>
          <a:p>
            <a:endParaRPr lang="es-ES" dirty="0" smtClean="0"/>
          </a:p>
          <a:p>
            <a:endParaRPr lang="es-EC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ANTECEDENTES	</a:t>
            </a:r>
            <a:endParaRPr lang="es-EC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14488"/>
            <a:ext cx="5929354" cy="356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ANTECEDENTES	</a:t>
            </a:r>
            <a:endParaRPr lang="es-EC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71612"/>
            <a:ext cx="6072230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ANTECEDENTES</a:t>
            </a:r>
            <a:endParaRPr lang="es-EC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738312"/>
            <a:ext cx="6143668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TRABAJO INFANTIL	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C" dirty="0" smtClean="0"/>
              <a:t>“Trabajo infantil” suele ser definido como el trabajo que priva a los niños de su infancia, su potencial y su dignidad, y que es nocivo para su desarrollo físico y mental.  Se refiere al trabajo que:</a:t>
            </a:r>
          </a:p>
          <a:p>
            <a:pPr lvl="0"/>
            <a:r>
              <a:rPr lang="es-EC" dirty="0" smtClean="0"/>
              <a:t> es física, mental, social o moralmente perjudicial o dañino para el niño, e interfiere en su escolarización:</a:t>
            </a:r>
          </a:p>
          <a:p>
            <a:pPr lvl="1"/>
            <a:r>
              <a:rPr lang="es-EC" dirty="0" smtClean="0"/>
              <a:t>privándole de la oportunidad de ir a la escuela;</a:t>
            </a:r>
          </a:p>
          <a:p>
            <a:pPr lvl="1"/>
            <a:r>
              <a:rPr lang="es-EC" dirty="0" smtClean="0"/>
              <a:t>obligándole a abandonar prematuramente las aulas, o</a:t>
            </a:r>
          </a:p>
          <a:p>
            <a:pPr lvl="1"/>
            <a:r>
              <a:rPr lang="es-EC" dirty="0" smtClean="0"/>
              <a:t>exigiendo que intente combinar la asistencia a la escuela con largas jornadas de trabajo pesado.</a:t>
            </a:r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s-EC" sz="4000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Factores Generadores del Trabajo Infantil en el Ecuador</a:t>
            </a:r>
            <a:r>
              <a:rPr lang="es-EC" sz="1400" dirty="0"/>
              <a:t/>
            </a:r>
            <a:br>
              <a:rPr lang="es-EC" sz="1400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C" dirty="0" smtClean="0"/>
              <a:t>Familiares,</a:t>
            </a:r>
          </a:p>
          <a:p>
            <a:pPr>
              <a:buFont typeface="Wingdings" pitchFamily="2" charset="2"/>
              <a:buChar char="v"/>
            </a:pPr>
            <a:r>
              <a:rPr lang="es-EC" dirty="0" smtClean="0"/>
              <a:t>Demográficos</a:t>
            </a:r>
          </a:p>
          <a:p>
            <a:pPr>
              <a:buFont typeface="Wingdings" pitchFamily="2" charset="2"/>
              <a:buChar char="v"/>
            </a:pPr>
            <a:r>
              <a:rPr lang="es-EC" dirty="0" smtClean="0"/>
              <a:t>Internos,</a:t>
            </a:r>
          </a:p>
          <a:p>
            <a:pPr>
              <a:buFont typeface="Wingdings" pitchFamily="2" charset="2"/>
              <a:buChar char="v"/>
            </a:pPr>
            <a:r>
              <a:rPr lang="es-EC" dirty="0" smtClean="0"/>
              <a:t>Económicos.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REVISION DE TRABAJOS PREVIOS	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6686" lvl="1" indent="-514350">
              <a:lnSpc>
                <a:spcPct val="200000"/>
              </a:lnSpc>
              <a:buFont typeface="+mj-lt"/>
              <a:buAutoNum type="arabicPeriod"/>
            </a:pPr>
            <a:r>
              <a:rPr lang="es-ES" dirty="0" smtClean="0"/>
              <a:t>Modelos de asignación del tiempo</a:t>
            </a:r>
            <a:endParaRPr lang="es-EC" dirty="0" smtClean="0"/>
          </a:p>
          <a:p>
            <a:pPr marL="916686" lvl="1" indent="-514350">
              <a:lnSpc>
                <a:spcPct val="200000"/>
              </a:lnSpc>
              <a:buFont typeface="+mj-lt"/>
              <a:buAutoNum type="arabicPeriod"/>
            </a:pPr>
            <a:r>
              <a:rPr lang="es-ES" dirty="0" smtClean="0"/>
              <a:t>Modelos de restricciones crediticias</a:t>
            </a:r>
            <a:endParaRPr lang="es-EC" dirty="0" smtClean="0"/>
          </a:p>
          <a:p>
            <a:pPr marL="916686" lvl="1" indent="-514350">
              <a:lnSpc>
                <a:spcPct val="200000"/>
              </a:lnSpc>
              <a:buFont typeface="+mj-lt"/>
              <a:buAutoNum type="arabicPeriod"/>
            </a:pPr>
            <a:r>
              <a:rPr lang="es-ES" dirty="0" smtClean="0"/>
              <a:t>Decisiones de asistir y trabajar</a:t>
            </a:r>
            <a:endParaRPr lang="es-EC" dirty="0" smtClean="0"/>
          </a:p>
          <a:p>
            <a:pPr marL="916686" lvl="1" indent="-514350">
              <a:lnSpc>
                <a:spcPct val="200000"/>
              </a:lnSpc>
              <a:buFont typeface="+mj-lt"/>
              <a:buAutoNum type="arabicPeriod"/>
            </a:pPr>
            <a:r>
              <a:rPr lang="es-ES" dirty="0" smtClean="0"/>
              <a:t>Otros modelos de trabajo infantil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REVISION DE TRABAJOS PREVIOS	</a:t>
            </a:r>
            <a:endParaRPr lang="es-EC" dirty="0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115708"/>
            <a:ext cx="7143800" cy="551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</TotalTime>
  <Words>468</Words>
  <Application>Microsoft Office PowerPoint</Application>
  <PresentationFormat>Presentación en pantalla (4:3)</PresentationFormat>
  <Paragraphs>86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Solsticio</vt:lpstr>
      <vt:lpstr>                                    </vt:lpstr>
      <vt:lpstr>OBJETIVOS </vt:lpstr>
      <vt:lpstr>ANTECEDENTES </vt:lpstr>
      <vt:lpstr>ANTECEDENTES </vt:lpstr>
      <vt:lpstr>ANTECEDENTES</vt:lpstr>
      <vt:lpstr>TRABAJO INFANTIL </vt:lpstr>
      <vt:lpstr>Factores Generadores del Trabajo Infantil en el Ecuador </vt:lpstr>
      <vt:lpstr>REVISION DE TRABAJOS PREVIOS </vt:lpstr>
      <vt:lpstr>REVISION DE TRABAJOS PREVIOS </vt:lpstr>
      <vt:lpstr>MARCO TEORICO </vt:lpstr>
      <vt:lpstr>MARCO TEORICO </vt:lpstr>
      <vt:lpstr>MARCO TEORICO </vt:lpstr>
      <vt:lpstr>MARCO TEORICO </vt:lpstr>
      <vt:lpstr>MARCO TEORICO </vt:lpstr>
      <vt:lpstr>MARCO TEORICO </vt:lpstr>
      <vt:lpstr>MARCO TEORICO </vt:lpstr>
      <vt:lpstr>MODELO ECONOMETRICO</vt:lpstr>
      <vt:lpstr>MODELO ECONOMETRICO</vt:lpstr>
      <vt:lpstr>MODELO ECONOMETRICO </vt:lpstr>
      <vt:lpstr>MODELO ECONOMETRICO </vt:lpstr>
      <vt:lpstr>DATOS Definición de las variables </vt:lpstr>
      <vt:lpstr>Diapositiva 22</vt:lpstr>
      <vt:lpstr>RESULTADOS </vt:lpstr>
      <vt:lpstr>Conclusiones </vt:lpstr>
      <vt:lpstr>Diapositiva 25</vt:lpstr>
      <vt:lpstr>Recomendaciones </vt:lpstr>
      <vt:lpstr>Implicaciones de política con los resultados obtenidos.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</dc:title>
  <dc:creator>José Luis</dc:creator>
  <cp:lastModifiedBy>Tamara</cp:lastModifiedBy>
  <cp:revision>15</cp:revision>
  <dcterms:created xsi:type="dcterms:W3CDTF">2009-05-08T09:05:37Z</dcterms:created>
  <dcterms:modified xsi:type="dcterms:W3CDTF">2010-04-23T16:13:46Z</dcterms:modified>
</cp:coreProperties>
</file>