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8"/>
  </p:notesMasterIdLst>
  <p:sldIdLst>
    <p:sldId id="256" r:id="rId2"/>
    <p:sldId id="263" r:id="rId3"/>
    <p:sldId id="289" r:id="rId4"/>
    <p:sldId id="288" r:id="rId5"/>
    <p:sldId id="266" r:id="rId6"/>
    <p:sldId id="290" r:id="rId7"/>
    <p:sldId id="264" r:id="rId8"/>
    <p:sldId id="268" r:id="rId9"/>
    <p:sldId id="265" r:id="rId10"/>
    <p:sldId id="267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280" r:id="rId21"/>
    <p:sldId id="314" r:id="rId22"/>
    <p:sldId id="308" r:id="rId23"/>
    <p:sldId id="309" r:id="rId24"/>
    <p:sldId id="310" r:id="rId25"/>
    <p:sldId id="311" r:id="rId26"/>
    <p:sldId id="312" r:id="rId27"/>
    <p:sldId id="325" r:id="rId28"/>
    <p:sldId id="313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6" autoAdjust="0"/>
  </p:normalViewPr>
  <p:slideViewPr>
    <p:cSldViewPr>
      <p:cViewPr>
        <p:scale>
          <a:sx n="50" d="100"/>
          <a:sy n="50" d="100"/>
        </p:scale>
        <p:origin x="-1734" y="-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7CAAC-4511-4A30-AE7E-B6C41D6F1750}" type="datetimeFigureOut">
              <a:rPr lang="es-ES" smtClean="0"/>
              <a:pPr/>
              <a:t>12/05/2010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2309C-E324-42B8-9AC8-543BB525628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8BFB8-68C5-452C-9A5D-BE4D06525566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12/05/2010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12/05/2010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12/05/2010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12/05/2010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12/05/2010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12/05/2010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12/05/2010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12/05/2010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12/05/2010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12/05/2010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496" y="2786058"/>
            <a:ext cx="4929222" cy="228601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1"/>
            </a:extrusionClr>
          </a:sp3d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1700" b="1" dirty="0" smtClean="0">
                <a:solidFill>
                  <a:schemeClr val="tx1"/>
                </a:solidFill>
              </a:rPr>
              <a:t>Elaborado por :</a:t>
            </a:r>
          </a:p>
          <a:p>
            <a:pPr algn="l"/>
            <a:endParaRPr lang="es-ES" sz="1700" b="1" dirty="0" smtClean="0">
              <a:solidFill>
                <a:schemeClr val="tx1"/>
              </a:solidFill>
            </a:endParaRPr>
          </a:p>
          <a:p>
            <a:pPr algn="r"/>
            <a:r>
              <a:rPr lang="es-ES" sz="1400" b="1" dirty="0" smtClean="0">
                <a:solidFill>
                  <a:schemeClr val="tx1"/>
                </a:solidFill>
                <a:latin typeface="Book Antiqua" pitchFamily="18" charset="0"/>
              </a:rPr>
              <a:t>JACQUELINE  DEL  CARMEN PAGALO </a:t>
            </a:r>
          </a:p>
          <a:p>
            <a:pPr algn="r"/>
            <a:endParaRPr lang="es-ES" sz="14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r"/>
            <a:endParaRPr lang="es-ES" sz="1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r"/>
            <a:r>
              <a:rPr lang="es-ES" sz="1400" b="1" dirty="0" smtClean="0">
                <a:solidFill>
                  <a:schemeClr val="tx1"/>
                </a:solidFill>
                <a:latin typeface="Book Antiqua" pitchFamily="18" charset="0"/>
              </a:rPr>
              <a:t>REGINA  SUGEY  RODRIGUEZ  BARAHONA</a:t>
            </a:r>
          </a:p>
          <a:p>
            <a:pPr algn="r"/>
            <a:endParaRPr lang="es-ES" sz="1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r"/>
            <a:endParaRPr lang="es-ES" sz="14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r"/>
            <a:r>
              <a:rPr lang="es-ES" sz="1400" b="1" dirty="0" smtClean="0">
                <a:solidFill>
                  <a:schemeClr val="tx1"/>
                </a:solidFill>
                <a:latin typeface="Book Antiqua" pitchFamily="18" charset="0"/>
              </a:rPr>
              <a:t>TERESA  DEL  ROCIO  RODRIGUEZ  VERA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2844" y="0"/>
            <a:ext cx="8858312" cy="2714620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sz="3600" b="1" dirty="0" smtClean="0">
                <a:latin typeface="Adobe Caslon Pro" pitchFamily="18" charset="0"/>
              </a:rPr>
              <a:t/>
            </a:r>
            <a:br>
              <a:rPr lang="es-ES" sz="3600" b="1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latin typeface="Adobe Caslon Pro" pitchFamily="18" charset="0"/>
              </a:rPr>
              <a:t/>
            </a:r>
            <a:br>
              <a:rPr lang="es-ES" sz="3600" dirty="0" smtClean="0">
                <a:latin typeface="Adobe Caslon Pro" pitchFamily="18" charset="0"/>
              </a:rPr>
            </a:br>
            <a:r>
              <a:rPr lang="es-ES" sz="3600" dirty="0" smtClean="0">
                <a:solidFill>
                  <a:schemeClr val="bg1"/>
                </a:solidFill>
                <a:latin typeface="Adobe Caslon Pro" pitchFamily="18" charset="0"/>
              </a:rPr>
              <a:t/>
            </a:r>
            <a:br>
              <a:rPr lang="es-ES" sz="3600" dirty="0" smtClean="0">
                <a:solidFill>
                  <a:schemeClr val="bg1"/>
                </a:solidFill>
                <a:latin typeface="Adobe Caslon Pro" pitchFamily="18" charset="0"/>
              </a:rPr>
            </a:br>
            <a:r>
              <a:rPr lang="es-ES" sz="3100" b="1" dirty="0" smtClean="0">
                <a:solidFill>
                  <a:schemeClr val="bg1"/>
                </a:solidFill>
                <a:latin typeface="Adobe Caslon Pro" pitchFamily="18" charset="0"/>
              </a:rPr>
              <a:t>PROYECTO  DE  FACTIBILIDAD  DE  LA CREACIÓN  DE  UNA  EMPRESA  ELABORADORA DE  CAMOTES  AL  HORNO  EN  FORMA  DE </a:t>
            </a:r>
            <a:br>
              <a:rPr lang="es-ES" sz="3100" b="1" dirty="0" smtClean="0">
                <a:solidFill>
                  <a:schemeClr val="bg1"/>
                </a:solidFill>
                <a:latin typeface="Adobe Caslon Pro" pitchFamily="18" charset="0"/>
              </a:rPr>
            </a:br>
            <a:r>
              <a:rPr lang="es-ES" sz="3100" b="1" dirty="0" smtClean="0">
                <a:solidFill>
                  <a:schemeClr val="bg1"/>
                </a:solidFill>
                <a:latin typeface="Adobe Caslon Pro" pitchFamily="18" charset="0"/>
              </a:rPr>
              <a:t>SNACK   LIGHT   EN   GUAYAQUIL</a:t>
            </a:r>
            <a:r>
              <a:rPr lang="es-ES" sz="3100" dirty="0" smtClean="0">
                <a:solidFill>
                  <a:schemeClr val="bg1"/>
                </a:solidFill>
                <a:latin typeface="Adobe Caslon Pro" pitchFamily="18" charset="0"/>
              </a:rPr>
              <a:t/>
            </a:r>
            <a:br>
              <a:rPr lang="es-ES" sz="3100" dirty="0" smtClean="0">
                <a:solidFill>
                  <a:schemeClr val="bg1"/>
                </a:solidFill>
                <a:latin typeface="Adobe Caslon Pro" pitchFamily="18" charset="0"/>
              </a:rPr>
            </a:br>
            <a:r>
              <a:rPr lang="es-ES" sz="3600" b="1" dirty="0" smtClean="0">
                <a:solidFill>
                  <a:schemeClr val="bg1"/>
                </a:solidFill>
              </a:rPr>
              <a:t> 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26" name="Picture 2" descr="camote dibujo final"/>
          <p:cNvPicPr>
            <a:picLocks noChangeAspect="1" noChangeArrowheads="1"/>
          </p:cNvPicPr>
          <p:nvPr/>
        </p:nvPicPr>
        <p:blipFill>
          <a:blip r:embed="rId2" cstate="print"/>
          <a:srcRect l="5556" r="9259"/>
          <a:stretch>
            <a:fillRect/>
          </a:stretch>
        </p:blipFill>
        <p:spPr bwMode="auto">
          <a:xfrm>
            <a:off x="571472" y="2357430"/>
            <a:ext cx="3286148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PROMOCION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4098" name="Imagen 4" descr="camote dibujo final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14620"/>
            <a:ext cx="92073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Imagen 4" descr="camote dibujo final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571744"/>
            <a:ext cx="77785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Imagen 4" descr="camote dibujo final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2643183"/>
            <a:ext cx="71438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Imagen 4" descr="camote dibujo final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714620"/>
            <a:ext cx="70642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Imagen 4" descr="camote dibujo final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2714620"/>
            <a:ext cx="777859" cy="129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4" descr="camote dibujo final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2714620"/>
            <a:ext cx="777859" cy="129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n 4" descr="camote dibujo final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2714620"/>
            <a:ext cx="777859" cy="129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4" descr="camote dibujo final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2643182"/>
            <a:ext cx="777859" cy="129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n 4" descr="camote dibujo final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2643182"/>
            <a:ext cx="777859" cy="129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n 4" descr="camote dibujo final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2643182"/>
            <a:ext cx="777859" cy="129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n 4" descr="camote dibujo final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2643182"/>
            <a:ext cx="777859" cy="129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n 4" descr="camote dibujo final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2643182"/>
            <a:ext cx="777859" cy="129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Más"/>
          <p:cNvSpPr/>
          <p:nvPr/>
        </p:nvSpPr>
        <p:spPr>
          <a:xfrm>
            <a:off x="785786" y="4071942"/>
            <a:ext cx="785818" cy="1071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9" name="Imagen 4" descr="camote dibujo final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4143380"/>
            <a:ext cx="777859" cy="129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 4" descr="camote dibujo final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143380"/>
            <a:ext cx="777859" cy="129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ESTUDIO  TÉCNICO</a:t>
            </a:r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786710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 flipH="1">
            <a:off x="214282" y="1643050"/>
            <a:ext cx="8429684" cy="76636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/>
            <a:r>
              <a:rPr lang="es-ES" sz="2400" dirty="0" smtClean="0"/>
              <a:t> El objetivo de este estudio es:</a:t>
            </a:r>
          </a:p>
          <a:p>
            <a:pPr marL="342900" indent="-342900"/>
            <a:endParaRPr lang="es-ES" sz="2400" dirty="0" smtClean="0"/>
          </a:p>
          <a:p>
            <a:pPr marL="342900" indent="-342900">
              <a:buClr>
                <a:schemeClr val="accent3"/>
              </a:buClr>
              <a:buSzPct val="104000"/>
              <a:buFont typeface="Wingdings" pitchFamily="2" charset="2"/>
              <a:buChar char="Ø"/>
            </a:pPr>
            <a:r>
              <a:rPr lang="es-ES" sz="2400" dirty="0" smtClean="0"/>
              <a:t> Verificar la posibilidad técnica de la fabricación  de un </a:t>
            </a:r>
            <a:r>
              <a:rPr lang="es-ES" sz="2400" dirty="0" err="1" smtClean="0"/>
              <a:t>snack</a:t>
            </a:r>
            <a:r>
              <a:rPr lang="es-ES" sz="2400" dirty="0" smtClean="0"/>
              <a:t> light cuyo  ingrediente principal será el camote. </a:t>
            </a:r>
          </a:p>
          <a:p>
            <a:pPr marL="342900" indent="-342900">
              <a:buClr>
                <a:schemeClr val="accent3"/>
              </a:buClr>
              <a:buSzPct val="104000"/>
              <a:buFont typeface="Wingdings" pitchFamily="2" charset="2"/>
              <a:buChar char="Ø"/>
            </a:pPr>
            <a:endParaRPr lang="es-ES" sz="2400" dirty="0" smtClean="0"/>
          </a:p>
          <a:p>
            <a:pPr marL="342900" indent="-342900">
              <a:buClr>
                <a:schemeClr val="accent3"/>
              </a:buClr>
              <a:buSzPct val="104000"/>
              <a:buFont typeface="Wingdings" pitchFamily="2" charset="2"/>
              <a:buChar char="Ø"/>
            </a:pPr>
            <a:r>
              <a:rPr lang="es-ES" sz="2400" dirty="0" smtClean="0"/>
              <a:t> Determinar el tamaño óptimo de la planta</a:t>
            </a:r>
          </a:p>
          <a:p>
            <a:pPr marL="342900" indent="-342900">
              <a:buClr>
                <a:schemeClr val="accent3"/>
              </a:buClr>
              <a:buSzPct val="104000"/>
              <a:buFont typeface="Wingdings" pitchFamily="2" charset="2"/>
              <a:buChar char="Ø"/>
            </a:pPr>
            <a:endParaRPr lang="es-ES" sz="2400" dirty="0" smtClean="0"/>
          </a:p>
          <a:p>
            <a:pPr marL="342900" indent="-342900">
              <a:buClr>
                <a:schemeClr val="accent3"/>
              </a:buClr>
              <a:buSzPct val="104000"/>
              <a:buFont typeface="Wingdings" pitchFamily="2" charset="2"/>
              <a:buChar char="Ø"/>
            </a:pPr>
            <a:r>
              <a:rPr lang="es-ES" sz="2400" dirty="0" smtClean="0"/>
              <a:t>  Evaluar  la  localización óptima</a:t>
            </a:r>
          </a:p>
          <a:p>
            <a:pPr marL="342900" indent="-342900">
              <a:buClr>
                <a:schemeClr val="accent3"/>
              </a:buClr>
              <a:buSzPct val="104000"/>
              <a:buFont typeface="Wingdings" pitchFamily="2" charset="2"/>
              <a:buChar char="Ø"/>
            </a:pPr>
            <a:endParaRPr lang="es-ES" sz="2400" dirty="0" smtClean="0"/>
          </a:p>
          <a:p>
            <a:pPr marL="342900" indent="-342900">
              <a:buClr>
                <a:schemeClr val="accent3"/>
              </a:buClr>
              <a:buSzPct val="104000"/>
              <a:buFont typeface="Wingdings" pitchFamily="2" charset="2"/>
              <a:buChar char="Ø"/>
            </a:pPr>
            <a:r>
              <a:rPr lang="es-ES" sz="2400" dirty="0" smtClean="0"/>
              <a:t>Valorizar  las  inversiones en cuanto a:</a:t>
            </a:r>
          </a:p>
          <a:p>
            <a:pPr marL="1714500" lvl="3" indent="-342900">
              <a:buClr>
                <a:schemeClr val="accent3"/>
              </a:buClr>
              <a:buSzPct val="104000"/>
              <a:buFont typeface="Arial" pitchFamily="34" charset="0"/>
              <a:buChar char="•"/>
            </a:pPr>
            <a:r>
              <a:rPr lang="es-ES" sz="2400" dirty="0" smtClean="0"/>
              <a:t>          Balance de Obras Físicas</a:t>
            </a:r>
          </a:p>
          <a:p>
            <a:pPr marL="1714500" lvl="3" indent="-342900">
              <a:buClr>
                <a:schemeClr val="accent3"/>
              </a:buClr>
              <a:buSzPct val="104000"/>
              <a:buFont typeface="Arial" pitchFamily="34" charset="0"/>
              <a:buChar char="•"/>
            </a:pPr>
            <a:r>
              <a:rPr lang="es-ES" sz="2400" dirty="0" smtClean="0"/>
              <a:t>          Balance  de Maquinaria y Equipos</a:t>
            </a:r>
          </a:p>
          <a:p>
            <a:pPr marL="1714500" lvl="3" indent="-342900">
              <a:buClr>
                <a:schemeClr val="accent3"/>
              </a:buClr>
              <a:buSzPct val="104000"/>
              <a:buFont typeface="Arial" pitchFamily="34" charset="0"/>
              <a:buChar char="•"/>
            </a:pPr>
            <a:r>
              <a:rPr lang="es-ES" sz="2400" dirty="0" smtClean="0"/>
              <a:t>          Balance de Personal</a:t>
            </a:r>
          </a:p>
          <a:p>
            <a:pPr marL="342900" indent="-342900">
              <a:buClr>
                <a:schemeClr val="accent3"/>
              </a:buClr>
              <a:buSzPct val="104000"/>
            </a:pPr>
            <a:endParaRPr lang="es-ES" sz="2400" dirty="0" smtClean="0"/>
          </a:p>
          <a:p>
            <a:pPr marL="342900" indent="-342900">
              <a:buClr>
                <a:schemeClr val="accent3"/>
              </a:buClr>
              <a:buSzPct val="104000"/>
            </a:pPr>
            <a:endParaRPr lang="es-ES" sz="2400" dirty="0" smtClean="0"/>
          </a:p>
          <a:p>
            <a:pPr marL="342900" indent="-342900"/>
            <a:endParaRPr lang="es-ES" sz="2400" dirty="0" smtClean="0"/>
          </a:p>
          <a:p>
            <a:endParaRPr lang="es-ES_tradnl" dirty="0" smtClean="0"/>
          </a:p>
          <a:p>
            <a:endParaRPr lang="es-EC" dirty="0" smtClean="0"/>
          </a:p>
          <a:p>
            <a:r>
              <a:rPr lang="es-ES_tradnl" dirty="0" smtClean="0"/>
              <a:t> </a:t>
            </a:r>
            <a:endParaRPr lang="es-EC" dirty="0" smtClean="0"/>
          </a:p>
          <a:p>
            <a:pPr marL="342900" indent="-342900"/>
            <a:r>
              <a:rPr lang="es-ES" dirty="0" smtClean="0"/>
              <a:t/>
            </a:r>
            <a:br>
              <a:rPr lang="es-ES" dirty="0" smtClean="0"/>
            </a:br>
            <a:endParaRPr lang="es-EC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PROCESO DE PRODUCCION</a:t>
            </a:r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25601" name="Image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643050"/>
            <a:ext cx="4357718" cy="4819878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 anchor="ctr">
            <a:normAutofit fontScale="90000"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PROYECCION DE LA DEMANDA</a:t>
            </a:r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8001024" y="5715016"/>
            <a:ext cx="1142976" cy="1142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282" y="1714488"/>
          <a:ext cx="1714512" cy="3500467"/>
        </p:xfrm>
        <a:graphic>
          <a:graphicData uri="http://schemas.openxmlformats.org/drawingml/2006/table">
            <a:tbl>
              <a:tblPr/>
              <a:tblGrid>
                <a:gridCol w="486888"/>
                <a:gridCol w="1227624"/>
              </a:tblGrid>
              <a:tr h="65242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HABITANTES DE LA CIUDAD DE GUAYAQUIL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73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POBLACION URBANA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AÑO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HABITANTES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2001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1985379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2035013,475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2085888,812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2138036,032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2191486,933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2246274,106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2007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2302430,959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2359991,733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2009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2418991,526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2010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2780280</a:t>
                      </a:r>
                      <a:endParaRPr lang="es-EC" sz="11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071669" y="1643050"/>
          <a:ext cx="6848505" cy="4643469"/>
        </p:xfrm>
        <a:graphic>
          <a:graphicData uri="http://schemas.openxmlformats.org/drawingml/2006/table">
            <a:tbl>
              <a:tblPr/>
              <a:tblGrid>
                <a:gridCol w="4521460"/>
                <a:gridCol w="2110015"/>
                <a:gridCol w="217030"/>
              </a:tblGrid>
              <a:tr h="48174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PROYECCIÓN DE LA DEMANDA ANUAL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02179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POBLACION DE GUAYAQUIL (ESTIMACION 2010)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2780280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512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PORCENTAJE DE LA POBLACION ENTRE 12-35  AÑOS DE EDAD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535270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PORCENTAJES DE LAS PERSONAS ENCUESTADAS DISPUESTAS A CONSUMIR SNACK (ANUAL)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682469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UNIDADES  DISPUESTAS A COMPRAR EN EL AÑO ( una vez por semana)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414834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DEMANDA ANUAL EN UNIDADES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41.477.329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64232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PORCENTAJES DE PARTICIPACION DE MERCADO PARA "SNACK LIGHT"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347926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DEMANDA  ANUAL TOTAL ESTIMADA EN UNIDADES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>
                          <a:solidFill>
                            <a:srgbClr val="00B451"/>
                          </a:solidFill>
                          <a:latin typeface="Arial Black"/>
                        </a:rPr>
                        <a:t>         4.977.279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1598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DEMANDA DIARIA  TOTAL ESTIMADA EN UNIDADES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 dirty="0">
                          <a:solidFill>
                            <a:srgbClr val="00B451"/>
                          </a:solidFill>
                          <a:latin typeface="Arial Black"/>
                        </a:rPr>
                        <a:t>           13.826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 anchor="ctr">
            <a:normAutofit fontScale="90000"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PROYECCIÓN DE LA DEMANADA</a:t>
            </a:r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8286776" y="5857868"/>
            <a:ext cx="857224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85720" y="1414363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endParaRPr kumimoji="0" lang="es-EC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Considerando que la tasa de crecimiento de la población  dispuesta a consumir nuestro producto es del 10%, se puede proyectar la demanda  para  los  10</a:t>
            </a:r>
            <a:r>
              <a:rPr kumimoji="0" lang="es-EC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primeros  años.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71744"/>
            <a:ext cx="835824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00570"/>
            <a:ext cx="85011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DETERMINACIÓN DEL TAMAÑO DEL PROYECTO</a:t>
            </a:r>
            <a:endParaRPr lang="es-ES" sz="48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214282" y="1357298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endParaRPr lang="es-ES" dirty="0" smtClean="0"/>
          </a:p>
          <a:p>
            <a:pPr>
              <a:buBlip>
                <a:blip r:embed="rId2"/>
              </a:buBlip>
            </a:pPr>
            <a:r>
              <a:rPr lang="es-EC" dirty="0" smtClean="0"/>
              <a:t>El elemento más importante que hemos considerado para determinar el tamaño del proyecto es  la cuantía de la demanda actual y futura que ha de atenderse.</a:t>
            </a:r>
          </a:p>
          <a:p>
            <a:pPr>
              <a:buBlip>
                <a:blip r:embed="rId2"/>
              </a:buBlip>
            </a:pPr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282" y="2214554"/>
          <a:ext cx="8643998" cy="728734"/>
        </p:xfrm>
        <a:graphic>
          <a:graphicData uri="http://schemas.openxmlformats.org/drawingml/2006/table">
            <a:tbl>
              <a:tblPr/>
              <a:tblGrid>
                <a:gridCol w="2311672"/>
                <a:gridCol w="2613013"/>
                <a:gridCol w="1226011"/>
                <a:gridCol w="1106300"/>
                <a:gridCol w="1387002"/>
              </a:tblGrid>
              <a:tr h="28575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OPCION TECNOLÓGICA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Capacidad producción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 fijo anual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Variable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1328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6000000 Unidades/año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28000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145000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969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12000000 Unidades/año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0,07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200000</a:t>
                      </a:r>
                    </a:p>
                  </a:txBody>
                  <a:tcPr marL="8742" marR="8742" marT="87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14282" y="3071811"/>
          <a:ext cx="4143404" cy="2308079"/>
        </p:xfrm>
        <a:graphic>
          <a:graphicData uri="http://schemas.openxmlformats.org/drawingml/2006/table">
            <a:tbl>
              <a:tblPr/>
              <a:tblGrid>
                <a:gridCol w="281014"/>
                <a:gridCol w="772790"/>
                <a:gridCol w="702536"/>
                <a:gridCol w="421522"/>
                <a:gridCol w="632283"/>
                <a:gridCol w="491775"/>
                <a:gridCol w="841484"/>
              </a:tblGrid>
              <a:tr h="33392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Año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Producción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Costos Fijos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Costos variables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Flujo Anual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157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4.977.281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1.194.547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447.955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475955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718.592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0111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5.475.009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1.314.002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492.751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520751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793.251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0111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6.000.000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1.440.000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540.000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872.000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0111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6.000.000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1.440.000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540.000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872.000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0111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6.000.000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1.440.000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540.000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872.000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0111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6.000.000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1.440.000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540.000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872.000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0111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6.000.000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1.440.000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540.000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872.000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0111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6.000.000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1.440.000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540.000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872.000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7157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6.000.000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1.440.000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540.000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872.000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0111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6.000.000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1.440.000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540.000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872.000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500562" y="3071810"/>
          <a:ext cx="4429124" cy="2262190"/>
        </p:xfrm>
        <a:graphic>
          <a:graphicData uri="http://schemas.openxmlformats.org/drawingml/2006/table">
            <a:tbl>
              <a:tblPr/>
              <a:tblGrid>
                <a:gridCol w="382459"/>
                <a:gridCol w="826605"/>
                <a:gridCol w="764918"/>
                <a:gridCol w="456484"/>
                <a:gridCol w="690894"/>
                <a:gridCol w="505833"/>
                <a:gridCol w="801931"/>
              </a:tblGrid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Año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Costos Fijos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Costos variables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Flujo Anual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4.977.281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1.194.547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348.410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358410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836.138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5.475.009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1.314.002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383.251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393251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920.752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6.022.510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1.445.402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421.576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431576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1.013.827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6.624.761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1.589.943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463.733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473733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1.116.209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7.287.237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1.748.937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510.107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520107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1.228.830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8.015.961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1.923.831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561.117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571117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1.352.713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8.817.557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2.116.214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617.229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627229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1.488.985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9.699.312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2.327.835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678.952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688952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1.638.883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10.669.243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2.560.618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746.847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756847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1.803.771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11.736.168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2.816.680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821.532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831532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1.985.149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357290" y="5500702"/>
          <a:ext cx="1803400" cy="266700"/>
        </p:xfrm>
        <a:graphic>
          <a:graphicData uri="http://schemas.openxmlformats.org/drawingml/2006/table">
            <a:tbl>
              <a:tblPr/>
              <a:tblGrid>
                <a:gridCol w="1803400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ALTERNATIVA  </a:t>
                      </a:r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5857884" y="5429264"/>
          <a:ext cx="1803400" cy="266700"/>
        </p:xfrm>
        <a:graphic>
          <a:graphicData uri="http://schemas.openxmlformats.org/drawingml/2006/table">
            <a:tbl>
              <a:tblPr/>
              <a:tblGrid>
                <a:gridCol w="1803400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ALTERNATIVA</a:t>
                      </a: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285720" y="5929330"/>
          <a:ext cx="2679700" cy="238125"/>
        </p:xfrm>
        <a:graphic>
          <a:graphicData uri="http://schemas.openxmlformats.org/drawingml/2006/table">
            <a:tbl>
              <a:tblPr/>
              <a:tblGrid>
                <a:gridCol w="1090907"/>
                <a:gridCol w="1588793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$ 3.454.027,48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4786314" y="5929330"/>
          <a:ext cx="2679700" cy="238125"/>
        </p:xfrm>
        <a:graphic>
          <a:graphicData uri="http://schemas.openxmlformats.org/drawingml/2006/table">
            <a:tbl>
              <a:tblPr/>
              <a:tblGrid>
                <a:gridCol w="1090907"/>
                <a:gridCol w="1588793"/>
              </a:tblGrid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$ 4.876.051,04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7643834" y="5786454"/>
          <a:ext cx="1285884" cy="497205"/>
        </p:xfrm>
        <a:graphic>
          <a:graphicData uri="http://schemas.openxmlformats.org/drawingml/2006/table">
            <a:tbl>
              <a:tblPr/>
              <a:tblGrid>
                <a:gridCol w="1285884"/>
              </a:tblGrid>
              <a:tr h="49720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latin typeface="Andalus"/>
                        </a:rPr>
                        <a:t>MEJOR OPCIÓN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 anchor="ctr">
            <a:normAutofit fontScale="90000"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ESTUDIO DE LA LOCALIZACIÓN</a:t>
            </a:r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8215338" y="5715016"/>
            <a:ext cx="928662" cy="1142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1643050"/>
            <a:ext cx="850115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MÉTODO     CUALITATIVO     POR    PUNTOS</a:t>
            </a:r>
          </a:p>
          <a:p>
            <a:r>
              <a:rPr lang="es-ES" dirty="0" smtClean="0"/>
              <a:t>  Este método consiste en definir los principales factores determinantes de una localización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281" y="2571743"/>
          <a:ext cx="7786742" cy="3000402"/>
        </p:xfrm>
        <a:graphic>
          <a:graphicData uri="http://schemas.openxmlformats.org/drawingml/2006/table">
            <a:tbl>
              <a:tblPr/>
              <a:tblGrid>
                <a:gridCol w="2393596"/>
                <a:gridCol w="537971"/>
                <a:gridCol w="1175817"/>
                <a:gridCol w="1260583"/>
                <a:gridCol w="1175817"/>
                <a:gridCol w="1242958"/>
              </a:tblGrid>
              <a:tr h="333378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ESTUDIO DE LOCALIZACIÓN</a:t>
                      </a:r>
                      <a:endParaRPr lang="es-EC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 ZONA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DAULE</a:t>
                      </a:r>
                      <a:endParaRPr lang="es-EC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DURAN</a:t>
                      </a:r>
                      <a:endParaRPr lang="es-EC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2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FACTOR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PESO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CALIFICACIÓN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PONDERACIÓN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CALIFICACIÓN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PONDERACIÓN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AEE"/>
                    </a:solidFill>
                  </a:tcPr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Materia Prima Disponible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35%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2,8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2,45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Cercanía del Mercado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12%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1,08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0,72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Disponibilidad de Mano de Obra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20%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1,2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1,4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Disponibilidad de Terrenos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11%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0,88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0,66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Costos de Insumos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22%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1,54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1,76</a:t>
                      </a:r>
                      <a:endParaRPr lang="es-EC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8">
                <a:tc>
                  <a:txBody>
                    <a:bodyPr/>
                    <a:lstStyle/>
                    <a:p>
                      <a:endParaRPr lang="es-EC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100%</a:t>
                      </a:r>
                      <a:endParaRPr lang="es-EC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C" sz="1400" b="1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DEE9F0"/>
                          </a:solidFill>
                          <a:latin typeface="Arial"/>
                          <a:ea typeface="Calibri"/>
                          <a:cs typeface="Times New Roman"/>
                        </a:rPr>
                        <a:t>7,5</a:t>
                      </a:r>
                      <a:endParaRPr lang="es-EC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400" b="1" dirty="0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6,99</a:t>
                      </a:r>
                      <a:endParaRPr lang="es-EC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5720" y="5715016"/>
            <a:ext cx="7572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</a:tabLst>
            </a:pPr>
            <a:r>
              <a:rPr kumimoji="0" lang="es-E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acuerdo a este método se escogerá la localización en EL Km  17  1/2, </a:t>
            </a: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Vía  a </a:t>
            </a:r>
            <a:r>
              <a:rPr lang="es-ES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Daule</a:t>
            </a:r>
            <a:r>
              <a:rPr lang="es-ES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s-E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 tener la mayor calificación total ponderada.</a:t>
            </a:r>
            <a:endParaRPr kumimoji="0" lang="es-EC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90713" algn="l"/>
              </a:tabLst>
            </a:pPr>
            <a:endParaRPr kumimoji="0" lang="es-EC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VALORIZACIÓN DE LAS INVERSIONES</a:t>
            </a:r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929554" y="5214950"/>
            <a:ext cx="1214446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14282" y="1714484"/>
          <a:ext cx="7786742" cy="4572037"/>
        </p:xfrm>
        <a:graphic>
          <a:graphicData uri="http://schemas.openxmlformats.org/drawingml/2006/table">
            <a:tbl>
              <a:tblPr/>
              <a:tblGrid>
                <a:gridCol w="2732396"/>
                <a:gridCol w="1723872"/>
                <a:gridCol w="938162"/>
                <a:gridCol w="1203974"/>
                <a:gridCol w="1188338"/>
              </a:tblGrid>
              <a:tr h="30785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BALANCE DE OBRAS FISICAS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278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Rubro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Unidad de Medida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Cantidad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Unitario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Costo Total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97"/>
                    </a:solidFill>
                  </a:tcPr>
                </a:tc>
              </a:tr>
              <a:tr h="39830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TERRENO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85,00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68.000,00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830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PLANTA (5 Oficinas y 1 sala de junta)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250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300,00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75.000,00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830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INSTALACIÓN DE BAÑOS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puntos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150,00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1.500,00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830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CASETA DE VIGILANCIA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Unidad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400,00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400,00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830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Redes de Agua Potable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puntos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400,00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2.800,00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830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Redes Eléctricas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puntos de iluminación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320,00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11.200,00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83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puntos </a:t>
                      </a:r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eléctricos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180,00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6.300,00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83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tablero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3.000,00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6.000,00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830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BODEGA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 250,00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10.000,00 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662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81" marR="9181" marT="918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s-EC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  181.200,00 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BALANCE DE EQUIPOS Y MAQUINARIAS</a:t>
            </a:r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282" y="1571613"/>
          <a:ext cx="7358113" cy="4894846"/>
        </p:xfrm>
        <a:graphic>
          <a:graphicData uri="http://schemas.openxmlformats.org/drawingml/2006/table">
            <a:tbl>
              <a:tblPr/>
              <a:tblGrid>
                <a:gridCol w="2617509"/>
                <a:gridCol w="994655"/>
                <a:gridCol w="2070743"/>
                <a:gridCol w="1675206"/>
              </a:tblGrid>
              <a:tr h="22560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BALANCE DE EQUIPOS Y MAQUINARIAS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998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DESCRIPCIÓN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CANT.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Precio Unitario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Precio Total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06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MAQUINAS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210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Ollas Industriales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1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Máquina Peladora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1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Máquina Cortadora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1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Máquina Empacadora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54000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1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Máquina Lavadora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42500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42500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1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HORNO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6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EQUIPOS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5471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Computadoras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1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Impresoras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1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Fax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1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Teléfonos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1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Copiadora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6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MUEBLES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11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Escritorios Gerenciales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1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Escritorios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1125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1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Sillas de Oficina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1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Sillas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1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Archivadores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6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VEHICULO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7117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Camión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69000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61">
                <a:tc>
                  <a:txBody>
                    <a:bodyPr/>
                    <a:lstStyle/>
                    <a:p>
                      <a:pPr algn="l" fontAlgn="b"/>
                      <a:endParaRPr lang="es-EC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1" marR="7341" marT="73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latin typeface="Cambria"/>
                        </a:rPr>
                        <a:t>TOTAL DE ACTIVOS FIJOS</a:t>
                      </a:r>
                    </a:p>
                  </a:txBody>
                  <a:tcPr marL="7341" marR="7341" marT="7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$279.000</a:t>
                      </a:r>
                    </a:p>
                  </a:txBody>
                  <a:tcPr marL="7341" marR="7341" marT="7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 anchor="ctr">
            <a:normAutofit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BALANCE DE  PERSONAL</a:t>
            </a:r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8215338" y="5786430"/>
            <a:ext cx="928662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81439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INTRODUCCIÓN</a:t>
            </a:r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214282" y="1571612"/>
            <a:ext cx="86439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dirty="0" smtClean="0"/>
          </a:p>
          <a:p>
            <a:r>
              <a:rPr lang="es-EC" dirty="0" smtClean="0"/>
              <a:t> </a:t>
            </a:r>
          </a:p>
          <a:p>
            <a:endParaRPr lang="es-EC" dirty="0" smtClean="0"/>
          </a:p>
          <a:p>
            <a:endParaRPr lang="es-EC" dirty="0" smtClean="0"/>
          </a:p>
          <a:p>
            <a:pPr>
              <a:buFont typeface="Wingdings" pitchFamily="2" charset="2"/>
              <a:buChar char="ü"/>
            </a:pPr>
            <a:r>
              <a:rPr lang="es-EC" dirty="0" smtClean="0"/>
              <a:t>  ¿POR  QUÈ   ELEGIMOS   EL CAMOTE?</a:t>
            </a:r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214282" y="378619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_tradnl" dirty="0" smtClean="0"/>
              <a:t>  ASPECTOS  IMPORTANTES  EN  LA  CREACION   DEL  PRODUCTO                 	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ESTUDIO FINANCIERO</a:t>
            </a:r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714348" y="2071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2500298" y="2000240"/>
            <a:ext cx="414340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Es la última etapa del análisis de viabilidad de un proyecto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857488" y="3857628"/>
            <a:ext cx="35719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Ordena y sistematiza la información de índole monetaria</a:t>
            </a:r>
            <a:endParaRPr lang="es-ES" sz="2400" dirty="0"/>
          </a:p>
        </p:txBody>
      </p:sp>
      <p:cxnSp>
        <p:nvCxnSpPr>
          <p:cNvPr id="10" name="9 Conector recto de flecha"/>
          <p:cNvCxnSpPr>
            <a:stCxn id="6" idx="2"/>
            <a:endCxn id="7" idx="0"/>
          </p:cNvCxnSpPr>
          <p:nvPr/>
        </p:nvCxnSpPr>
        <p:spPr>
          <a:xfrm rot="16200000" flipH="1">
            <a:off x="4279190" y="3493379"/>
            <a:ext cx="657059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2" idx="2"/>
            <a:endCxn id="6" idx="0"/>
          </p:cNvCxnSpPr>
          <p:nvPr/>
        </p:nvCxnSpPr>
        <p:spPr>
          <a:xfrm rot="5400000">
            <a:off x="4393405" y="1821645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ES" sz="4800" b="1" dirty="0" smtClean="0">
                <a:solidFill>
                  <a:schemeClr val="bg1">
                    <a:lumMod val="95000"/>
                  </a:schemeClr>
                </a:solidFill>
              </a:rPr>
              <a:t>INVERSION INICIAL</a:t>
            </a:r>
            <a:endParaRPr lang="es-E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142976" y="2643182"/>
          <a:ext cx="6915150" cy="1981021"/>
        </p:xfrm>
        <a:graphic>
          <a:graphicData uri="http://schemas.openxmlformats.org/drawingml/2006/table">
            <a:tbl>
              <a:tblPr/>
              <a:tblGrid>
                <a:gridCol w="4864967"/>
                <a:gridCol w="2050183"/>
              </a:tblGrid>
              <a:tr h="3924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INVERSION INICIAL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7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rId3" action="ppaction://hlinksldjump"/>
                        </a:rPr>
                        <a:t>INVERSION DE ACTIVOS DIFERIDOS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  3.000 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97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rId4" action="ppaction://hlinksldjump"/>
                        </a:rPr>
                        <a:t>INVERSION DE ACTIVOS FIJOS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460.200 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97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rId5" action="ppaction://hlinksldjump"/>
                        </a:rPr>
                        <a:t>CAPITAL DE TRABAJO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110.472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97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  <a:hlinkClick r:id="rId6" action="ppaction://hlinksldjump"/>
                        </a:rPr>
                        <a:t>INVERSIÓN TOTAL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573.672 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INVERSIÓN DE ACTIVOS DIFERIDOS</a:t>
            </a:r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928662" y="2000240"/>
          <a:ext cx="7143800" cy="2701043"/>
        </p:xfrm>
        <a:graphic>
          <a:graphicData uri="http://schemas.openxmlformats.org/drawingml/2006/table">
            <a:tbl>
              <a:tblPr/>
              <a:tblGrid>
                <a:gridCol w="5715040"/>
                <a:gridCol w="1428760"/>
              </a:tblGrid>
              <a:tr h="5876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GASTO DE CONSTITUCION (INVERSION DE ACTIVOS DIFERIDOS)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25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81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Permisos de Constitución (RUC, BOMBEROS, SALUD, TASAS 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MUNICIPALES, </a:t>
                      </a: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OTROS)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1500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900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Lanzamiento de nuevo producto 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4103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Capacitación del personal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800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881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rId3" action="ppaction://hlinksldjump"/>
                        </a:rPr>
                        <a:t>3000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INVERSIÓN DE ACTIVOS FIJOS</a:t>
            </a:r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14348" y="1857365"/>
          <a:ext cx="7572428" cy="2276959"/>
        </p:xfrm>
        <a:graphic>
          <a:graphicData uri="http://schemas.openxmlformats.org/drawingml/2006/table">
            <a:tbl>
              <a:tblPr/>
              <a:tblGrid>
                <a:gridCol w="6048708"/>
                <a:gridCol w="1523720"/>
              </a:tblGrid>
              <a:tr h="47652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FFFFFF"/>
                          </a:solidFill>
                          <a:latin typeface="Calibri"/>
                          <a:hlinkClick r:id="rId3" action="ppaction://hlinksldjump"/>
                        </a:rPr>
                        <a:t>INVERSIÓN DE </a:t>
                      </a:r>
                      <a:r>
                        <a:rPr lang="es-ES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  <a:hlinkClick r:id="rId3" action="ppaction://hlinksldjump"/>
                        </a:rPr>
                        <a:t>ACTIVOS </a:t>
                      </a:r>
                      <a:r>
                        <a:rPr lang="es-ES" sz="2400" b="0" i="0" u="none" strike="noStrike" dirty="0">
                          <a:solidFill>
                            <a:srgbClr val="FFFFFF"/>
                          </a:solidFill>
                          <a:latin typeface="Calibri"/>
                          <a:hlinkClick r:id="rId3" action="ppaction://hlinksldjump"/>
                        </a:rPr>
                        <a:t>FIJOS</a:t>
                      </a:r>
                      <a:endParaRPr lang="es-E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25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76523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BALANCE DE OBRAS FISICAS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84739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INVERSIÓN DE MAQUINARIAS, VEHICULO, MUEBLES Y </a:t>
                      </a:r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EQUIPO DE COMPUTACIÓN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279000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476523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253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460200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253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COSTOS DE PRODUCCIÓN</a:t>
            </a:r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5720" y="3643314"/>
          <a:ext cx="4500594" cy="2625513"/>
        </p:xfrm>
        <a:graphic>
          <a:graphicData uri="http://schemas.openxmlformats.org/drawingml/2006/table">
            <a:tbl>
              <a:tblPr/>
              <a:tblGrid>
                <a:gridCol w="1643074"/>
                <a:gridCol w="857256"/>
                <a:gridCol w="857256"/>
                <a:gridCol w="1143008"/>
              </a:tblGrid>
              <a:tr h="26684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COSTOS VARIABLES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684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COMPOSICION DE 40 GR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25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4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Rubro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CANTIDAD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PRECIO UNITARIO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COSTOS MENSUALES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</a:tr>
              <a:tr h="266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Material Directo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 gr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0,04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266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Mantequilla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8gr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0,07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5336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Mano de Obra Directa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 unidad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0,009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0,009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266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Empaque de 40 gr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 unidad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0,01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26684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Costo Variable Total de 40 gr. De Snack light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25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0,13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000232" y="1708784"/>
          <a:ext cx="5111774" cy="169069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40138"/>
                <a:gridCol w="1571636"/>
              </a:tblGrid>
              <a:tr h="45244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/>
                        <a:t>Costo fijo x Producir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/>
                        <a:t>                         0,05  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244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/>
                        <a:t>Costo variable x producir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/>
                        <a:t>0,13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244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/>
                        <a:t>Costo Total del Producto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u="none" strike="noStrike" dirty="0"/>
                        <a:t>                         0,18  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5720" y="1571612"/>
          <a:ext cx="6072230" cy="4889784"/>
        </p:xfrm>
        <a:graphic>
          <a:graphicData uri="http://schemas.openxmlformats.org/drawingml/2006/table">
            <a:tbl>
              <a:tblPr/>
              <a:tblGrid>
                <a:gridCol w="2292577"/>
                <a:gridCol w="1691036"/>
                <a:gridCol w="2088617"/>
              </a:tblGrid>
              <a:tr h="23235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COSTOS FIJOS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25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57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RUBROS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MENSUAL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ANUAL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Seguro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1500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18000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Sueldos y Salarios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21467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257600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Teléfono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5400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Luz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1300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15600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Internet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6480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Agua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14400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G. Administrativo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8400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657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G. Distribución y Ventas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10200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G. Publicidad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7000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84000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71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253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$35006,67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rId3" action="ppaction://hlinksldjump"/>
                        </a:rPr>
                        <a:t>$420.080,00   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DEPRECIACIÓN</a:t>
            </a:r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" y="2000240"/>
          <a:ext cx="9144001" cy="4291839"/>
        </p:xfrm>
        <a:graphic>
          <a:graphicData uri="http://schemas.openxmlformats.org/drawingml/2006/table">
            <a:tbl>
              <a:tblPr/>
              <a:tblGrid>
                <a:gridCol w="1209110"/>
                <a:gridCol w="671745"/>
                <a:gridCol w="806093"/>
                <a:gridCol w="1141966"/>
                <a:gridCol w="1223717"/>
                <a:gridCol w="1019461"/>
                <a:gridCol w="1123880"/>
                <a:gridCol w="1093519"/>
                <a:gridCol w="854510"/>
              </a:tblGrid>
              <a:tr h="41549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MÉTODO CONTABLE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1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236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  <a:cs typeface="Times New Roman"/>
                        </a:rPr>
                        <a:t>VALORACION DE ACTIVOS FIJOS  PARA UN FLUJO DE 10 AÑOS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2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5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ACTIVO</a:t>
                      </a:r>
                      <a:endParaRPr lang="es-E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VALOR DE COMPRA</a:t>
                      </a:r>
                      <a:endParaRPr lang="es-ES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VIDA CONTABLE</a:t>
                      </a:r>
                      <a:endParaRPr lang="es-ES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DEPRECIACION ANUAL</a:t>
                      </a:r>
                      <a:endParaRPr lang="es-ES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REINVERSION EN 10 AÑOS</a:t>
                      </a:r>
                      <a:endParaRPr lang="es-ES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 DE REINVERSION</a:t>
                      </a:r>
                      <a:endParaRPr lang="es-ES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AÑOS DEPRECIANDOSE</a:t>
                      </a:r>
                      <a:endParaRPr lang="es-ES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DEPRECIACION ACUMULADA</a:t>
                      </a:r>
                      <a:endParaRPr lang="es-ES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VALOR EN LIBRO</a:t>
                      </a:r>
                      <a:endParaRPr lang="es-ES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F5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Terreno</a:t>
                      </a:r>
                      <a:endParaRPr lang="es-E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68000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68000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Inversión Inicial en Construcciones</a:t>
                      </a:r>
                      <a:endParaRPr lang="es-E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103200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2064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103200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20640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82560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</a:tr>
              <a:tr h="484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Maquinaria</a:t>
                      </a:r>
                      <a:endParaRPr lang="es-E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200000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20000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200000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200000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</a:tr>
              <a:tr h="594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Equipo de Computación</a:t>
                      </a:r>
                      <a:endParaRPr lang="es-E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7500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30000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25000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</a:tr>
              <a:tr h="484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Muebles y Enseres</a:t>
                      </a:r>
                      <a:endParaRPr lang="es-E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</a:tr>
              <a:tr h="242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Vehículo</a:t>
                      </a:r>
                      <a:endParaRPr lang="es-E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69000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13800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138000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138000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</a:tr>
              <a:tr h="484739">
                <a:tc>
                  <a:txBody>
                    <a:bodyPr/>
                    <a:lstStyle/>
                    <a:p>
                      <a:endParaRPr lang="es-E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Depreciación Acumulada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1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$ 38614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Valor de Desecho</a:t>
                      </a:r>
                      <a:endParaRPr lang="es-E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91A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  <a:hlinkClick r:id="rId3" action="ppaction://hlinksldjump"/>
                        </a:rPr>
                        <a:t>$ 155560</a:t>
                      </a:r>
                      <a:endParaRPr lang="es-E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8" y="0"/>
            <a:ext cx="8929718" cy="1500174"/>
          </a:xfrm>
          <a:solidFill>
            <a:schemeClr val="accent3"/>
          </a:solidFill>
          <a:ln>
            <a:noFill/>
          </a:ln>
        </p:spPr>
        <p:txBody>
          <a:bodyPr vert="horz" anchor="b">
            <a:normAutofit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CAPITAL DE TRABAJO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0" y="1714488"/>
          <a:ext cx="9144001" cy="2057646"/>
        </p:xfrm>
        <a:graphic>
          <a:graphicData uri="http://schemas.openxmlformats.org/drawingml/2006/table">
            <a:tbl>
              <a:tblPr/>
              <a:tblGrid>
                <a:gridCol w="1785918"/>
                <a:gridCol w="1357322"/>
                <a:gridCol w="1143008"/>
                <a:gridCol w="1143008"/>
                <a:gridCol w="1143008"/>
                <a:gridCol w="1285884"/>
                <a:gridCol w="1285853"/>
              </a:tblGrid>
              <a:tr h="148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ENERO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FEBRERO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MARZO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ABRIL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MAYO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JUNIO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695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 MENSUAL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48.777,35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69.681,93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83.618,32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89.591,05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110.495,63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EGRESO MENSUAL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53.977,47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74.845,36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$   84.872,80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93.816,18 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94.629,19 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94.629,19 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5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SALDO MENSUAL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-53.977,47 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-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26.068,00 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-15.190,87 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-10.197,86 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-5.038,14 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15.866,43 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SALDO ACUMULADO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2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-53.977,47 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-80.045,47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-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95.236,35 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$-105.434,2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-110.472,35 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-94.605,92 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25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892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CAPITAL DE TRABAJO</a:t>
                      </a: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2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  <a:hlinkClick r:id="rId3" action="ppaction://hlinksldjump"/>
                        </a:rPr>
                        <a:t>$   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hlinkClick r:id="rId3" action="ppaction://hlinksldjump"/>
                        </a:rPr>
                        <a:t>-110.472,35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46" marR="7446" marT="74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0" y="4572009"/>
          <a:ext cx="9144002" cy="1820781"/>
        </p:xfrm>
        <a:graphic>
          <a:graphicData uri="http://schemas.openxmlformats.org/drawingml/2006/table">
            <a:tbl>
              <a:tblPr/>
              <a:tblGrid>
                <a:gridCol w="1749164"/>
                <a:gridCol w="1592735"/>
                <a:gridCol w="1327278"/>
                <a:gridCol w="1592735"/>
                <a:gridCol w="1422084"/>
                <a:gridCol w="1460006"/>
              </a:tblGrid>
              <a:tr h="21562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JULIO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AGOSTO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SEPTIEMBRE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OCTUBRE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NOVIEMBRE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DICIEMBRE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91864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119.454,74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119.454,74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119.454,74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119.454,74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126.422,93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143.345,69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94.629,19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94.629,19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97.610,32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103.572,57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109.534,83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116.069,05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64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24.825,54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24.825,55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21.844,42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15.882,17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16.888,11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27.276,63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64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-69.780,37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-44.954,83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-23.110,41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-7.228,24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9.659,86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36.936,50 </a:t>
                      </a:r>
                    </a:p>
                  </a:txBody>
                  <a:tcPr marL="9485" marR="9485" marT="94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ESTRUCTURA FINANCIERA</a:t>
            </a:r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28728" y="1785926"/>
          <a:ext cx="5911878" cy="1071565"/>
        </p:xfrm>
        <a:graphic>
          <a:graphicData uri="http://schemas.openxmlformats.org/drawingml/2006/table">
            <a:tbl>
              <a:tblPr/>
              <a:tblGrid>
                <a:gridCol w="2237193"/>
                <a:gridCol w="1923200"/>
                <a:gridCol w="1751485"/>
              </a:tblGrid>
              <a:tr h="4524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PRESTAMO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C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CAPITAL PROPIO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C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6C7D"/>
                    </a:solidFill>
                  </a:tcPr>
                </a:tc>
              </a:tr>
              <a:tr h="4524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$ 344.203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$ 229.469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$ 573.672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285984" y="3786190"/>
          <a:ext cx="3929090" cy="1571625"/>
        </p:xfrm>
        <a:graphic>
          <a:graphicData uri="http://schemas.openxmlformats.org/drawingml/2006/table">
            <a:tbl>
              <a:tblPr/>
              <a:tblGrid>
                <a:gridCol w="2014168"/>
                <a:gridCol w="191492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TASA ANUAL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TASA MENSUAL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Nº DE PAGOS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CUOTAS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$ 4.741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 DE DEUDA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$ 344.203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C3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004" y="0"/>
            <a:ext cx="8836152" cy="1500174"/>
          </a:xfrm>
          <a:solidFill>
            <a:schemeClr val="accent3"/>
          </a:solidFill>
          <a:ln>
            <a:noFill/>
          </a:ln>
        </p:spPr>
        <p:txBody>
          <a:bodyPr vert="horz" anchor="b">
            <a:normAutofit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FLUJO DE CAJA</a:t>
            </a:r>
            <a:endParaRPr lang="es-ES" sz="4800" dirty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571868" y="3143248"/>
          <a:ext cx="4429156" cy="1357320"/>
        </p:xfrm>
        <a:graphic>
          <a:graphicData uri="http://schemas.openxmlformats.org/drawingml/2006/table">
            <a:tbl>
              <a:tblPr/>
              <a:tblGrid>
                <a:gridCol w="2286016"/>
                <a:gridCol w="2143140"/>
              </a:tblGrid>
              <a:tr h="45244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244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VAN (19%)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596.915,48 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2440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50,79%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42976" y="1687823"/>
          <a:ext cx="5143536" cy="138398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753849"/>
                <a:gridCol w="1389687"/>
              </a:tblGrid>
              <a:tr h="642942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/>
                        <a:t>PRECIO DE VENTA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/>
                        <a:t> </a:t>
                      </a:r>
                      <a:r>
                        <a:rPr lang="es-ES" sz="2400" u="none" strike="noStrike" dirty="0" smtClean="0">
                          <a:hlinkClick r:id="rId3" action="ppaction://hlinksldjump"/>
                        </a:rPr>
                        <a:t>$      </a:t>
                      </a:r>
                      <a:r>
                        <a:rPr lang="es-ES" sz="2400" u="none" strike="noStrike" dirty="0">
                          <a:hlinkClick r:id="rId3" action="ppaction://hlinksldjump"/>
                        </a:rPr>
                        <a:t>0,24 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513405"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u="none" strike="noStrike" dirty="0" smtClean="0"/>
                        <a:t>CRECIMIENTO </a:t>
                      </a:r>
                      <a:r>
                        <a:rPr lang="es-ES" sz="2400" u="none" strike="noStrike" dirty="0"/>
                        <a:t>DE VENTAS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u="none" strike="noStrike" dirty="0"/>
                        <a:t>10%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Proceso"/>
          <p:cNvSpPr/>
          <p:nvPr/>
        </p:nvSpPr>
        <p:spPr>
          <a:xfrm>
            <a:off x="1142976" y="1928802"/>
            <a:ext cx="6715172" cy="2428892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 smtClean="0"/>
          </a:p>
          <a:p>
            <a:pPr algn="ctr"/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ANÀLISIS   FODA</a:t>
            </a:r>
            <a:endParaRPr lang="es-ES" sz="40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1214414" y="1857364"/>
            <a:ext cx="728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MX" dirty="0"/>
          </a:p>
        </p:txBody>
      </p:sp>
      <p:sp>
        <p:nvSpPr>
          <p:cNvPr id="6" name="5 Proceso"/>
          <p:cNvSpPr/>
          <p:nvPr/>
        </p:nvSpPr>
        <p:spPr>
          <a:xfrm>
            <a:off x="1571604" y="2428868"/>
            <a:ext cx="2857520" cy="5715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FORTALEZA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4857752" y="2428868"/>
            <a:ext cx="292895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OPORTUNIDADES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1571604" y="3214686"/>
            <a:ext cx="285752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DEBILIDADES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4857752" y="3214686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AMENAZAS</a:t>
            </a:r>
            <a:endParaRPr lang="es-MX" dirty="0"/>
          </a:p>
        </p:txBody>
      </p:sp>
      <p:sp>
        <p:nvSpPr>
          <p:cNvPr id="11" name="10 Flecha cuádruple"/>
          <p:cNvSpPr/>
          <p:nvPr/>
        </p:nvSpPr>
        <p:spPr>
          <a:xfrm>
            <a:off x="4429124" y="2928934"/>
            <a:ext cx="428628" cy="357190"/>
          </a:xfrm>
          <a:prstGeom prst="quad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-3" y="-14"/>
          <a:ext cx="9144002" cy="6858013"/>
        </p:xfrm>
        <a:graphic>
          <a:graphicData uri="http://schemas.openxmlformats.org/drawingml/2006/table">
            <a:tbl>
              <a:tblPr/>
              <a:tblGrid>
                <a:gridCol w="2472022"/>
                <a:gridCol w="1080305"/>
                <a:gridCol w="981092"/>
                <a:gridCol w="1182271"/>
                <a:gridCol w="1102351"/>
                <a:gridCol w="1069280"/>
                <a:gridCol w="1256681"/>
              </a:tblGrid>
              <a:tr h="185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AÑOS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5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5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5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5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5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5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5C1C"/>
                    </a:solidFill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Ventas-Unidades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4.977.281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5.475.009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6.022.510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6.624.761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7.287.237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DE INGRESO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1.194.547,39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1.314.002,13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1.445.402,34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1.589.942,58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1.748.936,84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Compra de Materia Prima(Camote)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Costo por Gramo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0,001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0,001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0,001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0,001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       0,001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Gramos Utilizado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199.091.232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219.000.355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240.900.391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264.990.430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291.489.473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Desperdicio por Gramo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1,5%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2.986,37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3.285,01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3.613,51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3.974,86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  4.372,34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Costo de Ventas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202.077,60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222.285,36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244.513,90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268.965,29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295.861,81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BRUTA EN VENTA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992.469,79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1.091.716,77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1.200.888,45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1.320.977,29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1.453.075,02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EGRESOS O COSTOS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Costos Variables o Producción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451.336,34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496.469,97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546.116,97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600.728,67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660.801,53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Costos Fijos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420.080,00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420.080,00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420.080,00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420.080,00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420.080,00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Egresos o Costos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871.416,34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916.549,97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966.196,97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1.020.808,67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1.080.881,53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8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ANTES DE INTERESES E IMPUESTOS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121.053,45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175.166,80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234.691,48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300.168,63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372.193,49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Depreciacion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-38.614,00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-38.614,00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-38.614,00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-38.614,00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-38.614,00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28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Intereses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-$ 36.872,78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-$ 34.555,63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-$ 31.970,33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-$ 29.085,86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-$ 25.867,61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ANTES DE IMPUESTOS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45.566,67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101.997,17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164.107,15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232.468,76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307.711,88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Participacion de los Trabadores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-6.835,00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-15.299,58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-24.616,07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-34.870,31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-46.156,78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Impuesto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-9.682,92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-21.674,40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-34.872,77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-49.399,61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-65.388,77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UTILIDAD NETA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29.048,75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65.023,20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104.618,31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148.198,84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196.166,32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Depreciacion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Otros Ingresos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Venta de Activos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-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-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3.000,00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  -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 27.600,00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Reemplazo de Activos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A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Compra de Activos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-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-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-7.500,00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  -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 -69.000,00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Inversión de Activos Fijos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-460.200,00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Inversión de Activos Diferidos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-3.000,00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Prestamo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344.203,41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Amortizacion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-$ 20.024,04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-$ 22.341,20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-$ 24.926,50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-$ 27.810,97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-$ 31.029,22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Capital de trabajo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-110.472,35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Valor de desecho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Flujo de Caja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-229.468,94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47.638,71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81.296,00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113.805,81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159.001,87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162.351,10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0" y="-14"/>
          <a:ext cx="9144000" cy="6858013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8524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5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5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5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5C1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5C1C"/>
                    </a:solidFill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8.015.961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8.817.557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9.699.312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10.669.243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11.736.168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1.923.830,52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2.116.213,57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2.327.834,93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2.560.618,42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2.816.680,26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  0,001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  0,001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  0,001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  0,001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  0,001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320.638.420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352.702.262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387.972.488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426.769.737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469.446.711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4.809,58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5.290,53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5.819,59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6.401,55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7.041,70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325.448,00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357.992,80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393.792,08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433.171,28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476.488,41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1.598.382,52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1.758.220,78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1.934.042,85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2.127.447,14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2.340.191,85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726.881,69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799.569,85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879.526,84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967.479,52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1.064.227,48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420.080,00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420.080,00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420.080,00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420.080,00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420.080,00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1.146.961,69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1.219.649,85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1.299.606,84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1.387.559,52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1.484.307,48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48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451.420,84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538.570,92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634.436,01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739.887,62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855.884,38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2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-$ 22.276,94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-$ 18.270,77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-$ 13.801,01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-$ 8.814,01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-$ 3.249,92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390.529,89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481.686,15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582.021,00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692.459,60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814.020,45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-58.579,48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-72.252,92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-87.303,15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-103.868,94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-122.103,07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9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-82.987,60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-102.358,31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-123.679,46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-147.147,67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-172.979,35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248.962,81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307.074,92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371.038,39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441.443,00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518.938,04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38.614,00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3.000,00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 -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 -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3.000,00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27.600,00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-7.500,00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 -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            -  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  -7.500,00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 -69.000,00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155560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-$ 34.619,88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-$ 38.626,06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-$ 43.095,82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-$ 48.082,82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-$ 53.646,90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110.472,35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8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155.560,00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44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248.456,92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307.062,86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366.556,57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$              427.474,18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        884.097,48 </a:t>
                      </a:r>
                    </a:p>
                  </a:txBody>
                  <a:tcPr marL="5490" marR="5490" marT="54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85724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s-E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PAYBACK</a:t>
            </a:r>
            <a:endParaRPr lang="es-E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ysClr val="windowText" lastClr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00034" y="1851386"/>
          <a:ext cx="8215336" cy="4006506"/>
        </p:xfrm>
        <a:graphic>
          <a:graphicData uri="http://schemas.openxmlformats.org/drawingml/2006/table">
            <a:tbl>
              <a:tblPr/>
              <a:tblGrid>
                <a:gridCol w="755986"/>
                <a:gridCol w="1412830"/>
                <a:gridCol w="1611118"/>
                <a:gridCol w="1450005"/>
                <a:gridCol w="1386989"/>
                <a:gridCol w="1598408"/>
              </a:tblGrid>
              <a:tr h="29866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RECUPERACIÓN DE INVERSIÓN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25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5983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TMAR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PERIODO</a:t>
                      </a:r>
                    </a:p>
                    <a:p>
                      <a:pPr algn="l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(AÑOS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SALDO INVERSIÓN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FLUJO DE CAJA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RENTABILIDAD EXIGIDA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RECUPERACIÓN INVERSIÓN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A6B1"/>
                    </a:solidFill>
                  </a:tcPr>
                </a:tc>
              </a:tr>
              <a:tr h="309244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19%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229.468,94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47.638,71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43.599,10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4.039,61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0219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225.429,33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81.296,00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42.831,57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38.464,42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777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186.964,91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113.805,81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35.523,33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78.282,48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0219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D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108.682,43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D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159.001,87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DC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20.649,66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DC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138.352,21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DC1"/>
                    </a:solidFill>
                  </a:tcPr>
                </a:tc>
              </a:tr>
              <a:tr h="3777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-29.669,78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162.351,10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-5.637,26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167.988,36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0219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-197.658,14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248.456,92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-37.555,05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286.011,97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7774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-483.670,11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307.062,86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-91.897,32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398.960,19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302196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-882.630,30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366.556,57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-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167.699,76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534.256,33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23419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-1.416.886,62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427.474,18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-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269.208,46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696.682,64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  <a:tr h="29464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-2.113.569,26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884.097,48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-401.578,16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1.285.675,64 </a:t>
                      </a:r>
                    </a:p>
                  </a:txBody>
                  <a:tcPr marL="8092" marR="8092" marT="8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0E4"/>
                    </a:solidFill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165004" y="0"/>
            <a:ext cx="8836152" cy="15001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PAY BACK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2152714"/>
          <a:ext cx="9001156" cy="4633872"/>
        </p:xfrm>
        <a:graphic>
          <a:graphicData uri="http://schemas.openxmlformats.org/drawingml/2006/table">
            <a:tbl>
              <a:tblPr/>
              <a:tblGrid>
                <a:gridCol w="1142976"/>
                <a:gridCol w="1571636"/>
                <a:gridCol w="1357322"/>
                <a:gridCol w="1643074"/>
                <a:gridCol w="1857388"/>
                <a:gridCol w="1428760"/>
              </a:tblGrid>
              <a:tr h="529481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Variable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Porcentaje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Variación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Resultado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04268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</a:t>
                      </a:r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0,204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11,55%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-</a:t>
                      </a:r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166.424,81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 Factible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1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 </a:t>
                      </a:r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0,216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23,81%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</a:t>
                      </a:r>
                      <a:r>
                        <a:rPr lang="es-ES" sz="2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101.053,91 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Factible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1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0,228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36,99%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355.391,08 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Factible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96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Precio Venta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</a:t>
                      </a:r>
                      <a:r>
                        <a:rPr lang="es-ES" sz="2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0,240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50,79%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596.915,48 </a:t>
                      </a:r>
                      <a:endParaRPr lang="es-ES" sz="2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Factible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481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 </a:t>
                      </a:r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0,252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61,76%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853.743,80 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Factible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96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0,264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82,25%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$1.074.572,12 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Factible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696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0,276 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100,29%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$1.313.400,44 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Factible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928794" y="1714488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ANALISIS RESPECTO AL PRECIO</a:t>
            </a:r>
            <a:endParaRPr lang="es-ES" sz="2800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65004" y="0"/>
            <a:ext cx="8836152" cy="15001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ANALISIS DE SENSIBILIDAD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-32" y="1785002"/>
          <a:ext cx="9144000" cy="4930146"/>
        </p:xfrm>
        <a:graphic>
          <a:graphicData uri="http://schemas.openxmlformats.org/drawingml/2006/table">
            <a:tbl>
              <a:tblPr/>
              <a:tblGrid>
                <a:gridCol w="1285852"/>
                <a:gridCol w="1714512"/>
                <a:gridCol w="1956794"/>
                <a:gridCol w="1117555"/>
                <a:gridCol w="1711997"/>
                <a:gridCol w="1357290"/>
              </a:tblGrid>
              <a:tr h="75848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Variable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Porcentaje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Variación unidades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Resultado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58484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3.015.734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17,12%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-42.813,07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 Factible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484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4.131.143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28,65%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204.161,17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Factible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484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Demanda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4.977.280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50,79%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596.915,48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Factible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8484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5.823.418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78,07%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980482.97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Factible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726"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7.395.741,54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97,59%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$1.206.110,91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Factible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165004" y="0"/>
            <a:ext cx="8836152" cy="15001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ANALISIS RESPECTO A LA DEMANDA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-71470" y="2211840"/>
          <a:ext cx="9144000" cy="3217424"/>
        </p:xfrm>
        <a:graphic>
          <a:graphicData uri="http://schemas.openxmlformats.org/drawingml/2006/table">
            <a:tbl>
              <a:tblPr/>
              <a:tblGrid>
                <a:gridCol w="1071538"/>
                <a:gridCol w="1357322"/>
                <a:gridCol w="2143140"/>
                <a:gridCol w="1214446"/>
                <a:gridCol w="2048419"/>
                <a:gridCol w="1309135"/>
              </a:tblGrid>
              <a:tr h="4843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Variable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Porcentaje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Variación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Resultado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843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697.133,07 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89,41%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1.177.480,15 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Factible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784.274,70 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69,26%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</a:t>
                      </a:r>
                      <a:r>
                        <a:rPr lang="es-ES" sz="2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</a:t>
                      </a:r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887.197,88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Factible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16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Costos Totales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 </a:t>
                      </a:r>
                      <a:r>
                        <a:rPr lang="es-ES" sz="2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871.416,34 </a:t>
                      </a:r>
                      <a:endParaRPr lang="es-ES" sz="2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50,79%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   </a:t>
                      </a:r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596.915,48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Factible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  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958.557,97 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33,74%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299.209,04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Factible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378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 </a:t>
                      </a:r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1.045.699,61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17,99%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$  </a:t>
                      </a:r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</a:t>
                      </a:r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-22.509,70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 Factible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65004" y="0"/>
            <a:ext cx="8836152" cy="15001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ANALISIS RESPECTO A LOS COSTOS TOTALES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65004" y="0"/>
            <a:ext cx="8836152" cy="15001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CONCLUSIONES</a:t>
            </a: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596" y="2071678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Es rentable: VAN positivo el cual es $  581.125,81 y una tasa interna de retorno (TIR) de 50,79%, la misma que es mayor a la tasa mínima atractiva de retorno (TMAR) de 19% determinada por los inversionistas.</a:t>
            </a:r>
          </a:p>
          <a:p>
            <a:pPr lvl="0">
              <a:buFont typeface="Wingdings" pitchFamily="2" charset="2"/>
              <a:buChar char="Ø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Para que el proyecto sea factible, hemos considerado que el Precio tendrá una variación de $0,04 y la cantidad de demanda para que el proyecto sea factibles y no se presenten pérdidas es de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3.015.734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unidades, además si los costos totales superan </a:t>
            </a:r>
            <a:r>
              <a:rPr lang="es-EC" sz="2000" dirty="0" smtClean="0">
                <a:latin typeface="Arial" pitchFamily="34" charset="0"/>
                <a:cs typeface="Arial" pitchFamily="34" charset="0"/>
              </a:rPr>
              <a:t> $  1.045.699,61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puede que el Van sea negativo y lo más recomendables es no seguir con el proyecto.</a:t>
            </a:r>
          </a:p>
          <a:p>
            <a:pPr>
              <a:buFont typeface="Wingdings" pitchFamily="2" charset="2"/>
              <a:buChar char="Ø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FUERZA  DE  PORTER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2051" name="Objeto 4"/>
          <p:cNvPicPr>
            <a:picLocks noChangeArrowheads="1"/>
          </p:cNvPicPr>
          <p:nvPr/>
        </p:nvPicPr>
        <p:blipFill>
          <a:blip r:embed="rId3" cstate="print"/>
          <a:srcRect l="-114" t="-432" r="-284" b="-551"/>
          <a:stretch>
            <a:fillRect/>
          </a:stretch>
        </p:blipFill>
        <p:spPr bwMode="auto">
          <a:xfrm>
            <a:off x="1785918" y="1857364"/>
            <a:ext cx="54419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MARKETING   MIX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5 Elipse"/>
          <p:cNvSpPr/>
          <p:nvPr/>
        </p:nvSpPr>
        <p:spPr>
          <a:xfrm>
            <a:off x="3071802" y="2143116"/>
            <a:ext cx="3143272" cy="8572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PRECIO</a:t>
            </a:r>
            <a:endParaRPr lang="es-EC" dirty="0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4786314" y="4714884"/>
            <a:ext cx="2428892" cy="812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C" dirty="0" smtClean="0"/>
              <a:t>PRODUCTO</a:t>
            </a:r>
            <a:endParaRPr lang="es-EC" dirty="0"/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2000232" y="4714884"/>
            <a:ext cx="2286016" cy="812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C" dirty="0" smtClean="0"/>
              <a:t>PUBLICIDAD</a:t>
            </a:r>
            <a:endParaRPr lang="es-EC" dirty="0"/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714480" y="3357562"/>
            <a:ext cx="2286016" cy="812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C" dirty="0" smtClean="0"/>
              <a:t>PLAZA</a:t>
            </a:r>
            <a:endParaRPr lang="es-EC" dirty="0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5357818" y="3286124"/>
            <a:ext cx="2500330" cy="812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C" dirty="0" smtClean="0"/>
              <a:t>PROMOCIÓN</a:t>
            </a:r>
            <a:endParaRPr lang="es-EC" dirty="0"/>
          </a:p>
        </p:txBody>
      </p:sp>
      <p:sp>
        <p:nvSpPr>
          <p:cNvPr id="15" name="14 Flecha abajo"/>
          <p:cNvSpPr/>
          <p:nvPr/>
        </p:nvSpPr>
        <p:spPr>
          <a:xfrm>
            <a:off x="6215074" y="3000372"/>
            <a:ext cx="357190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abajo"/>
          <p:cNvSpPr/>
          <p:nvPr/>
        </p:nvSpPr>
        <p:spPr>
          <a:xfrm>
            <a:off x="6215074" y="4286256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Flecha izquierda"/>
          <p:cNvSpPr/>
          <p:nvPr/>
        </p:nvSpPr>
        <p:spPr>
          <a:xfrm>
            <a:off x="4357686" y="5143512"/>
            <a:ext cx="357190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Flecha arriba"/>
          <p:cNvSpPr/>
          <p:nvPr/>
        </p:nvSpPr>
        <p:spPr>
          <a:xfrm>
            <a:off x="2857488" y="4286256"/>
            <a:ext cx="214314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Flecha arriba"/>
          <p:cNvSpPr/>
          <p:nvPr/>
        </p:nvSpPr>
        <p:spPr>
          <a:xfrm>
            <a:off x="2714612" y="2857496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PRODUCTO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14488"/>
            <a:ext cx="4286280" cy="436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ES" sz="4400" dirty="0" smtClean="0">
                <a:solidFill>
                  <a:schemeClr val="bg1"/>
                </a:solidFill>
              </a:rPr>
              <a:t>PRECIO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45720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PLAZA</a:t>
            </a:r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6929486" cy="38667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500198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PUBLICIDAD</a:t>
            </a:r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amote dibujo fin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572396" y="4714884"/>
            <a:ext cx="1571604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14282" y="1643050"/>
            <a:ext cx="8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928802"/>
            <a:ext cx="5221094" cy="42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2778</Words>
  <Application>Microsoft Office PowerPoint</Application>
  <PresentationFormat>Presentación en pantalla (4:3)</PresentationFormat>
  <Paragraphs>1380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Civil</vt:lpstr>
      <vt:lpstr>                                                                                        PROYECTO  DE  FACTIBILIDAD  DE  LA CREACIÓN  DE  UNA  EMPRESA  ELABORADORA DE  CAMOTES  AL  HORNO  EN  FORMA  DE  SNACK   LIGHT   EN   GUAYAQUIL  </vt:lpstr>
      <vt:lpstr>INTRODUCCIÓN</vt:lpstr>
      <vt:lpstr>ANÀLISIS   FODA</vt:lpstr>
      <vt:lpstr>FUERZA  DE  PORTER</vt:lpstr>
      <vt:lpstr>MARKETING   MIX</vt:lpstr>
      <vt:lpstr>PRODUCTO</vt:lpstr>
      <vt:lpstr>PRECIO</vt:lpstr>
      <vt:lpstr>PLAZA</vt:lpstr>
      <vt:lpstr>PUBLICIDAD</vt:lpstr>
      <vt:lpstr>PROMOCION</vt:lpstr>
      <vt:lpstr>ESTUDIO  TÉCNICO</vt:lpstr>
      <vt:lpstr>PROCESO DE PRODUCCION</vt:lpstr>
      <vt:lpstr>PROYECCION DE LA DEMANDA</vt:lpstr>
      <vt:lpstr>PROYECCIÓN DE LA DEMANADA</vt:lpstr>
      <vt:lpstr>DETERMINACIÓN DEL TAMAÑO DEL PROYECTO</vt:lpstr>
      <vt:lpstr>ESTUDIO DE LA LOCALIZACIÓN</vt:lpstr>
      <vt:lpstr>VALORIZACIÓN DE LAS INVERSIONES</vt:lpstr>
      <vt:lpstr>BALANCE DE EQUIPOS Y MAQUINARIAS</vt:lpstr>
      <vt:lpstr>BALANCE DE  PERSONAL</vt:lpstr>
      <vt:lpstr>ESTUDIO FINANCIERO</vt:lpstr>
      <vt:lpstr>INVERSION INICIAL</vt:lpstr>
      <vt:lpstr>INVERSIÓN DE ACTIVOS DIFERIDOS</vt:lpstr>
      <vt:lpstr>INVERSIÓN DE ACTIVOS FIJOS</vt:lpstr>
      <vt:lpstr>COSTOS DE PRODUCCIÓN</vt:lpstr>
      <vt:lpstr>Diapositiva 25</vt:lpstr>
      <vt:lpstr>DEPRECIACIÓN</vt:lpstr>
      <vt:lpstr>CAPITAL DE TRABAJO</vt:lpstr>
      <vt:lpstr>ESTRUCTURA FINANCIERA</vt:lpstr>
      <vt:lpstr>FLUJO DE CAJA</vt:lpstr>
      <vt:lpstr>Diapositiva 30</vt:lpstr>
      <vt:lpstr>Diapositiva 31</vt:lpstr>
      <vt:lpstr>PAYBACK</vt:lpstr>
      <vt:lpstr>Diapositiva 33</vt:lpstr>
      <vt:lpstr>Diapositiva 34</vt:lpstr>
      <vt:lpstr>Diapositiva 35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FACTIBILIDAD DE LA CREACIÓN DE UNA EMPRESA ELABORADORA DE CAMOTES AL HORNO EN FORMA DE SNACK LIGHT EN GUAYAQUIL</dc:title>
  <dc:creator>teresita</dc:creator>
  <cp:lastModifiedBy>USER</cp:lastModifiedBy>
  <cp:revision>91</cp:revision>
  <dcterms:modified xsi:type="dcterms:W3CDTF">2010-05-12T21:31:07Z</dcterms:modified>
</cp:coreProperties>
</file>