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6" r:id="rId24"/>
    <p:sldId id="327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01" r:id="rId40"/>
    <p:sldId id="299" r:id="rId41"/>
    <p:sldId id="257" r:id="rId42"/>
    <p:sldId id="258" r:id="rId43"/>
    <p:sldId id="259" r:id="rId44"/>
    <p:sldId id="260" r:id="rId45"/>
    <p:sldId id="262" r:id="rId46"/>
    <p:sldId id="263" r:id="rId47"/>
    <p:sldId id="264" r:id="rId48"/>
    <p:sldId id="276" r:id="rId49"/>
    <p:sldId id="277" r:id="rId50"/>
    <p:sldId id="265" r:id="rId51"/>
    <p:sldId id="266" r:id="rId52"/>
    <p:sldId id="267" r:id="rId53"/>
    <p:sldId id="268" r:id="rId54"/>
    <p:sldId id="275" r:id="rId55"/>
    <p:sldId id="278" r:id="rId56"/>
    <p:sldId id="344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295" r:id="rId74"/>
    <p:sldId id="296" r:id="rId75"/>
    <p:sldId id="297" r:id="rId76"/>
    <p:sldId id="298" r:id="rId77"/>
    <p:sldId id="300" r:id="rId7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C92"/>
    <a:srgbClr val="4AF683"/>
    <a:srgbClr val="33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F0B3E-215D-4032-9CA2-842C9F6DD0B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CCCDAE-5AE3-4FBD-8BA2-552B3D1A8B6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1200" b="1">
              <a:solidFill>
                <a:sysClr val="windowText" lastClr="000000"/>
              </a:solidFill>
            </a:rPr>
            <a:t>Recopilación deViviendas</a:t>
          </a:r>
        </a:p>
      </dgm:t>
    </dgm:pt>
    <dgm:pt modelId="{9995B3B5-6DD2-40E5-BE86-9CC656C1AB3E}" type="parTrans" cxnId="{2BB35622-7949-4700-9D95-5B56B4A1A409}">
      <dgm:prSet/>
      <dgm:spPr/>
      <dgm:t>
        <a:bodyPr/>
        <a:lstStyle/>
        <a:p>
          <a:endParaRPr lang="es-EC"/>
        </a:p>
      </dgm:t>
    </dgm:pt>
    <dgm:pt modelId="{625E3839-0945-46C3-A22B-F9E068A6D19A}" type="sibTrans" cxnId="{2BB35622-7949-4700-9D95-5B56B4A1A40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28E7C97E-3EBD-4A40-BBE4-0490938A8BE2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baseline="0" dirty="0">
              <a:solidFill>
                <a:schemeClr val="tx1"/>
              </a:solidFill>
            </a:rPr>
            <a:t>Anuncios Periódicos y Página WEB</a:t>
          </a:r>
        </a:p>
      </dgm:t>
    </dgm:pt>
    <dgm:pt modelId="{201EA894-258D-4A3F-B55C-5600D1B1A0C8}" type="parTrans" cxnId="{22008B43-DB57-44C7-8BA3-C5A489A5343E}">
      <dgm:prSet/>
      <dgm:spPr/>
      <dgm:t>
        <a:bodyPr/>
        <a:lstStyle/>
        <a:p>
          <a:endParaRPr lang="es-EC"/>
        </a:p>
      </dgm:t>
    </dgm:pt>
    <dgm:pt modelId="{BD86CE88-7E53-4E70-8CC2-04371BDE6015}" type="sibTrans" cxnId="{22008B43-DB57-44C7-8BA3-C5A489A5343E}">
      <dgm:prSet/>
      <dgm:spPr/>
      <dgm:t>
        <a:bodyPr/>
        <a:lstStyle/>
        <a:p>
          <a:endParaRPr lang="es-EC"/>
        </a:p>
      </dgm:t>
    </dgm:pt>
    <dgm:pt modelId="{AABD4FE5-828A-4275-9A5E-C5B0CDA225B4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baseline="0" dirty="0" smtClean="0">
              <a:solidFill>
                <a:schemeClr val="tx1"/>
              </a:solidFill>
            </a:rPr>
            <a:t>Búsqueda </a:t>
          </a:r>
          <a:r>
            <a:rPr lang="es-EC" baseline="0" dirty="0">
              <a:solidFill>
                <a:schemeClr val="tx1"/>
              </a:solidFill>
            </a:rPr>
            <a:t>Independiente</a:t>
          </a:r>
        </a:p>
      </dgm:t>
    </dgm:pt>
    <dgm:pt modelId="{48BAB569-4577-417B-B102-016E879AA6FB}" type="parTrans" cxnId="{BDE2C4F6-D158-4CC1-A084-1782F1B2ADCA}">
      <dgm:prSet/>
      <dgm:spPr/>
      <dgm:t>
        <a:bodyPr/>
        <a:lstStyle/>
        <a:p>
          <a:endParaRPr lang="es-EC"/>
        </a:p>
      </dgm:t>
    </dgm:pt>
    <dgm:pt modelId="{9432506C-D8D4-4734-82B9-32FC0EE24ABA}" type="sibTrans" cxnId="{BDE2C4F6-D158-4CC1-A084-1782F1B2ADCA}">
      <dgm:prSet/>
      <dgm:spPr/>
      <dgm:t>
        <a:bodyPr/>
        <a:lstStyle/>
        <a:p>
          <a:endParaRPr lang="es-EC"/>
        </a:p>
      </dgm:t>
    </dgm:pt>
    <dgm:pt modelId="{33E3EBAA-AA7B-4514-A915-014BB7E3FF3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1200" b="1" dirty="0">
              <a:solidFill>
                <a:sysClr val="windowText" lastClr="000000"/>
              </a:solidFill>
            </a:rPr>
            <a:t>Negociar con los dueños</a:t>
          </a:r>
        </a:p>
      </dgm:t>
    </dgm:pt>
    <dgm:pt modelId="{4BD437A8-2960-411A-BCEE-82039D9169F7}" type="parTrans" cxnId="{907E33BF-9140-4C46-96FE-FBEEA44D96F7}">
      <dgm:prSet/>
      <dgm:spPr/>
      <dgm:t>
        <a:bodyPr/>
        <a:lstStyle/>
        <a:p>
          <a:endParaRPr lang="es-EC"/>
        </a:p>
      </dgm:t>
    </dgm:pt>
    <dgm:pt modelId="{602CA218-BB9B-4994-80E5-7DC7EA4A7E43}" type="sibTrans" cxnId="{907E33BF-9140-4C46-96FE-FBEEA44D96F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E9B0188-EBCA-432A-8E8C-EE2A2F0A0FD3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Analizar contrato</a:t>
          </a:r>
        </a:p>
      </dgm:t>
    </dgm:pt>
    <dgm:pt modelId="{7FE1AF8F-BCDB-422B-A883-7505DB1C7A01}" type="parTrans" cxnId="{55D59941-9C39-4ACB-AB2B-DFF898F1978F}">
      <dgm:prSet/>
      <dgm:spPr/>
      <dgm:t>
        <a:bodyPr/>
        <a:lstStyle/>
        <a:p>
          <a:endParaRPr lang="es-EC"/>
        </a:p>
      </dgm:t>
    </dgm:pt>
    <dgm:pt modelId="{07BC5F56-68B8-47A6-959B-1C666E314B84}" type="sibTrans" cxnId="{55D59941-9C39-4ACB-AB2B-DFF898F1978F}">
      <dgm:prSet/>
      <dgm:spPr/>
      <dgm:t>
        <a:bodyPr/>
        <a:lstStyle/>
        <a:p>
          <a:endParaRPr lang="es-EC"/>
        </a:p>
      </dgm:t>
    </dgm:pt>
    <dgm:pt modelId="{B38B17ED-EC94-4C36-8FBB-E19A21983B3F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Aprobación</a:t>
          </a:r>
        </a:p>
      </dgm:t>
    </dgm:pt>
    <dgm:pt modelId="{F80E225B-0840-4C73-AF37-65A5B3DB35F0}" type="parTrans" cxnId="{9B4D8807-D1DF-43A3-B844-7ACB9001695D}">
      <dgm:prSet/>
      <dgm:spPr/>
      <dgm:t>
        <a:bodyPr/>
        <a:lstStyle/>
        <a:p>
          <a:endParaRPr lang="es-EC"/>
        </a:p>
      </dgm:t>
    </dgm:pt>
    <dgm:pt modelId="{4F41C6C6-EF64-48CE-A01A-528BEAC3495B}" type="sibTrans" cxnId="{9B4D8807-D1DF-43A3-B844-7ACB9001695D}">
      <dgm:prSet/>
      <dgm:spPr/>
      <dgm:t>
        <a:bodyPr/>
        <a:lstStyle/>
        <a:p>
          <a:endParaRPr lang="es-EC"/>
        </a:p>
      </dgm:t>
    </dgm:pt>
    <dgm:pt modelId="{99C4205D-A4C7-447C-817A-001F7A56722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1200" b="1">
              <a:solidFill>
                <a:sysClr val="windowText" lastClr="000000"/>
              </a:solidFill>
            </a:rPr>
            <a:t>Envío Datos a Guayaquil</a:t>
          </a:r>
        </a:p>
      </dgm:t>
    </dgm:pt>
    <dgm:pt modelId="{8204BE82-D747-4754-857F-0E754B4D3B58}" type="parTrans" cxnId="{718A4B9B-49A1-4BDE-8DB4-93AA2E9B4046}">
      <dgm:prSet/>
      <dgm:spPr/>
      <dgm:t>
        <a:bodyPr/>
        <a:lstStyle/>
        <a:p>
          <a:endParaRPr lang="es-EC"/>
        </a:p>
      </dgm:t>
    </dgm:pt>
    <dgm:pt modelId="{C8D0B0F6-C127-4123-90BA-642486D92923}" type="sibTrans" cxnId="{718A4B9B-49A1-4BDE-8DB4-93AA2E9B4046}">
      <dgm:prSet/>
      <dgm:spPr/>
      <dgm:t>
        <a:bodyPr/>
        <a:lstStyle/>
        <a:p>
          <a:endParaRPr lang="es-EC"/>
        </a:p>
      </dgm:t>
    </dgm:pt>
    <dgm:pt modelId="{D177DAD3-E500-4581-821B-CB05C057140D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Envío </a:t>
          </a:r>
        </a:p>
      </dgm:t>
    </dgm:pt>
    <dgm:pt modelId="{440F8221-C2C0-4446-9B02-E7403E6EB06C}" type="parTrans" cxnId="{A524156E-64DC-4559-9231-37E1F3244098}">
      <dgm:prSet/>
      <dgm:spPr/>
      <dgm:t>
        <a:bodyPr/>
        <a:lstStyle/>
        <a:p>
          <a:endParaRPr lang="es-EC"/>
        </a:p>
      </dgm:t>
    </dgm:pt>
    <dgm:pt modelId="{E0DDA40E-95CF-4EE6-9F46-BC20CE852438}" type="sibTrans" cxnId="{A524156E-64DC-4559-9231-37E1F3244098}">
      <dgm:prSet/>
      <dgm:spPr/>
      <dgm:t>
        <a:bodyPr/>
        <a:lstStyle/>
        <a:p>
          <a:endParaRPr lang="es-EC"/>
        </a:p>
      </dgm:t>
    </dgm:pt>
    <dgm:pt modelId="{D1D59535-484A-412D-8DB8-4CBB5B12D537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Confirmación</a:t>
          </a:r>
        </a:p>
      </dgm:t>
    </dgm:pt>
    <dgm:pt modelId="{9A91EE4E-D686-4BB5-9E03-A84338268223}" type="parTrans" cxnId="{CB87A3AB-C936-411B-8A36-9D1F25798F91}">
      <dgm:prSet/>
      <dgm:spPr/>
      <dgm:t>
        <a:bodyPr/>
        <a:lstStyle/>
        <a:p>
          <a:endParaRPr lang="es-EC"/>
        </a:p>
      </dgm:t>
    </dgm:pt>
    <dgm:pt modelId="{F099CF56-6FC0-4CB8-B20E-6BB23EB58FA2}" type="sibTrans" cxnId="{CB87A3AB-C936-411B-8A36-9D1F25798F91}">
      <dgm:prSet/>
      <dgm:spPr/>
      <dgm:t>
        <a:bodyPr/>
        <a:lstStyle/>
        <a:p>
          <a:endParaRPr lang="es-EC"/>
        </a:p>
      </dgm:t>
    </dgm:pt>
    <dgm:pt modelId="{1CCE04FB-0234-4F54-842E-8BA397F2E739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Firma del Contrato</a:t>
          </a:r>
        </a:p>
      </dgm:t>
    </dgm:pt>
    <dgm:pt modelId="{E1E2B697-1360-4B9A-8DCF-A6A1917DA53C}" type="parTrans" cxnId="{6E1624F1-A564-45DC-97A8-1FD7973B67DF}">
      <dgm:prSet/>
      <dgm:spPr/>
      <dgm:t>
        <a:bodyPr/>
        <a:lstStyle/>
        <a:p>
          <a:endParaRPr lang="es-ES"/>
        </a:p>
      </dgm:t>
    </dgm:pt>
    <dgm:pt modelId="{3D183674-9F4F-4E02-82CD-51A50D37E1BD}" type="sibTrans" cxnId="{6E1624F1-A564-45DC-97A8-1FD7973B67DF}">
      <dgm:prSet/>
      <dgm:spPr/>
      <dgm:t>
        <a:bodyPr/>
        <a:lstStyle/>
        <a:p>
          <a:endParaRPr lang="es-ES"/>
        </a:p>
      </dgm:t>
    </dgm:pt>
    <dgm:pt modelId="{F3FB9C4A-3B22-4CB9-BD7C-25010C9259A4}" type="pres">
      <dgm:prSet presAssocID="{042F0B3E-215D-4032-9CA2-842C9F6DD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C23F6-E116-4CE5-8EFA-C8E23DB9268E}" type="pres">
      <dgm:prSet presAssocID="{042F0B3E-215D-4032-9CA2-842C9F6DD0BC}" presName="tSp" presStyleCnt="0"/>
      <dgm:spPr/>
    </dgm:pt>
    <dgm:pt modelId="{D1103FCD-8A5B-4155-89D6-F7BBC3B09184}" type="pres">
      <dgm:prSet presAssocID="{042F0B3E-215D-4032-9CA2-842C9F6DD0BC}" presName="bSp" presStyleCnt="0"/>
      <dgm:spPr/>
    </dgm:pt>
    <dgm:pt modelId="{9D0AC2DE-6CA3-4F17-9F59-FBE3A1121CFA}" type="pres">
      <dgm:prSet presAssocID="{042F0B3E-215D-4032-9CA2-842C9F6DD0BC}" presName="process" presStyleCnt="0"/>
      <dgm:spPr/>
    </dgm:pt>
    <dgm:pt modelId="{204A60AC-3128-4B99-9571-25C3F052DEAB}" type="pres">
      <dgm:prSet presAssocID="{95CCCDAE-5AE3-4FBD-8BA2-552B3D1A8B61}" presName="composite1" presStyleCnt="0"/>
      <dgm:spPr/>
    </dgm:pt>
    <dgm:pt modelId="{AB852CE8-45EF-4F72-833F-59559824DE0F}" type="pres">
      <dgm:prSet presAssocID="{95CCCDAE-5AE3-4FBD-8BA2-552B3D1A8B61}" presName="dummyNode1" presStyleLbl="node1" presStyleIdx="0" presStyleCnt="3"/>
      <dgm:spPr/>
    </dgm:pt>
    <dgm:pt modelId="{6DCEDFB2-78C8-4E96-83C7-B01F3687812D}" type="pres">
      <dgm:prSet presAssocID="{95CCCDAE-5AE3-4FBD-8BA2-552B3D1A8B61}" presName="childNode1" presStyleLbl="bgAcc1" presStyleIdx="0" presStyleCnt="3" custLinFactNeighborX="-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1CD77F-94DB-40A6-A3D3-0D61D3B24C42}" type="pres">
      <dgm:prSet presAssocID="{95CCCDAE-5AE3-4FBD-8BA2-552B3D1A8B6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8AF782-A39D-4A80-BA8A-5C7BAE3C71C4}" type="pres">
      <dgm:prSet presAssocID="{95CCCDAE-5AE3-4FBD-8BA2-552B3D1A8B6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C530D-AC48-4370-B5F0-6C10636211D6}" type="pres">
      <dgm:prSet presAssocID="{95CCCDAE-5AE3-4FBD-8BA2-552B3D1A8B61}" presName="connSite1" presStyleCnt="0"/>
      <dgm:spPr/>
    </dgm:pt>
    <dgm:pt modelId="{2354E535-6232-406A-B703-5EB5B161C153}" type="pres">
      <dgm:prSet presAssocID="{625E3839-0945-46C3-A22B-F9E068A6D19A}" presName="Name9" presStyleLbl="sibTrans2D1" presStyleIdx="0" presStyleCnt="2"/>
      <dgm:spPr/>
      <dgm:t>
        <a:bodyPr/>
        <a:lstStyle/>
        <a:p>
          <a:endParaRPr lang="es-ES"/>
        </a:p>
      </dgm:t>
    </dgm:pt>
    <dgm:pt modelId="{5461DA45-0A7F-4A58-BF93-A8F2A4308233}" type="pres">
      <dgm:prSet presAssocID="{33E3EBAA-AA7B-4514-A915-014BB7E3FF34}" presName="composite2" presStyleCnt="0"/>
      <dgm:spPr/>
    </dgm:pt>
    <dgm:pt modelId="{68BEF26F-6087-4DBE-A5DF-05B32C777B34}" type="pres">
      <dgm:prSet presAssocID="{33E3EBAA-AA7B-4514-A915-014BB7E3FF34}" presName="dummyNode2" presStyleLbl="node1" presStyleIdx="0" presStyleCnt="3"/>
      <dgm:spPr/>
    </dgm:pt>
    <dgm:pt modelId="{F80489E0-DDF8-40D4-973F-1C9BE6A04F51}" type="pres">
      <dgm:prSet presAssocID="{33E3EBAA-AA7B-4514-A915-014BB7E3FF3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045A68-DBBE-408C-87B8-EB092DF613E0}" type="pres">
      <dgm:prSet presAssocID="{33E3EBAA-AA7B-4514-A915-014BB7E3FF3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2B901C-7AA7-4048-9AD8-5A662D9D6980}" type="pres">
      <dgm:prSet presAssocID="{33E3EBAA-AA7B-4514-A915-014BB7E3FF3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903914-AE58-44AA-A481-DA1E731B0C21}" type="pres">
      <dgm:prSet presAssocID="{33E3EBAA-AA7B-4514-A915-014BB7E3FF34}" presName="connSite2" presStyleCnt="0"/>
      <dgm:spPr/>
    </dgm:pt>
    <dgm:pt modelId="{DBF312C6-49F0-4B4C-AD74-293CDDBCBCB2}" type="pres">
      <dgm:prSet presAssocID="{602CA218-BB9B-4994-80E5-7DC7EA4A7E43}" presName="Name18" presStyleLbl="sibTrans2D1" presStyleIdx="1" presStyleCnt="2"/>
      <dgm:spPr/>
      <dgm:t>
        <a:bodyPr/>
        <a:lstStyle/>
        <a:p>
          <a:endParaRPr lang="es-ES"/>
        </a:p>
      </dgm:t>
    </dgm:pt>
    <dgm:pt modelId="{9588A84F-EEF7-4AE4-8CE4-CCB219D774A1}" type="pres">
      <dgm:prSet presAssocID="{99C4205D-A4C7-447C-817A-001F7A567223}" presName="composite1" presStyleCnt="0"/>
      <dgm:spPr/>
    </dgm:pt>
    <dgm:pt modelId="{DC7E5AF4-A693-49D0-8A1A-72121C3EB1BD}" type="pres">
      <dgm:prSet presAssocID="{99C4205D-A4C7-447C-817A-001F7A567223}" presName="dummyNode1" presStyleLbl="node1" presStyleIdx="1" presStyleCnt="3"/>
      <dgm:spPr/>
    </dgm:pt>
    <dgm:pt modelId="{86C154CB-3BDD-4E2F-8FD1-6A519063DAC6}" type="pres">
      <dgm:prSet presAssocID="{99C4205D-A4C7-447C-817A-001F7A56722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73437-8E23-47A5-9241-BDD3E000081A}" type="pres">
      <dgm:prSet presAssocID="{99C4205D-A4C7-447C-817A-001F7A56722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48483C-F71B-4413-9A78-E374DF70D7AE}" type="pres">
      <dgm:prSet presAssocID="{99C4205D-A4C7-447C-817A-001F7A56722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12C53-A147-40EC-9B18-887E464017F4}" type="pres">
      <dgm:prSet presAssocID="{99C4205D-A4C7-447C-817A-001F7A567223}" presName="connSite1" presStyleCnt="0"/>
      <dgm:spPr/>
    </dgm:pt>
  </dgm:ptLst>
  <dgm:cxnLst>
    <dgm:cxn modelId="{4EC9F0DB-4B43-4D1F-8490-F29590A73228}" type="presOf" srcId="{D177DAD3-E500-4581-821B-CB05C057140D}" destId="{86C154CB-3BDD-4E2F-8FD1-6A519063DAC6}" srcOrd="0" destOrd="0" presId="urn:microsoft.com/office/officeart/2005/8/layout/hProcess4"/>
    <dgm:cxn modelId="{F2E333FA-B3D5-4A68-AF91-72ABE60E45BE}" type="presOf" srcId="{28E7C97E-3EBD-4A40-BBE4-0490938A8BE2}" destId="{6DCEDFB2-78C8-4E96-83C7-B01F3687812D}" srcOrd="0" destOrd="0" presId="urn:microsoft.com/office/officeart/2005/8/layout/hProcess4"/>
    <dgm:cxn modelId="{907E33BF-9140-4C46-96FE-FBEEA44D96F7}" srcId="{042F0B3E-215D-4032-9CA2-842C9F6DD0BC}" destId="{33E3EBAA-AA7B-4514-A915-014BB7E3FF34}" srcOrd="1" destOrd="0" parTransId="{4BD437A8-2960-411A-BCEE-82039D9169F7}" sibTransId="{602CA218-BB9B-4994-80E5-7DC7EA4A7E43}"/>
    <dgm:cxn modelId="{9B4D8807-D1DF-43A3-B844-7ACB9001695D}" srcId="{33E3EBAA-AA7B-4514-A915-014BB7E3FF34}" destId="{B38B17ED-EC94-4C36-8FBB-E19A21983B3F}" srcOrd="1" destOrd="0" parTransId="{F80E225B-0840-4C73-AF37-65A5B3DB35F0}" sibTransId="{4F41C6C6-EF64-48CE-A01A-528BEAC3495B}"/>
    <dgm:cxn modelId="{4AEC4067-BFE5-4CE1-8290-E97CDF403307}" type="presOf" srcId="{625E3839-0945-46C3-A22B-F9E068A6D19A}" destId="{2354E535-6232-406A-B703-5EB5B161C153}" srcOrd="0" destOrd="0" presId="urn:microsoft.com/office/officeart/2005/8/layout/hProcess4"/>
    <dgm:cxn modelId="{19F7E816-170E-4134-AB79-52394D54FF41}" type="presOf" srcId="{1CCE04FB-0234-4F54-842E-8BA397F2E739}" destId="{F80489E0-DDF8-40D4-973F-1C9BE6A04F51}" srcOrd="0" destOrd="2" presId="urn:microsoft.com/office/officeart/2005/8/layout/hProcess4"/>
    <dgm:cxn modelId="{22008B43-DB57-44C7-8BA3-C5A489A5343E}" srcId="{95CCCDAE-5AE3-4FBD-8BA2-552B3D1A8B61}" destId="{28E7C97E-3EBD-4A40-BBE4-0490938A8BE2}" srcOrd="0" destOrd="0" parTransId="{201EA894-258D-4A3F-B55C-5600D1B1A0C8}" sibTransId="{BD86CE88-7E53-4E70-8CC2-04371BDE6015}"/>
    <dgm:cxn modelId="{5268382B-F6A3-4C6B-BB14-21500257B8BD}" type="presOf" srcId="{042F0B3E-215D-4032-9CA2-842C9F6DD0BC}" destId="{F3FB9C4A-3B22-4CB9-BD7C-25010C9259A4}" srcOrd="0" destOrd="0" presId="urn:microsoft.com/office/officeart/2005/8/layout/hProcess4"/>
    <dgm:cxn modelId="{55D59941-9C39-4ACB-AB2B-DFF898F1978F}" srcId="{33E3EBAA-AA7B-4514-A915-014BB7E3FF34}" destId="{DE9B0188-EBCA-432A-8E8C-EE2A2F0A0FD3}" srcOrd="0" destOrd="0" parTransId="{7FE1AF8F-BCDB-422B-A883-7505DB1C7A01}" sibTransId="{07BC5F56-68B8-47A6-959B-1C666E314B84}"/>
    <dgm:cxn modelId="{A47A67FA-B1F4-4E8B-B069-1FB7BA78B13C}" type="presOf" srcId="{D177DAD3-E500-4581-821B-CB05C057140D}" destId="{F5973437-8E23-47A5-9241-BDD3E000081A}" srcOrd="1" destOrd="0" presId="urn:microsoft.com/office/officeart/2005/8/layout/hProcess4"/>
    <dgm:cxn modelId="{071CFCF7-185E-4432-95BF-B2556A2578BC}" type="presOf" srcId="{B38B17ED-EC94-4C36-8FBB-E19A21983B3F}" destId="{F80489E0-DDF8-40D4-973F-1C9BE6A04F51}" srcOrd="0" destOrd="1" presId="urn:microsoft.com/office/officeart/2005/8/layout/hProcess4"/>
    <dgm:cxn modelId="{CEA14DE0-8BB6-4906-83DC-494D4B4F594E}" type="presOf" srcId="{B38B17ED-EC94-4C36-8FBB-E19A21983B3F}" destId="{A6045A68-DBBE-408C-87B8-EB092DF613E0}" srcOrd="1" destOrd="1" presId="urn:microsoft.com/office/officeart/2005/8/layout/hProcess4"/>
    <dgm:cxn modelId="{F85BA1EC-F6C0-452F-80E3-055512FA8349}" type="presOf" srcId="{DE9B0188-EBCA-432A-8E8C-EE2A2F0A0FD3}" destId="{F80489E0-DDF8-40D4-973F-1C9BE6A04F51}" srcOrd="0" destOrd="0" presId="urn:microsoft.com/office/officeart/2005/8/layout/hProcess4"/>
    <dgm:cxn modelId="{EB4129D9-F94F-4685-8DCC-40A6A771CAF9}" type="presOf" srcId="{AABD4FE5-828A-4275-9A5E-C5B0CDA225B4}" destId="{BE1CD77F-94DB-40A6-A3D3-0D61D3B24C42}" srcOrd="1" destOrd="1" presId="urn:microsoft.com/office/officeart/2005/8/layout/hProcess4"/>
    <dgm:cxn modelId="{718A4B9B-49A1-4BDE-8DB4-93AA2E9B4046}" srcId="{042F0B3E-215D-4032-9CA2-842C9F6DD0BC}" destId="{99C4205D-A4C7-447C-817A-001F7A567223}" srcOrd="2" destOrd="0" parTransId="{8204BE82-D747-4754-857F-0E754B4D3B58}" sibTransId="{C8D0B0F6-C127-4123-90BA-642486D92923}"/>
    <dgm:cxn modelId="{6E1624F1-A564-45DC-97A8-1FD7973B67DF}" srcId="{33E3EBAA-AA7B-4514-A915-014BB7E3FF34}" destId="{1CCE04FB-0234-4F54-842E-8BA397F2E739}" srcOrd="2" destOrd="0" parTransId="{E1E2B697-1360-4B9A-8DCF-A6A1917DA53C}" sibTransId="{3D183674-9F4F-4E02-82CD-51A50D37E1BD}"/>
    <dgm:cxn modelId="{4AF88D9E-6D14-457C-887D-541D7E7FE851}" type="presOf" srcId="{99C4205D-A4C7-447C-817A-001F7A567223}" destId="{1D48483C-F71B-4413-9A78-E374DF70D7AE}" srcOrd="0" destOrd="0" presId="urn:microsoft.com/office/officeart/2005/8/layout/hProcess4"/>
    <dgm:cxn modelId="{8D700D8B-1CE5-4A90-A15F-E643619D4346}" type="presOf" srcId="{DE9B0188-EBCA-432A-8E8C-EE2A2F0A0FD3}" destId="{A6045A68-DBBE-408C-87B8-EB092DF613E0}" srcOrd="1" destOrd="0" presId="urn:microsoft.com/office/officeart/2005/8/layout/hProcess4"/>
    <dgm:cxn modelId="{6CF3B958-5A41-4810-B4D7-55B818B7D854}" type="presOf" srcId="{602CA218-BB9B-4994-80E5-7DC7EA4A7E43}" destId="{DBF312C6-49F0-4B4C-AD74-293CDDBCBCB2}" srcOrd="0" destOrd="0" presId="urn:microsoft.com/office/officeart/2005/8/layout/hProcess4"/>
    <dgm:cxn modelId="{9740F2BF-2DA6-4A68-BCEB-DF4490576E52}" type="presOf" srcId="{28E7C97E-3EBD-4A40-BBE4-0490938A8BE2}" destId="{BE1CD77F-94DB-40A6-A3D3-0D61D3B24C42}" srcOrd="1" destOrd="0" presId="urn:microsoft.com/office/officeart/2005/8/layout/hProcess4"/>
    <dgm:cxn modelId="{71615CE6-44FC-42EE-9B1B-390F3C451E3C}" type="presOf" srcId="{D1D59535-484A-412D-8DB8-4CBB5B12D537}" destId="{F5973437-8E23-47A5-9241-BDD3E000081A}" srcOrd="1" destOrd="1" presId="urn:microsoft.com/office/officeart/2005/8/layout/hProcess4"/>
    <dgm:cxn modelId="{E150C330-E3A6-4F6E-A515-256E313385CF}" type="presOf" srcId="{95CCCDAE-5AE3-4FBD-8BA2-552B3D1A8B61}" destId="{868AF782-A39D-4A80-BA8A-5C7BAE3C71C4}" srcOrd="0" destOrd="0" presId="urn:microsoft.com/office/officeart/2005/8/layout/hProcess4"/>
    <dgm:cxn modelId="{F901A33C-8490-4A72-BC6C-FC4C63B0EABE}" type="presOf" srcId="{1CCE04FB-0234-4F54-842E-8BA397F2E739}" destId="{A6045A68-DBBE-408C-87B8-EB092DF613E0}" srcOrd="1" destOrd="2" presId="urn:microsoft.com/office/officeart/2005/8/layout/hProcess4"/>
    <dgm:cxn modelId="{B55B842A-818A-4028-91E8-32321001FA47}" type="presOf" srcId="{33E3EBAA-AA7B-4514-A915-014BB7E3FF34}" destId="{912B901C-7AA7-4048-9AD8-5A662D9D6980}" srcOrd="0" destOrd="0" presId="urn:microsoft.com/office/officeart/2005/8/layout/hProcess4"/>
    <dgm:cxn modelId="{2BB35622-7949-4700-9D95-5B56B4A1A409}" srcId="{042F0B3E-215D-4032-9CA2-842C9F6DD0BC}" destId="{95CCCDAE-5AE3-4FBD-8BA2-552B3D1A8B61}" srcOrd="0" destOrd="0" parTransId="{9995B3B5-6DD2-40E5-BE86-9CC656C1AB3E}" sibTransId="{625E3839-0945-46C3-A22B-F9E068A6D19A}"/>
    <dgm:cxn modelId="{CB87A3AB-C936-411B-8A36-9D1F25798F91}" srcId="{99C4205D-A4C7-447C-817A-001F7A567223}" destId="{D1D59535-484A-412D-8DB8-4CBB5B12D537}" srcOrd="1" destOrd="0" parTransId="{9A91EE4E-D686-4BB5-9E03-A84338268223}" sibTransId="{F099CF56-6FC0-4CB8-B20E-6BB23EB58FA2}"/>
    <dgm:cxn modelId="{367CAEBA-3E59-4108-B8BC-7E2357B86373}" type="presOf" srcId="{D1D59535-484A-412D-8DB8-4CBB5B12D537}" destId="{86C154CB-3BDD-4E2F-8FD1-6A519063DAC6}" srcOrd="0" destOrd="1" presId="urn:microsoft.com/office/officeart/2005/8/layout/hProcess4"/>
    <dgm:cxn modelId="{5126380D-CA5C-49ED-8CDA-00B0A0FD6734}" type="presOf" srcId="{AABD4FE5-828A-4275-9A5E-C5B0CDA225B4}" destId="{6DCEDFB2-78C8-4E96-83C7-B01F3687812D}" srcOrd="0" destOrd="1" presId="urn:microsoft.com/office/officeart/2005/8/layout/hProcess4"/>
    <dgm:cxn modelId="{A524156E-64DC-4559-9231-37E1F3244098}" srcId="{99C4205D-A4C7-447C-817A-001F7A567223}" destId="{D177DAD3-E500-4581-821B-CB05C057140D}" srcOrd="0" destOrd="0" parTransId="{440F8221-C2C0-4446-9B02-E7403E6EB06C}" sibTransId="{E0DDA40E-95CF-4EE6-9F46-BC20CE852438}"/>
    <dgm:cxn modelId="{BDE2C4F6-D158-4CC1-A084-1782F1B2ADCA}" srcId="{95CCCDAE-5AE3-4FBD-8BA2-552B3D1A8B61}" destId="{AABD4FE5-828A-4275-9A5E-C5B0CDA225B4}" srcOrd="1" destOrd="0" parTransId="{48BAB569-4577-417B-B102-016E879AA6FB}" sibTransId="{9432506C-D8D4-4734-82B9-32FC0EE24ABA}"/>
    <dgm:cxn modelId="{8B8CE547-2254-4E46-9674-DC4B612227F5}" type="presParOf" srcId="{F3FB9C4A-3B22-4CB9-BD7C-25010C9259A4}" destId="{FDDC23F6-E116-4CE5-8EFA-C8E23DB9268E}" srcOrd="0" destOrd="0" presId="urn:microsoft.com/office/officeart/2005/8/layout/hProcess4"/>
    <dgm:cxn modelId="{6306A12C-5A68-40F3-A48D-1DC3B55B853B}" type="presParOf" srcId="{F3FB9C4A-3B22-4CB9-BD7C-25010C9259A4}" destId="{D1103FCD-8A5B-4155-89D6-F7BBC3B09184}" srcOrd="1" destOrd="0" presId="urn:microsoft.com/office/officeart/2005/8/layout/hProcess4"/>
    <dgm:cxn modelId="{B0AEC2B1-F750-43E4-B05B-BF3C31479901}" type="presParOf" srcId="{F3FB9C4A-3B22-4CB9-BD7C-25010C9259A4}" destId="{9D0AC2DE-6CA3-4F17-9F59-FBE3A1121CFA}" srcOrd="2" destOrd="0" presId="urn:microsoft.com/office/officeart/2005/8/layout/hProcess4"/>
    <dgm:cxn modelId="{BEBBC5DE-B46F-4CA2-85D0-A83C0DB2EE76}" type="presParOf" srcId="{9D0AC2DE-6CA3-4F17-9F59-FBE3A1121CFA}" destId="{204A60AC-3128-4B99-9571-25C3F052DEAB}" srcOrd="0" destOrd="0" presId="urn:microsoft.com/office/officeart/2005/8/layout/hProcess4"/>
    <dgm:cxn modelId="{E1F67472-D9AE-4A27-946B-0EDD13207D6F}" type="presParOf" srcId="{204A60AC-3128-4B99-9571-25C3F052DEAB}" destId="{AB852CE8-45EF-4F72-833F-59559824DE0F}" srcOrd="0" destOrd="0" presId="urn:microsoft.com/office/officeart/2005/8/layout/hProcess4"/>
    <dgm:cxn modelId="{76EDED58-7593-4804-B860-430396C937F2}" type="presParOf" srcId="{204A60AC-3128-4B99-9571-25C3F052DEAB}" destId="{6DCEDFB2-78C8-4E96-83C7-B01F3687812D}" srcOrd="1" destOrd="0" presId="urn:microsoft.com/office/officeart/2005/8/layout/hProcess4"/>
    <dgm:cxn modelId="{C8E0EF5F-0746-41AE-BCA4-68EA9A6D8048}" type="presParOf" srcId="{204A60AC-3128-4B99-9571-25C3F052DEAB}" destId="{BE1CD77F-94DB-40A6-A3D3-0D61D3B24C42}" srcOrd="2" destOrd="0" presId="urn:microsoft.com/office/officeart/2005/8/layout/hProcess4"/>
    <dgm:cxn modelId="{FAC4EA17-38C4-49B5-B2B3-C73924CCC225}" type="presParOf" srcId="{204A60AC-3128-4B99-9571-25C3F052DEAB}" destId="{868AF782-A39D-4A80-BA8A-5C7BAE3C71C4}" srcOrd="3" destOrd="0" presId="urn:microsoft.com/office/officeart/2005/8/layout/hProcess4"/>
    <dgm:cxn modelId="{B7D00493-B9A2-4A5A-AE02-3E6D35BBADB8}" type="presParOf" srcId="{204A60AC-3128-4B99-9571-25C3F052DEAB}" destId="{265C530D-AC48-4370-B5F0-6C10636211D6}" srcOrd="4" destOrd="0" presId="urn:microsoft.com/office/officeart/2005/8/layout/hProcess4"/>
    <dgm:cxn modelId="{7313E8F3-37AD-439F-B2A0-DA0F69A068FC}" type="presParOf" srcId="{9D0AC2DE-6CA3-4F17-9F59-FBE3A1121CFA}" destId="{2354E535-6232-406A-B703-5EB5B161C153}" srcOrd="1" destOrd="0" presId="urn:microsoft.com/office/officeart/2005/8/layout/hProcess4"/>
    <dgm:cxn modelId="{A084C120-3379-4791-A11A-5BDC75E89548}" type="presParOf" srcId="{9D0AC2DE-6CA3-4F17-9F59-FBE3A1121CFA}" destId="{5461DA45-0A7F-4A58-BF93-A8F2A4308233}" srcOrd="2" destOrd="0" presId="urn:microsoft.com/office/officeart/2005/8/layout/hProcess4"/>
    <dgm:cxn modelId="{B4C2EB06-F239-43D4-976C-2EF2185DAF53}" type="presParOf" srcId="{5461DA45-0A7F-4A58-BF93-A8F2A4308233}" destId="{68BEF26F-6087-4DBE-A5DF-05B32C777B34}" srcOrd="0" destOrd="0" presId="urn:microsoft.com/office/officeart/2005/8/layout/hProcess4"/>
    <dgm:cxn modelId="{D6A09282-AE6C-4CB6-AF73-A98549D83678}" type="presParOf" srcId="{5461DA45-0A7F-4A58-BF93-A8F2A4308233}" destId="{F80489E0-DDF8-40D4-973F-1C9BE6A04F51}" srcOrd="1" destOrd="0" presId="urn:microsoft.com/office/officeart/2005/8/layout/hProcess4"/>
    <dgm:cxn modelId="{8F43EAA4-684F-4592-9057-0FA2B8BF631B}" type="presParOf" srcId="{5461DA45-0A7F-4A58-BF93-A8F2A4308233}" destId="{A6045A68-DBBE-408C-87B8-EB092DF613E0}" srcOrd="2" destOrd="0" presId="urn:microsoft.com/office/officeart/2005/8/layout/hProcess4"/>
    <dgm:cxn modelId="{7D2EF0FB-954B-42CF-8D56-CCB64437C86D}" type="presParOf" srcId="{5461DA45-0A7F-4A58-BF93-A8F2A4308233}" destId="{912B901C-7AA7-4048-9AD8-5A662D9D6980}" srcOrd="3" destOrd="0" presId="urn:microsoft.com/office/officeart/2005/8/layout/hProcess4"/>
    <dgm:cxn modelId="{1CFBD132-87B9-42C4-BA1D-1ACA14447129}" type="presParOf" srcId="{5461DA45-0A7F-4A58-BF93-A8F2A4308233}" destId="{E4903914-AE58-44AA-A481-DA1E731B0C21}" srcOrd="4" destOrd="0" presId="urn:microsoft.com/office/officeart/2005/8/layout/hProcess4"/>
    <dgm:cxn modelId="{2D91D4F1-5D4E-4B1B-B059-88DF94EC726C}" type="presParOf" srcId="{9D0AC2DE-6CA3-4F17-9F59-FBE3A1121CFA}" destId="{DBF312C6-49F0-4B4C-AD74-293CDDBCBCB2}" srcOrd="3" destOrd="0" presId="urn:microsoft.com/office/officeart/2005/8/layout/hProcess4"/>
    <dgm:cxn modelId="{C7C40600-1655-4E6E-B037-EF58D1FA2879}" type="presParOf" srcId="{9D0AC2DE-6CA3-4F17-9F59-FBE3A1121CFA}" destId="{9588A84F-EEF7-4AE4-8CE4-CCB219D774A1}" srcOrd="4" destOrd="0" presId="urn:microsoft.com/office/officeart/2005/8/layout/hProcess4"/>
    <dgm:cxn modelId="{F64CEB33-6B3A-41C2-A625-710659F6B3F6}" type="presParOf" srcId="{9588A84F-EEF7-4AE4-8CE4-CCB219D774A1}" destId="{DC7E5AF4-A693-49D0-8A1A-72121C3EB1BD}" srcOrd="0" destOrd="0" presId="urn:microsoft.com/office/officeart/2005/8/layout/hProcess4"/>
    <dgm:cxn modelId="{4D8C5C50-AA64-431E-B70E-BEA6683250F8}" type="presParOf" srcId="{9588A84F-EEF7-4AE4-8CE4-CCB219D774A1}" destId="{86C154CB-3BDD-4E2F-8FD1-6A519063DAC6}" srcOrd="1" destOrd="0" presId="urn:microsoft.com/office/officeart/2005/8/layout/hProcess4"/>
    <dgm:cxn modelId="{DF914DF0-D85F-4B82-8AC3-74221747B988}" type="presParOf" srcId="{9588A84F-EEF7-4AE4-8CE4-CCB219D774A1}" destId="{F5973437-8E23-47A5-9241-BDD3E000081A}" srcOrd="2" destOrd="0" presId="urn:microsoft.com/office/officeart/2005/8/layout/hProcess4"/>
    <dgm:cxn modelId="{F071F9FA-180F-427A-A9CA-13CF897DA22F}" type="presParOf" srcId="{9588A84F-EEF7-4AE4-8CE4-CCB219D774A1}" destId="{1D48483C-F71B-4413-9A78-E374DF70D7AE}" srcOrd="3" destOrd="0" presId="urn:microsoft.com/office/officeart/2005/8/layout/hProcess4"/>
    <dgm:cxn modelId="{DD579B71-26C7-4CB3-B78D-3B2EDA1CE878}" type="presParOf" srcId="{9588A84F-EEF7-4AE4-8CE4-CCB219D774A1}" destId="{4F912C53-A147-40EC-9B18-887E464017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115B9-F0F8-4FD8-BE14-A1A6AD443D4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968E58E-3B4C-4611-AE95-2FC154E29D3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dirty="0">
              <a:solidFill>
                <a:sysClr val="windowText" lastClr="000000"/>
              </a:solidFill>
            </a:rPr>
            <a:t>Cliente </a:t>
          </a:r>
        </a:p>
      </dgm:t>
    </dgm:pt>
    <dgm:pt modelId="{ADEC07FE-7EED-479F-923E-83810F23CEB8}" type="parTrans" cxnId="{AD64FC56-C849-433A-951D-2AC12C65A8DA}">
      <dgm:prSet/>
      <dgm:spPr/>
      <dgm:t>
        <a:bodyPr/>
        <a:lstStyle/>
        <a:p>
          <a:endParaRPr lang="es-EC"/>
        </a:p>
      </dgm:t>
    </dgm:pt>
    <dgm:pt modelId="{C6F0294D-BB72-4289-8AF8-4EEBBFB7C058}" type="sibTrans" cxnId="{AD64FC56-C849-433A-951D-2AC12C65A8D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00EFC97-8CF1-4CB8-8968-1F339475E6D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Entrevista con el agente</a:t>
          </a:r>
        </a:p>
      </dgm:t>
    </dgm:pt>
    <dgm:pt modelId="{A59F41E0-8766-4C02-A5C5-8C50369A2BB4}" type="parTrans" cxnId="{412D3D59-5CB8-4426-87D3-AB29C8043150}">
      <dgm:prSet/>
      <dgm:spPr/>
      <dgm:t>
        <a:bodyPr/>
        <a:lstStyle/>
        <a:p>
          <a:endParaRPr lang="es-EC"/>
        </a:p>
      </dgm:t>
    </dgm:pt>
    <dgm:pt modelId="{DBA1B29E-492E-4320-91DA-B8022CE9F290}" type="sibTrans" cxnId="{412D3D59-5CB8-4426-87D3-AB29C804315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7FD616E9-5E89-4C7B-8463-1CE95F8CBA5A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Obtener Requerimientos del Cliente</a:t>
          </a:r>
        </a:p>
      </dgm:t>
    </dgm:pt>
    <dgm:pt modelId="{E9108E60-62CC-4474-AEC9-CB53609520FB}" type="parTrans" cxnId="{B3629D60-D945-4A60-9552-A34BB1703869}">
      <dgm:prSet/>
      <dgm:spPr/>
      <dgm:t>
        <a:bodyPr/>
        <a:lstStyle/>
        <a:p>
          <a:endParaRPr lang="es-EC"/>
        </a:p>
      </dgm:t>
    </dgm:pt>
    <dgm:pt modelId="{5275A239-1DA4-4BE7-908E-7DA72950E745}" type="sibTrans" cxnId="{B3629D60-D945-4A60-9552-A34BB170386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575433A3-9F39-4516-9F10-6D6FE15BC65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Comparacipon con la Base de Datos</a:t>
          </a:r>
        </a:p>
      </dgm:t>
    </dgm:pt>
    <dgm:pt modelId="{E116628E-D1E8-4B4D-A9DA-DDE9EED3FACF}" type="parTrans" cxnId="{9C56693C-2E5A-4D8E-92F0-FCF4B2A8AA58}">
      <dgm:prSet/>
      <dgm:spPr/>
      <dgm:t>
        <a:bodyPr/>
        <a:lstStyle/>
        <a:p>
          <a:endParaRPr lang="es-EC"/>
        </a:p>
      </dgm:t>
    </dgm:pt>
    <dgm:pt modelId="{E257CFAA-97E8-40DC-93D7-A91D536779E0}" type="sibTrans" cxnId="{9C56693C-2E5A-4D8E-92F0-FCF4B2A8AA5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C831E14C-0B65-4475-82F9-9B8E7A5F2A8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Ofrecer Casas </a:t>
          </a:r>
        </a:p>
      </dgm:t>
    </dgm:pt>
    <dgm:pt modelId="{BF362A57-2B25-4A26-937E-32922CC7741D}" type="parTrans" cxnId="{E72404F4-AE54-45E2-8CDD-49EAF563D386}">
      <dgm:prSet/>
      <dgm:spPr/>
      <dgm:t>
        <a:bodyPr/>
        <a:lstStyle/>
        <a:p>
          <a:endParaRPr lang="es-EC"/>
        </a:p>
      </dgm:t>
    </dgm:pt>
    <dgm:pt modelId="{CA0FFE15-0BE9-435C-B0D5-4C9619A56FA1}" type="sibTrans" cxnId="{E72404F4-AE54-45E2-8CDD-49EAF563D38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E53F94D4-8C50-4B14-B644-FF46CD184FA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Ofrecer Asesoría</a:t>
          </a:r>
        </a:p>
      </dgm:t>
    </dgm:pt>
    <dgm:pt modelId="{AA710697-00D1-4A00-B344-C1D6A752A949}" type="parTrans" cxnId="{31E2BB37-5F12-4692-8176-B5FC91C27BEA}">
      <dgm:prSet/>
      <dgm:spPr/>
      <dgm:t>
        <a:bodyPr/>
        <a:lstStyle/>
        <a:p>
          <a:endParaRPr lang="es-ES"/>
        </a:p>
      </dgm:t>
    </dgm:pt>
    <dgm:pt modelId="{5BAED75E-CA14-40A7-B1C1-1C772B1A22EE}" type="sibTrans" cxnId="{31E2BB37-5F12-4692-8176-B5FC91C27BE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510510F4-A308-4C7B-B846-078951EC2C7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Cobranza</a:t>
          </a:r>
        </a:p>
      </dgm:t>
    </dgm:pt>
    <dgm:pt modelId="{A2738CF0-461A-4FFE-884E-7333E6757D92}" type="parTrans" cxnId="{30810373-1333-4656-A44B-188F1436C5CF}">
      <dgm:prSet/>
      <dgm:spPr/>
      <dgm:t>
        <a:bodyPr/>
        <a:lstStyle/>
        <a:p>
          <a:endParaRPr lang="es-ES"/>
        </a:p>
      </dgm:t>
    </dgm:pt>
    <dgm:pt modelId="{155C7F3C-C2DE-4E33-B46C-5F869F689B0A}" type="sibTrans" cxnId="{30810373-1333-4656-A44B-188F1436C5C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ECB547FC-EC73-4022-B5DB-9D42E974228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Visitar Vivienda</a:t>
          </a:r>
        </a:p>
      </dgm:t>
    </dgm:pt>
    <dgm:pt modelId="{D6D42CB4-E60C-4357-B736-89104A76885B}" type="parTrans" cxnId="{B880082F-60E9-4510-A070-6B9256D7E303}">
      <dgm:prSet/>
      <dgm:spPr/>
      <dgm:t>
        <a:bodyPr/>
        <a:lstStyle/>
        <a:p>
          <a:endParaRPr lang="es-ES"/>
        </a:p>
      </dgm:t>
    </dgm:pt>
    <dgm:pt modelId="{8A36159B-2414-4E21-8909-806C2BB7A5B0}" type="sibTrans" cxnId="{B880082F-60E9-4510-A070-6B9256D7E303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78411C14-CCDC-460B-A922-66EFE04350E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Envío de Fotos</a:t>
          </a:r>
        </a:p>
      </dgm:t>
    </dgm:pt>
    <dgm:pt modelId="{087D9FBB-4408-4662-B5DD-D42F9B77FB3B}" type="parTrans" cxnId="{F9228F25-0F8A-4A2B-9E69-EF450949B2F5}">
      <dgm:prSet/>
      <dgm:spPr/>
      <dgm:t>
        <a:bodyPr/>
        <a:lstStyle/>
        <a:p>
          <a:endParaRPr lang="es-ES"/>
        </a:p>
      </dgm:t>
    </dgm:pt>
    <dgm:pt modelId="{969DD67B-9D09-410E-BF4E-3B47028641E3}" type="sibTrans" cxnId="{F9228F25-0F8A-4A2B-9E69-EF450949B2F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DCF021B7-5068-4CE9-BA8B-4E57A3604A7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>
              <a:solidFill>
                <a:sysClr val="windowText" lastClr="000000"/>
              </a:solidFill>
            </a:rPr>
            <a:t>Firma de Contrato</a:t>
          </a:r>
        </a:p>
      </dgm:t>
    </dgm:pt>
    <dgm:pt modelId="{B78CCC9B-910C-4860-A39E-393A5EF65748}" type="parTrans" cxnId="{14D84278-C9D5-4432-B1E9-5579FDE90B65}">
      <dgm:prSet/>
      <dgm:spPr/>
      <dgm:t>
        <a:bodyPr/>
        <a:lstStyle/>
        <a:p>
          <a:endParaRPr lang="es-ES"/>
        </a:p>
      </dgm:t>
    </dgm:pt>
    <dgm:pt modelId="{413F2FA4-9ECC-429A-A52D-72C706CB263D}" type="sibTrans" cxnId="{14D84278-C9D5-4432-B1E9-5579FDE90B6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AD507492-9EEA-4EBC-A181-F4B9D5144007}" type="pres">
      <dgm:prSet presAssocID="{0A1115B9-F0F8-4FD8-BE14-A1A6AD443D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2B1FC8-9C1B-4C24-9EB0-3DBE19F8D5BF}" type="pres">
      <dgm:prSet presAssocID="{8968E58E-3B4C-4611-AE95-2FC154E29D3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77E11-6CB0-467E-B98D-77807AB33E68}" type="pres">
      <dgm:prSet presAssocID="{C6F0294D-BB72-4289-8AF8-4EEBBFB7C058}" presName="sibTrans" presStyleLbl="sibTrans2D1" presStyleIdx="0" presStyleCnt="9"/>
      <dgm:spPr/>
      <dgm:t>
        <a:bodyPr/>
        <a:lstStyle/>
        <a:p>
          <a:endParaRPr lang="es-ES"/>
        </a:p>
      </dgm:t>
    </dgm:pt>
    <dgm:pt modelId="{1EAAE1AF-005B-4815-9F53-B6ED333B8037}" type="pres">
      <dgm:prSet presAssocID="{C6F0294D-BB72-4289-8AF8-4EEBBFB7C058}" presName="connectorText" presStyleLbl="sibTrans2D1" presStyleIdx="0" presStyleCnt="9"/>
      <dgm:spPr/>
      <dgm:t>
        <a:bodyPr/>
        <a:lstStyle/>
        <a:p>
          <a:endParaRPr lang="es-ES"/>
        </a:p>
      </dgm:t>
    </dgm:pt>
    <dgm:pt modelId="{0D5A0BCE-6FFF-49BF-A865-E84FA70305E5}" type="pres">
      <dgm:prSet presAssocID="{D00EFC97-8CF1-4CB8-8968-1F339475E6D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F83E2A-D757-4362-9E1F-EE71FD4C6E22}" type="pres">
      <dgm:prSet presAssocID="{DBA1B29E-492E-4320-91DA-B8022CE9F290}" presName="sibTrans" presStyleLbl="sibTrans2D1" presStyleIdx="1" presStyleCnt="9"/>
      <dgm:spPr/>
      <dgm:t>
        <a:bodyPr/>
        <a:lstStyle/>
        <a:p>
          <a:endParaRPr lang="es-ES"/>
        </a:p>
      </dgm:t>
    </dgm:pt>
    <dgm:pt modelId="{1B82E499-DAC9-44A2-B16A-F3A21735A557}" type="pres">
      <dgm:prSet presAssocID="{DBA1B29E-492E-4320-91DA-B8022CE9F290}" presName="connectorText" presStyleLbl="sibTrans2D1" presStyleIdx="1" presStyleCnt="9"/>
      <dgm:spPr/>
      <dgm:t>
        <a:bodyPr/>
        <a:lstStyle/>
        <a:p>
          <a:endParaRPr lang="es-ES"/>
        </a:p>
      </dgm:t>
    </dgm:pt>
    <dgm:pt modelId="{746B87B9-855B-4608-8B5F-600699DEBF3D}" type="pres">
      <dgm:prSet presAssocID="{7FD616E9-5E89-4C7B-8463-1CE95F8CBA5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0127B-C6FF-4F4C-87DC-5C897431B0E5}" type="pres">
      <dgm:prSet presAssocID="{5275A239-1DA4-4BE7-908E-7DA72950E745}" presName="sibTrans" presStyleLbl="sibTrans2D1" presStyleIdx="2" presStyleCnt="9"/>
      <dgm:spPr/>
      <dgm:t>
        <a:bodyPr/>
        <a:lstStyle/>
        <a:p>
          <a:endParaRPr lang="es-ES"/>
        </a:p>
      </dgm:t>
    </dgm:pt>
    <dgm:pt modelId="{CCF4B85B-1EDE-40DD-AFC9-0DCF08443448}" type="pres">
      <dgm:prSet presAssocID="{5275A239-1DA4-4BE7-908E-7DA72950E745}" presName="connectorText" presStyleLbl="sibTrans2D1" presStyleIdx="2" presStyleCnt="9"/>
      <dgm:spPr/>
      <dgm:t>
        <a:bodyPr/>
        <a:lstStyle/>
        <a:p>
          <a:endParaRPr lang="es-ES"/>
        </a:p>
      </dgm:t>
    </dgm:pt>
    <dgm:pt modelId="{334811E0-3CA9-44D9-839B-9A136D32BCFC}" type="pres">
      <dgm:prSet presAssocID="{575433A3-9F39-4516-9F10-6D6FE15BC65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E6EB4-E1B2-4659-807E-981B25BB6994}" type="pres">
      <dgm:prSet presAssocID="{E257CFAA-97E8-40DC-93D7-A91D536779E0}" presName="sibTrans" presStyleLbl="sibTrans2D1" presStyleIdx="3" presStyleCnt="9"/>
      <dgm:spPr/>
      <dgm:t>
        <a:bodyPr/>
        <a:lstStyle/>
        <a:p>
          <a:endParaRPr lang="es-ES"/>
        </a:p>
      </dgm:t>
    </dgm:pt>
    <dgm:pt modelId="{0908466C-E77B-49F2-BB31-1104779A6892}" type="pres">
      <dgm:prSet presAssocID="{E257CFAA-97E8-40DC-93D7-A91D536779E0}" presName="connectorText" presStyleLbl="sibTrans2D1" presStyleIdx="3" presStyleCnt="9"/>
      <dgm:spPr/>
      <dgm:t>
        <a:bodyPr/>
        <a:lstStyle/>
        <a:p>
          <a:endParaRPr lang="es-ES"/>
        </a:p>
      </dgm:t>
    </dgm:pt>
    <dgm:pt modelId="{C6211E61-ACA8-429E-9649-09FA822632F8}" type="pres">
      <dgm:prSet presAssocID="{C831E14C-0B65-4475-82F9-9B8E7A5F2A8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A8D97-BC45-42D6-B7E5-8B041009FAE2}" type="pres">
      <dgm:prSet presAssocID="{CA0FFE15-0BE9-435C-B0D5-4C9619A56FA1}" presName="sibTrans" presStyleLbl="sibTrans2D1" presStyleIdx="4" presStyleCnt="9"/>
      <dgm:spPr/>
      <dgm:t>
        <a:bodyPr/>
        <a:lstStyle/>
        <a:p>
          <a:endParaRPr lang="es-ES"/>
        </a:p>
      </dgm:t>
    </dgm:pt>
    <dgm:pt modelId="{CDE1F948-390A-46AB-B20D-2028CFFE6012}" type="pres">
      <dgm:prSet presAssocID="{CA0FFE15-0BE9-435C-B0D5-4C9619A56FA1}" presName="connectorText" presStyleLbl="sibTrans2D1" presStyleIdx="4" presStyleCnt="9"/>
      <dgm:spPr/>
      <dgm:t>
        <a:bodyPr/>
        <a:lstStyle/>
        <a:p>
          <a:endParaRPr lang="es-ES"/>
        </a:p>
      </dgm:t>
    </dgm:pt>
    <dgm:pt modelId="{FBF39026-4426-4845-AE43-A2873BA17245}" type="pres">
      <dgm:prSet presAssocID="{510510F4-A308-4C7B-B846-078951EC2C7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46A8F-04F1-4C71-9B17-71A4DBB4D84E}" type="pres">
      <dgm:prSet presAssocID="{155C7F3C-C2DE-4E33-B46C-5F869F689B0A}" presName="sibTrans" presStyleLbl="sibTrans2D1" presStyleIdx="5" presStyleCnt="9"/>
      <dgm:spPr/>
      <dgm:t>
        <a:bodyPr/>
        <a:lstStyle/>
        <a:p>
          <a:endParaRPr lang="es-ES"/>
        </a:p>
      </dgm:t>
    </dgm:pt>
    <dgm:pt modelId="{0036F173-7953-4B48-9A3F-6695D709CFE6}" type="pres">
      <dgm:prSet presAssocID="{155C7F3C-C2DE-4E33-B46C-5F869F689B0A}" presName="connectorText" presStyleLbl="sibTrans2D1" presStyleIdx="5" presStyleCnt="9"/>
      <dgm:spPr/>
      <dgm:t>
        <a:bodyPr/>
        <a:lstStyle/>
        <a:p>
          <a:endParaRPr lang="es-ES"/>
        </a:p>
      </dgm:t>
    </dgm:pt>
    <dgm:pt modelId="{5952FE8E-DC39-4AF1-A639-B46784CB59EE}" type="pres">
      <dgm:prSet presAssocID="{E53F94D4-8C50-4B14-B644-FF46CD184FA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988731-E87A-4DAB-B01C-635B0B539B07}" type="pres">
      <dgm:prSet presAssocID="{5BAED75E-CA14-40A7-B1C1-1C772B1A22EE}" presName="sibTrans" presStyleLbl="sibTrans2D1" presStyleIdx="6" presStyleCnt="9"/>
      <dgm:spPr/>
      <dgm:t>
        <a:bodyPr/>
        <a:lstStyle/>
        <a:p>
          <a:endParaRPr lang="es-ES"/>
        </a:p>
      </dgm:t>
    </dgm:pt>
    <dgm:pt modelId="{76F4889A-2778-4F8C-8558-B51E560E82B9}" type="pres">
      <dgm:prSet presAssocID="{5BAED75E-CA14-40A7-B1C1-1C772B1A22EE}" presName="connectorText" presStyleLbl="sibTrans2D1" presStyleIdx="6" presStyleCnt="9"/>
      <dgm:spPr/>
      <dgm:t>
        <a:bodyPr/>
        <a:lstStyle/>
        <a:p>
          <a:endParaRPr lang="es-ES"/>
        </a:p>
      </dgm:t>
    </dgm:pt>
    <dgm:pt modelId="{D3BCF222-81EB-4D28-A4AE-A29501C12494}" type="pres">
      <dgm:prSet presAssocID="{78411C14-CCDC-460B-A922-66EFE04350E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F40C61-0B95-4C19-A2E7-9F03EB02442F}" type="pres">
      <dgm:prSet presAssocID="{969DD67B-9D09-410E-BF4E-3B47028641E3}" presName="sibTrans" presStyleLbl="sibTrans2D1" presStyleIdx="7" presStyleCnt="9"/>
      <dgm:spPr/>
      <dgm:t>
        <a:bodyPr/>
        <a:lstStyle/>
        <a:p>
          <a:endParaRPr lang="es-ES"/>
        </a:p>
      </dgm:t>
    </dgm:pt>
    <dgm:pt modelId="{6056AF1D-A7EB-42D9-B616-52B9CD8D75A0}" type="pres">
      <dgm:prSet presAssocID="{969DD67B-9D09-410E-BF4E-3B47028641E3}" presName="connectorText" presStyleLbl="sibTrans2D1" presStyleIdx="7" presStyleCnt="9"/>
      <dgm:spPr/>
      <dgm:t>
        <a:bodyPr/>
        <a:lstStyle/>
        <a:p>
          <a:endParaRPr lang="es-ES"/>
        </a:p>
      </dgm:t>
    </dgm:pt>
    <dgm:pt modelId="{C12C9C06-0734-44E1-A722-E3024E659E34}" type="pres">
      <dgm:prSet presAssocID="{ECB547FC-EC73-4022-B5DB-9D42E974228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7BA068-C700-4820-8592-85D0779ED61D}" type="pres">
      <dgm:prSet presAssocID="{8A36159B-2414-4E21-8909-806C2BB7A5B0}" presName="sibTrans" presStyleLbl="sibTrans2D1" presStyleIdx="8" presStyleCnt="9"/>
      <dgm:spPr/>
      <dgm:t>
        <a:bodyPr/>
        <a:lstStyle/>
        <a:p>
          <a:endParaRPr lang="es-ES"/>
        </a:p>
      </dgm:t>
    </dgm:pt>
    <dgm:pt modelId="{C0B467AE-1200-4F65-97CF-C51DA0DCA720}" type="pres">
      <dgm:prSet presAssocID="{8A36159B-2414-4E21-8909-806C2BB7A5B0}" presName="connectorText" presStyleLbl="sibTrans2D1" presStyleIdx="8" presStyleCnt="9"/>
      <dgm:spPr/>
      <dgm:t>
        <a:bodyPr/>
        <a:lstStyle/>
        <a:p>
          <a:endParaRPr lang="es-ES"/>
        </a:p>
      </dgm:t>
    </dgm:pt>
    <dgm:pt modelId="{05140BE2-F800-4344-8D88-EFE30B25D45C}" type="pres">
      <dgm:prSet presAssocID="{DCF021B7-5068-4CE9-BA8B-4E57A3604A7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810373-1333-4656-A44B-188F1436C5CF}" srcId="{0A1115B9-F0F8-4FD8-BE14-A1A6AD443D4F}" destId="{510510F4-A308-4C7B-B846-078951EC2C78}" srcOrd="5" destOrd="0" parTransId="{A2738CF0-461A-4FFE-884E-7333E6757D92}" sibTransId="{155C7F3C-C2DE-4E33-B46C-5F869F689B0A}"/>
    <dgm:cxn modelId="{47741B8A-E007-490B-B663-6EE74405337D}" type="presOf" srcId="{5275A239-1DA4-4BE7-908E-7DA72950E745}" destId="{CCF4B85B-1EDE-40DD-AFC9-0DCF08443448}" srcOrd="1" destOrd="0" presId="urn:microsoft.com/office/officeart/2005/8/layout/process5"/>
    <dgm:cxn modelId="{23F5A6B2-6822-4E44-BCAA-C8EC9E6FC108}" type="presOf" srcId="{7FD616E9-5E89-4C7B-8463-1CE95F8CBA5A}" destId="{746B87B9-855B-4608-8B5F-600699DEBF3D}" srcOrd="0" destOrd="0" presId="urn:microsoft.com/office/officeart/2005/8/layout/process5"/>
    <dgm:cxn modelId="{E4146BAE-E073-4DFB-9258-8EF6E7FCE725}" type="presOf" srcId="{155C7F3C-C2DE-4E33-B46C-5F869F689B0A}" destId="{72B46A8F-04F1-4C71-9B17-71A4DBB4D84E}" srcOrd="0" destOrd="0" presId="urn:microsoft.com/office/officeart/2005/8/layout/process5"/>
    <dgm:cxn modelId="{689AE4EE-1108-4192-9AB4-A9F7D18A2369}" type="presOf" srcId="{E257CFAA-97E8-40DC-93D7-A91D536779E0}" destId="{0BAE6EB4-E1B2-4659-807E-981B25BB6994}" srcOrd="0" destOrd="0" presId="urn:microsoft.com/office/officeart/2005/8/layout/process5"/>
    <dgm:cxn modelId="{44182A6F-CDCA-4138-8AC0-85CAF1291391}" type="presOf" srcId="{575433A3-9F39-4516-9F10-6D6FE15BC65C}" destId="{334811E0-3CA9-44D9-839B-9A136D32BCFC}" srcOrd="0" destOrd="0" presId="urn:microsoft.com/office/officeart/2005/8/layout/process5"/>
    <dgm:cxn modelId="{48FC7B13-2C58-4332-A887-8B36E20CED1A}" type="presOf" srcId="{8A36159B-2414-4E21-8909-806C2BB7A5B0}" destId="{C0B467AE-1200-4F65-97CF-C51DA0DCA720}" srcOrd="1" destOrd="0" presId="urn:microsoft.com/office/officeart/2005/8/layout/process5"/>
    <dgm:cxn modelId="{9C56693C-2E5A-4D8E-92F0-FCF4B2A8AA58}" srcId="{0A1115B9-F0F8-4FD8-BE14-A1A6AD443D4F}" destId="{575433A3-9F39-4516-9F10-6D6FE15BC65C}" srcOrd="3" destOrd="0" parTransId="{E116628E-D1E8-4B4D-A9DA-DDE9EED3FACF}" sibTransId="{E257CFAA-97E8-40DC-93D7-A91D536779E0}"/>
    <dgm:cxn modelId="{6A1A0DD9-DD33-46C7-A848-39E35D3D6116}" type="presOf" srcId="{8968E58E-3B4C-4611-AE95-2FC154E29D36}" destId="{1A2B1FC8-9C1B-4C24-9EB0-3DBE19F8D5BF}" srcOrd="0" destOrd="0" presId="urn:microsoft.com/office/officeart/2005/8/layout/process5"/>
    <dgm:cxn modelId="{A8A84D1D-4E09-4032-8F85-3D9488ABE7FE}" type="presOf" srcId="{CA0FFE15-0BE9-435C-B0D5-4C9619A56FA1}" destId="{754A8D97-BC45-42D6-B7E5-8B041009FAE2}" srcOrd="0" destOrd="0" presId="urn:microsoft.com/office/officeart/2005/8/layout/process5"/>
    <dgm:cxn modelId="{B68FD8D2-2646-49C2-B1EC-0D024A26B63C}" type="presOf" srcId="{78411C14-CCDC-460B-A922-66EFE04350E8}" destId="{D3BCF222-81EB-4D28-A4AE-A29501C12494}" srcOrd="0" destOrd="0" presId="urn:microsoft.com/office/officeart/2005/8/layout/process5"/>
    <dgm:cxn modelId="{AEA137AA-AE3B-4B71-9EE2-9E22419193BE}" type="presOf" srcId="{155C7F3C-C2DE-4E33-B46C-5F869F689B0A}" destId="{0036F173-7953-4B48-9A3F-6695D709CFE6}" srcOrd="1" destOrd="0" presId="urn:microsoft.com/office/officeart/2005/8/layout/process5"/>
    <dgm:cxn modelId="{F0439844-A1D4-4544-90CC-B74AFBF62DF8}" type="presOf" srcId="{DCF021B7-5068-4CE9-BA8B-4E57A3604A78}" destId="{05140BE2-F800-4344-8D88-EFE30B25D45C}" srcOrd="0" destOrd="0" presId="urn:microsoft.com/office/officeart/2005/8/layout/process5"/>
    <dgm:cxn modelId="{F9228F25-0F8A-4A2B-9E69-EF450949B2F5}" srcId="{0A1115B9-F0F8-4FD8-BE14-A1A6AD443D4F}" destId="{78411C14-CCDC-460B-A922-66EFE04350E8}" srcOrd="7" destOrd="0" parTransId="{087D9FBB-4408-4662-B5DD-D42F9B77FB3B}" sibTransId="{969DD67B-9D09-410E-BF4E-3B47028641E3}"/>
    <dgm:cxn modelId="{A6E38CCB-09E8-4A76-9FC9-64E81C47F87B}" type="presOf" srcId="{E257CFAA-97E8-40DC-93D7-A91D536779E0}" destId="{0908466C-E77B-49F2-BB31-1104779A6892}" srcOrd="1" destOrd="0" presId="urn:microsoft.com/office/officeart/2005/8/layout/process5"/>
    <dgm:cxn modelId="{3E98051A-D8DA-4091-97FC-B8F9E88ED473}" type="presOf" srcId="{CA0FFE15-0BE9-435C-B0D5-4C9619A56FA1}" destId="{CDE1F948-390A-46AB-B20D-2028CFFE6012}" srcOrd="1" destOrd="0" presId="urn:microsoft.com/office/officeart/2005/8/layout/process5"/>
    <dgm:cxn modelId="{B3629D60-D945-4A60-9552-A34BB1703869}" srcId="{0A1115B9-F0F8-4FD8-BE14-A1A6AD443D4F}" destId="{7FD616E9-5E89-4C7B-8463-1CE95F8CBA5A}" srcOrd="2" destOrd="0" parTransId="{E9108E60-62CC-4474-AEC9-CB53609520FB}" sibTransId="{5275A239-1DA4-4BE7-908E-7DA72950E745}"/>
    <dgm:cxn modelId="{079F6F65-92EE-4EBA-A69A-62D22E127240}" type="presOf" srcId="{ECB547FC-EC73-4022-B5DB-9D42E974228C}" destId="{C12C9C06-0734-44E1-A722-E3024E659E34}" srcOrd="0" destOrd="0" presId="urn:microsoft.com/office/officeart/2005/8/layout/process5"/>
    <dgm:cxn modelId="{B880082F-60E9-4510-A070-6B9256D7E303}" srcId="{0A1115B9-F0F8-4FD8-BE14-A1A6AD443D4F}" destId="{ECB547FC-EC73-4022-B5DB-9D42E974228C}" srcOrd="8" destOrd="0" parTransId="{D6D42CB4-E60C-4357-B736-89104A76885B}" sibTransId="{8A36159B-2414-4E21-8909-806C2BB7A5B0}"/>
    <dgm:cxn modelId="{AD64FC56-C849-433A-951D-2AC12C65A8DA}" srcId="{0A1115B9-F0F8-4FD8-BE14-A1A6AD443D4F}" destId="{8968E58E-3B4C-4611-AE95-2FC154E29D36}" srcOrd="0" destOrd="0" parTransId="{ADEC07FE-7EED-479F-923E-83810F23CEB8}" sibTransId="{C6F0294D-BB72-4289-8AF8-4EEBBFB7C058}"/>
    <dgm:cxn modelId="{771C57D4-BEBF-4D7E-B578-00120B34054A}" type="presOf" srcId="{DBA1B29E-492E-4320-91DA-B8022CE9F290}" destId="{C6F83E2A-D757-4362-9E1F-EE71FD4C6E22}" srcOrd="0" destOrd="0" presId="urn:microsoft.com/office/officeart/2005/8/layout/process5"/>
    <dgm:cxn modelId="{7BF59750-B87B-40A1-BFFC-4D2B4C608F23}" type="presOf" srcId="{C831E14C-0B65-4475-82F9-9B8E7A5F2A88}" destId="{C6211E61-ACA8-429E-9649-09FA822632F8}" srcOrd="0" destOrd="0" presId="urn:microsoft.com/office/officeart/2005/8/layout/process5"/>
    <dgm:cxn modelId="{E08DC14D-A0C5-4E65-A787-05BEF10F9835}" type="presOf" srcId="{C6F0294D-BB72-4289-8AF8-4EEBBFB7C058}" destId="{1EAAE1AF-005B-4815-9F53-B6ED333B8037}" srcOrd="1" destOrd="0" presId="urn:microsoft.com/office/officeart/2005/8/layout/process5"/>
    <dgm:cxn modelId="{31E2BB37-5F12-4692-8176-B5FC91C27BEA}" srcId="{0A1115B9-F0F8-4FD8-BE14-A1A6AD443D4F}" destId="{E53F94D4-8C50-4B14-B644-FF46CD184FA3}" srcOrd="6" destOrd="0" parTransId="{AA710697-00D1-4A00-B344-C1D6A752A949}" sibTransId="{5BAED75E-CA14-40A7-B1C1-1C772B1A22EE}"/>
    <dgm:cxn modelId="{E72404F4-AE54-45E2-8CDD-49EAF563D386}" srcId="{0A1115B9-F0F8-4FD8-BE14-A1A6AD443D4F}" destId="{C831E14C-0B65-4475-82F9-9B8E7A5F2A88}" srcOrd="4" destOrd="0" parTransId="{BF362A57-2B25-4A26-937E-32922CC7741D}" sibTransId="{CA0FFE15-0BE9-435C-B0D5-4C9619A56FA1}"/>
    <dgm:cxn modelId="{ADA6F559-B0CE-4C34-A9A7-15588B0B28FE}" type="presOf" srcId="{DBA1B29E-492E-4320-91DA-B8022CE9F290}" destId="{1B82E499-DAC9-44A2-B16A-F3A21735A557}" srcOrd="1" destOrd="0" presId="urn:microsoft.com/office/officeart/2005/8/layout/process5"/>
    <dgm:cxn modelId="{4C1507A4-27B5-494C-9200-4A4215D8B739}" type="presOf" srcId="{D00EFC97-8CF1-4CB8-8968-1F339475E6D9}" destId="{0D5A0BCE-6FFF-49BF-A865-E84FA70305E5}" srcOrd="0" destOrd="0" presId="urn:microsoft.com/office/officeart/2005/8/layout/process5"/>
    <dgm:cxn modelId="{382AF1B0-D399-4AFA-8ED8-F4E35A45E6C2}" type="presOf" srcId="{E53F94D4-8C50-4B14-B644-FF46CD184FA3}" destId="{5952FE8E-DC39-4AF1-A639-B46784CB59EE}" srcOrd="0" destOrd="0" presId="urn:microsoft.com/office/officeart/2005/8/layout/process5"/>
    <dgm:cxn modelId="{6CB1CB2E-D3E3-4E97-9B98-602EE57B2B68}" type="presOf" srcId="{C6F0294D-BB72-4289-8AF8-4EEBBFB7C058}" destId="{01D77E11-6CB0-467E-B98D-77807AB33E68}" srcOrd="0" destOrd="0" presId="urn:microsoft.com/office/officeart/2005/8/layout/process5"/>
    <dgm:cxn modelId="{867D4FE9-47B6-4C8A-A731-CEF5FF98F4BE}" type="presOf" srcId="{510510F4-A308-4C7B-B846-078951EC2C78}" destId="{FBF39026-4426-4845-AE43-A2873BA17245}" srcOrd="0" destOrd="0" presId="urn:microsoft.com/office/officeart/2005/8/layout/process5"/>
    <dgm:cxn modelId="{14D84278-C9D5-4432-B1E9-5579FDE90B65}" srcId="{0A1115B9-F0F8-4FD8-BE14-A1A6AD443D4F}" destId="{DCF021B7-5068-4CE9-BA8B-4E57A3604A78}" srcOrd="9" destOrd="0" parTransId="{B78CCC9B-910C-4860-A39E-393A5EF65748}" sibTransId="{413F2FA4-9ECC-429A-A52D-72C706CB263D}"/>
    <dgm:cxn modelId="{BEC42C0E-E5FA-4206-905E-82BC0DE1AA91}" type="presOf" srcId="{969DD67B-9D09-410E-BF4E-3B47028641E3}" destId="{6056AF1D-A7EB-42D9-B616-52B9CD8D75A0}" srcOrd="1" destOrd="0" presId="urn:microsoft.com/office/officeart/2005/8/layout/process5"/>
    <dgm:cxn modelId="{1827294A-B4FC-40C2-B960-887676727802}" type="presOf" srcId="{5275A239-1DA4-4BE7-908E-7DA72950E745}" destId="{8F00127B-C6FF-4F4C-87DC-5C897431B0E5}" srcOrd="0" destOrd="0" presId="urn:microsoft.com/office/officeart/2005/8/layout/process5"/>
    <dgm:cxn modelId="{B44D8237-4E4B-4532-8A15-7DE39DDB9EBF}" type="presOf" srcId="{8A36159B-2414-4E21-8909-806C2BB7A5B0}" destId="{9B7BA068-C700-4820-8592-85D0779ED61D}" srcOrd="0" destOrd="0" presId="urn:microsoft.com/office/officeart/2005/8/layout/process5"/>
    <dgm:cxn modelId="{412D3D59-5CB8-4426-87D3-AB29C8043150}" srcId="{0A1115B9-F0F8-4FD8-BE14-A1A6AD443D4F}" destId="{D00EFC97-8CF1-4CB8-8968-1F339475E6D9}" srcOrd="1" destOrd="0" parTransId="{A59F41E0-8766-4C02-A5C5-8C50369A2BB4}" sibTransId="{DBA1B29E-492E-4320-91DA-B8022CE9F290}"/>
    <dgm:cxn modelId="{1A1C21C9-4B6B-4D87-A418-D4FCD577ADF7}" type="presOf" srcId="{5BAED75E-CA14-40A7-B1C1-1C772B1A22EE}" destId="{76F4889A-2778-4F8C-8558-B51E560E82B9}" srcOrd="1" destOrd="0" presId="urn:microsoft.com/office/officeart/2005/8/layout/process5"/>
    <dgm:cxn modelId="{DA4357AB-10F4-4BED-B5BF-7CB5CDF15C7B}" type="presOf" srcId="{5BAED75E-CA14-40A7-B1C1-1C772B1A22EE}" destId="{F1988731-E87A-4DAB-B01C-635B0B539B07}" srcOrd="0" destOrd="0" presId="urn:microsoft.com/office/officeart/2005/8/layout/process5"/>
    <dgm:cxn modelId="{FD2D2038-8236-4CB9-8F8F-1FACB44D72FB}" type="presOf" srcId="{0A1115B9-F0F8-4FD8-BE14-A1A6AD443D4F}" destId="{AD507492-9EEA-4EBC-A181-F4B9D5144007}" srcOrd="0" destOrd="0" presId="urn:microsoft.com/office/officeart/2005/8/layout/process5"/>
    <dgm:cxn modelId="{71329940-E322-4B96-A600-DA19CF858612}" type="presOf" srcId="{969DD67B-9D09-410E-BF4E-3B47028641E3}" destId="{B3F40C61-0B95-4C19-A2E7-9F03EB02442F}" srcOrd="0" destOrd="0" presId="urn:microsoft.com/office/officeart/2005/8/layout/process5"/>
    <dgm:cxn modelId="{1B566982-CC77-4B61-92A2-B6BFF99E5D73}" type="presParOf" srcId="{AD507492-9EEA-4EBC-A181-F4B9D5144007}" destId="{1A2B1FC8-9C1B-4C24-9EB0-3DBE19F8D5BF}" srcOrd="0" destOrd="0" presId="urn:microsoft.com/office/officeart/2005/8/layout/process5"/>
    <dgm:cxn modelId="{64FB8BD2-406D-4BF2-B71C-38BF797E06EC}" type="presParOf" srcId="{AD507492-9EEA-4EBC-A181-F4B9D5144007}" destId="{01D77E11-6CB0-467E-B98D-77807AB33E68}" srcOrd="1" destOrd="0" presId="urn:microsoft.com/office/officeart/2005/8/layout/process5"/>
    <dgm:cxn modelId="{51051F09-41F2-4BCA-843D-339F6B226113}" type="presParOf" srcId="{01D77E11-6CB0-467E-B98D-77807AB33E68}" destId="{1EAAE1AF-005B-4815-9F53-B6ED333B8037}" srcOrd="0" destOrd="0" presId="urn:microsoft.com/office/officeart/2005/8/layout/process5"/>
    <dgm:cxn modelId="{3359C50C-88EE-49FB-B70A-8C37953546D4}" type="presParOf" srcId="{AD507492-9EEA-4EBC-A181-F4B9D5144007}" destId="{0D5A0BCE-6FFF-49BF-A865-E84FA70305E5}" srcOrd="2" destOrd="0" presId="urn:microsoft.com/office/officeart/2005/8/layout/process5"/>
    <dgm:cxn modelId="{579C9112-B280-46CE-B69F-0CDFAA2041AA}" type="presParOf" srcId="{AD507492-9EEA-4EBC-A181-F4B9D5144007}" destId="{C6F83E2A-D757-4362-9E1F-EE71FD4C6E22}" srcOrd="3" destOrd="0" presId="urn:microsoft.com/office/officeart/2005/8/layout/process5"/>
    <dgm:cxn modelId="{E821C9A1-E9BA-4E25-B972-1CE1E55CE328}" type="presParOf" srcId="{C6F83E2A-D757-4362-9E1F-EE71FD4C6E22}" destId="{1B82E499-DAC9-44A2-B16A-F3A21735A557}" srcOrd="0" destOrd="0" presId="urn:microsoft.com/office/officeart/2005/8/layout/process5"/>
    <dgm:cxn modelId="{A3389BAA-12D5-4662-9971-8D07FA3E42AD}" type="presParOf" srcId="{AD507492-9EEA-4EBC-A181-F4B9D5144007}" destId="{746B87B9-855B-4608-8B5F-600699DEBF3D}" srcOrd="4" destOrd="0" presId="urn:microsoft.com/office/officeart/2005/8/layout/process5"/>
    <dgm:cxn modelId="{B9C8AD81-611E-41E0-B168-D20877678428}" type="presParOf" srcId="{AD507492-9EEA-4EBC-A181-F4B9D5144007}" destId="{8F00127B-C6FF-4F4C-87DC-5C897431B0E5}" srcOrd="5" destOrd="0" presId="urn:microsoft.com/office/officeart/2005/8/layout/process5"/>
    <dgm:cxn modelId="{8B7425DA-82A2-44CF-9F3F-A36894665206}" type="presParOf" srcId="{8F00127B-C6FF-4F4C-87DC-5C897431B0E5}" destId="{CCF4B85B-1EDE-40DD-AFC9-0DCF08443448}" srcOrd="0" destOrd="0" presId="urn:microsoft.com/office/officeart/2005/8/layout/process5"/>
    <dgm:cxn modelId="{CE1E3A04-C79C-4FA9-84E6-7E40969587DF}" type="presParOf" srcId="{AD507492-9EEA-4EBC-A181-F4B9D5144007}" destId="{334811E0-3CA9-44D9-839B-9A136D32BCFC}" srcOrd="6" destOrd="0" presId="urn:microsoft.com/office/officeart/2005/8/layout/process5"/>
    <dgm:cxn modelId="{D9B56D80-618A-41A2-92EC-C968BFBB5FAE}" type="presParOf" srcId="{AD507492-9EEA-4EBC-A181-F4B9D5144007}" destId="{0BAE6EB4-E1B2-4659-807E-981B25BB6994}" srcOrd="7" destOrd="0" presId="urn:microsoft.com/office/officeart/2005/8/layout/process5"/>
    <dgm:cxn modelId="{C5D037F0-2D84-4F0B-BDA5-416817D25CC2}" type="presParOf" srcId="{0BAE6EB4-E1B2-4659-807E-981B25BB6994}" destId="{0908466C-E77B-49F2-BB31-1104779A6892}" srcOrd="0" destOrd="0" presId="urn:microsoft.com/office/officeart/2005/8/layout/process5"/>
    <dgm:cxn modelId="{2EE922CC-A902-46FB-A8AB-DB05EF3DAE0E}" type="presParOf" srcId="{AD507492-9EEA-4EBC-A181-F4B9D5144007}" destId="{C6211E61-ACA8-429E-9649-09FA822632F8}" srcOrd="8" destOrd="0" presId="urn:microsoft.com/office/officeart/2005/8/layout/process5"/>
    <dgm:cxn modelId="{73B242FE-C19E-4162-B64D-2116710E4CC6}" type="presParOf" srcId="{AD507492-9EEA-4EBC-A181-F4B9D5144007}" destId="{754A8D97-BC45-42D6-B7E5-8B041009FAE2}" srcOrd="9" destOrd="0" presId="urn:microsoft.com/office/officeart/2005/8/layout/process5"/>
    <dgm:cxn modelId="{C227EA85-716B-448D-ABE0-261EBFC0B6E1}" type="presParOf" srcId="{754A8D97-BC45-42D6-B7E5-8B041009FAE2}" destId="{CDE1F948-390A-46AB-B20D-2028CFFE6012}" srcOrd="0" destOrd="0" presId="urn:microsoft.com/office/officeart/2005/8/layout/process5"/>
    <dgm:cxn modelId="{F8950AA6-5C39-41F3-A721-B904081FF6B1}" type="presParOf" srcId="{AD507492-9EEA-4EBC-A181-F4B9D5144007}" destId="{FBF39026-4426-4845-AE43-A2873BA17245}" srcOrd="10" destOrd="0" presId="urn:microsoft.com/office/officeart/2005/8/layout/process5"/>
    <dgm:cxn modelId="{B8BFB7A6-6F15-4B6F-AC63-0B0EFE247CD7}" type="presParOf" srcId="{AD507492-9EEA-4EBC-A181-F4B9D5144007}" destId="{72B46A8F-04F1-4C71-9B17-71A4DBB4D84E}" srcOrd="11" destOrd="0" presId="urn:microsoft.com/office/officeart/2005/8/layout/process5"/>
    <dgm:cxn modelId="{9A9A9A03-EF29-4484-B02C-9223E1BFE51F}" type="presParOf" srcId="{72B46A8F-04F1-4C71-9B17-71A4DBB4D84E}" destId="{0036F173-7953-4B48-9A3F-6695D709CFE6}" srcOrd="0" destOrd="0" presId="urn:microsoft.com/office/officeart/2005/8/layout/process5"/>
    <dgm:cxn modelId="{86AEE11C-4AA0-4A13-A061-1B2FCAB9C6C2}" type="presParOf" srcId="{AD507492-9EEA-4EBC-A181-F4B9D5144007}" destId="{5952FE8E-DC39-4AF1-A639-B46784CB59EE}" srcOrd="12" destOrd="0" presId="urn:microsoft.com/office/officeart/2005/8/layout/process5"/>
    <dgm:cxn modelId="{DECB3715-8287-429B-90F7-C351CE325EFE}" type="presParOf" srcId="{AD507492-9EEA-4EBC-A181-F4B9D5144007}" destId="{F1988731-E87A-4DAB-B01C-635B0B539B07}" srcOrd="13" destOrd="0" presId="urn:microsoft.com/office/officeart/2005/8/layout/process5"/>
    <dgm:cxn modelId="{E67E3949-02CC-4000-8751-A6CE079CD57D}" type="presParOf" srcId="{F1988731-E87A-4DAB-B01C-635B0B539B07}" destId="{76F4889A-2778-4F8C-8558-B51E560E82B9}" srcOrd="0" destOrd="0" presId="urn:microsoft.com/office/officeart/2005/8/layout/process5"/>
    <dgm:cxn modelId="{3C8B9C09-7D39-43E0-AAC2-AE9C416B95AF}" type="presParOf" srcId="{AD507492-9EEA-4EBC-A181-F4B9D5144007}" destId="{D3BCF222-81EB-4D28-A4AE-A29501C12494}" srcOrd="14" destOrd="0" presId="urn:microsoft.com/office/officeart/2005/8/layout/process5"/>
    <dgm:cxn modelId="{1FC5360B-9B66-458B-807D-78515C3B6867}" type="presParOf" srcId="{AD507492-9EEA-4EBC-A181-F4B9D5144007}" destId="{B3F40C61-0B95-4C19-A2E7-9F03EB02442F}" srcOrd="15" destOrd="0" presId="urn:microsoft.com/office/officeart/2005/8/layout/process5"/>
    <dgm:cxn modelId="{D3180E36-214F-4C29-A159-2B05CABD8534}" type="presParOf" srcId="{B3F40C61-0B95-4C19-A2E7-9F03EB02442F}" destId="{6056AF1D-A7EB-42D9-B616-52B9CD8D75A0}" srcOrd="0" destOrd="0" presId="urn:microsoft.com/office/officeart/2005/8/layout/process5"/>
    <dgm:cxn modelId="{31008C49-59FA-4709-8BC1-BC314DC61FB5}" type="presParOf" srcId="{AD507492-9EEA-4EBC-A181-F4B9D5144007}" destId="{C12C9C06-0734-44E1-A722-E3024E659E34}" srcOrd="16" destOrd="0" presId="urn:microsoft.com/office/officeart/2005/8/layout/process5"/>
    <dgm:cxn modelId="{B41BE8BA-E606-43DD-B03E-792C0ED6CC15}" type="presParOf" srcId="{AD507492-9EEA-4EBC-A181-F4B9D5144007}" destId="{9B7BA068-C700-4820-8592-85D0779ED61D}" srcOrd="17" destOrd="0" presId="urn:microsoft.com/office/officeart/2005/8/layout/process5"/>
    <dgm:cxn modelId="{BC08DE21-7EB8-4893-909D-DBE10D78EA24}" type="presParOf" srcId="{9B7BA068-C700-4820-8592-85D0779ED61D}" destId="{C0B467AE-1200-4F65-97CF-C51DA0DCA720}" srcOrd="0" destOrd="0" presId="urn:microsoft.com/office/officeart/2005/8/layout/process5"/>
    <dgm:cxn modelId="{5A8958E7-2897-4DE4-AB7E-37C43127ACE8}" type="presParOf" srcId="{AD507492-9EEA-4EBC-A181-F4B9D5144007}" destId="{05140BE2-F800-4344-8D88-EFE30B25D45C}" srcOrd="18" destOrd="0" presId="urn:microsoft.com/office/officeart/2005/8/layout/process5"/>
  </dgm:cxnLst>
  <dgm:bg>
    <a:noFill/>
  </dgm:bg>
  <dgm:whole>
    <a:ln w="34925" cmpd="sng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0AE88-3FB8-45E8-850F-574F3B3EC5B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7EFF1D5-E633-4E89-BCF3-2918B544D3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Visitar Colegios </a:t>
          </a:r>
        </a:p>
      </dgm:t>
    </dgm:pt>
    <dgm:pt modelId="{50718E40-7286-4A03-9690-14AD73EF5E71}" type="parTrans" cxnId="{1912DC6D-E29D-41A6-9042-8733083D78DE}">
      <dgm:prSet/>
      <dgm:spPr/>
      <dgm:t>
        <a:bodyPr/>
        <a:lstStyle/>
        <a:p>
          <a:endParaRPr lang="es-EC"/>
        </a:p>
      </dgm:t>
    </dgm:pt>
    <dgm:pt modelId="{81D5A41D-7B6C-4919-BF24-2BFB45EEB730}" type="sibTrans" cxnId="{1912DC6D-E29D-41A6-9042-8733083D78DE}">
      <dgm:prSet/>
      <dgm:spPr/>
      <dgm:t>
        <a:bodyPr/>
        <a:lstStyle/>
        <a:p>
          <a:endParaRPr lang="es-EC"/>
        </a:p>
      </dgm:t>
    </dgm:pt>
    <dgm:pt modelId="{082BFA6A-FF4D-4B7B-82D0-2FFE5D7E1AC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Entrega de Volantes</a:t>
          </a:r>
        </a:p>
      </dgm:t>
    </dgm:pt>
    <dgm:pt modelId="{989A6D5D-8713-40A7-9BBA-A35FD302DED1}" type="parTrans" cxnId="{5BD38C10-58E1-43A2-BF92-9F51FB9D2635}">
      <dgm:prSet/>
      <dgm:spPr/>
      <dgm:t>
        <a:bodyPr/>
        <a:lstStyle/>
        <a:p>
          <a:endParaRPr lang="es-EC"/>
        </a:p>
      </dgm:t>
    </dgm:pt>
    <dgm:pt modelId="{1F225A57-3390-4AF9-90CA-2F8152E1053D}" type="sibTrans" cxnId="{5BD38C10-58E1-43A2-BF92-9F51FB9D2635}">
      <dgm:prSet/>
      <dgm:spPr/>
      <dgm:t>
        <a:bodyPr/>
        <a:lstStyle/>
        <a:p>
          <a:endParaRPr lang="es-EC"/>
        </a:p>
      </dgm:t>
    </dgm:pt>
    <dgm:pt modelId="{9E49ED7B-E074-4A08-8395-694BBD58C58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Entrevistas en la Oficina</a:t>
          </a:r>
        </a:p>
      </dgm:t>
    </dgm:pt>
    <dgm:pt modelId="{6CF8036E-60BB-4457-A920-21A4CB754299}" type="parTrans" cxnId="{602EB16D-87F1-4B1E-902D-36A64A208EFF}">
      <dgm:prSet/>
      <dgm:spPr/>
      <dgm:t>
        <a:bodyPr/>
        <a:lstStyle/>
        <a:p>
          <a:endParaRPr lang="es-EC"/>
        </a:p>
      </dgm:t>
    </dgm:pt>
    <dgm:pt modelId="{B8B583FB-9ACD-4ED6-975E-4BC39F0666BA}" type="sibTrans" cxnId="{602EB16D-87F1-4B1E-902D-36A64A208EFF}">
      <dgm:prSet/>
      <dgm:spPr/>
      <dgm:t>
        <a:bodyPr/>
        <a:lstStyle/>
        <a:p>
          <a:endParaRPr lang="es-EC"/>
        </a:p>
      </dgm:t>
    </dgm:pt>
    <dgm:pt modelId="{83F9BF4E-F404-4F44-855B-D4FB3BF2134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Envío de datos a Guayaquil</a:t>
          </a:r>
        </a:p>
      </dgm:t>
    </dgm:pt>
    <dgm:pt modelId="{0FA4CAEB-B0FA-46D6-81E7-2F660B3D4C41}" type="parTrans" cxnId="{20FA2771-4975-4802-AC4E-1CE9C943F245}">
      <dgm:prSet/>
      <dgm:spPr/>
      <dgm:t>
        <a:bodyPr/>
        <a:lstStyle/>
        <a:p>
          <a:endParaRPr lang="es-EC"/>
        </a:p>
      </dgm:t>
    </dgm:pt>
    <dgm:pt modelId="{0FC5206D-EB81-4A4F-917A-1FD69DC2B96D}" type="sibTrans" cxnId="{20FA2771-4975-4802-AC4E-1CE9C943F245}">
      <dgm:prSet/>
      <dgm:spPr/>
      <dgm:t>
        <a:bodyPr/>
        <a:lstStyle/>
        <a:p>
          <a:endParaRPr lang="es-EC"/>
        </a:p>
      </dgm:t>
    </dgm:pt>
    <dgm:pt modelId="{66B42E83-D675-4A26-ADE6-3D582268082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Obtener Requerimientos</a:t>
          </a:r>
        </a:p>
      </dgm:t>
    </dgm:pt>
    <dgm:pt modelId="{3AD50E20-3C07-4D59-9F88-A06216751281}" type="parTrans" cxnId="{182DCD07-F54C-49FD-B7CF-DCB15AAF8575}">
      <dgm:prSet/>
      <dgm:spPr/>
      <dgm:t>
        <a:bodyPr/>
        <a:lstStyle/>
        <a:p>
          <a:endParaRPr lang="es-EC"/>
        </a:p>
      </dgm:t>
    </dgm:pt>
    <dgm:pt modelId="{77CC776F-33E8-4844-B5F9-9C7B6970D14E}" type="sibTrans" cxnId="{182DCD07-F54C-49FD-B7CF-DCB15AAF8575}">
      <dgm:prSet/>
      <dgm:spPr/>
      <dgm:t>
        <a:bodyPr/>
        <a:lstStyle/>
        <a:p>
          <a:endParaRPr lang="es-EC"/>
        </a:p>
      </dgm:t>
    </dgm:pt>
    <dgm:pt modelId="{A628FEE0-544F-43CA-98FE-6BFC5B69E958}" type="pres">
      <dgm:prSet presAssocID="{72A0AE88-3FB8-45E8-850F-574F3B3EC5BD}" presName="CompostProcess" presStyleCnt="0">
        <dgm:presLayoutVars>
          <dgm:dir/>
          <dgm:resizeHandles val="exact"/>
        </dgm:presLayoutVars>
      </dgm:prSet>
      <dgm:spPr/>
    </dgm:pt>
    <dgm:pt modelId="{E3341222-4399-42AE-A3B2-02923CA7499E}" type="pres">
      <dgm:prSet presAssocID="{72A0AE88-3FB8-45E8-850F-574F3B3EC5BD}" presName="arrow" presStyleLbl="bgShp" presStyleIdx="0" presStyleCnt="1"/>
      <dgm:spPr>
        <a:solidFill>
          <a:srgbClr val="92D050"/>
        </a:solidFill>
      </dgm:spPr>
    </dgm:pt>
    <dgm:pt modelId="{E473CDAA-80AB-4E9F-A822-B9FF298FCC6B}" type="pres">
      <dgm:prSet presAssocID="{72A0AE88-3FB8-45E8-850F-574F3B3EC5BD}" presName="linearProcess" presStyleCnt="0"/>
      <dgm:spPr/>
    </dgm:pt>
    <dgm:pt modelId="{142D9999-2961-44B3-B4D4-E9DC5A33F734}" type="pres">
      <dgm:prSet presAssocID="{D7EFF1D5-E633-4E89-BCF3-2918B544D33A}" presName="textNode" presStyleLbl="node1" presStyleIdx="0" presStyleCnt="5" custScaleX="138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4AE3F4-D367-4B16-8B58-26DEA234501C}" type="pres">
      <dgm:prSet presAssocID="{81D5A41D-7B6C-4919-BF24-2BFB45EEB730}" presName="sibTrans" presStyleCnt="0"/>
      <dgm:spPr/>
    </dgm:pt>
    <dgm:pt modelId="{7E5475F8-E098-4ABE-B8F5-80C5D06EF383}" type="pres">
      <dgm:prSet presAssocID="{082BFA6A-FF4D-4B7B-82D0-2FFE5D7E1AC7}" presName="textNode" presStyleLbl="node1" presStyleIdx="1" presStyleCnt="5" custScaleX="1244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ECB155-D1A5-46ED-B254-33027132CBA8}" type="pres">
      <dgm:prSet presAssocID="{1F225A57-3390-4AF9-90CA-2F8152E1053D}" presName="sibTrans" presStyleCnt="0"/>
      <dgm:spPr/>
    </dgm:pt>
    <dgm:pt modelId="{8A2EAA1B-8C3C-4269-B944-87F157BE97F7}" type="pres">
      <dgm:prSet presAssocID="{9E49ED7B-E074-4A08-8395-694BBD58C585}" presName="textNode" presStyleLbl="node1" presStyleIdx="2" presStyleCnt="5" custScaleX="1260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5BB73-1917-40E2-ADBF-BFD387AE91D0}" type="pres">
      <dgm:prSet presAssocID="{B8B583FB-9ACD-4ED6-975E-4BC39F0666BA}" presName="sibTrans" presStyleCnt="0"/>
      <dgm:spPr/>
    </dgm:pt>
    <dgm:pt modelId="{31674E62-2AEB-4948-8E79-70885A8C2EAA}" type="pres">
      <dgm:prSet presAssocID="{66B42E83-D675-4A26-ADE6-3D5822680822}" presName="textNode" presStyleLbl="node1" presStyleIdx="3" presStyleCnt="5" custScaleX="1477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AAAA2D-FD5D-4478-BEC8-CB2D8EA6C585}" type="pres">
      <dgm:prSet presAssocID="{77CC776F-33E8-4844-B5F9-9C7B6970D14E}" presName="sibTrans" presStyleCnt="0"/>
      <dgm:spPr/>
    </dgm:pt>
    <dgm:pt modelId="{E2650CB3-25D9-4A9F-B059-2EF35186D132}" type="pres">
      <dgm:prSet presAssocID="{83F9BF4E-F404-4F44-855B-D4FB3BF2134E}" presName="textNode" presStyleLbl="node1" presStyleIdx="4" presStyleCnt="5" custScaleX="131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30E146-0E28-4362-B911-F451D9F30373}" type="presOf" srcId="{9E49ED7B-E074-4A08-8395-694BBD58C585}" destId="{8A2EAA1B-8C3C-4269-B944-87F157BE97F7}" srcOrd="0" destOrd="0" presId="urn:microsoft.com/office/officeart/2005/8/layout/hProcess9"/>
    <dgm:cxn modelId="{4EEE6495-A6E0-4BB7-89A8-CD0A965BBAE7}" type="presOf" srcId="{66B42E83-D675-4A26-ADE6-3D5822680822}" destId="{31674E62-2AEB-4948-8E79-70885A8C2EAA}" srcOrd="0" destOrd="0" presId="urn:microsoft.com/office/officeart/2005/8/layout/hProcess9"/>
    <dgm:cxn modelId="{65C267AB-315D-4B06-921E-896164CEFE07}" type="presOf" srcId="{72A0AE88-3FB8-45E8-850F-574F3B3EC5BD}" destId="{A628FEE0-544F-43CA-98FE-6BFC5B69E958}" srcOrd="0" destOrd="0" presId="urn:microsoft.com/office/officeart/2005/8/layout/hProcess9"/>
    <dgm:cxn modelId="{5BD38C10-58E1-43A2-BF92-9F51FB9D2635}" srcId="{72A0AE88-3FB8-45E8-850F-574F3B3EC5BD}" destId="{082BFA6A-FF4D-4B7B-82D0-2FFE5D7E1AC7}" srcOrd="1" destOrd="0" parTransId="{989A6D5D-8713-40A7-9BBA-A35FD302DED1}" sibTransId="{1F225A57-3390-4AF9-90CA-2F8152E1053D}"/>
    <dgm:cxn modelId="{20FA2771-4975-4802-AC4E-1CE9C943F245}" srcId="{72A0AE88-3FB8-45E8-850F-574F3B3EC5BD}" destId="{83F9BF4E-F404-4F44-855B-D4FB3BF2134E}" srcOrd="4" destOrd="0" parTransId="{0FA4CAEB-B0FA-46D6-81E7-2F660B3D4C41}" sibTransId="{0FC5206D-EB81-4A4F-917A-1FD69DC2B96D}"/>
    <dgm:cxn modelId="{602EB16D-87F1-4B1E-902D-36A64A208EFF}" srcId="{72A0AE88-3FB8-45E8-850F-574F3B3EC5BD}" destId="{9E49ED7B-E074-4A08-8395-694BBD58C585}" srcOrd="2" destOrd="0" parTransId="{6CF8036E-60BB-4457-A920-21A4CB754299}" sibTransId="{B8B583FB-9ACD-4ED6-975E-4BC39F0666BA}"/>
    <dgm:cxn modelId="{48D5CB1B-2CAA-4404-B1B7-2693633D5A8A}" type="presOf" srcId="{082BFA6A-FF4D-4B7B-82D0-2FFE5D7E1AC7}" destId="{7E5475F8-E098-4ABE-B8F5-80C5D06EF383}" srcOrd="0" destOrd="0" presId="urn:microsoft.com/office/officeart/2005/8/layout/hProcess9"/>
    <dgm:cxn modelId="{D7CA6098-F5FE-4282-9B82-AB6243F26CF8}" type="presOf" srcId="{83F9BF4E-F404-4F44-855B-D4FB3BF2134E}" destId="{E2650CB3-25D9-4A9F-B059-2EF35186D132}" srcOrd="0" destOrd="0" presId="urn:microsoft.com/office/officeart/2005/8/layout/hProcess9"/>
    <dgm:cxn modelId="{1912DC6D-E29D-41A6-9042-8733083D78DE}" srcId="{72A0AE88-3FB8-45E8-850F-574F3B3EC5BD}" destId="{D7EFF1D5-E633-4E89-BCF3-2918B544D33A}" srcOrd="0" destOrd="0" parTransId="{50718E40-7286-4A03-9690-14AD73EF5E71}" sibTransId="{81D5A41D-7B6C-4919-BF24-2BFB45EEB730}"/>
    <dgm:cxn modelId="{182DCD07-F54C-49FD-B7CF-DCB15AAF8575}" srcId="{72A0AE88-3FB8-45E8-850F-574F3B3EC5BD}" destId="{66B42E83-D675-4A26-ADE6-3D5822680822}" srcOrd="3" destOrd="0" parTransId="{3AD50E20-3C07-4D59-9F88-A06216751281}" sibTransId="{77CC776F-33E8-4844-B5F9-9C7B6970D14E}"/>
    <dgm:cxn modelId="{FB3077CC-5399-4649-9AE3-C00E9279C1D4}" type="presOf" srcId="{D7EFF1D5-E633-4E89-BCF3-2918B544D33A}" destId="{142D9999-2961-44B3-B4D4-E9DC5A33F734}" srcOrd="0" destOrd="0" presId="urn:microsoft.com/office/officeart/2005/8/layout/hProcess9"/>
    <dgm:cxn modelId="{8E3A2E01-F21B-4A6F-B527-C113606C3DEA}" type="presParOf" srcId="{A628FEE0-544F-43CA-98FE-6BFC5B69E958}" destId="{E3341222-4399-42AE-A3B2-02923CA7499E}" srcOrd="0" destOrd="0" presId="urn:microsoft.com/office/officeart/2005/8/layout/hProcess9"/>
    <dgm:cxn modelId="{F2D30BEF-D152-4149-966D-285993F8D688}" type="presParOf" srcId="{A628FEE0-544F-43CA-98FE-6BFC5B69E958}" destId="{E473CDAA-80AB-4E9F-A822-B9FF298FCC6B}" srcOrd="1" destOrd="0" presId="urn:microsoft.com/office/officeart/2005/8/layout/hProcess9"/>
    <dgm:cxn modelId="{A9852CF2-DDB5-43C7-80EC-A34C7DB2D313}" type="presParOf" srcId="{E473CDAA-80AB-4E9F-A822-B9FF298FCC6B}" destId="{142D9999-2961-44B3-B4D4-E9DC5A33F734}" srcOrd="0" destOrd="0" presId="urn:microsoft.com/office/officeart/2005/8/layout/hProcess9"/>
    <dgm:cxn modelId="{C6F3A0DC-0209-4DFF-90F0-CD8F3DB092FC}" type="presParOf" srcId="{E473CDAA-80AB-4E9F-A822-B9FF298FCC6B}" destId="{124AE3F4-D367-4B16-8B58-26DEA234501C}" srcOrd="1" destOrd="0" presId="urn:microsoft.com/office/officeart/2005/8/layout/hProcess9"/>
    <dgm:cxn modelId="{CCB0446D-2EA8-443C-A4E6-03B4587B4B64}" type="presParOf" srcId="{E473CDAA-80AB-4E9F-A822-B9FF298FCC6B}" destId="{7E5475F8-E098-4ABE-B8F5-80C5D06EF383}" srcOrd="2" destOrd="0" presId="urn:microsoft.com/office/officeart/2005/8/layout/hProcess9"/>
    <dgm:cxn modelId="{9D8FD381-CEC3-461B-A3D7-86677F26636A}" type="presParOf" srcId="{E473CDAA-80AB-4E9F-A822-B9FF298FCC6B}" destId="{49ECB155-D1A5-46ED-B254-33027132CBA8}" srcOrd="3" destOrd="0" presId="urn:microsoft.com/office/officeart/2005/8/layout/hProcess9"/>
    <dgm:cxn modelId="{4C99F2F5-8CCD-4D2D-9293-E415BF5B3635}" type="presParOf" srcId="{E473CDAA-80AB-4E9F-A822-B9FF298FCC6B}" destId="{8A2EAA1B-8C3C-4269-B944-87F157BE97F7}" srcOrd="4" destOrd="0" presId="urn:microsoft.com/office/officeart/2005/8/layout/hProcess9"/>
    <dgm:cxn modelId="{258A1CDF-D406-4DF7-BD73-4B165D04EFAA}" type="presParOf" srcId="{E473CDAA-80AB-4E9F-A822-B9FF298FCC6B}" destId="{63B5BB73-1917-40E2-ADBF-BFD387AE91D0}" srcOrd="5" destOrd="0" presId="urn:microsoft.com/office/officeart/2005/8/layout/hProcess9"/>
    <dgm:cxn modelId="{9D212B19-D62B-4DD2-A1C4-5E891EB5D0E9}" type="presParOf" srcId="{E473CDAA-80AB-4E9F-A822-B9FF298FCC6B}" destId="{31674E62-2AEB-4948-8E79-70885A8C2EAA}" srcOrd="6" destOrd="0" presId="urn:microsoft.com/office/officeart/2005/8/layout/hProcess9"/>
    <dgm:cxn modelId="{70CBF4DD-ED7B-4A13-B95E-2C909515F5D1}" type="presParOf" srcId="{E473CDAA-80AB-4E9F-A822-B9FF298FCC6B}" destId="{6BAAAA2D-FD5D-4478-BEC8-CB2D8EA6C585}" srcOrd="7" destOrd="0" presId="urn:microsoft.com/office/officeart/2005/8/layout/hProcess9"/>
    <dgm:cxn modelId="{069AA9DA-2800-46E9-AB6D-B3475BEC5393}" type="presParOf" srcId="{E473CDAA-80AB-4E9F-A822-B9FF298FCC6B}" destId="{E2650CB3-25D9-4A9F-B059-2EF35186D1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EDFB2-78C8-4E96-83C7-B01F3687812D}">
      <dsp:nvSpPr>
        <dsp:cNvPr id="0" name=""/>
        <dsp:cNvSpPr/>
      </dsp:nvSpPr>
      <dsp:spPr>
        <a:xfrm>
          <a:off x="661" y="1026097"/>
          <a:ext cx="1702479" cy="1404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baseline="0" dirty="0">
              <a:solidFill>
                <a:schemeClr val="tx1"/>
              </a:solidFill>
            </a:rPr>
            <a:t>Anuncios Periódicos y Página WEB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baseline="0" dirty="0" smtClean="0">
              <a:solidFill>
                <a:schemeClr val="tx1"/>
              </a:solidFill>
            </a:rPr>
            <a:t>Búsqueda </a:t>
          </a:r>
          <a:r>
            <a:rPr lang="es-EC" sz="1400" kern="1200" baseline="0" dirty="0">
              <a:solidFill>
                <a:schemeClr val="tx1"/>
              </a:solidFill>
            </a:rPr>
            <a:t>Independiente</a:t>
          </a:r>
        </a:p>
      </dsp:txBody>
      <dsp:txXfrm>
        <a:off x="661" y="1026097"/>
        <a:ext cx="1702479" cy="1103291"/>
      </dsp:txXfrm>
    </dsp:sp>
    <dsp:sp modelId="{2354E535-6232-406A-B703-5EB5B161C153}">
      <dsp:nvSpPr>
        <dsp:cNvPr id="0" name=""/>
        <dsp:cNvSpPr/>
      </dsp:nvSpPr>
      <dsp:spPr>
        <a:xfrm>
          <a:off x="966561" y="1388017"/>
          <a:ext cx="1836913" cy="1836913"/>
        </a:xfrm>
        <a:prstGeom prst="leftCircularArrow">
          <a:avLst>
            <a:gd name="adj1" fmla="val 2935"/>
            <a:gd name="adj2" fmla="val 359311"/>
            <a:gd name="adj3" fmla="val 2134822"/>
            <a:gd name="adj4" fmla="val 9024489"/>
            <a:gd name="adj5" fmla="val 3424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AF782-A39D-4A80-BA8A-5C7BAE3C71C4}">
      <dsp:nvSpPr>
        <dsp:cNvPr id="0" name=""/>
        <dsp:cNvSpPr/>
      </dsp:nvSpPr>
      <dsp:spPr>
        <a:xfrm>
          <a:off x="380488" y="2129389"/>
          <a:ext cx="1513315" cy="6017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Text" lastClr="000000"/>
              </a:solidFill>
            </a:rPr>
            <a:t>Recopilación deViviendas</a:t>
          </a:r>
        </a:p>
      </dsp:txBody>
      <dsp:txXfrm>
        <a:off x="380488" y="2129389"/>
        <a:ext cx="1513315" cy="601795"/>
      </dsp:txXfrm>
    </dsp:sp>
    <dsp:sp modelId="{F80489E0-DDF8-40D4-973F-1C9BE6A04F51}">
      <dsp:nvSpPr>
        <dsp:cNvPr id="0" name=""/>
        <dsp:cNvSpPr/>
      </dsp:nvSpPr>
      <dsp:spPr>
        <a:xfrm>
          <a:off x="2150521" y="1026097"/>
          <a:ext cx="1702479" cy="1404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Analizar contrato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Aprobación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Firma del Contrato</a:t>
          </a:r>
        </a:p>
      </dsp:txBody>
      <dsp:txXfrm>
        <a:off x="2150521" y="1326994"/>
        <a:ext cx="1702479" cy="1103291"/>
      </dsp:txXfrm>
    </dsp:sp>
    <dsp:sp modelId="{DBF312C6-49F0-4B4C-AD74-293CDDBCBCB2}">
      <dsp:nvSpPr>
        <dsp:cNvPr id="0" name=""/>
        <dsp:cNvSpPr/>
      </dsp:nvSpPr>
      <dsp:spPr>
        <a:xfrm>
          <a:off x="3100736" y="176395"/>
          <a:ext cx="2054453" cy="2054453"/>
        </a:xfrm>
        <a:prstGeom prst="circularArrow">
          <a:avLst>
            <a:gd name="adj1" fmla="val 2624"/>
            <a:gd name="adj2" fmla="val 318941"/>
            <a:gd name="adj3" fmla="val 19505548"/>
            <a:gd name="adj4" fmla="val 12575511"/>
            <a:gd name="adj5" fmla="val 3061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B901C-7AA7-4048-9AD8-5A662D9D6980}">
      <dsp:nvSpPr>
        <dsp:cNvPr id="0" name=""/>
        <dsp:cNvSpPr/>
      </dsp:nvSpPr>
      <dsp:spPr>
        <a:xfrm>
          <a:off x="2528850" y="725199"/>
          <a:ext cx="1513315" cy="6017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>
              <a:solidFill>
                <a:sysClr val="windowText" lastClr="000000"/>
              </a:solidFill>
            </a:rPr>
            <a:t>Negociar con los dueños</a:t>
          </a:r>
        </a:p>
      </dsp:txBody>
      <dsp:txXfrm>
        <a:off x="2528850" y="725199"/>
        <a:ext cx="1513315" cy="601795"/>
      </dsp:txXfrm>
    </dsp:sp>
    <dsp:sp modelId="{86C154CB-3BDD-4E2F-8FD1-6A519063DAC6}">
      <dsp:nvSpPr>
        <dsp:cNvPr id="0" name=""/>
        <dsp:cNvSpPr/>
      </dsp:nvSpPr>
      <dsp:spPr>
        <a:xfrm>
          <a:off x="4298884" y="1026097"/>
          <a:ext cx="1702479" cy="1404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Envío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</a:rPr>
            <a:t>Confirmación</a:t>
          </a:r>
        </a:p>
      </dsp:txBody>
      <dsp:txXfrm>
        <a:off x="4298884" y="1026097"/>
        <a:ext cx="1702479" cy="1103291"/>
      </dsp:txXfrm>
    </dsp:sp>
    <dsp:sp modelId="{1D48483C-F71B-4413-9A78-E374DF70D7AE}">
      <dsp:nvSpPr>
        <dsp:cNvPr id="0" name=""/>
        <dsp:cNvSpPr/>
      </dsp:nvSpPr>
      <dsp:spPr>
        <a:xfrm>
          <a:off x="4677213" y="2129389"/>
          <a:ext cx="1513315" cy="60179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Text" lastClr="000000"/>
              </a:solidFill>
            </a:rPr>
            <a:t>Envío Datos a Guayaquil</a:t>
          </a:r>
        </a:p>
      </dsp:txBody>
      <dsp:txXfrm>
        <a:off x="4677213" y="2129389"/>
        <a:ext cx="1513315" cy="6017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B1FC8-9C1B-4C24-9EB0-3DBE19F8D5BF}">
      <dsp:nvSpPr>
        <dsp:cNvPr id="0" name=""/>
        <dsp:cNvSpPr/>
      </dsp:nvSpPr>
      <dsp:spPr>
        <a:xfrm>
          <a:off x="2942" y="212531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>
              <a:solidFill>
                <a:sysClr val="windowText" lastClr="000000"/>
              </a:solidFill>
            </a:rPr>
            <a:t>Cliente </a:t>
          </a:r>
        </a:p>
      </dsp:txBody>
      <dsp:txXfrm>
        <a:off x="2942" y="212531"/>
        <a:ext cx="1286703" cy="772022"/>
      </dsp:txXfrm>
    </dsp:sp>
    <dsp:sp modelId="{01D77E11-6CB0-467E-B98D-77807AB33E68}">
      <dsp:nvSpPr>
        <dsp:cNvPr id="0" name=""/>
        <dsp:cNvSpPr/>
      </dsp:nvSpPr>
      <dsp:spPr>
        <a:xfrm>
          <a:off x="1402876" y="438991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402876" y="438991"/>
        <a:ext cx="272781" cy="319102"/>
      </dsp:txXfrm>
    </dsp:sp>
    <dsp:sp modelId="{0D5A0BCE-6FFF-49BF-A865-E84FA70305E5}">
      <dsp:nvSpPr>
        <dsp:cNvPr id="0" name=""/>
        <dsp:cNvSpPr/>
      </dsp:nvSpPr>
      <dsp:spPr>
        <a:xfrm>
          <a:off x="1804327" y="212531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Entrevista con el agente</a:t>
          </a:r>
        </a:p>
      </dsp:txBody>
      <dsp:txXfrm>
        <a:off x="1804327" y="212531"/>
        <a:ext cx="1286703" cy="772022"/>
      </dsp:txXfrm>
    </dsp:sp>
    <dsp:sp modelId="{C6F83E2A-D757-4362-9E1F-EE71FD4C6E22}">
      <dsp:nvSpPr>
        <dsp:cNvPr id="0" name=""/>
        <dsp:cNvSpPr/>
      </dsp:nvSpPr>
      <dsp:spPr>
        <a:xfrm>
          <a:off x="3204261" y="438991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3204261" y="438991"/>
        <a:ext cx="272781" cy="319102"/>
      </dsp:txXfrm>
    </dsp:sp>
    <dsp:sp modelId="{746B87B9-855B-4608-8B5F-600699DEBF3D}">
      <dsp:nvSpPr>
        <dsp:cNvPr id="0" name=""/>
        <dsp:cNvSpPr/>
      </dsp:nvSpPr>
      <dsp:spPr>
        <a:xfrm>
          <a:off x="3605712" y="212531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Obtener Requerimientos del Cliente</a:t>
          </a:r>
        </a:p>
      </dsp:txBody>
      <dsp:txXfrm>
        <a:off x="3605712" y="212531"/>
        <a:ext cx="1286703" cy="772022"/>
      </dsp:txXfrm>
    </dsp:sp>
    <dsp:sp modelId="{8F00127B-C6FF-4F4C-87DC-5C897431B0E5}">
      <dsp:nvSpPr>
        <dsp:cNvPr id="0" name=""/>
        <dsp:cNvSpPr/>
      </dsp:nvSpPr>
      <dsp:spPr>
        <a:xfrm>
          <a:off x="5005646" y="438991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5005646" y="438991"/>
        <a:ext cx="272781" cy="319102"/>
      </dsp:txXfrm>
    </dsp:sp>
    <dsp:sp modelId="{334811E0-3CA9-44D9-839B-9A136D32BCFC}">
      <dsp:nvSpPr>
        <dsp:cNvPr id="0" name=""/>
        <dsp:cNvSpPr/>
      </dsp:nvSpPr>
      <dsp:spPr>
        <a:xfrm>
          <a:off x="5407097" y="212531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Comparacipon con la Base de Datos</a:t>
          </a:r>
        </a:p>
      </dsp:txBody>
      <dsp:txXfrm>
        <a:off x="5407097" y="212531"/>
        <a:ext cx="1286703" cy="772022"/>
      </dsp:txXfrm>
    </dsp:sp>
    <dsp:sp modelId="{0BAE6EB4-E1B2-4659-807E-981B25BB6994}">
      <dsp:nvSpPr>
        <dsp:cNvPr id="0" name=""/>
        <dsp:cNvSpPr/>
      </dsp:nvSpPr>
      <dsp:spPr>
        <a:xfrm rot="5400000">
          <a:off x="5914058" y="1074622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5400000">
        <a:off x="5914058" y="1074622"/>
        <a:ext cx="272781" cy="319102"/>
      </dsp:txXfrm>
    </dsp:sp>
    <dsp:sp modelId="{C6211E61-ACA8-429E-9649-09FA822632F8}">
      <dsp:nvSpPr>
        <dsp:cNvPr id="0" name=""/>
        <dsp:cNvSpPr/>
      </dsp:nvSpPr>
      <dsp:spPr>
        <a:xfrm>
          <a:off x="5407097" y="1499234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Ofrecer Casas </a:t>
          </a:r>
        </a:p>
      </dsp:txBody>
      <dsp:txXfrm>
        <a:off x="5407097" y="1499234"/>
        <a:ext cx="1286703" cy="772022"/>
      </dsp:txXfrm>
    </dsp:sp>
    <dsp:sp modelId="{754A8D97-BC45-42D6-B7E5-8B041009FAE2}">
      <dsp:nvSpPr>
        <dsp:cNvPr id="0" name=""/>
        <dsp:cNvSpPr/>
      </dsp:nvSpPr>
      <dsp:spPr>
        <a:xfrm rot="10800000">
          <a:off x="5021086" y="1725694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5021086" y="1725694"/>
        <a:ext cx="272781" cy="319102"/>
      </dsp:txXfrm>
    </dsp:sp>
    <dsp:sp modelId="{FBF39026-4426-4845-AE43-A2873BA17245}">
      <dsp:nvSpPr>
        <dsp:cNvPr id="0" name=""/>
        <dsp:cNvSpPr/>
      </dsp:nvSpPr>
      <dsp:spPr>
        <a:xfrm>
          <a:off x="3605712" y="1499234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Cobranza</a:t>
          </a:r>
        </a:p>
      </dsp:txBody>
      <dsp:txXfrm>
        <a:off x="3605712" y="1499234"/>
        <a:ext cx="1286703" cy="772022"/>
      </dsp:txXfrm>
    </dsp:sp>
    <dsp:sp modelId="{72B46A8F-04F1-4C71-9B17-71A4DBB4D84E}">
      <dsp:nvSpPr>
        <dsp:cNvPr id="0" name=""/>
        <dsp:cNvSpPr/>
      </dsp:nvSpPr>
      <dsp:spPr>
        <a:xfrm rot="10800000">
          <a:off x="3219701" y="1725694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3219701" y="1725694"/>
        <a:ext cx="272781" cy="319102"/>
      </dsp:txXfrm>
    </dsp:sp>
    <dsp:sp modelId="{5952FE8E-DC39-4AF1-A639-B46784CB59EE}">
      <dsp:nvSpPr>
        <dsp:cNvPr id="0" name=""/>
        <dsp:cNvSpPr/>
      </dsp:nvSpPr>
      <dsp:spPr>
        <a:xfrm>
          <a:off x="1804327" y="1499234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Ofrecer Asesoría</a:t>
          </a:r>
        </a:p>
      </dsp:txBody>
      <dsp:txXfrm>
        <a:off x="1804327" y="1499234"/>
        <a:ext cx="1286703" cy="772022"/>
      </dsp:txXfrm>
    </dsp:sp>
    <dsp:sp modelId="{F1988731-E87A-4DAB-B01C-635B0B539B07}">
      <dsp:nvSpPr>
        <dsp:cNvPr id="0" name=""/>
        <dsp:cNvSpPr/>
      </dsp:nvSpPr>
      <dsp:spPr>
        <a:xfrm rot="10800000">
          <a:off x="1418316" y="1725694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1418316" y="1725694"/>
        <a:ext cx="272781" cy="319102"/>
      </dsp:txXfrm>
    </dsp:sp>
    <dsp:sp modelId="{D3BCF222-81EB-4D28-A4AE-A29501C12494}">
      <dsp:nvSpPr>
        <dsp:cNvPr id="0" name=""/>
        <dsp:cNvSpPr/>
      </dsp:nvSpPr>
      <dsp:spPr>
        <a:xfrm>
          <a:off x="2942" y="1499234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Envío de Fotos</a:t>
          </a:r>
        </a:p>
      </dsp:txBody>
      <dsp:txXfrm>
        <a:off x="2942" y="1499234"/>
        <a:ext cx="1286703" cy="772022"/>
      </dsp:txXfrm>
    </dsp:sp>
    <dsp:sp modelId="{B3F40C61-0B95-4C19-A2E7-9F03EB02442F}">
      <dsp:nvSpPr>
        <dsp:cNvPr id="0" name=""/>
        <dsp:cNvSpPr/>
      </dsp:nvSpPr>
      <dsp:spPr>
        <a:xfrm rot="5400000">
          <a:off x="509904" y="2361326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5400000">
        <a:off x="509904" y="2361326"/>
        <a:ext cx="272781" cy="319102"/>
      </dsp:txXfrm>
    </dsp:sp>
    <dsp:sp modelId="{C12C9C06-0734-44E1-A722-E3024E659E34}">
      <dsp:nvSpPr>
        <dsp:cNvPr id="0" name=""/>
        <dsp:cNvSpPr/>
      </dsp:nvSpPr>
      <dsp:spPr>
        <a:xfrm>
          <a:off x="2942" y="2785938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Visitar Vivienda</a:t>
          </a:r>
        </a:p>
      </dsp:txBody>
      <dsp:txXfrm>
        <a:off x="2942" y="2785938"/>
        <a:ext cx="1286703" cy="772022"/>
      </dsp:txXfrm>
    </dsp:sp>
    <dsp:sp modelId="{9B7BA068-C700-4820-8592-85D0779ED61D}">
      <dsp:nvSpPr>
        <dsp:cNvPr id="0" name=""/>
        <dsp:cNvSpPr/>
      </dsp:nvSpPr>
      <dsp:spPr>
        <a:xfrm>
          <a:off x="1402876" y="3012398"/>
          <a:ext cx="272781" cy="319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402876" y="3012398"/>
        <a:ext cx="272781" cy="319102"/>
      </dsp:txXfrm>
    </dsp:sp>
    <dsp:sp modelId="{05140BE2-F800-4344-8D88-EFE30B25D45C}">
      <dsp:nvSpPr>
        <dsp:cNvPr id="0" name=""/>
        <dsp:cNvSpPr/>
      </dsp:nvSpPr>
      <dsp:spPr>
        <a:xfrm>
          <a:off x="1804327" y="2785938"/>
          <a:ext cx="1286703" cy="7720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>
              <a:solidFill>
                <a:sysClr val="windowText" lastClr="000000"/>
              </a:solidFill>
            </a:rPr>
            <a:t>Firma de Contrato</a:t>
          </a:r>
        </a:p>
      </dsp:txBody>
      <dsp:txXfrm>
        <a:off x="1804327" y="2785938"/>
        <a:ext cx="1286703" cy="7720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41222-4399-42AE-A3B2-02923CA7499E}">
      <dsp:nvSpPr>
        <dsp:cNvPr id="0" name=""/>
        <dsp:cNvSpPr/>
      </dsp:nvSpPr>
      <dsp:spPr>
        <a:xfrm>
          <a:off x="480653" y="0"/>
          <a:ext cx="5447405" cy="3280019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9999-2961-44B3-B4D4-E9DC5A33F734}">
      <dsp:nvSpPr>
        <dsp:cNvPr id="0" name=""/>
        <dsp:cNvSpPr/>
      </dsp:nvSpPr>
      <dsp:spPr>
        <a:xfrm>
          <a:off x="751" y="984005"/>
          <a:ext cx="1210545" cy="13120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Visitar Colegios </a:t>
          </a:r>
        </a:p>
      </dsp:txBody>
      <dsp:txXfrm>
        <a:off x="751" y="984005"/>
        <a:ext cx="1210545" cy="1312007"/>
      </dsp:txXfrm>
    </dsp:sp>
    <dsp:sp modelId="{7E5475F8-E098-4ABE-B8F5-80C5D06EF383}">
      <dsp:nvSpPr>
        <dsp:cNvPr id="0" name=""/>
        <dsp:cNvSpPr/>
      </dsp:nvSpPr>
      <dsp:spPr>
        <a:xfrm>
          <a:off x="1356494" y="984005"/>
          <a:ext cx="1083892" cy="13120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Entrega de Volantes</a:t>
          </a:r>
        </a:p>
      </dsp:txBody>
      <dsp:txXfrm>
        <a:off x="1356494" y="984005"/>
        <a:ext cx="1083892" cy="1312007"/>
      </dsp:txXfrm>
    </dsp:sp>
    <dsp:sp modelId="{8A2EAA1B-8C3C-4269-B944-87F157BE97F7}">
      <dsp:nvSpPr>
        <dsp:cNvPr id="0" name=""/>
        <dsp:cNvSpPr/>
      </dsp:nvSpPr>
      <dsp:spPr>
        <a:xfrm>
          <a:off x="2585584" y="984005"/>
          <a:ext cx="1098432" cy="13120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Entrevistas en la Oficina</a:t>
          </a:r>
        </a:p>
      </dsp:txBody>
      <dsp:txXfrm>
        <a:off x="2585584" y="984005"/>
        <a:ext cx="1098432" cy="1312007"/>
      </dsp:txXfrm>
    </dsp:sp>
    <dsp:sp modelId="{31674E62-2AEB-4948-8E79-70885A8C2EAA}">
      <dsp:nvSpPr>
        <dsp:cNvPr id="0" name=""/>
        <dsp:cNvSpPr/>
      </dsp:nvSpPr>
      <dsp:spPr>
        <a:xfrm>
          <a:off x="3829214" y="984005"/>
          <a:ext cx="1287253" cy="13120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Obtener Requerimientos</a:t>
          </a:r>
        </a:p>
      </dsp:txBody>
      <dsp:txXfrm>
        <a:off x="3829214" y="984005"/>
        <a:ext cx="1287253" cy="1312007"/>
      </dsp:txXfrm>
    </dsp:sp>
    <dsp:sp modelId="{E2650CB3-25D9-4A9F-B059-2EF35186D132}">
      <dsp:nvSpPr>
        <dsp:cNvPr id="0" name=""/>
        <dsp:cNvSpPr/>
      </dsp:nvSpPr>
      <dsp:spPr>
        <a:xfrm>
          <a:off x="5261664" y="984005"/>
          <a:ext cx="1146295" cy="13120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Envío de datos a Guayaquil</a:t>
          </a:r>
        </a:p>
      </dsp:txBody>
      <dsp:txXfrm>
        <a:off x="5261664" y="984005"/>
        <a:ext cx="1146295" cy="131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2DD113-6DCA-4EA9-A21A-28016E39C96A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BF364D-A9D3-4106-A960-62CB234F2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B326-A43F-4BD6-B9D6-646E3BD76070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4D27-2C61-421C-BB7F-6C9EC3847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3825-5DEE-42C5-A5B8-E34B9074FA23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4B7F-19DE-4BF6-954E-55413D5800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9FB4-8486-4D30-B03E-80237E20FEC0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AFBB-3199-4A07-96CB-CDB514157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E7BF8-54A6-45DB-8F0B-EB39EC8735B1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829856-0070-4D98-AA33-7B6F8A0794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710A-E679-4C1B-958D-F67B7C1622B1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91A1-94E1-4D83-AC07-9EF7D2F6FB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771D2-1A21-4F1E-8AC8-1C48A092379B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504E5B-D527-4DC0-8A83-BB4A4AD66E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ED6E-BE93-43FA-8581-7606F9759816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619C-B3E6-41BA-B260-9A603E0E6F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A0C73A-A71D-4E74-BD06-4E3DD16FC812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BB4DF8-DE30-4222-B028-7EC19BBAEA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C6E717-9C0F-46E9-88E7-256721D77F6B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B24FD3-A2BE-4C35-9072-05C11BEA43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7C95C-F84F-4305-AF99-8F0DD07B9DA4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274356-A739-437D-B14A-0463D2C247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105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56FD9DD-7CAE-4AEF-AD73-56CC1202BF5C}" type="datetimeFigureOut">
              <a:rPr lang="es-ES"/>
              <a:pPr>
                <a:defRPr/>
              </a:pPr>
              <a:t>03/05/2010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5508B10-0212-456C-BD15-B9D58A8164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18" r:id="rId2"/>
    <p:sldLayoutId id="2147484224" r:id="rId3"/>
    <p:sldLayoutId id="2147484219" r:id="rId4"/>
    <p:sldLayoutId id="2147484225" r:id="rId5"/>
    <p:sldLayoutId id="2147484220" r:id="rId6"/>
    <p:sldLayoutId id="2147484226" r:id="rId7"/>
    <p:sldLayoutId id="2147484227" r:id="rId8"/>
    <p:sldLayoutId id="2147484228" r:id="rId9"/>
    <p:sldLayoutId id="2147484221" r:id="rId10"/>
    <p:sldLayoutId id="21474842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00539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0070C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23.pn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jpeg"/><Relationship Id="rId7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erleny\Desktop\marcel\Proyecto Aplicado\Imagenes Diapositivas\ahorro_ventajas_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13" y="1571625"/>
            <a:ext cx="8207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63" y="714375"/>
            <a:ext cx="6657975" cy="898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PROYECTO DE CREACIÓN DE UNA EMPRESA EN EL ÁREA DE ASESORÍA DE BIENES RAÍCES PARA ESTUDIANTES UNIVERSITARIOS DE OTRAS PROVINCIAS EN LA CIUDAD DE GUAYAQUIL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38" y="5500688"/>
            <a:ext cx="7407275" cy="1357312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>
                <a:solidFill>
                  <a:schemeClr val="tx1"/>
                </a:solidFill>
              </a:rPr>
              <a:t>Presentado por: </a:t>
            </a:r>
          </a:p>
          <a:p>
            <a:pPr algn="ctr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 smtClean="0">
                <a:solidFill>
                  <a:schemeClr val="tx1"/>
                </a:solidFill>
              </a:rPr>
              <a:t> Carmen Vega Honores</a:t>
            </a:r>
          </a:p>
          <a:p>
            <a:pPr algn="ctr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 smtClean="0">
                <a:solidFill>
                  <a:schemeClr val="tx1"/>
                </a:solidFill>
              </a:rPr>
              <a:t> Marcel González Mastarreno</a:t>
            </a:r>
          </a:p>
          <a:p>
            <a:pPr algn="ctr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s-ES" dirty="0" smtClean="0">
                <a:solidFill>
                  <a:schemeClr val="tx1"/>
                </a:solidFill>
              </a:rPr>
              <a:t> Diana Sánchez Merchán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269" name="Picture 6" descr="C:\Users\erleny\Desktop\marcel\Proyecto Aplicado\Imagenes Diapositivas\exit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2286000"/>
            <a:ext cx="8842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:\Users\erleny\Desktop\marcel\Proyecto Aplicado\Imagenes Diapositivas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0"/>
            <a:ext cx="1143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:\Users\erleny\Desktop\marcel\Proyecto Aplicado\Imagenes Diapositivas\ft_bienes_ra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1438" y="3143250"/>
            <a:ext cx="746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C:\Users\erleny\Desktop\marcel\Proyecto Aplicado\Imagenes Diapositivas\imagene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7200" y="3071813"/>
            <a:ext cx="9159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3" descr="C:\Users\erleny\Desktop\marcel\Proyecto Aplicado\Imagenes Diapositivas\bienesRai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1714500"/>
            <a:ext cx="114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erleny\Desktop\marcel\Proyecto Aplicado\Imagenes Diapositivas\images (8)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43625" y="4133850"/>
            <a:ext cx="1000125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275" name="Picture 15" descr="C:\Users\erleny\Desktop\marcel\Proyecto Aplicado\Imagenes Diapositivas\images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4857750"/>
            <a:ext cx="9286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7" descr="C:\Users\erleny\Desktop\marcel\Proyecto Aplicado\Imagenes Diapositivas\problem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5650" y="2357438"/>
            <a:ext cx="8953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8" descr="C:\Users\erleny\Desktop\marcel\Proyecto Aplicado\Imagenes Diapositivas\big_dealch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75" y="1676400"/>
            <a:ext cx="11303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9" descr="C:\Users\erleny\Desktop\marcel\Proyecto Aplicado\Imagenes Diapositivas\images (6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63" y="1428750"/>
            <a:ext cx="114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0" descr="C:\Users\erleny\Desktop\marcel\Proyecto Aplicado\Imagenes Diapositivas\Bienes-Raic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03650" y="4695825"/>
            <a:ext cx="1054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1" descr="C:\Users\erleny\Desktop\marcel\Proyecto Aplicado\Imagenes Diapositivas\foto_filosofi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38" y="4572000"/>
            <a:ext cx="74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2" descr="C:\Users\erleny\Desktop\marcel\Proyecto Aplicado\Imagenes Diapositivas\bienes-raices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5438" y="3398838"/>
            <a:ext cx="8413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3" descr="C:\Users\erleny\Desktop\marcel\Proyecto Aplicado\Imagenes Diapositivas\exito (1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2414588"/>
            <a:ext cx="7889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4" descr="C:\Users\erleny\Desktop\marcel\Proyecto Aplicado\Imagenes Diapositivas\estudiantes-formacion-academia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25" y="4799013"/>
            <a:ext cx="89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5" descr="C:\Users\erleny\Desktop\marcel\Proyecto Aplicado\Imagenes Diapositivas\Bienes Raic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1563" y="4786313"/>
            <a:ext cx="12144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6" descr="C:\Users\erleny\Desktop\marcel\Proyecto Aplicado\Imagenes Diapositivas\estudiantes2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71688" y="4508500"/>
            <a:ext cx="8842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" descr="C:\Users\erleny\Desktop\marcel\Proyecto Aplicado\Imagenes Diapositivas\images (9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981575" y="4857750"/>
            <a:ext cx="1162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3" descr="C:\Users\erleny\Desktop\marcel\Proyecto Aplicado\Imagenes Diapositivas\images2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90713" y="1428750"/>
            <a:ext cx="8953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4" descr="C:\Users\erleny\Desktop\marcel\Proyecto Aplicado\Imagenes Diapositivas\images (10)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29063" y="1643063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71875" y="2500313"/>
            <a:ext cx="2500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8" descr="C:\Users\erleny\Desktop\marcel\Proyecto Aplicado\Imagenes Diapositivas\Servicios_Bienes Raice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85850" y="2571750"/>
            <a:ext cx="8429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9" descr="C:\Users\erleny\Desktop\marcel\Proyecto Aplicado\Imagenes Diapositivas\ecuador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60450" y="3816350"/>
            <a:ext cx="939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16" descr="C:\Users\erleny\Desktop\marcel\Proyecto Aplicado\Imagenes Diapositivas\images (1)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15125" y="3429000"/>
            <a:ext cx="12144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7" descr="C:\Users\erleny\Desktop\marcel\Proyecto Aplicado\Imagenes Diapositivas\estudiantes (1)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86063" y="1428750"/>
            <a:ext cx="13001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14313"/>
            <a:ext cx="7407275" cy="8318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/>
                </a:solidFill>
              </a:rPr>
              <a:t>Objetivo General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35798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3600" dirty="0" smtClean="0">
                <a:solidFill>
                  <a:schemeClr val="tx1"/>
                </a:solidFill>
              </a:rPr>
              <a:t>Establecer la empresa y optimizar el proceso de arrendamiento para las personas de otras provincias que desean radicarse en Guayaquil.</a:t>
            </a:r>
            <a:endParaRPr lang="es-EC" sz="36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/>
          </a:p>
        </p:txBody>
      </p:sp>
      <p:pic>
        <p:nvPicPr>
          <p:cNvPr id="1946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t3.gstatic.com/images?q=tbn:GJZrVk-GnjOjdM:http://www.newexport.es/imagenes/obje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2862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Objetivos Específicos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836025" cy="5857875"/>
          </a:xfrm>
        </p:spPr>
        <p:txBody>
          <a:bodyPr/>
          <a:lstStyle/>
          <a:p>
            <a:pPr marL="1828800" lvl="3" indent="-457200" algn="just">
              <a:buFont typeface="Gill Sans MT" pitchFamily="34" charset="0"/>
              <a:buAutoNum type="arabicPeriod"/>
            </a:pPr>
            <a:endParaRPr lang="es-ES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/>
              <a:t>Determinar a nuestros </a:t>
            </a:r>
            <a:r>
              <a:rPr lang="es-ES" sz="2400" smtClean="0">
                <a:solidFill>
                  <a:schemeClr val="accent2"/>
                </a:solidFill>
              </a:rPr>
              <a:t>consumidores potenciales </a:t>
            </a:r>
            <a:r>
              <a:rPr lang="es-ES" sz="2400" smtClean="0"/>
              <a:t>y enfocarnos en sus exigencias y expectativas.</a:t>
            </a:r>
            <a:endParaRPr lang="es-EC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/>
              <a:t>Dar apertura de una </a:t>
            </a:r>
            <a:r>
              <a:rPr lang="es-ES" sz="2400" smtClean="0">
                <a:solidFill>
                  <a:schemeClr val="accent2"/>
                </a:solidFill>
              </a:rPr>
              <a:t>nueva oficina</a:t>
            </a:r>
            <a:r>
              <a:rPr lang="es-ES" sz="2400" smtClean="0"/>
              <a:t> dentro de 5 años.</a:t>
            </a:r>
            <a:endParaRPr lang="es-EC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/>
              <a:t>Determinar la </a:t>
            </a:r>
            <a:r>
              <a:rPr lang="es-ES" sz="2400" smtClean="0">
                <a:solidFill>
                  <a:schemeClr val="accent2"/>
                </a:solidFill>
              </a:rPr>
              <a:t>factibilidad</a:t>
            </a:r>
            <a:r>
              <a:rPr lang="es-ES" sz="2400" smtClean="0"/>
              <a:t> de brindar este servicio.</a:t>
            </a:r>
            <a:endParaRPr lang="es-EC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/>
              <a:t>Contar con un </a:t>
            </a:r>
            <a:r>
              <a:rPr lang="es-ES" sz="2400" smtClean="0">
                <a:solidFill>
                  <a:schemeClr val="accent2"/>
                </a:solidFill>
              </a:rPr>
              <a:t>corredor profesional </a:t>
            </a:r>
            <a:r>
              <a:rPr lang="es-ES" sz="2400" smtClean="0"/>
              <a:t>como parte de la compañía. </a:t>
            </a:r>
            <a:endParaRPr lang="es-EC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/>
              <a:t>Componer un </a:t>
            </a:r>
            <a:r>
              <a:rPr lang="es-ES" sz="2400" smtClean="0">
                <a:solidFill>
                  <a:schemeClr val="accent2"/>
                </a:solidFill>
              </a:rPr>
              <a:t>plan estratégico y de marketing</a:t>
            </a:r>
            <a:r>
              <a:rPr lang="es-ES" sz="2400" smtClean="0"/>
              <a:t> versátil de acuerdo al comportamiento del mercado.</a:t>
            </a:r>
            <a:endParaRPr lang="es-EC" sz="2400" smtClean="0"/>
          </a:p>
          <a:p>
            <a:pPr marL="1828800" lvl="3" indent="-457200" algn="just">
              <a:buFont typeface="Gill Sans MT" pitchFamily="34" charset="0"/>
              <a:buAutoNum type="arabicPeriod"/>
            </a:pPr>
            <a:r>
              <a:rPr lang="es-ES" sz="2400" smtClean="0">
                <a:solidFill>
                  <a:schemeClr val="accent2"/>
                </a:solidFill>
              </a:rPr>
              <a:t>Determinar y optimizar los costos</a:t>
            </a:r>
            <a:r>
              <a:rPr lang="es-ES" sz="2400" smtClean="0"/>
              <a:t> de operación junto con la inversión inicial. </a:t>
            </a:r>
            <a:endParaRPr lang="es-EC" sz="2400" smtClean="0"/>
          </a:p>
          <a:p>
            <a:pPr marL="541338" indent="-514350" algn="just">
              <a:buFont typeface="Gill Sans MT" pitchFamily="34" charset="0"/>
              <a:buAutoNum type="arabicPeriod"/>
            </a:pPr>
            <a:endParaRPr lang="es-EC" sz="2400" smtClean="0">
              <a:solidFill>
                <a:schemeClr val="tx1"/>
              </a:solidFill>
            </a:endParaRPr>
          </a:p>
        </p:txBody>
      </p:sp>
      <p:pic>
        <p:nvPicPr>
          <p:cNvPr id="2048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t3.gstatic.com/images?q=tbn:cuwXTxESDOZ5VM:http://www.unipamplona.edu.co/unipamplona/portalIG/home_9/recursos/general/imagenes/17072009/port_obje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14313"/>
            <a:ext cx="952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http://t2.gstatic.com/images?q=tbn:N3NCPytWr13wRM:http://www.becas.uady.mx/image/Objetivo%2520NF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286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C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marL="26988" algn="ctr"/>
            <a:r>
              <a:rPr lang="es-EC" sz="4800" b="1" smtClean="0">
                <a:solidFill>
                  <a:schemeClr val="accent2"/>
                </a:solidFill>
              </a:rPr>
              <a:t>CAPÍTULO II</a:t>
            </a:r>
          </a:p>
          <a:p>
            <a:pPr marL="26988" algn="ctr"/>
            <a:r>
              <a:rPr lang="es-EC" sz="4800" smtClean="0">
                <a:solidFill>
                  <a:schemeClr val="accent2"/>
                </a:solidFill>
              </a:rPr>
              <a:t>INVESTIGACIÓN DE MERCADO Y MARKETING 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Objetivo General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ctr"/>
            <a:endParaRPr lang="es-ES" smtClean="0">
              <a:solidFill>
                <a:schemeClr val="tx1"/>
              </a:solidFill>
            </a:endParaRPr>
          </a:p>
          <a:p>
            <a:pPr marL="26988" algn="ctr"/>
            <a:endParaRPr lang="es-ES" smtClean="0">
              <a:solidFill>
                <a:schemeClr val="tx1"/>
              </a:solidFill>
            </a:endParaRPr>
          </a:p>
          <a:p>
            <a:pPr marL="26988" algn="ctr"/>
            <a:r>
              <a:rPr lang="es-ES" smtClean="0">
                <a:solidFill>
                  <a:schemeClr val="tx1"/>
                </a:solidFill>
              </a:rPr>
              <a:t>Definir nuestros clientes potenciales y su preferencia  en cuanto a cada variable definida en el diseño de la encuesta.</a:t>
            </a:r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</p:txBody>
      </p:sp>
      <p:pic>
        <p:nvPicPr>
          <p:cNvPr id="2253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t1.gstatic.com/images?q=tbn:mSUBfPH-s8HbZM:http://elihu.franquiciapersonal.com/blog/wp-content/uploads/2010/01/establecer-objetivos-y-metas-cla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429000"/>
            <a:ext cx="2143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3.gstatic.com/images?q=tbn:mUcTPiECs54Z5M:http://enbuscadeldo.com.ar/blog/wp-content/uploads/2008/12/me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1785938"/>
            <a:ext cx="150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Objetivos Específicos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>
            <a:normAutofit fontScale="92500" lnSpcReduction="10000"/>
          </a:bodyPr>
          <a:lstStyle/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Identificar el </a:t>
            </a:r>
            <a:r>
              <a:rPr lang="es-ES" dirty="0" smtClean="0">
                <a:solidFill>
                  <a:schemeClr val="accent2"/>
                </a:solidFill>
              </a:rPr>
              <a:t>mercado potencial</a:t>
            </a:r>
            <a:r>
              <a:rPr lang="es-ES" dirty="0" smtClean="0">
                <a:solidFill>
                  <a:schemeClr val="tx1"/>
                </a:solidFill>
              </a:rPr>
              <a:t> de nuestro servicio 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el </a:t>
            </a:r>
            <a:r>
              <a:rPr lang="es-ES" dirty="0" smtClean="0">
                <a:solidFill>
                  <a:schemeClr val="accent2"/>
                </a:solidFill>
              </a:rPr>
              <a:t>mercado real </a:t>
            </a:r>
            <a:r>
              <a:rPr lang="es-ES" dirty="0" smtClean="0">
                <a:solidFill>
                  <a:schemeClr val="tx1"/>
                </a:solidFill>
              </a:rPr>
              <a:t>del servicio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Conocer la </a:t>
            </a:r>
            <a:r>
              <a:rPr lang="es-ES" dirty="0" smtClean="0">
                <a:solidFill>
                  <a:schemeClr val="accent2"/>
                </a:solidFill>
              </a:rPr>
              <a:t>aceptación</a:t>
            </a:r>
            <a:r>
              <a:rPr lang="es-ES" dirty="0" smtClean="0">
                <a:solidFill>
                  <a:schemeClr val="tx1"/>
                </a:solidFill>
              </a:rPr>
              <a:t> del servicio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el </a:t>
            </a:r>
            <a:r>
              <a:rPr lang="es-ES" dirty="0" smtClean="0">
                <a:solidFill>
                  <a:schemeClr val="accent2"/>
                </a:solidFill>
              </a:rPr>
              <a:t>competidor</a:t>
            </a:r>
            <a:r>
              <a:rPr lang="es-ES" dirty="0" smtClean="0">
                <a:solidFill>
                  <a:schemeClr val="tx1"/>
                </a:solidFill>
              </a:rPr>
              <a:t> principal.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la </a:t>
            </a:r>
            <a:r>
              <a:rPr lang="es-ES" dirty="0" smtClean="0">
                <a:solidFill>
                  <a:schemeClr val="accent2"/>
                </a:solidFill>
              </a:rPr>
              <a:t>ubicación</a:t>
            </a:r>
            <a:r>
              <a:rPr lang="es-ES" dirty="0" smtClean="0">
                <a:solidFill>
                  <a:schemeClr val="tx1"/>
                </a:solidFill>
              </a:rPr>
              <a:t> de las oficinas.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el </a:t>
            </a:r>
            <a:r>
              <a:rPr lang="es-ES" dirty="0" smtClean="0">
                <a:solidFill>
                  <a:schemeClr val="accent2"/>
                </a:solidFill>
              </a:rPr>
              <a:t>medio</a:t>
            </a:r>
            <a:r>
              <a:rPr lang="es-ES" dirty="0" smtClean="0">
                <a:solidFill>
                  <a:schemeClr val="tx1"/>
                </a:solidFill>
              </a:rPr>
              <a:t> óptimo de </a:t>
            </a:r>
            <a:r>
              <a:rPr lang="es-ES" dirty="0" smtClean="0">
                <a:solidFill>
                  <a:schemeClr val="accent2"/>
                </a:solidFill>
              </a:rPr>
              <a:t>publicidad</a:t>
            </a:r>
            <a:endParaRPr lang="es-EC" dirty="0" smtClean="0">
              <a:solidFill>
                <a:schemeClr val="accent2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el </a:t>
            </a:r>
            <a:r>
              <a:rPr lang="es-ES" dirty="0" smtClean="0">
                <a:solidFill>
                  <a:schemeClr val="accent2"/>
                </a:solidFill>
              </a:rPr>
              <a:t>nivel de dificultad </a:t>
            </a:r>
            <a:r>
              <a:rPr lang="es-ES" dirty="0" smtClean="0">
                <a:solidFill>
                  <a:schemeClr val="tx1"/>
                </a:solidFill>
              </a:rPr>
              <a:t>del proceso de arrendamiento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Establecer el </a:t>
            </a:r>
            <a:r>
              <a:rPr lang="es-ES" dirty="0" smtClean="0">
                <a:solidFill>
                  <a:schemeClr val="accent2"/>
                </a:solidFill>
              </a:rPr>
              <a:t>tipo de vivienda </a:t>
            </a:r>
            <a:r>
              <a:rPr lang="es-ES" dirty="0" smtClean="0">
                <a:solidFill>
                  <a:schemeClr val="tx1"/>
                </a:solidFill>
              </a:rPr>
              <a:t>mayor demandada.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la </a:t>
            </a:r>
            <a:r>
              <a:rPr lang="es-ES" dirty="0" smtClean="0">
                <a:solidFill>
                  <a:schemeClr val="accent2"/>
                </a:solidFill>
              </a:rPr>
              <a:t>frecuencia</a:t>
            </a:r>
            <a:r>
              <a:rPr lang="es-ES" dirty="0" smtClean="0">
                <a:solidFill>
                  <a:schemeClr val="tx1"/>
                </a:solidFill>
              </a:rPr>
              <a:t> con la que necesitarán de nuestro servicio.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Establecer </a:t>
            </a:r>
            <a:r>
              <a:rPr lang="es-ES" dirty="0" smtClean="0">
                <a:solidFill>
                  <a:schemeClr val="accent2"/>
                </a:solidFill>
              </a:rPr>
              <a:t>prioridades</a:t>
            </a:r>
            <a:r>
              <a:rPr lang="es-ES" dirty="0" smtClean="0">
                <a:solidFill>
                  <a:schemeClr val="tx1"/>
                </a:solidFill>
              </a:rPr>
              <a:t> de los factores que influyen en la decisión de arrendar la vivienda </a:t>
            </a:r>
            <a:endParaRPr lang="es-EC" dirty="0" smtClean="0">
              <a:solidFill>
                <a:schemeClr val="tx1"/>
              </a:solidFill>
            </a:endParaRP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/>
                </a:solidFill>
              </a:rPr>
              <a:t>Determinar el </a:t>
            </a:r>
            <a:r>
              <a:rPr lang="es-ES" dirty="0" smtClean="0">
                <a:solidFill>
                  <a:schemeClr val="accent2"/>
                </a:solidFill>
              </a:rPr>
              <a:t>precio</a:t>
            </a:r>
            <a:r>
              <a:rPr lang="es-ES" dirty="0" smtClean="0">
                <a:solidFill>
                  <a:schemeClr val="tx1"/>
                </a:solidFill>
              </a:rPr>
              <a:t> del servicio</a:t>
            </a: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Definición de la población objetivo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Estudiantes </a:t>
            </a:r>
            <a:r>
              <a:rPr lang="es-EC" smtClean="0">
                <a:solidFill>
                  <a:schemeClr val="accent2"/>
                </a:solidFill>
              </a:rPr>
              <a:t>universitarios</a:t>
            </a:r>
            <a:r>
              <a:rPr lang="es-EC" smtClean="0">
                <a:solidFill>
                  <a:schemeClr val="tx1"/>
                </a:solidFill>
              </a:rPr>
              <a:t> de otras provincias que actualmente residan en Guayaquil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Estudiantes del último año de </a:t>
            </a:r>
            <a:r>
              <a:rPr lang="es-EC" smtClean="0">
                <a:solidFill>
                  <a:schemeClr val="accent2"/>
                </a:solidFill>
              </a:rPr>
              <a:t>secundaria</a:t>
            </a:r>
            <a:r>
              <a:rPr lang="es-EC" smtClean="0">
                <a:solidFill>
                  <a:schemeClr val="tx1"/>
                </a:solidFill>
              </a:rPr>
              <a:t> de las provincias de El Oro y Manabí</a:t>
            </a:r>
          </a:p>
        </p:txBody>
      </p:sp>
      <p:pic>
        <p:nvPicPr>
          <p:cNvPr id="2458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t1.gstatic.com/images?q=tbn:cU31K6HVAzcnhM:http://www.javipas.com/wp-content/Microsoft%2520Surface%2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542925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t1.gstatic.com/images?q=tbn:Z5dpCwQVdD5_tM:http://gatodiario.files.wordpress.com/2010/01/clase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2000250"/>
            <a:ext cx="1171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t1.gstatic.com/images?q=tbn:I9FFtxobsGDNHM:http://colegiosanbenito.files.wordpress.com/2007/10/acto-de-graduacion-colegio-san-benito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4143375"/>
            <a:ext cx="1209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Provincias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just"/>
            <a:endParaRPr lang="es-EC" smtClean="0">
              <a:solidFill>
                <a:schemeClr val="tx1"/>
              </a:solidFill>
            </a:endParaRPr>
          </a:p>
        </p:txBody>
      </p:sp>
      <p:pic>
        <p:nvPicPr>
          <p:cNvPr id="2560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7163" y="2286000"/>
          <a:ext cx="3074035" cy="2094484"/>
        </p:xfrm>
        <a:graphic>
          <a:graphicData uri="http://schemas.openxmlformats.org/drawingml/2006/table">
            <a:tbl>
              <a:tblPr/>
              <a:tblGrid>
                <a:gridCol w="767080"/>
                <a:gridCol w="768985"/>
                <a:gridCol w="768985"/>
                <a:gridCol w="768985"/>
              </a:tblGrid>
              <a:tr h="22987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 DE MANABÍ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987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de 3º bachillerato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2007-2008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2008-2009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2009-2010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Portoviejo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2587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2847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Chone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Jipijapa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6283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8098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8342</a:t>
                      </a:r>
                      <a:endParaRPr lang="es-EC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29250" y="2286000"/>
          <a:ext cx="3079115" cy="2009648"/>
        </p:xfrm>
        <a:graphic>
          <a:graphicData uri="http://schemas.openxmlformats.org/drawingml/2006/table">
            <a:tbl>
              <a:tblPr/>
              <a:tblGrid>
                <a:gridCol w="779780"/>
                <a:gridCol w="766445"/>
                <a:gridCol w="766445"/>
                <a:gridCol w="766445"/>
              </a:tblGrid>
              <a:tr h="2336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 DE EL ORO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6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de 3º bachillerato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cantón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2007-2008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2008-2009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2009-2010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Machala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3340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Rosa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Pasaje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4993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5085</a:t>
                      </a:r>
                      <a:endParaRPr lang="es-EC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77" name="Picture 7" descr="C:\Users\erleny\Desktop\marcel\Proyecto Aplicado\Imagenes Diapositivas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643438"/>
            <a:ext cx="1266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78" name="Picture 8" descr="C:\Users\erleny\Desktop\marcel\Proyecto Aplicado\Imagenes Diapositivas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363" y="4714875"/>
            <a:ext cx="1266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Guayaquil</a:t>
            </a:r>
            <a:endParaRPr lang="es-EC" dirty="0">
              <a:solidFill>
                <a:schemeClr val="accent2"/>
              </a:solidFill>
            </a:endParaRPr>
          </a:p>
        </p:txBody>
      </p:sp>
      <p:pic>
        <p:nvPicPr>
          <p:cNvPr id="26627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750" y="1500188"/>
          <a:ext cx="2071702" cy="4223060"/>
        </p:xfrm>
        <a:graphic>
          <a:graphicData uri="http://schemas.openxmlformats.org/drawingml/2006/table">
            <a:tbl>
              <a:tblPr/>
              <a:tblGrid>
                <a:gridCol w="1332378"/>
                <a:gridCol w="330726"/>
                <a:gridCol w="408598"/>
              </a:tblGrid>
              <a:tr h="2143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 u="dbl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</a:t>
                      </a:r>
                      <a:r>
                        <a:rPr lang="es-ES" sz="900" b="1" u="db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CATÓLICA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registrados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Bolívar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Oro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Ríos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Manabí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Elena 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Cañar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Carchi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Cotopaxi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Francisco de Orellana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Galápagos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Loja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Morona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Pastaza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Sucumbíos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Tungurahua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Zamora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2471</a:t>
                      </a:r>
                      <a:endParaRPr lang="es-EC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84" marR="315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08400" y="1500188"/>
          <a:ext cx="2149912" cy="4159871"/>
        </p:xfrm>
        <a:graphic>
          <a:graphicData uri="http://schemas.openxmlformats.org/drawingml/2006/table">
            <a:tbl>
              <a:tblPr/>
              <a:tblGrid>
                <a:gridCol w="1389074"/>
                <a:gridCol w="344700"/>
                <a:gridCol w="416138"/>
              </a:tblGrid>
              <a:tr h="1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ESPOL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registrados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6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Bolívar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Cañar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Carchi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Cotopaxi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Oro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Francisco de Orellana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Galápagos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Imbabura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Loja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Ríos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Manabí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353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Morona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Napo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Pastaza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Elena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479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Sucumbíos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Tungurahua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9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Zamora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2497</a:t>
                      </a:r>
                      <a:endParaRPr lang="es-EC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2083</a:t>
                      </a:r>
                      <a:endParaRPr lang="es-EC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95" marR="32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72188" y="1500188"/>
          <a:ext cx="2640330" cy="3716020"/>
        </p:xfrm>
        <a:graphic>
          <a:graphicData uri="http://schemas.openxmlformats.org/drawingml/2006/table">
            <a:tbl>
              <a:tblPr/>
              <a:tblGrid>
                <a:gridCol w="1573530"/>
                <a:gridCol w="533400"/>
                <a:gridCol w="533400"/>
              </a:tblGrid>
              <a:tr h="2559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DE GUAYAQUIL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59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registrados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Bolívar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Oro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Ríos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Manabí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Elena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Santo Domingo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4054</a:t>
                      </a:r>
                      <a:endParaRPr lang="es-EC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868" name="Picture 9" descr="C:\Users\erleny\Desktop\marcel\Proyecto Aplicado\Imagenes Diapositivas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14313"/>
            <a:ext cx="1247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just">
              <a:buFont typeface="Arial" charset="0"/>
              <a:buChar char="•"/>
            </a:pPr>
            <a:r>
              <a:rPr lang="es-ES" sz="3200" u="sng" smtClean="0">
                <a:solidFill>
                  <a:schemeClr val="tx1"/>
                </a:solidFill>
              </a:rPr>
              <a:t>Metodología.-</a:t>
            </a:r>
            <a:r>
              <a:rPr lang="es-ES" sz="3200" smtClean="0">
                <a:solidFill>
                  <a:schemeClr val="tx1"/>
                </a:solidFill>
              </a:rPr>
              <a:t> realización de </a:t>
            </a:r>
            <a:r>
              <a:rPr lang="es-ES" sz="3200" smtClean="0">
                <a:solidFill>
                  <a:srgbClr val="FF0000"/>
                </a:solidFill>
              </a:rPr>
              <a:t>encuestas</a:t>
            </a:r>
            <a:r>
              <a:rPr lang="es-ES" sz="3200" smtClean="0">
                <a:solidFill>
                  <a:schemeClr val="tx1"/>
                </a:solidFill>
              </a:rPr>
              <a:t> de preguntas cerradas a la población objetivo</a:t>
            </a:r>
            <a:endParaRPr lang="es-ES" sz="3200" u="sng" smtClean="0">
              <a:solidFill>
                <a:schemeClr val="tx1"/>
              </a:solidFill>
            </a:endParaRPr>
          </a:p>
          <a:p>
            <a:pPr marL="26988" algn="just"/>
            <a:endParaRPr lang="es-ES" sz="3200" u="sng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endParaRPr lang="es-ES" sz="3200" u="sng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S" sz="3200" u="sng" smtClean="0">
                <a:solidFill>
                  <a:schemeClr val="tx1"/>
                </a:solidFill>
              </a:rPr>
              <a:t>Definición de la Muestra.-</a:t>
            </a:r>
            <a:endParaRPr lang="es-EC" sz="3200" smtClean="0">
              <a:solidFill>
                <a:schemeClr val="tx1"/>
              </a:solidFill>
            </a:endParaRPr>
          </a:p>
          <a:p>
            <a:pPr marL="26988"/>
            <a:endParaRPr lang="es-ES" sz="3200" smtClean="0">
              <a:solidFill>
                <a:schemeClr val="tx1"/>
              </a:solidFill>
            </a:endParaRPr>
          </a:p>
          <a:p>
            <a:pPr marL="26988"/>
            <a:endParaRPr lang="es-ES" sz="3200" smtClean="0">
              <a:solidFill>
                <a:schemeClr val="tx1"/>
              </a:solidFill>
            </a:endParaRPr>
          </a:p>
          <a:p>
            <a:pPr marL="26988"/>
            <a:r>
              <a:rPr lang="es-ES" sz="3200" smtClean="0">
                <a:solidFill>
                  <a:schemeClr val="tx1"/>
                </a:solidFill>
              </a:rPr>
              <a:t>  		   n </a:t>
            </a:r>
            <a:r>
              <a:rPr lang="es-ES" sz="3200" baseline="-25000" smtClean="0">
                <a:solidFill>
                  <a:schemeClr val="tx1"/>
                </a:solidFill>
              </a:rPr>
              <a:t>=  </a:t>
            </a:r>
            <a:r>
              <a:rPr lang="es-ES" sz="3200" smtClean="0">
                <a:solidFill>
                  <a:srgbClr val="FF0000"/>
                </a:solidFill>
              </a:rPr>
              <a:t>318personas</a:t>
            </a:r>
            <a:endParaRPr lang="es-EC" sz="3200" smtClean="0">
              <a:solidFill>
                <a:srgbClr val="FF0000"/>
              </a:solidFill>
            </a:endParaRPr>
          </a:p>
          <a:p>
            <a:pPr marL="26988" algn="just">
              <a:buFont typeface="Arial" charset="0"/>
              <a:buChar char="•"/>
            </a:pPr>
            <a:endParaRPr lang="es-EC" sz="3200" u="sng" smtClean="0">
              <a:solidFill>
                <a:schemeClr val="tx1"/>
              </a:solidFill>
            </a:endParaRPr>
          </a:p>
        </p:txBody>
      </p:sp>
      <p:pic>
        <p:nvPicPr>
          <p:cNvPr id="2765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Gill Sans MT" pitchFamily="34" charset="0"/>
            </a:endParaRPr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4071938"/>
            <a:ext cx="48053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</a:tabLst>
            </a:pPr>
            <a:endParaRPr lang="es-EC">
              <a:cs typeface="Arial" charset="0"/>
            </a:endParaRPr>
          </a:p>
        </p:txBody>
      </p:sp>
      <p:pic>
        <p:nvPicPr>
          <p:cNvPr id="27656" name="Picture 2" descr="http://t0.gstatic.com/images?q=tbn:G_8oTkrthU39EM:http://www.ajedrez-de-estilo.com.ar/ade/archives/encue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214563"/>
            <a:ext cx="1085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C:\Users\erleny\Desktop\marcel\Proyecto Aplicado\Imagenes Diapositivas\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5027613"/>
            <a:ext cx="14287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Sector donde actualmente viven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2867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25" y="1785938"/>
            <a:ext cx="5707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C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2176463"/>
            <a:ext cx="7407275" cy="1752600"/>
          </a:xfrm>
        </p:spPr>
        <p:txBody>
          <a:bodyPr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C" sz="3900" b="1" dirty="0" smtClean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CAPÍTULO I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C" sz="3900" b="1" dirty="0" smtClean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</a:t>
            </a:r>
            <a:endParaRPr lang="es-EC" sz="3900" b="1" dirty="0">
              <a:solidFill>
                <a:schemeClr val="accent2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Estudiantes</a:t>
            </a:r>
            <a:r>
              <a:rPr lang="es-ES_tradnl" sz="2800" dirty="0" smtClean="0">
                <a:solidFill>
                  <a:schemeClr val="tx1"/>
                </a:solidFill>
              </a:rPr>
              <a:t> que tienen familiares  donde pueden vivir durante    sus estudios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2969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507370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Me</a:t>
            </a:r>
            <a:r>
              <a:rPr lang="es-ES_tradnl" sz="2800" dirty="0" smtClean="0">
                <a:solidFill>
                  <a:schemeClr val="tx1"/>
                </a:solidFill>
              </a:rPr>
              <a:t>dios utilizados para arrendar vivienda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0723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74813"/>
            <a:ext cx="6186487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Número de dormitorios en la vivienda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277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662113"/>
            <a:ext cx="60023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Número de personas con quien compartes departamento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379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643063"/>
            <a:ext cx="63500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tx1"/>
                </a:solidFill>
              </a:rPr>
              <a:t>Nivel de dificultad del proceso de arrendamiento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481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58925"/>
            <a:ext cx="61436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Periodicidad con que se han cambiado de vivienda.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789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679575"/>
            <a:ext cx="6429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 smtClean="0">
                <a:solidFill>
                  <a:schemeClr val="tx1"/>
                </a:solidFill>
              </a:rPr>
              <a:t>Costo incurrido hasta lograr arrendar una vivienda.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891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17663"/>
            <a:ext cx="6143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Factores más importantes que influyen en la elección de una vivienda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3993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214438"/>
            <a:ext cx="446246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857625"/>
            <a:ext cx="44386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Asignación de factores respecto al grado de importancia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0963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7388" y="2012950"/>
          <a:ext cx="6115710" cy="2685288"/>
        </p:xfrm>
        <a:graphic>
          <a:graphicData uri="http://schemas.openxmlformats.org/drawingml/2006/table">
            <a:tbl>
              <a:tblPr/>
              <a:tblGrid>
                <a:gridCol w="1228725"/>
                <a:gridCol w="957895"/>
                <a:gridCol w="928694"/>
                <a:gridCol w="928694"/>
                <a:gridCol w="1071570"/>
                <a:gridCol w="1000132"/>
              </a:tblGrid>
              <a:tr h="483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Factor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Muy importante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importante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indiferente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poco importante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nada importante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Sector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Estructura Interna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Entorno Social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Cercanía a la u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Cerca a la principal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Seguridad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Forma de Pago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Aceptación del servicio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1987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597025"/>
            <a:ext cx="60007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63" y="428625"/>
            <a:ext cx="6657975" cy="898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/>
                </a:solidFill>
              </a:rPr>
              <a:t>INTRODUCCIÓN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1431925" y="1500188"/>
            <a:ext cx="7407275" cy="4000500"/>
          </a:xfrm>
        </p:spPr>
        <p:txBody>
          <a:bodyPr/>
          <a:lstStyle/>
          <a:p>
            <a:pPr marL="26988" algn="just">
              <a:buFont typeface="Arial" charset="0"/>
              <a:buChar char="•"/>
            </a:pPr>
            <a:r>
              <a:rPr lang="es-ES" smtClean="0">
                <a:solidFill>
                  <a:srgbClr val="FF0000"/>
                </a:solidFill>
              </a:rPr>
              <a:t>Migración de jóvenes</a:t>
            </a:r>
            <a:r>
              <a:rPr lang="es-ES" smtClean="0">
                <a:solidFill>
                  <a:schemeClr val="tx1"/>
                </a:solidFill>
              </a:rPr>
              <a:t> estudiantes a la ciudad de Guayaquil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El proyecto se fundamenta en satisfacer las necesidades de los estudiantes de las provincias de El Oro y Manabí que desean realizar sus estudios universitarios en la ciudad de Guayaquil,  mediante un </a:t>
            </a:r>
            <a:r>
              <a:rPr lang="es-ES" smtClean="0">
                <a:solidFill>
                  <a:srgbClr val="FF0000"/>
                </a:solidFill>
              </a:rPr>
              <a:t>servicio de asesoramiento</a:t>
            </a:r>
            <a:r>
              <a:rPr lang="es-ES" smtClean="0">
                <a:solidFill>
                  <a:schemeClr val="tx1"/>
                </a:solidFill>
              </a:rPr>
              <a:t> para su estadía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1331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erleny\Desktop\marcel\Proyecto Aplicado\Imagenes Diapositiva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429250"/>
            <a:ext cx="1143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erleny\Desktop\marcel\Proyecto Aplicado\Imagenes Diapositiva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429250"/>
            <a:ext cx="114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t3.gstatic.com/images?q=tbn:RorXj4WWaEV91M:http://www.worldoffice.com.co/preguntas/images/calific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538" y="5429250"/>
            <a:ext cx="819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erleny\Desktop\marcel\Proyecto Aplicado\Imagenes Diapositivas\estudiant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285750"/>
            <a:ext cx="130016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Users\erleny\Desktop\marcel\Proyecto Aplicado\Imagenes Diapositivas\bienesRai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5357813"/>
            <a:ext cx="13573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Disponibilidad a pagar por el servicio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301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600200"/>
            <a:ext cx="58578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Medio de publicidad de nuestro servicio</a:t>
            </a:r>
            <a:endParaRPr lang="es-EC" sz="2800" dirty="0">
              <a:solidFill>
                <a:schemeClr val="tx1"/>
              </a:solidFill>
            </a:endParaRPr>
          </a:p>
        </p:txBody>
      </p:sp>
      <p:pic>
        <p:nvPicPr>
          <p:cNvPr id="4403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33538"/>
            <a:ext cx="585787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u="sng" dirty="0" smtClean="0">
                <a:solidFill>
                  <a:schemeClr val="accent2"/>
                </a:solidFill>
              </a:rPr>
              <a:t>Matriz BCG</a:t>
            </a:r>
            <a:endParaRPr lang="es-EC" sz="2800" b="1" u="sng" dirty="0">
              <a:solidFill>
                <a:schemeClr val="accent2"/>
              </a:solidFill>
            </a:endParaRPr>
          </a:p>
        </p:txBody>
      </p:sp>
      <p:pic>
        <p:nvPicPr>
          <p:cNvPr id="4505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n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214438"/>
            <a:ext cx="5286375" cy="44291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Explosion 1 5"/>
          <p:cNvSpPr/>
          <p:nvPr/>
        </p:nvSpPr>
        <p:spPr>
          <a:xfrm>
            <a:off x="3714750" y="2857500"/>
            <a:ext cx="857250" cy="785813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u="sng" dirty="0" smtClean="0">
                <a:solidFill>
                  <a:schemeClr val="accent2"/>
                </a:solidFill>
              </a:rPr>
              <a:t>Matriz macro-segmentación</a:t>
            </a:r>
            <a:endParaRPr lang="es-EC" sz="2800" b="1" u="sng" dirty="0">
              <a:solidFill>
                <a:schemeClr val="accent2"/>
              </a:solidFill>
            </a:endParaRPr>
          </a:p>
        </p:txBody>
      </p:sp>
      <p:pic>
        <p:nvPicPr>
          <p:cNvPr id="46084" name="Image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285875"/>
            <a:ext cx="6215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42875"/>
            <a:ext cx="740727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u="sng" dirty="0" smtClean="0">
                <a:solidFill>
                  <a:schemeClr val="accent2"/>
                </a:solidFill>
              </a:rPr>
              <a:t>Fuerzas de </a:t>
            </a:r>
            <a:r>
              <a:rPr lang="es-ES" sz="2800" u="sng" dirty="0" err="1" smtClean="0">
                <a:solidFill>
                  <a:schemeClr val="accent2"/>
                </a:solidFill>
              </a:rPr>
              <a:t>Porter</a:t>
            </a:r>
            <a:r>
              <a:rPr lang="es-ES" sz="2800" u="sng" dirty="0" smtClean="0">
                <a:solidFill>
                  <a:schemeClr val="accent2"/>
                </a:solidFill>
              </a:rPr>
              <a:t/>
            </a:r>
            <a:br>
              <a:rPr lang="es-ES" sz="2800" u="sng" dirty="0" smtClean="0">
                <a:solidFill>
                  <a:schemeClr val="accent2"/>
                </a:solidFill>
              </a:rPr>
            </a:br>
            <a:r>
              <a:rPr lang="es-ES" sz="2800" dirty="0" smtClean="0">
                <a:solidFill>
                  <a:schemeClr val="accent2"/>
                </a:solidFill>
              </a:rPr>
              <a:t>(Poder de Negociación)</a:t>
            </a:r>
            <a:endParaRPr lang="es-EC" sz="2800" dirty="0">
              <a:solidFill>
                <a:schemeClr val="accent2"/>
              </a:solidFill>
            </a:endParaRPr>
          </a:p>
        </p:txBody>
      </p:sp>
      <p:sp>
        <p:nvSpPr>
          <p:cNvPr id="47108" name="AutoShape 11"/>
          <p:cNvSpPr>
            <a:spLocks noChangeArrowheads="1"/>
          </p:cNvSpPr>
          <p:nvPr/>
        </p:nvSpPr>
        <p:spPr bwMode="auto">
          <a:xfrm>
            <a:off x="3414713" y="1463675"/>
            <a:ext cx="3306762" cy="1323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 sz="1000" b="1">
                <a:cs typeface="Arial" charset="0"/>
              </a:rPr>
              <a:t>COMPETIDORES POTENCIALES</a:t>
            </a:r>
          </a:p>
          <a:p>
            <a:pPr algn="ctr"/>
            <a:endParaRPr lang="es-EC" sz="1000" b="1">
              <a:cs typeface="Arial" charset="0"/>
            </a:endParaRPr>
          </a:p>
          <a:p>
            <a:pPr algn="just">
              <a:spcAft>
                <a:spcPts val="1000"/>
              </a:spcAft>
            </a:pPr>
            <a:r>
              <a:rPr lang="es-EC" sz="1000">
                <a:cs typeface="Arial" charset="0"/>
              </a:rPr>
              <a:t>Se tiene </a:t>
            </a:r>
            <a:r>
              <a:rPr lang="es-EC" sz="1000" b="1">
                <a:solidFill>
                  <a:srgbClr val="FF0000"/>
                </a:solidFill>
                <a:cs typeface="Arial" charset="0"/>
              </a:rPr>
              <a:t>amenaza de nuevos competidores</a:t>
            </a:r>
            <a:r>
              <a:rPr lang="es-EC" sz="1000">
                <a:cs typeface="Arial" charset="0"/>
              </a:rPr>
              <a:t> que incursionen en el mercado de bienes raíces, la cual es media debido a las barreras de entrada que existen en dicho mercado.</a:t>
            </a:r>
          </a:p>
          <a:p>
            <a:endParaRPr lang="es-EC">
              <a:cs typeface="Arial" charset="0"/>
            </a:endParaRPr>
          </a:p>
        </p:txBody>
      </p:sp>
      <p:sp>
        <p:nvSpPr>
          <p:cNvPr id="47109" name="Rectangle 12"/>
          <p:cNvSpPr>
            <a:spLocks noChangeArrowheads="1"/>
          </p:cNvSpPr>
          <p:nvPr/>
        </p:nvSpPr>
        <p:spPr bwMode="auto">
          <a:xfrm>
            <a:off x="3786188" y="3341688"/>
            <a:ext cx="2563812" cy="175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C" sz="1000" b="1">
                <a:cs typeface="Arial" charset="0"/>
              </a:rPr>
              <a:t>COMPETIDORES DEL SECTOR</a:t>
            </a:r>
          </a:p>
          <a:p>
            <a:endParaRPr lang="es-EC" sz="1000">
              <a:cs typeface="Arial" charset="0"/>
            </a:endParaRPr>
          </a:p>
          <a:p>
            <a:pPr algn="just"/>
            <a:r>
              <a:rPr lang="es-EC" sz="1000">
                <a:cs typeface="Arial" charset="0"/>
              </a:rPr>
              <a:t>La rivalidad sería media ya que a pesar de que existen algunos competidores, cada cual tiene su mercado específico. Servicios Inmobiliarios, Ecuador Propiedades &amp; Asociados, Afabir S.A. Bienes Raíces. </a:t>
            </a:r>
          </a:p>
          <a:p>
            <a:endParaRPr lang="es-EC">
              <a:cs typeface="Arial" charset="0"/>
            </a:endParaRPr>
          </a:p>
        </p:txBody>
      </p:sp>
      <p:sp>
        <p:nvSpPr>
          <p:cNvPr id="47110" name="AutoShape 13"/>
          <p:cNvSpPr>
            <a:spLocks noChangeArrowheads="1"/>
          </p:cNvSpPr>
          <p:nvPr/>
        </p:nvSpPr>
        <p:spPr bwMode="auto">
          <a:xfrm>
            <a:off x="2027238" y="2838450"/>
            <a:ext cx="1387475" cy="2571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 sz="1000" b="1">
                <a:cs typeface="Arial" charset="0"/>
              </a:rPr>
              <a:t>PROVEEDORES</a:t>
            </a:r>
          </a:p>
          <a:p>
            <a:endParaRPr lang="es-EC" sz="1000">
              <a:cs typeface="Arial" charset="0"/>
            </a:endParaRPr>
          </a:p>
          <a:p>
            <a:endParaRPr lang="es-EC" sz="1000">
              <a:cs typeface="Arial" charset="0"/>
            </a:endParaRPr>
          </a:p>
          <a:p>
            <a:pPr algn="just"/>
            <a:r>
              <a:rPr lang="es-EC" sz="1000">
                <a:cs typeface="Arial" charset="0"/>
              </a:rPr>
              <a:t>Nuestros proveedores serían aquellas personas que desean alquilar sus viviendas, con los cuales tenemos un </a:t>
            </a:r>
            <a:r>
              <a:rPr lang="es-EC" sz="1000" b="1">
                <a:solidFill>
                  <a:srgbClr val="FF0000"/>
                </a:solidFill>
                <a:cs typeface="Arial" charset="0"/>
              </a:rPr>
              <a:t>poder de negociación medio.</a:t>
            </a:r>
          </a:p>
          <a:p>
            <a:endParaRPr lang="es-EC" sz="1000">
              <a:cs typeface="Arial" charset="0"/>
            </a:endParaRPr>
          </a:p>
          <a:p>
            <a:endParaRPr lang="es-EC">
              <a:cs typeface="Arial" charset="0"/>
            </a:endParaRPr>
          </a:p>
        </p:txBody>
      </p:sp>
      <p:sp>
        <p:nvSpPr>
          <p:cNvPr id="47111" name="AutoShape 14"/>
          <p:cNvSpPr>
            <a:spLocks noChangeArrowheads="1"/>
          </p:cNvSpPr>
          <p:nvPr/>
        </p:nvSpPr>
        <p:spPr bwMode="auto">
          <a:xfrm>
            <a:off x="6769100" y="2643188"/>
            <a:ext cx="1438275" cy="29352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 sz="1000" b="1">
                <a:cs typeface="Arial" charset="0"/>
              </a:rPr>
              <a:t>CLIENTE</a:t>
            </a:r>
          </a:p>
          <a:p>
            <a:pPr algn="ctr"/>
            <a:endParaRPr lang="es-EC" sz="1000" b="1">
              <a:cs typeface="Arial" charset="0"/>
            </a:endParaRPr>
          </a:p>
          <a:p>
            <a:pPr algn="just"/>
            <a:r>
              <a:rPr lang="es-EC" sz="1000">
                <a:cs typeface="Arial" charset="0"/>
              </a:rPr>
              <a:t>Nuestros clientes son aquellos estudiantes que vienen de otras provincias y residen o desean residir en Guayaquil, existe un alto grado de dependencia de los canales de distribución, por lo cual existe un </a:t>
            </a:r>
            <a:r>
              <a:rPr lang="es-EC" sz="1000" b="1">
                <a:solidFill>
                  <a:srgbClr val="FF0000"/>
                </a:solidFill>
                <a:cs typeface="Arial" charset="0"/>
              </a:rPr>
              <a:t>poder de negociación medio.</a:t>
            </a:r>
          </a:p>
          <a:p>
            <a:endParaRPr lang="es-EC">
              <a:cs typeface="Arial" charset="0"/>
            </a:endParaRPr>
          </a:p>
        </p:txBody>
      </p:sp>
      <p:sp>
        <p:nvSpPr>
          <p:cNvPr id="47112" name="AutoShape 15"/>
          <p:cNvSpPr>
            <a:spLocks noChangeArrowheads="1"/>
          </p:cNvSpPr>
          <p:nvPr/>
        </p:nvSpPr>
        <p:spPr bwMode="auto">
          <a:xfrm>
            <a:off x="3414713" y="5576888"/>
            <a:ext cx="3354387" cy="1287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 sz="1000" b="1">
                <a:cs typeface="Arial" charset="0"/>
              </a:rPr>
              <a:t>SUSTITUTOS</a:t>
            </a:r>
          </a:p>
          <a:p>
            <a:endParaRPr lang="es-EC" sz="1000" b="1">
              <a:cs typeface="Arial" charset="0"/>
            </a:endParaRPr>
          </a:p>
          <a:p>
            <a:pPr algn="just"/>
            <a:r>
              <a:rPr lang="es-EC" sz="1000">
                <a:cs typeface="Arial" charset="0"/>
              </a:rPr>
              <a:t>Los servicios que podrían sustituir al nuestro serían: el periódico, la guía telefónica con sus páginas amarillas, el internet, aunque existe un </a:t>
            </a:r>
            <a:r>
              <a:rPr lang="es-EC" sz="1000" b="1">
                <a:solidFill>
                  <a:srgbClr val="FF0000"/>
                </a:solidFill>
                <a:cs typeface="Arial" charset="0"/>
              </a:rPr>
              <a:t>alto</a:t>
            </a:r>
            <a:r>
              <a:rPr lang="es-EC" sz="1000">
                <a:cs typeface="Arial" charset="0"/>
              </a:rPr>
              <a:t> nivel percibido de </a:t>
            </a:r>
            <a:r>
              <a:rPr lang="es-EC" sz="1000" b="1">
                <a:solidFill>
                  <a:srgbClr val="FF0000"/>
                </a:solidFill>
                <a:cs typeface="Arial" charset="0"/>
              </a:rPr>
              <a:t>diferenciación del servicio</a:t>
            </a:r>
            <a:r>
              <a:rPr lang="es-EC" sz="1000" b="1">
                <a:cs typeface="Arial" charset="0"/>
              </a:rPr>
              <a:t>.</a:t>
            </a:r>
            <a:endParaRPr lang="es-EC" b="1">
              <a:cs typeface="Arial" charset="0"/>
            </a:endParaRPr>
          </a:p>
        </p:txBody>
      </p:sp>
      <p:cxnSp>
        <p:nvCxnSpPr>
          <p:cNvPr id="47113" name="AutoShape 16"/>
          <p:cNvCxnSpPr>
            <a:cxnSpLocks noChangeShapeType="1"/>
          </p:cNvCxnSpPr>
          <p:nvPr/>
        </p:nvCxnSpPr>
        <p:spPr bwMode="auto">
          <a:xfrm>
            <a:off x="5013325" y="2787650"/>
            <a:ext cx="0" cy="5540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114" name="AutoShape 17"/>
          <p:cNvCxnSpPr>
            <a:cxnSpLocks noChangeShapeType="1"/>
          </p:cNvCxnSpPr>
          <p:nvPr/>
        </p:nvCxnSpPr>
        <p:spPr bwMode="auto">
          <a:xfrm>
            <a:off x="3405188" y="4141788"/>
            <a:ext cx="3714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115" name="AutoShape 18"/>
          <p:cNvCxnSpPr>
            <a:cxnSpLocks noChangeShapeType="1"/>
          </p:cNvCxnSpPr>
          <p:nvPr/>
        </p:nvCxnSpPr>
        <p:spPr bwMode="auto">
          <a:xfrm>
            <a:off x="6354763" y="4278313"/>
            <a:ext cx="466725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116" name="AutoShape 19"/>
          <p:cNvCxnSpPr>
            <a:cxnSpLocks noChangeShapeType="1"/>
          </p:cNvCxnSpPr>
          <p:nvPr/>
        </p:nvCxnSpPr>
        <p:spPr bwMode="auto">
          <a:xfrm>
            <a:off x="5013325" y="5100638"/>
            <a:ext cx="0" cy="4778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Producto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just"/>
            <a:r>
              <a:rPr lang="es-EC" u="sng" smtClean="0">
                <a:solidFill>
                  <a:schemeClr val="tx1"/>
                </a:solidFill>
              </a:rPr>
              <a:t>Nombre.-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r>
              <a:rPr lang="es-EC" u="sng" smtClean="0">
                <a:solidFill>
                  <a:schemeClr val="tx1"/>
                </a:solidFill>
              </a:rPr>
              <a:t>Logo.-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r>
              <a:rPr lang="es-EC" u="sng" smtClean="0">
                <a:solidFill>
                  <a:schemeClr val="tx1"/>
                </a:solidFill>
              </a:rPr>
              <a:t>Eslogan.-</a:t>
            </a:r>
            <a:r>
              <a:rPr lang="es-EC" smtClean="0">
                <a:solidFill>
                  <a:schemeClr val="tx1"/>
                </a:solidFill>
              </a:rPr>
              <a:t> 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/>
            <a:r>
              <a:rPr lang="es-ES" sz="2000" i="1" smtClean="0">
                <a:solidFill>
                  <a:schemeClr val="tx1"/>
                </a:solidFill>
              </a:rPr>
              <a:t>"Un lugar para VIVIR, será con nosotros, más fácil para TI”</a:t>
            </a:r>
            <a:endParaRPr lang="es-EC" sz="2000" smtClean="0">
              <a:solidFill>
                <a:schemeClr val="tx1"/>
              </a:solidFill>
            </a:endParaRP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</p:txBody>
      </p:sp>
      <p:pic>
        <p:nvPicPr>
          <p:cNvPr id="4813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643063"/>
            <a:ext cx="5219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Imagen 6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763" y="26003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Precio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/>
          <a:lstStyle/>
          <a:p>
            <a:pPr marL="26988" algn="just">
              <a:buFont typeface="Arial" charset="0"/>
              <a:buChar char="•"/>
            </a:pPr>
            <a:r>
              <a:rPr lang="es-ES" sz="7200" smtClean="0">
                <a:solidFill>
                  <a:schemeClr val="tx1"/>
                </a:solidFill>
              </a:rPr>
              <a:t>$25</a:t>
            </a:r>
            <a:r>
              <a:rPr lang="es-ES" smtClean="0">
                <a:solidFill>
                  <a:schemeClr val="tx1"/>
                </a:solidFill>
              </a:rPr>
              <a:t> </a:t>
            </a:r>
          </a:p>
          <a:p>
            <a:pPr marL="26988" algn="just">
              <a:buFont typeface="Arial" charset="0"/>
              <a:buChar char="•"/>
            </a:pPr>
            <a:endParaRPr lang="es-ES" smtClean="0">
              <a:solidFill>
                <a:schemeClr val="tx1"/>
              </a:solidFill>
            </a:endParaRPr>
          </a:p>
          <a:p>
            <a:pPr marL="26988" algn="just"/>
            <a:r>
              <a:rPr lang="es-EC" smtClean="0">
                <a:solidFill>
                  <a:schemeClr val="tx1"/>
                </a:solidFill>
              </a:rPr>
              <a:t>				Estudiantes Provincias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>
              <a:buFont typeface="Arial" charset="0"/>
              <a:buChar char="•"/>
            </a:pPr>
            <a:r>
              <a:rPr lang="es-ES" sz="6600" smtClean="0">
                <a:solidFill>
                  <a:schemeClr val="tx1"/>
                </a:solidFill>
              </a:rPr>
              <a:t>100%</a:t>
            </a:r>
            <a:r>
              <a:rPr lang="es-ES" smtClean="0">
                <a:solidFill>
                  <a:schemeClr val="tx1"/>
                </a:solidFill>
              </a:rPr>
              <a:t> del primer canon de arrendamiento</a:t>
            </a:r>
            <a:endParaRPr lang="es-EC" smtClean="0">
              <a:solidFill>
                <a:schemeClr val="tx1"/>
              </a:solidFill>
            </a:endParaRPr>
          </a:p>
        </p:txBody>
      </p:sp>
      <p:pic>
        <p:nvPicPr>
          <p:cNvPr id="4915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357563" y="1571625"/>
            <a:ext cx="2143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49158" name="Picture 2" descr="http://t0.gstatic.com/images?q=tbn:Xt74dyXHfXj_FM:http://www.colegioiberoamericano.edu.ec/imagenes/estudiantes/generaciones/96-2k2/generacion_96_2k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4438"/>
            <a:ext cx="23383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 descr="http://t1.gstatic.com/images?q=tbn:EvNlRjIHYHckxM:http://img156.imageshack.us/img156/6994/casaplaya115chicaj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5" y="4946650"/>
            <a:ext cx="17621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Plaza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/>
                </a:solidFill>
              </a:rPr>
              <a:t> En Guayaquil se ubicará en la ciudadela Kennedy Av. Carlos Luis Plaza </a:t>
            </a:r>
            <a:r>
              <a:rPr lang="es-ES" dirty="0" err="1" smtClean="0">
                <a:solidFill>
                  <a:schemeClr val="tx1"/>
                </a:solidFill>
              </a:rPr>
              <a:t>Dañín</a:t>
            </a:r>
            <a:r>
              <a:rPr lang="es-ES" dirty="0" smtClean="0">
                <a:solidFill>
                  <a:schemeClr val="tx1"/>
                </a:solidFill>
              </a:rPr>
              <a:t> Mz.1 Villa6.</a:t>
            </a: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1"/>
                </a:solidFill>
              </a:rPr>
              <a:t>En provincias: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dirty="0" smtClean="0"/>
              <a:t>	</a:t>
            </a:r>
            <a:r>
              <a:rPr lang="es-ES" b="1" dirty="0" smtClean="0">
                <a:solidFill>
                  <a:schemeClr val="tx1"/>
                </a:solidFill>
              </a:rPr>
              <a:t>Machala:</a:t>
            </a:r>
            <a:r>
              <a:rPr lang="es-ES" dirty="0" smtClean="0">
                <a:solidFill>
                  <a:schemeClr val="tx1"/>
                </a:solidFill>
              </a:rPr>
              <a:t> 9 de Octubre y Junín</a:t>
            </a:r>
            <a:endParaRPr lang="es-EC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dirty="0" smtClean="0">
                <a:solidFill>
                  <a:schemeClr val="tx1"/>
                </a:solidFill>
              </a:rPr>
              <a:t>	Portoviejo: </a:t>
            </a:r>
            <a:r>
              <a:rPr lang="es-ES" dirty="0" smtClean="0">
                <a:solidFill>
                  <a:schemeClr val="tx1"/>
                </a:solidFill>
              </a:rPr>
              <a:t>Morales entre Pedro </a:t>
            </a:r>
            <a:r>
              <a:rPr lang="es-ES" dirty="0" err="1" smtClean="0">
                <a:solidFill>
                  <a:schemeClr val="tx1"/>
                </a:solidFill>
              </a:rPr>
              <a:t>Gual</a:t>
            </a:r>
            <a:r>
              <a:rPr lang="es-ES" dirty="0" smtClean="0">
                <a:solidFill>
                  <a:schemeClr val="tx1"/>
                </a:solidFill>
              </a:rPr>
              <a:t> y 9 de 	Octubre</a:t>
            </a:r>
            <a:endParaRPr lang="es-EC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018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http://t1.gstatic.com/images?q=tbn:yPxtH9Ou0i2lYM:http://imagenes.acambiode.com/empresas/1/8/8/3/18835070062756556754515165664567/productos/wordtradecent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357438"/>
            <a:ext cx="1000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http://t2.gstatic.com/images?q=tbn:JDNyx8bHEF-BbM:http://imagenes.acambiode.com/empresas/1/8/8/3/18835070062756556754515165664567/productos/gye_IMG00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5286375"/>
            <a:ext cx="1133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 descr="C:\Users\erleny\Desktop\marcel\Proyecto Aplicado\Imagenes Diapositivas\images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286375"/>
            <a:ext cx="1266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6" descr="C:\Users\erleny\Desktop\marcel\Proyecto Aplicado\Imagenes Diapositivas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5214938"/>
            <a:ext cx="1266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7" descr="C:\Users\erleny\Desktop\marcel\Proyecto Aplicado\Imagenes Diapositivas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0038" y="2500313"/>
            <a:ext cx="1247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1.gstatic.com/images?q=tbn:_KkxuzCRPLzAPM:http://www.tavernalatina.com/servicio-n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928688"/>
            <a:ext cx="1076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Promoción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1143000"/>
            <a:ext cx="7407275" cy="542925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Servicio excepcional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Descuento del 20% (arrendador)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Página web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Clasificados en Internet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Volantes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Charlas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Voz a voz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S" i="1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tx1"/>
                </a:solidFill>
              </a:rPr>
              <a:t> Clasificados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120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 descr="http://t1.gstatic.com/images?q=tbn:VeOJPq4inXnuhM:http://www.definicionabc.com/wp-content/uploads/Descu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1500188"/>
            <a:ext cx="11715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6" descr="http://t3.gstatic.com/images?q=tbn:hV3zXrRPB1TEGM:http://www.smfsystem.com/beta/imagenes/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2190750"/>
            <a:ext cx="1238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http://t1.gstatic.com/images?q=tbn:bwx1pMXRmPhGgM:http://chinavillamellera.files.wordpress.com/2007/12/clasificad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5603875"/>
            <a:ext cx="11334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0" descr="http://t3.gstatic.com/images?q=tbn:dm4bQHs0PbIqqM:http://www.globalmark.org/fotospopup/scala/volantes/volantes%2520-%2520credichav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3643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2" descr="http://t2.gstatic.com/images?q=tbn:X6NCWhcTg3CImM:http://servicios.salvador.edu.ar/noticias/uds-juri/imagen/imagen/charlas-del-ingre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3" y="4162425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4" descr="http://t3.gstatic.com/images?q=tbn:Jlgnb1DgolbygM:http://www.ihspain.com/images/intensiv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5067300"/>
            <a:ext cx="1143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" descr="C:\Users\erleny\Desktop\marcel\Proyecto Aplicado\Imagenes Diapositivas\images (50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4013" y="2933700"/>
            <a:ext cx="1209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88" y="2071688"/>
            <a:ext cx="6858000" cy="19288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CAPÍTULO III</a:t>
            </a:r>
            <a:br>
              <a:rPr lang="es-ES" b="1" dirty="0" smtClean="0">
                <a:solidFill>
                  <a:schemeClr val="accent2"/>
                </a:solidFill>
              </a:rPr>
            </a:br>
            <a:r>
              <a:rPr lang="es-ES" b="1" dirty="0" smtClean="0">
                <a:solidFill>
                  <a:schemeClr val="accent2"/>
                </a:solidFill>
              </a:rPr>
              <a:t>ESTUDIO ORGANIZACIONAL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52227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63" y="428625"/>
            <a:ext cx="6657975" cy="898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/>
                </a:solidFill>
              </a:rPr>
              <a:t>Antecedentes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4339" name="2 Subtítulo"/>
          <p:cNvSpPr>
            <a:spLocks noGrp="1"/>
          </p:cNvSpPr>
          <p:nvPr>
            <p:ph type="subTitle" idx="1"/>
          </p:nvPr>
        </p:nvSpPr>
        <p:spPr>
          <a:xfrm>
            <a:off x="1431925" y="1500188"/>
            <a:ext cx="7407275" cy="4000500"/>
          </a:xfrm>
        </p:spPr>
        <p:txBody>
          <a:bodyPr/>
          <a:lstStyle/>
          <a:p>
            <a:pPr marL="26988" algn="ctr">
              <a:buFont typeface="Arial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 Desarrollo de Guayaquil</a:t>
            </a:r>
          </a:p>
          <a:p>
            <a:pPr marL="26988" algn="ctr"/>
            <a:endParaRPr lang="es-ES" smtClean="0">
              <a:solidFill>
                <a:schemeClr val="tx1"/>
              </a:solidFill>
            </a:endParaRPr>
          </a:p>
          <a:p>
            <a:pPr marL="26988" algn="ctr"/>
            <a:endParaRPr lang="es-ES" smtClean="0">
              <a:solidFill>
                <a:schemeClr val="tx1"/>
              </a:solidFill>
            </a:endParaRPr>
          </a:p>
          <a:p>
            <a:pPr marL="26988" algn="ctr"/>
            <a:endParaRPr lang="es-ES" smtClean="0">
              <a:solidFill>
                <a:schemeClr val="tx1"/>
              </a:solidFill>
            </a:endParaRPr>
          </a:p>
          <a:p>
            <a:pPr marL="26988" algn="ctr">
              <a:buFont typeface="Arial" charset="0"/>
              <a:buChar char="•"/>
            </a:pPr>
            <a:r>
              <a:rPr lang="es-ES" smtClean="0">
                <a:solidFill>
                  <a:schemeClr val="tx1"/>
                </a:solidFill>
              </a:rPr>
              <a:t> Calificación de las Universidades</a:t>
            </a:r>
          </a:p>
          <a:p>
            <a:pPr marL="26988" algn="ctr"/>
            <a:r>
              <a:rPr lang="es-ES" sz="1400" smtClean="0">
                <a:solidFill>
                  <a:schemeClr val="tx1"/>
                </a:solidFill>
              </a:rPr>
              <a:t>CONEA (Consejo Nacional de Evaluación y Acreditación de la Educación Superior) 2009</a:t>
            </a:r>
          </a:p>
        </p:txBody>
      </p:sp>
      <p:pic>
        <p:nvPicPr>
          <p:cNvPr id="1434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http://t3.gstatic.com/images?q=tbn:RorXj4WWaEV91M:http://www.worldoffice.com.co/preguntas/images/calific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286375"/>
            <a:ext cx="819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erleny\Desktop\marcel\Proyecto Aplicado\Imagenes Diapositivas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457700"/>
            <a:ext cx="1162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C:\Users\erleny\Desktop\marcel\Proyecto Aplicado\Imagenes Diapositivas\images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211638"/>
            <a:ext cx="8953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C:\Users\erleny\Desktop\marcel\Proyecto Aplicado\Imagenes Diapositivas\images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4243388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erleny\Desktop\marcel\Proyecto Aplicado\Imagenes Diapositivas\images (8)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43375" y="2214563"/>
            <a:ext cx="1000125" cy="10096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4346" name="Picture 9" descr="C:\Users\erleny\Desktop\marcel\Proyecto Aplicado\Imagenes Diapositivas\exito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2000250"/>
            <a:ext cx="8842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http://t2.gstatic.com/images?q=tbn:ET6-M6qZDjoKrM:http://www.munhispano.com/emedia/slc/237/23746/23746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500" y="2214563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00188" y="285750"/>
            <a:ext cx="6657975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Visión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1214438"/>
            <a:ext cx="7407275" cy="2079625"/>
          </a:xfrm>
        </p:spPr>
        <p:txBody>
          <a:bodyPr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5500" dirty="0" smtClean="0"/>
              <a:t>Ser la primera opción de las personas al momento de decidir arrendar una vivienda a nivel nacional, que se distinga por proporcionar calidad de servicio a sus clientes y responsabilidad ante la comunidad en el servicio prestado.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sz="5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5325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428750" y="2928938"/>
            <a:ext cx="6657975" cy="8572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3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Misión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500188" y="3929063"/>
            <a:ext cx="7407275" cy="2079625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+mn-lt"/>
              </a:rPr>
              <a:t>Nuestra misión es facilitar el proceso de arrendamiento de vivienda, servicio de mudanza para los estudiantes inmigrantes en otras provincias brindando servicio de asesoría e intermediación con el propietario del inmueble hasta lograr  satisfacer al cliente. </a:t>
            </a:r>
            <a:endParaRPr lang="es-EC" sz="2800" dirty="0">
              <a:latin typeface="+mn-lt"/>
            </a:endParaRPr>
          </a:p>
          <a:p>
            <a:pPr marL="27432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s-EC" sz="55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</a:endParaRP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s-ES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500" y="285750"/>
            <a:ext cx="6657975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Organigrama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205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Gill Sans MT" pitchFamily="34" charset="0"/>
            </a:endParaRPr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1643063" y="1428750"/>
          <a:ext cx="6929437" cy="4899025"/>
        </p:xfrm>
        <a:graphic>
          <a:graphicData uri="http://schemas.openxmlformats.org/presentationml/2006/ole">
            <p:oleObj spid="_x0000_s2050" r:id="rId4" imgW="4582817" imgH="308911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750" y="357188"/>
            <a:ext cx="6657975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s-ES" sz="4800" b="1" dirty="0">
                <a:solidFill>
                  <a:schemeClr val="accent2"/>
                </a:solidFill>
              </a:rPr>
              <a:t>Análisis FODA</a:t>
            </a:r>
          </a:p>
        </p:txBody>
      </p:sp>
      <p:pic>
        <p:nvPicPr>
          <p:cNvPr id="5427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1431925" y="1357313"/>
            <a:ext cx="7407275" cy="44291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dirty="0">
                <a:solidFill>
                  <a:schemeClr val="accent2"/>
                </a:solidFill>
              </a:rPr>
              <a:t>Fortalezas:</a:t>
            </a:r>
            <a:endParaRPr lang="es-ES" dirty="0">
              <a:solidFill>
                <a:schemeClr val="accent2"/>
              </a:solidFill>
            </a:endParaRP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Un Servicio innovador.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Fácil Ingreso al mercado.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Servicio necesario para satisfacer una necesidad.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Aceptación del servicio por parte del mercado objetivo.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Disponibilidad de los recursos necesarios para crear e implantar el negocio.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Facilidad de encontrar el Servicio en lugares donde los clientes lo requieran.</a:t>
            </a:r>
          </a:p>
          <a:p>
            <a:pPr marL="484632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800" dirty="0"/>
              <a:t>No se requiere de una fuerte inversión.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333375"/>
            <a:ext cx="7407275" cy="6119813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sz="60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5500" b="1" dirty="0" smtClean="0">
                <a:solidFill>
                  <a:schemeClr val="accent2"/>
                </a:solidFill>
              </a:rPr>
              <a:t>Oportunidades:</a:t>
            </a:r>
            <a:endParaRPr lang="es-ES" sz="5500" dirty="0">
              <a:solidFill>
                <a:schemeClr val="accent2"/>
              </a:solidFill>
            </a:endParaRP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5500" dirty="0"/>
              <a:t>En el mercado no existe alguien que preste el Servicio que nosotros ofrecemos.</a:t>
            </a: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5500" dirty="0"/>
              <a:t>Apertura para todas las provincias del Ecuador. </a:t>
            </a: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5500" dirty="0"/>
              <a:t>Alta demanda de clientes con gran aceptación del Servicio.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5500" dirty="0"/>
              <a:t> 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5500" b="1" dirty="0">
                <a:solidFill>
                  <a:schemeClr val="accent2"/>
                </a:solidFill>
              </a:rPr>
              <a:t>Debilidades:</a:t>
            </a:r>
            <a:endParaRPr lang="es-ES" sz="5100" dirty="0">
              <a:solidFill>
                <a:schemeClr val="accent2"/>
              </a:solidFill>
            </a:endParaRP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5500" dirty="0"/>
              <a:t>Nuevo Servicio en el mercado.</a:t>
            </a: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5500" dirty="0"/>
              <a:t>Competencia indirecta por parte de quienes a través de otros medios acaparan parte del mercado.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sz="5500" dirty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sz="55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5529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1214438"/>
            <a:ext cx="7407275" cy="48942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dirty="0">
                <a:solidFill>
                  <a:schemeClr val="accent2"/>
                </a:solidFill>
              </a:rPr>
              <a:t>Amenazas:</a:t>
            </a:r>
          </a:p>
          <a:p>
            <a:pPr marL="713232" indent="-68580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/>
              <a:t>Ingreso de nuevos competidores que incursionen en el mercado.</a:t>
            </a:r>
          </a:p>
          <a:p>
            <a:pPr marL="713232" indent="-685800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/>
              <a:t>Factores económicos, socioeconómicos y leyes que afecten al sistema de arrendamiento.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56323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6013" y="476250"/>
            <a:ext cx="6961187" cy="857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2"/>
                </a:solidFill>
                <a:effectLst/>
              </a:rPr>
              <a:t>Sueldos del </a:t>
            </a:r>
            <a:r>
              <a:rPr lang="es-ES" sz="3200" b="1" dirty="0" smtClean="0">
                <a:solidFill>
                  <a:schemeClr val="accent2"/>
                </a:solidFill>
                <a:effectLst/>
              </a:rPr>
              <a:t>Personal más Beneficios </a:t>
            </a:r>
            <a:r>
              <a:rPr lang="es-ES" sz="3200" b="1" dirty="0">
                <a:solidFill>
                  <a:schemeClr val="accent2"/>
                </a:solidFill>
                <a:effectLst/>
              </a:rPr>
              <a:t>de L</a:t>
            </a:r>
            <a:r>
              <a:rPr lang="es-ES" sz="3200" b="1" dirty="0" smtClean="0">
                <a:solidFill>
                  <a:schemeClr val="accent2"/>
                </a:solidFill>
                <a:effectLst/>
              </a:rPr>
              <a:t>ey</a:t>
            </a:r>
            <a:endParaRPr lang="es-ES" sz="3200" dirty="0">
              <a:solidFill>
                <a:schemeClr val="accent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2988" y="1214438"/>
            <a:ext cx="7993062" cy="4302125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sz="1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57348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35781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836712"/>
            <a:ext cx="81442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450" y="404813"/>
            <a:ext cx="6657975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2"/>
                </a:solidFill>
                <a:effectLst/>
              </a:rPr>
              <a:t>Naturaleza Jurídica</a:t>
            </a:r>
            <a:endParaRPr lang="es-ES" sz="3600" dirty="0">
              <a:solidFill>
                <a:schemeClr val="accent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6013" y="1214438"/>
            <a:ext cx="7848600" cy="52387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dirty="0" smtClean="0"/>
              <a:t>Para </a:t>
            </a:r>
            <a:r>
              <a:rPr lang="es-ES" b="1" dirty="0"/>
              <a:t>ser corredor de bienes se requiere:</a:t>
            </a:r>
            <a:endParaRPr lang="es-ES" dirty="0"/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/>
              <a:t>Ser mayor de edad y hallarse habilitado para ejercer el comercio</a:t>
            </a: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/>
              <a:t>Obtener la licencia de corredor profesional</a:t>
            </a:r>
          </a:p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dirty="0"/>
              <a:t>Haber tenido negocio o corretaje de bienes raíces por lo menos durante un año de actividad y obtener el certificado correspondiente del Ministerio de Educación, según el </a:t>
            </a:r>
            <a:r>
              <a:rPr lang="es-ES" dirty="0" smtClean="0"/>
              <a:t>caso.</a:t>
            </a:r>
            <a:endParaRPr lang="es-ES" dirty="0"/>
          </a:p>
        </p:txBody>
      </p:sp>
      <p:pic>
        <p:nvPicPr>
          <p:cNvPr id="5837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350" y="1341438"/>
            <a:ext cx="7407275" cy="2078037"/>
          </a:xfrm>
        </p:spPr>
        <p:txBody>
          <a:bodyPr>
            <a:normAutofit fontScale="25000" lnSpcReduction="20000"/>
          </a:bodyPr>
          <a:lstStyle/>
          <a:p>
            <a:pPr marL="713232" indent="-68580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0400" dirty="0"/>
              <a:t>Cumplir lo dispuesto en el artículo 77 del Código de Comercio (prestar juramento de desempeñar fiel y legalmente el cargo y rendirán fianza o hipoteca, el presidente designará el monto de ésta según la importancia de las plazas de comercio donde los corredores deben desempeñar sus funciones)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sz="14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5939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ctrTitle"/>
          </p:nvPr>
        </p:nvSpPr>
        <p:spPr bwMode="auto">
          <a:xfrm>
            <a:off x="1398588" y="333375"/>
            <a:ext cx="6657975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_tradnl" sz="3600" b="1" smtClean="0">
                <a:solidFill>
                  <a:schemeClr val="accent2"/>
                </a:solidFill>
                <a:effectLst/>
              </a:rPr>
              <a:t>Requisitos para Ser Asociado</a:t>
            </a:r>
            <a:endParaRPr lang="es-ES" sz="3600" b="1" smtClean="0">
              <a:solidFill>
                <a:schemeClr val="accent2"/>
              </a:solidFill>
              <a:effectLst/>
            </a:endParaRPr>
          </a:p>
        </p:txBody>
      </p:sp>
      <p:pic>
        <p:nvPicPr>
          <p:cNvPr id="6041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44613" y="1268413"/>
            <a:ext cx="74168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" sz="2600" dirty="0">
                <a:latin typeface="+mn-lt"/>
              </a:rPr>
              <a:t>Haber </a:t>
            </a:r>
            <a:r>
              <a:rPr lang="es-ES" sz="2600" dirty="0">
                <a:latin typeface="+mn-lt"/>
              </a:rPr>
              <a:t>obtenido capacitación practica por lo menos un año bajo la dirección de un Corredor </a:t>
            </a:r>
            <a:r>
              <a:rPr lang="es-ES" sz="2600" dirty="0">
                <a:latin typeface="+mn-lt"/>
              </a:rPr>
              <a:t>Profesional.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ES" sz="2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_tradnl" sz="2600" dirty="0">
                <a:latin typeface="+mn-lt"/>
              </a:rPr>
              <a:t>Tener capacidad legal para ejercer el Comercio y no hallarse comprendido en los impedimentos del Art. 66 del Código de Comercio</a:t>
            </a:r>
            <a:r>
              <a:rPr lang="es-ES_tradnl" sz="2600" dirty="0">
                <a:latin typeface="+mn-lt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ES" sz="2600" dirty="0"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s-ES_tradnl" sz="2600" dirty="0">
                <a:latin typeface="+mn-lt"/>
              </a:rPr>
              <a:t>Gozar de buena reputación y haber cumplido estrictamente las obligaciones civiles, comerciales y tributarias</a:t>
            </a:r>
            <a:endParaRPr lang="es-ES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s-E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4 Rectángulo"/>
          <p:cNvSpPr>
            <a:spLocks noChangeArrowheads="1"/>
          </p:cNvSpPr>
          <p:nvPr/>
        </p:nvSpPr>
        <p:spPr bwMode="auto">
          <a:xfrm>
            <a:off x="1223963" y="620713"/>
            <a:ext cx="74898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2600">
                <a:latin typeface="Gill Sans MT" pitchFamily="34" charset="0"/>
              </a:rPr>
              <a:t>d) Haber aprobado el Curso Básico para Corredores de Bienes Raíces, establecido por la Asociación.</a:t>
            </a:r>
            <a:endParaRPr lang="es-ES" sz="2600">
              <a:latin typeface="Gill Sans MT" pitchFamily="34" charset="0"/>
            </a:endParaRPr>
          </a:p>
          <a:p>
            <a:pPr algn="just"/>
            <a:endParaRPr lang="es-ES_tradnl" sz="2600">
              <a:solidFill>
                <a:srgbClr val="000000"/>
              </a:solidFill>
              <a:latin typeface="Gill Sans MT" pitchFamily="34" charset="0"/>
            </a:endParaRPr>
          </a:p>
          <a:p>
            <a:pPr algn="just"/>
            <a:r>
              <a:rPr lang="es-ES_tradnl" sz="2600">
                <a:solidFill>
                  <a:srgbClr val="000000"/>
                </a:solidFill>
                <a:latin typeface="Gill Sans MT" pitchFamily="34" charset="0"/>
              </a:rPr>
              <a:t>e) Estar afiliado a la Cámara de Comercio.</a:t>
            </a:r>
          </a:p>
          <a:p>
            <a:pPr algn="just"/>
            <a:endParaRPr lang="es-ES" sz="2600">
              <a:solidFill>
                <a:srgbClr val="000000"/>
              </a:solidFill>
              <a:latin typeface="Gill Sans MT" pitchFamily="34" charset="0"/>
            </a:endParaRPr>
          </a:p>
          <a:p>
            <a:pPr algn="just"/>
            <a:r>
              <a:rPr lang="es-ES" sz="2600">
                <a:solidFill>
                  <a:srgbClr val="000000"/>
                </a:solidFill>
                <a:latin typeface="Gill Sans MT" pitchFamily="34" charset="0"/>
              </a:rPr>
              <a:t>f) </a:t>
            </a:r>
            <a:r>
              <a:rPr lang="es-ES_tradnl" sz="2600">
                <a:solidFill>
                  <a:srgbClr val="000000"/>
                </a:solidFill>
                <a:latin typeface="Gill Sans MT" pitchFamily="34" charset="0"/>
              </a:rPr>
              <a:t>Probar que tiene en vigencia todos los  requisitos, cada dos años para renovar la credencial.</a:t>
            </a:r>
          </a:p>
          <a:p>
            <a:pPr algn="just"/>
            <a:endParaRPr lang="es-ES" sz="2600">
              <a:solidFill>
                <a:srgbClr val="000000"/>
              </a:solidFill>
              <a:latin typeface="Gill Sans MT" pitchFamily="34" charset="0"/>
            </a:endParaRPr>
          </a:p>
          <a:p>
            <a:pPr algn="just"/>
            <a:r>
              <a:rPr lang="es-ES_tradnl" sz="2600">
                <a:solidFill>
                  <a:srgbClr val="000000"/>
                </a:solidFill>
                <a:latin typeface="Gill Sans MT" pitchFamily="34" charset="0"/>
              </a:rPr>
              <a:t>g)Carta de presentación de tres asociados, certificando que está en dicha actividad de Bienes  Raíces.</a:t>
            </a:r>
            <a:endParaRPr lang="es-ES" sz="260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63" y="428625"/>
            <a:ext cx="6657975" cy="898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/>
                </a:solidFill>
              </a:rPr>
              <a:t>Referencia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1028" name="2 Subtítulo"/>
          <p:cNvSpPr>
            <a:spLocks noGrp="1"/>
          </p:cNvSpPr>
          <p:nvPr>
            <p:ph type="subTitle" idx="1"/>
          </p:nvPr>
        </p:nvSpPr>
        <p:spPr>
          <a:xfrm>
            <a:off x="1431925" y="1500188"/>
            <a:ext cx="7407275" cy="4000500"/>
          </a:xfrm>
        </p:spPr>
        <p:txBody>
          <a:bodyPr/>
          <a:lstStyle/>
          <a:p>
            <a:pPr marL="26988" algn="just"/>
            <a:r>
              <a:rPr lang="es-ES" smtClean="0">
                <a:solidFill>
                  <a:schemeClr val="tx1"/>
                </a:solidFill>
              </a:rPr>
              <a:t>        ESPOL</a:t>
            </a:r>
          </a:p>
        </p:txBody>
      </p:sp>
      <p:pic>
        <p:nvPicPr>
          <p:cNvPr id="102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>
              <a:latin typeface="Gill Sans MT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85875" y="1857375"/>
          <a:ext cx="6072188" cy="4429125"/>
        </p:xfrm>
        <a:graphic>
          <a:graphicData uri="http://schemas.openxmlformats.org/presentationml/2006/ole">
            <p:oleObj spid="_x0000_s1026" name="Bitmap Image" r:id="rId4" imgW="6761905" imgH="4505954" progId="PBrush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15063" y="1946275"/>
          <a:ext cx="2695575" cy="3197606"/>
        </p:xfrm>
        <a:graphic>
          <a:graphicData uri="http://schemas.openxmlformats.org/drawingml/2006/table">
            <a:tbl>
              <a:tblPr/>
              <a:tblGrid>
                <a:gridCol w="1892935"/>
                <a:gridCol w="802640"/>
              </a:tblGrid>
              <a:tr h="231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UNIVERSIDAD DE GUAYAQUIL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17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u="dbl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Estudiantes registrados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PROVINCIAS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AZUAY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CHIMBORAZO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BOLIVAR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ORO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ESMERALDAS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GUAYAS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71115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LOS RIOS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MANABI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ELENA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STO.DOMINGO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75141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9" name="Picture 4" descr="http://t0.gstatic.com/images?q=tbn:qFhsYems4BTMgM:http://www.mundomedicinas.com/wp-content/uploads/2009/03/casaabiertauniversitario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357188"/>
            <a:ext cx="14954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43088" y="2500313"/>
            <a:ext cx="6657975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2"/>
                </a:solidFill>
                <a:effectLst/>
              </a:rPr>
              <a:t/>
            </a:r>
            <a:br>
              <a:rPr lang="es-ES" sz="3600" b="1" dirty="0" smtClean="0">
                <a:solidFill>
                  <a:schemeClr val="accent2"/>
                </a:solidFill>
                <a:effectLst/>
              </a:rPr>
            </a:br>
            <a:r>
              <a:rPr lang="es-ES" sz="3600" b="1" dirty="0" smtClean="0">
                <a:solidFill>
                  <a:schemeClr val="accent2"/>
                </a:solidFill>
                <a:effectLst/>
              </a:rPr>
              <a:t/>
            </a:r>
            <a:br>
              <a:rPr lang="es-ES" sz="3600" b="1" dirty="0" smtClean="0">
                <a:solidFill>
                  <a:schemeClr val="accent2"/>
                </a:solidFill>
                <a:effectLst/>
              </a:rPr>
            </a:br>
            <a:r>
              <a:rPr lang="es-ES" sz="3600" b="1" dirty="0" smtClean="0">
                <a:solidFill>
                  <a:schemeClr val="accent2"/>
                </a:solidFill>
                <a:effectLst/>
              </a:rPr>
              <a:t/>
            </a:r>
            <a:br>
              <a:rPr lang="es-ES" sz="3600" b="1" dirty="0" smtClean="0">
                <a:solidFill>
                  <a:schemeClr val="accent2"/>
                </a:solidFill>
                <a:effectLst/>
              </a:rPr>
            </a:br>
            <a:r>
              <a:rPr lang="es-ES" sz="4400" b="1" dirty="0" smtClean="0">
                <a:solidFill>
                  <a:schemeClr val="accent2"/>
                </a:solidFill>
                <a:effectLst/>
              </a:rPr>
              <a:t/>
            </a:r>
            <a:br>
              <a:rPr lang="es-ES" sz="4400" b="1" dirty="0" smtClean="0">
                <a:solidFill>
                  <a:schemeClr val="accent2"/>
                </a:solidFill>
                <a:effectLst/>
              </a:rPr>
            </a:br>
            <a:r>
              <a:rPr lang="es-ES" sz="4400" b="1" dirty="0" smtClean="0">
                <a:solidFill>
                  <a:schemeClr val="accent2"/>
                </a:solidFill>
                <a:effectLst/>
              </a:rPr>
              <a:t>CAPÍTULO IV</a:t>
            </a:r>
            <a:br>
              <a:rPr lang="es-ES" sz="4400" b="1" dirty="0" smtClean="0">
                <a:solidFill>
                  <a:schemeClr val="accent2"/>
                </a:solidFill>
                <a:effectLst/>
              </a:rPr>
            </a:br>
            <a:r>
              <a:rPr lang="es-ES" sz="4400" b="1" dirty="0" smtClean="0">
                <a:solidFill>
                  <a:schemeClr val="accent2"/>
                </a:solidFill>
                <a:effectLst/>
              </a:rPr>
              <a:t>ESTUDIO </a:t>
            </a:r>
            <a:r>
              <a:rPr lang="es-ES" sz="4400" b="1" dirty="0">
                <a:solidFill>
                  <a:schemeClr val="accent2"/>
                </a:solidFill>
                <a:effectLst/>
              </a:rPr>
              <a:t>TÉCNICO</a:t>
            </a:r>
            <a:endParaRPr lang="es-ES" sz="36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62467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ctrTitle"/>
          </p:nvPr>
        </p:nvSpPr>
        <p:spPr bwMode="auto">
          <a:xfrm>
            <a:off x="1476375" y="692150"/>
            <a:ext cx="7343775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sz="3600" b="1" smtClean="0">
                <a:solidFill>
                  <a:schemeClr val="accent2"/>
                </a:solidFill>
                <a:effectLst/>
              </a:rPr>
              <a:t>Diagrama de Proceso para Proveedores</a:t>
            </a:r>
          </a:p>
        </p:txBody>
      </p:sp>
      <p:pic>
        <p:nvPicPr>
          <p:cNvPr id="6349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4"/>
          <p:cNvGraphicFramePr/>
          <p:nvPr/>
        </p:nvGraphicFramePr>
        <p:xfrm>
          <a:off x="1763688" y="1901442"/>
          <a:ext cx="61926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ctrTitle"/>
          </p:nvPr>
        </p:nvSpPr>
        <p:spPr bwMode="auto">
          <a:xfrm>
            <a:off x="1476375" y="692150"/>
            <a:ext cx="6657975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" sz="3600" b="1" smtClean="0">
                <a:solidFill>
                  <a:schemeClr val="accent2"/>
                </a:solidFill>
                <a:effectLst/>
              </a:rPr>
              <a:t>Diagrama de Proceso para Clientes</a:t>
            </a:r>
          </a:p>
        </p:txBody>
      </p:sp>
      <p:pic>
        <p:nvPicPr>
          <p:cNvPr id="64515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5"/>
          <p:cNvGraphicFramePr/>
          <p:nvPr/>
        </p:nvGraphicFramePr>
        <p:xfrm>
          <a:off x="1691680" y="1746740"/>
          <a:ext cx="6696744" cy="377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575550" cy="1649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es-ES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es-ES" sz="4000" b="1" dirty="0">
                <a:solidFill>
                  <a:schemeClr val="accent2"/>
                </a:solidFill>
                <a:effectLst/>
              </a:rPr>
              <a:t>Diagrama de </a:t>
            </a:r>
            <a:r>
              <a:rPr lang="es-ES" sz="4000" b="1" dirty="0" smtClean="0">
                <a:solidFill>
                  <a:schemeClr val="accent2"/>
                </a:solidFill>
                <a:effectLst/>
              </a:rPr>
              <a:t>Proceso </a:t>
            </a:r>
            <a:r>
              <a:rPr lang="es-ES" sz="4000" b="1" dirty="0">
                <a:solidFill>
                  <a:schemeClr val="accent2"/>
                </a:solidFill>
                <a:effectLst/>
              </a:rPr>
              <a:t>para </a:t>
            </a:r>
            <a:r>
              <a:rPr lang="es-ES" sz="4000" b="1" dirty="0" smtClean="0">
                <a:solidFill>
                  <a:schemeClr val="accent2"/>
                </a:solidFill>
                <a:effectLst/>
              </a:rPr>
              <a:t>Estudiantes </a:t>
            </a:r>
            <a:r>
              <a:rPr lang="es-ES" sz="4000" b="1" dirty="0">
                <a:solidFill>
                  <a:schemeClr val="accent2"/>
                </a:solidFill>
                <a:effectLst/>
              </a:rPr>
              <a:t>de las </a:t>
            </a:r>
            <a:r>
              <a:rPr lang="es-ES" sz="4000" b="1" dirty="0" smtClean="0">
                <a:solidFill>
                  <a:schemeClr val="accent2"/>
                </a:solidFill>
                <a:effectLst/>
              </a:rPr>
              <a:t>Provincias </a:t>
            </a:r>
            <a:r>
              <a:rPr lang="es-ES" sz="4000" b="1" dirty="0">
                <a:solidFill>
                  <a:schemeClr val="accent2"/>
                </a:solidFill>
                <a:effectLst/>
              </a:rPr>
              <a:t>de </a:t>
            </a:r>
            <a:r>
              <a:rPr lang="es-ES" sz="4000" b="1" dirty="0" smtClean="0">
                <a:solidFill>
                  <a:schemeClr val="accent2"/>
                </a:solidFill>
                <a:effectLst/>
              </a:rPr>
              <a:t>El Oro </a:t>
            </a:r>
            <a:r>
              <a:rPr lang="es-ES" sz="4000" b="1" dirty="0">
                <a:solidFill>
                  <a:schemeClr val="accent2"/>
                </a:solidFill>
                <a:effectLst/>
              </a:rPr>
              <a:t>y Manabí</a:t>
            </a:r>
          </a:p>
        </p:txBody>
      </p:sp>
      <p:pic>
        <p:nvPicPr>
          <p:cNvPr id="6553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3"/>
          <p:cNvGraphicFramePr/>
          <p:nvPr/>
        </p:nvGraphicFramePr>
        <p:xfrm>
          <a:off x="1475656" y="2077807"/>
          <a:ext cx="6408712" cy="328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ctrTitle"/>
          </p:nvPr>
        </p:nvSpPr>
        <p:spPr bwMode="auto">
          <a:xfrm>
            <a:off x="1476375" y="692150"/>
            <a:ext cx="7310438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smtClean="0">
                <a:solidFill>
                  <a:schemeClr val="accent2"/>
                </a:solidFill>
                <a:effectLst/>
              </a:rPr>
              <a:t>Lista de Activos Fijos Necesarios</a:t>
            </a:r>
          </a:p>
        </p:txBody>
      </p:sp>
      <p:pic>
        <p:nvPicPr>
          <p:cNvPr id="66563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619250" y="1773238"/>
          <a:ext cx="3888432" cy="422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3312368"/>
              </a:tblGrid>
              <a:tr h="36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effectLst/>
                        </a:rPr>
                        <a:t>Cant.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effectLst/>
                        </a:rPr>
                        <a:t>Activo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computadoras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impresoras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7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escritorios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7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sillas tipo secretaria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7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teléfonos 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8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sillas de espera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medidores de luz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suministros de oficina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dispensador de agua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ventilador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15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2000" dirty="0">
                          <a:effectLst/>
                        </a:rPr>
                        <a:t>archivador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488950"/>
            <a:ext cx="7499350" cy="45116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tx1"/>
                </a:solidFill>
              </a:rPr>
              <a:t/>
            </a:r>
            <a:br>
              <a:rPr lang="es-ES" sz="4400" dirty="0" smtClean="0">
                <a:solidFill>
                  <a:schemeClr val="tx1"/>
                </a:solidFill>
              </a:rPr>
            </a:br>
            <a:r>
              <a:rPr lang="es-ES" sz="4400" i="1" dirty="0" smtClean="0">
                <a:solidFill>
                  <a:schemeClr val="accent2"/>
                </a:solidFill>
              </a:rPr>
              <a:t>CAPITULO V</a:t>
            </a:r>
            <a:br>
              <a:rPr lang="es-ES" sz="4400" i="1" dirty="0" smtClean="0">
                <a:solidFill>
                  <a:schemeClr val="accent2"/>
                </a:solidFill>
              </a:rPr>
            </a:br>
            <a:r>
              <a:rPr lang="es-ES" sz="4400" dirty="0" smtClean="0">
                <a:solidFill>
                  <a:schemeClr val="accent2"/>
                </a:solidFill>
              </a:rPr>
              <a:t/>
            </a:r>
            <a:br>
              <a:rPr lang="es-ES" sz="4400" dirty="0" smtClean="0">
                <a:solidFill>
                  <a:schemeClr val="accent2"/>
                </a:solidFill>
              </a:rPr>
            </a:br>
            <a:r>
              <a:rPr lang="es-ES" sz="5400" b="1" dirty="0" smtClean="0">
                <a:solidFill>
                  <a:schemeClr val="accent2"/>
                </a:solidFill>
              </a:rPr>
              <a:t>ESTUDIO</a:t>
            </a:r>
            <a:br>
              <a:rPr lang="es-ES" sz="5400" b="1" dirty="0" smtClean="0">
                <a:solidFill>
                  <a:schemeClr val="accent2"/>
                </a:solidFill>
              </a:rPr>
            </a:br>
            <a:r>
              <a:rPr lang="es-ES" sz="5400" b="1" dirty="0" smtClean="0">
                <a:solidFill>
                  <a:schemeClr val="accent2"/>
                </a:solidFill>
              </a:rPr>
              <a:t>FINANCIERO</a:t>
            </a:r>
            <a:endParaRPr lang="es-ES" sz="4400" b="1" dirty="0">
              <a:solidFill>
                <a:schemeClr val="accent2"/>
              </a:solidFill>
            </a:endParaRPr>
          </a:p>
        </p:txBody>
      </p:sp>
      <p:pic>
        <p:nvPicPr>
          <p:cNvPr id="67587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2" descr="Ver imagen en tamaño comple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21493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1346200"/>
            <a:ext cx="7499350" cy="4154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SUPUESTOS</a:t>
            </a:r>
            <a:r>
              <a:rPr lang="es-ES" sz="1800" dirty="0" smtClean="0">
                <a:solidFill>
                  <a:schemeClr val="accent2"/>
                </a:solidFill>
              </a:rPr>
              <a:t>: </a:t>
            </a: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>   </a:t>
            </a:r>
            <a:r>
              <a:rPr lang="es-ES" sz="1800" dirty="0" smtClean="0">
                <a:solidFill>
                  <a:schemeClr val="tx1"/>
                </a:solidFill>
                <a:effectLst/>
              </a:rPr>
              <a:t>Proyección de las ventas a la tasa de crecimiento poblacional del país (1.50%)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Alquiler aumenta 10% cada dos años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Valor de mercado de los equipos de computación al final de la vida útil del 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30%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En la provincia de Manabí el 4.5% de los estudiantes vienen a estudiar a   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Guayaquil y el 1.4% de El Oro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Participación del 3% en Guayaquil y del 70% en las provincias de El Oro y   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1"/>
                </a:solidFill>
                <a:effectLst/>
              </a:rPr>
              <a:t>   Manabí</a:t>
            </a:r>
            <a:br>
              <a:rPr lang="es-ES" sz="1800" dirty="0" smtClean="0">
                <a:solidFill>
                  <a:schemeClr val="tx1"/>
                </a:solidFill>
                <a:effectLst/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s-ES" sz="1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s-ES" sz="1800" b="1" dirty="0">
              <a:solidFill>
                <a:schemeClr val="accent2"/>
              </a:solidFill>
            </a:endParaRPr>
          </a:p>
        </p:txBody>
      </p:sp>
      <p:pic>
        <p:nvPicPr>
          <p:cNvPr id="6861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500" y="2500313"/>
          <a:ext cx="4451367" cy="4071968"/>
        </p:xfrm>
        <a:graphic>
          <a:graphicData uri="http://schemas.openxmlformats.org/drawingml/2006/table">
            <a:tbl>
              <a:tblPr/>
              <a:tblGrid>
                <a:gridCol w="589881"/>
                <a:gridCol w="1724913"/>
                <a:gridCol w="1106377"/>
                <a:gridCol w="1030196"/>
              </a:tblGrid>
              <a:tr h="254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Cant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 unitario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computadoras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$ 504.0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$ 2520.0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escritorios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$ 700.0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sillas tipo secretaria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$ 45.0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$ 315.0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teléfonos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$ 126.0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sillas de espera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$ 48.0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medidores de luz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$ 40.0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$ 120.0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dispensador de agua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ventilador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archivador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$ 90.0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$ 90.0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pagina web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$ 241.0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$ 3000.0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gastos de constitución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$ 2660.0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$ 10148.0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57375" y="1806575"/>
            <a:ext cx="6215063" cy="336550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INVERSIÓN INICIAL: Requerimiento de activos</a:t>
            </a:r>
            <a:endParaRPr lang="es-ES" sz="43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9709" name="9 CuadroTexto"/>
          <p:cNvSpPr txBox="1">
            <a:spLocks noChangeArrowheads="1"/>
          </p:cNvSpPr>
          <p:nvPr/>
        </p:nvSpPr>
        <p:spPr bwMode="auto">
          <a:xfrm>
            <a:off x="1500188" y="1000125"/>
            <a:ext cx="7286625" cy="369888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accent2"/>
                </a:solidFill>
                <a:latin typeface="Gill Sans MT" pitchFamily="34" charset="0"/>
              </a:rPr>
              <a:t>INVERSIÓN DEL PROYECTO</a:t>
            </a:r>
            <a:r>
              <a:rPr lang="es-ES">
                <a:latin typeface="Gill Sans MT" pitchFamily="34" charset="0"/>
              </a:rPr>
              <a:t>= inversión inicial + capital de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85725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57375" y="1571625"/>
            <a:ext cx="6215063" cy="336550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Estratificación de la demanda</a:t>
            </a:r>
            <a:endParaRPr lang="es-ES" sz="43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0661" name="9 CuadroTexto"/>
          <p:cNvSpPr txBox="1">
            <a:spLocks noChangeArrowheads="1"/>
          </p:cNvSpPr>
          <p:nvPr/>
        </p:nvSpPr>
        <p:spPr bwMode="auto">
          <a:xfrm>
            <a:off x="1500188" y="857250"/>
            <a:ext cx="7286625" cy="369888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accent2"/>
                </a:solidFill>
                <a:latin typeface="Gill Sans MT" pitchFamily="34" charset="0"/>
              </a:rPr>
              <a:t>INVERSIÓN DEL PROYECTO</a:t>
            </a:r>
            <a:r>
              <a:rPr lang="es-ES">
                <a:latin typeface="Gill Sans MT" pitchFamily="34" charset="0"/>
              </a:rPr>
              <a:t>= inversión inicial + capital de trabajo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500188" y="1928813"/>
          <a:ext cx="3714776" cy="4714908"/>
        </p:xfrm>
        <a:graphic>
          <a:graphicData uri="http://schemas.openxmlformats.org/drawingml/2006/table">
            <a:tbl>
              <a:tblPr/>
              <a:tblGrid>
                <a:gridCol w="1649197"/>
                <a:gridCol w="759283"/>
                <a:gridCol w="653148"/>
                <a:gridCol w="653148"/>
              </a:tblGrid>
              <a:tr h="20363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ESTRATIFICACIÓN DEMANDA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Ciudad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Manabí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Oro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Guayaquil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población objetivo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clientes reales Manabí (4.5%)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clientes reales El Oro (1.4%)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aceptación (86%)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 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arriendan vivienda 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participación (3%)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clientes por 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clientes por 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9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viviendas por 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1 persona(28%)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2 personas(48%)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3 personas(24%)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viviendas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146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MENSUALES POR PROVEEDORES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dormitorio ($150)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$ 809.41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dormitorios ($250)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$ 1541.74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dormitorios ($350)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$ 809.41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$ 3160.56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MENSUALES POR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ESTUDIANTES ($25)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1 persona(28%)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$ 940.94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664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2 personas(48%)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$ 1075.36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comparten con 3 personas(24%)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$ 403.26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$ 2419.57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 TOTAL MENSUAL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$ 5580.13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4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anuales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$ 66961.58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429250" y="2857500"/>
          <a:ext cx="3500462" cy="1643072"/>
        </p:xfrm>
        <a:graphic>
          <a:graphicData uri="http://schemas.openxmlformats.org/drawingml/2006/table">
            <a:tbl>
              <a:tblPr/>
              <a:tblGrid>
                <a:gridCol w="1011601"/>
                <a:gridCol w="857453"/>
                <a:gridCol w="770744"/>
                <a:gridCol w="860664"/>
              </a:tblGrid>
              <a:tr h="2053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Guayaquil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viviendas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mes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ing. Año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$ 1323.48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$ 15881.76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ing.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 meses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ing. Provincias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$ 4256.65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$ 51079.82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$ 12769.96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$ 66961.58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572125"/>
            <a:ext cx="157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857375" y="1806575"/>
            <a:ext cx="6215063" cy="336550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3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INVERSIÓN INICIAL: Capital de trabajo</a:t>
            </a:r>
            <a:endParaRPr lang="es-ES" sz="43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685" name="9 CuadroTexto"/>
          <p:cNvSpPr txBox="1">
            <a:spLocks noChangeArrowheads="1"/>
          </p:cNvSpPr>
          <p:nvPr/>
        </p:nvSpPr>
        <p:spPr bwMode="auto">
          <a:xfrm>
            <a:off x="1500188" y="928688"/>
            <a:ext cx="7286625" cy="369887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Gill Sans MT" pitchFamily="34" charset="0"/>
              </a:rPr>
              <a:t>INVERSIÓN DEL PROYECTO</a:t>
            </a:r>
            <a:r>
              <a:rPr lang="es-ES">
                <a:latin typeface="Gill Sans MT" pitchFamily="34" charset="0"/>
              </a:rPr>
              <a:t>= inversión inicial + capital de trabajo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14438" y="2357438"/>
          <a:ext cx="7643861" cy="2357450"/>
        </p:xfrm>
        <a:graphic>
          <a:graphicData uri="http://schemas.openxmlformats.org/drawingml/2006/table">
            <a:tbl>
              <a:tblPr/>
              <a:tblGrid>
                <a:gridCol w="855191"/>
                <a:gridCol w="500400"/>
                <a:gridCol w="467587"/>
                <a:gridCol w="522957"/>
                <a:gridCol w="522957"/>
                <a:gridCol w="522957"/>
                <a:gridCol w="522957"/>
                <a:gridCol w="522957"/>
                <a:gridCol w="522957"/>
                <a:gridCol w="522957"/>
                <a:gridCol w="563974"/>
                <a:gridCol w="418367"/>
                <a:gridCol w="537314"/>
                <a:gridCol w="640329"/>
              </a:tblGrid>
              <a:tr h="3079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Detalle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Diciemb.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Mayo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Agosto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Septiemb.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Octub.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Noviemb.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Diciembre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79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 Guayaquil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 provincias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12769.96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12769.96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12769.96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12769.96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14093.44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14093.44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14093.44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14093.44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Egreso 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4616.21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5384.54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4683.21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4458.21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4494.21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Saldo 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8708.89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9635.23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9635.23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9635.23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-3359.73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-3134.73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-3170.73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Saldo Acumulado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-$ 4616.21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$ 4092.69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$ 13727.91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$ 23363.14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$ 32998.37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$ 29863.64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$ 26503.91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$ 23369.18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$ 20234.45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$ 17099.72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$ 13965.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$ 10830.27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$ 7659.54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42875"/>
            <a:ext cx="7407275" cy="903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Problemas del Mercado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31925" y="1143000"/>
            <a:ext cx="7407275" cy="5715000"/>
          </a:xfrm>
        </p:spPr>
        <p:txBody>
          <a:bodyPr/>
          <a:lstStyle/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 Mal Servicio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Desperdicio de Tiempo 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Pérdida de Dinero 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Falta de optimización y modernización de los procesos</a:t>
            </a:r>
          </a:p>
          <a:p>
            <a:pPr marL="26988" algn="just"/>
            <a:endParaRPr lang="es-EC" smtClean="0">
              <a:solidFill>
                <a:schemeClr val="tx1"/>
              </a:solidFill>
            </a:endParaRPr>
          </a:p>
          <a:p>
            <a:pPr marL="26988" algn="just">
              <a:buFont typeface="Arial" charset="0"/>
              <a:buChar char="•"/>
            </a:pPr>
            <a:r>
              <a:rPr lang="es-EC" smtClean="0">
                <a:solidFill>
                  <a:schemeClr val="tx1"/>
                </a:solidFill>
              </a:rPr>
              <a:t> Abandonan el proceso</a:t>
            </a:r>
          </a:p>
        </p:txBody>
      </p:sp>
      <p:pic>
        <p:nvPicPr>
          <p:cNvPr id="15364" name="Picture 4" descr="http://t0.gstatic.com/images?q=tbn:VqWAI6qFCLt1uM:http://4.bp.blogspot.com/_vYDnTqCr-rI/SxQFXZ6cqzI/AAAAAAAAACs/Tzw3Cekyd-o/S1600-R/MAL%2BSERVI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1019175"/>
            <a:ext cx="895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t2.gstatic.com/images?q=tbn:e77OFbOCOFo_cM:http://1.bp.blogspot.com/_lj8FQrkyUIw/SbLe_9spUZI/AAAAAAAAA_E/j8dX2ljVnZg/s400/Gesti%C3%B3n%2Bdel%2Btiempo%2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785938"/>
            <a:ext cx="1123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t0.gstatic.com/images?q=tbn:E804FKjOfcr_3M:http://2.bp.blogspot.com/_QeZabhG3HD8/SEyno2swr4I/AAAAAAAAADc/COPsoraKRIM/s320/flying-doll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38" y="2714625"/>
            <a:ext cx="885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t1.gstatic.com/images?q=tbn:NhKh3XFriMNvZM:http://images02.olx.com.mx/ui/4/77/62/4087562_1-Fotos-de-Compra-de-Equipo-de-Computo-Obsole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414838"/>
            <a:ext cx="1276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http://t1.gstatic.com/images?q=tbn:nCVhMP-AotChVM:http://farm1.static.flickr.com/39/94806952_2444d72ce0.jpg%3Fv%3D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214938"/>
            <a:ext cx="933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72708" name="9 CuadroTexto"/>
          <p:cNvSpPr txBox="1">
            <a:spLocks noChangeArrowheads="1"/>
          </p:cNvSpPr>
          <p:nvPr/>
        </p:nvSpPr>
        <p:spPr bwMode="auto">
          <a:xfrm>
            <a:off x="1500188" y="1487488"/>
            <a:ext cx="7286625" cy="369887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Gill Sans MT" pitchFamily="34" charset="0"/>
              </a:rPr>
              <a:t>INVERSIÓN DEL PROYECTO</a:t>
            </a:r>
            <a:r>
              <a:rPr lang="es-ES">
                <a:latin typeface="Gill Sans MT" pitchFamily="34" charset="0"/>
              </a:rPr>
              <a:t>= inversión inicial + capital de trabajo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00188" y="2644775"/>
            <a:ext cx="7215187" cy="1570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dbl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S" sz="2400" b="1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latin typeface="+mn-lt"/>
              </a:rPr>
              <a:t>INVERSIÓN DEL PROYECTO</a:t>
            </a:r>
            <a:r>
              <a:rPr lang="es-ES" sz="2400" dirty="0">
                <a:latin typeface="+mn-lt"/>
              </a:rPr>
              <a:t>=$10148 + 4616.21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2400" dirty="0">
                <a:latin typeface="+mn-lt"/>
              </a:rPr>
              <a:t>                                        =$14764.21</a:t>
            </a:r>
          </a:p>
          <a:p>
            <a:pPr algn="ctr" fontAlgn="auto">
              <a:spcAft>
                <a:spcPts val="0"/>
              </a:spcAft>
              <a:defRPr/>
            </a:pPr>
            <a:endParaRPr lang="es-ES" sz="2400" dirty="0">
              <a:latin typeface="+mn-lt"/>
            </a:endParaRPr>
          </a:p>
        </p:txBody>
      </p:sp>
      <p:pic>
        <p:nvPicPr>
          <p:cNvPr id="72710" name="Picture 2" descr="http://2.bp.blogspot.com/_rT-iV8vfEjQ/SpmUsJPySpI/AAAAAAAABNw/PGz-iFEyxI4/s320/DINER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55721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75" y="214313"/>
            <a:ext cx="5286375" cy="6842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2"/>
                </a:solidFill>
              </a:rPr>
              <a:t>ESTIMACIÓN DE GASTOS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pic>
        <p:nvPicPr>
          <p:cNvPr id="73731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000" dirty="0">
                <a:latin typeface="+mj-lt"/>
                <a:ea typeface="+mj-ea"/>
                <a:cs typeface="+mj-cs"/>
              </a:rPr>
              <a:t>GASTOS OPERATIVOS</a:t>
            </a:r>
            <a:endParaRPr lang="es-ES" sz="2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303463" y="1868488"/>
          <a:ext cx="5054302" cy="3918146"/>
        </p:xfrm>
        <a:graphic>
          <a:graphicData uri="http://schemas.openxmlformats.org/drawingml/2006/table">
            <a:tbl>
              <a:tblPr/>
              <a:tblGrid>
                <a:gridCol w="2379286"/>
                <a:gridCol w="781068"/>
                <a:gridCol w="996852"/>
                <a:gridCol w="897096"/>
              </a:tblGrid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rubro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parcial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por 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teléfono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$ 840.0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$ 37.0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agua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servicios básicos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$ 52.0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$ 624.0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alquileres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hlinkClick r:id="" action="ppaction://noaction"/>
                        </a:rPr>
                        <a:t>830.0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$ 9960.0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internet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$ 1020.0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movilización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$ 90.0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$ 1080.0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sueldos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$ 44175.0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mantenimiento pag web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dominio pagina web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$ 36.0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$ 112.0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  <a:hlinkClick r:id="" action="ppaction://noaction"/>
                        </a:rPr>
                        <a:t>$ 2982.333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suministros de oficina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$ 360.0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4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$ 1204.0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$ 60297.333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916113" y="2071688"/>
          <a:ext cx="5311140" cy="1033780"/>
        </p:xfrm>
        <a:graphic>
          <a:graphicData uri="http://schemas.openxmlformats.org/drawingml/2006/table">
            <a:tbl>
              <a:tblPr/>
              <a:tblGrid>
                <a:gridCol w="1213250"/>
                <a:gridCol w="646601"/>
                <a:gridCol w="646601"/>
                <a:gridCol w="552054"/>
                <a:gridCol w="629468"/>
                <a:gridCol w="723381"/>
                <a:gridCol w="899785"/>
              </a:tblGrid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CIUDAD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alquiler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teléfono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agua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internet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movilización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Guayaquil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Manabí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96" name="8 Título"/>
          <p:cNvSpPr>
            <a:spLocks noGrp="1"/>
          </p:cNvSpPr>
          <p:nvPr>
            <p:ph type="ctrTitle"/>
          </p:nvPr>
        </p:nvSpPr>
        <p:spPr bwMode="auto">
          <a:xfrm>
            <a:off x="1431925" y="1428750"/>
            <a:ext cx="7407275" cy="4032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z="1600" smtClean="0">
                <a:solidFill>
                  <a:schemeClr val="tx1"/>
                </a:solidFill>
                <a:effectLst/>
              </a:rPr>
              <a:t>DESGLOSE DE GASTOS POR OFICINA</a:t>
            </a:r>
          </a:p>
        </p:txBody>
      </p:sp>
      <p:sp>
        <p:nvSpPr>
          <p:cNvPr id="12" name="8 Título"/>
          <p:cNvSpPr txBox="1">
            <a:spLocks/>
          </p:cNvSpPr>
          <p:nvPr/>
        </p:nvSpPr>
        <p:spPr>
          <a:xfrm>
            <a:off x="1450975" y="3454400"/>
            <a:ext cx="7407275" cy="403225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s-ES" sz="1600" dirty="0">
                <a:latin typeface="+mj-lt"/>
                <a:ea typeface="+mj-ea"/>
                <a:cs typeface="+mj-cs"/>
              </a:rPr>
              <a:t>PUBLICIDAD POR INICIO DE AÑO</a:t>
            </a:r>
            <a:endParaRPr lang="es-ES" sz="16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974850" y="4089400"/>
          <a:ext cx="5311794" cy="1196912"/>
        </p:xfrm>
        <a:graphic>
          <a:graphicData uri="http://schemas.openxmlformats.org/drawingml/2006/table">
            <a:tbl>
              <a:tblPr/>
              <a:tblGrid>
                <a:gridCol w="2051989"/>
                <a:gridCol w="805211"/>
                <a:gridCol w="909109"/>
                <a:gridCol w="766249"/>
                <a:gridCol w="779236"/>
              </a:tblGrid>
              <a:tr h="26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inicio de año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movilización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entrega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Charla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 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Manabí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Guayaquil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i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$ 360.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$ 528.33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$ 150.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$ 600.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75780" name="8 Título"/>
          <p:cNvSpPr>
            <a:spLocks noGrp="1"/>
          </p:cNvSpPr>
          <p:nvPr>
            <p:ph type="ctrTitle"/>
          </p:nvPr>
        </p:nvSpPr>
        <p:spPr bwMode="auto">
          <a:xfrm>
            <a:off x="1431925" y="811213"/>
            <a:ext cx="7407275" cy="4746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z="2000" smtClean="0">
                <a:effectLst/>
              </a:rPr>
              <a:t>GASTO DE DEPRECIACIÓN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306638" y="1643063"/>
          <a:ext cx="5693749" cy="1928827"/>
        </p:xfrm>
        <a:graphic>
          <a:graphicData uri="http://schemas.openxmlformats.org/drawingml/2006/table">
            <a:tbl>
              <a:tblPr/>
              <a:tblGrid>
                <a:gridCol w="564199"/>
                <a:gridCol w="1402993"/>
                <a:gridCol w="957335"/>
                <a:gridCol w="956586"/>
                <a:gridCol w="957335"/>
                <a:gridCol w="855301"/>
              </a:tblGrid>
              <a:tr h="427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Cant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 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vida útil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mensual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anual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4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computadoras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$ 2520.0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impresoras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$ 180.0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escritorios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$ 700.0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sillas tipo secretaria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$ 315.0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archivador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$ 90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$ 84.21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$ 1010.50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431925" y="168275"/>
            <a:ext cx="7407275" cy="688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2"/>
                </a:solidFill>
              </a:rPr>
              <a:t>PUNTO DE EQUILIBRIO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57500" y="1790700"/>
          <a:ext cx="4643469" cy="1924060"/>
        </p:xfrm>
        <a:graphic>
          <a:graphicData uri="http://schemas.openxmlformats.org/drawingml/2006/table">
            <a:tbl>
              <a:tblPr/>
              <a:tblGrid>
                <a:gridCol w="2538779"/>
                <a:gridCol w="675931"/>
                <a:gridCol w="1428759"/>
              </a:tblGrid>
              <a:tr h="24637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PTO. EQUILIBRIO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 promedio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fijos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Variables Unitarios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Costo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variable 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movilizacion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telefono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64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 de Equilibrio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167.67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 de Equilibrio Mensual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13.97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57500" y="4248150"/>
          <a:ext cx="4349767" cy="1538290"/>
        </p:xfrm>
        <a:graphic>
          <a:graphicData uri="http://schemas.openxmlformats.org/drawingml/2006/table">
            <a:tbl>
              <a:tblPr/>
              <a:tblGrid>
                <a:gridCol w="1940665"/>
                <a:gridCol w="803034"/>
                <a:gridCol w="803034"/>
                <a:gridCol w="803034"/>
              </a:tblGrid>
              <a:tr h="2605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Cálculo Demanda 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Guayaquil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clientes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000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11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6000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6000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007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872" name="10 Rectángulo"/>
          <p:cNvSpPr>
            <a:spLocks noChangeArrowheads="1"/>
          </p:cNvSpPr>
          <p:nvPr/>
        </p:nvSpPr>
        <p:spPr bwMode="auto">
          <a:xfrm>
            <a:off x="2000250" y="1143000"/>
            <a:ext cx="6357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b="1">
                <a:latin typeface="Gill Sans MT" pitchFamily="34" charset="0"/>
              </a:rPr>
              <a:t>Q*= </a:t>
            </a:r>
            <a:r>
              <a:rPr lang="es-EC">
                <a:latin typeface="Gill Sans MT" pitchFamily="34" charset="0"/>
              </a:rPr>
              <a:t>Costos Fijos / (Precio-Costo Variable Unitario) </a:t>
            </a:r>
            <a:endParaRPr lang="es-E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592263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400" dirty="0">
                <a:latin typeface="+mn-lt"/>
              </a:rPr>
              <a:t>Capital propio 50% y Deuda 50%</a:t>
            </a: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428875" y="428625"/>
            <a:ext cx="6407150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2"/>
                </a:solidFill>
              </a:rPr>
              <a:t>FINANCIAMIENTO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29063" y="2214563"/>
          <a:ext cx="2374910" cy="1185868"/>
        </p:xfrm>
        <a:graphic>
          <a:graphicData uri="http://schemas.openxmlformats.org/drawingml/2006/table">
            <a:tbl>
              <a:tblPr/>
              <a:tblGrid>
                <a:gridCol w="1133751"/>
                <a:gridCol w="1241159"/>
              </a:tblGrid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banco del pichincha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64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crédito para  microempresarios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6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143125" y="3857625"/>
          <a:ext cx="5429288" cy="1595610"/>
        </p:xfrm>
        <a:graphic>
          <a:graphicData uri="http://schemas.openxmlformats.org/drawingml/2006/table">
            <a:tbl>
              <a:tblPr/>
              <a:tblGrid>
                <a:gridCol w="1033632"/>
                <a:gridCol w="1131555"/>
                <a:gridCol w="1175077"/>
                <a:gridCol w="1044512"/>
                <a:gridCol w="1044512"/>
              </a:tblGrid>
              <a:tr h="261779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TASA DE INTERÉS BANCARIA 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12.05%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630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PERIODO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AMORTIZACION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SALDO INSOLUTO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917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7382.10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7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4370.85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3481.30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889.54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3900.80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77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4370.85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3900.80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470.05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431925" y="571500"/>
            <a:ext cx="7407275" cy="7604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Valor de desecho</a:t>
            </a:r>
            <a:endParaRPr lang="es-E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85875" y="2143125"/>
          <a:ext cx="7715304" cy="1363788"/>
        </p:xfrm>
        <a:graphic>
          <a:graphicData uri="http://schemas.openxmlformats.org/drawingml/2006/table">
            <a:tbl>
              <a:tblPr/>
              <a:tblGrid>
                <a:gridCol w="777315"/>
                <a:gridCol w="855299"/>
                <a:gridCol w="704365"/>
                <a:gridCol w="877731"/>
                <a:gridCol w="1097005"/>
                <a:gridCol w="1046135"/>
                <a:gridCol w="785818"/>
                <a:gridCol w="785818"/>
                <a:gridCol w="785818"/>
              </a:tblGrid>
              <a:tr h="23409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DE DESECHO: MÉTODO CONTABLE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VALOR DE COMPRA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VIDA CONTABLE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DEPRECIACIÓN ANUAL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 DEPRECIANDOSE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DEPRECIACIÓN ACUMULADA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EN LIBROS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</a:p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recuperación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recuperación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83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Mueb y Eq Ofic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1105.00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552.50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552.50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0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Equio. Comp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92">
                <a:tc gridSpan="3">
                  <a:txBody>
                    <a:bodyPr/>
                    <a:lstStyle/>
                    <a:p>
                      <a:pPr algn="just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DEPRECIACIÓN ACUMULADA ($)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2352.50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VALOR DE DESECHO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1452.50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79876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2428875"/>
            <a:ext cx="7407275" cy="12858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smtClean="0">
                <a:solidFill>
                  <a:schemeClr val="accent2"/>
                </a:solidFill>
                <a:effectLst/>
              </a:rPr>
              <a:t>ESTADO DE RESULTADOS Y FLUJO DE CAJA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57313" y="500063"/>
          <a:ext cx="7215235" cy="5964406"/>
        </p:xfrm>
        <a:graphic>
          <a:graphicData uri="http://schemas.openxmlformats.org/drawingml/2006/table">
            <a:tbl>
              <a:tblPr/>
              <a:tblGrid>
                <a:gridCol w="571501"/>
                <a:gridCol w="2214578"/>
                <a:gridCol w="642942"/>
                <a:gridCol w="786291"/>
                <a:gridCol w="713907"/>
                <a:gridCol w="785818"/>
                <a:gridCol w="714380"/>
                <a:gridCol w="785818"/>
              </a:tblGrid>
              <a:tr h="3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(+) Ventas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$ 66.961.58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$ 67966.004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$ 68985.494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$ 70020.277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$ 71070.581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OPERACIONALES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61474.43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61547.96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62618.60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62694.36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63866.85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Administrativos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44175.00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44175.00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44175.00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44175.00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44175.00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Aporte patronal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337.10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de Servicios Básicos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 en teléfono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852.60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865.39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878.37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891.55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de movilización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1096.20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1112.64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1129.33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1146.27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de alquiler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9960.00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9960.00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10956.00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10956.00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12051.60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de Publicidad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2982.33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3027.07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3072.47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3118.56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3165.34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Varios(suministros, pag web)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1476.00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DEPRECIACIONES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Dep.muebles y Eq. De Oficina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Dep. Equipo de Computación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(=) UTILIDAD OPERATIVA($)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4476.65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5407.54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5356.39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6315.42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6193.23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GASTOS NO OPERATIVOS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889.54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470.05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Gastos Por Interés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889.54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470.05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(=)UTILIDAD DESPUES DE INTERESES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3587.11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4937.49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5356.39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6315.42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6193.23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(-)15%particip. Trabajadores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538.07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740.62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803.46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947.31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928.98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(=) UTILID. ANTES IMPUESTOS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3049.04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4196.87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4552.93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5368.10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5264.24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Impuestos (25%)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762.26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1049.22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1138.23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1342.03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1316.06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(=)UTILIDAD NETA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2824.85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3888.28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4218.16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4973.39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4877.17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(+) Depreciación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1010.50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Amortización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3481.30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3900.80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Inversión Inicial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-10148.00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 reposición de eq. Computación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-1890.00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(-)(+) Capital de trabajo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-4616.21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4616.21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(+) Préstamo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7382.10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(+) Valor de Desecho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1452.50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(=) FLUJO DE CAJA ($)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-$ 7.382.10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$ 354.04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$ 997.98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$ 3.338.66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$ 5.983.89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$ 10.503.88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8" marR="2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000" dirty="0">
                        <a:latin typeface="Calibri"/>
                        <a:ea typeface="Times New Roman"/>
                      </a:endParaRPr>
                    </a:p>
                  </a:txBody>
                  <a:tcPr marL="2098" marR="209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1357290" y="4714884"/>
            <a:ext cx="571504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FLUJO DE CAJA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43063" y="1092200"/>
            <a:ext cx="7000875" cy="407988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1924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b="1" smtClean="0">
                <a:solidFill>
                  <a:schemeClr val="accent2"/>
                </a:solidFill>
                <a:effectLst/>
              </a:rPr>
              <a:t>TASA DE DESCUENTO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000750" y="3524250"/>
          <a:ext cx="2476500" cy="1261872"/>
        </p:xfrm>
        <a:graphic>
          <a:graphicData uri="http://schemas.openxmlformats.org/drawingml/2006/table">
            <a:tbl>
              <a:tblPr/>
              <a:tblGrid>
                <a:gridCol w="1514475"/>
                <a:gridCol w="962025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Rf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2.47%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1.27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Rm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26.98%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RP Ecuador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8.16%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41.76%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7" name="9 CuadroTexto"/>
          <p:cNvSpPr txBox="1">
            <a:spLocks noChangeArrowheads="1"/>
          </p:cNvSpPr>
          <p:nvPr/>
        </p:nvSpPr>
        <p:spPr bwMode="auto">
          <a:xfrm>
            <a:off x="1857375" y="1416050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MÉTODO CAPM</a:t>
            </a:r>
          </a:p>
        </p:txBody>
      </p:sp>
      <p:sp>
        <p:nvSpPr>
          <p:cNvPr id="11" name="10 Flecha derecha"/>
          <p:cNvSpPr/>
          <p:nvPr/>
        </p:nvSpPr>
        <p:spPr>
          <a:xfrm rot="1306271">
            <a:off x="4792663" y="3354388"/>
            <a:ext cx="1157287" cy="11271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286000" y="2214563"/>
          <a:ext cx="2476500" cy="1261872"/>
        </p:xfrm>
        <a:graphic>
          <a:graphicData uri="http://schemas.openxmlformats.org/drawingml/2006/table">
            <a:tbl>
              <a:tblPr/>
              <a:tblGrid>
                <a:gridCol w="1118870"/>
                <a:gridCol w="1357630"/>
              </a:tblGrid>
              <a:tr h="2095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TMAR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12.05%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41.76%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TMAR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25.40%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pic>
        <p:nvPicPr>
          <p:cNvPr id="8197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6713" y="4000500"/>
            <a:ext cx="3649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pic>
        <p:nvPicPr>
          <p:cNvPr id="8197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852738"/>
            <a:ext cx="192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http://t2.gstatic.com/images?q=tbn:xs9u2MN5OCJSTM:http://santuario.files.wordpress.com/2009/03/ganar-din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5357813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erleny\Desktop\marcel\Proyecto Aplicado\Imagenes Diapositivas\images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360613"/>
            <a:ext cx="9715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357188"/>
            <a:ext cx="7407275" cy="760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Oportunidades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5000625"/>
          </a:xfrm>
        </p:spPr>
        <p:txBody>
          <a:bodyPr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Existen necesidades a cubrir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Tenemos ventajas competitivas y una diferenciación de servicio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No es un mercado saturado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No existen competidores fuertes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Barrera de entrada baja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Poca inversión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639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http://t1.gstatic.com/images?q=tbn:VxGVKU9iXabR_M:http://www.soycomercial.com/images/Necesi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785813"/>
            <a:ext cx="119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http://t2.gstatic.com/images?q=tbn:tH5qcFNVfqHy-M:http://lizbrite.files.wordpress.com/2008/05/image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2928938"/>
            <a:ext cx="128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http://t0.gstatic.com/images?q=tbn:HpToyjqI8fE8JM:http://wiki.biensimple.com/download/attachments/24936701/autoayuda.aprende-de-la-competencia-gr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7425" y="3643313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http://t3.gstatic.com/images?q=tbn:CUSXYi4k4OhR6M:http://www.anchormiami.com/afw/PVC-P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3" y="4643438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2948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smtClean="0">
                <a:solidFill>
                  <a:schemeClr val="accent2"/>
                </a:solidFill>
                <a:effectLst/>
              </a:rPr>
              <a:t>VAN Y TIR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143125" y="3036888"/>
          <a:ext cx="2714644" cy="1034800"/>
        </p:xfrm>
        <a:graphic>
          <a:graphicData uri="http://schemas.openxmlformats.org/drawingml/2006/table">
            <a:tbl>
              <a:tblPr/>
              <a:tblGrid>
                <a:gridCol w="1123939"/>
                <a:gridCol w="1590705"/>
              </a:tblGrid>
              <a:tr h="34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25.40%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1035.83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7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29.66%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572125" y="3041650"/>
          <a:ext cx="2428892" cy="1029849"/>
        </p:xfrm>
        <a:graphic>
          <a:graphicData uri="http://schemas.openxmlformats.org/drawingml/2006/table">
            <a:tbl>
              <a:tblPr/>
              <a:tblGrid>
                <a:gridCol w="1214446"/>
                <a:gridCol w="1214446"/>
              </a:tblGrid>
              <a:tr h="3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TMAR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26.98%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629.79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TIR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29.66%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75" name="11 CuadroTexto"/>
          <p:cNvSpPr txBox="1">
            <a:spLocks noChangeArrowheads="1"/>
          </p:cNvSpPr>
          <p:nvPr/>
        </p:nvSpPr>
        <p:spPr bwMode="auto">
          <a:xfrm>
            <a:off x="1285875" y="4916488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Se acepta el proyecto según el criterio de VAN positivo y TIR mayor a la TMAR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116263" y="1463675"/>
          <a:ext cx="4098609" cy="822960"/>
        </p:xfrm>
        <a:graphic>
          <a:graphicData uri="http://schemas.openxmlformats.org/drawingml/2006/table">
            <a:tbl>
              <a:tblPr/>
              <a:tblGrid>
                <a:gridCol w="1733383"/>
                <a:gridCol w="2365226"/>
              </a:tblGrid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 &gt;= 0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 proyecto es viable, se debe poner en práctica. Caso contrario no.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TIR&gt;=TMAR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3972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smtClean="0">
                <a:solidFill>
                  <a:schemeClr val="accent2"/>
                </a:solidFill>
                <a:effectLst/>
              </a:rPr>
              <a:t>PAYBACK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14500" y="1500188"/>
          <a:ext cx="6572298" cy="3500466"/>
        </p:xfrm>
        <a:graphic>
          <a:graphicData uri="http://schemas.openxmlformats.org/drawingml/2006/table">
            <a:tbl>
              <a:tblPr/>
              <a:tblGrid>
                <a:gridCol w="974425"/>
                <a:gridCol w="1055629"/>
                <a:gridCol w="1032789"/>
                <a:gridCol w="1603742"/>
                <a:gridCol w="1905713"/>
              </a:tblGrid>
              <a:tr h="40558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PAYBACK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5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inversión inicial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FLUJO DE CAJA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flujo de caja acumulado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recuperación de la inversión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-14.764.21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354.04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354.04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-14.410.16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997.98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1.352.02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-13.412.19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3.338.66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4.690.68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-10.073.53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5.983.89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10.674.57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-4.089.64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10.503.88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21.178.45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6.414.24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4996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accent2"/>
                </a:solidFill>
                <a:effectLst/>
              </a:rPr>
              <a:t>ANÁLISIS DE SENSIBILIDAD</a:t>
            </a:r>
          </a:p>
        </p:txBody>
      </p:sp>
      <p:pic>
        <p:nvPicPr>
          <p:cNvPr id="84997" name="10 Imagen" descr="tmpC6.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00188"/>
            <a:ext cx="4929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derecha"/>
          <p:cNvSpPr/>
          <p:nvPr/>
        </p:nvSpPr>
        <p:spPr>
          <a:xfrm rot="8516073">
            <a:off x="4125913" y="4257675"/>
            <a:ext cx="1157287" cy="11271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84999" name="15 CuadroTexto"/>
          <p:cNvSpPr txBox="1">
            <a:spLocks noChangeArrowheads="1"/>
          </p:cNvSpPr>
          <p:nvPr/>
        </p:nvSpPr>
        <p:spPr bwMode="auto">
          <a:xfrm>
            <a:off x="3214688" y="4895850"/>
            <a:ext cx="20002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Gill Sans MT" pitchFamily="34" charset="0"/>
              </a:rPr>
              <a:t>47.43</a:t>
            </a:r>
            <a:r>
              <a:rPr lang="es-ES" sz="2000">
                <a:latin typeface="Gill Sans MT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6020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accent2"/>
                </a:solidFill>
                <a:effectLst/>
              </a:rPr>
              <a:t>ANÁLISIS DE SENSIBILIDAD</a:t>
            </a:r>
          </a:p>
        </p:txBody>
      </p:sp>
      <p:pic>
        <p:nvPicPr>
          <p:cNvPr id="86021" name="7 Imagen" descr="tmpC6.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513" y="2487613"/>
            <a:ext cx="45434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9 CuadroTexto"/>
          <p:cNvSpPr txBox="1">
            <a:spLocks noChangeArrowheads="1"/>
          </p:cNvSpPr>
          <p:nvPr/>
        </p:nvSpPr>
        <p:spPr bwMode="auto">
          <a:xfrm>
            <a:off x="2071688" y="1428750"/>
            <a:ext cx="6215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Sensibilidad del VAN respecto a las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7044" name="8 Título"/>
          <p:cNvSpPr>
            <a:spLocks noGrp="1"/>
          </p:cNvSpPr>
          <p:nvPr>
            <p:ph type="ctrTitle"/>
          </p:nvPr>
        </p:nvSpPr>
        <p:spPr bwMode="auto">
          <a:xfrm>
            <a:off x="1714500" y="357188"/>
            <a:ext cx="712152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accent2"/>
                </a:solidFill>
                <a:effectLst/>
              </a:rPr>
              <a:t>ANÁLISIS DE ESCENARIOS</a:t>
            </a:r>
          </a:p>
        </p:txBody>
      </p:sp>
      <p:sp>
        <p:nvSpPr>
          <p:cNvPr id="87045" name="7 CuadroTexto"/>
          <p:cNvSpPr txBox="1">
            <a:spLocks noChangeArrowheads="1"/>
          </p:cNvSpPr>
          <p:nvPr/>
        </p:nvSpPr>
        <p:spPr bwMode="auto">
          <a:xfrm>
            <a:off x="1428750" y="1344613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Gill Sans MT" pitchFamily="34" charset="0"/>
              </a:rPr>
              <a:t>Si la participación aumenta en 5% en las provincias y 1% en Guayaquil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313" y="3330575"/>
            <a:ext cx="714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180975" algn="l"/>
              </a:tabLst>
              <a:defRPr/>
            </a:pPr>
            <a:r>
              <a:rPr lang="es-ES" dirty="0">
                <a:latin typeface="+mj-lt"/>
                <a:ea typeface="Calibri" pitchFamily="34" charset="0"/>
                <a:cs typeface="Arial" pitchFamily="34" charset="0"/>
              </a:rPr>
              <a:t>Si la participación disminuye en 3% en las provincias y 0.5% en Guayaquil</a:t>
            </a:r>
            <a:endParaRPr lang="es-ES" sz="2800" dirty="0">
              <a:latin typeface="+mj-lt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00313" y="2143125"/>
          <a:ext cx="1738314" cy="714379"/>
        </p:xfrm>
        <a:graphic>
          <a:graphicData uri="http://schemas.openxmlformats.org/drawingml/2006/table">
            <a:tbl>
              <a:tblPr/>
              <a:tblGrid>
                <a:gridCol w="869157"/>
                <a:gridCol w="869157"/>
              </a:tblGrid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$ 20265.52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453063" y="2143125"/>
          <a:ext cx="1690694" cy="714379"/>
        </p:xfrm>
        <a:graphic>
          <a:graphicData uri="http://schemas.openxmlformats.org/drawingml/2006/table">
            <a:tbl>
              <a:tblPr/>
              <a:tblGrid>
                <a:gridCol w="845347"/>
                <a:gridCol w="845347"/>
              </a:tblGrid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$19248.86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500313" y="4214813"/>
          <a:ext cx="1714512" cy="714379"/>
        </p:xfrm>
        <a:graphic>
          <a:graphicData uri="http://schemas.openxmlformats.org/drawingml/2006/table">
            <a:tbl>
              <a:tblPr/>
              <a:tblGrid>
                <a:gridCol w="857256"/>
                <a:gridCol w="857256"/>
              </a:tblGrid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$9575.25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453063" y="4195763"/>
          <a:ext cx="1690694" cy="733425"/>
        </p:xfrm>
        <a:graphic>
          <a:graphicData uri="http://schemas.openxmlformats.org/drawingml/2006/table">
            <a:tbl>
              <a:tblPr/>
              <a:tblGrid>
                <a:gridCol w="845347"/>
                <a:gridCol w="845347"/>
              </a:tblGrid>
              <a:tr h="24841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8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-9648.42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41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8068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357188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accent2"/>
                </a:solidFill>
                <a:effectLst/>
              </a:rPr>
              <a:t>CONCLUSIONES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88" y="1458913"/>
            <a:ext cx="71437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180975" algn="l"/>
              </a:tabLst>
              <a:defRPr/>
            </a:pPr>
            <a:r>
              <a:rPr lang="es-ES" sz="1400" dirty="0">
                <a:latin typeface="+mj-lt"/>
                <a:ea typeface="Calibri" pitchFamily="34" charset="0"/>
                <a:cs typeface="Arial" pitchFamily="34" charset="0"/>
              </a:rPr>
              <a:t>Según los estudios y análisis realizados si es factible la implementación del proyecto ya que en el estudio financiero se pudo determinar que el proyecto presenta una TIR de 29.66% la cual es superior a la TMAR (Tasa Mínima Aceptable de Rendimiento) de 25.40% y un VAN de $1035.83.</a:t>
            </a:r>
          </a:p>
          <a:p>
            <a:pPr algn="just">
              <a:tabLst>
                <a:tab pos="180975" algn="l"/>
              </a:tabLst>
              <a:defRPr/>
            </a:pPr>
            <a:endParaRPr lang="es-ES" sz="1400" dirty="0">
              <a:latin typeface="+mj-lt"/>
            </a:endParaRPr>
          </a:p>
          <a:p>
            <a:pPr algn="just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es-ES" sz="1400" dirty="0">
                <a:latin typeface="+mj-lt"/>
                <a:ea typeface="Calibri" pitchFamily="34" charset="0"/>
                <a:cs typeface="Arial" pitchFamily="34" charset="0"/>
              </a:rPr>
              <a:t>Por otra parte se pudo concluir que la cantidad de estudiantes que provienen de las provincias analizadas (El Oro y Manabí) aumenta año a año, lo cual influiría directamente en los ingresos y en la estabilidad de la empresa a largo plazo.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es-ES" sz="1400" dirty="0">
              <a:latin typeface="+mj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es-ES" sz="1400" dirty="0">
                <a:latin typeface="+mj-lt"/>
              </a:rPr>
              <a:t>Después de realizar la investigación de mercado correspondiente se pudo determinar que en Guayaquil únicamente se le cobrará el primer canon de arrendamiento a los dueños de las casas y en las provincias se les cobrará a los estudiantes un monto de $25.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es-ES" sz="1400" dirty="0">
              <a:latin typeface="+mj-lt"/>
            </a:endParaRPr>
          </a:p>
          <a:p>
            <a:pPr algn="just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es-ES" sz="1400" dirty="0">
                <a:latin typeface="+mn-lt"/>
              </a:rPr>
              <a:t>El proyecto reflejó 52.57% de probabilidad de presentar un VAN positivo, lo que quiere decir que el proyecto presenta casi la misma probabilidad de éxito como de fracaso debido a su alta sensibilidad por la población.</a:t>
            </a:r>
          </a:p>
          <a:p>
            <a:pPr algn="just" eaLnBrk="0" hangingPunct="0">
              <a:tabLst>
                <a:tab pos="180975" algn="l"/>
              </a:tabLst>
              <a:defRPr/>
            </a:pPr>
            <a:endParaRPr lang="es-ES" sz="1400" dirty="0">
              <a:latin typeface="+mn-lt"/>
            </a:endParaRPr>
          </a:p>
          <a:p>
            <a:pPr algn="just" eaLnBrk="0" hangingPunct="0">
              <a:buFontTx/>
              <a:buChar char="•"/>
              <a:tabLst>
                <a:tab pos="180975" algn="l"/>
              </a:tabLst>
              <a:defRPr/>
            </a:pPr>
            <a:r>
              <a:rPr lang="es-ES" sz="1400" dirty="0">
                <a:latin typeface="+mn-lt"/>
              </a:rPr>
              <a:t>En el sector de bienes raíces el medio más utilizado para conseguir viviendas es el periódico.</a:t>
            </a:r>
            <a:endParaRPr lang="es-ES" sz="1400" dirty="0">
              <a:latin typeface="+mj-lt"/>
            </a:endParaRPr>
          </a:p>
          <a:p>
            <a:pPr algn="just" eaLnBrk="0" hangingPunct="0">
              <a:buFontTx/>
              <a:buChar char="•"/>
              <a:tabLst>
                <a:tab pos="180975" algn="l"/>
              </a:tabLst>
              <a:defRPr/>
            </a:pPr>
            <a:endParaRPr lang="es-ES" sz="1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89092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500063"/>
            <a:ext cx="7407275" cy="714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200" b="1" smtClean="0">
                <a:solidFill>
                  <a:schemeClr val="accent2"/>
                </a:solidFill>
                <a:effectLst/>
              </a:rPr>
              <a:t>RECOMENDACIONES</a:t>
            </a:r>
          </a:p>
        </p:txBody>
      </p:sp>
      <p:sp>
        <p:nvSpPr>
          <p:cNvPr id="89093" name="Rectangle 1"/>
          <p:cNvSpPr>
            <a:spLocks noChangeArrowheads="1"/>
          </p:cNvSpPr>
          <p:nvPr/>
        </p:nvSpPr>
        <p:spPr bwMode="auto">
          <a:xfrm>
            <a:off x="1500188" y="1782763"/>
            <a:ext cx="71437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latin typeface="Gill Sans MT" pitchFamily="34" charset="0"/>
              </a:rPr>
              <a:t>Se debe hacer el esfuerzo por contratar un personal humano capaz y sacrificado por las causas de la empresa, el cual debe de trabajar honestamente siendo correctamente incentivados.</a:t>
            </a:r>
          </a:p>
          <a:p>
            <a:pPr algn="just"/>
            <a:r>
              <a:rPr lang="es-ES" sz="1400" b="1">
                <a:latin typeface="Gill Sans MT" pitchFamily="34" charset="0"/>
              </a:rPr>
              <a:t> </a:t>
            </a:r>
            <a:endParaRPr lang="es-ES" sz="1400">
              <a:latin typeface="Gill Sans MT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400">
                <a:latin typeface="Gill Sans MT" pitchFamily="34" charset="0"/>
              </a:rPr>
              <a:t>Se debe de ser paciente en cuanto a la rentabilidad del proyecto ya que si bien es cierto no es muy alta y tarda 5 años en recuperar la inversión, las proyecciones de ingresos debido al aumento de los estudiantes que vienen de otras provincias son muy positivas.</a:t>
            </a:r>
          </a:p>
          <a:p>
            <a:pPr algn="just"/>
            <a:r>
              <a:rPr lang="es-ES" sz="1400" b="1">
                <a:latin typeface="Gill Sans MT" pitchFamily="34" charset="0"/>
              </a:rPr>
              <a:t> </a:t>
            </a:r>
            <a:endParaRPr lang="es-ES" sz="1400">
              <a:latin typeface="Gill Sans MT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400">
                <a:latin typeface="Gill Sans MT" pitchFamily="34" charset="0"/>
              </a:rPr>
              <a:t>Se recomienda que tomando en cuenta la alta sensibilidad que muestra el proyecto por la población objetivo de Manabí, se realice estrategias especiales enfocadas a trabajar dicho mercado, como realizar campañas publicitarias que ayuden a manejar ese riesgo que muestra la alta sensibilidad a favor de la empresa.</a:t>
            </a:r>
          </a:p>
          <a:p>
            <a:pPr algn="just"/>
            <a:r>
              <a:rPr lang="es-ES" sz="1400" b="1">
                <a:latin typeface="Gill Sans MT" pitchFamily="34" charset="0"/>
              </a:rPr>
              <a:t> </a:t>
            </a:r>
            <a:endParaRPr lang="es-ES" sz="1400">
              <a:latin typeface="Gill Sans MT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s-ES" sz="1400">
                <a:latin typeface="Gill Sans MT" pitchFamily="34" charset="0"/>
              </a:rPr>
              <a:t>Se podría ir adelantando estudios para comprobar la factibilidad de aplicación del proyecto en otras provincias, para de esta forma captar más mercado a nivel nacional. </a:t>
            </a:r>
          </a:p>
          <a:p>
            <a:pPr algn="just" eaLnBrk="0" hangingPunct="0"/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571625" y="1163638"/>
            <a:ext cx="7000875" cy="407987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s-ES" sz="4300" dirty="0">
              <a:latin typeface="+mj-lt"/>
              <a:ea typeface="+mj-ea"/>
              <a:cs typeface="+mj-cs"/>
            </a:endParaRPr>
          </a:p>
        </p:txBody>
      </p:sp>
      <p:sp>
        <p:nvSpPr>
          <p:cNvPr id="90116" name="8 Título"/>
          <p:cNvSpPr>
            <a:spLocks noGrp="1"/>
          </p:cNvSpPr>
          <p:nvPr>
            <p:ph type="ctrTitle"/>
          </p:nvPr>
        </p:nvSpPr>
        <p:spPr bwMode="auto">
          <a:xfrm>
            <a:off x="1428750" y="1928813"/>
            <a:ext cx="7407275" cy="18573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4800" b="1" smtClean="0">
                <a:solidFill>
                  <a:schemeClr val="accent2"/>
                </a:solidFill>
                <a:effectLst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14313"/>
            <a:ext cx="7407275" cy="903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2"/>
                </a:solidFill>
              </a:rPr>
              <a:t>Características del servicio</a:t>
            </a:r>
            <a:endParaRPr lang="es-EC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214438"/>
            <a:ext cx="7407275" cy="6429375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Asesoría de bienes raíces (Puntos de información en Machala y Portoviejo)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Servicio personalizado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Comunicación vía e-mail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Brindaremos comodidad, ahorro de tiempo y dinero, facilidad para ambas partes (arrendador y arrendatario)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17412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 descr="C:\Users\erleny\Desktop\marcel\Proyecto Aplicado\Imagenes Diapositivas\imagen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38" y="1571625"/>
            <a:ext cx="7715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C:\Users\erleny\Desktop\marcel\Proyecto Aplicado\Imagenes Diapositivas\big_dealch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2490788"/>
            <a:ext cx="13255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http://t2.gstatic.com/images?q=tbn:G4iqR5FG_n_f9M:http://www.radiofonia.com.mx/home/wp-content/uploads/2009/06/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3298825"/>
            <a:ext cx="885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C:\Users\erleny\Desktop\marcel\Proyecto Aplicado\Imagenes Diapositivas\ahorro_ventajas_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5286375"/>
            <a:ext cx="11763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285750"/>
            <a:ext cx="7407275" cy="7604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 smtClean="0">
                <a:solidFill>
                  <a:schemeClr val="accent2"/>
                </a:solidFill>
              </a:rPr>
              <a:t>Alcance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143000"/>
            <a:ext cx="7407275" cy="514350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Mercado.- El Negocio de Bienes raíces posee un gran alcance (Ingreso Económico, no todos tienen casa propia)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dirty="0" smtClean="0">
                <a:solidFill>
                  <a:schemeClr val="tx1"/>
                </a:solidFill>
              </a:rPr>
              <a:t> Empresa.- En un futuro expandirnos a provincias mayormente concurridas (Pichincha, Azuay)</a:t>
            </a:r>
            <a:r>
              <a:rPr lang="es-EC" dirty="0" smtClean="0"/>
              <a:t>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endParaRPr lang="es-EC" dirty="0"/>
          </a:p>
        </p:txBody>
      </p:sp>
      <p:pic>
        <p:nvPicPr>
          <p:cNvPr id="18436" name="3 Imagen" descr="C:\Documents and Settings\user\Escritorio\logoA&amp;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53578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t2.gstatic.com/images?q=tbn:Th-qYH7SSvfRWM:http://es.dreamstime.com/alcance-de-las-manos-de-la-gente-para-la-tierra-thumb3089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05025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t3.gstatic.com/images?q=tbn:wG3LJ1o-tBzkaM:http://www.fronda.com/imagenes/expansion/expan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47148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t2.gstatic.com/images?q=tbn:S-36kFJOHuP80M:http://www.escueladospuntocero.cl/file.php/274/imagen/sucursal_vi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5143500"/>
            <a:ext cx="928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8">
      <a:dk1>
        <a:sysClr val="windowText" lastClr="000000"/>
      </a:dk1>
      <a:lt1>
        <a:sysClr val="window" lastClr="FFFFFF"/>
      </a:lt1>
      <a:dk2>
        <a:srgbClr val="4F271C"/>
      </a:dk2>
      <a:lt2>
        <a:srgbClr val="40A3BC"/>
      </a:lt2>
      <a:accent1>
        <a:srgbClr val="005390"/>
      </a:accent1>
      <a:accent2>
        <a:srgbClr val="0070C0"/>
      </a:accent2>
      <a:accent3>
        <a:srgbClr val="005390"/>
      </a:accent3>
      <a:accent4>
        <a:srgbClr val="0070C0"/>
      </a:accent4>
      <a:accent5>
        <a:srgbClr val="7EC2D3"/>
      </a:accent5>
      <a:accent6>
        <a:srgbClr val="475A8D"/>
      </a:accent6>
      <a:hlink>
        <a:srgbClr val="005390"/>
      </a:hlink>
      <a:folHlink>
        <a:srgbClr val="0070C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537</TotalTime>
  <Words>3348</Words>
  <Application>Microsoft Office PowerPoint</Application>
  <PresentationFormat>Presentación en pantalla (4:3)</PresentationFormat>
  <Paragraphs>1458</Paragraphs>
  <Slides>77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77</vt:i4>
      </vt:variant>
    </vt:vector>
  </HeadingPairs>
  <TitlesOfParts>
    <vt:vector size="88" baseType="lpstr">
      <vt:lpstr>Gill Sans MT</vt:lpstr>
      <vt:lpstr>Arial</vt:lpstr>
      <vt:lpstr>Wingdings 2</vt:lpstr>
      <vt:lpstr>Verdana</vt:lpstr>
      <vt:lpstr>Calibri</vt:lpstr>
      <vt:lpstr>Courier New</vt:lpstr>
      <vt:lpstr>Times New Roman</vt:lpstr>
      <vt:lpstr>Wingdings</vt:lpstr>
      <vt:lpstr>Solsticio</vt:lpstr>
      <vt:lpstr>Bitmap Image</vt:lpstr>
      <vt:lpstr>Dibujo de Microsoft Office Visio</vt:lpstr>
      <vt:lpstr>PROYECTO DE CREACIÓN DE UNA EMPRESA EN EL ÁREA DE ASESORÍA DE BIENES RAÍCES PARA ESTUDIANTES UNIVERSITARIOS DE OTRAS PROVINCIAS EN LA CIUDAD DE GUAYAQUIL</vt:lpstr>
      <vt:lpstr>Diapositiva 2</vt:lpstr>
      <vt:lpstr>INTRODUCCIÓN</vt:lpstr>
      <vt:lpstr>Antecedentes</vt:lpstr>
      <vt:lpstr>Referencia</vt:lpstr>
      <vt:lpstr>Problemas del Mercado</vt:lpstr>
      <vt:lpstr>Oportunidades</vt:lpstr>
      <vt:lpstr>Características del servicio</vt:lpstr>
      <vt:lpstr>Alcance</vt:lpstr>
      <vt:lpstr>Objetivo General</vt:lpstr>
      <vt:lpstr>Objetivos Específicos</vt:lpstr>
      <vt:lpstr>Diapositiva 12</vt:lpstr>
      <vt:lpstr>Objetivo General</vt:lpstr>
      <vt:lpstr>Objetivos Específicos</vt:lpstr>
      <vt:lpstr>Definición de la población objetivo</vt:lpstr>
      <vt:lpstr>Provincias</vt:lpstr>
      <vt:lpstr>Guayaquil</vt:lpstr>
      <vt:lpstr>Diapositiva 18</vt:lpstr>
      <vt:lpstr>Sector donde actualmente viven</vt:lpstr>
      <vt:lpstr>Estudiantes que tienen familiares  donde pueden vivir durante    sus estudios</vt:lpstr>
      <vt:lpstr>Medios utilizados para arrendar vivienda</vt:lpstr>
      <vt:lpstr>Número de dormitorios en la vivienda</vt:lpstr>
      <vt:lpstr>Número de personas con quien compartes departamento</vt:lpstr>
      <vt:lpstr>Nivel de dificultad del proceso de arrendamiento</vt:lpstr>
      <vt:lpstr>Periodicidad con que se han cambiado de vivienda.</vt:lpstr>
      <vt:lpstr>Costo incurrido hasta lograr arrendar una vivienda.</vt:lpstr>
      <vt:lpstr>Factores más importantes que influyen en la elección de una vivienda</vt:lpstr>
      <vt:lpstr>Asignación de factores respecto al grado de importancia</vt:lpstr>
      <vt:lpstr>Aceptación del servicio</vt:lpstr>
      <vt:lpstr>Disponibilidad a pagar por el servicio</vt:lpstr>
      <vt:lpstr>Medio de publicidad de nuestro servicio</vt:lpstr>
      <vt:lpstr>Matriz BCG</vt:lpstr>
      <vt:lpstr>Matriz macro-segmentación</vt:lpstr>
      <vt:lpstr>Fuerzas de Porter (Poder de Negociación)</vt:lpstr>
      <vt:lpstr>Producto</vt:lpstr>
      <vt:lpstr>Precio</vt:lpstr>
      <vt:lpstr>Plaza</vt:lpstr>
      <vt:lpstr>Promoción</vt:lpstr>
      <vt:lpstr>CAPÍTULO III ESTUDIO ORGANIZACIONAL</vt:lpstr>
      <vt:lpstr>Visión</vt:lpstr>
      <vt:lpstr>Organigrama</vt:lpstr>
      <vt:lpstr>  Análisis FODA</vt:lpstr>
      <vt:lpstr>Diapositiva 43</vt:lpstr>
      <vt:lpstr>Diapositiva 44</vt:lpstr>
      <vt:lpstr>Sueldos del Personal más Beneficios de Ley</vt:lpstr>
      <vt:lpstr>Naturaleza Jurídica</vt:lpstr>
      <vt:lpstr>Diapositiva 47</vt:lpstr>
      <vt:lpstr>Requisitos para Ser Asociado</vt:lpstr>
      <vt:lpstr>Diapositiva 49</vt:lpstr>
      <vt:lpstr>    CAPÍTULO IV ESTUDIO TÉCNICO</vt:lpstr>
      <vt:lpstr>Diagrama de Proceso para Proveedores</vt:lpstr>
      <vt:lpstr>Diagrama de Proceso para Clientes</vt:lpstr>
      <vt:lpstr> Diagrama de Proceso para Estudiantes de las Provincias de El Oro y Manabí</vt:lpstr>
      <vt:lpstr>Lista de Activos Fijos Necesarios</vt:lpstr>
      <vt:lpstr> CAPITULO V  ESTUDIO FINANCIERO</vt:lpstr>
      <vt:lpstr>SUPUESTOS:       Proyección de las ventas a la tasa de crecimiento poblacional del país (1.50%)     Alquiler aumenta 10% cada dos años     Valor de mercado de los equipos de computación al final de la vida útil del    30%     En la provincia de Manabí el 4.5% de los estudiantes vienen a estudiar a       Guayaquil y el 1.4% de El Oro     Participación del 3% en Guayaquil y del 70% en las provincias de El Oro y       Manabí    </vt:lpstr>
      <vt:lpstr>Diapositiva 57</vt:lpstr>
      <vt:lpstr>Diapositiva 58</vt:lpstr>
      <vt:lpstr>Diapositiva 59</vt:lpstr>
      <vt:lpstr>Diapositiva 60</vt:lpstr>
      <vt:lpstr>ESTIMACIÓN DE GASTOS</vt:lpstr>
      <vt:lpstr>DESGLOSE DE GASTOS POR OFICINA</vt:lpstr>
      <vt:lpstr>GASTO DE DEPRECIACIÓN</vt:lpstr>
      <vt:lpstr>PUNTO DE EQUILIBRIO</vt:lpstr>
      <vt:lpstr>FINANCIAMIENTO</vt:lpstr>
      <vt:lpstr>Valor de desecho</vt:lpstr>
      <vt:lpstr>ESTADO DE RESULTADOS Y FLUJO DE CAJA</vt:lpstr>
      <vt:lpstr>Diapositiva 68</vt:lpstr>
      <vt:lpstr>TASA DE DESCUENTO</vt:lpstr>
      <vt:lpstr>VAN Y TIR</vt:lpstr>
      <vt:lpstr>PAYBACK</vt:lpstr>
      <vt:lpstr>ANÁLISIS DE SENSIBILIDAD</vt:lpstr>
      <vt:lpstr>ANÁLISIS DE SENSIBILIDAD</vt:lpstr>
      <vt:lpstr>ANÁLISIS DE ESCENARIOS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windowsxp</dc:creator>
  <cp:lastModifiedBy>windowsxp</cp:lastModifiedBy>
  <cp:revision>63</cp:revision>
  <dcterms:created xsi:type="dcterms:W3CDTF">2010-04-30T16:48:40Z</dcterms:created>
  <dcterms:modified xsi:type="dcterms:W3CDTF">2010-05-04T04:18:43Z</dcterms:modified>
</cp:coreProperties>
</file>