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8"/>
  </p:notesMasterIdLst>
  <p:sldIdLst>
    <p:sldId id="275" r:id="rId2"/>
    <p:sldId id="276" r:id="rId3"/>
    <p:sldId id="277" r:id="rId4"/>
    <p:sldId id="278" r:id="rId5"/>
    <p:sldId id="279" r:id="rId6"/>
    <p:sldId id="280" r:id="rId7"/>
    <p:sldId id="281" r:id="rId8"/>
    <p:sldId id="282" r:id="rId9"/>
    <p:sldId id="283" r:id="rId10"/>
    <p:sldId id="284" r:id="rId11"/>
    <p:sldId id="257" r:id="rId12"/>
    <p:sldId id="258" r:id="rId13"/>
    <p:sldId id="259" r:id="rId14"/>
    <p:sldId id="260" r:id="rId15"/>
    <p:sldId id="261" r:id="rId16"/>
    <p:sldId id="263" r:id="rId17"/>
    <p:sldId id="264" r:id="rId18"/>
    <p:sldId id="265" r:id="rId19"/>
    <p:sldId id="266" r:id="rId20"/>
    <p:sldId id="267" r:id="rId21"/>
    <p:sldId id="268" r:id="rId22"/>
    <p:sldId id="269" r:id="rId23"/>
    <p:sldId id="270" r:id="rId24"/>
    <p:sldId id="271" r:id="rId25"/>
    <p:sldId id="272" r:id="rId26"/>
    <p:sldId id="273" r:id="rId27"/>
    <p:sldId id="274" r:id="rId28"/>
    <p:sldId id="301" r:id="rId29"/>
    <p:sldId id="285" r:id="rId30"/>
    <p:sldId id="286" r:id="rId31"/>
    <p:sldId id="287" r:id="rId32"/>
    <p:sldId id="288" r:id="rId33"/>
    <p:sldId id="289" r:id="rId34"/>
    <p:sldId id="290" r:id="rId35"/>
    <p:sldId id="291" r:id="rId36"/>
    <p:sldId id="302" r:id="rId37"/>
    <p:sldId id="294" r:id="rId38"/>
    <p:sldId id="295" r:id="rId39"/>
    <p:sldId id="296" r:id="rId40"/>
    <p:sldId id="303" r:id="rId41"/>
    <p:sldId id="297" r:id="rId42"/>
    <p:sldId id="298" r:id="rId43"/>
    <p:sldId id="299" r:id="rId44"/>
    <p:sldId id="300" r:id="rId45"/>
    <p:sldId id="304" r:id="rId46"/>
    <p:sldId id="305" r:id="rId47"/>
  </p:sldIdLst>
  <p:sldSz cx="9144000" cy="6858000" type="screen4x3"/>
  <p:notesSz cx="6858000" cy="9144000"/>
  <p:defaultText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432" autoAdjust="0"/>
    <p:restoredTop sz="94660"/>
  </p:normalViewPr>
  <p:slideViewPr>
    <p:cSldViewPr>
      <p:cViewPr>
        <p:scale>
          <a:sx n="100" d="100"/>
          <a:sy n="100" d="100"/>
        </p:scale>
        <p:origin x="-1896" y="-270"/>
      </p:cViewPr>
      <p:guideLst>
        <p:guide orient="horz" pos="2160"/>
        <p:guide pos="2880"/>
      </p:guideLst>
    </p:cSldViewPr>
  </p:slideViewPr>
  <p:notesTextViewPr>
    <p:cViewPr>
      <p:scale>
        <a:sx n="20" d="100"/>
        <a:sy n="2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AR"/>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A6122CD-9CE2-4915-BE19-15F1CFED1EAF}" type="datetimeFigureOut">
              <a:rPr lang="es-AR" smtClean="0"/>
              <a:pPr/>
              <a:t>02/05/2010</a:t>
            </a:fld>
            <a:endParaRPr lang="es-AR"/>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AR"/>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AR"/>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33881BE-524F-43BA-9E5E-CCAA3AB843BF}" type="slidenum">
              <a:rPr lang="es-AR" smtClean="0"/>
              <a:pPr/>
              <a:t>‹Nº›</a:t>
            </a:fld>
            <a:endParaRPr lang="es-A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1">
        <a:schemeClr val="bg1"/>
      </p:bgRef>
    </p:bg>
    <p:spTree>
      <p:nvGrpSpPr>
        <p:cNvPr id="1" name=""/>
        <p:cNvGrpSpPr/>
        <p:nvPr/>
      </p:nvGrpSpPr>
      <p:grpSpPr>
        <a:xfrm>
          <a:off x="0" y="0"/>
          <a:ext cx="0" cy="0"/>
          <a:chOff x="0" y="0"/>
          <a:chExt cx="0" cy="0"/>
        </a:xfrm>
      </p:grpSpPr>
      <p:sp>
        <p:nvSpPr>
          <p:cNvPr id="8" name="7 Título"/>
          <p:cNvSpPr>
            <a:spLocks noGrp="1"/>
          </p:cNvSpPr>
          <p:nvPr>
            <p:ph type="ctrTitle"/>
          </p:nvPr>
        </p:nvSpPr>
        <p:spPr>
          <a:xfrm>
            <a:off x="2286000" y="3124200"/>
            <a:ext cx="6172200" cy="1894362"/>
          </a:xfrm>
        </p:spPr>
        <p:txBody>
          <a:bodyPr/>
          <a:lstStyle>
            <a:lvl1pPr>
              <a:defRPr b="1"/>
            </a:lvl1pPr>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bwMode="auto">
          <a:xfrm rot="5400000">
            <a:off x="7764621" y="1174097"/>
            <a:ext cx="2286000" cy="381000"/>
          </a:xfrm>
        </p:spPr>
        <p:txBody>
          <a:bodyPr/>
          <a:lstStyle/>
          <a:p>
            <a:fld id="{D36E822A-F3B6-4EFC-A240-B76AFD336362}" type="datetimeFigureOut">
              <a:rPr lang="es-AR" smtClean="0"/>
              <a:pPr/>
              <a:t>02/05/2010</a:t>
            </a:fld>
            <a:endParaRPr lang="es-AR"/>
          </a:p>
        </p:txBody>
      </p:sp>
      <p:sp>
        <p:nvSpPr>
          <p:cNvPr id="17" name="16 Marcador de pie de página"/>
          <p:cNvSpPr>
            <a:spLocks noGrp="1"/>
          </p:cNvSpPr>
          <p:nvPr>
            <p:ph type="ftr" sz="quarter" idx="11"/>
          </p:nvPr>
        </p:nvSpPr>
        <p:spPr bwMode="auto">
          <a:xfrm rot="5400000">
            <a:off x="7077269" y="4181669"/>
            <a:ext cx="3657600" cy="384048"/>
          </a:xfrm>
        </p:spPr>
        <p:txBody>
          <a:bodyPr/>
          <a:lstStyle/>
          <a:p>
            <a:endParaRPr lang="es-AR"/>
          </a:p>
        </p:txBody>
      </p:sp>
      <p:sp>
        <p:nvSpPr>
          <p:cNvPr id="10" name="9 Rectángulo"/>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Rectángulo"/>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Rectángulo"/>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Rectángulo"/>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Conector recto"/>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Conector recto"/>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19 Conector recto"/>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Conector recto"/>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Conector recto"/>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21 Conector recto"/>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26 Rectángulo"/>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Elipse"/>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Elipse"/>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23 Elipse"/>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Elipse"/>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24 Elipse"/>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28 Marcador de número de diapositiva"/>
          <p:cNvSpPr>
            <a:spLocks noGrp="1"/>
          </p:cNvSpPr>
          <p:nvPr>
            <p:ph type="sldNum" sz="quarter" idx="12"/>
          </p:nvPr>
        </p:nvSpPr>
        <p:spPr bwMode="auto">
          <a:xfrm>
            <a:off x="1325544" y="4928702"/>
            <a:ext cx="609600" cy="517524"/>
          </a:xfrm>
        </p:spPr>
        <p:txBody>
          <a:bodyPr/>
          <a:lstStyle/>
          <a:p>
            <a:fld id="{4B3106D2-32EA-4B8A-AD5E-CA3C98D7C029}" type="slidenum">
              <a:rPr lang="es-AR" smtClean="0"/>
              <a:pPr/>
              <a:t>‹Nº›</a:t>
            </a:fld>
            <a:endParaRPr lang="es-A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D36E822A-F3B6-4EFC-A240-B76AFD336362}" type="datetimeFigureOut">
              <a:rPr lang="es-AR" smtClean="0"/>
              <a:pPr/>
              <a:t>02/05/2010</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4B3106D2-32EA-4B8A-AD5E-CA3C98D7C029}" type="slidenum">
              <a:rPr lang="es-AR" smtClean="0"/>
              <a:pPr/>
              <a:t>‹Nº›</a:t>
            </a:fld>
            <a:endParaRPr lang="es-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9"/>
            <a:ext cx="16764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38"/>
            <a:ext cx="60198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D36E822A-F3B6-4EFC-A240-B76AFD336362}" type="datetimeFigureOut">
              <a:rPr lang="es-AR" smtClean="0"/>
              <a:pPr/>
              <a:t>02/05/2010</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4B3106D2-32EA-4B8A-AD5E-CA3C98D7C029}" type="slidenum">
              <a:rPr lang="es-AR" smtClean="0"/>
              <a:pPr/>
              <a:t>‹Nº›</a:t>
            </a:fld>
            <a:endParaRPr lang="es-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8" name="7 Marcador de contenido"/>
          <p:cNvSpPr>
            <a:spLocks noGrp="1"/>
          </p:cNvSpPr>
          <p:nvPr>
            <p:ph sz="quarter" idx="1"/>
          </p:nvPr>
        </p:nvSpPr>
        <p:spPr>
          <a:xfrm>
            <a:off x="457200" y="1600200"/>
            <a:ext cx="7467600" cy="4873752"/>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4"/>
          </p:nvPr>
        </p:nvSpPr>
        <p:spPr/>
        <p:txBody>
          <a:bodyPr rtlCol="0"/>
          <a:lstStyle/>
          <a:p>
            <a:fld id="{D36E822A-F3B6-4EFC-A240-B76AFD336362}" type="datetimeFigureOut">
              <a:rPr lang="es-AR" smtClean="0"/>
              <a:pPr/>
              <a:t>02/05/2010</a:t>
            </a:fld>
            <a:endParaRPr lang="es-AR"/>
          </a:p>
        </p:txBody>
      </p:sp>
      <p:sp>
        <p:nvSpPr>
          <p:cNvPr id="9" name="8 Marcador de número de diapositiva"/>
          <p:cNvSpPr>
            <a:spLocks noGrp="1"/>
          </p:cNvSpPr>
          <p:nvPr>
            <p:ph type="sldNum" sz="quarter" idx="15"/>
          </p:nvPr>
        </p:nvSpPr>
        <p:spPr/>
        <p:txBody>
          <a:bodyPr rtlCol="0"/>
          <a:lstStyle/>
          <a:p>
            <a:fld id="{4B3106D2-32EA-4B8A-AD5E-CA3C98D7C029}" type="slidenum">
              <a:rPr lang="es-AR" smtClean="0"/>
              <a:pPr/>
              <a:t>‹Nº›</a:t>
            </a:fld>
            <a:endParaRPr lang="es-AR"/>
          </a:p>
        </p:txBody>
      </p:sp>
      <p:sp>
        <p:nvSpPr>
          <p:cNvPr id="10" name="9 Marcador de pie de página"/>
          <p:cNvSpPr>
            <a:spLocks noGrp="1"/>
          </p:cNvSpPr>
          <p:nvPr>
            <p:ph type="ftr" sz="quarter" idx="16"/>
          </p:nvPr>
        </p:nvSpPr>
        <p:spPr/>
        <p:txBody>
          <a:bodyPr rtlCol="0"/>
          <a:lstStyle/>
          <a:p>
            <a:endParaRPr lang="es-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1">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286000" y="2895600"/>
            <a:ext cx="6172200" cy="2053590"/>
          </a:xfrm>
        </p:spPr>
        <p:txBody>
          <a:bodyPr/>
          <a:lstStyle>
            <a:lvl1pPr algn="l">
              <a:buNone/>
              <a:defRPr sz="3000" b="1" cap="sm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bwMode="auto">
          <a:xfrm rot="5400000">
            <a:off x="7763256" y="1170432"/>
            <a:ext cx="2286000" cy="381000"/>
          </a:xfrm>
        </p:spPr>
        <p:txBody>
          <a:bodyPr/>
          <a:lstStyle/>
          <a:p>
            <a:fld id="{D36E822A-F3B6-4EFC-A240-B76AFD336362}" type="datetimeFigureOut">
              <a:rPr lang="es-AR" smtClean="0"/>
              <a:pPr/>
              <a:t>02/05/2010</a:t>
            </a:fld>
            <a:endParaRPr lang="es-AR"/>
          </a:p>
        </p:txBody>
      </p:sp>
      <p:sp>
        <p:nvSpPr>
          <p:cNvPr id="5" name="4 Marcador de pie de página"/>
          <p:cNvSpPr>
            <a:spLocks noGrp="1"/>
          </p:cNvSpPr>
          <p:nvPr>
            <p:ph type="ftr" sz="quarter" idx="11"/>
          </p:nvPr>
        </p:nvSpPr>
        <p:spPr bwMode="auto">
          <a:xfrm rot="5400000">
            <a:off x="7077456" y="4178808"/>
            <a:ext cx="3657600" cy="384048"/>
          </a:xfrm>
        </p:spPr>
        <p:txBody>
          <a:bodyPr/>
          <a:lstStyle/>
          <a:p>
            <a:endParaRPr lang="es-AR"/>
          </a:p>
        </p:txBody>
      </p:sp>
      <p:sp>
        <p:nvSpPr>
          <p:cNvPr id="9" name="8 Rectángulo"/>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Rectángulo"/>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Rectángulo"/>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Rectángulo"/>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Conector recto"/>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Conector recto"/>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Conector recto"/>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Conector recto"/>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16 Conector recto"/>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Rectángulo"/>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Elipse"/>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19 Elipse"/>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Elipse"/>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Elipse"/>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Elipse"/>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Conector recto"/>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número de diapositiva"/>
          <p:cNvSpPr>
            <a:spLocks noGrp="1"/>
          </p:cNvSpPr>
          <p:nvPr>
            <p:ph type="sldNum" sz="quarter" idx="12"/>
          </p:nvPr>
        </p:nvSpPr>
        <p:spPr bwMode="auto">
          <a:xfrm>
            <a:off x="1340616" y="4928702"/>
            <a:ext cx="609600" cy="517524"/>
          </a:xfrm>
        </p:spPr>
        <p:txBody>
          <a:bodyPr/>
          <a:lstStyle/>
          <a:p>
            <a:fld id="{4B3106D2-32EA-4B8A-AD5E-CA3C98D7C029}" type="slidenum">
              <a:rPr lang="es-AR" smtClean="0"/>
              <a:pPr/>
              <a:t>‹Nº›</a:t>
            </a:fld>
            <a:endParaRPr lang="es-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p:txBody>
          <a:bodyPr/>
          <a:lstStyle/>
          <a:p>
            <a:fld id="{D36E822A-F3B6-4EFC-A240-B76AFD336362}" type="datetimeFigureOut">
              <a:rPr lang="es-AR" smtClean="0"/>
              <a:pPr/>
              <a:t>02/05/2010</a:t>
            </a:fld>
            <a:endParaRPr lang="es-AR"/>
          </a:p>
        </p:txBody>
      </p:sp>
      <p:sp>
        <p:nvSpPr>
          <p:cNvPr id="6" name="5 Marcador de pie de página"/>
          <p:cNvSpPr>
            <a:spLocks noGrp="1"/>
          </p:cNvSpPr>
          <p:nvPr>
            <p:ph type="ftr" sz="quarter" idx="11"/>
          </p:nvPr>
        </p:nvSpPr>
        <p:spPr/>
        <p:txBody>
          <a:bodyPr/>
          <a:lstStyle/>
          <a:p>
            <a:endParaRPr lang="es-AR"/>
          </a:p>
        </p:txBody>
      </p:sp>
      <p:sp>
        <p:nvSpPr>
          <p:cNvPr id="7" name="6 Marcador de número de diapositiva"/>
          <p:cNvSpPr>
            <a:spLocks noGrp="1"/>
          </p:cNvSpPr>
          <p:nvPr>
            <p:ph type="sldNum" sz="quarter" idx="12"/>
          </p:nvPr>
        </p:nvSpPr>
        <p:spPr/>
        <p:txBody>
          <a:bodyPr/>
          <a:lstStyle/>
          <a:p>
            <a:fld id="{4B3106D2-32EA-4B8A-AD5E-CA3C98D7C029}" type="slidenum">
              <a:rPr lang="es-AR" smtClean="0"/>
              <a:pPr/>
              <a:t>‹Nº›</a:t>
            </a:fld>
            <a:endParaRPr lang="es-AR"/>
          </a:p>
        </p:txBody>
      </p:sp>
      <p:sp>
        <p:nvSpPr>
          <p:cNvPr id="9" name="8 Marcador de contenido"/>
          <p:cNvSpPr>
            <a:spLocks noGrp="1"/>
          </p:cNvSpPr>
          <p:nvPr>
            <p:ph sz="quarter" idx="1"/>
          </p:nvPr>
        </p:nvSpPr>
        <p:spPr>
          <a:xfrm>
            <a:off x="457200" y="1600200"/>
            <a:ext cx="3657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1" name="10 Marcador de contenido"/>
          <p:cNvSpPr>
            <a:spLocks noGrp="1"/>
          </p:cNvSpPr>
          <p:nvPr>
            <p:ph sz="quarter" idx="2"/>
          </p:nvPr>
        </p:nvSpPr>
        <p:spPr>
          <a:xfrm>
            <a:off x="4270248" y="1600200"/>
            <a:ext cx="3657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7543800" cy="1143000"/>
          </a:xfrm>
        </p:spPr>
        <p:txBody>
          <a:bodyPr anchor="b"/>
          <a:lstStyle>
            <a:lvl1pPr>
              <a:defRPr/>
            </a:lvl1pPr>
          </a:lstStyle>
          <a:p>
            <a:r>
              <a:rPr kumimoji="0" lang="es-ES" smtClean="0"/>
              <a:t>Haga clic para modificar el estilo de título del patrón</a:t>
            </a:r>
            <a:endParaRPr kumimoji="0" lang="en-US"/>
          </a:p>
        </p:txBody>
      </p:sp>
      <p:sp>
        <p:nvSpPr>
          <p:cNvPr id="7" name="6 Marcador de fecha"/>
          <p:cNvSpPr>
            <a:spLocks noGrp="1"/>
          </p:cNvSpPr>
          <p:nvPr>
            <p:ph type="dt" sz="half" idx="10"/>
          </p:nvPr>
        </p:nvSpPr>
        <p:spPr/>
        <p:txBody>
          <a:bodyPr/>
          <a:lstStyle/>
          <a:p>
            <a:fld id="{D36E822A-F3B6-4EFC-A240-B76AFD336362}" type="datetimeFigureOut">
              <a:rPr lang="es-AR" smtClean="0"/>
              <a:pPr/>
              <a:t>02/05/2010</a:t>
            </a:fld>
            <a:endParaRPr lang="es-AR"/>
          </a:p>
        </p:txBody>
      </p:sp>
      <p:sp>
        <p:nvSpPr>
          <p:cNvPr id="8" name="7 Marcador de pie de página"/>
          <p:cNvSpPr>
            <a:spLocks noGrp="1"/>
          </p:cNvSpPr>
          <p:nvPr>
            <p:ph type="ftr" sz="quarter" idx="11"/>
          </p:nvPr>
        </p:nvSpPr>
        <p:spPr/>
        <p:txBody>
          <a:bodyPr/>
          <a:lstStyle/>
          <a:p>
            <a:endParaRPr lang="es-AR"/>
          </a:p>
        </p:txBody>
      </p:sp>
      <p:sp>
        <p:nvSpPr>
          <p:cNvPr id="9" name="8 Marcador de número de diapositiva"/>
          <p:cNvSpPr>
            <a:spLocks noGrp="1"/>
          </p:cNvSpPr>
          <p:nvPr>
            <p:ph type="sldNum" sz="quarter" idx="12"/>
          </p:nvPr>
        </p:nvSpPr>
        <p:spPr/>
        <p:txBody>
          <a:bodyPr/>
          <a:lstStyle/>
          <a:p>
            <a:fld id="{4B3106D2-32EA-4B8A-AD5E-CA3C98D7C029}" type="slidenum">
              <a:rPr lang="es-AR" smtClean="0"/>
              <a:pPr/>
              <a:t>‹Nº›</a:t>
            </a:fld>
            <a:endParaRPr lang="es-AR"/>
          </a:p>
        </p:txBody>
      </p:sp>
      <p:sp>
        <p:nvSpPr>
          <p:cNvPr id="11" name="10 Marcador de contenido"/>
          <p:cNvSpPr>
            <a:spLocks noGrp="1"/>
          </p:cNvSpPr>
          <p:nvPr>
            <p:ph sz="quarter" idx="2"/>
          </p:nvPr>
        </p:nvSpPr>
        <p:spPr>
          <a:xfrm>
            <a:off x="457200" y="2362200"/>
            <a:ext cx="3657600" cy="38862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3" name="12 Marcador de contenido"/>
          <p:cNvSpPr>
            <a:spLocks noGrp="1"/>
          </p:cNvSpPr>
          <p:nvPr>
            <p:ph sz="quarter" idx="4"/>
          </p:nvPr>
        </p:nvSpPr>
        <p:spPr>
          <a:xfrm>
            <a:off x="4371975" y="2362200"/>
            <a:ext cx="3657600" cy="38862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2" name="11 Marcador de texto"/>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s-ES" smtClean="0"/>
              <a:t>Haga clic para modificar el estilo de texto del patrón</a:t>
            </a:r>
          </a:p>
        </p:txBody>
      </p:sp>
      <p:sp>
        <p:nvSpPr>
          <p:cNvPr id="14" name="13 Marcador de texto"/>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s-ES" smtClean="0"/>
              <a:t>Haga clic para modificar el estilo de texto del patrón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6" name="5 Marcador de fecha"/>
          <p:cNvSpPr>
            <a:spLocks noGrp="1"/>
          </p:cNvSpPr>
          <p:nvPr>
            <p:ph type="dt" sz="half" idx="10"/>
          </p:nvPr>
        </p:nvSpPr>
        <p:spPr/>
        <p:txBody>
          <a:bodyPr rtlCol="0"/>
          <a:lstStyle/>
          <a:p>
            <a:fld id="{D36E822A-F3B6-4EFC-A240-B76AFD336362}" type="datetimeFigureOut">
              <a:rPr lang="es-AR" smtClean="0"/>
              <a:pPr/>
              <a:t>02/05/2010</a:t>
            </a:fld>
            <a:endParaRPr lang="es-AR"/>
          </a:p>
        </p:txBody>
      </p:sp>
      <p:sp>
        <p:nvSpPr>
          <p:cNvPr id="7" name="6 Marcador de número de diapositiva"/>
          <p:cNvSpPr>
            <a:spLocks noGrp="1"/>
          </p:cNvSpPr>
          <p:nvPr>
            <p:ph type="sldNum" sz="quarter" idx="11"/>
          </p:nvPr>
        </p:nvSpPr>
        <p:spPr/>
        <p:txBody>
          <a:bodyPr rtlCol="0"/>
          <a:lstStyle/>
          <a:p>
            <a:fld id="{4B3106D2-32EA-4B8A-AD5E-CA3C98D7C029}" type="slidenum">
              <a:rPr lang="es-AR" smtClean="0"/>
              <a:pPr/>
              <a:t>‹Nº›</a:t>
            </a:fld>
            <a:endParaRPr lang="es-AR"/>
          </a:p>
        </p:txBody>
      </p:sp>
      <p:sp>
        <p:nvSpPr>
          <p:cNvPr id="8" name="7 Marcador de pie de página"/>
          <p:cNvSpPr>
            <a:spLocks noGrp="1"/>
          </p:cNvSpPr>
          <p:nvPr>
            <p:ph type="ftr" sz="quarter" idx="12"/>
          </p:nvPr>
        </p:nvSpPr>
        <p:spPr/>
        <p:txBody>
          <a:bodyPr rtlCol="0"/>
          <a:lstStyle/>
          <a:p>
            <a:endParaRPr lang="es-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D36E822A-F3B6-4EFC-A240-B76AFD336362}" type="datetimeFigureOut">
              <a:rPr lang="es-AR" smtClean="0"/>
              <a:pPr/>
              <a:t>02/05/2010</a:t>
            </a:fld>
            <a:endParaRPr lang="es-AR"/>
          </a:p>
        </p:txBody>
      </p:sp>
      <p:sp>
        <p:nvSpPr>
          <p:cNvPr id="3" name="2 Marcador de pie de página"/>
          <p:cNvSpPr>
            <a:spLocks noGrp="1"/>
          </p:cNvSpPr>
          <p:nvPr>
            <p:ph type="ftr" sz="quarter" idx="11"/>
          </p:nvPr>
        </p:nvSpPr>
        <p:spPr/>
        <p:txBody>
          <a:bodyPr/>
          <a:lstStyle/>
          <a:p>
            <a:endParaRPr lang="es-AR"/>
          </a:p>
        </p:txBody>
      </p:sp>
      <p:sp>
        <p:nvSpPr>
          <p:cNvPr id="4" name="3 Marcador de número de diapositiva"/>
          <p:cNvSpPr>
            <a:spLocks noGrp="1"/>
          </p:cNvSpPr>
          <p:nvPr>
            <p:ph type="sldNum" sz="quarter" idx="12"/>
          </p:nvPr>
        </p:nvSpPr>
        <p:spPr/>
        <p:txBody>
          <a:bodyPr/>
          <a:lstStyle/>
          <a:p>
            <a:fld id="{4B3106D2-32EA-4B8A-AD5E-CA3C98D7C029}" type="slidenum">
              <a:rPr lang="es-AR" smtClean="0"/>
              <a:pPr/>
              <a:t>‹Nº›</a:t>
            </a:fld>
            <a:endParaRPr lang="es-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1">
        <a:schemeClr val="bg1"/>
      </p:bgRef>
    </p:bg>
    <p:spTree>
      <p:nvGrpSpPr>
        <p:cNvPr id="1" name=""/>
        <p:cNvGrpSpPr/>
        <p:nvPr/>
      </p:nvGrpSpPr>
      <p:grpSpPr>
        <a:xfrm>
          <a:off x="0" y="0"/>
          <a:ext cx="0" cy="0"/>
          <a:chOff x="0" y="0"/>
          <a:chExt cx="0" cy="0"/>
        </a:xfrm>
      </p:grpSpPr>
      <p:sp>
        <p:nvSpPr>
          <p:cNvPr id="10" name="9 Conector recto"/>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1 Título"/>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8" name="7 Conector recto"/>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Conector recto"/>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10 Conector recto"/>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Rectángulo"/>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17 Marcador de contenido"/>
          <p:cNvSpPr>
            <a:spLocks noGrp="1"/>
          </p:cNvSpPr>
          <p:nvPr>
            <p:ph sz="quarter" idx="1"/>
          </p:nvPr>
        </p:nvSpPr>
        <p:spPr>
          <a:xfrm>
            <a:off x="304800" y="274320"/>
            <a:ext cx="5638800" cy="6327648"/>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1" name="20 Marcador de fecha"/>
          <p:cNvSpPr>
            <a:spLocks noGrp="1"/>
          </p:cNvSpPr>
          <p:nvPr>
            <p:ph type="dt" sz="half" idx="14"/>
          </p:nvPr>
        </p:nvSpPr>
        <p:spPr/>
        <p:txBody>
          <a:bodyPr rtlCol="0"/>
          <a:lstStyle/>
          <a:p>
            <a:fld id="{D36E822A-F3B6-4EFC-A240-B76AFD336362}" type="datetimeFigureOut">
              <a:rPr lang="es-AR" smtClean="0"/>
              <a:pPr/>
              <a:t>02/05/2010</a:t>
            </a:fld>
            <a:endParaRPr lang="es-AR"/>
          </a:p>
        </p:txBody>
      </p:sp>
      <p:sp>
        <p:nvSpPr>
          <p:cNvPr id="22" name="21 Marcador de número de diapositiva"/>
          <p:cNvSpPr>
            <a:spLocks noGrp="1"/>
          </p:cNvSpPr>
          <p:nvPr>
            <p:ph type="sldNum" sz="quarter" idx="15"/>
          </p:nvPr>
        </p:nvSpPr>
        <p:spPr/>
        <p:txBody>
          <a:bodyPr rtlCol="0"/>
          <a:lstStyle/>
          <a:p>
            <a:fld id="{4B3106D2-32EA-4B8A-AD5E-CA3C98D7C029}" type="slidenum">
              <a:rPr lang="es-AR" smtClean="0"/>
              <a:pPr/>
              <a:t>‹Nº›</a:t>
            </a:fld>
            <a:endParaRPr lang="es-AR"/>
          </a:p>
        </p:txBody>
      </p:sp>
      <p:sp>
        <p:nvSpPr>
          <p:cNvPr id="23" name="22 Marcador de pie de página"/>
          <p:cNvSpPr>
            <a:spLocks noGrp="1"/>
          </p:cNvSpPr>
          <p:nvPr>
            <p:ph type="ftr" sz="quarter" idx="16"/>
          </p:nvPr>
        </p:nvSpPr>
        <p:spPr/>
        <p:txBody>
          <a:bodyPr rtlCol="0"/>
          <a:lstStyle/>
          <a:p>
            <a:endParaRPr lang="es-A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8 Conector recto"/>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Título"/>
          <p:cNvSpPr>
            <a:spLocks noGrp="1"/>
          </p:cNvSpPr>
          <p:nvPr>
            <p:ph type="title"/>
          </p:nvPr>
        </p:nvSpPr>
        <p:spPr>
          <a:xfrm rot="5400000">
            <a:off x="3350133" y="3200400"/>
            <a:ext cx="6309360" cy="457200"/>
          </a:xfrm>
        </p:spPr>
        <p:txBody>
          <a:bodyPr anchor="b"/>
          <a:lstStyle>
            <a:lvl1pPr algn="l">
              <a:buNone/>
              <a:defRPr sz="2000" b="1"/>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10" name="9 Conector recto"/>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Rectángulo"/>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18 Conector recto"/>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19 Conector recto"/>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16 Marcador de fecha"/>
          <p:cNvSpPr>
            <a:spLocks noGrp="1"/>
          </p:cNvSpPr>
          <p:nvPr>
            <p:ph type="dt" sz="half" idx="10"/>
          </p:nvPr>
        </p:nvSpPr>
        <p:spPr/>
        <p:txBody>
          <a:bodyPr rtlCol="0"/>
          <a:lstStyle/>
          <a:p>
            <a:fld id="{D36E822A-F3B6-4EFC-A240-B76AFD336362}" type="datetimeFigureOut">
              <a:rPr lang="es-AR" smtClean="0"/>
              <a:pPr/>
              <a:t>02/05/2010</a:t>
            </a:fld>
            <a:endParaRPr lang="es-AR"/>
          </a:p>
        </p:txBody>
      </p:sp>
      <p:sp>
        <p:nvSpPr>
          <p:cNvPr id="18" name="17 Marcador de número de diapositiva"/>
          <p:cNvSpPr>
            <a:spLocks noGrp="1"/>
          </p:cNvSpPr>
          <p:nvPr>
            <p:ph type="sldNum" sz="quarter" idx="11"/>
          </p:nvPr>
        </p:nvSpPr>
        <p:spPr/>
        <p:txBody>
          <a:bodyPr rtlCol="0"/>
          <a:lstStyle/>
          <a:p>
            <a:fld id="{4B3106D2-32EA-4B8A-AD5E-CA3C98D7C029}" type="slidenum">
              <a:rPr lang="es-AR" smtClean="0"/>
              <a:pPr/>
              <a:t>‹Nº›</a:t>
            </a:fld>
            <a:endParaRPr lang="es-AR"/>
          </a:p>
        </p:txBody>
      </p:sp>
      <p:sp>
        <p:nvSpPr>
          <p:cNvPr id="21" name="20 Marcador de pie de página"/>
          <p:cNvSpPr>
            <a:spLocks noGrp="1"/>
          </p:cNvSpPr>
          <p:nvPr>
            <p:ph type="ftr" sz="quarter" idx="12"/>
          </p:nvPr>
        </p:nvSpPr>
        <p:spPr/>
        <p:txBody>
          <a:bodyPr rtlCol="0"/>
          <a:lstStyle/>
          <a:p>
            <a:endParaRPr lang="es-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Conector recto"/>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21 Marcador de título"/>
          <p:cNvSpPr>
            <a:spLocks noGrp="1"/>
          </p:cNvSpPr>
          <p:nvPr>
            <p:ph type="title"/>
          </p:nvPr>
        </p:nvSpPr>
        <p:spPr>
          <a:xfrm>
            <a:off x="457200" y="274638"/>
            <a:ext cx="7467600" cy="1143000"/>
          </a:xfrm>
          <a:prstGeom prst="rect">
            <a:avLst/>
          </a:prstGeom>
        </p:spPr>
        <p:txBody>
          <a:bodyPr vert="horz" anchor="b">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D36E822A-F3B6-4EFC-A240-B76AFD336362}" type="datetimeFigureOut">
              <a:rPr lang="es-AR" smtClean="0"/>
              <a:pPr/>
              <a:t>02/05/2010</a:t>
            </a:fld>
            <a:endParaRPr lang="es-AR"/>
          </a:p>
        </p:txBody>
      </p:sp>
      <p:sp>
        <p:nvSpPr>
          <p:cNvPr id="3" name="2 Marcador de pie de página"/>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s-AR"/>
          </a:p>
        </p:txBody>
      </p:sp>
      <p:sp>
        <p:nvSpPr>
          <p:cNvPr id="7" name="6 Conector recto"/>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Conector recto"/>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Rectángulo"/>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Marcador de número de diapositiva"/>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4B3106D2-32EA-4B8A-AD5E-CA3C98D7C029}" type="slidenum">
              <a:rPr lang="es-AR" smtClean="0"/>
              <a:pPr/>
              <a:t>‹Nº›</a:t>
            </a:fld>
            <a:endParaRPr lang="es-A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es.wikipedia.org/wiki/Ciudad_de_Guayaquil"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9.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31.wmf"/><Relationship Id="rId2" Type="http://schemas.openxmlformats.org/officeDocument/2006/relationships/image" Target="../media/image30.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33.wmf"/><Relationship Id="rId2" Type="http://schemas.openxmlformats.org/officeDocument/2006/relationships/image" Target="../media/image32.png"/><Relationship Id="rId1" Type="http://schemas.openxmlformats.org/officeDocument/2006/relationships/slideLayout" Target="../slideLayouts/slideLayout2.xml"/><Relationship Id="rId4" Type="http://schemas.openxmlformats.org/officeDocument/2006/relationships/image" Target="../media/image34.jpeg"/></Relationships>
</file>

<file path=ppt/slides/_rels/slide35.xml.rels><?xml version="1.0" encoding="UTF-8" standalone="yes"?>
<Relationships xmlns="http://schemas.openxmlformats.org/package/2006/relationships"><Relationship Id="rId3" Type="http://schemas.openxmlformats.org/officeDocument/2006/relationships/image" Target="../media/image36.png"/><Relationship Id="rId2" Type="http://schemas.openxmlformats.org/officeDocument/2006/relationships/image" Target="../media/image35.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www.treas.gov/offices/domestic-finance/debt-management/interest-rate/yield.shtml" TargetMode="External"/><Relationship Id="rId7" Type="http://schemas.openxmlformats.org/officeDocument/2006/relationships/image" Target="../media/image39.png"/><Relationship Id="rId2" Type="http://schemas.openxmlformats.org/officeDocument/2006/relationships/hyperlink" Target="http://www.bce.fin.ec/resumen_ticker.php?ticker_value=riesgo_pais" TargetMode="External"/><Relationship Id="rId1" Type="http://schemas.openxmlformats.org/officeDocument/2006/relationships/slideLayout" Target="../slideLayouts/slideLayout2.xml"/><Relationship Id="rId6" Type="http://schemas.openxmlformats.org/officeDocument/2006/relationships/image" Target="../media/image38.png"/><Relationship Id="rId5" Type="http://schemas.openxmlformats.org/officeDocument/2006/relationships/image" Target="../media/image37.png"/><Relationship Id="rId4" Type="http://schemas.openxmlformats.org/officeDocument/2006/relationships/hyperlink" Target="http://finance.yahoo.com/q/ks?s=PNRA" TargetMode="External"/></Relationships>
</file>

<file path=ppt/slides/_rels/slide37.xml.rels><?xml version="1.0" encoding="UTF-8" standalone="yes"?>
<Relationships xmlns="http://schemas.openxmlformats.org/package/2006/relationships"><Relationship Id="rId2" Type="http://schemas.openxmlformats.org/officeDocument/2006/relationships/image" Target="../media/image40.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42.png"/><Relationship Id="rId2" Type="http://schemas.openxmlformats.org/officeDocument/2006/relationships/image" Target="../media/image41.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44.png"/><Relationship Id="rId2" Type="http://schemas.openxmlformats.org/officeDocument/2006/relationships/image" Target="../media/image4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45.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46.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47.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286000" y="214290"/>
            <a:ext cx="6286528" cy="6143668"/>
          </a:xfrm>
        </p:spPr>
        <p:txBody>
          <a:bodyPr>
            <a:normAutofit/>
          </a:bodyPr>
          <a:lstStyle/>
          <a:p>
            <a:pPr algn="ctr"/>
            <a:r>
              <a:rPr lang="es-EC" dirty="0" smtClean="0"/>
              <a:t>ESCUELA SUPERIOR </a:t>
            </a:r>
            <a:br>
              <a:rPr lang="es-EC" dirty="0" smtClean="0"/>
            </a:br>
            <a:r>
              <a:rPr lang="es-EC" dirty="0" smtClean="0"/>
              <a:t>POLITECNICA DEL LITORAL</a:t>
            </a:r>
            <a:br>
              <a:rPr lang="es-EC" dirty="0" smtClean="0"/>
            </a:br>
            <a:r>
              <a:rPr lang="es-EC" sz="2000" dirty="0" smtClean="0"/>
              <a:t>FACULTAD DE ECONOMIA Y NEGOCIOS</a:t>
            </a:r>
            <a:br>
              <a:rPr lang="es-EC" sz="2000" dirty="0" smtClean="0"/>
            </a:br>
            <a:r>
              <a:rPr lang="es-EC" sz="2000" dirty="0" smtClean="0"/>
              <a:t/>
            </a:r>
            <a:br>
              <a:rPr lang="es-EC" sz="2000" dirty="0" smtClean="0"/>
            </a:br>
            <a:r>
              <a:rPr lang="es-EC" sz="2000" dirty="0" smtClean="0"/>
              <a:t>“Producción y comercialización de pan de harina de papa en la ciudad de Guayaquil”</a:t>
            </a:r>
            <a:br>
              <a:rPr lang="es-EC" sz="2000" dirty="0" smtClean="0"/>
            </a:br>
            <a:r>
              <a:rPr lang="es-EC" sz="2000" dirty="0" smtClean="0"/>
              <a:t/>
            </a:r>
            <a:br>
              <a:rPr lang="es-EC" sz="2000" dirty="0" smtClean="0"/>
            </a:br>
            <a:r>
              <a:rPr lang="es-EC" sz="1600" dirty="0" smtClean="0"/>
              <a:t>Tesis de Grado</a:t>
            </a:r>
            <a:r>
              <a:rPr lang="es-EC" sz="1800" dirty="0" smtClean="0"/>
              <a:t/>
            </a:r>
            <a:br>
              <a:rPr lang="es-EC" sz="1800" dirty="0" smtClean="0"/>
            </a:br>
            <a:r>
              <a:rPr lang="es-EC" sz="2000" dirty="0" smtClean="0"/>
              <a:t/>
            </a:r>
            <a:br>
              <a:rPr lang="es-EC" sz="2000" dirty="0" smtClean="0"/>
            </a:br>
            <a:r>
              <a:rPr lang="es-EC" sz="1600" dirty="0" smtClean="0"/>
              <a:t>PRESENTADO POR:</a:t>
            </a:r>
            <a:r>
              <a:rPr lang="es-EC" sz="2000" dirty="0" smtClean="0"/>
              <a:t/>
            </a:r>
            <a:br>
              <a:rPr lang="es-EC" sz="2000" dirty="0" smtClean="0"/>
            </a:br>
            <a:r>
              <a:rPr lang="es-EC" sz="2000" dirty="0" smtClean="0"/>
              <a:t>Andrea Teresa Córdova Haro</a:t>
            </a:r>
            <a:br>
              <a:rPr lang="es-EC" sz="2000" dirty="0" smtClean="0"/>
            </a:br>
            <a:r>
              <a:rPr lang="es-EC" sz="2000" dirty="0" smtClean="0"/>
              <a:t>Javier Alejandro Luna Rodríguez</a:t>
            </a:r>
            <a:br>
              <a:rPr lang="es-EC" sz="2000" dirty="0" smtClean="0"/>
            </a:br>
            <a:r>
              <a:rPr lang="es-EC" sz="2000" dirty="0" smtClean="0"/>
              <a:t>Angélica María Ronquillo Alarcón</a:t>
            </a:r>
            <a:br>
              <a:rPr lang="es-EC" sz="2000" dirty="0" smtClean="0"/>
            </a:br>
            <a:r>
              <a:rPr lang="es-EC" sz="2000" dirty="0" smtClean="0"/>
              <a:t/>
            </a:r>
            <a:br>
              <a:rPr lang="es-EC" sz="2000" dirty="0" smtClean="0"/>
            </a:br>
            <a:endParaRPr lang="es-AR" dirty="0"/>
          </a:p>
        </p:txBody>
      </p:sp>
      <p:pic>
        <p:nvPicPr>
          <p:cNvPr id="3" name="3 Marcador de contenido" descr="LogoFen_Sello.jpg"/>
          <p:cNvPicPr>
            <a:picLocks noChangeAspect="1"/>
          </p:cNvPicPr>
          <p:nvPr/>
        </p:nvPicPr>
        <p:blipFill>
          <a:blip r:embed="rId2" cstate="print"/>
          <a:stretch>
            <a:fillRect/>
          </a:stretch>
        </p:blipFill>
        <p:spPr>
          <a:xfrm>
            <a:off x="7643834" y="219052"/>
            <a:ext cx="1285828" cy="1204540"/>
          </a:xfrm>
          <a:prstGeom prst="rect">
            <a:avLst/>
          </a:prstGeom>
        </p:spPr>
      </p:pic>
      <p:pic>
        <p:nvPicPr>
          <p:cNvPr id="4" name="3 Imagen" descr="1235610760logoEspol.jpg"/>
          <p:cNvPicPr>
            <a:picLocks noChangeAspect="1"/>
          </p:cNvPicPr>
          <p:nvPr/>
        </p:nvPicPr>
        <p:blipFill>
          <a:blip r:embed="rId3" cstate="print"/>
          <a:stretch>
            <a:fillRect/>
          </a:stretch>
        </p:blipFill>
        <p:spPr>
          <a:xfrm>
            <a:off x="1090100" y="142852"/>
            <a:ext cx="1281599" cy="1296246"/>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500034" y="357166"/>
            <a:ext cx="7467600" cy="6159636"/>
          </a:xfrm>
        </p:spPr>
        <p:txBody>
          <a:bodyPr>
            <a:normAutofit fontScale="92500"/>
          </a:bodyPr>
          <a:lstStyle/>
          <a:p>
            <a:pPr algn="just">
              <a:buNone/>
            </a:pPr>
            <a:r>
              <a:rPr lang="en-US" b="1" u="sng" dirty="0" smtClean="0">
                <a:latin typeface="Arial" pitchFamily="34" charset="0"/>
                <a:cs typeface="Arial" pitchFamily="34" charset="0"/>
              </a:rPr>
              <a:t>PROBLEMAS</a:t>
            </a:r>
          </a:p>
          <a:p>
            <a:pPr algn="just">
              <a:buNone/>
            </a:pPr>
            <a:endParaRPr lang="en-US" b="1" u="sng" dirty="0" smtClean="0">
              <a:latin typeface="Arial" pitchFamily="34" charset="0"/>
              <a:cs typeface="Arial" pitchFamily="34" charset="0"/>
            </a:endParaRPr>
          </a:p>
          <a:p>
            <a:pPr lvl="0" algn="just"/>
            <a:r>
              <a:rPr lang="es-ES" dirty="0" smtClean="0">
                <a:latin typeface="Arial" pitchFamily="34" charset="0"/>
                <a:cs typeface="Arial" pitchFamily="34" charset="0"/>
              </a:rPr>
              <a:t>Fidelidad de las personas hacia el pan elaborado con harina de trigo.</a:t>
            </a:r>
            <a:endParaRPr lang="es-ES_tradnl" dirty="0" smtClean="0">
              <a:latin typeface="Arial" pitchFamily="34" charset="0"/>
              <a:cs typeface="Arial" pitchFamily="34" charset="0"/>
            </a:endParaRPr>
          </a:p>
          <a:p>
            <a:pPr lvl="0" algn="just"/>
            <a:r>
              <a:rPr lang="es-ES" dirty="0" smtClean="0">
                <a:latin typeface="Arial" pitchFamily="34" charset="0"/>
                <a:cs typeface="Arial" pitchFamily="34" charset="0"/>
              </a:rPr>
              <a:t>Constantes fluctuaciones en el precio de los demás insumos para la elaboración del pan tales como azúcar, manteca, levadura.</a:t>
            </a:r>
            <a:endParaRPr lang="es-ES_tradnl" dirty="0" smtClean="0">
              <a:latin typeface="Arial" pitchFamily="34" charset="0"/>
              <a:cs typeface="Arial" pitchFamily="34" charset="0"/>
            </a:endParaRPr>
          </a:p>
          <a:p>
            <a:pPr lvl="0" algn="just"/>
            <a:r>
              <a:rPr lang="es-ES" dirty="0" smtClean="0">
                <a:latin typeface="Arial" pitchFamily="34" charset="0"/>
                <a:cs typeface="Arial" pitchFamily="34" charset="0"/>
              </a:rPr>
              <a:t>Adquisición de la harina de papa ya que no existen suficientes proveedores de esta harina en el país.</a:t>
            </a:r>
          </a:p>
          <a:p>
            <a:pPr lvl="0" algn="just">
              <a:buNone/>
            </a:pPr>
            <a:endParaRPr lang="es-ES_tradnl" dirty="0" smtClean="0">
              <a:latin typeface="Arial" pitchFamily="34" charset="0"/>
              <a:cs typeface="Arial" pitchFamily="34" charset="0"/>
            </a:endParaRPr>
          </a:p>
          <a:p>
            <a:pPr algn="just">
              <a:buNone/>
            </a:pPr>
            <a:r>
              <a:rPr lang="es-ES" dirty="0" smtClean="0">
                <a:latin typeface="Arial" pitchFamily="34" charset="0"/>
                <a:cs typeface="Arial" pitchFamily="34" charset="0"/>
              </a:rPr>
              <a:t> </a:t>
            </a:r>
            <a:r>
              <a:rPr lang="es-ES" b="1" dirty="0" smtClean="0">
                <a:latin typeface="Arial" pitchFamily="34" charset="0"/>
                <a:cs typeface="Arial" pitchFamily="34" charset="0"/>
              </a:rPr>
              <a:t>O</a:t>
            </a:r>
            <a:r>
              <a:rPr lang="es-ES" b="1" u="sng" dirty="0" smtClean="0">
                <a:latin typeface="Arial" pitchFamily="34" charset="0"/>
                <a:cs typeface="Arial" pitchFamily="34" charset="0"/>
              </a:rPr>
              <a:t>PORTUNIDADES</a:t>
            </a:r>
            <a:endParaRPr lang="es-ES_tradnl" u="sng" dirty="0" smtClean="0">
              <a:latin typeface="Arial" pitchFamily="34" charset="0"/>
              <a:cs typeface="Arial" pitchFamily="34" charset="0"/>
            </a:endParaRPr>
          </a:p>
          <a:p>
            <a:pPr algn="just">
              <a:buNone/>
            </a:pPr>
            <a:endParaRPr lang="es-ES_tradnl" dirty="0" smtClean="0">
              <a:latin typeface="Arial" pitchFamily="34" charset="0"/>
              <a:cs typeface="Arial" pitchFamily="34" charset="0"/>
            </a:endParaRPr>
          </a:p>
          <a:p>
            <a:pPr lvl="0" algn="just"/>
            <a:r>
              <a:rPr lang="es-ES" dirty="0" smtClean="0">
                <a:latin typeface="Arial" pitchFamily="34" charset="0"/>
                <a:cs typeface="Arial" pitchFamily="34" charset="0"/>
              </a:rPr>
              <a:t>Aprovechamiento de la producción nacional de papa en todo el año.</a:t>
            </a:r>
            <a:endParaRPr lang="es-ES_tradnl" dirty="0" smtClean="0">
              <a:latin typeface="Arial" pitchFamily="34" charset="0"/>
              <a:cs typeface="Arial" pitchFamily="34" charset="0"/>
            </a:endParaRPr>
          </a:p>
          <a:p>
            <a:pPr lvl="0" algn="just"/>
            <a:r>
              <a:rPr lang="es-ES" dirty="0" smtClean="0">
                <a:latin typeface="Arial" pitchFamily="34" charset="0"/>
                <a:cs typeface="Arial" pitchFamily="34" charset="0"/>
              </a:rPr>
              <a:t>Producto con más propiedades nutritivas y a bajo costo, ofreciéndoles una mejor alternativa a los consumidores.</a:t>
            </a:r>
            <a:endParaRPr lang="es-ES_tradnl" dirty="0" smtClean="0">
              <a:latin typeface="Arial" pitchFamily="34" charset="0"/>
              <a:cs typeface="Arial" pitchFamily="34" charset="0"/>
            </a:endParaRPr>
          </a:p>
          <a:p>
            <a:endParaRPr lang="es-A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b="1" dirty="0" smtClean="0"/>
              <a:t>ESTUDIO ORGANIZACIONAL</a:t>
            </a:r>
            <a:r>
              <a:rPr lang="es-AR" sz="2400" dirty="0" smtClean="0"/>
              <a:t/>
            </a:r>
            <a:br>
              <a:rPr lang="es-AR" sz="2400" dirty="0" smtClean="0"/>
            </a:br>
            <a:endParaRPr lang="es-AR" dirty="0"/>
          </a:p>
        </p:txBody>
      </p:sp>
      <p:sp>
        <p:nvSpPr>
          <p:cNvPr id="3" name="2 Marcador de contenido"/>
          <p:cNvSpPr>
            <a:spLocks noGrp="1"/>
          </p:cNvSpPr>
          <p:nvPr>
            <p:ph sz="quarter" idx="1"/>
          </p:nvPr>
        </p:nvSpPr>
        <p:spPr>
          <a:xfrm>
            <a:off x="571472" y="1500174"/>
            <a:ext cx="7467600" cy="4873752"/>
          </a:xfrm>
        </p:spPr>
        <p:txBody>
          <a:bodyPr/>
          <a:lstStyle/>
          <a:p>
            <a:pPr lvl="2" algn="ctr">
              <a:buNone/>
            </a:pPr>
            <a:r>
              <a:rPr lang="es-ES" sz="3200" b="1" dirty="0" smtClean="0"/>
              <a:t>MISION</a:t>
            </a:r>
            <a:endParaRPr lang="es-AR" sz="3200" dirty="0" smtClean="0"/>
          </a:p>
          <a:p>
            <a:pPr algn="just">
              <a:buNone/>
            </a:pPr>
            <a:r>
              <a:rPr lang="es-ES" dirty="0" smtClean="0"/>
              <a:t>	Producir y comercializar en la ciudad de Guayaquil pan elaborado con harina de papa con el fin de brindarles a los consumidores un producto nuevo, nutritivo y a un menor costo</a:t>
            </a:r>
            <a:endParaRPr lang="es-AR" sz="2000" dirty="0" smtClean="0"/>
          </a:p>
          <a:p>
            <a:pPr lvl="2" algn="ctr">
              <a:buNone/>
            </a:pPr>
            <a:r>
              <a:rPr lang="es-ES" sz="3200" b="1" dirty="0" smtClean="0"/>
              <a:t>VISION</a:t>
            </a:r>
            <a:endParaRPr lang="es-AR" sz="3200" dirty="0" smtClean="0"/>
          </a:p>
          <a:p>
            <a:pPr algn="just">
              <a:buNone/>
            </a:pPr>
            <a:r>
              <a:rPr lang="es-ES" dirty="0" smtClean="0"/>
              <a:t>	Ser la primera empresa productora y comercializadora del pan de harina de papa en el Ecuador.</a:t>
            </a:r>
            <a:endParaRPr lang="es-AR" sz="20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lvl="1" algn="ctr" rtl="0">
              <a:spcBef>
                <a:spcPct val="0"/>
              </a:spcBef>
            </a:pPr>
            <a:r>
              <a:rPr lang="es-ES" sz="4400" b="1" dirty="0"/>
              <a:t>FODA</a:t>
            </a:r>
            <a:r>
              <a:rPr lang="es-AR" sz="1400" dirty="0"/>
              <a:t/>
            </a:r>
            <a:br>
              <a:rPr lang="es-AR" sz="1400" dirty="0"/>
            </a:br>
            <a:endParaRPr lang="es-AR" dirty="0"/>
          </a:p>
        </p:txBody>
      </p:sp>
      <p:pic>
        <p:nvPicPr>
          <p:cNvPr id="1026" name="Picture 2"/>
          <p:cNvPicPr>
            <a:picLocks noGrp="1" noChangeAspect="1" noChangeArrowheads="1"/>
          </p:cNvPicPr>
          <p:nvPr>
            <p:ph sz="quarter" idx="1"/>
          </p:nvPr>
        </p:nvPicPr>
        <p:blipFill>
          <a:blip r:embed="rId2" cstate="print"/>
          <a:srcRect/>
          <a:stretch>
            <a:fillRect/>
          </a:stretch>
        </p:blipFill>
        <p:spPr bwMode="auto">
          <a:xfrm>
            <a:off x="1571604" y="1571612"/>
            <a:ext cx="5834168" cy="421484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lvl="1" algn="ctr" rtl="0">
              <a:spcBef>
                <a:spcPct val="0"/>
              </a:spcBef>
            </a:pPr>
            <a:r>
              <a:rPr lang="es-ES" sz="3600" b="1" dirty="0"/>
              <a:t>ESTUDIO DE MERCADO</a:t>
            </a:r>
            <a:r>
              <a:rPr lang="es-AR" sz="1400" dirty="0"/>
              <a:t/>
            </a:r>
            <a:br>
              <a:rPr lang="es-AR" sz="1400" dirty="0"/>
            </a:br>
            <a:endParaRPr lang="es-AR" dirty="0"/>
          </a:p>
        </p:txBody>
      </p:sp>
      <p:sp>
        <p:nvSpPr>
          <p:cNvPr id="3" name="2 Marcador de contenido"/>
          <p:cNvSpPr>
            <a:spLocks noGrp="1"/>
          </p:cNvSpPr>
          <p:nvPr>
            <p:ph sz="quarter" idx="1"/>
          </p:nvPr>
        </p:nvSpPr>
        <p:spPr/>
        <p:txBody>
          <a:bodyPr>
            <a:normAutofit fontScale="85000" lnSpcReduction="20000"/>
          </a:bodyPr>
          <a:lstStyle/>
          <a:p>
            <a:pPr lvl="2">
              <a:buNone/>
            </a:pPr>
            <a:r>
              <a:rPr lang="es-ES" sz="2400" b="1" cap="all" dirty="0" smtClean="0"/>
              <a:t>DEFINICIÓN DE LA POBLACIÓN OBJETIVO </a:t>
            </a:r>
            <a:endParaRPr lang="es-AR" sz="2400" dirty="0" smtClean="0"/>
          </a:p>
          <a:p>
            <a:pPr>
              <a:buNone/>
            </a:pPr>
            <a:r>
              <a:rPr lang="es-ES" dirty="0" smtClean="0"/>
              <a:t>	El segmento del mercado al que se dirige el proyecto posee las siguientes características:</a:t>
            </a:r>
            <a:endParaRPr lang="es-AR" dirty="0" smtClean="0"/>
          </a:p>
          <a:p>
            <a:pPr>
              <a:buNone/>
            </a:pPr>
            <a:r>
              <a:rPr lang="es-ES" dirty="0" smtClean="0"/>
              <a:t> </a:t>
            </a:r>
            <a:endParaRPr lang="es-AR" dirty="0" smtClean="0"/>
          </a:p>
          <a:p>
            <a:pPr lvl="0" algn="ctr">
              <a:buFont typeface="Wingdings" pitchFamily="2" charset="2"/>
              <a:buChar char="v"/>
            </a:pPr>
            <a:r>
              <a:rPr lang="es-ES" dirty="0" smtClean="0"/>
              <a:t>Población de capacidad socioeconómica baja.</a:t>
            </a:r>
            <a:endParaRPr lang="es-AR" dirty="0" smtClean="0"/>
          </a:p>
          <a:p>
            <a:pPr lvl="0" algn="ctr">
              <a:buFont typeface="Wingdings" pitchFamily="2" charset="2"/>
              <a:buChar char="v"/>
            </a:pPr>
            <a:r>
              <a:rPr lang="es-ES" dirty="0" smtClean="0"/>
              <a:t>Consumidores de Pan </a:t>
            </a:r>
            <a:endParaRPr lang="es-AR" dirty="0" smtClean="0"/>
          </a:p>
          <a:p>
            <a:pPr lvl="0" algn="ctr">
              <a:buFont typeface="Wingdings" pitchFamily="2" charset="2"/>
              <a:buChar char="v"/>
            </a:pPr>
            <a:r>
              <a:rPr lang="es-ES" dirty="0" smtClean="0"/>
              <a:t>Sexo y Edad indistintos </a:t>
            </a:r>
            <a:endParaRPr lang="es-AR" dirty="0" smtClean="0"/>
          </a:p>
          <a:p>
            <a:pPr>
              <a:buNone/>
            </a:pPr>
            <a:r>
              <a:rPr lang="es-ES" dirty="0" smtClean="0"/>
              <a:t> </a:t>
            </a:r>
            <a:endParaRPr lang="es-AR" sz="2000" dirty="0" smtClean="0"/>
          </a:p>
          <a:p>
            <a:pPr algn="just">
              <a:buNone/>
            </a:pPr>
            <a:r>
              <a:rPr lang="es-ES" dirty="0" smtClean="0"/>
              <a:t>	De acuerdo al VI Censo de Población y V de Vivienda, realizado el 25 de noviembre del 2001 por el INEC</a:t>
            </a:r>
            <a:r>
              <a:rPr lang="es-ES" b="1" baseline="30000" dirty="0" smtClean="0"/>
              <a:t>,</a:t>
            </a:r>
            <a:r>
              <a:rPr lang="es-ES" dirty="0" smtClean="0"/>
              <a:t> la población de la </a:t>
            </a:r>
            <a:r>
              <a:rPr lang="es-ES" dirty="0" smtClean="0">
                <a:hlinkClick r:id="rId2" tooltip="Ciudad de Guayaquil"/>
              </a:rPr>
              <a:t>Ciudad de Guayaquil</a:t>
            </a:r>
            <a:r>
              <a:rPr lang="es-ES" dirty="0" smtClean="0"/>
              <a:t> era de 1.985.379 habitantes. La tasa anual media de crecimiento poblacional es de 2,40% promedio anual. Su población estimada en el 2010 es de 2.286.772 habitantes en su área urbana.</a:t>
            </a:r>
            <a:endParaRPr lang="es-AR" sz="2000" dirty="0" smtClean="0"/>
          </a:p>
          <a:p>
            <a:pPr algn="just">
              <a:buNone/>
            </a:pPr>
            <a:r>
              <a:rPr lang="es-EC" dirty="0" smtClean="0"/>
              <a:t>	http://www.inec.gov.ec/web/guest/institucion/regionales/dir_reg_lit</a:t>
            </a:r>
            <a:endParaRPr lang="es-A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C" b="1" cap="all" dirty="0" smtClean="0"/>
              <a:t>DETERMINACIÓN DEL TAMAÑO DE LA MUESTRA</a:t>
            </a:r>
            <a:endParaRPr lang="es-AR" dirty="0"/>
          </a:p>
        </p:txBody>
      </p:sp>
      <p:sp>
        <p:nvSpPr>
          <p:cNvPr id="3" name="2 Marcador de contenido"/>
          <p:cNvSpPr>
            <a:spLocks noGrp="1"/>
          </p:cNvSpPr>
          <p:nvPr>
            <p:ph sz="quarter" idx="1"/>
          </p:nvPr>
        </p:nvSpPr>
        <p:spPr/>
        <p:txBody>
          <a:bodyPr/>
          <a:lstStyle/>
          <a:p>
            <a:pPr algn="just">
              <a:buNone/>
            </a:pPr>
            <a:r>
              <a:rPr lang="es-ES" dirty="0" smtClean="0"/>
              <a:t>	Las características de la población se estima a través de una muestra representativa; nuestra población es de 2.286.772 habitantes, es decir que es infinita, aplicaremos el método de muestreo no probabilístico por conveniencia que nos permite realizar un análisis descriptivo proporcionándonos estadísticas útiles para estimar la posible aceptación del producto.</a:t>
            </a:r>
            <a:endParaRPr lang="es-AR" dirty="0" smtClean="0"/>
          </a:p>
          <a:p>
            <a:pPr algn="just">
              <a:buNone/>
            </a:pPr>
            <a:r>
              <a:rPr lang="es-ES" dirty="0" smtClean="0"/>
              <a:t>	Los resultados esperados al emplear este método es que ofrezca un punto de vista general acerca de las preferencias de los consumidores.</a:t>
            </a:r>
            <a:endParaRPr lang="es-A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457200" y="571480"/>
            <a:ext cx="7467600" cy="5902472"/>
          </a:xfrm>
        </p:spPr>
        <p:txBody>
          <a:bodyPr>
            <a:normAutofit lnSpcReduction="10000"/>
          </a:bodyPr>
          <a:lstStyle/>
          <a:p>
            <a:pPr algn="just"/>
            <a:r>
              <a:rPr lang="es-EC" dirty="0" smtClean="0"/>
              <a:t>Antes de determinar el número de encuestas se realizó una prueba piloto para determinar el éxito y fracaso del proyecto, esta encuesta fue realizada a 30 personas.</a:t>
            </a:r>
          </a:p>
          <a:p>
            <a:pPr algn="just">
              <a:buNone/>
            </a:pPr>
            <a:r>
              <a:rPr lang="es-ES" dirty="0" smtClean="0"/>
              <a:t>	Se trabajará con un nivel de confianza del 90% para poder obtener resultados viables y cuantificables, por lo tanto el error en la muestra es del 10% (1- 0,90).</a:t>
            </a:r>
          </a:p>
          <a:p>
            <a:pPr algn="just">
              <a:buNone/>
            </a:pPr>
            <a:r>
              <a:rPr lang="es-ES" dirty="0" smtClean="0"/>
              <a:t>	Se estima que un 50% de los encuestados aceptara el producto, dado que se toma como referencia a la factibilidad de un éxito y un fracaso.</a:t>
            </a:r>
            <a:endParaRPr lang="es-AR" dirty="0" smtClean="0"/>
          </a:p>
          <a:p>
            <a:pPr algn="ctr">
              <a:buNone/>
            </a:pPr>
            <a:r>
              <a:rPr lang="es-ES" b="1" dirty="0" smtClean="0"/>
              <a:t>n= ((Z^2)*p*q)/e^2</a:t>
            </a:r>
            <a:endParaRPr lang="es-AR" dirty="0" smtClean="0"/>
          </a:p>
          <a:p>
            <a:pPr algn="ctr">
              <a:buNone/>
            </a:pPr>
            <a:r>
              <a:rPr lang="es-ES" dirty="0" smtClean="0"/>
              <a:t>n=(1.65(^2)*0.5*0.5)/ 0.01</a:t>
            </a:r>
            <a:endParaRPr lang="es-AR" dirty="0" smtClean="0"/>
          </a:p>
          <a:p>
            <a:pPr algn="ctr">
              <a:buNone/>
            </a:pPr>
            <a:r>
              <a:rPr lang="es-ES" dirty="0" smtClean="0"/>
              <a:t>n= </a:t>
            </a:r>
            <a:r>
              <a:rPr lang="es-ES" b="1" dirty="0" smtClean="0"/>
              <a:t>69</a:t>
            </a:r>
            <a:r>
              <a:rPr lang="es-ES" dirty="0" smtClean="0"/>
              <a:t> personas</a:t>
            </a:r>
            <a:endParaRPr lang="es-AR" dirty="0" smtClean="0"/>
          </a:p>
          <a:p>
            <a:pPr>
              <a:buNone/>
            </a:pPr>
            <a:endParaRPr lang="es-AR" dirty="0" smtClean="0"/>
          </a:p>
          <a:p>
            <a:pPr>
              <a:buNone/>
            </a:pPr>
            <a:endParaRPr lang="es-A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b="1" dirty="0" smtClean="0"/>
              <a:t>INTERPRETACION Y ANALISIS DE LAS VARIABLES</a:t>
            </a:r>
            <a:endParaRPr lang="es-AR" dirty="0"/>
          </a:p>
        </p:txBody>
      </p:sp>
      <p:sp>
        <p:nvSpPr>
          <p:cNvPr id="3" name="2 Marcador de contenido"/>
          <p:cNvSpPr>
            <a:spLocks noGrp="1"/>
          </p:cNvSpPr>
          <p:nvPr>
            <p:ph sz="quarter" idx="1"/>
          </p:nvPr>
        </p:nvSpPr>
        <p:spPr/>
        <p:txBody>
          <a:bodyPr/>
          <a:lstStyle/>
          <a:p>
            <a:r>
              <a:rPr lang="es-ES" dirty="0" smtClean="0"/>
              <a:t>Las encuestas fueron realizadas en puntos estratégicos de la ciudad de Guayaquil, tales como:</a:t>
            </a:r>
            <a:endParaRPr lang="es-AR" dirty="0" smtClean="0"/>
          </a:p>
          <a:p>
            <a:pPr>
              <a:buNone/>
            </a:pPr>
            <a:r>
              <a:rPr lang="es-ES" dirty="0" smtClean="0"/>
              <a:t> </a:t>
            </a:r>
            <a:endParaRPr lang="es-AR" dirty="0" smtClean="0"/>
          </a:p>
          <a:p>
            <a:pPr lvl="0" algn="ctr"/>
            <a:r>
              <a:rPr lang="es-ES" dirty="0" smtClean="0"/>
              <a:t>Norte: Mall del Sol</a:t>
            </a:r>
            <a:endParaRPr lang="es-AR" dirty="0" smtClean="0"/>
          </a:p>
          <a:p>
            <a:pPr lvl="0" algn="ctr"/>
            <a:r>
              <a:rPr lang="es-ES" dirty="0" smtClean="0"/>
              <a:t>Centro: Alrededores de la U. de Guayaquil, Calles Céntricas.</a:t>
            </a:r>
            <a:endParaRPr lang="es-AR" dirty="0" smtClean="0"/>
          </a:p>
          <a:p>
            <a:pPr lvl="0" algn="ctr"/>
            <a:r>
              <a:rPr lang="es-ES" dirty="0" smtClean="0"/>
              <a:t>Sur: Mall del Sur</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lvl="0" algn="ctr"/>
            <a:r>
              <a:rPr lang="es-ES" b="1" dirty="0" smtClean="0"/>
              <a:t>Sector Donde Vive</a:t>
            </a:r>
            <a:r>
              <a:rPr lang="es-AR" dirty="0" smtClean="0"/>
              <a:t/>
            </a:r>
            <a:br>
              <a:rPr lang="es-AR" dirty="0" smtClean="0"/>
            </a:br>
            <a:endParaRPr lang="es-AR" dirty="0"/>
          </a:p>
        </p:txBody>
      </p:sp>
      <p:pic>
        <p:nvPicPr>
          <p:cNvPr id="2050" name="Picture 2"/>
          <p:cNvPicPr>
            <a:picLocks noGrp="1" noChangeAspect="1" noChangeArrowheads="1"/>
          </p:cNvPicPr>
          <p:nvPr>
            <p:ph sz="quarter" idx="1"/>
          </p:nvPr>
        </p:nvPicPr>
        <p:blipFill>
          <a:blip r:embed="rId2" cstate="print"/>
          <a:srcRect/>
          <a:stretch>
            <a:fillRect/>
          </a:stretch>
        </p:blipFill>
        <p:spPr bwMode="auto">
          <a:xfrm>
            <a:off x="2786050" y="1357298"/>
            <a:ext cx="3571900" cy="2883200"/>
          </a:xfrm>
          <a:prstGeom prst="rect">
            <a:avLst/>
          </a:prstGeom>
          <a:noFill/>
          <a:ln w="9525">
            <a:noFill/>
            <a:miter lim="800000"/>
            <a:headEnd/>
            <a:tailEnd/>
          </a:ln>
          <a:effectLst/>
        </p:spPr>
      </p:pic>
      <p:pic>
        <p:nvPicPr>
          <p:cNvPr id="2051" name="Picture 3"/>
          <p:cNvPicPr>
            <a:picLocks noChangeAspect="1" noChangeArrowheads="1"/>
          </p:cNvPicPr>
          <p:nvPr/>
        </p:nvPicPr>
        <p:blipFill>
          <a:blip r:embed="rId3" cstate="print"/>
          <a:srcRect/>
          <a:stretch>
            <a:fillRect/>
          </a:stretch>
        </p:blipFill>
        <p:spPr bwMode="auto">
          <a:xfrm>
            <a:off x="2037460" y="4500570"/>
            <a:ext cx="4958638" cy="142876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lvl="0" algn="ctr"/>
            <a:r>
              <a:rPr lang="es-ES" b="1" dirty="0" smtClean="0"/>
              <a:t>¿Acostumbra a Consumir pan?</a:t>
            </a:r>
            <a:r>
              <a:rPr lang="es-AR" dirty="0" smtClean="0"/>
              <a:t/>
            </a:r>
            <a:br>
              <a:rPr lang="es-AR" dirty="0" smtClean="0"/>
            </a:br>
            <a:endParaRPr lang="es-AR" dirty="0"/>
          </a:p>
        </p:txBody>
      </p:sp>
      <p:pic>
        <p:nvPicPr>
          <p:cNvPr id="3074" name="Picture 2"/>
          <p:cNvPicPr>
            <a:picLocks noGrp="1" noChangeAspect="1" noChangeArrowheads="1"/>
          </p:cNvPicPr>
          <p:nvPr>
            <p:ph sz="quarter" idx="1"/>
          </p:nvPr>
        </p:nvPicPr>
        <p:blipFill>
          <a:blip r:embed="rId2" cstate="print"/>
          <a:srcRect/>
          <a:stretch>
            <a:fillRect/>
          </a:stretch>
        </p:blipFill>
        <p:spPr bwMode="auto">
          <a:xfrm>
            <a:off x="2285984" y="1571612"/>
            <a:ext cx="3857652" cy="3341487"/>
          </a:xfrm>
          <a:prstGeom prst="rect">
            <a:avLst/>
          </a:prstGeom>
          <a:noFill/>
          <a:ln w="9525">
            <a:noFill/>
            <a:miter lim="800000"/>
            <a:headEnd/>
            <a:tailEnd/>
          </a:ln>
          <a:effectLst/>
        </p:spPr>
      </p:pic>
      <p:pic>
        <p:nvPicPr>
          <p:cNvPr id="3076" name="Picture 4"/>
          <p:cNvPicPr>
            <a:picLocks noChangeAspect="1" noChangeArrowheads="1"/>
          </p:cNvPicPr>
          <p:nvPr/>
        </p:nvPicPr>
        <p:blipFill>
          <a:blip r:embed="rId3" cstate="print"/>
          <a:srcRect/>
          <a:stretch>
            <a:fillRect/>
          </a:stretch>
        </p:blipFill>
        <p:spPr bwMode="auto">
          <a:xfrm>
            <a:off x="1357290" y="5072074"/>
            <a:ext cx="5643602" cy="156359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b="1" dirty="0" smtClean="0"/>
              <a:t>Frecuencia de Compra de pan</a:t>
            </a:r>
            <a:endParaRPr lang="es-AR" dirty="0"/>
          </a:p>
        </p:txBody>
      </p:sp>
      <p:pic>
        <p:nvPicPr>
          <p:cNvPr id="4098" name="Picture 2"/>
          <p:cNvPicPr>
            <a:picLocks noGrp="1" noChangeAspect="1" noChangeArrowheads="1"/>
          </p:cNvPicPr>
          <p:nvPr>
            <p:ph sz="quarter" idx="1"/>
          </p:nvPr>
        </p:nvPicPr>
        <p:blipFill>
          <a:blip r:embed="rId2" cstate="print"/>
          <a:srcRect/>
          <a:stretch>
            <a:fillRect/>
          </a:stretch>
        </p:blipFill>
        <p:spPr bwMode="auto">
          <a:xfrm>
            <a:off x="2500298" y="1571612"/>
            <a:ext cx="3871611" cy="3286148"/>
          </a:xfrm>
          <a:prstGeom prst="rect">
            <a:avLst/>
          </a:prstGeom>
          <a:noFill/>
          <a:ln w="9525">
            <a:noFill/>
            <a:miter lim="800000"/>
            <a:headEnd/>
            <a:tailEnd/>
          </a:ln>
          <a:effectLst/>
        </p:spPr>
      </p:pic>
      <p:pic>
        <p:nvPicPr>
          <p:cNvPr id="4099" name="Picture 3"/>
          <p:cNvPicPr>
            <a:picLocks noChangeAspect="1" noChangeArrowheads="1"/>
          </p:cNvPicPr>
          <p:nvPr/>
        </p:nvPicPr>
        <p:blipFill>
          <a:blip r:embed="rId3" cstate="print"/>
          <a:srcRect/>
          <a:stretch>
            <a:fillRect/>
          </a:stretch>
        </p:blipFill>
        <p:spPr bwMode="auto">
          <a:xfrm>
            <a:off x="1643042" y="4810438"/>
            <a:ext cx="4929222" cy="190471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sz="3600" b="1" cap="all" dirty="0" smtClean="0">
                <a:latin typeface="Arial" pitchFamily="34" charset="0"/>
                <a:cs typeface="Arial" pitchFamily="34" charset="0"/>
              </a:rPr>
              <a:t>INTRODUCCION</a:t>
            </a:r>
            <a:endParaRPr lang="es-AR" sz="3600" dirty="0"/>
          </a:p>
        </p:txBody>
      </p:sp>
      <p:pic>
        <p:nvPicPr>
          <p:cNvPr id="4" name="6 Marcador de contenido" descr="Snap2.bmp"/>
          <p:cNvPicPr>
            <a:picLocks noGrp="1" noChangeAspect="1"/>
          </p:cNvPicPr>
          <p:nvPr>
            <p:ph sz="quarter" idx="1"/>
          </p:nvPr>
        </p:nvPicPr>
        <p:blipFill>
          <a:blip r:embed="rId2" cstate="print"/>
          <a:stretch>
            <a:fillRect/>
          </a:stretch>
        </p:blipFill>
        <p:spPr>
          <a:xfrm>
            <a:off x="714347" y="1785926"/>
            <a:ext cx="7526537" cy="3786214"/>
          </a:xfrm>
          <a:prstGeom prst="snip2DiagRect">
            <a:avLst/>
          </a:prstGeom>
          <a:solidFill>
            <a:srgbClr val="FFFFFF">
              <a:shade val="85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b="1" dirty="0" smtClean="0"/>
              <a:t>Cantidad de Pan que Compra Según la Frecuencia</a:t>
            </a:r>
            <a:endParaRPr lang="es-AR" dirty="0"/>
          </a:p>
        </p:txBody>
      </p:sp>
      <p:pic>
        <p:nvPicPr>
          <p:cNvPr id="5122" name="Picture 2"/>
          <p:cNvPicPr>
            <a:picLocks noGrp="1" noChangeAspect="1" noChangeArrowheads="1"/>
          </p:cNvPicPr>
          <p:nvPr>
            <p:ph sz="quarter" idx="1"/>
          </p:nvPr>
        </p:nvPicPr>
        <p:blipFill>
          <a:blip r:embed="rId2" cstate="print"/>
          <a:srcRect/>
          <a:stretch>
            <a:fillRect/>
          </a:stretch>
        </p:blipFill>
        <p:spPr bwMode="auto">
          <a:xfrm>
            <a:off x="2613094" y="1500174"/>
            <a:ext cx="3887731" cy="3143272"/>
          </a:xfrm>
          <a:prstGeom prst="rect">
            <a:avLst/>
          </a:prstGeom>
          <a:noFill/>
          <a:ln w="9525">
            <a:noFill/>
            <a:miter lim="800000"/>
            <a:headEnd/>
            <a:tailEnd/>
          </a:ln>
          <a:effectLst/>
        </p:spPr>
      </p:pic>
      <p:pic>
        <p:nvPicPr>
          <p:cNvPr id="5123" name="Picture 3"/>
          <p:cNvPicPr>
            <a:picLocks noChangeAspect="1" noChangeArrowheads="1"/>
          </p:cNvPicPr>
          <p:nvPr/>
        </p:nvPicPr>
        <p:blipFill>
          <a:blip r:embed="rId3" cstate="print"/>
          <a:srcRect/>
          <a:stretch>
            <a:fillRect/>
          </a:stretch>
        </p:blipFill>
        <p:spPr bwMode="auto">
          <a:xfrm>
            <a:off x="2428860" y="4505325"/>
            <a:ext cx="4486275" cy="235267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b="1" dirty="0" smtClean="0"/>
              <a:t>¿Sustituiría el Pan de Trigo por el Pan de Harina de Papa?</a:t>
            </a:r>
            <a:endParaRPr lang="es-AR" dirty="0"/>
          </a:p>
        </p:txBody>
      </p:sp>
      <p:pic>
        <p:nvPicPr>
          <p:cNvPr id="6146" name="Picture 2"/>
          <p:cNvPicPr>
            <a:picLocks noGrp="1" noChangeAspect="1" noChangeArrowheads="1"/>
          </p:cNvPicPr>
          <p:nvPr>
            <p:ph sz="quarter" idx="1"/>
          </p:nvPr>
        </p:nvPicPr>
        <p:blipFill>
          <a:blip r:embed="rId2" cstate="print"/>
          <a:srcRect/>
          <a:stretch>
            <a:fillRect/>
          </a:stretch>
        </p:blipFill>
        <p:spPr bwMode="auto">
          <a:xfrm>
            <a:off x="2571735" y="1500174"/>
            <a:ext cx="4017487" cy="3286148"/>
          </a:xfrm>
          <a:prstGeom prst="rect">
            <a:avLst/>
          </a:prstGeom>
          <a:noFill/>
          <a:ln w="9525">
            <a:noFill/>
            <a:miter lim="800000"/>
            <a:headEnd/>
            <a:tailEnd/>
          </a:ln>
          <a:effectLst/>
        </p:spPr>
      </p:pic>
      <p:pic>
        <p:nvPicPr>
          <p:cNvPr id="6147" name="Picture 3"/>
          <p:cNvPicPr>
            <a:picLocks noChangeAspect="1" noChangeArrowheads="1"/>
          </p:cNvPicPr>
          <p:nvPr/>
        </p:nvPicPr>
        <p:blipFill>
          <a:blip r:embed="rId3" cstate="print"/>
          <a:srcRect/>
          <a:stretch>
            <a:fillRect/>
          </a:stretch>
        </p:blipFill>
        <p:spPr bwMode="auto">
          <a:xfrm>
            <a:off x="1857356" y="4929198"/>
            <a:ext cx="5286412" cy="1899117"/>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lvl="0" algn="ctr"/>
            <a:r>
              <a:rPr lang="es-ES" b="1" dirty="0" smtClean="0"/>
              <a:t>Número de Integrantes en su Familia</a:t>
            </a:r>
            <a:endParaRPr lang="es-AR" dirty="0"/>
          </a:p>
        </p:txBody>
      </p:sp>
      <p:pic>
        <p:nvPicPr>
          <p:cNvPr id="7170" name="Picture 2"/>
          <p:cNvPicPr>
            <a:picLocks noGrp="1" noChangeAspect="1" noChangeArrowheads="1"/>
          </p:cNvPicPr>
          <p:nvPr>
            <p:ph sz="quarter" idx="1"/>
          </p:nvPr>
        </p:nvPicPr>
        <p:blipFill>
          <a:blip r:embed="rId2" cstate="print"/>
          <a:srcRect/>
          <a:stretch>
            <a:fillRect/>
          </a:stretch>
        </p:blipFill>
        <p:spPr bwMode="auto">
          <a:xfrm>
            <a:off x="2428860" y="1500174"/>
            <a:ext cx="3333750" cy="2847975"/>
          </a:xfrm>
          <a:prstGeom prst="rect">
            <a:avLst/>
          </a:prstGeom>
          <a:noFill/>
          <a:ln w="9525">
            <a:noFill/>
            <a:miter lim="800000"/>
            <a:headEnd/>
            <a:tailEnd/>
          </a:ln>
          <a:effectLst/>
        </p:spPr>
      </p:pic>
      <p:pic>
        <p:nvPicPr>
          <p:cNvPr id="7171" name="Picture 3"/>
          <p:cNvPicPr>
            <a:picLocks noChangeAspect="1" noChangeArrowheads="1"/>
          </p:cNvPicPr>
          <p:nvPr/>
        </p:nvPicPr>
        <p:blipFill>
          <a:blip r:embed="rId3" cstate="print"/>
          <a:srcRect/>
          <a:stretch>
            <a:fillRect/>
          </a:stretch>
        </p:blipFill>
        <p:spPr bwMode="auto">
          <a:xfrm>
            <a:off x="1714480" y="4213293"/>
            <a:ext cx="5500726" cy="2644707"/>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lvl="2" algn="ctr" rtl="0">
              <a:spcBef>
                <a:spcPct val="0"/>
              </a:spcBef>
            </a:pPr>
            <a:r>
              <a:rPr lang="es-ES" sz="3200" b="1" dirty="0"/>
              <a:t>CONCLUSIONES</a:t>
            </a:r>
            <a:r>
              <a:rPr lang="es-AR" sz="1400" dirty="0"/>
              <a:t/>
            </a:r>
            <a:br>
              <a:rPr lang="es-AR" sz="1400" dirty="0"/>
            </a:br>
            <a:endParaRPr lang="es-AR" dirty="0"/>
          </a:p>
        </p:txBody>
      </p:sp>
      <p:sp>
        <p:nvSpPr>
          <p:cNvPr id="3" name="2 Marcador de contenido"/>
          <p:cNvSpPr>
            <a:spLocks noGrp="1"/>
          </p:cNvSpPr>
          <p:nvPr>
            <p:ph sz="quarter" idx="1"/>
          </p:nvPr>
        </p:nvSpPr>
        <p:spPr/>
        <p:txBody>
          <a:bodyPr>
            <a:normAutofit lnSpcReduction="10000"/>
          </a:bodyPr>
          <a:lstStyle/>
          <a:p>
            <a:pPr algn="just">
              <a:buNone/>
            </a:pPr>
            <a:r>
              <a:rPr lang="es-ES" dirty="0" smtClean="0"/>
              <a:t>	Con la encuesta realizada y su posterior análisis, se puede concluir que el proyecto tendría una aceptación en el mercado, ya que el 92.75% de los encuestados son consumidores de pan, de estos el 71.88% adquieren diariamente el pan en panaderías y un 46,90% consumen más de 6 panes diarios.</a:t>
            </a:r>
            <a:endParaRPr lang="es-AR" dirty="0" smtClean="0"/>
          </a:p>
          <a:p>
            <a:pPr algn="just">
              <a:buNone/>
            </a:pPr>
            <a:r>
              <a:rPr lang="es-ES" dirty="0" smtClean="0"/>
              <a:t>	Finalmente, se cuenta con que el 75% de los consumidores de pan de harina de trigo, estarían dispuestos a sustituir su consumo  por el pan elaborado con harina de papa, para lo cual estarían dispuestos a cancelar entre $0.07 y $0.10 por unidad y encontrar información del mismo a través de volantes.</a:t>
            </a:r>
            <a:endParaRPr lang="es-AR" dirty="0" smtClean="0"/>
          </a:p>
          <a:p>
            <a:endParaRPr lang="es-AR"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b="1" dirty="0" smtClean="0"/>
              <a:t>ESTIMACION DE LA DEMANDA</a:t>
            </a:r>
            <a:endParaRPr lang="es-AR" dirty="0"/>
          </a:p>
        </p:txBody>
      </p:sp>
      <p:pic>
        <p:nvPicPr>
          <p:cNvPr id="8194" name="Picture 2"/>
          <p:cNvPicPr>
            <a:picLocks noGrp="1" noChangeAspect="1" noChangeArrowheads="1"/>
          </p:cNvPicPr>
          <p:nvPr>
            <p:ph sz="quarter" idx="1"/>
          </p:nvPr>
        </p:nvPicPr>
        <p:blipFill>
          <a:blip r:embed="rId2" cstate="print"/>
          <a:srcRect/>
          <a:stretch>
            <a:fillRect/>
          </a:stretch>
        </p:blipFill>
        <p:spPr bwMode="auto">
          <a:xfrm>
            <a:off x="714348" y="2285992"/>
            <a:ext cx="7659396" cy="257176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AR" dirty="0" smtClean="0"/>
              <a:t>ESTUDIO DE LOCALIZACION</a:t>
            </a:r>
            <a:endParaRPr lang="es-AR" dirty="0"/>
          </a:p>
        </p:txBody>
      </p:sp>
      <p:pic>
        <p:nvPicPr>
          <p:cNvPr id="9218" name="Picture 2"/>
          <p:cNvPicPr>
            <a:picLocks noGrp="1" noChangeAspect="1" noChangeArrowheads="1"/>
          </p:cNvPicPr>
          <p:nvPr>
            <p:ph sz="quarter" idx="1"/>
          </p:nvPr>
        </p:nvPicPr>
        <p:blipFill>
          <a:blip r:embed="rId2" cstate="print"/>
          <a:srcRect/>
          <a:stretch>
            <a:fillRect/>
          </a:stretch>
        </p:blipFill>
        <p:spPr bwMode="auto">
          <a:xfrm>
            <a:off x="1285852" y="1500174"/>
            <a:ext cx="6786610" cy="4635647"/>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lvl="1" algn="ctr" rtl="0">
              <a:spcBef>
                <a:spcPct val="0"/>
              </a:spcBef>
            </a:pPr>
            <a:r>
              <a:rPr lang="es-ES" sz="3200" b="1" dirty="0"/>
              <a:t>ESTUDIO TÉCNICO</a:t>
            </a:r>
            <a:r>
              <a:rPr lang="es-AR" sz="1400" dirty="0"/>
              <a:t/>
            </a:r>
            <a:br>
              <a:rPr lang="es-AR" sz="1400" dirty="0"/>
            </a:br>
            <a:endParaRPr lang="es-AR" dirty="0"/>
          </a:p>
        </p:txBody>
      </p:sp>
      <p:pic>
        <p:nvPicPr>
          <p:cNvPr id="10242" name="Picture 2"/>
          <p:cNvPicPr>
            <a:picLocks noGrp="1" noChangeAspect="1" noChangeArrowheads="1"/>
          </p:cNvPicPr>
          <p:nvPr>
            <p:ph sz="quarter" idx="1"/>
          </p:nvPr>
        </p:nvPicPr>
        <p:blipFill>
          <a:blip r:embed="rId2" cstate="print"/>
          <a:srcRect/>
          <a:stretch>
            <a:fillRect/>
          </a:stretch>
        </p:blipFill>
        <p:spPr bwMode="auto">
          <a:xfrm>
            <a:off x="642910" y="1643050"/>
            <a:ext cx="7143800" cy="4664371"/>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AR" dirty="0" smtClean="0"/>
              <a:t>DIAGRAMA DE PROCESO</a:t>
            </a:r>
            <a:endParaRPr lang="es-AR" dirty="0"/>
          </a:p>
        </p:txBody>
      </p:sp>
      <p:pic>
        <p:nvPicPr>
          <p:cNvPr id="11266" name="Picture 2"/>
          <p:cNvPicPr>
            <a:picLocks noGrp="1" noChangeAspect="1" noChangeArrowheads="1"/>
          </p:cNvPicPr>
          <p:nvPr>
            <p:ph sz="quarter" idx="1"/>
          </p:nvPr>
        </p:nvPicPr>
        <p:blipFill>
          <a:blip r:embed="rId2" cstate="print"/>
          <a:srcRect/>
          <a:stretch>
            <a:fillRect/>
          </a:stretch>
        </p:blipFill>
        <p:spPr bwMode="auto">
          <a:xfrm>
            <a:off x="857224" y="1571612"/>
            <a:ext cx="6982256" cy="487362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00034" y="4071942"/>
            <a:ext cx="7467600" cy="1143000"/>
          </a:xfrm>
        </p:spPr>
        <p:txBody>
          <a:bodyPr>
            <a:noAutofit/>
          </a:bodyPr>
          <a:lstStyle/>
          <a:p>
            <a:r>
              <a:rPr lang="es-ES" sz="4000" b="1" dirty="0" smtClean="0"/>
              <a:t>ESTUDIO Y EVALUACIÓN FINANCIERA</a:t>
            </a:r>
            <a:endParaRPr lang="es-EC" sz="4000" dirty="0"/>
          </a:p>
        </p:txBody>
      </p:sp>
      <p:pic>
        <p:nvPicPr>
          <p:cNvPr id="4" name="Picture 2" descr="C:\Users\JAVIER LUNA\AppData\Local\Microsoft\Windows\Temporary Internet Files\Content.IE5\NQ16I13U\MC900431552[1].png"/>
          <p:cNvPicPr>
            <a:picLocks noGrp="1" noChangeAspect="1" noChangeArrowheads="1"/>
          </p:cNvPicPr>
          <p:nvPr>
            <p:ph sz="quarter" idx="1"/>
          </p:nvPr>
        </p:nvPicPr>
        <p:blipFill>
          <a:blip r:embed="rId2" cstate="print"/>
          <a:srcRect/>
          <a:stretch>
            <a:fillRect/>
          </a:stretch>
        </p:blipFill>
        <p:spPr bwMode="auto">
          <a:xfrm>
            <a:off x="3286116" y="1142984"/>
            <a:ext cx="2285714" cy="2285714"/>
          </a:xfrm>
          <a:prstGeom prst="rect">
            <a:avLst/>
          </a:prstGeom>
          <a:noFill/>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endParaRPr lang="es-AR" dirty="0"/>
          </a:p>
        </p:txBody>
      </p:sp>
      <p:sp>
        <p:nvSpPr>
          <p:cNvPr id="3" name="2 Marcador de contenido"/>
          <p:cNvSpPr>
            <a:spLocks noGrp="1"/>
          </p:cNvSpPr>
          <p:nvPr>
            <p:ph sz="quarter" idx="1"/>
          </p:nvPr>
        </p:nvSpPr>
        <p:spPr>
          <a:xfrm>
            <a:off x="457200" y="1000108"/>
            <a:ext cx="7467600" cy="5473844"/>
          </a:xfrm>
        </p:spPr>
        <p:txBody>
          <a:bodyPr>
            <a:normAutofit/>
          </a:bodyPr>
          <a:lstStyle/>
          <a:p>
            <a:pPr algn="ctr"/>
            <a:r>
              <a:rPr lang="es-ES" sz="3600" b="1" dirty="0" smtClean="0"/>
              <a:t>INVERSIONES</a:t>
            </a:r>
            <a:endParaRPr lang="es-AR" sz="3600" dirty="0"/>
          </a:p>
        </p:txBody>
      </p:sp>
      <p:pic>
        <p:nvPicPr>
          <p:cNvPr id="4" name="Picture 2"/>
          <p:cNvPicPr>
            <a:picLocks noChangeAspect="1" noChangeArrowheads="1"/>
          </p:cNvPicPr>
          <p:nvPr/>
        </p:nvPicPr>
        <p:blipFill>
          <a:blip r:embed="rId2" cstate="print"/>
          <a:srcRect/>
          <a:stretch>
            <a:fillRect/>
          </a:stretch>
        </p:blipFill>
        <p:spPr bwMode="auto">
          <a:xfrm>
            <a:off x="357158" y="2786058"/>
            <a:ext cx="8205754" cy="1571636"/>
          </a:xfrm>
          <a:prstGeom prst="rect">
            <a:avLst/>
          </a:prstGeom>
          <a:noFill/>
          <a:ln w="9525">
            <a:noFill/>
            <a:miter lim="800000"/>
            <a:headEnd/>
            <a:tailEnd/>
          </a:ln>
        </p:spPr>
      </p:pic>
      <p:pic>
        <p:nvPicPr>
          <p:cNvPr id="5" name="Picture 3" descr="C:\Users\JAVIER LUNA\AppData\Local\Microsoft\Windows\Temporary Internet Files\Content.IE5\F3DRWX07\MC900431631[1].png"/>
          <p:cNvPicPr>
            <a:picLocks noChangeAspect="1" noChangeArrowheads="1"/>
          </p:cNvPicPr>
          <p:nvPr/>
        </p:nvPicPr>
        <p:blipFill>
          <a:blip r:embed="rId3" cstate="print"/>
          <a:srcRect/>
          <a:stretch>
            <a:fillRect/>
          </a:stretch>
        </p:blipFill>
        <p:spPr bwMode="auto">
          <a:xfrm>
            <a:off x="7000892" y="4857760"/>
            <a:ext cx="1714500" cy="1714500"/>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sz="3200" b="1" cap="all" dirty="0" smtClean="0">
                <a:latin typeface="Arial" pitchFamily="34" charset="0"/>
                <a:cs typeface="Arial" pitchFamily="34" charset="0"/>
              </a:rPr>
              <a:t>ANTECEDENTES</a:t>
            </a:r>
            <a:endParaRPr lang="es-AR" dirty="0"/>
          </a:p>
        </p:txBody>
      </p:sp>
      <p:sp>
        <p:nvSpPr>
          <p:cNvPr id="3" name="2 Marcador de contenido"/>
          <p:cNvSpPr>
            <a:spLocks noGrp="1"/>
          </p:cNvSpPr>
          <p:nvPr>
            <p:ph sz="quarter" idx="1"/>
          </p:nvPr>
        </p:nvSpPr>
        <p:spPr/>
        <p:txBody>
          <a:bodyPr>
            <a:normAutofit lnSpcReduction="10000"/>
          </a:bodyPr>
          <a:lstStyle/>
          <a:p>
            <a:pPr algn="just">
              <a:buNone/>
            </a:pPr>
            <a:r>
              <a:rPr lang="es-ES" dirty="0" smtClean="0">
                <a:latin typeface="Arial" pitchFamily="34" charset="0"/>
                <a:cs typeface="Arial" pitchFamily="34" charset="0"/>
              </a:rPr>
              <a:t>	El trigo es la principal materia prima para la elaboración del pan que comúnmente se consume, pero la producción en Ecuador de este insumo es insuficiente y no cubre la demanda de las molineras.</a:t>
            </a:r>
          </a:p>
          <a:p>
            <a:pPr algn="just">
              <a:buNone/>
            </a:pPr>
            <a:r>
              <a:rPr lang="es-EC" dirty="0" smtClean="0">
                <a:latin typeface="Arial" pitchFamily="34" charset="0"/>
                <a:cs typeface="Arial" pitchFamily="34" charset="0"/>
              </a:rPr>
              <a:t>	Los factores que influyen:</a:t>
            </a:r>
          </a:p>
          <a:p>
            <a:pPr algn="just"/>
            <a:r>
              <a:rPr lang="es-EC" dirty="0" smtClean="0">
                <a:latin typeface="Arial" pitchFamily="34" charset="0"/>
                <a:cs typeface="Arial" pitchFamily="34" charset="0"/>
              </a:rPr>
              <a:t>Carencia de variedades de semillas para cultivar el cereal en el país.</a:t>
            </a:r>
          </a:p>
          <a:p>
            <a:pPr algn="just"/>
            <a:r>
              <a:rPr lang="es-EC" dirty="0" smtClean="0">
                <a:latin typeface="Arial" pitchFamily="34" charset="0"/>
                <a:cs typeface="Arial" pitchFamily="34" charset="0"/>
              </a:rPr>
              <a:t>Masiva importación del producto(</a:t>
            </a:r>
            <a:r>
              <a:rPr lang="es-EC" dirty="0" smtClean="0"/>
              <a:t>Importado 14% ,Nacional 11% de proteínas) </a:t>
            </a:r>
            <a:endParaRPr lang="es-EC" dirty="0" smtClean="0">
              <a:latin typeface="Arial" pitchFamily="34" charset="0"/>
              <a:cs typeface="Arial" pitchFamily="34" charset="0"/>
            </a:endParaRPr>
          </a:p>
          <a:p>
            <a:pPr algn="just"/>
            <a:r>
              <a:rPr lang="es-EC" dirty="0" smtClean="0">
                <a:latin typeface="Arial" pitchFamily="34" charset="0"/>
                <a:cs typeface="Arial" pitchFamily="34" charset="0"/>
              </a:rPr>
              <a:t>Falta de cuatro estaciones</a:t>
            </a:r>
          </a:p>
          <a:p>
            <a:pPr algn="just">
              <a:buNone/>
            </a:pPr>
            <a:r>
              <a:rPr lang="es-EC" dirty="0" smtClean="0">
                <a:latin typeface="Arial" pitchFamily="34" charset="0"/>
                <a:cs typeface="Arial" pitchFamily="34" charset="0"/>
              </a:rPr>
              <a:t/>
            </a:r>
            <a:br>
              <a:rPr lang="es-EC" dirty="0" smtClean="0">
                <a:latin typeface="Arial" pitchFamily="34" charset="0"/>
                <a:cs typeface="Arial" pitchFamily="34" charset="0"/>
              </a:rPr>
            </a:br>
            <a:endParaRPr lang="es-AR"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C" b="1" dirty="0" smtClean="0"/>
              <a:t>INVERSIÓN EN ACTIVOS FIJOS </a:t>
            </a:r>
            <a:endParaRPr lang="es-AR" dirty="0"/>
          </a:p>
        </p:txBody>
      </p:sp>
      <p:pic>
        <p:nvPicPr>
          <p:cNvPr id="4" name="Picture 1"/>
          <p:cNvPicPr>
            <a:picLocks noGrp="1" noChangeAspect="1" noChangeArrowheads="1"/>
          </p:cNvPicPr>
          <p:nvPr>
            <p:ph sz="quarter" idx="1"/>
          </p:nvPr>
        </p:nvPicPr>
        <p:blipFill>
          <a:blip r:embed="rId2" cstate="print"/>
          <a:srcRect/>
          <a:stretch>
            <a:fillRect/>
          </a:stretch>
        </p:blipFill>
        <p:spPr bwMode="auto">
          <a:xfrm>
            <a:off x="1071538" y="1557285"/>
            <a:ext cx="6215106" cy="494052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C" sz="3200" b="1" dirty="0" smtClean="0"/>
              <a:t>CAPITAL DE TRABAJO: DEFICIT MAXIMO ACUMULADO </a:t>
            </a:r>
            <a:endParaRPr lang="es-AR" dirty="0"/>
          </a:p>
        </p:txBody>
      </p:sp>
      <p:sp>
        <p:nvSpPr>
          <p:cNvPr id="3" name="2 Marcador de contenido"/>
          <p:cNvSpPr>
            <a:spLocks noGrp="1"/>
          </p:cNvSpPr>
          <p:nvPr>
            <p:ph sz="quarter" idx="1"/>
          </p:nvPr>
        </p:nvSpPr>
        <p:spPr/>
        <p:txBody>
          <a:bodyPr/>
          <a:lstStyle/>
          <a:p>
            <a:pPr>
              <a:buNone/>
            </a:pPr>
            <a:r>
              <a:rPr lang="es-EC" sz="2800" u="sng" dirty="0" smtClean="0">
                <a:latin typeface="Arial" pitchFamily="34" charset="0"/>
                <a:cs typeface="Arial" pitchFamily="34" charset="0"/>
              </a:rPr>
              <a:t>Supuestos:</a:t>
            </a:r>
            <a:endParaRPr lang="es-EC" u="sng" dirty="0" smtClean="0">
              <a:latin typeface="Arial" pitchFamily="34" charset="0"/>
              <a:cs typeface="Arial" pitchFamily="34" charset="0"/>
            </a:endParaRPr>
          </a:p>
          <a:p>
            <a:endParaRPr lang="es-EC" dirty="0" smtClean="0"/>
          </a:p>
          <a:p>
            <a:r>
              <a:rPr lang="es-EC" dirty="0" smtClean="0">
                <a:latin typeface="Arial" pitchFamily="34" charset="0"/>
                <a:cs typeface="Arial" pitchFamily="34" charset="0"/>
              </a:rPr>
              <a:t>Total de Venta Año 1: $28.583,10 </a:t>
            </a:r>
          </a:p>
          <a:p>
            <a:endParaRPr lang="es-EC" dirty="0" smtClean="0">
              <a:latin typeface="Arial" pitchFamily="34" charset="0"/>
              <a:cs typeface="Arial" pitchFamily="34" charset="0"/>
            </a:endParaRPr>
          </a:p>
          <a:p>
            <a:r>
              <a:rPr lang="es-EC" dirty="0" smtClean="0">
                <a:latin typeface="Arial" pitchFamily="34" charset="0"/>
                <a:cs typeface="Arial" pitchFamily="34" charset="0"/>
              </a:rPr>
              <a:t>Venta Total de los tres primeros meses (15%): $4.287,47 </a:t>
            </a:r>
          </a:p>
          <a:p>
            <a:endParaRPr lang="es-EC" dirty="0" smtClean="0">
              <a:latin typeface="Arial" pitchFamily="34" charset="0"/>
              <a:cs typeface="Arial" pitchFamily="34" charset="0"/>
            </a:endParaRPr>
          </a:p>
          <a:p>
            <a:r>
              <a:rPr lang="es-EC" dirty="0" smtClean="0">
                <a:latin typeface="Arial" pitchFamily="34" charset="0"/>
                <a:cs typeface="Arial" pitchFamily="34" charset="0"/>
              </a:rPr>
              <a:t>Venta Total de los nueve próximos meses(85%): $24.295,64 </a:t>
            </a:r>
          </a:p>
          <a:p>
            <a:endParaRPr lang="es-AR"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s-EC" sz="3200" b="1" dirty="0" smtClean="0"/>
              <a:t>CAPITAL DE TRABAJO: DEFICIT MAXIMO ACUMULADO </a:t>
            </a:r>
            <a:endParaRPr lang="es-AR" sz="3200" dirty="0"/>
          </a:p>
        </p:txBody>
      </p:sp>
      <p:pic>
        <p:nvPicPr>
          <p:cNvPr id="4" name="Picture 2"/>
          <p:cNvPicPr>
            <a:picLocks noGrp="1" noChangeAspect="1" noChangeArrowheads="1"/>
          </p:cNvPicPr>
          <p:nvPr>
            <p:ph sz="quarter" idx="1"/>
          </p:nvPr>
        </p:nvPicPr>
        <p:blipFill>
          <a:blip r:embed="rId2" cstate="print"/>
          <a:srcRect/>
          <a:stretch>
            <a:fillRect/>
          </a:stretch>
        </p:blipFill>
        <p:spPr bwMode="auto">
          <a:xfrm>
            <a:off x="285720" y="1714488"/>
            <a:ext cx="8176886" cy="392909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s-EC" sz="3200" b="1" dirty="0" smtClean="0"/>
              <a:t>INGRESOS</a:t>
            </a:r>
            <a:endParaRPr lang="es-AR" sz="3200" dirty="0"/>
          </a:p>
        </p:txBody>
      </p:sp>
      <p:pic>
        <p:nvPicPr>
          <p:cNvPr id="4" name="Picture 2"/>
          <p:cNvPicPr>
            <a:picLocks noGrp="1" noChangeAspect="1" noChangeArrowheads="1"/>
          </p:cNvPicPr>
          <p:nvPr>
            <p:ph sz="quarter" idx="1"/>
          </p:nvPr>
        </p:nvPicPr>
        <p:blipFill>
          <a:blip r:embed="rId2" cstate="print"/>
          <a:srcRect/>
          <a:stretch>
            <a:fillRect/>
          </a:stretch>
        </p:blipFill>
        <p:spPr bwMode="auto">
          <a:xfrm>
            <a:off x="2285984" y="2143116"/>
            <a:ext cx="4401160" cy="3357586"/>
          </a:xfrm>
          <a:prstGeom prst="rect">
            <a:avLst/>
          </a:prstGeom>
          <a:noFill/>
          <a:ln w="9525">
            <a:noFill/>
            <a:miter lim="800000"/>
            <a:headEnd/>
            <a:tailEnd/>
          </a:ln>
        </p:spPr>
      </p:pic>
      <p:pic>
        <p:nvPicPr>
          <p:cNvPr id="5" name="Picture 3" descr="C:\Users\JAVIER LUNA\AppData\Local\Microsoft\Windows\Temporary Internet Files\Content.IE5\C9Q5ILE8\MC900300824[1].wmf"/>
          <p:cNvPicPr>
            <a:picLocks noChangeAspect="1" noChangeArrowheads="1"/>
          </p:cNvPicPr>
          <p:nvPr/>
        </p:nvPicPr>
        <p:blipFill>
          <a:blip r:embed="rId3" cstate="print"/>
          <a:srcRect/>
          <a:stretch>
            <a:fillRect/>
          </a:stretch>
        </p:blipFill>
        <p:spPr bwMode="auto">
          <a:xfrm>
            <a:off x="6715140" y="5584870"/>
            <a:ext cx="2071702" cy="1011054"/>
          </a:xfrm>
          <a:prstGeom prst="rect">
            <a:avLst/>
          </a:prstGeom>
          <a:noFill/>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s-EC" b="1" dirty="0" smtClean="0"/>
              <a:t>REQUERIMIENTO DE PERSONAL </a:t>
            </a:r>
            <a:endParaRPr lang="es-AR" dirty="0"/>
          </a:p>
        </p:txBody>
      </p:sp>
      <p:pic>
        <p:nvPicPr>
          <p:cNvPr id="4" name="Picture 2"/>
          <p:cNvPicPr>
            <a:picLocks noGrp="1" noChangeAspect="1" noChangeArrowheads="1"/>
          </p:cNvPicPr>
          <p:nvPr>
            <p:ph sz="quarter" idx="1"/>
          </p:nvPr>
        </p:nvPicPr>
        <p:blipFill>
          <a:blip r:embed="rId2" cstate="print"/>
          <a:srcRect/>
          <a:stretch>
            <a:fillRect/>
          </a:stretch>
        </p:blipFill>
        <p:spPr bwMode="auto">
          <a:xfrm>
            <a:off x="571471" y="2071678"/>
            <a:ext cx="8063711" cy="2357454"/>
          </a:xfrm>
          <a:prstGeom prst="rect">
            <a:avLst/>
          </a:prstGeom>
          <a:noFill/>
          <a:ln w="9525">
            <a:noFill/>
            <a:miter lim="800000"/>
            <a:headEnd/>
            <a:tailEnd/>
          </a:ln>
        </p:spPr>
      </p:pic>
      <p:pic>
        <p:nvPicPr>
          <p:cNvPr id="6" name="Picture 3" descr="C:\Users\JAVIER LUNA\AppData\Local\Microsoft\Windows\Temporary Internet Files\Content.IE5\C9Q5ILE8\MC900039005[1].wmf"/>
          <p:cNvPicPr>
            <a:picLocks noChangeAspect="1" noChangeArrowheads="1"/>
          </p:cNvPicPr>
          <p:nvPr/>
        </p:nvPicPr>
        <p:blipFill>
          <a:blip r:embed="rId3" cstate="print"/>
          <a:srcRect/>
          <a:stretch>
            <a:fillRect/>
          </a:stretch>
        </p:blipFill>
        <p:spPr bwMode="auto">
          <a:xfrm>
            <a:off x="6643702" y="4929198"/>
            <a:ext cx="1836115" cy="1717243"/>
          </a:xfrm>
          <a:prstGeom prst="rect">
            <a:avLst/>
          </a:prstGeom>
          <a:noFill/>
        </p:spPr>
      </p:pic>
      <p:pic>
        <p:nvPicPr>
          <p:cNvPr id="7" name="Picture 4" descr="C:\Users\JAVIER LUNA\AppData\Local\Microsoft\Windows\Temporary Internet Files\Content.IE5\F3DRWX07\MP900409560[1].jpg"/>
          <p:cNvPicPr>
            <a:picLocks noChangeAspect="1" noChangeArrowheads="1"/>
          </p:cNvPicPr>
          <p:nvPr/>
        </p:nvPicPr>
        <p:blipFill>
          <a:blip r:embed="rId4" cstate="print"/>
          <a:srcRect/>
          <a:stretch>
            <a:fillRect/>
          </a:stretch>
        </p:blipFill>
        <p:spPr bwMode="auto">
          <a:xfrm>
            <a:off x="642910" y="5286388"/>
            <a:ext cx="1357322" cy="1285860"/>
          </a:xfrm>
          <a:prstGeom prst="rect">
            <a:avLst/>
          </a:prstGeom>
          <a:noFill/>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s-EC" sz="3200" b="1" dirty="0" smtClean="0"/>
              <a:t>COSTOS VARIABLES</a:t>
            </a:r>
            <a:endParaRPr lang="es-AR" sz="3200" b="1" dirty="0"/>
          </a:p>
        </p:txBody>
      </p:sp>
      <p:pic>
        <p:nvPicPr>
          <p:cNvPr id="4" name="Picture 2"/>
          <p:cNvPicPr>
            <a:picLocks noGrp="1" noChangeAspect="1" noChangeArrowheads="1"/>
          </p:cNvPicPr>
          <p:nvPr>
            <p:ph sz="quarter" idx="1"/>
          </p:nvPr>
        </p:nvPicPr>
        <p:blipFill>
          <a:blip r:embed="rId2" cstate="print"/>
          <a:srcRect t="7143"/>
          <a:stretch>
            <a:fillRect/>
          </a:stretch>
        </p:blipFill>
        <p:spPr bwMode="auto">
          <a:xfrm>
            <a:off x="500033" y="1785926"/>
            <a:ext cx="7858381" cy="3286148"/>
          </a:xfrm>
          <a:prstGeom prst="rect">
            <a:avLst/>
          </a:prstGeom>
          <a:noFill/>
          <a:ln w="9525">
            <a:noFill/>
            <a:miter lim="800000"/>
            <a:headEnd/>
            <a:tailEnd/>
          </a:ln>
        </p:spPr>
      </p:pic>
      <p:pic>
        <p:nvPicPr>
          <p:cNvPr id="5" name="Picture 2"/>
          <p:cNvPicPr>
            <a:picLocks noChangeAspect="1" noChangeArrowheads="1"/>
          </p:cNvPicPr>
          <p:nvPr/>
        </p:nvPicPr>
        <p:blipFill>
          <a:blip r:embed="rId3" cstate="print"/>
          <a:srcRect/>
          <a:stretch>
            <a:fillRect/>
          </a:stretch>
        </p:blipFill>
        <p:spPr bwMode="auto">
          <a:xfrm>
            <a:off x="2143108" y="5357826"/>
            <a:ext cx="4331716" cy="64294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7467600" cy="796908"/>
          </a:xfrm>
        </p:spPr>
        <p:txBody>
          <a:bodyPr>
            <a:normAutofit/>
          </a:bodyPr>
          <a:lstStyle/>
          <a:p>
            <a:pPr algn="ctr"/>
            <a:r>
              <a:rPr lang="es-EC" sz="3200" b="1" dirty="0" smtClean="0"/>
              <a:t>TASA DE DESCUENTO TMAR </a:t>
            </a:r>
            <a:endParaRPr lang="es-EC" sz="3200" dirty="0"/>
          </a:p>
        </p:txBody>
      </p:sp>
      <p:sp>
        <p:nvSpPr>
          <p:cNvPr id="5" name="4 Rectángulo"/>
          <p:cNvSpPr/>
          <p:nvPr/>
        </p:nvSpPr>
        <p:spPr>
          <a:xfrm>
            <a:off x="1142976" y="5143512"/>
            <a:ext cx="7500990" cy="646331"/>
          </a:xfrm>
          <a:prstGeom prst="rect">
            <a:avLst/>
          </a:prstGeom>
        </p:spPr>
        <p:txBody>
          <a:bodyPr wrap="square">
            <a:spAutoFit/>
          </a:bodyPr>
          <a:lstStyle/>
          <a:p>
            <a:pPr>
              <a:buFont typeface="Arial" pitchFamily="34" charset="0"/>
              <a:buChar char="•"/>
            </a:pPr>
            <a:endParaRPr lang="es-EC" dirty="0" smtClean="0"/>
          </a:p>
          <a:p>
            <a:endParaRPr lang="es-EC" dirty="0"/>
          </a:p>
        </p:txBody>
      </p:sp>
      <p:sp>
        <p:nvSpPr>
          <p:cNvPr id="6" name="5 Rectángulo"/>
          <p:cNvSpPr/>
          <p:nvPr/>
        </p:nvSpPr>
        <p:spPr>
          <a:xfrm>
            <a:off x="500034" y="5286388"/>
            <a:ext cx="8143932" cy="1354217"/>
          </a:xfrm>
          <a:prstGeom prst="rect">
            <a:avLst/>
          </a:prstGeom>
        </p:spPr>
        <p:txBody>
          <a:bodyPr wrap="square">
            <a:spAutoFit/>
          </a:bodyPr>
          <a:lstStyle/>
          <a:p>
            <a:r>
              <a:rPr lang="es-EC" sz="1600" b="1" dirty="0" smtClean="0"/>
              <a:t>FUENTES:</a:t>
            </a:r>
          </a:p>
          <a:p>
            <a:pPr>
              <a:buFont typeface="Arial" pitchFamily="34" charset="0"/>
              <a:buChar char="•"/>
            </a:pPr>
            <a:r>
              <a:rPr lang="es-EC" sz="1600" b="1" dirty="0" smtClean="0"/>
              <a:t>Riesgo País</a:t>
            </a:r>
            <a:r>
              <a:rPr lang="es-EC" sz="1600" dirty="0" smtClean="0"/>
              <a:t>: </a:t>
            </a:r>
            <a:r>
              <a:rPr lang="es-EC" sz="1600" dirty="0" smtClean="0">
                <a:hlinkClick r:id="rId2"/>
              </a:rPr>
              <a:t>http://www.bce.fin.ec/resumen_ticker.php?ticker_value=riesgo_pais</a:t>
            </a:r>
            <a:endParaRPr lang="es-EC" sz="1600" dirty="0" smtClean="0"/>
          </a:p>
          <a:p>
            <a:pPr>
              <a:buFont typeface="Arial" pitchFamily="34" charset="0"/>
              <a:buChar char="•"/>
            </a:pPr>
            <a:r>
              <a:rPr lang="es-EC" sz="1600" b="1" dirty="0" smtClean="0"/>
              <a:t>Rf</a:t>
            </a:r>
            <a:r>
              <a:rPr lang="es-EC" sz="1600" dirty="0" smtClean="0"/>
              <a:t>: </a:t>
            </a:r>
            <a:r>
              <a:rPr lang="es-EC" sz="1600" dirty="0" smtClean="0">
                <a:hlinkClick r:id="rId3"/>
              </a:rPr>
              <a:t>http://www.treas.gov/offices/domestic-finance/debt-management/interest-rate/yield.shtml</a:t>
            </a:r>
            <a:endParaRPr lang="es-EC" sz="1600" dirty="0" smtClean="0"/>
          </a:p>
          <a:p>
            <a:pPr>
              <a:buFont typeface="Arial" pitchFamily="34" charset="0"/>
              <a:buChar char="•"/>
            </a:pPr>
            <a:r>
              <a:rPr lang="es-EC" sz="1600" b="1" dirty="0" smtClean="0"/>
              <a:t>Beta</a:t>
            </a:r>
            <a:r>
              <a:rPr lang="es-EC" sz="1600" dirty="0" smtClean="0"/>
              <a:t>: </a:t>
            </a:r>
            <a:r>
              <a:rPr lang="es-EC" sz="1600" dirty="0" smtClean="0">
                <a:hlinkClick r:id="rId4"/>
              </a:rPr>
              <a:t>http://finance.yahoo.com/q/ks?s=PNRA</a:t>
            </a:r>
            <a:endParaRPr lang="es-EC" dirty="0" smtClean="0"/>
          </a:p>
        </p:txBody>
      </p:sp>
      <p:pic>
        <p:nvPicPr>
          <p:cNvPr id="4100" name="Picture 4"/>
          <p:cNvPicPr>
            <a:picLocks noChangeAspect="1" noChangeArrowheads="1"/>
          </p:cNvPicPr>
          <p:nvPr/>
        </p:nvPicPr>
        <p:blipFill>
          <a:blip r:embed="rId5" cstate="print"/>
          <a:srcRect/>
          <a:stretch>
            <a:fillRect/>
          </a:stretch>
        </p:blipFill>
        <p:spPr bwMode="auto">
          <a:xfrm>
            <a:off x="2571736" y="2357430"/>
            <a:ext cx="3848100" cy="357190"/>
          </a:xfrm>
          <a:prstGeom prst="rect">
            <a:avLst/>
          </a:prstGeom>
          <a:noFill/>
          <a:ln w="9525">
            <a:noFill/>
            <a:miter lim="800000"/>
            <a:headEnd/>
            <a:tailEnd/>
          </a:ln>
        </p:spPr>
      </p:pic>
      <p:sp>
        <p:nvSpPr>
          <p:cNvPr id="12" name="11 Rectángulo"/>
          <p:cNvSpPr/>
          <p:nvPr/>
        </p:nvSpPr>
        <p:spPr>
          <a:xfrm>
            <a:off x="2714612" y="1571612"/>
            <a:ext cx="3286148" cy="738664"/>
          </a:xfrm>
          <a:prstGeom prst="rect">
            <a:avLst/>
          </a:prstGeom>
        </p:spPr>
        <p:txBody>
          <a:bodyPr wrap="square">
            <a:spAutoFit/>
          </a:bodyPr>
          <a:lstStyle/>
          <a:p>
            <a:pPr algn="ctr"/>
            <a:endParaRPr lang="es-EC" dirty="0" smtClean="0"/>
          </a:p>
          <a:p>
            <a:pPr algn="ctr"/>
            <a:r>
              <a:rPr lang="es-EC" sz="2400" b="1" dirty="0" smtClean="0">
                <a:latin typeface="Arial" pitchFamily="34" charset="0"/>
                <a:cs typeface="Arial" pitchFamily="34" charset="0"/>
              </a:rPr>
              <a:t>Modelo CAPM</a:t>
            </a:r>
          </a:p>
        </p:txBody>
      </p:sp>
      <p:pic>
        <p:nvPicPr>
          <p:cNvPr id="4102" name="Picture 6"/>
          <p:cNvPicPr>
            <a:picLocks noChangeAspect="1" noChangeArrowheads="1"/>
          </p:cNvPicPr>
          <p:nvPr/>
        </p:nvPicPr>
        <p:blipFill>
          <a:blip r:embed="rId6" cstate="print"/>
          <a:srcRect/>
          <a:stretch>
            <a:fillRect/>
          </a:stretch>
        </p:blipFill>
        <p:spPr bwMode="auto">
          <a:xfrm>
            <a:off x="3214678" y="4714884"/>
            <a:ext cx="3071834" cy="333375"/>
          </a:xfrm>
          <a:prstGeom prst="rect">
            <a:avLst/>
          </a:prstGeom>
          <a:noFill/>
          <a:ln w="9525">
            <a:noFill/>
            <a:miter lim="800000"/>
            <a:headEnd/>
            <a:tailEnd/>
          </a:ln>
        </p:spPr>
      </p:pic>
      <p:pic>
        <p:nvPicPr>
          <p:cNvPr id="1027" name="Picture 3"/>
          <p:cNvPicPr>
            <a:picLocks noGrp="1" noChangeAspect="1" noChangeArrowheads="1"/>
          </p:cNvPicPr>
          <p:nvPr>
            <p:ph sz="quarter" idx="1"/>
          </p:nvPr>
        </p:nvPicPr>
        <p:blipFill>
          <a:blip r:embed="rId7" cstate="print"/>
          <a:srcRect/>
          <a:stretch>
            <a:fillRect/>
          </a:stretch>
        </p:blipFill>
        <p:spPr bwMode="auto">
          <a:xfrm>
            <a:off x="593654" y="3071810"/>
            <a:ext cx="7407370" cy="152904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C" b="1" dirty="0" smtClean="0"/>
              <a:t>FLUJO DE CAJA </a:t>
            </a:r>
            <a:endParaRPr lang="es-AR" dirty="0"/>
          </a:p>
        </p:txBody>
      </p:sp>
      <p:pic>
        <p:nvPicPr>
          <p:cNvPr id="4" name="Picture 2"/>
          <p:cNvPicPr>
            <a:picLocks noGrp="1" noChangeAspect="1" noChangeArrowheads="1"/>
          </p:cNvPicPr>
          <p:nvPr>
            <p:ph sz="quarter" idx="1"/>
          </p:nvPr>
        </p:nvPicPr>
        <p:blipFill>
          <a:blip r:embed="rId2" cstate="print"/>
          <a:srcRect t="6285"/>
          <a:stretch>
            <a:fillRect/>
          </a:stretch>
        </p:blipFill>
        <p:spPr bwMode="auto">
          <a:xfrm>
            <a:off x="1000100" y="1358732"/>
            <a:ext cx="7072362" cy="511509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s-EC" sz="3200" b="1" spc="-300" dirty="0" smtClean="0"/>
              <a:t>PERIODO DE RECUPERACION:</a:t>
            </a:r>
            <a:br>
              <a:rPr lang="es-EC" sz="3200" b="1" spc="-300" dirty="0" smtClean="0"/>
            </a:br>
            <a:r>
              <a:rPr lang="es-EC" sz="3200" b="1" spc="-300" dirty="0" smtClean="0"/>
              <a:t>PAY BACK </a:t>
            </a:r>
            <a:endParaRPr lang="es-AR" sz="3200" dirty="0"/>
          </a:p>
        </p:txBody>
      </p:sp>
      <p:pic>
        <p:nvPicPr>
          <p:cNvPr id="4" name="Picture 2"/>
          <p:cNvPicPr>
            <a:picLocks noGrp="1" noChangeAspect="1" noChangeArrowheads="1"/>
          </p:cNvPicPr>
          <p:nvPr>
            <p:ph sz="quarter" idx="1"/>
          </p:nvPr>
        </p:nvPicPr>
        <p:blipFill>
          <a:blip r:embed="rId2" cstate="print"/>
          <a:srcRect/>
          <a:stretch>
            <a:fillRect/>
          </a:stretch>
        </p:blipFill>
        <p:spPr bwMode="auto">
          <a:xfrm>
            <a:off x="428596" y="2214554"/>
            <a:ext cx="8024509" cy="1857388"/>
          </a:xfrm>
          <a:prstGeom prst="rect">
            <a:avLst/>
          </a:prstGeom>
          <a:noFill/>
          <a:ln w="9525">
            <a:noFill/>
            <a:miter lim="800000"/>
            <a:headEnd/>
            <a:tailEnd/>
          </a:ln>
        </p:spPr>
      </p:pic>
      <p:pic>
        <p:nvPicPr>
          <p:cNvPr id="5" name="Picture 3"/>
          <p:cNvPicPr>
            <a:picLocks noChangeAspect="1" noChangeArrowheads="1"/>
          </p:cNvPicPr>
          <p:nvPr/>
        </p:nvPicPr>
        <p:blipFill>
          <a:blip r:embed="rId3" cstate="print"/>
          <a:srcRect/>
          <a:stretch>
            <a:fillRect/>
          </a:stretch>
        </p:blipFill>
        <p:spPr bwMode="auto">
          <a:xfrm>
            <a:off x="500034" y="5000636"/>
            <a:ext cx="7786742" cy="42862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42910" y="214290"/>
            <a:ext cx="7467600" cy="1143000"/>
          </a:xfrm>
        </p:spPr>
        <p:txBody>
          <a:bodyPr>
            <a:normAutofit/>
          </a:bodyPr>
          <a:lstStyle/>
          <a:p>
            <a:pPr algn="ctr"/>
            <a:r>
              <a:rPr lang="es-EC" sz="3200" b="1" dirty="0" smtClean="0"/>
              <a:t>PUNTO DE EQUILIBRIO </a:t>
            </a:r>
            <a:endParaRPr lang="es-AR" sz="3200" dirty="0"/>
          </a:p>
        </p:txBody>
      </p:sp>
      <p:pic>
        <p:nvPicPr>
          <p:cNvPr id="4" name="Picture 2"/>
          <p:cNvPicPr>
            <a:picLocks noGrp="1" noChangeAspect="1" noChangeArrowheads="1"/>
          </p:cNvPicPr>
          <p:nvPr>
            <p:ph sz="quarter" idx="1"/>
          </p:nvPr>
        </p:nvPicPr>
        <p:blipFill>
          <a:blip r:embed="rId2" cstate="print"/>
          <a:srcRect/>
          <a:stretch>
            <a:fillRect/>
          </a:stretch>
        </p:blipFill>
        <p:spPr bwMode="auto">
          <a:xfrm>
            <a:off x="785786" y="1928802"/>
            <a:ext cx="7673373" cy="642942"/>
          </a:xfrm>
          <a:prstGeom prst="rect">
            <a:avLst/>
          </a:prstGeom>
          <a:noFill/>
          <a:ln w="9525">
            <a:noFill/>
            <a:miter lim="800000"/>
            <a:headEnd/>
            <a:tailEnd/>
          </a:ln>
        </p:spPr>
      </p:pic>
      <p:pic>
        <p:nvPicPr>
          <p:cNvPr id="5" name="Picture 3"/>
          <p:cNvPicPr>
            <a:picLocks noChangeAspect="1" noChangeArrowheads="1"/>
          </p:cNvPicPr>
          <p:nvPr/>
        </p:nvPicPr>
        <p:blipFill>
          <a:blip r:embed="rId3" cstate="print"/>
          <a:srcRect/>
          <a:stretch>
            <a:fillRect/>
          </a:stretch>
        </p:blipFill>
        <p:spPr bwMode="auto">
          <a:xfrm>
            <a:off x="571472" y="3357562"/>
            <a:ext cx="8072461" cy="2143140"/>
          </a:xfrm>
          <a:prstGeom prst="rect">
            <a:avLst/>
          </a:prstGeom>
          <a:noFill/>
          <a:ln w="9525">
            <a:noFill/>
            <a:miter lim="800000"/>
            <a:headEnd/>
            <a:tailEnd/>
          </a:ln>
        </p:spPr>
      </p:pic>
      <p:sp>
        <p:nvSpPr>
          <p:cNvPr id="6" name="5 Rectángulo"/>
          <p:cNvSpPr/>
          <p:nvPr/>
        </p:nvSpPr>
        <p:spPr>
          <a:xfrm>
            <a:off x="1071538" y="2571744"/>
            <a:ext cx="4214842" cy="646331"/>
          </a:xfrm>
          <a:prstGeom prst="rect">
            <a:avLst/>
          </a:prstGeom>
        </p:spPr>
        <p:txBody>
          <a:bodyPr wrap="square">
            <a:spAutoFit/>
          </a:bodyPr>
          <a:lstStyle/>
          <a:p>
            <a:endParaRPr lang="es-EC" dirty="0" smtClean="0"/>
          </a:p>
          <a:p>
            <a:r>
              <a:rPr lang="es-EC" b="1" i="1" dirty="0" smtClean="0"/>
              <a:t>Q* </a:t>
            </a:r>
            <a:r>
              <a:rPr lang="es-EC" b="1" i="1" dirty="0" smtClean="0"/>
              <a:t>=229.901 PANES </a:t>
            </a:r>
            <a:r>
              <a:rPr lang="es-EC" b="1" i="1" dirty="0" smtClean="0"/>
              <a:t>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sz="3200" b="1" cap="none" dirty="0" smtClean="0">
                <a:solidFill>
                  <a:schemeClr val="tx1"/>
                </a:solidFill>
                <a:latin typeface="Arial" pitchFamily="34" charset="0"/>
                <a:ea typeface="Calibri" pitchFamily="34" charset="0"/>
                <a:cs typeface="Arial" pitchFamily="34" charset="0"/>
              </a:rPr>
              <a:t>MATERIA PRIMA: HARINA DE PAPA</a:t>
            </a:r>
            <a:endParaRPr lang="es-AR" dirty="0"/>
          </a:p>
        </p:txBody>
      </p:sp>
      <p:sp>
        <p:nvSpPr>
          <p:cNvPr id="3" name="2 Marcador de contenido"/>
          <p:cNvSpPr>
            <a:spLocks noGrp="1"/>
          </p:cNvSpPr>
          <p:nvPr>
            <p:ph sz="quarter" idx="1"/>
          </p:nvPr>
        </p:nvSpPr>
        <p:spPr/>
        <p:txBody>
          <a:bodyPr/>
          <a:lstStyle/>
          <a:p>
            <a:pPr algn="just">
              <a:buNone/>
            </a:pPr>
            <a:r>
              <a:rPr lang="es-ES" dirty="0" smtClean="0">
                <a:latin typeface="Arial" pitchFamily="34" charset="0"/>
                <a:cs typeface="Arial" pitchFamily="34" charset="0"/>
              </a:rPr>
              <a:t>	Este tubérculo es de vital importancia en la alimentación diaria, pues constituye una económica fuente de energía. Es rica en carbohidratos y proporciona energía inmediatamente. </a:t>
            </a:r>
          </a:p>
          <a:p>
            <a:pPr algn="just">
              <a:buNone/>
            </a:pPr>
            <a:r>
              <a:rPr lang="es-ES" dirty="0" smtClean="0">
                <a:latin typeface="Arial" pitchFamily="34" charset="0"/>
                <a:cs typeface="Arial" pitchFamily="34" charset="0"/>
              </a:rPr>
              <a:t>	Es fuente de vitamina C, protovitaminas, complejo B (B1, B2, B3),rico en potasio bajo en sodio, hierro, fosforo y manganeso. Además provee alrededor del 20% de féculas, en forma de almidón y fibra dietética; y proporciona hasta el 80% de las necesidades proteicas infantiles.</a:t>
            </a:r>
            <a:endParaRPr lang="es-ES_tradnl" dirty="0" smtClean="0">
              <a:latin typeface="Arial" pitchFamily="34" charset="0"/>
              <a:cs typeface="Arial" pitchFamily="34" charset="0"/>
            </a:endParaRPr>
          </a:p>
          <a:p>
            <a:endParaRPr lang="es-AR"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42910" y="2928934"/>
            <a:ext cx="7467600" cy="1143000"/>
          </a:xfrm>
        </p:spPr>
        <p:txBody>
          <a:bodyPr>
            <a:noAutofit/>
          </a:bodyPr>
          <a:lstStyle/>
          <a:p>
            <a:pPr algn="ctr"/>
            <a:r>
              <a:rPr lang="es-EC" sz="3600" b="1" dirty="0" smtClean="0"/>
              <a:t>ANALISIS DE SENSIBILIDAD    UNI-VARIABLE</a:t>
            </a:r>
            <a:endParaRPr lang="es-EC" sz="3600" dirty="0"/>
          </a:p>
        </p:txBody>
      </p:sp>
      <p:sp>
        <p:nvSpPr>
          <p:cNvPr id="3" name="2 Marcador de contenido"/>
          <p:cNvSpPr>
            <a:spLocks noGrp="1"/>
          </p:cNvSpPr>
          <p:nvPr>
            <p:ph sz="quarter" idx="1"/>
          </p:nvPr>
        </p:nvSpPr>
        <p:spPr/>
        <p:txBody>
          <a:bodyPr/>
          <a:lstStyle/>
          <a:p>
            <a:endParaRPr lang="es-EC"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C" b="1" dirty="0" smtClean="0"/>
              <a:t>Variación de Ventas VS. TIR y VAN </a:t>
            </a:r>
            <a:r>
              <a:rPr lang="es-AR" dirty="0" smtClean="0"/>
              <a:t/>
            </a:r>
            <a:br>
              <a:rPr lang="es-AR" dirty="0" smtClean="0"/>
            </a:br>
            <a:endParaRPr lang="es-AR" dirty="0"/>
          </a:p>
        </p:txBody>
      </p:sp>
      <p:sp>
        <p:nvSpPr>
          <p:cNvPr id="3" name="2 Marcador de contenido"/>
          <p:cNvSpPr>
            <a:spLocks noGrp="1"/>
          </p:cNvSpPr>
          <p:nvPr>
            <p:ph sz="quarter" idx="1"/>
          </p:nvPr>
        </p:nvSpPr>
        <p:spPr/>
        <p:txBody>
          <a:bodyPr/>
          <a:lstStyle/>
          <a:p>
            <a:pPr algn="ctr"/>
            <a:endParaRPr lang="es-AR" dirty="0"/>
          </a:p>
        </p:txBody>
      </p:sp>
      <p:pic>
        <p:nvPicPr>
          <p:cNvPr id="4" name="Picture 3"/>
          <p:cNvPicPr>
            <a:picLocks noChangeAspect="1" noChangeArrowheads="1"/>
          </p:cNvPicPr>
          <p:nvPr/>
        </p:nvPicPr>
        <p:blipFill>
          <a:blip r:embed="rId2" cstate="print"/>
          <a:srcRect/>
          <a:stretch>
            <a:fillRect/>
          </a:stretch>
        </p:blipFill>
        <p:spPr bwMode="auto">
          <a:xfrm>
            <a:off x="214282" y="2500306"/>
            <a:ext cx="8429684" cy="200026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C" b="1" dirty="0" smtClean="0"/>
              <a:t>Variación de Costos VS. TIR y VAN</a:t>
            </a:r>
            <a:endParaRPr lang="es-AR" dirty="0"/>
          </a:p>
        </p:txBody>
      </p:sp>
      <p:pic>
        <p:nvPicPr>
          <p:cNvPr id="4" name="Picture 3"/>
          <p:cNvPicPr>
            <a:picLocks noGrp="1" noChangeAspect="1" noChangeArrowheads="1"/>
          </p:cNvPicPr>
          <p:nvPr>
            <p:ph sz="quarter" idx="1"/>
          </p:nvPr>
        </p:nvPicPr>
        <p:blipFill>
          <a:blip r:embed="rId2" cstate="print"/>
          <a:srcRect/>
          <a:stretch>
            <a:fillRect/>
          </a:stretch>
        </p:blipFill>
        <p:spPr bwMode="auto">
          <a:xfrm>
            <a:off x="285720" y="2357430"/>
            <a:ext cx="8127286" cy="17145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C" b="1" dirty="0" smtClean="0"/>
              <a:t>Variación en el Precio </a:t>
            </a:r>
            <a:br>
              <a:rPr lang="es-EC" b="1" dirty="0" smtClean="0"/>
            </a:br>
            <a:r>
              <a:rPr lang="es-EC" b="1" dirty="0" smtClean="0"/>
              <a:t>VS. TIR y VAN </a:t>
            </a:r>
            <a:endParaRPr lang="es-AR" dirty="0"/>
          </a:p>
        </p:txBody>
      </p:sp>
      <p:pic>
        <p:nvPicPr>
          <p:cNvPr id="4" name="Picture 2"/>
          <p:cNvPicPr>
            <a:picLocks noGrp="1" noChangeAspect="1" noChangeArrowheads="1"/>
          </p:cNvPicPr>
          <p:nvPr>
            <p:ph sz="quarter" idx="1"/>
          </p:nvPr>
        </p:nvPicPr>
        <p:blipFill>
          <a:blip r:embed="rId2" cstate="print"/>
          <a:srcRect/>
          <a:stretch>
            <a:fillRect/>
          </a:stretch>
        </p:blipFill>
        <p:spPr bwMode="auto">
          <a:xfrm>
            <a:off x="428596" y="2500306"/>
            <a:ext cx="8095576" cy="214314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457200" y="571480"/>
            <a:ext cx="8186766" cy="5902472"/>
          </a:xfrm>
        </p:spPr>
        <p:txBody>
          <a:bodyPr>
            <a:normAutofit/>
          </a:bodyPr>
          <a:lstStyle/>
          <a:p>
            <a:pPr algn="ctr">
              <a:buNone/>
            </a:pPr>
            <a:endParaRPr lang="es-EC" sz="5400" b="1" dirty="0" smtClean="0"/>
          </a:p>
          <a:p>
            <a:pPr algn="ctr">
              <a:buNone/>
            </a:pPr>
            <a:r>
              <a:rPr lang="es-EC" sz="5000" b="1" dirty="0" smtClean="0"/>
              <a:t>CONCLUSIONES      </a:t>
            </a:r>
          </a:p>
          <a:p>
            <a:pPr algn="ctr">
              <a:buNone/>
            </a:pPr>
            <a:r>
              <a:rPr lang="es-EC" sz="5000" b="1" dirty="0" smtClean="0"/>
              <a:t>y       RECOMENDACIONES</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57158" y="0"/>
            <a:ext cx="7467600" cy="1143000"/>
          </a:xfrm>
        </p:spPr>
        <p:txBody>
          <a:bodyPr>
            <a:normAutofit/>
          </a:bodyPr>
          <a:lstStyle/>
          <a:p>
            <a:r>
              <a:rPr lang="es-EC" sz="4000" b="1" dirty="0" smtClean="0"/>
              <a:t>CONCLUSIONES</a:t>
            </a:r>
            <a:endParaRPr lang="es-EC" sz="3600" dirty="0"/>
          </a:p>
        </p:txBody>
      </p:sp>
      <p:sp>
        <p:nvSpPr>
          <p:cNvPr id="3" name="2 Marcador de contenido"/>
          <p:cNvSpPr>
            <a:spLocks noGrp="1"/>
          </p:cNvSpPr>
          <p:nvPr>
            <p:ph sz="quarter" idx="1"/>
          </p:nvPr>
        </p:nvSpPr>
        <p:spPr>
          <a:xfrm>
            <a:off x="457200" y="1500174"/>
            <a:ext cx="7758138" cy="4973778"/>
          </a:xfrm>
        </p:spPr>
        <p:txBody>
          <a:bodyPr>
            <a:normAutofit/>
          </a:bodyPr>
          <a:lstStyle/>
          <a:p>
            <a:pPr>
              <a:buNone/>
            </a:pPr>
            <a:r>
              <a:rPr lang="es-EC" b="1" dirty="0" smtClean="0"/>
              <a:t>	Para </a:t>
            </a:r>
            <a:r>
              <a:rPr lang="es-EC" b="1" dirty="0" smtClean="0"/>
              <a:t>lograr con las expectativas de rentabilidad proyectadas a los 5 años, se debe: </a:t>
            </a:r>
            <a:endParaRPr lang="es-EC" b="1" dirty="0" smtClean="0"/>
          </a:p>
          <a:p>
            <a:pPr>
              <a:buNone/>
            </a:pPr>
            <a:endParaRPr lang="es-EC" dirty="0" smtClean="0"/>
          </a:p>
          <a:p>
            <a:r>
              <a:rPr lang="es-EC" dirty="0" smtClean="0"/>
              <a:t> </a:t>
            </a:r>
            <a:r>
              <a:rPr lang="es-EC" dirty="0" smtClean="0"/>
              <a:t>Producir por lo menos 794 panes diarios. </a:t>
            </a:r>
          </a:p>
          <a:p>
            <a:endParaRPr lang="es-EC" dirty="0" smtClean="0"/>
          </a:p>
          <a:p>
            <a:r>
              <a:rPr lang="es-EC" dirty="0" smtClean="0"/>
              <a:t> </a:t>
            </a:r>
            <a:r>
              <a:rPr lang="es-EC" dirty="0" smtClean="0"/>
              <a:t>Establecer un precio mínimo de venta de $0.10. </a:t>
            </a:r>
          </a:p>
          <a:p>
            <a:pPr>
              <a:buNone/>
            </a:pPr>
            <a:endParaRPr lang="es-EC" dirty="0" smtClean="0"/>
          </a:p>
          <a:p>
            <a:r>
              <a:rPr lang="es-EC" dirty="0" smtClean="0"/>
              <a:t> </a:t>
            </a:r>
            <a:r>
              <a:rPr lang="es-EC" dirty="0" smtClean="0"/>
              <a:t>Incrementar hasta un máximo de 8% los costos. </a:t>
            </a:r>
          </a:p>
          <a:p>
            <a:endParaRPr lang="es-EC"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sz="3600" b="1" dirty="0" smtClean="0"/>
              <a:t>RECOMENDACIONES</a:t>
            </a:r>
            <a:r>
              <a:rPr lang="es-EC" sz="3200" b="1" dirty="0" smtClean="0"/>
              <a:t/>
            </a:r>
            <a:br>
              <a:rPr lang="es-EC" sz="3200" b="1" dirty="0" smtClean="0"/>
            </a:br>
            <a:endParaRPr lang="es-EC" dirty="0"/>
          </a:p>
        </p:txBody>
      </p:sp>
      <p:sp>
        <p:nvSpPr>
          <p:cNvPr id="3" name="2 Marcador de contenido"/>
          <p:cNvSpPr>
            <a:spLocks noGrp="1"/>
          </p:cNvSpPr>
          <p:nvPr>
            <p:ph sz="quarter" idx="1"/>
          </p:nvPr>
        </p:nvSpPr>
        <p:spPr>
          <a:xfrm>
            <a:off x="457200" y="1600200"/>
            <a:ext cx="8186766" cy="4873752"/>
          </a:xfrm>
        </p:spPr>
        <p:txBody>
          <a:bodyPr>
            <a:normAutofit/>
          </a:bodyPr>
          <a:lstStyle/>
          <a:p>
            <a:endParaRPr lang="es-EC" sz="3200" dirty="0" smtClean="0"/>
          </a:p>
          <a:p>
            <a:endParaRPr lang="es-EC" sz="3600" dirty="0" smtClean="0"/>
          </a:p>
          <a:p>
            <a:r>
              <a:rPr lang="es-EC" sz="3200" dirty="0" smtClean="0"/>
              <a:t>Expandirse </a:t>
            </a:r>
            <a:r>
              <a:rPr lang="es-EC" sz="3200" dirty="0" smtClean="0"/>
              <a:t>en el </a:t>
            </a:r>
            <a:r>
              <a:rPr lang="es-EC" sz="3200" dirty="0" smtClean="0"/>
              <a:t>mercado</a:t>
            </a:r>
          </a:p>
          <a:p>
            <a:endParaRPr lang="es-EC" sz="3200" dirty="0" smtClean="0"/>
          </a:p>
          <a:p>
            <a:r>
              <a:rPr lang="es-EC" sz="3200" dirty="0" smtClean="0"/>
              <a:t> </a:t>
            </a:r>
            <a:r>
              <a:rPr lang="es-EC" sz="3200" dirty="0" smtClean="0"/>
              <a:t>Realizar incrementos de ventas mínimo en 4%. </a:t>
            </a:r>
          </a:p>
          <a:p>
            <a:pPr>
              <a:buNone/>
            </a:pPr>
            <a:endParaRPr lang="es-EC" sz="3600" dirty="0" smtClean="0"/>
          </a:p>
          <a:p>
            <a:pPr>
              <a:buNone/>
            </a:pPr>
            <a:endParaRPr lang="es-EC" sz="3200"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sz="2800" b="1" dirty="0" smtClean="0">
                <a:solidFill>
                  <a:schemeClr val="tx1"/>
                </a:solidFill>
                <a:latin typeface="Arial" pitchFamily="34" charset="0"/>
                <a:cs typeface="Arial" pitchFamily="34" charset="0"/>
              </a:rPr>
              <a:t>BENEFICIOS DE LA HARINA DE PAPA</a:t>
            </a:r>
            <a:r>
              <a:rPr lang="es-ES_tradnl" sz="2800" dirty="0" smtClean="0">
                <a:latin typeface="Arial" pitchFamily="34" charset="0"/>
                <a:cs typeface="Arial" pitchFamily="34" charset="0"/>
              </a:rPr>
              <a:t/>
            </a:r>
            <a:br>
              <a:rPr lang="es-ES_tradnl" sz="2800" dirty="0" smtClean="0">
                <a:latin typeface="Arial" pitchFamily="34" charset="0"/>
                <a:cs typeface="Arial" pitchFamily="34" charset="0"/>
              </a:rPr>
            </a:br>
            <a:endParaRPr lang="es-AR" dirty="0"/>
          </a:p>
        </p:txBody>
      </p:sp>
      <p:sp>
        <p:nvSpPr>
          <p:cNvPr id="3" name="2 Marcador de contenido"/>
          <p:cNvSpPr>
            <a:spLocks noGrp="1"/>
          </p:cNvSpPr>
          <p:nvPr>
            <p:ph sz="quarter" idx="1"/>
          </p:nvPr>
        </p:nvSpPr>
        <p:spPr/>
        <p:txBody>
          <a:bodyPr/>
          <a:lstStyle/>
          <a:p>
            <a:pPr lvl="0" algn="just"/>
            <a:r>
              <a:rPr lang="es-ES" dirty="0" smtClean="0">
                <a:latin typeface="Arial" pitchFamily="34" charset="0"/>
                <a:cs typeface="Arial" pitchFamily="34" charset="0"/>
              </a:rPr>
              <a:t>Contribuye a prevenir la anemia y propicia la adopción de prácticas adecuadas en seguridad alimentaria en niñas, niños, padres y madres, coadyuvando a mantener un estado nutricional adecuado.</a:t>
            </a:r>
            <a:endParaRPr lang="es-ES_tradnl" dirty="0" smtClean="0">
              <a:latin typeface="Arial" pitchFamily="34" charset="0"/>
              <a:cs typeface="Arial" pitchFamily="34" charset="0"/>
            </a:endParaRPr>
          </a:p>
          <a:p>
            <a:pPr lvl="0" algn="just"/>
            <a:r>
              <a:rPr lang="es-ES" dirty="0" smtClean="0">
                <a:latin typeface="Arial" pitchFamily="34" charset="0"/>
                <a:cs typeface="Arial" pitchFamily="34" charset="0"/>
              </a:rPr>
              <a:t>Aporte nutricional que brinda la energía y nutrientes necesarios para el mejor desenvolvimiento de los niños y niñas en el proceso de aprendizaje.</a:t>
            </a:r>
            <a:endParaRPr lang="es-ES_tradnl" dirty="0" smtClean="0">
              <a:latin typeface="Arial" pitchFamily="34" charset="0"/>
              <a:cs typeface="Arial" pitchFamily="34" charset="0"/>
            </a:endParaRPr>
          </a:p>
          <a:p>
            <a:pPr lvl="0" algn="just"/>
            <a:r>
              <a:rPr lang="es-ES" dirty="0" smtClean="0">
                <a:latin typeface="Arial" pitchFamily="34" charset="0"/>
                <a:cs typeface="Arial" pitchFamily="34" charset="0"/>
              </a:rPr>
              <a:t>El contenido de poseer  vitaminas C, B1, B2, B6 es  súper energético para la salud.</a:t>
            </a:r>
            <a:endParaRPr lang="es-ES_tradnl" dirty="0" smtClean="0">
              <a:latin typeface="Arial" pitchFamily="34" charset="0"/>
              <a:cs typeface="Arial" pitchFamily="34" charset="0"/>
            </a:endParaRPr>
          </a:p>
          <a:p>
            <a:pPr>
              <a:buNone/>
            </a:pPr>
            <a:endParaRPr lang="es-A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8 Marcador de contenido" descr="Snap4.bmp"/>
          <p:cNvPicPr>
            <a:picLocks noGrp="1" noChangeAspect="1"/>
          </p:cNvPicPr>
          <p:nvPr>
            <p:ph sz="quarter" idx="1"/>
          </p:nvPr>
        </p:nvPicPr>
        <p:blipFill>
          <a:blip r:embed="rId2" cstate="print"/>
          <a:stretch>
            <a:fillRect/>
          </a:stretch>
        </p:blipFill>
        <p:spPr>
          <a:xfrm>
            <a:off x="500034" y="785794"/>
            <a:ext cx="8108608" cy="464347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Marcador de contenido" descr="Snap6.bmp"/>
          <p:cNvPicPr>
            <a:picLocks noGrp="1" noChangeAspect="1"/>
          </p:cNvPicPr>
          <p:nvPr>
            <p:ph sz="quarter" idx="1"/>
          </p:nvPr>
        </p:nvPicPr>
        <p:blipFill>
          <a:blip r:embed="rId2" cstate="print"/>
          <a:stretch>
            <a:fillRect/>
          </a:stretch>
        </p:blipFill>
        <p:spPr>
          <a:xfrm>
            <a:off x="357157" y="571480"/>
            <a:ext cx="7828219" cy="4929222"/>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sz="3200" b="1" u="sng" dirty="0" smtClean="0">
                <a:solidFill>
                  <a:schemeClr val="tx1"/>
                </a:solidFill>
                <a:latin typeface="Arial" pitchFamily="34" charset="0"/>
                <a:cs typeface="Arial" pitchFamily="34" charset="0"/>
              </a:rPr>
              <a:t>OBJETIVO GENERAL</a:t>
            </a:r>
            <a:endParaRPr lang="es-AR" dirty="0"/>
          </a:p>
        </p:txBody>
      </p:sp>
      <p:sp>
        <p:nvSpPr>
          <p:cNvPr id="3" name="2 Marcador de contenido"/>
          <p:cNvSpPr>
            <a:spLocks noGrp="1"/>
          </p:cNvSpPr>
          <p:nvPr>
            <p:ph sz="quarter" idx="1"/>
          </p:nvPr>
        </p:nvSpPr>
        <p:spPr/>
        <p:txBody>
          <a:bodyPr/>
          <a:lstStyle/>
          <a:p>
            <a:pPr lvl="0"/>
            <a:r>
              <a:rPr lang="es-ES" dirty="0" smtClean="0">
                <a:latin typeface="Arial" pitchFamily="34" charset="0"/>
                <a:cs typeface="Arial" pitchFamily="34" charset="0"/>
              </a:rPr>
              <a:t>Elaborar pan de harina de papa.</a:t>
            </a:r>
            <a:endParaRPr lang="es-ES_tradnl" dirty="0" smtClean="0">
              <a:latin typeface="Arial" pitchFamily="34" charset="0"/>
              <a:cs typeface="Arial" pitchFamily="34" charset="0"/>
            </a:endParaRPr>
          </a:p>
          <a:p>
            <a:pPr>
              <a:buNone/>
            </a:pPr>
            <a:endParaRPr lang="es-AR" dirty="0"/>
          </a:p>
        </p:txBody>
      </p:sp>
      <p:pic>
        <p:nvPicPr>
          <p:cNvPr id="4" name="3 Imagen" descr="Snap7.bmp"/>
          <p:cNvPicPr>
            <a:picLocks noChangeAspect="1"/>
          </p:cNvPicPr>
          <p:nvPr/>
        </p:nvPicPr>
        <p:blipFill>
          <a:blip r:embed="rId2" cstate="print"/>
          <a:stretch>
            <a:fillRect/>
          </a:stretch>
        </p:blipFill>
        <p:spPr>
          <a:xfrm>
            <a:off x="2571736" y="2643182"/>
            <a:ext cx="3962400" cy="3142592"/>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sz="3200" b="1" u="sng" dirty="0" smtClean="0">
                <a:latin typeface="Arial" pitchFamily="34" charset="0"/>
                <a:cs typeface="Arial" pitchFamily="34" charset="0"/>
              </a:rPr>
              <a:t>OBJETIVOS ESPECÍFICOS</a:t>
            </a:r>
            <a:endParaRPr lang="es-AR" dirty="0"/>
          </a:p>
        </p:txBody>
      </p:sp>
      <p:sp>
        <p:nvSpPr>
          <p:cNvPr id="3" name="2 Marcador de contenido"/>
          <p:cNvSpPr>
            <a:spLocks noGrp="1"/>
          </p:cNvSpPr>
          <p:nvPr>
            <p:ph sz="quarter" idx="1"/>
          </p:nvPr>
        </p:nvSpPr>
        <p:spPr/>
        <p:txBody>
          <a:bodyPr/>
          <a:lstStyle/>
          <a:p>
            <a:pPr lvl="0" algn="just"/>
            <a:r>
              <a:rPr lang="es-ES" dirty="0" smtClean="0">
                <a:latin typeface="Arial" pitchFamily="34" charset="0"/>
                <a:cs typeface="Arial" pitchFamily="34" charset="0"/>
              </a:rPr>
              <a:t>Determinar el segmento de mercado y la potencial demanda a satisfacer.</a:t>
            </a:r>
            <a:endParaRPr lang="es-ES_tradnl" dirty="0" smtClean="0">
              <a:latin typeface="Arial" pitchFamily="34" charset="0"/>
              <a:cs typeface="Arial" pitchFamily="34" charset="0"/>
            </a:endParaRPr>
          </a:p>
          <a:p>
            <a:pPr lvl="0" algn="just"/>
            <a:r>
              <a:rPr lang="es-ES" dirty="0" smtClean="0">
                <a:latin typeface="Arial" pitchFamily="34" charset="0"/>
                <a:cs typeface="Arial" pitchFamily="34" charset="0"/>
              </a:rPr>
              <a:t>Determinar los recursos necesarios para la implementación del proyecto.</a:t>
            </a:r>
            <a:endParaRPr lang="es-ES_tradnl" dirty="0" smtClean="0">
              <a:latin typeface="Arial" pitchFamily="34" charset="0"/>
              <a:cs typeface="Arial" pitchFamily="34" charset="0"/>
            </a:endParaRPr>
          </a:p>
          <a:p>
            <a:pPr lvl="0" algn="just"/>
            <a:r>
              <a:rPr lang="es-ES" dirty="0" smtClean="0">
                <a:latin typeface="Arial" pitchFamily="34" charset="0"/>
                <a:cs typeface="Arial" pitchFamily="34" charset="0"/>
              </a:rPr>
              <a:t>Definir estrategias para el posicionamiento del producto en la mente de los consumidores.</a:t>
            </a:r>
            <a:endParaRPr lang="es-ES_tradnl" dirty="0" smtClean="0">
              <a:latin typeface="Arial" pitchFamily="34" charset="0"/>
              <a:cs typeface="Arial" pitchFamily="34" charset="0"/>
            </a:endParaRPr>
          </a:p>
          <a:p>
            <a:pPr lvl="0" algn="just"/>
            <a:r>
              <a:rPr lang="es-ES" dirty="0" smtClean="0">
                <a:latin typeface="Arial" pitchFamily="34" charset="0"/>
                <a:cs typeface="Arial" pitchFamily="34" charset="0"/>
              </a:rPr>
              <a:t>Determinar la viabilidad económica de la ejecución del proyecto</a:t>
            </a:r>
            <a:endParaRPr lang="es-ES_tradnl" dirty="0" smtClean="0">
              <a:latin typeface="Arial" pitchFamily="34" charset="0"/>
              <a:cs typeface="Arial" pitchFamily="34" charset="0"/>
            </a:endParaRPr>
          </a:p>
          <a:p>
            <a:pPr lvl="0" algn="just"/>
            <a:r>
              <a:rPr lang="es-ES" dirty="0" smtClean="0">
                <a:latin typeface="Arial" pitchFamily="34" charset="0"/>
                <a:cs typeface="Arial" pitchFamily="34" charset="0"/>
              </a:rPr>
              <a:t>Realizar un análisis de sensibilidad que nos permita visualizar las variables de riesgo que tenga el proyecto.</a:t>
            </a:r>
            <a:endParaRPr lang="es-ES_tradnl" dirty="0" smtClean="0">
              <a:latin typeface="Arial" pitchFamily="34" charset="0"/>
              <a:cs typeface="Arial" pitchFamily="34" charset="0"/>
            </a:endParaRPr>
          </a:p>
          <a:p>
            <a:endParaRPr lang="es-AR"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irador">
  <a:themeElements>
    <a:clrScheme name="Mirador">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Mirador">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Mirador">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182</TotalTime>
  <Words>471</Words>
  <Application>Microsoft Office PowerPoint</Application>
  <PresentationFormat>Presentación en pantalla (4:3)</PresentationFormat>
  <Paragraphs>126</Paragraphs>
  <Slides>46</Slides>
  <Notes>0</Notes>
  <HiddenSlides>0</HiddenSlides>
  <MMClips>0</MMClips>
  <ScaleCrop>false</ScaleCrop>
  <HeadingPairs>
    <vt:vector size="4" baseType="variant">
      <vt:variant>
        <vt:lpstr>Tema</vt:lpstr>
      </vt:variant>
      <vt:variant>
        <vt:i4>1</vt:i4>
      </vt:variant>
      <vt:variant>
        <vt:lpstr>Títulos de diapositiva</vt:lpstr>
      </vt:variant>
      <vt:variant>
        <vt:i4>46</vt:i4>
      </vt:variant>
    </vt:vector>
  </HeadingPairs>
  <TitlesOfParts>
    <vt:vector size="47" baseType="lpstr">
      <vt:lpstr>Mirador</vt:lpstr>
      <vt:lpstr>ESCUELA SUPERIOR  POLITECNICA DEL LITORAL FACULTAD DE ECONOMIA Y NEGOCIOS  “Producción y comercialización de pan de harina de papa en la ciudad de Guayaquil”  Tesis de Grado  PRESENTADO POR: Andrea Teresa Córdova Haro Javier Alejandro Luna Rodríguez Angélica María Ronquillo Alarcón  </vt:lpstr>
      <vt:lpstr>INTRODUCCION</vt:lpstr>
      <vt:lpstr>ANTECEDENTES</vt:lpstr>
      <vt:lpstr>MATERIA PRIMA: HARINA DE PAPA</vt:lpstr>
      <vt:lpstr>BENEFICIOS DE LA HARINA DE PAPA </vt:lpstr>
      <vt:lpstr>Diapositiva 6</vt:lpstr>
      <vt:lpstr>Diapositiva 7</vt:lpstr>
      <vt:lpstr>OBJETIVO GENERAL</vt:lpstr>
      <vt:lpstr>OBJETIVOS ESPECÍFICOS</vt:lpstr>
      <vt:lpstr>Diapositiva 10</vt:lpstr>
      <vt:lpstr>ESTUDIO ORGANIZACIONAL </vt:lpstr>
      <vt:lpstr>FODA </vt:lpstr>
      <vt:lpstr>ESTUDIO DE MERCADO </vt:lpstr>
      <vt:lpstr>DETERMINACIÓN DEL TAMAÑO DE LA MUESTRA</vt:lpstr>
      <vt:lpstr>Diapositiva 15</vt:lpstr>
      <vt:lpstr>INTERPRETACION Y ANALISIS DE LAS VARIABLES</vt:lpstr>
      <vt:lpstr>Sector Donde Vive </vt:lpstr>
      <vt:lpstr>¿Acostumbra a Consumir pan? </vt:lpstr>
      <vt:lpstr>Frecuencia de Compra de pan</vt:lpstr>
      <vt:lpstr>Cantidad de Pan que Compra Según la Frecuencia</vt:lpstr>
      <vt:lpstr>¿Sustituiría el Pan de Trigo por el Pan de Harina de Papa?</vt:lpstr>
      <vt:lpstr>Número de Integrantes en su Familia</vt:lpstr>
      <vt:lpstr>CONCLUSIONES </vt:lpstr>
      <vt:lpstr>ESTIMACION DE LA DEMANDA</vt:lpstr>
      <vt:lpstr>ESTUDIO DE LOCALIZACION</vt:lpstr>
      <vt:lpstr>ESTUDIO TÉCNICO </vt:lpstr>
      <vt:lpstr>DIAGRAMA DE PROCESO</vt:lpstr>
      <vt:lpstr>ESTUDIO Y EVALUACIÓN FINANCIERA</vt:lpstr>
      <vt:lpstr>Diapositiva 29</vt:lpstr>
      <vt:lpstr>INVERSIÓN EN ACTIVOS FIJOS </vt:lpstr>
      <vt:lpstr>CAPITAL DE TRABAJO: DEFICIT MAXIMO ACUMULADO </vt:lpstr>
      <vt:lpstr>CAPITAL DE TRABAJO: DEFICIT MAXIMO ACUMULADO </vt:lpstr>
      <vt:lpstr>INGRESOS</vt:lpstr>
      <vt:lpstr>REQUERIMIENTO DE PERSONAL </vt:lpstr>
      <vt:lpstr>COSTOS VARIABLES</vt:lpstr>
      <vt:lpstr>TASA DE DESCUENTO TMAR </vt:lpstr>
      <vt:lpstr>FLUJO DE CAJA </vt:lpstr>
      <vt:lpstr>PERIODO DE RECUPERACION: PAY BACK </vt:lpstr>
      <vt:lpstr>PUNTO DE EQUILIBRIO </vt:lpstr>
      <vt:lpstr>ANALISIS DE SENSIBILIDAD    UNI-VARIABLE</vt:lpstr>
      <vt:lpstr>Variación de Ventas VS. TIR y VAN  </vt:lpstr>
      <vt:lpstr>Variación de Costos VS. TIR y VAN</vt:lpstr>
      <vt:lpstr>Variación en el Precio  VS. TIR y VAN </vt:lpstr>
      <vt:lpstr>Diapositiva 44</vt:lpstr>
      <vt:lpstr>CONCLUSIONES</vt:lpstr>
      <vt:lpstr>RECOMENDACIONES </vt:lpstr>
    </vt:vector>
  </TitlesOfParts>
  <Company>Windows XP Colossus Edition 2</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Capitulo 2</dc:title>
  <dc:creator>Usuario</dc:creator>
  <cp:lastModifiedBy>JAVIER LUNA</cp:lastModifiedBy>
  <cp:revision>26</cp:revision>
  <dcterms:created xsi:type="dcterms:W3CDTF">2010-05-02T16:32:27Z</dcterms:created>
  <dcterms:modified xsi:type="dcterms:W3CDTF">2010-05-03T02:48:45Z</dcterms:modified>
</cp:coreProperties>
</file>