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37"/>
  </p:notesMasterIdLst>
  <p:sldIdLst>
    <p:sldId id="256" r:id="rId2"/>
    <p:sldId id="257" r:id="rId3"/>
    <p:sldId id="258" r:id="rId4"/>
    <p:sldId id="259" r:id="rId5"/>
    <p:sldId id="260" r:id="rId6"/>
    <p:sldId id="261" r:id="rId7"/>
    <p:sldId id="262" r:id="rId8"/>
    <p:sldId id="263" r:id="rId9"/>
    <p:sldId id="280" r:id="rId10"/>
    <p:sldId id="268" r:id="rId11"/>
    <p:sldId id="269" r:id="rId12"/>
    <p:sldId id="272" r:id="rId13"/>
    <p:sldId id="270" r:id="rId14"/>
    <p:sldId id="271" r:id="rId15"/>
    <p:sldId id="273" r:id="rId16"/>
    <p:sldId id="265" r:id="rId17"/>
    <p:sldId id="266" r:id="rId18"/>
    <p:sldId id="267" r:id="rId19"/>
    <p:sldId id="274" r:id="rId20"/>
    <p:sldId id="275" r:id="rId21"/>
    <p:sldId id="276" r:id="rId22"/>
    <p:sldId id="279" r:id="rId23"/>
    <p:sldId id="284" r:id="rId24"/>
    <p:sldId id="285" r:id="rId25"/>
    <p:sldId id="286" r:id="rId26"/>
    <p:sldId id="287" r:id="rId27"/>
    <p:sldId id="288" r:id="rId28"/>
    <p:sldId id="289" r:id="rId29"/>
    <p:sldId id="290" r:id="rId30"/>
    <p:sldId id="291" r:id="rId31"/>
    <p:sldId id="292" r:id="rId32"/>
    <p:sldId id="293" r:id="rId33"/>
    <p:sldId id="277" r:id="rId34"/>
    <p:sldId id="278" r:id="rId35"/>
    <p:sldId id="294" r:id="rId36"/>
  </p:sldIdLst>
  <p:sldSz cx="9144000" cy="6858000" type="screen4x3"/>
  <p:notesSz cx="6858000" cy="9144000"/>
  <p:defaultTextStyle>
    <a:defPPr>
      <a:defRPr lang="es-E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17" autoAdjust="0"/>
    <p:restoredTop sz="94660"/>
  </p:normalViewPr>
  <p:slideViewPr>
    <p:cSldViewPr>
      <p:cViewPr>
        <p:scale>
          <a:sx n="50" d="100"/>
          <a:sy n="50" d="100"/>
        </p:scale>
        <p:origin x="-1740" y="-10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pitchFamily="34" charset="0"/>
              </a:defRPr>
            </a:lvl1pPr>
          </a:lstStyle>
          <a:p>
            <a:endParaRPr lang="es-E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endParaRPr lang="es-ES"/>
          </a:p>
        </p:txBody>
      </p:sp>
      <p:sp>
        <p:nvSpPr>
          <p:cNvPr id="307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pitchFamily="34" charset="0"/>
              </a:defRPr>
            </a:lvl1pPr>
          </a:lstStyle>
          <a:p>
            <a:endParaRPr lang="es-E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fld id="{0EB4F907-0EEF-4D8F-B750-D243BA7540F1}" type="slidenum">
              <a:rPr lang="es-ES"/>
              <a:pPr/>
              <a:t>‹Nº›</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7F6848-2BF6-4B7A-9071-06DC4C27C2CC}" type="slidenum">
              <a:rPr lang="es-ES"/>
              <a:pPr/>
              <a:t>1</a:t>
            </a:fld>
            <a:endParaRPr lang="es-ES"/>
          </a:p>
        </p:txBody>
      </p:sp>
      <p:sp>
        <p:nvSpPr>
          <p:cNvPr id="4098" name="Rectangle 2"/>
          <p:cNvSpPr>
            <a:spLocks noRo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C07FFA-A355-4129-B61D-EBB6E1D56F61}" type="slidenum">
              <a:rPr lang="es-ES"/>
              <a:pPr/>
              <a:t>10</a:t>
            </a:fld>
            <a:endParaRPr lang="es-ES"/>
          </a:p>
        </p:txBody>
      </p:sp>
      <p:sp>
        <p:nvSpPr>
          <p:cNvPr id="91138" name="Rectangle 2"/>
          <p:cNvSpPr>
            <a:spLocks noRo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3452C-D0A3-46B0-947D-6239042FE61E}" type="slidenum">
              <a:rPr lang="es-ES"/>
              <a:pPr/>
              <a:t>11</a:t>
            </a:fld>
            <a:endParaRPr lang="es-ES"/>
          </a:p>
        </p:txBody>
      </p:sp>
      <p:sp>
        <p:nvSpPr>
          <p:cNvPr id="94210" name="Rectangle 2"/>
          <p:cNvSpPr>
            <a:spLocks noRo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4138FE-FB7E-4A39-B95C-0A7F8AB27526}" type="slidenum">
              <a:rPr lang="es-ES"/>
              <a:pPr/>
              <a:t>12</a:t>
            </a:fld>
            <a:endParaRPr lang="es-ES"/>
          </a:p>
        </p:txBody>
      </p:sp>
      <p:sp>
        <p:nvSpPr>
          <p:cNvPr id="103426" name="Rectangle 2"/>
          <p:cNvSpPr>
            <a:spLocks noRo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98EC68-A691-4751-950B-9BE3340379CD}" type="slidenum">
              <a:rPr lang="es-ES"/>
              <a:pPr/>
              <a:t>13</a:t>
            </a:fld>
            <a:endParaRPr lang="es-ES"/>
          </a:p>
        </p:txBody>
      </p:sp>
      <p:sp>
        <p:nvSpPr>
          <p:cNvPr id="96258" name="Rectangle 2"/>
          <p:cNvSpPr>
            <a:spLocks noRo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195990-57B8-4E21-A636-0E673B082AA7}" type="slidenum">
              <a:rPr lang="es-ES"/>
              <a:pPr/>
              <a:t>14</a:t>
            </a:fld>
            <a:endParaRPr lang="es-ES"/>
          </a:p>
        </p:txBody>
      </p:sp>
      <p:sp>
        <p:nvSpPr>
          <p:cNvPr id="101378" name="Rectangle 2"/>
          <p:cNvSpPr>
            <a:spLocks noRo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F1BE0A-F7FC-4126-ADE3-54CDC5A179CD}" type="slidenum">
              <a:rPr lang="es-ES"/>
              <a:pPr/>
              <a:t>15</a:t>
            </a:fld>
            <a:endParaRPr lang="es-ES"/>
          </a:p>
        </p:txBody>
      </p:sp>
      <p:sp>
        <p:nvSpPr>
          <p:cNvPr id="105474" name="Rectangle 2"/>
          <p:cNvSpPr>
            <a:spLocks noRo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830374-8300-4464-9C61-80114A310E72}" type="slidenum">
              <a:rPr lang="es-ES"/>
              <a:pPr/>
              <a:t>16</a:t>
            </a:fld>
            <a:endParaRPr lang="es-ES"/>
          </a:p>
        </p:txBody>
      </p:sp>
      <p:sp>
        <p:nvSpPr>
          <p:cNvPr id="82946" name="Rectangle 2"/>
          <p:cNvSpPr>
            <a:spLocks noRo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007F01-931B-459B-A279-63BE0F6F52C7}" type="slidenum">
              <a:rPr lang="es-ES"/>
              <a:pPr/>
              <a:t>17</a:t>
            </a:fld>
            <a:endParaRPr lang="es-ES"/>
          </a:p>
        </p:txBody>
      </p:sp>
      <p:sp>
        <p:nvSpPr>
          <p:cNvPr id="84994" name="Rectangle 2"/>
          <p:cNvSpPr>
            <a:spLocks noRo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5271EC-0FDF-42F2-A4B1-957A03E91831}" type="slidenum">
              <a:rPr lang="es-ES"/>
              <a:pPr/>
              <a:t>18</a:t>
            </a:fld>
            <a:endParaRPr lang="es-ES"/>
          </a:p>
        </p:txBody>
      </p:sp>
      <p:sp>
        <p:nvSpPr>
          <p:cNvPr id="89090" name="Rectangle 2"/>
          <p:cNvSpPr>
            <a:spLocks noRo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672CA7-147E-4A7E-AC9B-064F697AF364}" type="slidenum">
              <a:rPr lang="es-ES"/>
              <a:pPr/>
              <a:t>19</a:t>
            </a:fld>
            <a:endParaRPr lang="es-ES"/>
          </a:p>
        </p:txBody>
      </p:sp>
      <p:sp>
        <p:nvSpPr>
          <p:cNvPr id="107522" name="Rectangle 2"/>
          <p:cNvSpPr>
            <a:spLocks noRo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3D8D6E-4378-4E69-9B54-0D967FB994A1}" type="slidenum">
              <a:rPr lang="es-ES"/>
              <a:pPr/>
              <a:t>2</a:t>
            </a:fld>
            <a:endParaRPr lang="es-ES"/>
          </a:p>
        </p:txBody>
      </p:sp>
      <p:sp>
        <p:nvSpPr>
          <p:cNvPr id="58370" name="Rectangle 2"/>
          <p:cNvSpPr>
            <a:spLocks noRo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7952A4-CA81-4403-869B-3A9A8D51FB2E}" type="slidenum">
              <a:rPr lang="es-ES"/>
              <a:pPr/>
              <a:t>20</a:t>
            </a:fld>
            <a:endParaRPr lang="es-ES"/>
          </a:p>
        </p:txBody>
      </p:sp>
      <p:sp>
        <p:nvSpPr>
          <p:cNvPr id="109570" name="Rectangle 2"/>
          <p:cNvSpPr>
            <a:spLocks noRo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B8C5FC-1C43-469D-BC70-9F6D2B3AB4D5}" type="slidenum">
              <a:rPr lang="es-ES"/>
              <a:pPr/>
              <a:t>21</a:t>
            </a:fld>
            <a:endParaRPr lang="es-ES"/>
          </a:p>
        </p:txBody>
      </p:sp>
      <p:sp>
        <p:nvSpPr>
          <p:cNvPr id="111618" name="Rectangle 2"/>
          <p:cNvSpPr>
            <a:spLocks noRo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F5E6CD-E433-425C-AF06-D0D6FD7E888A}" type="slidenum">
              <a:rPr lang="es-ES"/>
              <a:pPr/>
              <a:t>22</a:t>
            </a:fld>
            <a:endParaRPr lang="es-ES"/>
          </a:p>
        </p:txBody>
      </p:sp>
      <p:sp>
        <p:nvSpPr>
          <p:cNvPr id="119810" name="Rectangle 2"/>
          <p:cNvSpPr>
            <a:spLocks noRo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CEA5B7B-D942-4D72-AC46-F0060BD2B1B0}" type="slidenum">
              <a:rPr lang="es-ES"/>
              <a:pPr/>
              <a:t>23</a:t>
            </a:fld>
            <a:endParaRPr lang="es-ES"/>
          </a:p>
        </p:txBody>
      </p:sp>
      <p:sp>
        <p:nvSpPr>
          <p:cNvPr id="1341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94AA2BD-3B77-4404-8BA0-37BDCFE3E938}" type="slidenum">
              <a:rPr lang="es-ES" sz="1200">
                <a:latin typeface="Arial" pitchFamily="34" charset="0"/>
              </a:rPr>
              <a:pPr algn="r"/>
              <a:t>23</a:t>
            </a:fld>
            <a:endParaRPr lang="es-ES" sz="1200">
              <a:latin typeface="Arial" pitchFamily="34" charset="0"/>
            </a:endParaRPr>
          </a:p>
        </p:txBody>
      </p:sp>
      <p:sp>
        <p:nvSpPr>
          <p:cNvPr id="134147" name="Rectangle 2"/>
          <p:cNvSpPr>
            <a:spLocks noRot="1" noChangeArrowheads="1" noTextEdit="1"/>
          </p:cNvSpPr>
          <p:nvPr>
            <p:ph type="sldImg"/>
          </p:nvPr>
        </p:nvSpPr>
        <p:spPr>
          <a:ln/>
        </p:spPr>
      </p:sp>
      <p:sp>
        <p:nvSpPr>
          <p:cNvPr id="134148"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386C96-242E-43EF-B2BA-B882563E8D89}" type="slidenum">
              <a:rPr lang="es-ES"/>
              <a:pPr/>
              <a:t>24</a:t>
            </a:fld>
            <a:endParaRPr lang="es-ES"/>
          </a:p>
        </p:txBody>
      </p:sp>
      <p:sp>
        <p:nvSpPr>
          <p:cNvPr id="136194" name="Rectangle 2"/>
          <p:cNvSpPr>
            <a:spLocks noRo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DAC013-55FD-4A2C-9EBB-56E39DF7328B}" type="slidenum">
              <a:rPr lang="es-ES"/>
              <a:pPr/>
              <a:t>25</a:t>
            </a:fld>
            <a:endParaRPr lang="es-ES"/>
          </a:p>
        </p:txBody>
      </p:sp>
      <p:sp>
        <p:nvSpPr>
          <p:cNvPr id="138242" name="Rectangle 2"/>
          <p:cNvSpPr>
            <a:spLocks noRo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25C83B-701E-428C-9195-F5CA90DAB307}" type="slidenum">
              <a:rPr lang="es-ES"/>
              <a:pPr/>
              <a:t>26</a:t>
            </a:fld>
            <a:endParaRPr lang="es-ES"/>
          </a:p>
        </p:txBody>
      </p:sp>
      <p:sp>
        <p:nvSpPr>
          <p:cNvPr id="140290" name="Rectangle 2"/>
          <p:cNvSpPr>
            <a:spLocks noRo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5CB413-5E0B-4028-A2E6-F3274712F4B0}" type="slidenum">
              <a:rPr lang="es-ES"/>
              <a:pPr/>
              <a:t>27</a:t>
            </a:fld>
            <a:endParaRPr lang="es-ES"/>
          </a:p>
        </p:txBody>
      </p:sp>
      <p:sp>
        <p:nvSpPr>
          <p:cNvPr id="142338" name="Rectangle 2"/>
          <p:cNvSpPr>
            <a:spLocks noRo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5D8ABB-89BE-44AD-899C-545285D16342}" type="slidenum">
              <a:rPr lang="es-ES"/>
              <a:pPr/>
              <a:t>28</a:t>
            </a:fld>
            <a:endParaRPr lang="es-ES"/>
          </a:p>
        </p:txBody>
      </p:sp>
      <p:sp>
        <p:nvSpPr>
          <p:cNvPr id="144386" name="Rectangle 2"/>
          <p:cNvSpPr>
            <a:spLocks noRo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960090-B019-471C-9AA2-B83F403CEEFB}" type="slidenum">
              <a:rPr lang="es-ES"/>
              <a:pPr/>
              <a:t>29</a:t>
            </a:fld>
            <a:endParaRPr lang="es-ES"/>
          </a:p>
        </p:txBody>
      </p:sp>
      <p:sp>
        <p:nvSpPr>
          <p:cNvPr id="146434" name="Rectangle 2"/>
          <p:cNvSpPr>
            <a:spLocks noRo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FA7D7B-ED48-4581-BCBB-A95823C7BFB7}" type="slidenum">
              <a:rPr lang="es-ES"/>
              <a:pPr/>
              <a:t>3</a:t>
            </a:fld>
            <a:endParaRPr lang="es-ES"/>
          </a:p>
        </p:txBody>
      </p:sp>
      <p:sp>
        <p:nvSpPr>
          <p:cNvPr id="60418" name="Rectangle 2"/>
          <p:cNvSpPr>
            <a:spLocks noRo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31E8A2-2831-432A-A18A-4CF3DB5B239A}" type="slidenum">
              <a:rPr lang="es-ES"/>
              <a:pPr/>
              <a:t>30</a:t>
            </a:fld>
            <a:endParaRPr lang="es-ES"/>
          </a:p>
        </p:txBody>
      </p:sp>
      <p:sp>
        <p:nvSpPr>
          <p:cNvPr id="148482" name="Rectangle 2"/>
          <p:cNvSpPr>
            <a:spLocks noRo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984DCB-63B6-469E-A9ED-3A5F56856656}" type="slidenum">
              <a:rPr lang="es-ES"/>
              <a:pPr/>
              <a:t>31</a:t>
            </a:fld>
            <a:endParaRPr lang="es-ES"/>
          </a:p>
        </p:txBody>
      </p:sp>
      <p:sp>
        <p:nvSpPr>
          <p:cNvPr id="150530" name="Rectangle 2"/>
          <p:cNvSpPr>
            <a:spLocks noRo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9DAB38-A1B4-4386-B542-7A87C1C39FED}" type="slidenum">
              <a:rPr lang="es-ES"/>
              <a:pPr/>
              <a:t>32</a:t>
            </a:fld>
            <a:endParaRPr lang="es-ES"/>
          </a:p>
        </p:txBody>
      </p:sp>
      <p:sp>
        <p:nvSpPr>
          <p:cNvPr id="152578" name="Rectangle 2"/>
          <p:cNvSpPr>
            <a:spLocks noRo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96CE33-68D6-49AC-B164-6D228D9BAE8A}" type="slidenum">
              <a:rPr lang="es-ES"/>
              <a:pPr/>
              <a:t>33</a:t>
            </a:fld>
            <a:endParaRPr lang="es-ES"/>
          </a:p>
        </p:txBody>
      </p:sp>
      <p:sp>
        <p:nvSpPr>
          <p:cNvPr id="115714" name="Rectangle 2"/>
          <p:cNvSpPr>
            <a:spLocks noRo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C027BE-80EB-478D-8DAA-D55B611FAF4F}" type="slidenum">
              <a:rPr lang="es-ES"/>
              <a:pPr/>
              <a:t>34</a:t>
            </a:fld>
            <a:endParaRPr lang="es-ES"/>
          </a:p>
        </p:txBody>
      </p:sp>
      <p:sp>
        <p:nvSpPr>
          <p:cNvPr id="117762" name="Rectangle 2"/>
          <p:cNvSpPr>
            <a:spLocks noRo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07CE03-13B7-4766-9A23-412EC12CA719}" type="slidenum">
              <a:rPr lang="es-ES"/>
              <a:pPr/>
              <a:t>35</a:t>
            </a:fld>
            <a:endParaRPr lang="es-ES"/>
          </a:p>
        </p:txBody>
      </p:sp>
      <p:sp>
        <p:nvSpPr>
          <p:cNvPr id="154626" name="Rectangle 2"/>
          <p:cNvSpPr>
            <a:spLocks noRo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383F38-E68E-49A2-A1DB-D9B920F00B0E}" type="slidenum">
              <a:rPr lang="es-ES"/>
              <a:pPr/>
              <a:t>4</a:t>
            </a:fld>
            <a:endParaRPr lang="es-ES"/>
          </a:p>
        </p:txBody>
      </p:sp>
      <p:sp>
        <p:nvSpPr>
          <p:cNvPr id="62466" name="Rectangle 2"/>
          <p:cNvSpPr>
            <a:spLocks noRo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FB9A49-69FE-4AF3-9B0D-034CD8672500}" type="slidenum">
              <a:rPr lang="es-ES"/>
              <a:pPr/>
              <a:t>5</a:t>
            </a:fld>
            <a:endParaRPr lang="es-ES"/>
          </a:p>
        </p:txBody>
      </p:sp>
      <p:sp>
        <p:nvSpPr>
          <p:cNvPr id="64514" name="Rectangle 2"/>
          <p:cNvSpPr>
            <a:spLocks noRo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D266C7-5315-4F48-B08F-2267B4E8A529}" type="slidenum">
              <a:rPr lang="es-ES"/>
              <a:pPr/>
              <a:t>6</a:t>
            </a:fld>
            <a:endParaRPr lang="es-ES"/>
          </a:p>
        </p:txBody>
      </p:sp>
      <p:sp>
        <p:nvSpPr>
          <p:cNvPr id="66562" name="Rectangle 2"/>
          <p:cNvSpPr>
            <a:spLocks noRo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4A0B70-D013-4B76-947B-9BDD56E8D479}" type="slidenum">
              <a:rPr lang="es-ES"/>
              <a:pPr/>
              <a:t>7</a:t>
            </a:fld>
            <a:endParaRPr lang="es-ES"/>
          </a:p>
        </p:txBody>
      </p:sp>
      <p:sp>
        <p:nvSpPr>
          <p:cNvPr id="71682" name="Rectangle 2"/>
          <p:cNvSpPr>
            <a:spLocks noRo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43CC38-D292-4A65-B973-6F87F19C1D33}" type="slidenum">
              <a:rPr lang="es-ES"/>
              <a:pPr/>
              <a:t>8</a:t>
            </a:fld>
            <a:endParaRPr lang="es-ES"/>
          </a:p>
        </p:txBody>
      </p:sp>
      <p:sp>
        <p:nvSpPr>
          <p:cNvPr id="76802" name="Rectangle 2"/>
          <p:cNvSpPr>
            <a:spLocks noRo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F98483-7AF2-4F4F-A5D4-79A4A68A7FF3}" type="slidenum">
              <a:rPr lang="es-ES"/>
              <a:pPr/>
              <a:t>9</a:t>
            </a:fld>
            <a:endParaRPr lang="es-ES"/>
          </a:p>
        </p:txBody>
      </p:sp>
      <p:sp>
        <p:nvSpPr>
          <p:cNvPr id="122882" name="Rectangle 2"/>
          <p:cNvSpPr>
            <a:spLocks noRo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381000" y="990600"/>
            <a:ext cx="76200" cy="5105400"/>
          </a:xfrm>
          <a:prstGeom prst="rect">
            <a:avLst/>
          </a:prstGeom>
          <a:solidFill>
            <a:schemeClr val="bg2"/>
          </a:solidFill>
          <a:ln w="12700">
            <a:noFill/>
            <a:miter lim="800000"/>
            <a:headEnd/>
            <a:tailEnd/>
          </a:ln>
          <a:effectLst/>
        </p:spPr>
        <p:txBody>
          <a:bodyPr wrap="none" anchor="ctr"/>
          <a:lstStyle/>
          <a:p>
            <a:endParaRPr lang="es-ES"/>
          </a:p>
        </p:txBody>
      </p:sp>
      <p:sp>
        <p:nvSpPr>
          <p:cNvPr id="56323" name="Rectangle 3"/>
          <p:cNvSpPr>
            <a:spLocks noGrp="1" noChangeArrowheads="1"/>
          </p:cNvSpPr>
          <p:nvPr>
            <p:ph type="ctrTitle"/>
          </p:nvPr>
        </p:nvSpPr>
        <p:spPr>
          <a:xfrm>
            <a:off x="762000" y="1371600"/>
            <a:ext cx="7696200" cy="2057400"/>
          </a:xfrm>
        </p:spPr>
        <p:txBody>
          <a:bodyPr/>
          <a:lstStyle>
            <a:lvl1pPr>
              <a:defRPr sz="5400"/>
            </a:lvl1pPr>
          </a:lstStyle>
          <a:p>
            <a:r>
              <a:rPr lang="es-ES"/>
              <a:t>Haga clic para cambiar el estilo de título	</a:t>
            </a:r>
          </a:p>
        </p:txBody>
      </p:sp>
      <p:sp>
        <p:nvSpPr>
          <p:cNvPr id="56324" name="Rectangle 4"/>
          <p:cNvSpPr>
            <a:spLocks noGrp="1" noChangeArrowheads="1"/>
          </p:cNvSpPr>
          <p:nvPr>
            <p:ph type="subTitle" idx="1"/>
          </p:nvPr>
        </p:nvSpPr>
        <p:spPr>
          <a:xfrm>
            <a:off x="762000" y="3765550"/>
            <a:ext cx="7696200" cy="2057400"/>
          </a:xfrm>
        </p:spPr>
        <p:txBody>
          <a:bodyPr/>
          <a:lstStyle>
            <a:lvl1pPr marL="0" indent="0">
              <a:buFont typeface="Wingdings" pitchFamily="2" charset="2"/>
              <a:buNone/>
              <a:defRPr sz="2800">
                <a:latin typeface="Arial" pitchFamily="34" charset="0"/>
              </a:defRPr>
            </a:lvl1pPr>
          </a:lstStyle>
          <a:p>
            <a:r>
              <a:rPr lang="es-ES"/>
              <a:t>Haga clic para modificar el estilo de subtítulo del patrón</a:t>
            </a:r>
          </a:p>
        </p:txBody>
      </p:sp>
      <p:sp>
        <p:nvSpPr>
          <p:cNvPr id="56325" name="Rectangle 5"/>
          <p:cNvSpPr>
            <a:spLocks noGrp="1" noChangeArrowheads="1"/>
          </p:cNvSpPr>
          <p:nvPr>
            <p:ph type="dt" sz="half" idx="2"/>
          </p:nvPr>
        </p:nvSpPr>
        <p:spPr>
          <a:xfrm>
            <a:off x="457200" y="6248400"/>
            <a:ext cx="2133600" cy="457200"/>
          </a:xfrm>
        </p:spPr>
        <p:txBody>
          <a:bodyPr/>
          <a:lstStyle>
            <a:lvl1pPr>
              <a:defRPr/>
            </a:lvl1pPr>
          </a:lstStyle>
          <a:p>
            <a:endParaRPr lang="es-ES"/>
          </a:p>
        </p:txBody>
      </p:sp>
      <p:sp>
        <p:nvSpPr>
          <p:cNvPr id="56326" name="Rectangle 6"/>
          <p:cNvSpPr>
            <a:spLocks noGrp="1" noChangeArrowheads="1"/>
          </p:cNvSpPr>
          <p:nvPr>
            <p:ph type="ftr" sz="quarter" idx="3"/>
          </p:nvPr>
        </p:nvSpPr>
        <p:spPr/>
        <p:txBody>
          <a:bodyPr/>
          <a:lstStyle>
            <a:lvl1pPr>
              <a:defRPr/>
            </a:lvl1pPr>
          </a:lstStyle>
          <a:p>
            <a:endParaRPr lang="es-ES"/>
          </a:p>
        </p:txBody>
      </p:sp>
      <p:sp>
        <p:nvSpPr>
          <p:cNvPr id="56327" name="Rectangle 7"/>
          <p:cNvSpPr>
            <a:spLocks noGrp="1" noChangeArrowheads="1"/>
          </p:cNvSpPr>
          <p:nvPr>
            <p:ph type="sldNum" sz="quarter" idx="4"/>
          </p:nvPr>
        </p:nvSpPr>
        <p:spPr>
          <a:xfrm>
            <a:off x="6553200" y="6248400"/>
            <a:ext cx="2133600" cy="457200"/>
          </a:xfrm>
        </p:spPr>
        <p:txBody>
          <a:bodyPr/>
          <a:lstStyle>
            <a:lvl1pPr>
              <a:defRPr b="1"/>
            </a:lvl1pPr>
          </a:lstStyle>
          <a:p>
            <a:fld id="{FC50EECB-158C-492D-9688-85EC58F1EE27}" type="slidenum">
              <a:rPr lang="es-ES"/>
              <a:pPr/>
              <a:t>‹Nº›</a:t>
            </a:fld>
            <a:endParaRPr lang="es-ES"/>
          </a:p>
        </p:txBody>
      </p:sp>
      <p:grpSp>
        <p:nvGrpSpPr>
          <p:cNvPr id="56328" name="Group 8"/>
          <p:cNvGrpSpPr>
            <a:grpSpLocks/>
          </p:cNvGrpSpPr>
          <p:nvPr/>
        </p:nvGrpSpPr>
        <p:grpSpPr bwMode="auto">
          <a:xfrm>
            <a:off x="381000" y="304800"/>
            <a:ext cx="8391525" cy="5791200"/>
            <a:chOff x="240" y="192"/>
            <a:chExt cx="5286" cy="3648"/>
          </a:xfrm>
        </p:grpSpPr>
        <p:sp>
          <p:nvSpPr>
            <p:cNvPr id="56329"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p:spPr>
          <p:txBody>
            <a:bodyPr rot="10800000" wrap="none" anchor="ctr"/>
            <a:lstStyle/>
            <a:p>
              <a:endParaRPr lang="es-ES"/>
            </a:p>
          </p:txBody>
        </p:sp>
        <p:sp>
          <p:nvSpPr>
            <p:cNvPr id="56330"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p:spPr>
          <p:txBody>
            <a:bodyPr wrap="none" anchor="ctr"/>
            <a:lstStyle/>
            <a:p>
              <a:endParaRPr lang="es-ES"/>
            </a:p>
          </p:txBody>
        </p:sp>
        <p:sp>
          <p:nvSpPr>
            <p:cNvPr id="56331"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p:spPr>
          <p:txBody>
            <a:bodyPr rot="10800000" wrap="none" anchor="ctr"/>
            <a:lstStyle/>
            <a:p>
              <a:endParaRPr lang="es-ES"/>
            </a:p>
          </p:txBody>
        </p:sp>
        <p:sp>
          <p:nvSpPr>
            <p:cNvPr id="56332"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p:spPr>
          <p:txBody>
            <a:bodyPr wrap="none" anchor="ctr"/>
            <a:lstStyle/>
            <a:p>
              <a:endParaRPr lang="es-ES"/>
            </a:p>
          </p:txBody>
        </p:sp>
        <p:sp>
          <p:nvSpPr>
            <p:cNvPr id="56333" name="Line 13"/>
            <p:cNvSpPr>
              <a:spLocks noChangeShapeType="1"/>
            </p:cNvSpPr>
            <p:nvPr/>
          </p:nvSpPr>
          <p:spPr bwMode="auto">
            <a:xfrm flipH="1">
              <a:off x="480" y="2256"/>
              <a:ext cx="4848" cy="0"/>
            </a:xfrm>
            <a:prstGeom prst="line">
              <a:avLst/>
            </a:prstGeom>
            <a:noFill/>
            <a:ln w="12700">
              <a:solidFill>
                <a:schemeClr val="tx1"/>
              </a:solidFill>
              <a:round/>
              <a:headEnd/>
              <a:tailEnd/>
            </a:ln>
            <a:effectLst/>
          </p:spPr>
          <p:txBody>
            <a:bodyPr/>
            <a:lstStyle/>
            <a:p>
              <a:endParaRPr lang="es-ES"/>
            </a:p>
          </p:txBody>
        </p:sp>
        <p:sp>
          <p:nvSpPr>
            <p:cNvPr id="56334"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p:spPr>
          <p:txBody>
            <a:bodyPr wrap="none" anchor="ctr"/>
            <a:lstStyle/>
            <a:p>
              <a:endParaRPr lang="es-ES"/>
            </a:p>
          </p:txBody>
        </p:sp>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4BBCD0AB-566A-4A71-B0F9-9E13F494110D}"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0"/>
            <a:ext cx="2057400" cy="5597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533400"/>
            <a:ext cx="6019800" cy="5597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671F96A7-75E6-4EDB-9B2A-311B365E41A2}" type="slidenum">
              <a:rPr lang="es-ES"/>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33400"/>
            <a:ext cx="8229600" cy="11430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828800"/>
            <a:ext cx="4038600" cy="43021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828800"/>
            <a:ext cx="4038600" cy="20748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4056063"/>
            <a:ext cx="4038600" cy="20748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fecha"/>
          <p:cNvSpPr>
            <a:spLocks noGrp="1"/>
          </p:cNvSpPr>
          <p:nvPr>
            <p:ph type="dt" sz="half" idx="10"/>
          </p:nvPr>
        </p:nvSpPr>
        <p:spPr>
          <a:xfrm>
            <a:off x="457200" y="6248400"/>
            <a:ext cx="1676400" cy="457200"/>
          </a:xfrm>
        </p:spPr>
        <p:txBody>
          <a:bodyPr/>
          <a:lstStyle>
            <a:lvl1pPr>
              <a:defRPr/>
            </a:lvl1pPr>
          </a:lstStyle>
          <a:p>
            <a:endParaRPr lang="es-ES"/>
          </a:p>
        </p:txBody>
      </p:sp>
      <p:sp>
        <p:nvSpPr>
          <p:cNvPr id="7" name="6 Marcador de pie de página"/>
          <p:cNvSpPr>
            <a:spLocks noGrp="1"/>
          </p:cNvSpPr>
          <p:nvPr>
            <p:ph type="ftr" sz="quarter" idx="11"/>
          </p:nvPr>
        </p:nvSpPr>
        <p:spPr>
          <a:xfrm>
            <a:off x="3124200" y="6248400"/>
            <a:ext cx="2895600" cy="457200"/>
          </a:xfrm>
        </p:spPr>
        <p:txBody>
          <a:bodyPr/>
          <a:lstStyle>
            <a:lvl1pPr>
              <a:defRPr/>
            </a:lvl1pPr>
          </a:lstStyle>
          <a:p>
            <a:endParaRPr lang="es-ES"/>
          </a:p>
        </p:txBody>
      </p:sp>
      <p:sp>
        <p:nvSpPr>
          <p:cNvPr id="8" name="7 Marcador de número de diapositiva"/>
          <p:cNvSpPr>
            <a:spLocks noGrp="1"/>
          </p:cNvSpPr>
          <p:nvPr>
            <p:ph type="sldNum" sz="quarter" idx="12"/>
          </p:nvPr>
        </p:nvSpPr>
        <p:spPr>
          <a:xfrm>
            <a:off x="6781800" y="6248400"/>
            <a:ext cx="1905000" cy="457200"/>
          </a:xfrm>
        </p:spPr>
        <p:txBody>
          <a:bodyPr/>
          <a:lstStyle>
            <a:lvl1pPr>
              <a:defRPr/>
            </a:lvl1pPr>
          </a:lstStyle>
          <a:p>
            <a:fld id="{0414C012-9592-4498-9309-7A9E8A90A7F5}" type="slidenum">
              <a:rPr lang="es-ES"/>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533400"/>
            <a:ext cx="8229600" cy="1143000"/>
          </a:xfrm>
        </p:spPr>
        <p:txBody>
          <a:bodyPr/>
          <a:lstStyle/>
          <a:p>
            <a:r>
              <a:rPr lang="es-ES" smtClean="0"/>
              <a:t>Haga clic para modificar el estilo de título del patrón</a:t>
            </a:r>
            <a:endParaRPr lang="es-ES"/>
          </a:p>
        </p:txBody>
      </p:sp>
      <p:sp>
        <p:nvSpPr>
          <p:cNvPr id="3" name="2 Marcador de contenido"/>
          <p:cNvSpPr>
            <a:spLocks noGrp="1"/>
          </p:cNvSpPr>
          <p:nvPr>
            <p:ph sz="quarter" idx="1"/>
          </p:nvPr>
        </p:nvSpPr>
        <p:spPr>
          <a:xfrm>
            <a:off x="457200" y="1828800"/>
            <a:ext cx="4038600" cy="20748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828800"/>
            <a:ext cx="4038600" cy="20748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57200" y="4056063"/>
            <a:ext cx="4038600" cy="20748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contenido"/>
          <p:cNvSpPr>
            <a:spLocks noGrp="1"/>
          </p:cNvSpPr>
          <p:nvPr>
            <p:ph sz="quarter" idx="4"/>
          </p:nvPr>
        </p:nvSpPr>
        <p:spPr>
          <a:xfrm>
            <a:off x="4648200" y="4056063"/>
            <a:ext cx="4038600" cy="20748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a:xfrm>
            <a:off x="457200" y="6248400"/>
            <a:ext cx="1676400" cy="457200"/>
          </a:xfrm>
        </p:spPr>
        <p:txBody>
          <a:bodyPr/>
          <a:lstStyle>
            <a:lvl1pPr>
              <a:defRPr/>
            </a:lvl1pPr>
          </a:lstStyle>
          <a:p>
            <a:endParaRPr lang="es-ES"/>
          </a:p>
        </p:txBody>
      </p:sp>
      <p:sp>
        <p:nvSpPr>
          <p:cNvPr id="8" name="7 Marcador de pie de página"/>
          <p:cNvSpPr>
            <a:spLocks noGrp="1"/>
          </p:cNvSpPr>
          <p:nvPr>
            <p:ph type="ftr" sz="quarter" idx="11"/>
          </p:nvPr>
        </p:nvSpPr>
        <p:spPr>
          <a:xfrm>
            <a:off x="3124200" y="6248400"/>
            <a:ext cx="2895600" cy="457200"/>
          </a:xfrm>
        </p:spPr>
        <p:txBody>
          <a:bodyPr/>
          <a:lstStyle>
            <a:lvl1pPr>
              <a:defRPr/>
            </a:lvl1pPr>
          </a:lstStyle>
          <a:p>
            <a:endParaRPr lang="es-ES"/>
          </a:p>
        </p:txBody>
      </p:sp>
      <p:sp>
        <p:nvSpPr>
          <p:cNvPr id="9" name="8 Marcador de número de diapositiva"/>
          <p:cNvSpPr>
            <a:spLocks noGrp="1"/>
          </p:cNvSpPr>
          <p:nvPr>
            <p:ph type="sldNum" sz="quarter" idx="12"/>
          </p:nvPr>
        </p:nvSpPr>
        <p:spPr>
          <a:xfrm>
            <a:off x="6781800" y="6248400"/>
            <a:ext cx="1905000" cy="457200"/>
          </a:xfrm>
        </p:spPr>
        <p:txBody>
          <a:bodyPr/>
          <a:lstStyle>
            <a:lvl1pPr>
              <a:defRPr/>
            </a:lvl1pPr>
          </a:lstStyle>
          <a:p>
            <a:fld id="{649D3AAB-1ED0-494B-9D7B-A4D545906CC5}" type="slidenum">
              <a:rPr lang="es-ES"/>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533400"/>
            <a:ext cx="82296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828800"/>
            <a:ext cx="8229600" cy="4302125"/>
          </a:xfrm>
        </p:spPr>
        <p:txBody>
          <a:bodyPr/>
          <a:lstStyle/>
          <a:p>
            <a:endParaRPr lang="es-ES"/>
          </a:p>
        </p:txBody>
      </p:sp>
      <p:sp>
        <p:nvSpPr>
          <p:cNvPr id="4" name="3 Marcador de fecha"/>
          <p:cNvSpPr>
            <a:spLocks noGrp="1"/>
          </p:cNvSpPr>
          <p:nvPr>
            <p:ph type="dt" sz="half" idx="10"/>
          </p:nvPr>
        </p:nvSpPr>
        <p:spPr>
          <a:xfrm>
            <a:off x="457200" y="6248400"/>
            <a:ext cx="1676400" cy="457200"/>
          </a:xfrm>
        </p:spPr>
        <p:txBody>
          <a:bodyPr/>
          <a:lstStyle>
            <a:lvl1pPr>
              <a:defRPr/>
            </a:lvl1pPr>
          </a:lstStyle>
          <a:p>
            <a:endParaRPr lang="es-ES"/>
          </a:p>
        </p:txBody>
      </p:sp>
      <p:sp>
        <p:nvSpPr>
          <p:cNvPr id="5" name="4 Marcador de pie de página"/>
          <p:cNvSpPr>
            <a:spLocks noGrp="1"/>
          </p:cNvSpPr>
          <p:nvPr>
            <p:ph type="ftr" sz="quarter" idx="11"/>
          </p:nvPr>
        </p:nvSpPr>
        <p:spPr>
          <a:xfrm>
            <a:off x="3124200" y="6248400"/>
            <a:ext cx="2895600" cy="457200"/>
          </a:xfrm>
        </p:spPr>
        <p:txBody>
          <a:bodyPr/>
          <a:lstStyle>
            <a:lvl1pPr>
              <a:defRPr/>
            </a:lvl1pPr>
          </a:lstStyle>
          <a:p>
            <a:endParaRPr lang="es-ES"/>
          </a:p>
        </p:txBody>
      </p:sp>
      <p:sp>
        <p:nvSpPr>
          <p:cNvPr id="6" name="5 Marcador de número de diapositiva"/>
          <p:cNvSpPr>
            <a:spLocks noGrp="1"/>
          </p:cNvSpPr>
          <p:nvPr>
            <p:ph type="sldNum" sz="quarter" idx="12"/>
          </p:nvPr>
        </p:nvSpPr>
        <p:spPr>
          <a:xfrm>
            <a:off x="6781800" y="6248400"/>
            <a:ext cx="1905000" cy="457200"/>
          </a:xfrm>
        </p:spPr>
        <p:txBody>
          <a:bodyPr/>
          <a:lstStyle>
            <a:lvl1pPr>
              <a:defRPr/>
            </a:lvl1pPr>
          </a:lstStyle>
          <a:p>
            <a:fld id="{0E765039-3ABA-4DDD-93FD-AF1F3B3E31DE}" type="slidenum">
              <a:rPr lang="es-ES"/>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33400"/>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828800"/>
            <a:ext cx="4038600" cy="43021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828800"/>
            <a:ext cx="4038600" cy="43021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248400"/>
            <a:ext cx="1676400" cy="457200"/>
          </a:xfrm>
        </p:spPr>
        <p:txBody>
          <a:bodyPr/>
          <a:lstStyle>
            <a:lvl1pPr>
              <a:defRPr/>
            </a:lvl1pPr>
          </a:lstStyle>
          <a:p>
            <a:endParaRPr lang="es-ES"/>
          </a:p>
        </p:txBody>
      </p:sp>
      <p:sp>
        <p:nvSpPr>
          <p:cNvPr id="6" name="5 Marcador de pie de página"/>
          <p:cNvSpPr>
            <a:spLocks noGrp="1"/>
          </p:cNvSpPr>
          <p:nvPr>
            <p:ph type="ftr" sz="quarter" idx="11"/>
          </p:nvPr>
        </p:nvSpPr>
        <p:spPr>
          <a:xfrm>
            <a:off x="3124200" y="6248400"/>
            <a:ext cx="2895600" cy="45720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6781800" y="6248400"/>
            <a:ext cx="1905000" cy="457200"/>
          </a:xfrm>
        </p:spPr>
        <p:txBody>
          <a:bodyPr/>
          <a:lstStyle>
            <a:lvl1pPr>
              <a:defRPr/>
            </a:lvl1pPr>
          </a:lstStyle>
          <a:p>
            <a:fld id="{84B054BB-A241-4C44-BC65-F9683C89B673}"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65F1E0F0-1B36-4945-9260-185C73E0EF2F}"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0C8377F9-B3D7-4020-B764-AC0C721870D9}"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D4EBC2F2-06CC-46E1-8A7A-87B07C19DEA0}"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F5F9D755-C69C-44C2-AE7E-FB8E151B0143}"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2A955934-E953-4038-A266-3847A4A75B2C}"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3474BA1C-AE69-4B12-BD44-D54B356EC46C}"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2A767CCF-7234-4247-BF1D-0ACEF7C49F7D}"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7140D27C-625D-47A0-ACEC-A8B78AA55442}"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s-ES" smtClean="0"/>
              <a:t>Haga clic para cambiar el estilo de título	</a:t>
            </a:r>
          </a:p>
        </p:txBody>
      </p:sp>
      <p:sp>
        <p:nvSpPr>
          <p:cNvPr id="55299" name="Rectangle 3"/>
          <p:cNvSpPr>
            <a:spLocks noGrp="1" noChangeArrowheads="1"/>
          </p:cNvSpPr>
          <p:nvPr>
            <p:ph type="body" idx="1"/>
          </p:nvPr>
        </p:nvSpPr>
        <p:spPr bwMode="auto">
          <a:xfrm>
            <a:off x="457200" y="1828800"/>
            <a:ext cx="8229600" cy="430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55300" name="Rectangle 4"/>
          <p:cNvSpPr>
            <a:spLocks noGrp="1" noChangeArrowheads="1"/>
          </p:cNvSpPr>
          <p:nvPr>
            <p:ph type="dt" sz="half" idx="2"/>
          </p:nvPr>
        </p:nvSpPr>
        <p:spPr bwMode="auto">
          <a:xfrm>
            <a:off x="457200" y="6248400"/>
            <a:ext cx="1676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latin typeface="Arial" pitchFamily="34" charset="0"/>
              </a:defRPr>
            </a:lvl1pPr>
          </a:lstStyle>
          <a:p>
            <a:endParaRPr lang="es-ES"/>
          </a:p>
        </p:txBody>
      </p:sp>
      <p:sp>
        <p:nvSpPr>
          <p:cNvPr id="553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pitchFamily="34" charset="0"/>
              </a:defRPr>
            </a:lvl1pPr>
          </a:lstStyle>
          <a:p>
            <a:endParaRPr lang="es-ES"/>
          </a:p>
        </p:txBody>
      </p:sp>
      <p:sp>
        <p:nvSpPr>
          <p:cNvPr id="55302" name="Rectangle 6"/>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pitchFamily="34" charset="0"/>
              </a:defRPr>
            </a:lvl1pPr>
          </a:lstStyle>
          <a:p>
            <a:fld id="{DD0C30FE-B64D-49F8-A1F4-6AD2C8AA8E2C}" type="slidenum">
              <a:rPr lang="es-ES"/>
              <a:pPr/>
              <a:t>‹Nº›</a:t>
            </a:fld>
            <a:endParaRPr lang="es-ES"/>
          </a:p>
        </p:txBody>
      </p:sp>
      <p:grpSp>
        <p:nvGrpSpPr>
          <p:cNvPr id="55303" name="Group 7"/>
          <p:cNvGrpSpPr>
            <a:grpSpLocks/>
          </p:cNvGrpSpPr>
          <p:nvPr/>
        </p:nvGrpSpPr>
        <p:grpSpPr bwMode="auto">
          <a:xfrm>
            <a:off x="279400" y="152400"/>
            <a:ext cx="8686800" cy="1600200"/>
            <a:chOff x="176" y="96"/>
            <a:chExt cx="5472" cy="1008"/>
          </a:xfrm>
        </p:grpSpPr>
        <p:sp>
          <p:nvSpPr>
            <p:cNvPr id="55304" name="Line 8"/>
            <p:cNvSpPr>
              <a:spLocks noChangeShapeType="1"/>
            </p:cNvSpPr>
            <p:nvPr/>
          </p:nvSpPr>
          <p:spPr bwMode="auto">
            <a:xfrm flipH="1">
              <a:off x="288" y="1104"/>
              <a:ext cx="5232" cy="0"/>
            </a:xfrm>
            <a:prstGeom prst="line">
              <a:avLst/>
            </a:prstGeom>
            <a:noFill/>
            <a:ln w="12700">
              <a:solidFill>
                <a:schemeClr val="tx1"/>
              </a:solidFill>
              <a:round/>
              <a:headEnd/>
              <a:tailEnd/>
            </a:ln>
            <a:effectLst/>
          </p:spPr>
          <p:txBody>
            <a:bodyPr/>
            <a:lstStyle/>
            <a:p>
              <a:endParaRPr lang="es-ES"/>
            </a:p>
          </p:txBody>
        </p:sp>
        <p:sp>
          <p:nvSpPr>
            <p:cNvPr id="55305"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p:spPr>
          <p:txBody>
            <a:bodyPr wrap="none" anchor="ctr"/>
            <a:lstStyle/>
            <a:p>
              <a:endParaRPr lang="es-ES"/>
            </a:p>
          </p:txBody>
        </p:sp>
        <p:sp>
          <p:nvSpPr>
            <p:cNvPr id="55306"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p:spPr>
          <p:txBody>
            <a:bodyPr wrap="none" anchor="ctr"/>
            <a:lstStyle/>
            <a:p>
              <a:endParaRPr lang="es-ES"/>
            </a:p>
          </p:txBody>
        </p:sp>
        <p:sp>
          <p:nvSpPr>
            <p:cNvPr id="55307"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p:spPr>
          <p:txBody>
            <a:bodyPr wrap="none" anchor="ctr"/>
            <a:lstStyle/>
            <a:p>
              <a:endParaRPr lang="es-ES"/>
            </a:p>
          </p:txBody>
        </p:sp>
        <p:sp>
          <p:nvSpPr>
            <p:cNvPr id="55308"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p:spPr>
          <p:txBody>
            <a:bodyPr wrap="none" anchor="ctr"/>
            <a:lstStyle/>
            <a:p>
              <a:endParaRPr lang="es-ES"/>
            </a:p>
          </p:txBody>
        </p:sp>
      </p:gr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timing>
    <p:tnLst>
      <p:par>
        <p:cTn id="1" dur="indefinite" restart="never" nodeType="tmRoot"/>
      </p:par>
    </p:tnLst>
  </p:timing>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469900" indent="-469900" algn="l" rtl="0" fontAlgn="base">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fontAlgn="base">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fontAlgn="base">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fontAlgn="base">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1371600"/>
            <a:ext cx="7696200" cy="1481138"/>
          </a:xfrm>
        </p:spPr>
        <p:txBody>
          <a:bodyPr/>
          <a:lstStyle/>
          <a:p>
            <a:pPr algn="ctr"/>
            <a:r>
              <a:rPr lang="es-EC" sz="3200" b="1" u="sng"/>
              <a:t>Importación de Materiales Eléctricos para la Construcción de Redes de Transmisión en Guayaquil</a:t>
            </a:r>
            <a:endParaRPr lang="es-ES" sz="3200" b="1" u="sng"/>
          </a:p>
        </p:txBody>
      </p:sp>
      <p:sp>
        <p:nvSpPr>
          <p:cNvPr id="2051" name="Rectangle 3"/>
          <p:cNvSpPr>
            <a:spLocks noGrp="1" noChangeArrowheads="1"/>
          </p:cNvSpPr>
          <p:nvPr>
            <p:ph type="subTitle" idx="1"/>
          </p:nvPr>
        </p:nvSpPr>
        <p:spPr>
          <a:xfrm>
            <a:off x="762000" y="3765550"/>
            <a:ext cx="7696200" cy="2255838"/>
          </a:xfrm>
        </p:spPr>
        <p:txBody>
          <a:bodyPr/>
          <a:lstStyle/>
          <a:p>
            <a:pPr>
              <a:lnSpc>
                <a:spcPct val="80000"/>
              </a:lnSpc>
            </a:pPr>
            <a:r>
              <a:rPr lang="es-EC" sz="2400" b="1"/>
              <a:t>INTEGRANTES:</a:t>
            </a:r>
          </a:p>
          <a:p>
            <a:pPr>
              <a:lnSpc>
                <a:spcPct val="80000"/>
              </a:lnSpc>
            </a:pPr>
            <a:r>
              <a:rPr lang="es-EC" sz="2400" b="1"/>
              <a:t>	Cristhian Arévalo Avecillas</a:t>
            </a:r>
          </a:p>
          <a:p>
            <a:pPr>
              <a:lnSpc>
                <a:spcPct val="80000"/>
              </a:lnSpc>
            </a:pPr>
            <a:r>
              <a:rPr lang="es-EC" sz="2400" b="1"/>
              <a:t>	Daniel Cárdenas Sáenz</a:t>
            </a:r>
          </a:p>
          <a:p>
            <a:pPr>
              <a:lnSpc>
                <a:spcPct val="80000"/>
              </a:lnSpc>
            </a:pPr>
            <a:r>
              <a:rPr lang="es-EC" sz="2400" b="1"/>
              <a:t>	Roxana Sanabria Guillín</a:t>
            </a:r>
          </a:p>
          <a:p>
            <a:pPr>
              <a:lnSpc>
                <a:spcPct val="80000"/>
              </a:lnSpc>
            </a:pPr>
            <a:endParaRPr lang="es-EC" sz="2400" b="1"/>
          </a:p>
          <a:p>
            <a:pPr algn="ctr">
              <a:lnSpc>
                <a:spcPct val="80000"/>
              </a:lnSpc>
            </a:pPr>
            <a:r>
              <a:rPr lang="es-EC" sz="2400" b="1"/>
              <a:t>2010</a:t>
            </a:r>
            <a:endParaRPr lang="es-ES" sz="2400" b="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algn="ctr"/>
            <a:r>
              <a:rPr lang="es-EC" sz="3200" b="1" u="sng"/>
              <a:t>MERCADO POTENCIAL COMERCIANTES</a:t>
            </a:r>
            <a:r>
              <a:rPr lang="es-ES" sz="4000"/>
              <a:t> </a:t>
            </a:r>
          </a:p>
        </p:txBody>
      </p:sp>
      <p:graphicFrame>
        <p:nvGraphicFramePr>
          <p:cNvPr id="90188" name="Group 76"/>
          <p:cNvGraphicFramePr>
            <a:graphicFrameLocks noGrp="1"/>
          </p:cNvGraphicFramePr>
          <p:nvPr>
            <p:ph idx="1"/>
          </p:nvPr>
        </p:nvGraphicFramePr>
        <p:xfrm>
          <a:off x="1547813" y="4005263"/>
          <a:ext cx="6840537" cy="2108201"/>
        </p:xfrm>
        <a:graphic>
          <a:graphicData uri="http://schemas.openxmlformats.org/drawingml/2006/table">
            <a:tbl>
              <a:tblPr/>
              <a:tblGrid>
                <a:gridCol w="3065462"/>
                <a:gridCol w="1304925"/>
                <a:gridCol w="1303338"/>
                <a:gridCol w="1166812"/>
              </a:tblGrid>
              <a:tr h="8763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s-ES" sz="16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00000"/>
                          </a:solidFill>
                          <a:effectLst/>
                          <a:latin typeface="Arial" pitchFamily="34" charset="0"/>
                          <a:cs typeface="Arial" pitchFamily="34" charset="0"/>
                        </a:rPr>
                        <a:t>Adquisición de materiales eléctricos Importados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r>
              <a:tr h="409575">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pitchFamily="34" charset="0"/>
                          <a:cs typeface="Arial" pitchFamily="34" charset="0"/>
                        </a:rPr>
                        <a:t> </a:t>
                      </a:r>
                      <a:endParaRPr kumimoji="0" lang="es-ES"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00000"/>
                          </a:solidFill>
                          <a:effectLst/>
                          <a:latin typeface="Arial" pitchFamily="34" charset="0"/>
                          <a:cs typeface="Arial" pitchFamily="34" charset="0"/>
                        </a:rPr>
                        <a:t>SI</a:t>
                      </a:r>
                      <a:endParaRPr kumimoji="0" lang="es-EC"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00000"/>
                          </a:solidFill>
                          <a:effectLst/>
                          <a:latin typeface="Arial" pitchFamily="34" charset="0"/>
                          <a:cs typeface="Arial" pitchFamily="34" charset="0"/>
                        </a:rPr>
                        <a:t>NO</a:t>
                      </a:r>
                      <a:endParaRPr kumimoji="0" lang="es-EC"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00000"/>
                          </a:solidFill>
                          <a:effectLst/>
                          <a:latin typeface="Arial Bold" charset="0"/>
                          <a:cs typeface="Arial" pitchFamily="34" charset="0"/>
                        </a:rPr>
                        <a:t>TOTAL</a:t>
                      </a:r>
                      <a:endParaRPr kumimoji="0" lang="es-EC"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1163">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Arial" pitchFamily="34" charset="0"/>
                          <a:cs typeface="Arial" pitchFamily="34" charset="0"/>
                        </a:rPr>
                        <a:t>Número de Comerciantes</a:t>
                      </a:r>
                      <a:endParaRPr kumimoji="0" lang="es-ES"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es-EC" sz="1600" b="0" i="0" u="none" strike="noStrike" cap="none" normalizeH="0" baseline="0" smtClean="0">
                          <a:ln>
                            <a:noFill/>
                          </a:ln>
                          <a:solidFill>
                            <a:srgbClr val="000000"/>
                          </a:solidFill>
                          <a:effectLst/>
                          <a:latin typeface="Arial" pitchFamily="34" charset="0"/>
                          <a:cs typeface="Arial" pitchFamily="34" charset="0"/>
                        </a:rPr>
                        <a:t>56</a:t>
                      </a:r>
                      <a:endParaRPr kumimoji="0" lang="es-EC"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es-EC" sz="1600" b="0" i="0" u="none" strike="noStrike" cap="none" normalizeH="0" baseline="0" smtClean="0">
                          <a:ln>
                            <a:noFill/>
                          </a:ln>
                          <a:solidFill>
                            <a:srgbClr val="000000"/>
                          </a:solidFill>
                          <a:effectLst/>
                          <a:latin typeface="Arial" pitchFamily="34" charset="0"/>
                          <a:cs typeface="Arial" pitchFamily="34" charset="0"/>
                        </a:rPr>
                        <a:t>24</a:t>
                      </a:r>
                      <a:endParaRPr kumimoji="0" lang="es-EC"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t" latinLnBrk="0" hangingPunct="1">
                        <a:lnSpc>
                          <a:spcPct val="100000"/>
                        </a:lnSpc>
                        <a:spcBef>
                          <a:spcPct val="0"/>
                        </a:spcBef>
                        <a:spcAft>
                          <a:spcPct val="0"/>
                        </a:spcAft>
                        <a:buClrTx/>
                        <a:buSzTx/>
                        <a:buFontTx/>
                        <a:buNone/>
                        <a:tabLst/>
                      </a:pPr>
                      <a:r>
                        <a:rPr kumimoji="0" lang="es-EC" sz="1600" b="0" i="0" u="none" strike="noStrike" cap="none" normalizeH="0" baseline="0" smtClean="0">
                          <a:ln>
                            <a:noFill/>
                          </a:ln>
                          <a:solidFill>
                            <a:srgbClr val="000000"/>
                          </a:solidFill>
                          <a:effectLst/>
                          <a:latin typeface="Arial" pitchFamily="34" charset="0"/>
                          <a:cs typeface="Arial" pitchFamily="34" charset="0"/>
                        </a:rPr>
                        <a:t>80</a:t>
                      </a:r>
                      <a:endParaRPr kumimoji="0" lang="es-EC"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1163">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Arial" pitchFamily="34" charset="0"/>
                          <a:cs typeface="Arial" pitchFamily="34" charset="0"/>
                        </a:rPr>
                        <a:t>Porcentajes</a:t>
                      </a:r>
                      <a:endParaRPr kumimoji="0" lang="es-ES"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pitchFamily="34" charset="0"/>
                          <a:cs typeface="Arial" pitchFamily="34" charset="0"/>
                        </a:rPr>
                        <a:t>83,58%</a:t>
                      </a:r>
                      <a:endParaRPr kumimoji="0" lang="es-ES"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pitchFamily="34" charset="0"/>
                          <a:cs typeface="Arial" pitchFamily="34" charset="0"/>
                        </a:rPr>
                        <a:t>16,42%</a:t>
                      </a:r>
                      <a:endParaRPr kumimoji="0" lang="es-ES"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pitchFamily="34" charset="0"/>
                          <a:cs typeface="Arial" pitchFamily="34" charset="0"/>
                        </a:rPr>
                        <a:t>100,00%</a:t>
                      </a:r>
                      <a:endParaRPr kumimoji="0" lang="es-ES"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0189" name="Text Box 77"/>
          <p:cNvSpPr txBox="1">
            <a:spLocks noChangeArrowheads="1"/>
          </p:cNvSpPr>
          <p:nvPr/>
        </p:nvSpPr>
        <p:spPr bwMode="auto">
          <a:xfrm>
            <a:off x="971550" y="2420938"/>
            <a:ext cx="7632700" cy="1552575"/>
          </a:xfrm>
          <a:prstGeom prst="rect">
            <a:avLst/>
          </a:prstGeom>
          <a:noFill/>
          <a:ln w="9525">
            <a:noFill/>
            <a:miter lim="800000"/>
            <a:headEnd/>
            <a:tailEnd/>
          </a:ln>
          <a:effectLst/>
        </p:spPr>
        <p:txBody>
          <a:bodyPr>
            <a:spAutoFit/>
          </a:bodyPr>
          <a:lstStyle/>
          <a:p>
            <a:pPr algn="just">
              <a:spcBef>
                <a:spcPct val="50000"/>
              </a:spcBef>
            </a:pPr>
            <a:r>
              <a:rPr lang="es-ES_tradnl"/>
              <a:t>Los Comerciantes de Materiales Eléctricos serán parte de nuestro mercado potencial por el hecho que los encuestados que  representan un 83,58% de la muestra, que adquieren materiales eléctricos importados </a:t>
            </a:r>
            <a:endParaRPr lang="es-ES"/>
          </a:p>
        </p:txBody>
      </p:sp>
      <p:sp>
        <p:nvSpPr>
          <p:cNvPr id="90194" name="Rectangle 82"/>
          <p:cNvSpPr>
            <a:spLocks noChangeArrowheads="1"/>
          </p:cNvSpPr>
          <p:nvPr/>
        </p:nvSpPr>
        <p:spPr bwMode="auto">
          <a:xfrm>
            <a:off x="6443663" y="6237288"/>
            <a:ext cx="1935162" cy="304800"/>
          </a:xfrm>
          <a:prstGeom prst="rect">
            <a:avLst/>
          </a:prstGeom>
          <a:noFill/>
          <a:ln w="9525">
            <a:noFill/>
            <a:miter lim="800000"/>
            <a:headEnd/>
            <a:tailEnd/>
          </a:ln>
          <a:effectLst/>
        </p:spPr>
        <p:txBody>
          <a:bodyPr wrap="none">
            <a:spAutoFit/>
          </a:bodyPr>
          <a:lstStyle/>
          <a:p>
            <a:r>
              <a:rPr lang="es-EC" sz="1400" b="1"/>
              <a:t>FUENTE: Los Autores</a:t>
            </a:r>
            <a:endParaRPr lang="es-ES" sz="1400" b="1"/>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533400"/>
            <a:ext cx="8229600" cy="1095375"/>
          </a:xfrm>
        </p:spPr>
        <p:txBody>
          <a:bodyPr/>
          <a:lstStyle/>
          <a:p>
            <a:pPr algn="ctr"/>
            <a:r>
              <a:rPr lang="es-EC" sz="3200" b="1" u="sng"/>
              <a:t>MERCADO POTENCIAL COMERCIANTES</a:t>
            </a:r>
            <a:endParaRPr lang="es-ES" sz="3200" b="1" u="sng"/>
          </a:p>
        </p:txBody>
      </p:sp>
      <p:pic>
        <p:nvPicPr>
          <p:cNvPr id="93188" name="Picture 4"/>
          <p:cNvPicPr>
            <a:picLocks noChangeAspect="1" noChangeArrowheads="1"/>
          </p:cNvPicPr>
          <p:nvPr>
            <p:ph type="body" idx="1"/>
          </p:nvPr>
        </p:nvPicPr>
        <p:blipFill>
          <a:blip r:embed="rId3"/>
          <a:srcRect/>
          <a:stretch>
            <a:fillRect/>
          </a:stretch>
        </p:blipFill>
        <p:spPr>
          <a:xfrm>
            <a:off x="1403350" y="2420938"/>
            <a:ext cx="6553200" cy="3959225"/>
          </a:xfrm>
          <a:noFill/>
          <a:ln/>
        </p:spPr>
      </p:pic>
      <p:sp>
        <p:nvSpPr>
          <p:cNvPr id="93189" name="Rectangle 5"/>
          <p:cNvSpPr>
            <a:spLocks noChangeArrowheads="1"/>
          </p:cNvSpPr>
          <p:nvPr/>
        </p:nvSpPr>
        <p:spPr bwMode="auto">
          <a:xfrm>
            <a:off x="6011863" y="6237288"/>
            <a:ext cx="1935162" cy="304800"/>
          </a:xfrm>
          <a:prstGeom prst="rect">
            <a:avLst/>
          </a:prstGeom>
          <a:noFill/>
          <a:ln w="9525">
            <a:noFill/>
            <a:miter lim="800000"/>
            <a:headEnd/>
            <a:tailEnd/>
          </a:ln>
          <a:effectLst/>
        </p:spPr>
        <p:txBody>
          <a:bodyPr wrap="none">
            <a:spAutoFit/>
          </a:bodyPr>
          <a:lstStyle/>
          <a:p>
            <a:r>
              <a:rPr lang="es-EC" sz="1400" b="1"/>
              <a:t>FUENTE: Los Autores</a:t>
            </a:r>
            <a:endParaRPr lang="es-ES" sz="1400" b="1"/>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68313" y="620713"/>
            <a:ext cx="8675687" cy="1143000"/>
          </a:xfrm>
        </p:spPr>
        <p:txBody>
          <a:bodyPr/>
          <a:lstStyle/>
          <a:p>
            <a:pPr algn="ctr"/>
            <a:r>
              <a:rPr lang="es-EC" sz="2800" b="1" u="sng"/>
              <a:t>PRINCIPALES PRODUCTOS PARA LA IMPORTACIÓN CON RESPECTO A LOS COMERCIANTES</a:t>
            </a:r>
            <a:endParaRPr lang="es-ES" sz="2800" b="1" u="sng"/>
          </a:p>
        </p:txBody>
      </p:sp>
      <p:sp>
        <p:nvSpPr>
          <p:cNvPr id="102403" name="Rectangle 3"/>
          <p:cNvSpPr>
            <a:spLocks noGrp="1" noChangeArrowheads="1"/>
          </p:cNvSpPr>
          <p:nvPr>
            <p:ph type="body" idx="1"/>
          </p:nvPr>
        </p:nvSpPr>
        <p:spPr>
          <a:xfrm>
            <a:off x="323850" y="2060575"/>
            <a:ext cx="8362950" cy="1239838"/>
          </a:xfrm>
        </p:spPr>
        <p:txBody>
          <a:bodyPr/>
          <a:lstStyle/>
          <a:p>
            <a:pPr algn="just">
              <a:lnSpc>
                <a:spcPct val="80000"/>
              </a:lnSpc>
            </a:pPr>
            <a:r>
              <a:rPr lang="es-EC" sz="2400"/>
              <a:t>Según el análisis que se estableció por medio de las encuestas que el producto con más preferencia en el ámbito de  los Suministros Eléctricos, son las varillas con un 18% de aceptación, seguida por los Cables de Baja Tensión y los Tomacorrientes con 16% y 15% respectivamente.</a:t>
            </a:r>
            <a:endParaRPr lang="es-ES" sz="2400"/>
          </a:p>
        </p:txBody>
      </p:sp>
      <p:pic>
        <p:nvPicPr>
          <p:cNvPr id="102404" name="G 2"/>
          <p:cNvPicPr>
            <a:picLocks noChangeArrowheads="1"/>
          </p:cNvPicPr>
          <p:nvPr/>
        </p:nvPicPr>
        <p:blipFill>
          <a:blip r:embed="rId3"/>
          <a:srcRect/>
          <a:stretch>
            <a:fillRect/>
          </a:stretch>
        </p:blipFill>
        <p:spPr bwMode="auto">
          <a:xfrm>
            <a:off x="1187450" y="3789363"/>
            <a:ext cx="6553200" cy="2768600"/>
          </a:xfrm>
          <a:prstGeom prst="rect">
            <a:avLst/>
          </a:prstGeom>
          <a:noFill/>
          <a:ln w="9525">
            <a:noFill/>
            <a:miter lim="800000"/>
            <a:headEnd/>
            <a:tailEnd/>
          </a:ln>
        </p:spPr>
      </p:pic>
      <p:sp>
        <p:nvSpPr>
          <p:cNvPr id="102405" name="Rectangle 5"/>
          <p:cNvSpPr>
            <a:spLocks noChangeArrowheads="1"/>
          </p:cNvSpPr>
          <p:nvPr/>
        </p:nvSpPr>
        <p:spPr bwMode="auto">
          <a:xfrm>
            <a:off x="5867400" y="6580188"/>
            <a:ext cx="1935163" cy="304800"/>
          </a:xfrm>
          <a:prstGeom prst="rect">
            <a:avLst/>
          </a:prstGeom>
          <a:noFill/>
          <a:ln w="9525">
            <a:noFill/>
            <a:miter lim="800000"/>
            <a:headEnd/>
            <a:tailEnd/>
          </a:ln>
          <a:effectLst/>
        </p:spPr>
        <p:txBody>
          <a:bodyPr wrap="none">
            <a:spAutoFit/>
          </a:bodyPr>
          <a:lstStyle/>
          <a:p>
            <a:r>
              <a:rPr lang="es-EC" sz="1400" b="1"/>
              <a:t>FUENTE: Los Autores</a:t>
            </a:r>
            <a:endParaRPr lang="es-ES" sz="1400" b="1"/>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algn="ctr"/>
            <a:r>
              <a:rPr lang="es-EC" sz="3200" b="1" u="sng"/>
              <a:t>MERCADO POTENCIAL</a:t>
            </a:r>
            <a:br>
              <a:rPr lang="es-EC" sz="3200" b="1" u="sng"/>
            </a:br>
            <a:r>
              <a:rPr lang="es-EC" sz="3200" b="1" u="sng"/>
              <a:t> INGENIEROS</a:t>
            </a:r>
            <a:r>
              <a:rPr lang="es-ES" sz="4000"/>
              <a:t> </a:t>
            </a:r>
          </a:p>
        </p:txBody>
      </p:sp>
      <p:sp>
        <p:nvSpPr>
          <p:cNvPr id="95235" name="Rectangle 3"/>
          <p:cNvSpPr>
            <a:spLocks noGrp="1" noChangeArrowheads="1"/>
          </p:cNvSpPr>
          <p:nvPr>
            <p:ph type="body" sz="half" idx="1"/>
          </p:nvPr>
        </p:nvSpPr>
        <p:spPr>
          <a:xfrm>
            <a:off x="755650" y="2276475"/>
            <a:ext cx="7067550" cy="1312863"/>
          </a:xfrm>
        </p:spPr>
        <p:txBody>
          <a:bodyPr/>
          <a:lstStyle/>
          <a:p>
            <a:pPr algn="just"/>
            <a:r>
              <a:rPr lang="es-ES_tradnl" sz="2400"/>
              <a:t>Los ingenieros eléctricos serán parte de nuestro  mercado potencial, por el hecho que los encuestados arrojaron que  el  73% de la muestra que adquieren materiales importados </a:t>
            </a:r>
            <a:endParaRPr lang="es-ES" sz="2400"/>
          </a:p>
        </p:txBody>
      </p:sp>
      <p:graphicFrame>
        <p:nvGraphicFramePr>
          <p:cNvPr id="95315" name="Group 83"/>
          <p:cNvGraphicFramePr>
            <a:graphicFrameLocks noGrp="1"/>
          </p:cNvGraphicFramePr>
          <p:nvPr>
            <p:ph sz="half" idx="2"/>
          </p:nvPr>
        </p:nvGraphicFramePr>
        <p:xfrm>
          <a:off x="1476375" y="4005263"/>
          <a:ext cx="6911975" cy="2017712"/>
        </p:xfrm>
        <a:graphic>
          <a:graphicData uri="http://schemas.openxmlformats.org/drawingml/2006/table">
            <a:tbl>
              <a:tblPr/>
              <a:tblGrid>
                <a:gridCol w="3097213"/>
                <a:gridCol w="1319212"/>
                <a:gridCol w="1317625"/>
                <a:gridCol w="1177925"/>
              </a:tblGrid>
              <a:tr h="66357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s-ES" sz="16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00000"/>
                          </a:solidFill>
                          <a:effectLst/>
                          <a:latin typeface="Arial" pitchFamily="34" charset="0"/>
                          <a:cs typeface="Arial" pitchFamily="34" charset="0"/>
                        </a:rPr>
                        <a:t>Adquisición de Materiales Eléctricos Importados</a:t>
                      </a:r>
                      <a:endParaRPr kumimoji="0" lang="es-EC"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r>
              <a:tr h="4508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pitchFamily="34" charset="0"/>
                          <a:cs typeface="Arial" pitchFamily="34" charset="0"/>
                        </a:rPr>
                        <a:t> </a:t>
                      </a:r>
                      <a:endParaRPr kumimoji="0" lang="es-ES"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00000"/>
                          </a:solidFill>
                          <a:effectLst/>
                          <a:latin typeface="Arial" pitchFamily="34" charset="0"/>
                          <a:cs typeface="Arial" pitchFamily="34" charset="0"/>
                        </a:rPr>
                        <a:t>SI</a:t>
                      </a:r>
                      <a:endParaRPr kumimoji="0" lang="es-EC"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00000"/>
                          </a:solidFill>
                          <a:effectLst/>
                          <a:latin typeface="Arial" pitchFamily="34" charset="0"/>
                          <a:cs typeface="Arial" pitchFamily="34" charset="0"/>
                        </a:rPr>
                        <a:t>NO</a:t>
                      </a:r>
                      <a:endParaRPr kumimoji="0" lang="es-EC"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1600" b="1" i="0" u="none" strike="noStrike" cap="none" normalizeH="0" baseline="0" smtClean="0">
                          <a:ln>
                            <a:noFill/>
                          </a:ln>
                          <a:solidFill>
                            <a:srgbClr val="000000"/>
                          </a:solidFill>
                          <a:effectLst/>
                          <a:latin typeface="Arial Bold" charset="0"/>
                          <a:cs typeface="Arial" pitchFamily="34" charset="0"/>
                        </a:rPr>
                        <a:t>TOTAL</a:t>
                      </a:r>
                      <a:endParaRPr kumimoji="0" lang="es-EC"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08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Arial" pitchFamily="34" charset="0"/>
                          <a:cs typeface="Arial" pitchFamily="34" charset="0"/>
                        </a:rPr>
                        <a:t>Número de Ingenieros</a:t>
                      </a:r>
                      <a:endParaRPr kumimoji="0" lang="es-ES"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EC" sz="1600" b="0" i="0" u="none" strike="noStrike" cap="none" normalizeH="0" baseline="0" smtClean="0">
                          <a:ln>
                            <a:noFill/>
                          </a:ln>
                          <a:solidFill>
                            <a:srgbClr val="000000"/>
                          </a:solidFill>
                          <a:effectLst/>
                          <a:latin typeface="Arial" pitchFamily="34" charset="0"/>
                          <a:cs typeface="Arial" pitchFamily="34" charset="0"/>
                        </a:rPr>
                        <a:t>194</a:t>
                      </a:r>
                      <a:endParaRPr kumimoji="0" lang="es-EC"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EC" sz="1600" b="0" i="0" u="none" strike="noStrike" cap="none" normalizeH="0" baseline="0" smtClean="0">
                          <a:ln>
                            <a:noFill/>
                          </a:ln>
                          <a:solidFill>
                            <a:srgbClr val="000000"/>
                          </a:solidFill>
                          <a:effectLst/>
                          <a:latin typeface="Arial" pitchFamily="34" charset="0"/>
                          <a:cs typeface="Arial" pitchFamily="34" charset="0"/>
                        </a:rPr>
                        <a:t>73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s-EC" sz="1600" b="0" i="0" u="none" strike="noStrike" cap="none" normalizeH="0" baseline="0" smtClean="0">
                          <a:ln>
                            <a:noFill/>
                          </a:ln>
                          <a:solidFill>
                            <a:srgbClr val="000000"/>
                          </a:solidFill>
                          <a:effectLst/>
                          <a:latin typeface="Arial" pitchFamily="34" charset="0"/>
                          <a:ea typeface="Calibri" pitchFamily="34" charset="0"/>
                          <a:cs typeface="Arial" pitchFamily="34" charset="0"/>
                        </a:rPr>
                        <a:t>267</a:t>
                      </a:r>
                      <a:r>
                        <a:rPr kumimoji="0" lang="es-ES" sz="1600" b="0" i="0" u="none" strike="noStrike" cap="none" normalizeH="0" baseline="0" smtClean="0">
                          <a:ln>
                            <a:noFill/>
                          </a:ln>
                          <a:solidFill>
                            <a:srgbClr val="000000"/>
                          </a:solidFill>
                          <a:effectLst/>
                          <a:latin typeface="Arial" pitchFamily="34" charset="0"/>
                          <a:ea typeface="Calibri" pitchFamily="34" charset="0"/>
                          <a:cs typeface="Arial"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24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Arial" pitchFamily="34" charset="0"/>
                          <a:cs typeface="Arial" pitchFamily="34" charset="0"/>
                        </a:rPr>
                        <a:t>Porcentajes</a:t>
                      </a:r>
                      <a:endParaRPr kumimoji="0" lang="es-ES"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pitchFamily="34" charset="0"/>
                          <a:cs typeface="Arial" pitchFamily="34" charset="0"/>
                        </a:rPr>
                        <a:t>72.66%</a:t>
                      </a:r>
                      <a:endParaRPr kumimoji="0" lang="es-ES"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pitchFamily="34" charset="0"/>
                          <a:cs typeface="Arial" pitchFamily="34" charset="0"/>
                        </a:rPr>
                        <a:t>27.34%</a:t>
                      </a:r>
                      <a:endParaRPr kumimoji="0" lang="es-ES"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chemeClr val="tx1"/>
                          </a:solidFill>
                          <a:effectLst/>
                          <a:latin typeface="Arial" pitchFamily="34" charset="0"/>
                          <a:cs typeface="Arial" pitchFamily="34" charset="0"/>
                        </a:rPr>
                        <a:t>100,00%</a:t>
                      </a:r>
                      <a:endParaRPr kumimoji="0" lang="es-ES" sz="1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5316" name="Rectangle 84"/>
          <p:cNvSpPr>
            <a:spLocks noChangeArrowheads="1"/>
          </p:cNvSpPr>
          <p:nvPr/>
        </p:nvSpPr>
        <p:spPr bwMode="auto">
          <a:xfrm>
            <a:off x="6659563" y="6308725"/>
            <a:ext cx="1935162" cy="304800"/>
          </a:xfrm>
          <a:prstGeom prst="rect">
            <a:avLst/>
          </a:prstGeom>
          <a:noFill/>
          <a:ln w="9525">
            <a:noFill/>
            <a:miter lim="800000"/>
            <a:headEnd/>
            <a:tailEnd/>
          </a:ln>
          <a:effectLst/>
        </p:spPr>
        <p:txBody>
          <a:bodyPr wrap="none">
            <a:spAutoFit/>
          </a:bodyPr>
          <a:lstStyle/>
          <a:p>
            <a:r>
              <a:rPr lang="es-EC" sz="1400" b="1"/>
              <a:t>FUENTE: Los Autores</a:t>
            </a:r>
            <a:endParaRPr lang="es-ES" sz="1400" b="1"/>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algn="ctr"/>
            <a:r>
              <a:rPr lang="es-EC" sz="3200" b="1" u="sng"/>
              <a:t>MERCADO POTENCIAL</a:t>
            </a:r>
            <a:br>
              <a:rPr lang="es-EC" sz="3200" b="1" u="sng"/>
            </a:br>
            <a:r>
              <a:rPr lang="es-EC" sz="3200" b="1" u="sng"/>
              <a:t> INGENIEROS</a:t>
            </a:r>
            <a:endParaRPr lang="es-ES" sz="3200" b="1" u="sng"/>
          </a:p>
        </p:txBody>
      </p:sp>
      <p:pic>
        <p:nvPicPr>
          <p:cNvPr id="100356" name="Picture 4"/>
          <p:cNvPicPr>
            <a:picLocks noChangeAspect="1" noChangeArrowheads="1"/>
          </p:cNvPicPr>
          <p:nvPr>
            <p:ph type="body" idx="1"/>
          </p:nvPr>
        </p:nvPicPr>
        <p:blipFill>
          <a:blip r:embed="rId3"/>
          <a:srcRect/>
          <a:stretch>
            <a:fillRect/>
          </a:stretch>
        </p:blipFill>
        <p:spPr>
          <a:xfrm>
            <a:off x="1763713" y="2205038"/>
            <a:ext cx="6121400" cy="4065587"/>
          </a:xfrm>
          <a:noFill/>
          <a:ln/>
        </p:spPr>
      </p:pic>
      <p:sp>
        <p:nvSpPr>
          <p:cNvPr id="100357" name="Rectangle 5"/>
          <p:cNvSpPr>
            <a:spLocks noChangeArrowheads="1"/>
          </p:cNvSpPr>
          <p:nvPr/>
        </p:nvSpPr>
        <p:spPr bwMode="auto">
          <a:xfrm>
            <a:off x="5940425" y="6237288"/>
            <a:ext cx="1935163" cy="304800"/>
          </a:xfrm>
          <a:prstGeom prst="rect">
            <a:avLst/>
          </a:prstGeom>
          <a:noFill/>
          <a:ln w="9525">
            <a:noFill/>
            <a:miter lim="800000"/>
            <a:headEnd/>
            <a:tailEnd/>
          </a:ln>
          <a:effectLst/>
        </p:spPr>
        <p:txBody>
          <a:bodyPr wrap="none">
            <a:spAutoFit/>
          </a:bodyPr>
          <a:lstStyle/>
          <a:p>
            <a:r>
              <a:rPr lang="es-EC" sz="1400" b="1"/>
              <a:t>FUENTE: Los Autores</a:t>
            </a:r>
            <a:endParaRPr lang="es-ES" sz="1400" b="1"/>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68313" y="692150"/>
            <a:ext cx="8229600" cy="1143000"/>
          </a:xfrm>
        </p:spPr>
        <p:txBody>
          <a:bodyPr/>
          <a:lstStyle/>
          <a:p>
            <a:pPr algn="ctr"/>
            <a:r>
              <a:rPr lang="es-EC" sz="2800" b="1" u="sng"/>
              <a:t>PRINCIPALES PRODUCTOS PARA LA IMPORTACIÓN CON RESPECTO A LOS INGENIEROS</a:t>
            </a:r>
            <a:endParaRPr lang="es-ES" sz="2800" b="1" u="sng"/>
          </a:p>
        </p:txBody>
      </p:sp>
      <p:sp>
        <p:nvSpPr>
          <p:cNvPr id="104451" name="Rectangle 3"/>
          <p:cNvSpPr>
            <a:spLocks noGrp="1" noChangeArrowheads="1"/>
          </p:cNvSpPr>
          <p:nvPr>
            <p:ph type="body" idx="1"/>
          </p:nvPr>
        </p:nvSpPr>
        <p:spPr>
          <a:xfrm>
            <a:off x="468313" y="1916113"/>
            <a:ext cx="8229600" cy="1455737"/>
          </a:xfrm>
        </p:spPr>
        <p:txBody>
          <a:bodyPr/>
          <a:lstStyle/>
          <a:p>
            <a:pPr algn="just">
              <a:lnSpc>
                <a:spcPct val="90000"/>
              </a:lnSpc>
            </a:pPr>
            <a:r>
              <a:rPr lang="es-EC" sz="2400"/>
              <a:t>Las encuestas dieron como resultado un porcentaje por cada línea de materiales. En primer lugar con mayor preferencia se encuentran los aisladores con un 17%, los transformadores con un 16%, los tira fusibles con un 15%.</a:t>
            </a:r>
            <a:endParaRPr lang="es-ES" sz="2400"/>
          </a:p>
        </p:txBody>
      </p:sp>
      <p:pic>
        <p:nvPicPr>
          <p:cNvPr id="104453" name="Picture 5"/>
          <p:cNvPicPr>
            <a:picLocks noChangeAspect="1" noChangeArrowheads="1"/>
          </p:cNvPicPr>
          <p:nvPr/>
        </p:nvPicPr>
        <p:blipFill>
          <a:blip r:embed="rId3"/>
          <a:srcRect/>
          <a:stretch>
            <a:fillRect/>
          </a:stretch>
        </p:blipFill>
        <p:spPr bwMode="auto">
          <a:xfrm>
            <a:off x="1331913" y="3429000"/>
            <a:ext cx="6840537" cy="3028950"/>
          </a:xfrm>
          <a:prstGeom prst="rect">
            <a:avLst/>
          </a:prstGeom>
          <a:noFill/>
          <a:ln w="9525">
            <a:noFill/>
            <a:miter lim="800000"/>
            <a:headEnd/>
            <a:tailEnd/>
          </a:ln>
        </p:spPr>
      </p:pic>
      <p:sp>
        <p:nvSpPr>
          <p:cNvPr id="104454" name="Rectangle 6"/>
          <p:cNvSpPr>
            <a:spLocks noChangeArrowheads="1"/>
          </p:cNvSpPr>
          <p:nvPr/>
        </p:nvSpPr>
        <p:spPr bwMode="auto">
          <a:xfrm>
            <a:off x="6227763" y="6553200"/>
            <a:ext cx="1935162" cy="304800"/>
          </a:xfrm>
          <a:prstGeom prst="rect">
            <a:avLst/>
          </a:prstGeom>
          <a:noFill/>
          <a:ln w="9525">
            <a:noFill/>
            <a:miter lim="800000"/>
            <a:headEnd/>
            <a:tailEnd/>
          </a:ln>
          <a:effectLst/>
        </p:spPr>
        <p:txBody>
          <a:bodyPr wrap="none">
            <a:spAutoFit/>
          </a:bodyPr>
          <a:lstStyle/>
          <a:p>
            <a:r>
              <a:rPr lang="es-EC" sz="1400" b="1"/>
              <a:t>FUENTE: Los Autores</a:t>
            </a:r>
            <a:endParaRPr lang="es-ES" sz="1400" b="1"/>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algn="ctr"/>
            <a:r>
              <a:rPr lang="es-EC" b="1" u="sng"/>
              <a:t>MERCADO POTENCIAL</a:t>
            </a:r>
            <a:endParaRPr lang="es-ES" b="1" u="sng"/>
          </a:p>
        </p:txBody>
      </p:sp>
      <p:sp>
        <p:nvSpPr>
          <p:cNvPr id="81923" name="Rectangle 3"/>
          <p:cNvSpPr>
            <a:spLocks noGrp="1" noChangeArrowheads="1"/>
          </p:cNvSpPr>
          <p:nvPr>
            <p:ph type="body" idx="1"/>
          </p:nvPr>
        </p:nvSpPr>
        <p:spPr>
          <a:xfrm>
            <a:off x="395288" y="2555875"/>
            <a:ext cx="8229600" cy="4302125"/>
          </a:xfrm>
        </p:spPr>
        <p:txBody>
          <a:bodyPr/>
          <a:lstStyle/>
          <a:p>
            <a:pPr algn="just"/>
            <a:r>
              <a:rPr lang="es-EC" sz="2400"/>
              <a:t>Se ha desarrollado por medio del análisis de las encuestas, que por parte de los comerciantes la demanda actual de productos son de mayoría importados con un 83.58% y por parte de los ingenieros es de 72.66% y el restante de ambos sectores son las personas que están dispuesta adquirir materiales eléctricos no importados es decir nacionales</a:t>
            </a:r>
            <a:r>
              <a:rPr lang="es-EC"/>
              <a:t>. </a:t>
            </a:r>
            <a:endParaRPr lang="es-E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algn="ctr"/>
            <a:r>
              <a:rPr lang="es-EC" b="1" u="sng"/>
              <a:t>MERCADO POTENCIAL</a:t>
            </a:r>
            <a:endParaRPr lang="es-ES" b="1" u="sng"/>
          </a:p>
        </p:txBody>
      </p:sp>
      <p:graphicFrame>
        <p:nvGraphicFramePr>
          <p:cNvPr id="84065" name="Group 97"/>
          <p:cNvGraphicFramePr>
            <a:graphicFrameLocks noGrp="1"/>
          </p:cNvGraphicFramePr>
          <p:nvPr>
            <p:ph idx="1"/>
          </p:nvPr>
        </p:nvGraphicFramePr>
        <p:xfrm>
          <a:off x="1547813" y="1916113"/>
          <a:ext cx="5545137" cy="1335087"/>
        </p:xfrm>
        <a:graphic>
          <a:graphicData uri="http://schemas.openxmlformats.org/drawingml/2006/table">
            <a:tbl>
              <a:tblPr/>
              <a:tblGrid>
                <a:gridCol w="3111500"/>
                <a:gridCol w="1216025"/>
                <a:gridCol w="1217612"/>
              </a:tblGrid>
              <a:tr h="757238">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es-ES_tradnl" sz="1000" b="0" i="0" u="none" strike="noStrike" cap="none" normalizeH="0" baseline="0" smtClean="0">
                          <a:ln>
                            <a:noFill/>
                          </a:ln>
                          <a:solidFill>
                            <a:schemeClr val="tx1"/>
                          </a:solidFill>
                          <a:effectLst/>
                          <a:latin typeface="Verdana" pitchFamily="34" charset="0"/>
                          <a:cs typeface="Arial" pitchFamily="34" charset="0"/>
                        </a:rPr>
                        <a:t> </a:t>
                      </a:r>
                      <a:endParaRPr kumimoji="0" lang="es-ES_tradnl" sz="1800" b="0" i="0" u="none" strike="noStrike" cap="none" normalizeH="0" baseline="0" smtClean="0">
                        <a:ln>
                          <a:noFill/>
                        </a:ln>
                        <a:solidFill>
                          <a:schemeClr val="tx1"/>
                        </a:solidFill>
                        <a:effectLst/>
                        <a:latin typeface="Arial" pitchFamily="34" charset="0"/>
                      </a:endParaRPr>
                    </a:p>
                  </a:txBody>
                  <a:tcPr anchor="b"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Verdana" pitchFamily="34" charset="0"/>
                          <a:cs typeface="Arial" pitchFamily="34" charset="0"/>
                        </a:rPr>
                        <a:t>Comerciantes</a:t>
                      </a:r>
                      <a:endParaRPr kumimoji="0" lang="es-ES_tradnl"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Verdana" pitchFamily="34" charset="0"/>
                          <a:cs typeface="Arial" pitchFamily="34" charset="0"/>
                        </a:rPr>
                        <a:t>Ingenieros</a:t>
                      </a:r>
                      <a:endParaRPr kumimoji="0" lang="es-ES_tradnl" sz="1800" b="0" i="0" u="none" strike="noStrike" cap="none" normalizeH="0" baseline="0" smtClean="0">
                        <a:ln>
                          <a:noFill/>
                        </a:ln>
                        <a:solidFill>
                          <a:schemeClr val="tx1"/>
                        </a:solidFill>
                        <a:effectLst/>
                        <a:latin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25">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Verdana" pitchFamily="34" charset="0"/>
                          <a:cs typeface="Arial" pitchFamily="34" charset="0"/>
                        </a:rPr>
                        <a:t>Número  de Encuestados</a:t>
                      </a:r>
                      <a:endParaRPr kumimoji="0" lang="es-ES_tradnl"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es-ES_tradnl" sz="1000" b="0" i="0" u="none" strike="noStrike" cap="none" normalizeH="0" baseline="0" smtClean="0">
                          <a:ln>
                            <a:noFill/>
                          </a:ln>
                          <a:solidFill>
                            <a:schemeClr val="tx1"/>
                          </a:solidFill>
                          <a:effectLst/>
                          <a:latin typeface="Verdana" pitchFamily="34" charset="0"/>
                          <a:cs typeface="Arial" pitchFamily="34" charset="0"/>
                        </a:rPr>
                        <a:t>56</a:t>
                      </a:r>
                      <a:endParaRPr kumimoji="0" lang="es-ES_tradnl"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es-ES_tradnl" sz="1000" b="0" i="0" u="none" strike="noStrike" cap="none" normalizeH="0" baseline="0" smtClean="0">
                          <a:ln>
                            <a:noFill/>
                          </a:ln>
                          <a:solidFill>
                            <a:schemeClr val="tx1"/>
                          </a:solidFill>
                          <a:effectLst/>
                          <a:latin typeface="Verdana" pitchFamily="34" charset="0"/>
                          <a:cs typeface="Arial" pitchFamily="34" charset="0"/>
                        </a:rPr>
                        <a:t>194</a:t>
                      </a:r>
                      <a:endParaRPr kumimoji="0" lang="es-ES_tradnl"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25">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Verdana" pitchFamily="34" charset="0"/>
                          <a:cs typeface="Arial" pitchFamily="34" charset="0"/>
                        </a:rPr>
                        <a:t>Porcentaje</a:t>
                      </a:r>
                      <a:endParaRPr kumimoji="0" lang="es-ES_tradnl"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es-ES_tradnl" sz="1000" b="0" i="0" u="none" strike="noStrike" cap="none" normalizeH="0" baseline="0" smtClean="0">
                          <a:ln>
                            <a:noFill/>
                          </a:ln>
                          <a:solidFill>
                            <a:schemeClr val="tx1"/>
                          </a:solidFill>
                          <a:effectLst/>
                          <a:latin typeface="Verdana" pitchFamily="34" charset="0"/>
                          <a:cs typeface="Arial" pitchFamily="34" charset="0"/>
                        </a:rPr>
                        <a:t>22%</a:t>
                      </a:r>
                      <a:endParaRPr kumimoji="0" lang="es-ES_tradnl"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r" defTabSz="914400" rtl="0" eaLnBrk="1" fontAlgn="b" latinLnBrk="0" hangingPunct="1">
                        <a:lnSpc>
                          <a:spcPct val="100000"/>
                        </a:lnSpc>
                        <a:spcBef>
                          <a:spcPct val="0"/>
                        </a:spcBef>
                        <a:spcAft>
                          <a:spcPct val="0"/>
                        </a:spcAft>
                        <a:buClrTx/>
                        <a:buSzTx/>
                        <a:buFontTx/>
                        <a:buNone/>
                        <a:tabLst/>
                      </a:pPr>
                      <a:r>
                        <a:rPr kumimoji="0" lang="es-ES_tradnl" sz="1000" b="0" i="0" u="none" strike="noStrike" cap="none" normalizeH="0" baseline="0" smtClean="0">
                          <a:ln>
                            <a:noFill/>
                          </a:ln>
                          <a:solidFill>
                            <a:schemeClr val="tx1"/>
                          </a:solidFill>
                          <a:effectLst/>
                          <a:latin typeface="Verdana" pitchFamily="34" charset="0"/>
                          <a:cs typeface="Arial" pitchFamily="34" charset="0"/>
                        </a:rPr>
                        <a:t>78%</a:t>
                      </a:r>
                      <a:endParaRPr kumimoji="0" lang="es-ES_tradnl"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4066" name="Text Box 98"/>
          <p:cNvSpPr txBox="1">
            <a:spLocks noChangeArrowheads="1"/>
          </p:cNvSpPr>
          <p:nvPr/>
        </p:nvSpPr>
        <p:spPr bwMode="auto">
          <a:xfrm>
            <a:off x="2771775" y="4508500"/>
            <a:ext cx="2376488" cy="366713"/>
          </a:xfrm>
          <a:prstGeom prst="rect">
            <a:avLst/>
          </a:prstGeom>
          <a:noFill/>
          <a:ln w="9525">
            <a:noFill/>
            <a:miter lim="800000"/>
            <a:headEnd/>
            <a:tailEnd/>
          </a:ln>
          <a:effectLst/>
        </p:spPr>
        <p:txBody>
          <a:bodyPr>
            <a:spAutoFit/>
          </a:bodyPr>
          <a:lstStyle/>
          <a:p>
            <a:pPr>
              <a:spcBef>
                <a:spcPct val="50000"/>
              </a:spcBef>
            </a:pPr>
            <a:endParaRPr lang="es-ES" sz="1800"/>
          </a:p>
        </p:txBody>
      </p:sp>
      <p:pic>
        <p:nvPicPr>
          <p:cNvPr id="84067" name="Picture 99"/>
          <p:cNvPicPr>
            <a:picLocks noChangeAspect="1" noChangeArrowheads="1"/>
          </p:cNvPicPr>
          <p:nvPr/>
        </p:nvPicPr>
        <p:blipFill>
          <a:blip r:embed="rId3"/>
          <a:srcRect/>
          <a:stretch>
            <a:fillRect/>
          </a:stretch>
        </p:blipFill>
        <p:spPr bwMode="auto">
          <a:xfrm>
            <a:off x="2268538" y="3644900"/>
            <a:ext cx="4249737" cy="2822575"/>
          </a:xfrm>
          <a:prstGeom prst="rect">
            <a:avLst/>
          </a:prstGeom>
          <a:noFill/>
          <a:ln w="9525">
            <a:noFill/>
            <a:miter lim="800000"/>
            <a:headEnd/>
            <a:tailEnd/>
          </a:ln>
        </p:spPr>
      </p:pic>
      <p:sp>
        <p:nvSpPr>
          <p:cNvPr id="84068" name="Rectangle 100"/>
          <p:cNvSpPr>
            <a:spLocks noChangeArrowheads="1"/>
          </p:cNvSpPr>
          <p:nvPr/>
        </p:nvSpPr>
        <p:spPr bwMode="auto">
          <a:xfrm>
            <a:off x="4572000" y="6553200"/>
            <a:ext cx="1935163" cy="304800"/>
          </a:xfrm>
          <a:prstGeom prst="rect">
            <a:avLst/>
          </a:prstGeom>
          <a:noFill/>
          <a:ln w="9525">
            <a:noFill/>
            <a:miter lim="800000"/>
            <a:headEnd/>
            <a:tailEnd/>
          </a:ln>
          <a:effectLst/>
        </p:spPr>
        <p:txBody>
          <a:bodyPr wrap="none">
            <a:spAutoFit/>
          </a:bodyPr>
          <a:lstStyle/>
          <a:p>
            <a:r>
              <a:rPr lang="es-EC" sz="1400" b="1"/>
              <a:t>FUENTE: Los Autores</a:t>
            </a:r>
            <a:endParaRPr lang="es-ES" sz="1400" b="1"/>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533400"/>
            <a:ext cx="8229600" cy="879475"/>
          </a:xfrm>
        </p:spPr>
        <p:txBody>
          <a:bodyPr/>
          <a:lstStyle/>
          <a:p>
            <a:r>
              <a:rPr lang="es-EC" sz="4000" b="1" u="sng"/>
              <a:t>Organigrama y Recursos Humanos</a:t>
            </a:r>
            <a:endParaRPr lang="es-ES" sz="4000" b="1" u="sng"/>
          </a:p>
        </p:txBody>
      </p:sp>
      <p:pic>
        <p:nvPicPr>
          <p:cNvPr id="88068" name="Picture 4" descr="Imagen2"/>
          <p:cNvPicPr>
            <a:picLocks noChangeAspect="1" noChangeArrowheads="1"/>
          </p:cNvPicPr>
          <p:nvPr>
            <p:ph type="body" idx="1"/>
          </p:nvPr>
        </p:nvPicPr>
        <p:blipFill>
          <a:blip r:embed="rId3"/>
          <a:srcRect/>
          <a:stretch>
            <a:fillRect/>
          </a:stretch>
        </p:blipFill>
        <p:spPr>
          <a:xfrm>
            <a:off x="323850" y="1412875"/>
            <a:ext cx="8424863" cy="4792663"/>
          </a:xfrm>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57200" y="533400"/>
            <a:ext cx="8229600" cy="735013"/>
          </a:xfrm>
        </p:spPr>
        <p:txBody>
          <a:bodyPr/>
          <a:lstStyle/>
          <a:p>
            <a:pPr algn="ctr"/>
            <a:r>
              <a:rPr lang="es-ES" sz="3600" b="1" u="sng"/>
              <a:t>Misión y Visión</a:t>
            </a:r>
          </a:p>
        </p:txBody>
      </p:sp>
      <p:pic>
        <p:nvPicPr>
          <p:cNvPr id="106500" name="Imagen 1" descr="Prodimel - Nuestra Misión"/>
          <p:cNvPicPr>
            <a:picLocks noChangeArrowheads="1"/>
          </p:cNvPicPr>
          <p:nvPr>
            <p:ph type="body" idx="1"/>
          </p:nvPr>
        </p:nvPicPr>
        <p:blipFill>
          <a:blip r:embed="rId3"/>
          <a:srcRect/>
          <a:stretch>
            <a:fillRect/>
          </a:stretch>
        </p:blipFill>
        <p:spPr>
          <a:xfrm>
            <a:off x="1547813" y="1916113"/>
            <a:ext cx="6408737" cy="1081087"/>
          </a:xfrm>
          <a:noFill/>
          <a:ln/>
        </p:spPr>
      </p:pic>
      <p:sp>
        <p:nvSpPr>
          <p:cNvPr id="106501" name="Text Box 5"/>
          <p:cNvSpPr txBox="1">
            <a:spLocks noChangeArrowheads="1"/>
          </p:cNvSpPr>
          <p:nvPr/>
        </p:nvSpPr>
        <p:spPr bwMode="auto">
          <a:xfrm>
            <a:off x="250825" y="3429000"/>
            <a:ext cx="8280400" cy="3013075"/>
          </a:xfrm>
          <a:prstGeom prst="rect">
            <a:avLst/>
          </a:prstGeom>
          <a:noFill/>
          <a:ln w="9525">
            <a:noFill/>
            <a:miter lim="800000"/>
            <a:headEnd/>
            <a:tailEnd/>
          </a:ln>
          <a:effectLst/>
        </p:spPr>
        <p:txBody>
          <a:bodyPr>
            <a:spAutoFit/>
          </a:bodyPr>
          <a:lstStyle/>
          <a:p>
            <a:pPr algn="just">
              <a:spcBef>
                <a:spcPct val="50000"/>
              </a:spcBef>
            </a:pPr>
            <a:r>
              <a:rPr lang="es-EC"/>
              <a:t>Brindar un Servicio Personalizado y de Excelencia, en la comercialización de Materiales Eléctricos, con el fin de satisfacer las necesidades y requerimientos de nuestros clientes, garantizando la calidad de nuestros materiales a Precios Competitivos, obteniendo una rentabilidad que permita la continuidad de las operaciones, el crecimiento de la Distribuidora, la estabilidad y el bienestar de todos los recursos humanos que integran la Organización.</a:t>
            </a:r>
            <a:r>
              <a:rPr lang="es-ES"/>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lgn="ctr"/>
            <a:r>
              <a:rPr lang="es-EC" sz="4000" b="1" u="sng"/>
              <a:t>Distribución Física del Sector Eléctrico Ecuatoriano</a:t>
            </a:r>
            <a:r>
              <a:rPr lang="es-ES" sz="4000"/>
              <a:t> </a:t>
            </a:r>
          </a:p>
        </p:txBody>
      </p:sp>
      <p:pic>
        <p:nvPicPr>
          <p:cNvPr id="57348" name="Imagen 15"/>
          <p:cNvPicPr>
            <a:picLocks noChangeAspect="1" noChangeArrowheads="1"/>
          </p:cNvPicPr>
          <p:nvPr>
            <p:ph type="body" idx="1"/>
          </p:nvPr>
        </p:nvPicPr>
        <p:blipFill>
          <a:blip r:embed="rId3"/>
          <a:srcRect/>
          <a:stretch>
            <a:fillRect/>
          </a:stretch>
        </p:blipFill>
        <p:spPr>
          <a:xfrm>
            <a:off x="539750" y="1828800"/>
            <a:ext cx="8208963" cy="4192588"/>
          </a:xfrm>
          <a:noFill/>
          <a:ln/>
        </p:spPr>
      </p:pic>
      <p:sp>
        <p:nvSpPr>
          <p:cNvPr id="57349" name="Text Box 5"/>
          <p:cNvSpPr txBox="1">
            <a:spLocks noChangeArrowheads="1"/>
          </p:cNvSpPr>
          <p:nvPr/>
        </p:nvSpPr>
        <p:spPr bwMode="auto">
          <a:xfrm>
            <a:off x="5940425" y="5734050"/>
            <a:ext cx="2828925" cy="304800"/>
          </a:xfrm>
          <a:prstGeom prst="rect">
            <a:avLst/>
          </a:prstGeom>
          <a:noFill/>
          <a:ln w="9525">
            <a:noFill/>
            <a:miter lim="800000"/>
            <a:headEnd/>
            <a:tailEnd/>
          </a:ln>
          <a:effectLst/>
        </p:spPr>
        <p:txBody>
          <a:bodyPr>
            <a:spAutoFit/>
          </a:bodyPr>
          <a:lstStyle/>
          <a:p>
            <a:pPr algn="l"/>
            <a:r>
              <a:rPr lang="es-EC" sz="1400" b="1"/>
              <a:t>FUENTE:</a:t>
            </a:r>
            <a:r>
              <a:rPr lang="es-EC" sz="1400"/>
              <a:t> Información CONELEC</a:t>
            </a:r>
            <a:endParaRPr lang="es-ES" sz="14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algn="ctr"/>
            <a:r>
              <a:rPr lang="es-ES" sz="3600" b="1" u="sng">
                <a:effectLst>
                  <a:outerShdw blurRad="38100" dist="38100" dir="2700000" algn="tl">
                    <a:srgbClr val="C0C0C0"/>
                  </a:outerShdw>
                </a:effectLst>
              </a:rPr>
              <a:t>Misión y Visión</a:t>
            </a:r>
          </a:p>
        </p:txBody>
      </p:sp>
      <p:sp>
        <p:nvSpPr>
          <p:cNvPr id="108547" name="Rectangle 3"/>
          <p:cNvSpPr>
            <a:spLocks noGrp="1" noChangeArrowheads="1"/>
          </p:cNvSpPr>
          <p:nvPr>
            <p:ph type="body" idx="1"/>
          </p:nvPr>
        </p:nvSpPr>
        <p:spPr>
          <a:xfrm>
            <a:off x="323850" y="3789363"/>
            <a:ext cx="8353425" cy="1511300"/>
          </a:xfrm>
        </p:spPr>
        <p:txBody>
          <a:bodyPr/>
          <a:lstStyle/>
          <a:p>
            <a:pPr algn="just"/>
            <a:r>
              <a:rPr lang="es-EC" sz="2400">
                <a:latin typeface="Arial" pitchFamily="34" charset="0"/>
              </a:rPr>
              <a:t>Ser líderes en la distribución de material y equipo eléctrico en el mercado guayaquileño, utilizando la experiencia de una correcta importación, para garantizar a los clientes lo mejor en cuanto a precios, calidad y servicio.</a:t>
            </a:r>
            <a:endParaRPr lang="es-ES" sz="2400">
              <a:latin typeface="Arial" pitchFamily="34" charset="0"/>
            </a:endParaRPr>
          </a:p>
        </p:txBody>
      </p:sp>
      <p:pic>
        <p:nvPicPr>
          <p:cNvPr id="108548" name="Imagen 2" descr="Prodimel - Nuesta Visión"/>
          <p:cNvPicPr>
            <a:picLocks noChangeArrowheads="1"/>
          </p:cNvPicPr>
          <p:nvPr/>
        </p:nvPicPr>
        <p:blipFill>
          <a:blip r:embed="rId3"/>
          <a:srcRect/>
          <a:stretch>
            <a:fillRect/>
          </a:stretch>
        </p:blipFill>
        <p:spPr bwMode="auto">
          <a:xfrm>
            <a:off x="1835150" y="2060575"/>
            <a:ext cx="5832475" cy="1296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algn="ctr"/>
            <a:r>
              <a:rPr lang="es-EC" b="1" u="sng"/>
              <a:t>Ubicación</a:t>
            </a:r>
            <a:r>
              <a:rPr lang="es-ES"/>
              <a:t> </a:t>
            </a:r>
          </a:p>
        </p:txBody>
      </p:sp>
      <p:sp>
        <p:nvSpPr>
          <p:cNvPr id="110595" name="Rectangle 3"/>
          <p:cNvSpPr>
            <a:spLocks noGrp="1" noChangeArrowheads="1"/>
          </p:cNvSpPr>
          <p:nvPr>
            <p:ph type="body" idx="1"/>
          </p:nvPr>
        </p:nvSpPr>
        <p:spPr>
          <a:xfrm>
            <a:off x="468313" y="2060575"/>
            <a:ext cx="8245475" cy="1584325"/>
          </a:xfrm>
        </p:spPr>
        <p:txBody>
          <a:bodyPr/>
          <a:lstStyle/>
          <a:p>
            <a:pPr algn="just">
              <a:buFont typeface="Wingdings" pitchFamily="2" charset="2"/>
              <a:buNone/>
            </a:pPr>
            <a:r>
              <a:rPr lang="es-EC" sz="2000"/>
              <a:t>La Ubicación del local a futuro corresponde a la vía Daule. Este sector mencionado  se ha pondero de esta manera, por la apreciación que tiene el lugar, por el hecho que se encuentra en una zona muy conocida, fácil reconocimiento y su logística.</a:t>
            </a:r>
            <a:endParaRPr lang="es-ES" sz="2000"/>
          </a:p>
        </p:txBody>
      </p:sp>
      <p:pic>
        <p:nvPicPr>
          <p:cNvPr id="111375" name="Picture 783" descr="Dibujo"/>
          <p:cNvPicPr>
            <a:picLocks noChangeAspect="1" noChangeArrowheads="1"/>
          </p:cNvPicPr>
          <p:nvPr/>
        </p:nvPicPr>
        <p:blipFill>
          <a:blip r:embed="rId3"/>
          <a:srcRect/>
          <a:stretch>
            <a:fillRect/>
          </a:stretch>
        </p:blipFill>
        <p:spPr bwMode="auto">
          <a:xfrm>
            <a:off x="468313" y="3429000"/>
            <a:ext cx="8243887" cy="2682875"/>
          </a:xfrm>
          <a:prstGeom prst="rect">
            <a:avLst/>
          </a:prstGeom>
          <a:noFill/>
        </p:spPr>
      </p:pic>
      <p:sp>
        <p:nvSpPr>
          <p:cNvPr id="111376" name="Rectangle 784"/>
          <p:cNvSpPr>
            <a:spLocks noChangeArrowheads="1"/>
          </p:cNvSpPr>
          <p:nvPr/>
        </p:nvSpPr>
        <p:spPr bwMode="auto">
          <a:xfrm>
            <a:off x="6084888" y="6165850"/>
            <a:ext cx="1935162" cy="304800"/>
          </a:xfrm>
          <a:prstGeom prst="rect">
            <a:avLst/>
          </a:prstGeom>
          <a:noFill/>
          <a:ln w="9525">
            <a:noFill/>
            <a:miter lim="800000"/>
            <a:headEnd/>
            <a:tailEnd/>
          </a:ln>
          <a:effectLst/>
        </p:spPr>
        <p:txBody>
          <a:bodyPr wrap="none">
            <a:spAutoFit/>
          </a:bodyPr>
          <a:lstStyle/>
          <a:p>
            <a:r>
              <a:rPr lang="es-EC" sz="1400" b="1"/>
              <a:t>FUENTE: Los Autores</a:t>
            </a:r>
            <a:endParaRPr lang="es-ES" sz="1400" b="1"/>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8" name="Picture 4" descr="Dibujo"/>
          <p:cNvPicPr>
            <a:picLocks noChangeAspect="1" noChangeArrowheads="1"/>
          </p:cNvPicPr>
          <p:nvPr/>
        </p:nvPicPr>
        <p:blipFill>
          <a:blip r:embed="rId3"/>
          <a:srcRect/>
          <a:stretch>
            <a:fillRect/>
          </a:stretch>
        </p:blipFill>
        <p:spPr bwMode="auto">
          <a:xfrm>
            <a:off x="0" y="833438"/>
            <a:ext cx="8820150" cy="602456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4" descr="D:\Mis documentos\Mis imágenes\Dibujo.JPG"/>
          <p:cNvPicPr>
            <a:picLocks noChangeAspect="1" noChangeArrowheads="1"/>
          </p:cNvPicPr>
          <p:nvPr/>
        </p:nvPicPr>
        <p:blipFill>
          <a:blip r:embed="rId3"/>
          <a:srcRect/>
          <a:stretch>
            <a:fillRect/>
          </a:stretch>
        </p:blipFill>
        <p:spPr bwMode="auto">
          <a:xfrm>
            <a:off x="714375" y="587375"/>
            <a:ext cx="7829550" cy="4857750"/>
          </a:xfrm>
          <a:prstGeom prst="rect">
            <a:avLst/>
          </a:prstGeom>
          <a:noFill/>
          <a:ln w="9525">
            <a:noFill/>
            <a:miter lim="800000"/>
            <a:headEnd/>
            <a:tailEnd/>
          </a:ln>
        </p:spPr>
      </p:pic>
      <p:sp>
        <p:nvSpPr>
          <p:cNvPr id="133123" name="Rectangle 3"/>
          <p:cNvSpPr>
            <a:spLocks noChangeArrowheads="1"/>
          </p:cNvSpPr>
          <p:nvPr/>
        </p:nvSpPr>
        <p:spPr bwMode="auto">
          <a:xfrm>
            <a:off x="6516688" y="5805488"/>
            <a:ext cx="1935162" cy="304800"/>
          </a:xfrm>
          <a:prstGeom prst="rect">
            <a:avLst/>
          </a:prstGeom>
          <a:noFill/>
          <a:ln w="9525">
            <a:noFill/>
            <a:miter lim="800000"/>
            <a:headEnd/>
            <a:tailEnd/>
          </a:ln>
          <a:effectLst/>
        </p:spPr>
        <p:txBody>
          <a:bodyPr wrap="none">
            <a:spAutoFit/>
          </a:bodyPr>
          <a:lstStyle/>
          <a:p>
            <a:r>
              <a:rPr lang="es-EC" sz="1400" b="1"/>
              <a:t>FUENTE: Los Autores</a:t>
            </a:r>
            <a:endParaRPr lang="es-ES" sz="1400" b="1"/>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D:\Mis documentos\Mis imágenes\Dibujo 1.JPG"/>
          <p:cNvPicPr>
            <a:picLocks noGrp="1" noChangeAspect="1" noChangeArrowheads="1"/>
          </p:cNvPicPr>
          <p:nvPr>
            <p:ph idx="4294967295"/>
          </p:nvPr>
        </p:nvPicPr>
        <p:blipFill>
          <a:blip r:embed="rId3"/>
          <a:srcRect/>
          <a:stretch>
            <a:fillRect/>
          </a:stretch>
        </p:blipFill>
        <p:spPr>
          <a:xfrm>
            <a:off x="0" y="928688"/>
            <a:ext cx="9144000" cy="5214937"/>
          </a:xfrm>
          <a:noFill/>
        </p:spPr>
      </p:pic>
      <p:sp>
        <p:nvSpPr>
          <p:cNvPr id="135171" name="Rectangle 3"/>
          <p:cNvSpPr>
            <a:spLocks noChangeArrowheads="1"/>
          </p:cNvSpPr>
          <p:nvPr/>
        </p:nvSpPr>
        <p:spPr bwMode="auto">
          <a:xfrm>
            <a:off x="7208838" y="6165850"/>
            <a:ext cx="1935162" cy="304800"/>
          </a:xfrm>
          <a:prstGeom prst="rect">
            <a:avLst/>
          </a:prstGeom>
          <a:noFill/>
          <a:ln w="9525">
            <a:noFill/>
            <a:miter lim="800000"/>
            <a:headEnd/>
            <a:tailEnd/>
          </a:ln>
          <a:effectLst/>
        </p:spPr>
        <p:txBody>
          <a:bodyPr wrap="none">
            <a:spAutoFit/>
          </a:bodyPr>
          <a:lstStyle/>
          <a:p>
            <a:r>
              <a:rPr lang="es-EC" sz="1400" b="1"/>
              <a:t>FUENTE: Los Autores</a:t>
            </a:r>
            <a:endParaRPr lang="es-ES" sz="1400" b="1"/>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2 Marcador de contenido"/>
          <p:cNvSpPr>
            <a:spLocks noGrp="1"/>
          </p:cNvSpPr>
          <p:nvPr>
            <p:ph idx="4294967295"/>
          </p:nvPr>
        </p:nvSpPr>
        <p:spPr>
          <a:xfrm>
            <a:off x="428625" y="1214438"/>
            <a:ext cx="8229600" cy="1357312"/>
          </a:xfrm>
        </p:spPr>
        <p:txBody>
          <a:bodyPr/>
          <a:lstStyle/>
          <a:p>
            <a:endParaRPr lang="es-EC" b="1"/>
          </a:p>
          <a:p>
            <a:r>
              <a:rPr lang="es-EC" b="1"/>
              <a:t>Costos Variables Anuales $ 575.615,52</a:t>
            </a:r>
            <a:endParaRPr lang="es-ES"/>
          </a:p>
          <a:p>
            <a:pPr>
              <a:buFont typeface="Wingdings" pitchFamily="2" charset="2"/>
              <a:buNone/>
            </a:pPr>
            <a:endParaRPr lang="es-EC" b="1"/>
          </a:p>
          <a:p>
            <a:pPr>
              <a:buFont typeface="Wingdings" pitchFamily="2" charset="2"/>
              <a:buNone/>
            </a:pPr>
            <a:endParaRPr lang="es-ES"/>
          </a:p>
        </p:txBody>
      </p:sp>
      <p:pic>
        <p:nvPicPr>
          <p:cNvPr id="137219" name="Picture 3" descr="D:\Mis documentos\Mis imágenes\Dibujo 2.JPG"/>
          <p:cNvPicPr>
            <a:picLocks noChangeAspect="1" noChangeArrowheads="1"/>
          </p:cNvPicPr>
          <p:nvPr/>
        </p:nvPicPr>
        <p:blipFill>
          <a:blip r:embed="rId3"/>
          <a:srcRect/>
          <a:stretch>
            <a:fillRect/>
          </a:stretch>
        </p:blipFill>
        <p:spPr bwMode="auto">
          <a:xfrm>
            <a:off x="214313" y="2643188"/>
            <a:ext cx="8643937" cy="4214812"/>
          </a:xfrm>
          <a:prstGeom prst="rect">
            <a:avLst/>
          </a:prstGeom>
          <a:noFill/>
          <a:ln w="9525">
            <a:noFill/>
            <a:miter lim="800000"/>
            <a:headEnd/>
            <a:tailEnd/>
          </a:ln>
        </p:spPr>
      </p:pic>
      <p:sp>
        <p:nvSpPr>
          <p:cNvPr id="137220" name="3 CuadroTexto"/>
          <p:cNvSpPr txBox="1">
            <a:spLocks noChangeArrowheads="1"/>
          </p:cNvSpPr>
          <p:nvPr/>
        </p:nvSpPr>
        <p:spPr bwMode="auto">
          <a:xfrm>
            <a:off x="3435350" y="500063"/>
            <a:ext cx="2452688" cy="762000"/>
          </a:xfrm>
          <a:prstGeom prst="rect">
            <a:avLst/>
          </a:prstGeom>
          <a:noFill/>
          <a:ln w="9525">
            <a:noFill/>
            <a:miter lim="800000"/>
            <a:headEnd/>
            <a:tailEnd/>
          </a:ln>
        </p:spPr>
        <p:txBody>
          <a:bodyPr wrap="none">
            <a:spAutoFit/>
          </a:bodyPr>
          <a:lstStyle/>
          <a:p>
            <a:r>
              <a:rPr lang="es-ES" sz="4400" b="1" u="sng">
                <a:solidFill>
                  <a:schemeClr val="tx2"/>
                </a:solidFill>
              </a:rPr>
              <a:t>COSTOS</a:t>
            </a:r>
          </a:p>
        </p:txBody>
      </p:sp>
      <p:sp>
        <p:nvSpPr>
          <p:cNvPr id="137221" name="Rectangle 5"/>
          <p:cNvSpPr>
            <a:spLocks noChangeArrowheads="1"/>
          </p:cNvSpPr>
          <p:nvPr/>
        </p:nvSpPr>
        <p:spPr bwMode="auto">
          <a:xfrm>
            <a:off x="6659563" y="6553200"/>
            <a:ext cx="1935162" cy="304800"/>
          </a:xfrm>
          <a:prstGeom prst="rect">
            <a:avLst/>
          </a:prstGeom>
          <a:noFill/>
          <a:ln w="9525">
            <a:noFill/>
            <a:miter lim="800000"/>
            <a:headEnd/>
            <a:tailEnd/>
          </a:ln>
          <a:effectLst/>
        </p:spPr>
        <p:txBody>
          <a:bodyPr wrap="none">
            <a:spAutoFit/>
          </a:bodyPr>
          <a:lstStyle/>
          <a:p>
            <a:r>
              <a:rPr lang="es-EC" sz="1400" b="1"/>
              <a:t>FUENTE: Los Autores</a:t>
            </a:r>
            <a:endParaRPr lang="es-ES" sz="1400" b="1"/>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2 Marcador de contenido"/>
          <p:cNvSpPr>
            <a:spLocks noGrp="1"/>
          </p:cNvSpPr>
          <p:nvPr>
            <p:ph idx="4294967295"/>
          </p:nvPr>
        </p:nvSpPr>
        <p:spPr>
          <a:xfrm>
            <a:off x="457200" y="2857500"/>
            <a:ext cx="8229600" cy="3273425"/>
          </a:xfrm>
        </p:spPr>
        <p:txBody>
          <a:bodyPr/>
          <a:lstStyle/>
          <a:p>
            <a:r>
              <a:rPr lang="es-EC" b="1"/>
              <a:t>Total Ingresos Anuales</a:t>
            </a:r>
            <a:r>
              <a:rPr lang="es-ES" b="1"/>
              <a:t> </a:t>
            </a:r>
            <a:r>
              <a:rPr lang="es-EC" b="1"/>
              <a:t>$ 1.144.334,10</a:t>
            </a:r>
            <a:endParaRPr lang="es-ES"/>
          </a:p>
          <a:p>
            <a:endParaRPr lang="es-ES"/>
          </a:p>
        </p:txBody>
      </p:sp>
      <p:sp>
        <p:nvSpPr>
          <p:cNvPr id="4" name="3 Rectángulo"/>
          <p:cNvSpPr/>
          <p:nvPr/>
        </p:nvSpPr>
        <p:spPr>
          <a:xfrm>
            <a:off x="3438525" y="928688"/>
            <a:ext cx="2284413" cy="579437"/>
          </a:xfrm>
          <a:prstGeom prst="rect">
            <a:avLst/>
          </a:prstGeom>
        </p:spPr>
        <p:txBody>
          <a:bodyPr wrap="none">
            <a:spAutoFit/>
          </a:bodyPr>
          <a:lstStyle/>
          <a:p>
            <a:r>
              <a:rPr lang="es-EC" sz="3200" b="1" u="sng">
                <a:solidFill>
                  <a:schemeClr val="tx2"/>
                </a:solidFill>
              </a:rPr>
              <a:t>INGRESOS</a:t>
            </a:r>
            <a:endParaRPr lang="es-ES" sz="3200" b="1" u="sng">
              <a:solidFill>
                <a:schemeClr val="tx2"/>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3" descr="D:\Mis documentos\Mis imágenes\Dibujo 3.JPG"/>
          <p:cNvPicPr>
            <a:picLocks noChangeAspect="1" noChangeArrowheads="1"/>
          </p:cNvPicPr>
          <p:nvPr/>
        </p:nvPicPr>
        <p:blipFill>
          <a:blip r:embed="rId3"/>
          <a:srcRect/>
          <a:stretch>
            <a:fillRect/>
          </a:stretch>
        </p:blipFill>
        <p:spPr bwMode="auto">
          <a:xfrm>
            <a:off x="95250" y="1214438"/>
            <a:ext cx="9048750" cy="5643562"/>
          </a:xfrm>
          <a:prstGeom prst="rect">
            <a:avLst/>
          </a:prstGeom>
          <a:noFill/>
          <a:ln w="9525">
            <a:noFill/>
            <a:miter lim="800000"/>
            <a:headEnd/>
            <a:tailEnd/>
          </a:ln>
        </p:spPr>
      </p:pic>
      <p:sp>
        <p:nvSpPr>
          <p:cNvPr id="141315" name="2 CuadroTexto"/>
          <p:cNvSpPr txBox="1">
            <a:spLocks noChangeArrowheads="1"/>
          </p:cNvSpPr>
          <p:nvPr/>
        </p:nvSpPr>
        <p:spPr bwMode="auto">
          <a:xfrm>
            <a:off x="2852738" y="714375"/>
            <a:ext cx="3590925" cy="457200"/>
          </a:xfrm>
          <a:prstGeom prst="rect">
            <a:avLst/>
          </a:prstGeom>
          <a:noFill/>
          <a:ln w="9525">
            <a:noFill/>
            <a:miter lim="800000"/>
            <a:headEnd/>
            <a:tailEnd/>
          </a:ln>
        </p:spPr>
        <p:txBody>
          <a:bodyPr wrap="none">
            <a:spAutoFit/>
          </a:bodyPr>
          <a:lstStyle/>
          <a:p>
            <a:r>
              <a:rPr lang="es-ES" b="1" u="sng">
                <a:solidFill>
                  <a:schemeClr val="tx2"/>
                </a:solidFill>
              </a:rPr>
              <a:t>CAPITAL DE TRABAJO</a:t>
            </a:r>
          </a:p>
        </p:txBody>
      </p:sp>
      <p:sp>
        <p:nvSpPr>
          <p:cNvPr id="141316" name="Rectangle 4"/>
          <p:cNvSpPr>
            <a:spLocks noChangeArrowheads="1"/>
          </p:cNvSpPr>
          <p:nvPr/>
        </p:nvSpPr>
        <p:spPr bwMode="auto">
          <a:xfrm>
            <a:off x="7208838" y="6553200"/>
            <a:ext cx="1935162" cy="304800"/>
          </a:xfrm>
          <a:prstGeom prst="rect">
            <a:avLst/>
          </a:prstGeom>
          <a:noFill/>
          <a:ln w="9525">
            <a:noFill/>
            <a:miter lim="800000"/>
            <a:headEnd/>
            <a:tailEnd/>
          </a:ln>
          <a:effectLst/>
        </p:spPr>
        <p:txBody>
          <a:bodyPr wrap="none">
            <a:spAutoFit/>
          </a:bodyPr>
          <a:lstStyle/>
          <a:p>
            <a:r>
              <a:rPr lang="es-EC" sz="1400" b="1"/>
              <a:t>FUENTE: Los Autores</a:t>
            </a:r>
            <a:endParaRPr lang="es-ES" sz="1400" b="1"/>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D:\Mis documentos\Mis imágenes\Dibujo 4.JPG"/>
          <p:cNvPicPr>
            <a:picLocks noGrp="1" noChangeAspect="1" noChangeArrowheads="1"/>
          </p:cNvPicPr>
          <p:nvPr>
            <p:ph idx="4294967295"/>
          </p:nvPr>
        </p:nvPicPr>
        <p:blipFill>
          <a:blip r:embed="rId3"/>
          <a:srcRect/>
          <a:stretch>
            <a:fillRect/>
          </a:stretch>
        </p:blipFill>
        <p:spPr>
          <a:xfrm>
            <a:off x="0" y="796925"/>
            <a:ext cx="9144000" cy="6061075"/>
          </a:xfrm>
          <a:noFill/>
        </p:spPr>
      </p:pic>
      <p:sp>
        <p:nvSpPr>
          <p:cNvPr id="143363" name="2 CuadroTexto"/>
          <p:cNvSpPr txBox="1">
            <a:spLocks noChangeArrowheads="1"/>
          </p:cNvSpPr>
          <p:nvPr/>
        </p:nvSpPr>
        <p:spPr bwMode="auto">
          <a:xfrm>
            <a:off x="2428875" y="357188"/>
            <a:ext cx="4214813" cy="519112"/>
          </a:xfrm>
          <a:prstGeom prst="rect">
            <a:avLst/>
          </a:prstGeom>
          <a:noFill/>
          <a:ln w="9525">
            <a:noFill/>
            <a:miter lim="800000"/>
            <a:headEnd/>
            <a:tailEnd/>
          </a:ln>
        </p:spPr>
        <p:txBody>
          <a:bodyPr>
            <a:spAutoFit/>
          </a:bodyPr>
          <a:lstStyle/>
          <a:p>
            <a:r>
              <a:rPr lang="es-ES" sz="2800" b="1" u="sng">
                <a:solidFill>
                  <a:schemeClr val="tx2"/>
                </a:solidFill>
              </a:rPr>
              <a:t>FLUJO DE CAJA</a:t>
            </a:r>
          </a:p>
        </p:txBody>
      </p:sp>
      <p:sp>
        <p:nvSpPr>
          <p:cNvPr id="143364" name="Rectangle 4"/>
          <p:cNvSpPr>
            <a:spLocks noChangeArrowheads="1"/>
          </p:cNvSpPr>
          <p:nvPr/>
        </p:nvSpPr>
        <p:spPr bwMode="auto">
          <a:xfrm>
            <a:off x="7208838" y="6553200"/>
            <a:ext cx="1935162" cy="304800"/>
          </a:xfrm>
          <a:prstGeom prst="rect">
            <a:avLst/>
          </a:prstGeom>
          <a:noFill/>
          <a:ln w="9525">
            <a:noFill/>
            <a:miter lim="800000"/>
            <a:headEnd/>
            <a:tailEnd/>
          </a:ln>
          <a:effectLst/>
        </p:spPr>
        <p:txBody>
          <a:bodyPr wrap="none">
            <a:spAutoFit/>
          </a:bodyPr>
          <a:lstStyle/>
          <a:p>
            <a:r>
              <a:rPr lang="es-EC" sz="1400" b="1"/>
              <a:t>FUENTE: Los Autores</a:t>
            </a:r>
            <a:endParaRPr lang="es-ES" sz="1400" b="1"/>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D:\Mis documentos\Mis imágenes\Dibujo 5.JPG"/>
          <p:cNvPicPr>
            <a:picLocks noChangeAspect="1" noChangeArrowheads="1"/>
          </p:cNvPicPr>
          <p:nvPr/>
        </p:nvPicPr>
        <p:blipFill>
          <a:blip r:embed="rId3"/>
          <a:srcRect/>
          <a:stretch>
            <a:fillRect/>
          </a:stretch>
        </p:blipFill>
        <p:spPr bwMode="auto">
          <a:xfrm>
            <a:off x="0" y="1357313"/>
            <a:ext cx="9144000" cy="4362450"/>
          </a:xfrm>
          <a:prstGeom prst="rect">
            <a:avLst/>
          </a:prstGeom>
          <a:noFill/>
          <a:ln w="9525">
            <a:noFill/>
            <a:miter lim="800000"/>
            <a:headEnd/>
            <a:tailEnd/>
          </a:ln>
        </p:spPr>
      </p:pic>
      <p:sp>
        <p:nvSpPr>
          <p:cNvPr id="145411" name="Rectangle 3"/>
          <p:cNvSpPr>
            <a:spLocks noChangeArrowheads="1"/>
          </p:cNvSpPr>
          <p:nvPr/>
        </p:nvSpPr>
        <p:spPr bwMode="auto">
          <a:xfrm>
            <a:off x="5940425" y="5876925"/>
            <a:ext cx="1935163" cy="304800"/>
          </a:xfrm>
          <a:prstGeom prst="rect">
            <a:avLst/>
          </a:prstGeom>
          <a:noFill/>
          <a:ln w="9525">
            <a:noFill/>
            <a:miter lim="800000"/>
            <a:headEnd/>
            <a:tailEnd/>
          </a:ln>
          <a:effectLst/>
        </p:spPr>
        <p:txBody>
          <a:bodyPr wrap="none">
            <a:spAutoFit/>
          </a:bodyPr>
          <a:lstStyle/>
          <a:p>
            <a:r>
              <a:rPr lang="es-EC" sz="1400" b="1"/>
              <a:t>FUENTE: Los Autores</a:t>
            </a:r>
            <a:endParaRPr lang="es-ES" sz="1400" b="1"/>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533400"/>
            <a:ext cx="8229600" cy="1095375"/>
          </a:xfrm>
        </p:spPr>
        <p:txBody>
          <a:bodyPr/>
          <a:lstStyle/>
          <a:p>
            <a:pPr algn="ctr"/>
            <a:r>
              <a:rPr lang="es-EC" sz="3200" b="1" u="sng"/>
              <a:t>Empresas Generadoras de Energía Eléctrica en el Ecuador</a:t>
            </a:r>
            <a:endParaRPr lang="es-ES" sz="3200" b="1" u="sng"/>
          </a:p>
        </p:txBody>
      </p:sp>
      <p:sp>
        <p:nvSpPr>
          <p:cNvPr id="59395" name="Rectangle 3"/>
          <p:cNvSpPr>
            <a:spLocks noGrp="1" noChangeArrowheads="1"/>
          </p:cNvSpPr>
          <p:nvPr>
            <p:ph type="body" idx="1"/>
          </p:nvPr>
        </p:nvSpPr>
        <p:spPr>
          <a:xfrm>
            <a:off x="457200" y="1916113"/>
            <a:ext cx="8229600" cy="4214812"/>
          </a:xfrm>
        </p:spPr>
        <p:txBody>
          <a:bodyPr/>
          <a:lstStyle/>
          <a:p>
            <a:pPr>
              <a:lnSpc>
                <a:spcPct val="80000"/>
              </a:lnSpc>
              <a:buFont typeface="Wingdings" pitchFamily="2" charset="2"/>
              <a:buNone/>
            </a:pPr>
            <a:r>
              <a:rPr lang="es-EC" sz="2400"/>
              <a:t>      Al Concluir su periodo, el 31 de marzo de 1999, el INECEL se transformó en las siguientes 6 empresas de generación y una de transmisión:</a:t>
            </a:r>
          </a:p>
          <a:p>
            <a:pPr>
              <a:lnSpc>
                <a:spcPct val="80000"/>
              </a:lnSpc>
            </a:pPr>
            <a:r>
              <a:rPr lang="es-EC" sz="2400"/>
              <a:t>Hidropaute S.A. </a:t>
            </a:r>
          </a:p>
          <a:p>
            <a:pPr>
              <a:lnSpc>
                <a:spcPct val="80000"/>
              </a:lnSpc>
            </a:pPr>
            <a:r>
              <a:rPr lang="es-EC" sz="2400"/>
              <a:t>Hidroagoyán S.A. </a:t>
            </a:r>
          </a:p>
          <a:p>
            <a:pPr>
              <a:lnSpc>
                <a:spcPct val="80000"/>
              </a:lnSpc>
            </a:pPr>
            <a:r>
              <a:rPr lang="es-EC" sz="2400"/>
              <a:t>Hidropucará S.A. </a:t>
            </a:r>
          </a:p>
          <a:p>
            <a:pPr>
              <a:lnSpc>
                <a:spcPct val="80000"/>
              </a:lnSpc>
            </a:pPr>
            <a:r>
              <a:rPr lang="es-EC" sz="2400"/>
              <a:t>Termoesmeraldas S.A.</a:t>
            </a:r>
          </a:p>
          <a:p>
            <a:pPr>
              <a:lnSpc>
                <a:spcPct val="80000"/>
              </a:lnSpc>
            </a:pPr>
            <a:r>
              <a:rPr lang="es-EC" sz="2400"/>
              <a:t> Termopichincha S.A; </a:t>
            </a:r>
          </a:p>
          <a:p>
            <a:pPr>
              <a:lnSpc>
                <a:spcPct val="80000"/>
              </a:lnSpc>
            </a:pPr>
            <a:r>
              <a:rPr lang="es-EC" sz="2400"/>
              <a:t> Electroguayas S.A. </a:t>
            </a:r>
          </a:p>
          <a:p>
            <a:pPr>
              <a:lnSpc>
                <a:spcPct val="80000"/>
              </a:lnSpc>
            </a:pPr>
            <a:r>
              <a:rPr lang="es-EC" sz="2400"/>
              <a:t>Empresa Nacional de Transmisión Eléctrica: TRANSELÉCTRIC S.A. </a:t>
            </a:r>
            <a:endParaRPr lang="es-ES" sz="24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4"/>
          <p:cNvSpPr>
            <a:spLocks noChangeArrowheads="1"/>
          </p:cNvSpPr>
          <p:nvPr/>
        </p:nvSpPr>
        <p:spPr bwMode="auto">
          <a:xfrm>
            <a:off x="2000250" y="719138"/>
            <a:ext cx="5500688" cy="1020762"/>
          </a:xfrm>
          <a:prstGeom prst="rect">
            <a:avLst/>
          </a:prstGeom>
          <a:noFill/>
          <a:ln w="9525">
            <a:noFill/>
            <a:miter lim="800000"/>
            <a:headEnd/>
            <a:tailEnd/>
          </a:ln>
        </p:spPr>
        <p:txBody>
          <a:bodyPr anchor="ctr">
            <a:spAutoFit/>
          </a:bodyPr>
          <a:lstStyle/>
          <a:p>
            <a:pPr eaLnBrk="0" hangingPunct="0"/>
            <a:r>
              <a:rPr lang="es-EC" sz="2800" u="sng">
                <a:solidFill>
                  <a:schemeClr val="tx2"/>
                </a:solidFill>
                <a:latin typeface="Arial Black" pitchFamily="34" charset="0"/>
                <a:ea typeface="Calibri" pitchFamily="34" charset="0"/>
                <a:cs typeface="Arial" pitchFamily="34" charset="0"/>
              </a:rPr>
              <a:t>Análisis de los Escenarios</a:t>
            </a:r>
            <a:endParaRPr lang="es-ES">
              <a:solidFill>
                <a:schemeClr val="tx2"/>
              </a:solidFill>
              <a:latin typeface="Arial Black" pitchFamily="34" charset="0"/>
              <a:ea typeface="Calibri" pitchFamily="34" charset="0"/>
              <a:cs typeface="Arial" pitchFamily="34" charset="0"/>
            </a:endParaRPr>
          </a:p>
          <a:p>
            <a:pPr eaLnBrk="0" hangingPunct="0"/>
            <a:endParaRPr lang="es-EC" sz="900" u="sng">
              <a:solidFill>
                <a:schemeClr val="tx2"/>
              </a:solidFill>
              <a:latin typeface="Arial Black" pitchFamily="34" charset="0"/>
              <a:ea typeface="Calibri" pitchFamily="34" charset="0"/>
              <a:cs typeface="Arial" pitchFamily="34" charset="0"/>
            </a:endParaRPr>
          </a:p>
          <a:p>
            <a:pPr eaLnBrk="0" hangingPunct="0"/>
            <a:r>
              <a:rPr lang="es-EC" u="sng">
                <a:solidFill>
                  <a:schemeClr val="tx2"/>
                </a:solidFill>
                <a:latin typeface="Arial Black" pitchFamily="34" charset="0"/>
                <a:ea typeface="Calibri" pitchFamily="34" charset="0"/>
                <a:cs typeface="Arial" pitchFamily="34" charset="0"/>
              </a:rPr>
              <a:t>Escenario Pesimista</a:t>
            </a:r>
            <a:endParaRPr lang="es-EC" sz="3600">
              <a:solidFill>
                <a:schemeClr val="tx2"/>
              </a:solidFill>
              <a:latin typeface="Arial Black" pitchFamily="34" charset="0"/>
              <a:ea typeface="Calibri" pitchFamily="34" charset="0"/>
              <a:cs typeface="Arial" pitchFamily="34" charset="0"/>
            </a:endParaRPr>
          </a:p>
        </p:txBody>
      </p:sp>
      <p:sp>
        <p:nvSpPr>
          <p:cNvPr id="147459" name="Rectangle 5"/>
          <p:cNvSpPr>
            <a:spLocks noChangeArrowheads="1"/>
          </p:cNvSpPr>
          <p:nvPr/>
        </p:nvSpPr>
        <p:spPr bwMode="auto">
          <a:xfrm>
            <a:off x="642938" y="2000250"/>
            <a:ext cx="7858125" cy="1077913"/>
          </a:xfrm>
          <a:prstGeom prst="rect">
            <a:avLst/>
          </a:prstGeom>
          <a:noFill/>
          <a:ln w="9525">
            <a:noFill/>
            <a:miter lim="800000"/>
            <a:headEnd/>
            <a:tailEnd/>
          </a:ln>
        </p:spPr>
        <p:txBody>
          <a:bodyPr anchor="ctr">
            <a:spAutoFit/>
          </a:bodyPr>
          <a:lstStyle/>
          <a:p>
            <a:pPr algn="just" eaLnBrk="0" hangingPunct="0"/>
            <a:r>
              <a:rPr lang="es-EC" sz="1600">
                <a:latin typeface="Arial" pitchFamily="34" charset="0"/>
                <a:ea typeface="Calibri" pitchFamily="34" charset="0"/>
                <a:cs typeface="Arial" pitchFamily="34" charset="0"/>
              </a:rPr>
              <a:t>Este escenario refleja cual es la probabilidad de tener un VAN, menor a cero, es decir un proyecto cuyos flujos no generen los ingresos suficientes que puedan cubrir la inversi</a:t>
            </a:r>
            <a:r>
              <a:rPr lang="es-EC" sz="1600">
                <a:ea typeface="Calibri" pitchFamily="34" charset="0"/>
                <a:cs typeface="Arial" pitchFamily="34" charset="0"/>
              </a:rPr>
              <a:t>ó</a:t>
            </a:r>
            <a:r>
              <a:rPr lang="es-EC" sz="1600">
                <a:latin typeface="Arial" pitchFamily="34" charset="0"/>
                <a:ea typeface="Calibri" pitchFamily="34" charset="0"/>
                <a:cs typeface="Arial" pitchFamily="34" charset="0"/>
              </a:rPr>
              <a:t>n; esta probabilidad esta ubicada en 7.01%, con un nivel de confianza del 95%</a:t>
            </a:r>
            <a:endParaRPr lang="es-EC">
              <a:ea typeface="Calibri" pitchFamily="34" charset="0"/>
              <a:cs typeface="Arial" pitchFamily="34" charset="0"/>
            </a:endParaRPr>
          </a:p>
        </p:txBody>
      </p:sp>
      <p:pic>
        <p:nvPicPr>
          <p:cNvPr id="147460" name="Picture 6" descr="6"/>
          <p:cNvPicPr>
            <a:picLocks noChangeAspect="1" noChangeArrowheads="1"/>
          </p:cNvPicPr>
          <p:nvPr/>
        </p:nvPicPr>
        <p:blipFill>
          <a:blip r:embed="rId3"/>
          <a:srcRect/>
          <a:stretch>
            <a:fillRect/>
          </a:stretch>
        </p:blipFill>
        <p:spPr bwMode="auto">
          <a:xfrm>
            <a:off x="1908175" y="3068638"/>
            <a:ext cx="5357813" cy="3216275"/>
          </a:xfrm>
          <a:prstGeom prst="rect">
            <a:avLst/>
          </a:prstGeom>
          <a:noFill/>
          <a:ln w="9525">
            <a:noFill/>
            <a:miter lim="800000"/>
            <a:headEnd/>
            <a:tailEnd/>
          </a:ln>
        </p:spPr>
      </p:pic>
      <p:sp>
        <p:nvSpPr>
          <p:cNvPr id="147461" name="Rectangle 5"/>
          <p:cNvSpPr>
            <a:spLocks noChangeArrowheads="1"/>
          </p:cNvSpPr>
          <p:nvPr/>
        </p:nvSpPr>
        <p:spPr bwMode="auto">
          <a:xfrm>
            <a:off x="5364163" y="6553200"/>
            <a:ext cx="1935162" cy="304800"/>
          </a:xfrm>
          <a:prstGeom prst="rect">
            <a:avLst/>
          </a:prstGeom>
          <a:noFill/>
          <a:ln w="9525">
            <a:noFill/>
            <a:miter lim="800000"/>
            <a:headEnd/>
            <a:tailEnd/>
          </a:ln>
          <a:effectLst/>
        </p:spPr>
        <p:txBody>
          <a:bodyPr wrap="none">
            <a:spAutoFit/>
          </a:bodyPr>
          <a:lstStyle/>
          <a:p>
            <a:r>
              <a:rPr lang="es-EC" sz="1400" b="1"/>
              <a:t>FUENTE: Los Autores</a:t>
            </a:r>
            <a:endParaRPr lang="es-ES" sz="1400" b="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571500" y="1428750"/>
            <a:ext cx="8158163" cy="500063"/>
          </a:xfrm>
        </p:spPr>
        <p:txBody>
          <a:bodyPr>
            <a:normAutofit/>
          </a:bodyPr>
          <a:lstStyle/>
          <a:p>
            <a:pPr algn="ctr"/>
            <a:r>
              <a:rPr lang="es-EC" sz="4000" b="1" u="sng"/>
              <a:t>Escenario</a:t>
            </a:r>
            <a:r>
              <a:rPr lang="es-EC" sz="4000" b="1" i="1" u="sng"/>
              <a:t> </a:t>
            </a:r>
            <a:r>
              <a:rPr lang="es-EC" sz="4000" b="1" u="sng"/>
              <a:t>Conservador</a:t>
            </a:r>
            <a:r>
              <a:rPr lang="es-ES" sz="4000" b="1" u="sng"/>
              <a:t/>
            </a:r>
            <a:br>
              <a:rPr lang="es-ES" sz="4000" b="1" u="sng"/>
            </a:br>
            <a:endParaRPr lang="es-ES" sz="4000" b="1" u="sng"/>
          </a:p>
        </p:txBody>
      </p:sp>
      <p:sp>
        <p:nvSpPr>
          <p:cNvPr id="149507" name="2 Marcador de contenido"/>
          <p:cNvSpPr>
            <a:spLocks noGrp="1"/>
          </p:cNvSpPr>
          <p:nvPr>
            <p:ph idx="4294967295"/>
          </p:nvPr>
        </p:nvSpPr>
        <p:spPr>
          <a:xfrm>
            <a:off x="457200" y="1828800"/>
            <a:ext cx="8229600" cy="1243013"/>
          </a:xfrm>
        </p:spPr>
        <p:txBody>
          <a:bodyPr/>
          <a:lstStyle/>
          <a:p>
            <a:pPr algn="just"/>
            <a:r>
              <a:rPr lang="es-EC" sz="1800"/>
              <a:t>Este es un escenario en el cual se establece un criterio, que el proyecto genere flujos mayores a cero pero no mayor a $ 238.000,00, es decir flujos que cubran la inversión, cuyos flujos no se lleven a la exageración; esta probabilidad conservadora esta ubicada en 75.45%, con un nivel de confianza del 95%</a:t>
            </a:r>
            <a:endParaRPr lang="es-ES" sz="1800"/>
          </a:p>
          <a:p>
            <a:endParaRPr lang="es-ES"/>
          </a:p>
        </p:txBody>
      </p:sp>
      <p:pic>
        <p:nvPicPr>
          <p:cNvPr id="149508" name="Picture 2" descr="7"/>
          <p:cNvPicPr>
            <a:picLocks noChangeAspect="1" noChangeArrowheads="1"/>
          </p:cNvPicPr>
          <p:nvPr/>
        </p:nvPicPr>
        <p:blipFill>
          <a:blip r:embed="rId3"/>
          <a:srcRect/>
          <a:stretch>
            <a:fillRect/>
          </a:stretch>
        </p:blipFill>
        <p:spPr bwMode="auto">
          <a:xfrm>
            <a:off x="1835150" y="3068638"/>
            <a:ext cx="5500688" cy="3282950"/>
          </a:xfrm>
          <a:prstGeom prst="rect">
            <a:avLst/>
          </a:prstGeom>
          <a:noFill/>
          <a:ln w="9525">
            <a:noFill/>
            <a:miter lim="800000"/>
            <a:headEnd/>
            <a:tailEnd/>
          </a:ln>
        </p:spPr>
      </p:pic>
      <p:sp>
        <p:nvSpPr>
          <p:cNvPr id="149509" name="Rectangle 5"/>
          <p:cNvSpPr>
            <a:spLocks noChangeArrowheads="1"/>
          </p:cNvSpPr>
          <p:nvPr/>
        </p:nvSpPr>
        <p:spPr bwMode="auto">
          <a:xfrm>
            <a:off x="5508625" y="6553200"/>
            <a:ext cx="1935163" cy="304800"/>
          </a:xfrm>
          <a:prstGeom prst="rect">
            <a:avLst/>
          </a:prstGeom>
          <a:noFill/>
          <a:ln w="9525">
            <a:noFill/>
            <a:miter lim="800000"/>
            <a:headEnd/>
            <a:tailEnd/>
          </a:ln>
          <a:effectLst/>
        </p:spPr>
        <p:txBody>
          <a:bodyPr wrap="none">
            <a:spAutoFit/>
          </a:bodyPr>
          <a:lstStyle/>
          <a:p>
            <a:r>
              <a:rPr lang="es-EC" sz="1400" b="1"/>
              <a:t>FUENTE: Los Autores</a:t>
            </a:r>
            <a:endParaRPr lang="es-ES" sz="1400" b="1"/>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1 Título"/>
          <p:cNvSpPr>
            <a:spLocks noGrp="1"/>
          </p:cNvSpPr>
          <p:nvPr>
            <p:ph type="title" idx="4294967295"/>
          </p:nvPr>
        </p:nvSpPr>
        <p:spPr>
          <a:xfrm>
            <a:off x="457200" y="533400"/>
            <a:ext cx="8229600" cy="823913"/>
          </a:xfrm>
        </p:spPr>
        <p:txBody>
          <a:bodyPr/>
          <a:lstStyle/>
          <a:p>
            <a:pPr algn="ctr"/>
            <a:r>
              <a:rPr lang="es-EC" sz="4000" b="1" u="sng"/>
              <a:t>Escenario Optimista</a:t>
            </a:r>
            <a:endParaRPr lang="es-ES" sz="4000" b="1" u="sng"/>
          </a:p>
        </p:txBody>
      </p:sp>
      <p:sp>
        <p:nvSpPr>
          <p:cNvPr id="151555" name="2 Marcador de contenido"/>
          <p:cNvSpPr>
            <a:spLocks noGrp="1"/>
          </p:cNvSpPr>
          <p:nvPr>
            <p:ph idx="4294967295"/>
          </p:nvPr>
        </p:nvSpPr>
        <p:spPr>
          <a:xfrm>
            <a:off x="457200" y="1828800"/>
            <a:ext cx="8229600" cy="1457325"/>
          </a:xfrm>
        </p:spPr>
        <p:txBody>
          <a:bodyPr/>
          <a:lstStyle/>
          <a:p>
            <a:pPr algn="just"/>
            <a:r>
              <a:rPr lang="es-EC" sz="1800"/>
              <a:t>Este escenario se establece, como el escenario mas exitoso, el cual representa la probabilidad de alcanzar el flujo mas alto y de generar valores mayores a cero, el cual esta ubicado en 92.99% de probabilidad con un nivel de confianza del 95%.</a:t>
            </a:r>
            <a:endParaRPr lang="es-ES" sz="1800"/>
          </a:p>
          <a:p>
            <a:endParaRPr lang="es-ES"/>
          </a:p>
        </p:txBody>
      </p:sp>
      <p:pic>
        <p:nvPicPr>
          <p:cNvPr id="151556" name="Picture 2" descr="8"/>
          <p:cNvPicPr>
            <a:picLocks noChangeAspect="1" noChangeArrowheads="1"/>
          </p:cNvPicPr>
          <p:nvPr/>
        </p:nvPicPr>
        <p:blipFill>
          <a:blip r:embed="rId3"/>
          <a:srcRect/>
          <a:stretch>
            <a:fillRect/>
          </a:stretch>
        </p:blipFill>
        <p:spPr bwMode="auto">
          <a:xfrm>
            <a:off x="2071688" y="3214688"/>
            <a:ext cx="4548187" cy="2541587"/>
          </a:xfrm>
          <a:prstGeom prst="rect">
            <a:avLst/>
          </a:prstGeom>
          <a:noFill/>
          <a:ln w="9525">
            <a:noFill/>
            <a:miter lim="800000"/>
            <a:headEnd/>
            <a:tailEnd/>
          </a:ln>
        </p:spPr>
      </p:pic>
      <p:sp>
        <p:nvSpPr>
          <p:cNvPr id="151557" name="Rectangle 5"/>
          <p:cNvSpPr>
            <a:spLocks noChangeArrowheads="1"/>
          </p:cNvSpPr>
          <p:nvPr/>
        </p:nvSpPr>
        <p:spPr bwMode="auto">
          <a:xfrm>
            <a:off x="6372225" y="6092825"/>
            <a:ext cx="1935163" cy="304800"/>
          </a:xfrm>
          <a:prstGeom prst="rect">
            <a:avLst/>
          </a:prstGeom>
          <a:noFill/>
          <a:ln w="9525">
            <a:noFill/>
            <a:miter lim="800000"/>
            <a:headEnd/>
            <a:tailEnd/>
          </a:ln>
          <a:effectLst/>
        </p:spPr>
        <p:txBody>
          <a:bodyPr wrap="none">
            <a:spAutoFit/>
          </a:bodyPr>
          <a:lstStyle/>
          <a:p>
            <a:r>
              <a:rPr lang="es-EC" sz="1400" b="1"/>
              <a:t>FUENTE: Los Autores</a:t>
            </a:r>
            <a:endParaRPr lang="es-ES" sz="1400" b="1"/>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395288" y="404813"/>
            <a:ext cx="8229600" cy="1655762"/>
          </a:xfrm>
        </p:spPr>
        <p:txBody>
          <a:bodyPr/>
          <a:lstStyle/>
          <a:p>
            <a:pPr algn="ctr"/>
            <a:r>
              <a:rPr lang="es-EC" sz="4000" b="1" u="sng"/>
              <a:t>CONCLUSIONES</a:t>
            </a:r>
            <a:br>
              <a:rPr lang="es-EC" sz="4000" b="1" u="sng"/>
            </a:br>
            <a:endParaRPr lang="es-ES" sz="4000" b="1" u="sng"/>
          </a:p>
        </p:txBody>
      </p:sp>
      <p:sp>
        <p:nvSpPr>
          <p:cNvPr id="114691" name="Rectangle 3"/>
          <p:cNvSpPr>
            <a:spLocks noGrp="1" noChangeArrowheads="1"/>
          </p:cNvSpPr>
          <p:nvPr>
            <p:ph type="body" idx="1"/>
          </p:nvPr>
        </p:nvSpPr>
        <p:spPr/>
        <p:txBody>
          <a:bodyPr/>
          <a:lstStyle/>
          <a:p>
            <a:pPr marL="609600" indent="-609600" algn="just">
              <a:lnSpc>
                <a:spcPct val="90000"/>
              </a:lnSpc>
            </a:pPr>
            <a:r>
              <a:rPr lang="es-EC" sz="2400">
                <a:latin typeface="Arial" pitchFamily="34" charset="0"/>
              </a:rPr>
              <a:t>Por el análisis realizado de nuestro proyecto se ha llegado a las siguientes conclusiones:</a:t>
            </a:r>
          </a:p>
          <a:p>
            <a:pPr marL="609600" indent="-609600" algn="just">
              <a:lnSpc>
                <a:spcPct val="90000"/>
              </a:lnSpc>
              <a:buFont typeface="Wingdings" pitchFamily="2" charset="2"/>
              <a:buNone/>
            </a:pPr>
            <a:endParaRPr lang="es-EC" sz="2400">
              <a:latin typeface="Arial" pitchFamily="34" charset="0"/>
            </a:endParaRPr>
          </a:p>
          <a:p>
            <a:pPr marL="609600" indent="-609600" algn="just">
              <a:lnSpc>
                <a:spcPct val="90000"/>
              </a:lnSpc>
              <a:buFont typeface="Wingdings" pitchFamily="2" charset="2"/>
              <a:buAutoNum type="arabicPeriod"/>
            </a:pPr>
            <a:r>
              <a:rPr lang="es-EC" sz="2000">
                <a:latin typeface="Arial" pitchFamily="34" charset="0"/>
              </a:rPr>
              <a:t>Con el estudio que se efectuó a nivel de Guayaquil llegamos a la conclusión que el proyecto va estar dirigido a un mercado estratificado que son los Comerciantes e Ingenieros, lo que nos ayudaría como empresarios a atender las necesidades básicas de los clientes.</a:t>
            </a:r>
          </a:p>
          <a:p>
            <a:pPr marL="609600" indent="-609600" algn="just">
              <a:lnSpc>
                <a:spcPct val="90000"/>
              </a:lnSpc>
              <a:buFont typeface="Wingdings" pitchFamily="2" charset="2"/>
              <a:buAutoNum type="arabicPeriod"/>
            </a:pPr>
            <a:endParaRPr lang="es-EC" sz="2000">
              <a:latin typeface="Arial" pitchFamily="34" charset="0"/>
            </a:endParaRPr>
          </a:p>
          <a:p>
            <a:pPr marL="609600" indent="-609600" algn="just">
              <a:lnSpc>
                <a:spcPct val="90000"/>
              </a:lnSpc>
              <a:buFont typeface="Wingdings" pitchFamily="2" charset="2"/>
              <a:buAutoNum type="arabicPeriod"/>
            </a:pPr>
            <a:r>
              <a:rPr lang="es-EC" sz="2000">
                <a:latin typeface="Arial" pitchFamily="34" charset="0"/>
              </a:rPr>
              <a:t>El proyecto muestra que es rentable al mediano plazo lo cual es muy importante para nosotros y además de tener un nicho de mercado muy importante como son los Comerciantes e Ingenieros de la ciudad</a:t>
            </a:r>
            <a:r>
              <a:rPr lang="es-ES" sz="2000">
                <a:latin typeface="Arial" pitchFamily="34" charset="0"/>
              </a:rPr>
              <a:t> </a:t>
            </a:r>
            <a:endParaRPr lang="es-EC" sz="2000">
              <a:latin typeface="Arial" pitchFamily="34" charset="0"/>
            </a:endParaRPr>
          </a:p>
          <a:p>
            <a:pPr marL="609600" indent="-609600" algn="just">
              <a:lnSpc>
                <a:spcPct val="90000"/>
              </a:lnSpc>
            </a:pPr>
            <a:endParaRPr lang="es-ES" sz="2000">
              <a:latin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0" y="533400"/>
            <a:ext cx="8229600" cy="1455738"/>
          </a:xfrm>
        </p:spPr>
        <p:txBody>
          <a:bodyPr/>
          <a:lstStyle/>
          <a:p>
            <a:pPr algn="ctr"/>
            <a:r>
              <a:rPr lang="es-EC" sz="4000" b="1" u="sng"/>
              <a:t>CONCLUSIONES</a:t>
            </a:r>
            <a:br>
              <a:rPr lang="es-EC" sz="4000" b="1" u="sng"/>
            </a:br>
            <a:endParaRPr lang="es-ES" sz="4000" b="1" u="sng"/>
          </a:p>
        </p:txBody>
      </p:sp>
      <p:sp>
        <p:nvSpPr>
          <p:cNvPr id="116739" name="Rectangle 3"/>
          <p:cNvSpPr>
            <a:spLocks noGrp="1" noChangeArrowheads="1"/>
          </p:cNvSpPr>
          <p:nvPr>
            <p:ph type="body" idx="1"/>
          </p:nvPr>
        </p:nvSpPr>
        <p:spPr>
          <a:xfrm>
            <a:off x="323850" y="1844675"/>
            <a:ext cx="8374063" cy="4302125"/>
          </a:xfrm>
        </p:spPr>
        <p:txBody>
          <a:bodyPr/>
          <a:lstStyle/>
          <a:p>
            <a:pPr algn="just">
              <a:lnSpc>
                <a:spcPct val="90000"/>
              </a:lnSpc>
            </a:pPr>
            <a:r>
              <a:rPr lang="es-EC" sz="2800"/>
              <a:t>Los Estados Financieros son favorables para la compañía, además de que la solvencia del proyecto es buena y que desde el lado contable brinda muchas expectativas a la empresa. Como por ejemplo podemos determinar que la TIR (32.04%), en nuestro proyecto será factible al corto plazo con un porcentaje aceptable y con un crecimiento a largo plazo. </a:t>
            </a:r>
            <a:endParaRPr lang="es-ES" sz="28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1 Título"/>
          <p:cNvSpPr>
            <a:spLocks noGrp="1"/>
          </p:cNvSpPr>
          <p:nvPr>
            <p:ph type="title" idx="4294967295"/>
          </p:nvPr>
        </p:nvSpPr>
        <p:spPr>
          <a:xfrm>
            <a:off x="250825" y="333375"/>
            <a:ext cx="8229600" cy="1143000"/>
          </a:xfrm>
        </p:spPr>
        <p:txBody>
          <a:bodyPr/>
          <a:lstStyle/>
          <a:p>
            <a:pPr algn="ctr"/>
            <a:r>
              <a:rPr lang="es-EC" sz="4000" b="1" u="sng"/>
              <a:t>RECOMENDACIONES</a:t>
            </a:r>
            <a:endParaRPr lang="es-ES" sz="4000" b="1" u="sng"/>
          </a:p>
        </p:txBody>
      </p:sp>
      <p:sp>
        <p:nvSpPr>
          <p:cNvPr id="153603" name="2 Marcador de contenido"/>
          <p:cNvSpPr>
            <a:spLocks noGrp="1"/>
          </p:cNvSpPr>
          <p:nvPr>
            <p:ph idx="4294967295"/>
          </p:nvPr>
        </p:nvSpPr>
        <p:spPr>
          <a:xfrm>
            <a:off x="0" y="1828800"/>
            <a:ext cx="8686800" cy="4302125"/>
          </a:xfrm>
        </p:spPr>
        <p:txBody>
          <a:bodyPr/>
          <a:lstStyle/>
          <a:p>
            <a:pPr algn="just"/>
            <a:r>
              <a:rPr lang="es-EC" sz="1800"/>
              <a:t>Efectuar alianzas estratégicas con compañías consolidadas a nivel internacional y aprovechar los convenios internacionales de nuestro país para comprar Suministros Eléctricos</a:t>
            </a:r>
          </a:p>
          <a:p>
            <a:pPr algn="just"/>
            <a:endParaRPr lang="es-ES" sz="1800"/>
          </a:p>
          <a:p>
            <a:pPr algn="just"/>
            <a:r>
              <a:rPr lang="es-EC" sz="1800"/>
              <a:t>Efectuar una consolidación de la empresa al mediano y largo plazo para lograr una mayor segmentación del mercado y de esta manera ir creciendo paulatinamente y poder llegar a ser una empresa reconocida a nivel nacional e internacional.</a:t>
            </a:r>
          </a:p>
          <a:p>
            <a:pPr algn="just"/>
            <a:endParaRPr lang="es-ES" sz="1800"/>
          </a:p>
          <a:p>
            <a:pPr algn="just"/>
            <a:r>
              <a:rPr lang="es-EC" sz="1800"/>
              <a:t>Buscar una mayor variedad en nuestro producto, para fidelizar al cliente con nosotros y siempre cumplir con sus expectativas y sus necesidades.</a:t>
            </a:r>
          </a:p>
          <a:p>
            <a:pPr algn="just"/>
            <a:endParaRPr lang="es-ES" sz="1800"/>
          </a:p>
          <a:p>
            <a:pPr algn="just"/>
            <a:r>
              <a:rPr lang="es-EC" sz="1800"/>
              <a:t>Es recomendable realizar una investigación más profunda específicamente del comportamiento de los Comerciantes e Ingenieros y a los posibles cambios de sus hábitos de consumo para verificar la tendencia potencial a futuro de los Suministros Eléctricos por parte de los clientes.</a:t>
            </a:r>
            <a:r>
              <a:rPr lang="es-EC" sz="1600"/>
              <a:t>- </a:t>
            </a:r>
            <a:endParaRPr lang="es-ES" sz="1600"/>
          </a:p>
          <a:p>
            <a:endParaRPr lang="es-ES"/>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lgn="ctr"/>
            <a:r>
              <a:rPr lang="es-ES_tradnl" sz="3200" b="1" u="sng"/>
              <a:t>Composición del Consumo Anual de Energía por Sectores</a:t>
            </a:r>
            <a:r>
              <a:rPr lang="es-ES" sz="4000"/>
              <a:t> </a:t>
            </a:r>
          </a:p>
        </p:txBody>
      </p:sp>
      <p:pic>
        <p:nvPicPr>
          <p:cNvPr id="61444" name="Imagen 28" descr="Untitled-8.jpg"/>
          <p:cNvPicPr>
            <a:picLocks noChangeAspect="1" noChangeArrowheads="1"/>
          </p:cNvPicPr>
          <p:nvPr>
            <p:ph type="body" idx="1"/>
          </p:nvPr>
        </p:nvPicPr>
        <p:blipFill>
          <a:blip r:embed="rId3"/>
          <a:srcRect/>
          <a:stretch>
            <a:fillRect/>
          </a:stretch>
        </p:blipFill>
        <p:spPr>
          <a:xfrm>
            <a:off x="468313" y="1773238"/>
            <a:ext cx="8280400" cy="3816350"/>
          </a:xfrm>
          <a:noFill/>
          <a:ln/>
        </p:spPr>
      </p:pic>
      <p:sp>
        <p:nvSpPr>
          <p:cNvPr id="61445" name="Text Box 5"/>
          <p:cNvSpPr txBox="1">
            <a:spLocks noChangeArrowheads="1"/>
          </p:cNvSpPr>
          <p:nvPr/>
        </p:nvSpPr>
        <p:spPr bwMode="auto">
          <a:xfrm>
            <a:off x="5919788" y="5732463"/>
            <a:ext cx="2751137" cy="304800"/>
          </a:xfrm>
          <a:prstGeom prst="rect">
            <a:avLst/>
          </a:prstGeom>
          <a:noFill/>
          <a:ln w="9525">
            <a:noFill/>
            <a:miter lim="800000"/>
            <a:headEnd/>
            <a:tailEnd/>
          </a:ln>
          <a:effectLst/>
        </p:spPr>
        <p:txBody>
          <a:bodyPr wrap="none">
            <a:spAutoFit/>
          </a:bodyPr>
          <a:lstStyle/>
          <a:p>
            <a:pPr algn="l"/>
            <a:r>
              <a:rPr lang="es-EC" sz="1400" b="1"/>
              <a:t>FUENTE:</a:t>
            </a:r>
            <a:r>
              <a:rPr lang="es-EC" sz="1400"/>
              <a:t> Información CONELEC</a:t>
            </a:r>
            <a:endParaRPr lang="es-ES" sz="14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algn="ctr"/>
            <a:r>
              <a:rPr lang="es-EC" sz="3200" b="1" u="sng"/>
              <a:t>Proyección del Consumo de  Energía Eléctrica  Nacional (2010-2020)</a:t>
            </a:r>
            <a:r>
              <a:rPr lang="es-ES" sz="4000"/>
              <a:t> </a:t>
            </a:r>
          </a:p>
        </p:txBody>
      </p:sp>
      <p:pic>
        <p:nvPicPr>
          <p:cNvPr id="63492" name="Imagen 7"/>
          <p:cNvPicPr>
            <a:picLocks noChangeAspect="1" noChangeArrowheads="1"/>
          </p:cNvPicPr>
          <p:nvPr>
            <p:ph type="body" idx="1"/>
          </p:nvPr>
        </p:nvPicPr>
        <p:blipFill>
          <a:blip r:embed="rId3"/>
          <a:srcRect/>
          <a:stretch>
            <a:fillRect/>
          </a:stretch>
        </p:blipFill>
        <p:spPr>
          <a:xfrm>
            <a:off x="611188" y="1828800"/>
            <a:ext cx="2808287" cy="5029200"/>
          </a:xfrm>
          <a:noFill/>
          <a:ln/>
        </p:spPr>
      </p:pic>
      <p:pic>
        <p:nvPicPr>
          <p:cNvPr id="63493" name="G 3"/>
          <p:cNvPicPr>
            <a:picLocks noChangeArrowheads="1"/>
          </p:cNvPicPr>
          <p:nvPr/>
        </p:nvPicPr>
        <p:blipFill>
          <a:blip r:embed="rId4"/>
          <a:srcRect/>
          <a:stretch>
            <a:fillRect/>
          </a:stretch>
        </p:blipFill>
        <p:spPr bwMode="auto">
          <a:xfrm>
            <a:off x="3563938" y="2349500"/>
            <a:ext cx="5133975" cy="3527425"/>
          </a:xfrm>
          <a:prstGeom prst="rect">
            <a:avLst/>
          </a:prstGeom>
          <a:noFill/>
          <a:ln w="9525">
            <a:noFill/>
            <a:miter lim="800000"/>
            <a:headEnd/>
            <a:tailEnd/>
          </a:ln>
        </p:spPr>
      </p:pic>
      <p:sp>
        <p:nvSpPr>
          <p:cNvPr id="63494" name="Text Box 6"/>
          <p:cNvSpPr txBox="1">
            <a:spLocks noChangeArrowheads="1"/>
          </p:cNvSpPr>
          <p:nvPr/>
        </p:nvSpPr>
        <p:spPr bwMode="auto">
          <a:xfrm>
            <a:off x="6135688" y="5753100"/>
            <a:ext cx="2468562" cy="457200"/>
          </a:xfrm>
          <a:prstGeom prst="rect">
            <a:avLst/>
          </a:prstGeom>
          <a:noFill/>
          <a:ln w="9525">
            <a:noFill/>
            <a:miter lim="800000"/>
            <a:headEnd/>
            <a:tailEnd/>
          </a:ln>
          <a:effectLst/>
        </p:spPr>
        <p:txBody>
          <a:bodyPr>
            <a:spAutoFit/>
          </a:bodyPr>
          <a:lstStyle/>
          <a:p>
            <a:endParaRPr lang="es-ES"/>
          </a:p>
        </p:txBody>
      </p:sp>
      <p:sp>
        <p:nvSpPr>
          <p:cNvPr id="63495" name="Text Box 7"/>
          <p:cNvSpPr txBox="1">
            <a:spLocks noChangeArrowheads="1"/>
          </p:cNvSpPr>
          <p:nvPr/>
        </p:nvSpPr>
        <p:spPr bwMode="auto">
          <a:xfrm>
            <a:off x="5632450" y="5826125"/>
            <a:ext cx="2755900" cy="304800"/>
          </a:xfrm>
          <a:prstGeom prst="rect">
            <a:avLst/>
          </a:prstGeom>
          <a:noFill/>
          <a:ln w="9525">
            <a:noFill/>
            <a:miter lim="800000"/>
            <a:headEnd/>
            <a:tailEnd/>
          </a:ln>
          <a:effectLst/>
        </p:spPr>
        <p:txBody>
          <a:bodyPr>
            <a:spAutoFit/>
          </a:bodyPr>
          <a:lstStyle/>
          <a:p>
            <a:r>
              <a:rPr lang="es-EC" sz="1400" b="1"/>
              <a:t>FUENTE:</a:t>
            </a:r>
            <a:r>
              <a:rPr lang="es-EC" sz="1400"/>
              <a:t> Información CONELEC</a:t>
            </a:r>
            <a:endParaRPr lang="es-ES" sz="14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80" name="Rectangle 244"/>
          <p:cNvSpPr>
            <a:spLocks noGrp="1" noChangeArrowheads="1"/>
          </p:cNvSpPr>
          <p:nvPr>
            <p:ph type="title"/>
          </p:nvPr>
        </p:nvSpPr>
        <p:spPr/>
        <p:txBody>
          <a:bodyPr/>
          <a:lstStyle/>
          <a:p>
            <a:pPr algn="ctr"/>
            <a:r>
              <a:rPr lang="es-EC" sz="3600" b="1" u="sng"/>
              <a:t>Listado de Materiales Eléctricos Importados</a:t>
            </a:r>
            <a:r>
              <a:rPr lang="es-EC" sz="4000"/>
              <a:t> </a:t>
            </a:r>
            <a:endParaRPr lang="es-ES" sz="4000"/>
          </a:p>
        </p:txBody>
      </p:sp>
      <p:graphicFrame>
        <p:nvGraphicFramePr>
          <p:cNvPr id="65783" name="Group 247"/>
          <p:cNvGraphicFramePr>
            <a:graphicFrameLocks noGrp="1"/>
          </p:cNvGraphicFramePr>
          <p:nvPr>
            <p:ph sz="half" idx="1"/>
          </p:nvPr>
        </p:nvGraphicFramePr>
        <p:xfrm>
          <a:off x="457200" y="1828800"/>
          <a:ext cx="4038600" cy="2032002"/>
        </p:xfrm>
        <a:graphic>
          <a:graphicData uri="http://schemas.openxmlformats.org/drawingml/2006/table">
            <a:tbl>
              <a:tblPr/>
              <a:tblGrid>
                <a:gridCol w="4038600"/>
              </a:tblGrid>
              <a:tr h="277813">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es-EC" sz="1000" b="1" i="0" u="none" strike="noStrike" cap="none" normalizeH="0" baseline="0" smtClean="0">
                          <a:ln>
                            <a:noFill/>
                          </a:ln>
                          <a:solidFill>
                            <a:schemeClr val="tx1"/>
                          </a:solidFill>
                          <a:effectLst/>
                          <a:latin typeface="Verdana" pitchFamily="34" charset="0"/>
                          <a:cs typeface="Arial" pitchFamily="34" charset="0"/>
                        </a:rPr>
                        <a:t>AISLADORES</a:t>
                      </a:r>
                      <a:endParaRPr kumimoji="0" lang="es-EC"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Verdana" pitchFamily="34" charset="0"/>
                          <a:cs typeface="Arial" pitchFamily="34" charset="0"/>
                        </a:rPr>
                        <a:t>PIN 55-4</a:t>
                      </a:r>
                      <a:endParaRPr kumimoji="0" lang="es-EC"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2888">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Verdana" pitchFamily="34" charset="0"/>
                          <a:cs typeface="Arial" pitchFamily="34" charset="0"/>
                        </a:rPr>
                        <a:t>PIN 56-2</a:t>
                      </a:r>
                      <a:endParaRPr kumimoji="0" lang="es-EC"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Verdana" pitchFamily="34" charset="0"/>
                          <a:cs typeface="Arial" pitchFamily="34" charset="0"/>
                        </a:rPr>
                        <a:t>PIN 55-5</a:t>
                      </a:r>
                      <a:endParaRPr kumimoji="0" lang="es-EC"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2888">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Verdana" pitchFamily="34" charset="0"/>
                          <a:cs typeface="Arial" pitchFamily="34" charset="0"/>
                        </a:rPr>
                        <a:t>PIN 56-1</a:t>
                      </a:r>
                      <a:endParaRPr kumimoji="0" lang="es-EC"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2888">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Verdana" pitchFamily="34" charset="0"/>
                          <a:cs typeface="Arial" pitchFamily="34" charset="0"/>
                        </a:rPr>
                        <a:t>SUSPENSIÓN 52-1</a:t>
                      </a:r>
                      <a:endParaRPr kumimoji="0" lang="es-EC"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Verdana" pitchFamily="34" charset="0"/>
                          <a:cs typeface="Arial" pitchFamily="34" charset="0"/>
                        </a:rPr>
                        <a:t>RETENIDA 54-2</a:t>
                      </a:r>
                      <a:endParaRPr kumimoji="0" lang="es-EC"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2100">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Verdana" pitchFamily="34" charset="0"/>
                          <a:cs typeface="Arial" pitchFamily="34" charset="0"/>
                        </a:rPr>
                        <a:t>ROLLO 53-2</a:t>
                      </a:r>
                      <a:endParaRPr kumimoji="0" lang="es-EC"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65679" name="Group 143"/>
          <p:cNvGraphicFramePr>
            <a:graphicFrameLocks noGrp="1"/>
          </p:cNvGraphicFramePr>
          <p:nvPr>
            <p:ph sz="quarter" idx="2"/>
          </p:nvPr>
        </p:nvGraphicFramePr>
        <p:xfrm>
          <a:off x="468313" y="4149725"/>
          <a:ext cx="4038600" cy="2074865"/>
        </p:xfrm>
        <a:graphic>
          <a:graphicData uri="http://schemas.openxmlformats.org/drawingml/2006/table">
            <a:tbl>
              <a:tblPr/>
              <a:tblGrid>
                <a:gridCol w="4038600"/>
              </a:tblGrid>
              <a:tr h="303213">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es-EC" sz="1000" b="1" i="0" u="none" strike="noStrike" cap="none" normalizeH="0" baseline="0" smtClean="0">
                          <a:ln>
                            <a:noFill/>
                          </a:ln>
                          <a:solidFill>
                            <a:schemeClr val="tx1"/>
                          </a:solidFill>
                          <a:effectLst/>
                          <a:latin typeface="Verdana" pitchFamily="34" charset="0"/>
                          <a:cs typeface="Arial" pitchFamily="34" charset="0"/>
                        </a:rPr>
                        <a:t>BREAKERS</a:t>
                      </a:r>
                      <a:endParaRPr kumimoji="0" lang="es-EC"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250">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Verdana" pitchFamily="34" charset="0"/>
                          <a:cs typeface="Arial" pitchFamily="34" charset="0"/>
                        </a:rPr>
                        <a:t>1*30 120V SIMPLE</a:t>
                      </a:r>
                      <a:endParaRPr kumimoji="0" lang="es-EC"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0663">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Verdana" pitchFamily="34" charset="0"/>
                          <a:cs typeface="Arial" pitchFamily="34" charset="0"/>
                        </a:rPr>
                        <a:t>2*30 220V SIMPLE</a:t>
                      </a:r>
                      <a:endParaRPr kumimoji="0" lang="es-EC"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250">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Verdana" pitchFamily="34" charset="0"/>
                          <a:cs typeface="Arial" pitchFamily="34" charset="0"/>
                        </a:rPr>
                        <a:t>2*50A 220V SIMPLE</a:t>
                      </a:r>
                      <a:endParaRPr kumimoji="0" lang="es-EC"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0663">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Verdana" pitchFamily="34" charset="0"/>
                          <a:cs typeface="Arial" pitchFamily="34" charset="0"/>
                        </a:rPr>
                        <a:t>2*100A 220V SIMPLE</a:t>
                      </a:r>
                      <a:endParaRPr kumimoji="0" lang="es-EC"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250">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Verdana" pitchFamily="34" charset="0"/>
                          <a:cs typeface="Arial" pitchFamily="34" charset="0"/>
                        </a:rPr>
                        <a:t>1*30 120V TRIFÁSICO</a:t>
                      </a:r>
                      <a:endParaRPr kumimoji="0" lang="es-EC"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0663">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Verdana" pitchFamily="34" charset="0"/>
                          <a:cs typeface="Arial" pitchFamily="34" charset="0"/>
                        </a:rPr>
                        <a:t>2*30 220V TRIFASICO</a:t>
                      </a:r>
                      <a:endParaRPr kumimoji="0" lang="es-EC"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250">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Verdana" pitchFamily="34" charset="0"/>
                          <a:cs typeface="Arial" pitchFamily="34" charset="0"/>
                        </a:rPr>
                        <a:t>2*50A 220V TRIFASICO</a:t>
                      </a:r>
                      <a:endParaRPr kumimoji="0" lang="es-EC"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0663">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Verdana" pitchFamily="34" charset="0"/>
                          <a:cs typeface="Arial" pitchFamily="34" charset="0"/>
                        </a:rPr>
                        <a:t>2*100A 220V TRIFASICO</a:t>
                      </a:r>
                      <a:endParaRPr kumimoji="0" lang="es-EC"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65782" name="Group 246"/>
          <p:cNvGraphicFramePr>
            <a:graphicFrameLocks noGrp="1"/>
          </p:cNvGraphicFramePr>
          <p:nvPr>
            <p:ph sz="quarter" idx="3"/>
          </p:nvPr>
        </p:nvGraphicFramePr>
        <p:xfrm>
          <a:off x="4643438" y="1844675"/>
          <a:ext cx="4038600" cy="4392618"/>
        </p:xfrm>
        <a:graphic>
          <a:graphicData uri="http://schemas.openxmlformats.org/drawingml/2006/table">
            <a:tbl>
              <a:tblPr/>
              <a:tblGrid>
                <a:gridCol w="4038600"/>
              </a:tblGrid>
              <a:tr h="261938">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es-EC" sz="1000" b="1" i="0" u="none" strike="noStrike" cap="none" normalizeH="0" baseline="0" smtClean="0">
                          <a:ln>
                            <a:noFill/>
                          </a:ln>
                          <a:solidFill>
                            <a:schemeClr val="tx1"/>
                          </a:solidFill>
                          <a:effectLst/>
                          <a:latin typeface="Verdana" pitchFamily="34" charset="0"/>
                          <a:cs typeface="Arial" pitchFamily="34" charset="0"/>
                        </a:rPr>
                        <a:t>CONDUCTORES</a:t>
                      </a:r>
                      <a:endParaRPr kumimoji="0" lang="es-EC"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0188">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Verdana" pitchFamily="34" charset="0"/>
                          <a:cs typeface="Arial" pitchFamily="34" charset="0"/>
                        </a:rPr>
                        <a:t>TW-CU #12</a:t>
                      </a:r>
                      <a:endParaRPr kumimoji="0" lang="es-EC"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Verdana" pitchFamily="34" charset="0"/>
                          <a:cs typeface="Arial" pitchFamily="34" charset="0"/>
                        </a:rPr>
                        <a:t>TW-CU #14</a:t>
                      </a:r>
                      <a:endParaRPr kumimoji="0" lang="es-EC"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0188">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Verdana" pitchFamily="34" charset="0"/>
                          <a:cs typeface="Arial" pitchFamily="34" charset="0"/>
                        </a:rPr>
                        <a:t>TW-CU #10</a:t>
                      </a:r>
                      <a:endParaRPr kumimoji="0" lang="es-EC"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Verdana" pitchFamily="34" charset="0"/>
                          <a:cs typeface="Arial" pitchFamily="34" charset="0"/>
                        </a:rPr>
                        <a:t>TW-CU #2</a:t>
                      </a:r>
                      <a:endParaRPr kumimoji="0" lang="es-EC"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0188">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Verdana" pitchFamily="34" charset="0"/>
                          <a:cs typeface="Arial" pitchFamily="34" charset="0"/>
                        </a:rPr>
                        <a:t>TW-CU #4</a:t>
                      </a:r>
                      <a:endParaRPr kumimoji="0" lang="es-EC"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Verdana" pitchFamily="34" charset="0"/>
                          <a:cs typeface="Arial" pitchFamily="34" charset="0"/>
                        </a:rPr>
                        <a:t>TW-CU #6</a:t>
                      </a:r>
                      <a:endParaRPr kumimoji="0" lang="es-EC"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0188">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Verdana" pitchFamily="34" charset="0"/>
                          <a:cs typeface="Arial" pitchFamily="34" charset="0"/>
                        </a:rPr>
                        <a:t>TW-CU #8</a:t>
                      </a:r>
                      <a:endParaRPr kumimoji="0" lang="es-EC"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Verdana" pitchFamily="34" charset="0"/>
                          <a:cs typeface="Arial" pitchFamily="34" charset="0"/>
                        </a:rPr>
                        <a:t>TW-CU #1/0</a:t>
                      </a:r>
                      <a:endParaRPr kumimoji="0" lang="es-EC"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0188">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Verdana" pitchFamily="34" charset="0"/>
                          <a:cs typeface="Arial" pitchFamily="34" charset="0"/>
                        </a:rPr>
                        <a:t>TW-CU #2/0</a:t>
                      </a:r>
                      <a:endParaRPr kumimoji="0" lang="es-EC"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0188">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Verdana" pitchFamily="34" charset="0"/>
                          <a:cs typeface="Arial" pitchFamily="34" charset="0"/>
                        </a:rPr>
                        <a:t>TW-CU #3/0</a:t>
                      </a:r>
                      <a:endParaRPr kumimoji="0" lang="es-EC"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Verdana" pitchFamily="34" charset="0"/>
                          <a:cs typeface="Arial" pitchFamily="34" charset="0"/>
                        </a:rPr>
                        <a:t>CONCENTRICO 2*6 mm2</a:t>
                      </a:r>
                      <a:endParaRPr kumimoji="0" lang="es-EC"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0188">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Verdana" pitchFamily="34" charset="0"/>
                          <a:cs typeface="Arial" pitchFamily="34" charset="0"/>
                        </a:rPr>
                        <a:t>CONCENTRICO 2*8 mm2</a:t>
                      </a:r>
                      <a:endParaRPr kumimoji="0" lang="es-EC"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Verdana" pitchFamily="34" charset="0"/>
                          <a:cs typeface="Arial" pitchFamily="34" charset="0"/>
                        </a:rPr>
                        <a:t>PREENSMBLADO 2*35</a:t>
                      </a:r>
                      <a:endParaRPr kumimoji="0" lang="es-EC"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0188">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Verdana" pitchFamily="34" charset="0"/>
                          <a:cs typeface="Arial" pitchFamily="34" charset="0"/>
                        </a:rPr>
                        <a:t>PREENSMBLADO 2*50</a:t>
                      </a:r>
                      <a:endParaRPr kumimoji="0" lang="es-EC"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Verdana" pitchFamily="34" charset="0"/>
                          <a:cs typeface="Arial" pitchFamily="34" charset="0"/>
                        </a:rPr>
                        <a:t>AL ACSR No 2</a:t>
                      </a:r>
                      <a:endParaRPr kumimoji="0" lang="es-EC"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0188">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Verdana" pitchFamily="34" charset="0"/>
                          <a:cs typeface="Arial" pitchFamily="34" charset="0"/>
                        </a:rPr>
                        <a:t>AL ACSR No 4</a:t>
                      </a:r>
                      <a:endParaRPr kumimoji="0" lang="es-EC"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Verdana" pitchFamily="34" charset="0"/>
                          <a:cs typeface="Arial" pitchFamily="34" charset="0"/>
                        </a:rPr>
                        <a:t>AL ACSR No 1/0</a:t>
                      </a:r>
                      <a:endParaRPr kumimoji="0" lang="es-EC"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0188">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Verdana" pitchFamily="34" charset="0"/>
                          <a:cs typeface="Arial" pitchFamily="34" charset="0"/>
                        </a:rPr>
                        <a:t>ASC No 2</a:t>
                      </a:r>
                      <a:endParaRPr kumimoji="0" lang="es-EC"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5784" name="Rectangle 248"/>
          <p:cNvSpPr>
            <a:spLocks noChangeArrowheads="1"/>
          </p:cNvSpPr>
          <p:nvPr/>
        </p:nvSpPr>
        <p:spPr bwMode="auto">
          <a:xfrm>
            <a:off x="6804025" y="6308725"/>
            <a:ext cx="1935163" cy="304800"/>
          </a:xfrm>
          <a:prstGeom prst="rect">
            <a:avLst/>
          </a:prstGeom>
          <a:noFill/>
          <a:ln w="9525">
            <a:noFill/>
            <a:miter lim="800000"/>
            <a:headEnd/>
            <a:tailEnd/>
          </a:ln>
          <a:effectLst/>
        </p:spPr>
        <p:txBody>
          <a:bodyPr wrap="none">
            <a:spAutoFit/>
          </a:bodyPr>
          <a:lstStyle/>
          <a:p>
            <a:r>
              <a:rPr lang="es-EC" sz="1400" b="1"/>
              <a:t>FUENTE: Los Autores</a:t>
            </a:r>
            <a:endParaRPr lang="es-ES" sz="14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90" name="Rectangle 34"/>
          <p:cNvSpPr>
            <a:spLocks noGrp="1" noChangeArrowheads="1"/>
          </p:cNvSpPr>
          <p:nvPr>
            <p:ph type="title" sz="quarter"/>
          </p:nvPr>
        </p:nvSpPr>
        <p:spPr/>
        <p:txBody>
          <a:bodyPr/>
          <a:lstStyle/>
          <a:p>
            <a:pPr algn="ctr"/>
            <a:r>
              <a:rPr lang="es-EC" sz="3600" b="1" u="sng"/>
              <a:t>Listado de Materiales Eléctricos Importados</a:t>
            </a:r>
            <a:r>
              <a:rPr lang="es-EC" sz="4000"/>
              <a:t> </a:t>
            </a:r>
            <a:endParaRPr lang="es-ES" sz="4000"/>
          </a:p>
        </p:txBody>
      </p:sp>
      <p:graphicFrame>
        <p:nvGraphicFramePr>
          <p:cNvPr id="70689" name="Group 33"/>
          <p:cNvGraphicFramePr>
            <a:graphicFrameLocks noGrp="1"/>
          </p:cNvGraphicFramePr>
          <p:nvPr>
            <p:ph sz="quarter" idx="1"/>
          </p:nvPr>
        </p:nvGraphicFramePr>
        <p:xfrm>
          <a:off x="457200" y="1828800"/>
          <a:ext cx="4038600" cy="2074863"/>
        </p:xfrm>
        <a:graphic>
          <a:graphicData uri="http://schemas.openxmlformats.org/drawingml/2006/table">
            <a:tbl>
              <a:tblPr/>
              <a:tblGrid>
                <a:gridCol w="4038600"/>
              </a:tblGrid>
              <a:tr h="460375">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es-EC" sz="1000" b="1" i="0" u="none" strike="noStrike" cap="none" normalizeH="0" baseline="0" smtClean="0">
                          <a:ln>
                            <a:noFill/>
                          </a:ln>
                          <a:solidFill>
                            <a:schemeClr val="tx1"/>
                          </a:solidFill>
                          <a:effectLst/>
                          <a:latin typeface="Verdana" pitchFamily="34" charset="0"/>
                          <a:cs typeface="Arial" pitchFamily="34" charset="0"/>
                        </a:rPr>
                        <a:t>CABLE</a:t>
                      </a:r>
                      <a:endParaRPr kumimoji="0" lang="es-EC"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3225">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Verdana" pitchFamily="34" charset="0"/>
                          <a:cs typeface="Arial" pitchFamily="34" charset="0"/>
                        </a:rPr>
                        <a:t>TENSOR 3/8"</a:t>
                      </a:r>
                      <a:endParaRPr kumimoji="0" lang="es-EC"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4813">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Verdana" pitchFamily="34" charset="0"/>
                          <a:cs typeface="Arial" pitchFamily="34" charset="0"/>
                        </a:rPr>
                        <a:t>TENSOR 1/2"</a:t>
                      </a:r>
                      <a:endParaRPr kumimoji="0" lang="es-EC"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3225">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Verdana" pitchFamily="34" charset="0"/>
                          <a:cs typeface="Arial" pitchFamily="34" charset="0"/>
                        </a:rPr>
                        <a:t>DESNUDO CU #6</a:t>
                      </a:r>
                      <a:endParaRPr kumimoji="0" lang="es-EC"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3225">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Verdana" pitchFamily="34" charset="0"/>
                          <a:cs typeface="Arial" pitchFamily="34" charset="0"/>
                        </a:rPr>
                        <a:t>DESNUDO CU #8</a:t>
                      </a:r>
                      <a:endParaRPr kumimoji="0" lang="es-EC"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70764" name="Group 108"/>
          <p:cNvGraphicFramePr>
            <a:graphicFrameLocks noGrp="1"/>
          </p:cNvGraphicFramePr>
          <p:nvPr>
            <p:ph sz="quarter" idx="2"/>
          </p:nvPr>
        </p:nvGraphicFramePr>
        <p:xfrm>
          <a:off x="4648200" y="1828800"/>
          <a:ext cx="4038600" cy="2074864"/>
        </p:xfrm>
        <a:graphic>
          <a:graphicData uri="http://schemas.openxmlformats.org/drawingml/2006/table">
            <a:tbl>
              <a:tblPr/>
              <a:tblGrid>
                <a:gridCol w="4038600"/>
              </a:tblGrid>
              <a:tr h="582613">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es-EC" sz="1000" b="1" i="0" u="none" strike="noStrike" cap="none" normalizeH="0" baseline="0" smtClean="0">
                          <a:ln>
                            <a:noFill/>
                          </a:ln>
                          <a:solidFill>
                            <a:schemeClr val="tx1"/>
                          </a:solidFill>
                          <a:effectLst/>
                          <a:latin typeface="Verdana" pitchFamily="34" charset="0"/>
                          <a:cs typeface="Arial" pitchFamily="34" charset="0"/>
                        </a:rPr>
                        <a:t>GRAPAS TERMINALES</a:t>
                      </a:r>
                      <a:endParaRPr kumimoji="0" lang="es-EC"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888">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Verdana" pitchFamily="34" charset="0"/>
                          <a:cs typeface="Arial" pitchFamily="34" charset="0"/>
                        </a:rPr>
                        <a:t>ACSR No 2 1/0</a:t>
                      </a:r>
                      <a:endParaRPr kumimoji="0" lang="es-EC"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8475">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Verdana" pitchFamily="34" charset="0"/>
                          <a:cs typeface="Arial" pitchFamily="34" charset="0"/>
                        </a:rPr>
                        <a:t>ACSR No 2 2/0</a:t>
                      </a:r>
                      <a:endParaRPr kumimoji="0" lang="es-EC"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888">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Verdana" pitchFamily="34" charset="0"/>
                          <a:cs typeface="Arial" pitchFamily="34" charset="0"/>
                        </a:rPr>
                        <a:t>ACSR No 3/0 - 4/0</a:t>
                      </a:r>
                      <a:endParaRPr kumimoji="0" lang="es-EC"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70762" name="Group 106"/>
          <p:cNvGraphicFramePr>
            <a:graphicFrameLocks noGrp="1"/>
          </p:cNvGraphicFramePr>
          <p:nvPr>
            <p:ph sz="quarter" idx="3"/>
          </p:nvPr>
        </p:nvGraphicFramePr>
        <p:xfrm>
          <a:off x="457200" y="4056063"/>
          <a:ext cx="4038600" cy="2074865"/>
        </p:xfrm>
        <a:graphic>
          <a:graphicData uri="http://schemas.openxmlformats.org/drawingml/2006/table">
            <a:tbl>
              <a:tblPr/>
              <a:tblGrid>
                <a:gridCol w="4038600"/>
              </a:tblGrid>
              <a:tr h="290513">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es-EC" sz="1000" b="1" i="0" u="none" strike="noStrike" cap="none" normalizeH="0" baseline="0" smtClean="0">
                          <a:ln>
                            <a:noFill/>
                          </a:ln>
                          <a:solidFill>
                            <a:schemeClr val="tx1"/>
                          </a:solidFill>
                          <a:effectLst/>
                          <a:latin typeface="Verdana" pitchFamily="34" charset="0"/>
                          <a:cs typeface="Arial" pitchFamily="34" charset="0"/>
                        </a:rPr>
                        <a:t>TIRAFUSIBLE</a:t>
                      </a:r>
                      <a:endParaRPr kumimoji="0" lang="es-EC"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5588">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Verdana" pitchFamily="34" charset="0"/>
                          <a:cs typeface="Arial" pitchFamily="34" charset="0"/>
                        </a:rPr>
                        <a:t>TIRAFUSIBLES 100 A </a:t>
                      </a:r>
                      <a:endParaRPr kumimoji="0" lang="es-EC"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000">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Verdana" pitchFamily="34" charset="0"/>
                          <a:cs typeface="Arial" pitchFamily="34" charset="0"/>
                        </a:rPr>
                        <a:t>TIRAFUSIBLES 40ª</a:t>
                      </a:r>
                      <a:endParaRPr kumimoji="0" lang="es-EC"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5588">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Verdana" pitchFamily="34" charset="0"/>
                          <a:cs typeface="Arial" pitchFamily="34" charset="0"/>
                        </a:rPr>
                        <a:t>TIRAFUSIBLE 1ª</a:t>
                      </a:r>
                      <a:endParaRPr kumimoji="0" lang="es-EC"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000">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Verdana" pitchFamily="34" charset="0"/>
                          <a:cs typeface="Arial" pitchFamily="34" charset="0"/>
                        </a:rPr>
                        <a:t>TIRAFUSIBLE 5ª</a:t>
                      </a:r>
                      <a:endParaRPr kumimoji="0" lang="es-EC"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5588">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Verdana" pitchFamily="34" charset="0"/>
                          <a:cs typeface="Arial" pitchFamily="34" charset="0"/>
                        </a:rPr>
                        <a:t>TIRAFUSIBLE 8ª</a:t>
                      </a:r>
                      <a:endParaRPr kumimoji="0" lang="es-EC"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000">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Verdana" pitchFamily="34" charset="0"/>
                          <a:cs typeface="Arial" pitchFamily="34" charset="0"/>
                        </a:rPr>
                        <a:t>TIRAFUSIBLE 10ª</a:t>
                      </a:r>
                      <a:endParaRPr kumimoji="0" lang="es-EC"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5588">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es-EC" sz="800" b="0" i="0" u="none" strike="noStrike" cap="none" normalizeH="0" baseline="0" smtClean="0">
                          <a:ln>
                            <a:noFill/>
                          </a:ln>
                          <a:solidFill>
                            <a:schemeClr val="tx1"/>
                          </a:solidFill>
                          <a:effectLst/>
                          <a:latin typeface="Verdana" pitchFamily="34" charset="0"/>
                          <a:cs typeface="Arial" pitchFamily="34" charset="0"/>
                        </a:rPr>
                        <a:t>TIRAFUSIBLE 3ª</a:t>
                      </a:r>
                      <a:endParaRPr kumimoji="0" lang="es-EC"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70794" name="Group 138"/>
          <p:cNvGraphicFramePr>
            <a:graphicFrameLocks noGrp="1"/>
          </p:cNvGraphicFramePr>
          <p:nvPr>
            <p:ph sz="quarter" idx="4"/>
          </p:nvPr>
        </p:nvGraphicFramePr>
        <p:xfrm>
          <a:off x="4648200" y="4056063"/>
          <a:ext cx="4038600" cy="2074864"/>
        </p:xfrm>
        <a:graphic>
          <a:graphicData uri="http://schemas.openxmlformats.org/drawingml/2006/table">
            <a:tbl>
              <a:tblPr/>
              <a:tblGrid>
                <a:gridCol w="4038600"/>
              </a:tblGrid>
              <a:tr h="414338">
                <a:tc>
                  <a:txBody>
                    <a:bodyPr/>
                    <a:lstStyle/>
                    <a:p>
                      <a:pPr marL="469900" marR="0" lvl="0" indent="-469900" algn="ctr" defTabSz="914400" rtl="0" eaLnBrk="1" fontAlgn="b"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Verdana" pitchFamily="34" charset="0"/>
                          <a:cs typeface="Arial" pitchFamily="34" charset="0"/>
                        </a:rPr>
                        <a:t>TRANSFORMADORES</a:t>
                      </a:r>
                      <a:endParaRPr kumimoji="0" lang="es-ES"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5925">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Verdana" pitchFamily="34" charset="0"/>
                          <a:cs typeface="Arial" pitchFamily="34" charset="0"/>
                        </a:rPr>
                        <a:t>5KVA</a:t>
                      </a:r>
                      <a:endParaRPr kumimoji="0" lang="es-ES"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4338">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Verdana" pitchFamily="34" charset="0"/>
                          <a:cs typeface="Arial" pitchFamily="34" charset="0"/>
                        </a:rPr>
                        <a:t>10KVA</a:t>
                      </a:r>
                      <a:endParaRPr kumimoji="0" lang="es-ES"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5925">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Verdana" pitchFamily="34" charset="0"/>
                          <a:cs typeface="Arial" pitchFamily="34" charset="0"/>
                        </a:rPr>
                        <a:t>15KVA</a:t>
                      </a:r>
                      <a:endParaRPr kumimoji="0" lang="es-ES"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4338">
                <a:tc>
                  <a:txBody>
                    <a:bodyPr/>
                    <a:lstStyle/>
                    <a:p>
                      <a:pPr marL="469900" marR="0" lvl="0" indent="-469900" algn="l" defTabSz="914400" rtl="0" eaLnBrk="1" fontAlgn="b"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Verdana" pitchFamily="34" charset="0"/>
                          <a:cs typeface="Arial" pitchFamily="34" charset="0"/>
                        </a:rPr>
                        <a:t>25KVA</a:t>
                      </a:r>
                      <a:endParaRPr kumimoji="0" lang="es-ES"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0796" name="Rectangle 140"/>
          <p:cNvSpPr>
            <a:spLocks noChangeArrowheads="1"/>
          </p:cNvSpPr>
          <p:nvPr/>
        </p:nvSpPr>
        <p:spPr bwMode="auto">
          <a:xfrm>
            <a:off x="6732588" y="6165850"/>
            <a:ext cx="1935162" cy="304800"/>
          </a:xfrm>
          <a:prstGeom prst="rect">
            <a:avLst/>
          </a:prstGeom>
          <a:noFill/>
          <a:ln w="9525">
            <a:noFill/>
            <a:miter lim="800000"/>
            <a:headEnd/>
            <a:tailEnd/>
          </a:ln>
          <a:effectLst/>
        </p:spPr>
        <p:txBody>
          <a:bodyPr wrap="none">
            <a:spAutoFit/>
          </a:bodyPr>
          <a:lstStyle/>
          <a:p>
            <a:r>
              <a:rPr lang="es-EC" sz="1400" b="1"/>
              <a:t>FUENTE: Los Autores</a:t>
            </a:r>
            <a:endParaRPr lang="es-ES" sz="1400" b="1"/>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68313" y="260350"/>
            <a:ext cx="8675687" cy="1143000"/>
          </a:xfrm>
        </p:spPr>
        <p:txBody>
          <a:bodyPr/>
          <a:lstStyle/>
          <a:p>
            <a:r>
              <a:rPr lang="es-EC" sz="3800" b="1" u="sng"/>
              <a:t>OBJETIVO DE LA INVESTIGACION</a:t>
            </a:r>
            <a:endParaRPr lang="es-ES" sz="3800" b="1" u="sng"/>
          </a:p>
        </p:txBody>
      </p:sp>
      <p:sp>
        <p:nvSpPr>
          <p:cNvPr id="75779" name="Rectangle 3"/>
          <p:cNvSpPr>
            <a:spLocks noGrp="1" noChangeArrowheads="1"/>
          </p:cNvSpPr>
          <p:nvPr>
            <p:ph type="body" idx="1"/>
          </p:nvPr>
        </p:nvSpPr>
        <p:spPr>
          <a:xfrm>
            <a:off x="457200" y="1828800"/>
            <a:ext cx="8229600" cy="3905250"/>
          </a:xfrm>
        </p:spPr>
        <p:txBody>
          <a:bodyPr/>
          <a:lstStyle/>
          <a:p>
            <a:pPr algn="just">
              <a:buFont typeface="Wingdings" pitchFamily="2" charset="2"/>
              <a:buNone/>
            </a:pPr>
            <a:r>
              <a:rPr lang="es-EC"/>
              <a:t>     </a:t>
            </a:r>
            <a:r>
              <a:rPr lang="es-EC" sz="2400"/>
              <a:t>Establecer cual ve a ser  el Mercado de Distribución de Materiales Eléctricos para determinar las necesidades de cuales van a ser los productos eléctricos de primera necesidad para realizar el proceso de importación  y la  posterior satisfacción de los clientes potenciales, ya sean clientes del Mercado de Industrial y Comercial.-</a:t>
            </a:r>
          </a:p>
          <a:p>
            <a:pPr algn="just">
              <a:buFont typeface="Wingdings" pitchFamily="2" charset="2"/>
              <a:buNone/>
            </a:pPr>
            <a:endParaRPr lang="es-EC" sz="2400" b="1"/>
          </a:p>
          <a:p>
            <a:pPr>
              <a:buFont typeface="Wingdings" pitchFamily="2" charset="2"/>
              <a:buNone/>
            </a:pPr>
            <a:endParaRPr lang="es-ES" sz="24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468313" y="333375"/>
            <a:ext cx="8229600" cy="1143000"/>
          </a:xfrm>
        </p:spPr>
        <p:txBody>
          <a:bodyPr/>
          <a:lstStyle/>
          <a:p>
            <a:pPr algn="ctr"/>
            <a:r>
              <a:rPr lang="es-EC" b="1" u="sng"/>
              <a:t>Tamaño de la Muestra</a:t>
            </a:r>
            <a:endParaRPr lang="es-ES" b="1" u="sng"/>
          </a:p>
        </p:txBody>
      </p:sp>
      <p:pic>
        <p:nvPicPr>
          <p:cNvPr id="121860" name="Imagen 52" descr="Image42"/>
          <p:cNvPicPr>
            <a:picLocks noChangeAspect="1" noChangeArrowheads="1"/>
          </p:cNvPicPr>
          <p:nvPr>
            <p:ph type="body" idx="1"/>
          </p:nvPr>
        </p:nvPicPr>
        <p:blipFill>
          <a:blip r:embed="rId3"/>
          <a:srcRect/>
          <a:stretch>
            <a:fillRect/>
          </a:stretch>
        </p:blipFill>
        <p:spPr>
          <a:xfrm>
            <a:off x="2771775" y="1916113"/>
            <a:ext cx="3535363" cy="927100"/>
          </a:xfrm>
          <a:noFill/>
          <a:ln/>
        </p:spPr>
      </p:pic>
      <p:sp>
        <p:nvSpPr>
          <p:cNvPr id="121861" name="Text Box 5"/>
          <p:cNvSpPr txBox="1">
            <a:spLocks noChangeArrowheads="1"/>
          </p:cNvSpPr>
          <p:nvPr/>
        </p:nvSpPr>
        <p:spPr bwMode="auto">
          <a:xfrm>
            <a:off x="250825" y="3500438"/>
            <a:ext cx="2808288" cy="366712"/>
          </a:xfrm>
          <a:prstGeom prst="rect">
            <a:avLst/>
          </a:prstGeom>
          <a:noFill/>
          <a:ln w="9525">
            <a:noFill/>
            <a:miter lim="800000"/>
            <a:headEnd/>
            <a:tailEnd/>
          </a:ln>
          <a:effectLst/>
        </p:spPr>
        <p:txBody>
          <a:bodyPr>
            <a:spAutoFit/>
          </a:bodyPr>
          <a:lstStyle/>
          <a:p>
            <a:pPr>
              <a:spcBef>
                <a:spcPct val="50000"/>
              </a:spcBef>
            </a:pPr>
            <a:r>
              <a:rPr lang="es-EC" sz="1800" b="1"/>
              <a:t>COMERCIANTES</a:t>
            </a:r>
            <a:endParaRPr lang="es-ES" sz="1800" b="1"/>
          </a:p>
        </p:txBody>
      </p:sp>
      <p:pic>
        <p:nvPicPr>
          <p:cNvPr id="121862" name="Imagen 98" descr="Untitled-1"/>
          <p:cNvPicPr>
            <a:picLocks noChangeAspect="1" noChangeArrowheads="1"/>
          </p:cNvPicPr>
          <p:nvPr/>
        </p:nvPicPr>
        <p:blipFill>
          <a:blip r:embed="rId4"/>
          <a:srcRect/>
          <a:stretch>
            <a:fillRect/>
          </a:stretch>
        </p:blipFill>
        <p:spPr bwMode="auto">
          <a:xfrm>
            <a:off x="4572000" y="4005263"/>
            <a:ext cx="4211638" cy="801687"/>
          </a:xfrm>
          <a:prstGeom prst="rect">
            <a:avLst/>
          </a:prstGeom>
          <a:noFill/>
          <a:ln w="9525">
            <a:noFill/>
            <a:miter lim="800000"/>
            <a:headEnd/>
            <a:tailEnd/>
          </a:ln>
        </p:spPr>
      </p:pic>
      <p:sp>
        <p:nvSpPr>
          <p:cNvPr id="121863" name="Text Box 7"/>
          <p:cNvSpPr txBox="1">
            <a:spLocks noChangeArrowheads="1"/>
          </p:cNvSpPr>
          <p:nvPr/>
        </p:nvSpPr>
        <p:spPr bwMode="auto">
          <a:xfrm>
            <a:off x="6300788" y="5373688"/>
            <a:ext cx="863600" cy="366712"/>
          </a:xfrm>
          <a:prstGeom prst="rect">
            <a:avLst/>
          </a:prstGeom>
          <a:noFill/>
          <a:ln w="9525">
            <a:noFill/>
            <a:miter lim="800000"/>
            <a:headEnd/>
            <a:tailEnd/>
          </a:ln>
          <a:effectLst/>
        </p:spPr>
        <p:txBody>
          <a:bodyPr>
            <a:spAutoFit/>
          </a:bodyPr>
          <a:lstStyle/>
          <a:p>
            <a:pPr>
              <a:spcBef>
                <a:spcPct val="50000"/>
              </a:spcBef>
            </a:pPr>
            <a:r>
              <a:rPr lang="es-EC" sz="1800" b="1"/>
              <a:t>n= 267</a:t>
            </a:r>
            <a:endParaRPr lang="es-ES" sz="1800" b="1"/>
          </a:p>
        </p:txBody>
      </p:sp>
      <p:pic>
        <p:nvPicPr>
          <p:cNvPr id="121864" name="Picture 8" descr="Dibujo"/>
          <p:cNvPicPr>
            <a:picLocks noChangeAspect="1" noChangeArrowheads="1"/>
          </p:cNvPicPr>
          <p:nvPr/>
        </p:nvPicPr>
        <p:blipFill>
          <a:blip r:embed="rId5"/>
          <a:srcRect/>
          <a:stretch>
            <a:fillRect/>
          </a:stretch>
        </p:blipFill>
        <p:spPr bwMode="auto">
          <a:xfrm>
            <a:off x="323850" y="4005263"/>
            <a:ext cx="4140200" cy="847725"/>
          </a:xfrm>
          <a:prstGeom prst="rect">
            <a:avLst/>
          </a:prstGeom>
          <a:noFill/>
          <a:ln w="9525">
            <a:noFill/>
            <a:miter lim="800000"/>
            <a:headEnd/>
            <a:tailEnd/>
          </a:ln>
        </p:spPr>
      </p:pic>
      <p:sp>
        <p:nvSpPr>
          <p:cNvPr id="121865" name="Text Box 9"/>
          <p:cNvSpPr txBox="1">
            <a:spLocks noChangeArrowheads="1"/>
          </p:cNvSpPr>
          <p:nvPr/>
        </p:nvSpPr>
        <p:spPr bwMode="auto">
          <a:xfrm>
            <a:off x="1116013" y="5373688"/>
            <a:ext cx="1439862" cy="366712"/>
          </a:xfrm>
          <a:prstGeom prst="rect">
            <a:avLst/>
          </a:prstGeom>
          <a:noFill/>
          <a:ln w="9525">
            <a:noFill/>
            <a:miter lim="800000"/>
            <a:headEnd/>
            <a:tailEnd/>
          </a:ln>
          <a:effectLst/>
        </p:spPr>
        <p:txBody>
          <a:bodyPr>
            <a:spAutoFit/>
          </a:bodyPr>
          <a:lstStyle/>
          <a:p>
            <a:pPr>
              <a:spcBef>
                <a:spcPct val="50000"/>
              </a:spcBef>
            </a:pPr>
            <a:r>
              <a:rPr lang="es-EC" sz="1800" b="1"/>
              <a:t>n= 80</a:t>
            </a:r>
            <a:endParaRPr lang="es-ES" sz="1800" b="1"/>
          </a:p>
        </p:txBody>
      </p:sp>
      <p:sp>
        <p:nvSpPr>
          <p:cNvPr id="121866" name="Text Box 10"/>
          <p:cNvSpPr txBox="1">
            <a:spLocks noChangeArrowheads="1"/>
          </p:cNvSpPr>
          <p:nvPr/>
        </p:nvSpPr>
        <p:spPr bwMode="auto">
          <a:xfrm>
            <a:off x="6040438" y="3500438"/>
            <a:ext cx="1644650" cy="366712"/>
          </a:xfrm>
          <a:prstGeom prst="rect">
            <a:avLst/>
          </a:prstGeom>
          <a:noFill/>
          <a:ln w="9525">
            <a:noFill/>
            <a:miter lim="800000"/>
            <a:headEnd/>
            <a:tailEnd/>
          </a:ln>
          <a:effectLst/>
        </p:spPr>
        <p:txBody>
          <a:bodyPr wrap="none">
            <a:spAutoFit/>
          </a:bodyPr>
          <a:lstStyle/>
          <a:p>
            <a:r>
              <a:rPr lang="es-EC" sz="1800" b="1"/>
              <a:t>INGENIEROS</a:t>
            </a:r>
            <a:endParaRPr lang="es-ES" sz="1800" b="1"/>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adrante">
  <a:themeElements>
    <a:clrScheme name="Cuadrante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Cuadran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adrante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Cuadrante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Cuadrante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Cuadrante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Cuadrante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Cuadrante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Cuadrante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Cuadrante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Cuadrante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adrante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themeOverride>
</file>

<file path=docProps/app.xml><?xml version="1.0" encoding="utf-8"?>
<Properties xmlns="http://schemas.openxmlformats.org/officeDocument/2006/extended-properties" xmlns:vt="http://schemas.openxmlformats.org/officeDocument/2006/docPropsVTypes">
  <Template/>
  <TotalTime>536</TotalTime>
  <Words>1394</Words>
  <Application>Microsoft Office PowerPoint</Application>
  <PresentationFormat>Presentación en pantalla (4:3)</PresentationFormat>
  <Paragraphs>230</Paragraphs>
  <Slides>35</Slides>
  <Notes>35</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35</vt:i4>
      </vt:variant>
    </vt:vector>
  </HeadingPairs>
  <TitlesOfParts>
    <vt:vector size="43" baseType="lpstr">
      <vt:lpstr>Arial</vt:lpstr>
      <vt:lpstr>Times New Roman</vt:lpstr>
      <vt:lpstr>Wingdings</vt:lpstr>
      <vt:lpstr>Verdana</vt:lpstr>
      <vt:lpstr>Arial Bold</vt:lpstr>
      <vt:lpstr>Calibri</vt:lpstr>
      <vt:lpstr>Arial Black</vt:lpstr>
      <vt:lpstr>Cuadrante</vt:lpstr>
      <vt:lpstr>Importación de Materiales Eléctricos para la Construcción de Redes de Transmisión en Guayaquil</vt:lpstr>
      <vt:lpstr>Distribución Física del Sector Eléctrico Ecuatoriano </vt:lpstr>
      <vt:lpstr>Empresas Generadoras de Energía Eléctrica en el Ecuador</vt:lpstr>
      <vt:lpstr>Composición del Consumo Anual de Energía por Sectores </vt:lpstr>
      <vt:lpstr>Proyección del Consumo de  Energía Eléctrica  Nacional (2010-2020) </vt:lpstr>
      <vt:lpstr>Listado de Materiales Eléctricos Importados </vt:lpstr>
      <vt:lpstr>Listado de Materiales Eléctricos Importados </vt:lpstr>
      <vt:lpstr>OBJETIVO DE LA INVESTIGACION</vt:lpstr>
      <vt:lpstr>Tamaño de la Muestra</vt:lpstr>
      <vt:lpstr>MERCADO POTENCIAL COMERCIANTES </vt:lpstr>
      <vt:lpstr>MERCADO POTENCIAL COMERCIANTES</vt:lpstr>
      <vt:lpstr>PRINCIPALES PRODUCTOS PARA LA IMPORTACIÓN CON RESPECTO A LOS COMERCIANTES</vt:lpstr>
      <vt:lpstr>MERCADO POTENCIAL  INGENIEROS </vt:lpstr>
      <vt:lpstr>MERCADO POTENCIAL  INGENIEROS</vt:lpstr>
      <vt:lpstr>PRINCIPALES PRODUCTOS PARA LA IMPORTACIÓN CON RESPECTO A LOS INGENIEROS</vt:lpstr>
      <vt:lpstr>MERCADO POTENCIAL</vt:lpstr>
      <vt:lpstr>MERCADO POTENCIAL</vt:lpstr>
      <vt:lpstr>Organigrama y Recursos Humanos</vt:lpstr>
      <vt:lpstr>Misión y Visión</vt:lpstr>
      <vt:lpstr>Misión y Visión</vt:lpstr>
      <vt:lpstr>Ubicación </vt:lpstr>
      <vt:lpstr>Diapositiva 22</vt:lpstr>
      <vt:lpstr>Diapositiva 23</vt:lpstr>
      <vt:lpstr>Diapositiva 24</vt:lpstr>
      <vt:lpstr>Diapositiva 25</vt:lpstr>
      <vt:lpstr>Diapositiva 26</vt:lpstr>
      <vt:lpstr>Diapositiva 27</vt:lpstr>
      <vt:lpstr>Diapositiva 28</vt:lpstr>
      <vt:lpstr>Diapositiva 29</vt:lpstr>
      <vt:lpstr>Diapositiva 30</vt:lpstr>
      <vt:lpstr>Escenario Conservador </vt:lpstr>
      <vt:lpstr>Escenario Optimista</vt:lpstr>
      <vt:lpstr>CONCLUSIONES </vt:lpstr>
      <vt:lpstr>CONCLUSIONES </vt:lpstr>
      <vt:lpstr>RECOMENDACIONES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Importación de Materiales Eléctricos para la Construcción de Redes de Transmisión en Guayaquil</dc:title>
  <dc:creator>Enrique</dc:creator>
  <cp:lastModifiedBy>silgivar</cp:lastModifiedBy>
  <cp:revision>9</cp:revision>
  <dcterms:created xsi:type="dcterms:W3CDTF">2010-04-16T22:24:18Z</dcterms:created>
  <dcterms:modified xsi:type="dcterms:W3CDTF">2010-06-30T17:48:21Z</dcterms:modified>
</cp:coreProperties>
</file>