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48"/>
  </p:notesMasterIdLst>
  <p:sldIdLst>
    <p:sldId id="256" r:id="rId2"/>
    <p:sldId id="258" r:id="rId3"/>
    <p:sldId id="259" r:id="rId4"/>
    <p:sldId id="260"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262" r:id="rId20"/>
    <p:sldId id="511" r:id="rId21"/>
    <p:sldId id="512" r:id="rId22"/>
    <p:sldId id="513" r:id="rId23"/>
    <p:sldId id="514" r:id="rId24"/>
    <p:sldId id="515" r:id="rId25"/>
    <p:sldId id="516" r:id="rId26"/>
    <p:sldId id="517" r:id="rId27"/>
    <p:sldId id="518" r:id="rId28"/>
    <p:sldId id="519" r:id="rId29"/>
    <p:sldId id="520" r:id="rId30"/>
    <p:sldId id="523" r:id="rId31"/>
    <p:sldId id="521" r:id="rId32"/>
    <p:sldId id="524" r:id="rId33"/>
    <p:sldId id="525" r:id="rId34"/>
    <p:sldId id="526" r:id="rId35"/>
    <p:sldId id="527" r:id="rId36"/>
    <p:sldId id="529" r:id="rId37"/>
    <p:sldId id="528" r:id="rId38"/>
    <p:sldId id="530" r:id="rId39"/>
    <p:sldId id="531" r:id="rId40"/>
    <p:sldId id="532" r:id="rId41"/>
    <p:sldId id="533" r:id="rId42"/>
    <p:sldId id="534" r:id="rId43"/>
    <p:sldId id="535" r:id="rId44"/>
    <p:sldId id="536" r:id="rId45"/>
    <p:sldId id="537" r:id="rId46"/>
    <p:sldId id="538" r:id="rId4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17"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D247076-06B3-4DD2-83A1-9D6AB896D93F}" type="datetimeFigureOut">
              <a:rPr lang="es-MX"/>
              <a:pPr>
                <a:defRPr/>
              </a:pPr>
              <a:t>30/06/2010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8F17CF-332C-4A5D-B0EA-46F388B459B4}"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s-MX"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s-MX"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s-MX"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s-MX"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s-MX"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s-MX"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s-MX"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s-MX"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s-MX"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s-MX"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s-MX"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s-MX" sz="2400">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s-ES"/>
          </a:p>
        </p:txBody>
      </p:sp>
      <p:sp>
        <p:nvSpPr>
          <p:cNvPr id="19" name="Rectangle 17"/>
          <p:cNvSpPr>
            <a:spLocks noGrp="1" noChangeArrowheads="1"/>
          </p:cNvSpPr>
          <p:nvPr>
            <p:ph type="ftr" sz="quarter" idx="11"/>
          </p:nvPr>
        </p:nvSpPr>
        <p:spPr/>
        <p:txBody>
          <a:bodyPr/>
          <a:lstStyle>
            <a:lvl1pPr>
              <a:defRPr/>
            </a:lvl1pPr>
          </a:lstStyle>
          <a:p>
            <a:pPr>
              <a:defRPr/>
            </a:pPr>
            <a:endParaRPr lang="es-ES"/>
          </a:p>
        </p:txBody>
      </p:sp>
      <p:sp>
        <p:nvSpPr>
          <p:cNvPr id="20" name="Rectangle 18"/>
          <p:cNvSpPr>
            <a:spLocks noGrp="1" noChangeArrowheads="1"/>
          </p:cNvSpPr>
          <p:nvPr>
            <p:ph type="sldNum" sz="quarter" idx="12"/>
          </p:nvPr>
        </p:nvSpPr>
        <p:spPr/>
        <p:txBody>
          <a:bodyPr/>
          <a:lstStyle>
            <a:lvl1pPr>
              <a:defRPr/>
            </a:lvl1pPr>
          </a:lstStyle>
          <a:p>
            <a:pPr>
              <a:defRPr/>
            </a:pPr>
            <a:fld id="{A232B0FF-30E2-419C-9B9B-5BD0BB723D36}"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37C18DEF-E5F8-4335-80C8-E435A53408E3}"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4C1581F6-4233-4C6B-8DAA-4BBB91F47A1E}"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457200"/>
            <a:ext cx="8229600" cy="5410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2"/>
          <p:cNvSpPr>
            <a:spLocks noGrp="1" noChangeArrowheads="1"/>
          </p:cNvSpPr>
          <p:nvPr>
            <p:ph type="ftr" sz="quarter" idx="10"/>
          </p:nvPr>
        </p:nvSpPr>
        <p:spPr>
          <a:ln/>
        </p:spPr>
        <p:txBody>
          <a:bodyPr/>
          <a:lstStyle>
            <a:lvl1pPr>
              <a:defRPr/>
            </a:lvl1pPr>
          </a:lstStyle>
          <a:p>
            <a:pPr>
              <a:defRPr/>
            </a:pPr>
            <a:endParaRPr lang="es-ES"/>
          </a:p>
        </p:txBody>
      </p:sp>
      <p:sp>
        <p:nvSpPr>
          <p:cNvPr id="4" name="Rectangle 3"/>
          <p:cNvSpPr>
            <a:spLocks noGrp="1" noChangeArrowheads="1"/>
          </p:cNvSpPr>
          <p:nvPr>
            <p:ph type="sldNum" sz="quarter" idx="11"/>
          </p:nvPr>
        </p:nvSpPr>
        <p:spPr>
          <a:ln/>
        </p:spPr>
        <p:txBody>
          <a:bodyPr/>
          <a:lstStyle>
            <a:lvl1pPr>
              <a:defRPr/>
            </a:lvl1pPr>
          </a:lstStyle>
          <a:p>
            <a:pPr>
              <a:defRPr/>
            </a:pPr>
            <a:fld id="{47568EDF-8DCA-42A1-A10D-433E36550290}" type="slidenum">
              <a:rPr lang="es-ES"/>
              <a:pPr>
                <a:defRPr/>
              </a:pPr>
              <a:t>‹Nº›</a:t>
            </a:fld>
            <a:endParaRPr lang="es-ES"/>
          </a:p>
        </p:txBody>
      </p:sp>
      <p:sp>
        <p:nvSpPr>
          <p:cNvPr id="5"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78ADB842-0659-42D1-81D6-107475CEC169}"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C1953D53-6524-450C-931B-A3E8C4B3DAB6}"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BF4B4EC8-5372-4327-87A1-AEA2AEA1C6B3}"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2"/>
          <p:cNvSpPr>
            <a:spLocks noGrp="1" noChangeArrowheads="1"/>
          </p:cNvSpPr>
          <p:nvPr>
            <p:ph type="ftr" sz="quarter" idx="10"/>
          </p:nvPr>
        </p:nvSpPr>
        <p:spPr>
          <a:ln/>
        </p:spPr>
        <p:txBody>
          <a:bodyPr/>
          <a:lstStyle>
            <a:lvl1pPr>
              <a:defRPr/>
            </a:lvl1pPr>
          </a:lstStyle>
          <a:p>
            <a:pPr>
              <a:defRPr/>
            </a:pPr>
            <a:endParaRPr lang="es-ES"/>
          </a:p>
        </p:txBody>
      </p:sp>
      <p:sp>
        <p:nvSpPr>
          <p:cNvPr id="8" name="Rectangle 3"/>
          <p:cNvSpPr>
            <a:spLocks noGrp="1" noChangeArrowheads="1"/>
          </p:cNvSpPr>
          <p:nvPr>
            <p:ph type="sldNum" sz="quarter" idx="11"/>
          </p:nvPr>
        </p:nvSpPr>
        <p:spPr>
          <a:ln/>
        </p:spPr>
        <p:txBody>
          <a:bodyPr/>
          <a:lstStyle>
            <a:lvl1pPr>
              <a:defRPr/>
            </a:lvl1pPr>
          </a:lstStyle>
          <a:p>
            <a:pPr>
              <a:defRPr/>
            </a:pPr>
            <a:fld id="{06964E53-C384-4CAD-BD29-40F408B7688C}" type="slidenum">
              <a:rPr lang="es-ES"/>
              <a:pPr>
                <a:defRPr/>
              </a:pPr>
              <a:t>‹Nº›</a:t>
            </a:fld>
            <a:endParaRPr lang="es-ES"/>
          </a:p>
        </p:txBody>
      </p:sp>
      <p:sp>
        <p:nvSpPr>
          <p:cNvPr id="9"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2"/>
          <p:cNvSpPr>
            <a:spLocks noGrp="1" noChangeArrowheads="1"/>
          </p:cNvSpPr>
          <p:nvPr>
            <p:ph type="ftr" sz="quarter" idx="10"/>
          </p:nvPr>
        </p:nvSpPr>
        <p:spPr>
          <a:ln/>
        </p:spPr>
        <p:txBody>
          <a:bodyPr/>
          <a:lstStyle>
            <a:lvl1pPr>
              <a:defRPr/>
            </a:lvl1pPr>
          </a:lstStyle>
          <a:p>
            <a:pPr>
              <a:defRPr/>
            </a:pPr>
            <a:endParaRPr lang="es-ES"/>
          </a:p>
        </p:txBody>
      </p:sp>
      <p:sp>
        <p:nvSpPr>
          <p:cNvPr id="4" name="Rectangle 3"/>
          <p:cNvSpPr>
            <a:spLocks noGrp="1" noChangeArrowheads="1"/>
          </p:cNvSpPr>
          <p:nvPr>
            <p:ph type="sldNum" sz="quarter" idx="11"/>
          </p:nvPr>
        </p:nvSpPr>
        <p:spPr>
          <a:ln/>
        </p:spPr>
        <p:txBody>
          <a:bodyPr/>
          <a:lstStyle>
            <a:lvl1pPr>
              <a:defRPr/>
            </a:lvl1pPr>
          </a:lstStyle>
          <a:p>
            <a:pPr>
              <a:defRPr/>
            </a:pPr>
            <a:fld id="{A7BE4BDF-6CD8-4BB8-9B1A-4D337F203B02}" type="slidenum">
              <a:rPr lang="es-ES"/>
              <a:pPr>
                <a:defRPr/>
              </a:pPr>
              <a:t>‹Nº›</a:t>
            </a:fld>
            <a:endParaRPr lang="es-ES"/>
          </a:p>
        </p:txBody>
      </p:sp>
      <p:sp>
        <p:nvSpPr>
          <p:cNvPr id="5"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s-ES"/>
          </a:p>
        </p:txBody>
      </p:sp>
      <p:sp>
        <p:nvSpPr>
          <p:cNvPr id="3" name="Rectangle 3"/>
          <p:cNvSpPr>
            <a:spLocks noGrp="1" noChangeArrowheads="1"/>
          </p:cNvSpPr>
          <p:nvPr>
            <p:ph type="sldNum" sz="quarter" idx="11"/>
          </p:nvPr>
        </p:nvSpPr>
        <p:spPr>
          <a:ln/>
        </p:spPr>
        <p:txBody>
          <a:bodyPr/>
          <a:lstStyle>
            <a:lvl1pPr>
              <a:defRPr/>
            </a:lvl1pPr>
          </a:lstStyle>
          <a:p>
            <a:pPr>
              <a:defRPr/>
            </a:pPr>
            <a:fld id="{5A62F222-7399-4F1E-A2F1-ED93EED2B933}" type="slidenum">
              <a:rPr lang="es-ES"/>
              <a:pPr>
                <a:defRPr/>
              </a:pPr>
              <a:t>‹Nº›</a:t>
            </a:fld>
            <a:endParaRPr lang="es-ES"/>
          </a:p>
        </p:txBody>
      </p:sp>
      <p:sp>
        <p:nvSpPr>
          <p:cNvPr id="4"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148A4153-45E5-4E16-966A-1A9D964C702E}"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A0765419-C2CF-4584-B794-C48757A17067}"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s-ES"/>
          </a:p>
        </p:txBody>
      </p:sp>
      <p:sp>
        <p:nvSpPr>
          <p:cNvPr id="2457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993173E-6874-45BD-8181-EBC3766747E2}" type="slidenum">
              <a:rPr lang="es-ES"/>
              <a:pPr>
                <a:defRPr/>
              </a:pPr>
              <a:t>‹Nº›</a:t>
            </a:fld>
            <a:endParaRPr lang="es-ES"/>
          </a:p>
        </p:txBody>
      </p:sp>
      <p:grpSp>
        <p:nvGrpSpPr>
          <p:cNvPr id="1028" name="Group 4"/>
          <p:cNvGrpSpPr>
            <a:grpSpLocks/>
          </p:cNvGrpSpPr>
          <p:nvPr/>
        </p:nvGrpSpPr>
        <p:grpSpPr bwMode="auto">
          <a:xfrm>
            <a:off x="0" y="0"/>
            <a:ext cx="9144000" cy="546100"/>
            <a:chOff x="0" y="0"/>
            <a:chExt cx="5760" cy="344"/>
          </a:xfrm>
        </p:grpSpPr>
        <p:sp>
          <p:nvSpPr>
            <p:cNvPr id="245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s-MX" sz="2400">
                <a:latin typeface="Times New Roman" pitchFamily="18" charset="0"/>
              </a:endParaRPr>
            </a:p>
          </p:txBody>
        </p:sp>
        <p:sp>
          <p:nvSpPr>
            <p:cNvPr id="245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s-MX" sz="2400">
                <a:latin typeface="Times New Roman" pitchFamily="18" charset="0"/>
              </a:endParaRPr>
            </a:p>
          </p:txBody>
        </p:sp>
        <p:sp>
          <p:nvSpPr>
            <p:cNvPr id="245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s-MX">
                <a:solidFill>
                  <a:schemeClr val="hlink"/>
                </a:solidFill>
              </a:endParaRPr>
            </a:p>
          </p:txBody>
        </p:sp>
        <p:sp>
          <p:nvSpPr>
            <p:cNvPr id="245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s-MX">
                <a:solidFill>
                  <a:schemeClr val="hlink"/>
                </a:solidFill>
              </a:endParaRPr>
            </a:p>
          </p:txBody>
        </p:sp>
        <p:sp>
          <p:nvSpPr>
            <p:cNvPr id="245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s-MX">
                <a:solidFill>
                  <a:schemeClr val="accent2"/>
                </a:solidFill>
              </a:endParaRPr>
            </a:p>
          </p:txBody>
        </p:sp>
        <p:sp>
          <p:nvSpPr>
            <p:cNvPr id="245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s-MX">
                <a:solidFill>
                  <a:schemeClr val="hlink"/>
                </a:solidFill>
              </a:endParaRPr>
            </a:p>
          </p:txBody>
        </p:sp>
        <p:sp>
          <p:nvSpPr>
            <p:cNvPr id="245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s-MX" sz="2400">
                <a:latin typeface="Times New Roman" pitchFamily="18" charset="0"/>
              </a:endParaRPr>
            </a:p>
          </p:txBody>
        </p:sp>
        <p:sp>
          <p:nvSpPr>
            <p:cNvPr id="245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s-MX">
                <a:solidFill>
                  <a:schemeClr val="accent2"/>
                </a:solidFill>
              </a:endParaRPr>
            </a:p>
          </p:txBody>
        </p:sp>
        <p:sp>
          <p:nvSpPr>
            <p:cNvPr id="245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s-MX">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5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3733"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1628775"/>
            <a:ext cx="6003925" cy="2663825"/>
          </a:xfrm>
        </p:spPr>
        <p:txBody>
          <a:bodyPr/>
          <a:lstStyle/>
          <a:p>
            <a:pPr algn="ctr" eaLnBrk="1" hangingPunct="1"/>
            <a:r>
              <a:rPr lang="es-ES" sz="4500" smtClean="0"/>
              <a:t/>
            </a:r>
            <a:br>
              <a:rPr lang="es-ES" sz="4500" smtClean="0"/>
            </a:br>
            <a:r>
              <a:rPr lang="es-ES" sz="4500" smtClean="0"/>
              <a:t/>
            </a:r>
            <a:br>
              <a:rPr lang="es-ES" sz="4500" smtClean="0"/>
            </a:br>
            <a:r>
              <a:rPr lang="es-ES" sz="2400" smtClean="0"/>
              <a:t>Plan de Seguridad en la Instalación de una Subestación Eléctrica de 13.8 KV a 0.24/0.12 KV y Prueba de Equipos</a:t>
            </a:r>
          </a:p>
        </p:txBody>
      </p:sp>
      <p:sp>
        <p:nvSpPr>
          <p:cNvPr id="3075" name="Rectangle 3"/>
          <p:cNvSpPr>
            <a:spLocks noGrp="1" noChangeArrowheads="1"/>
          </p:cNvSpPr>
          <p:nvPr>
            <p:ph type="subTitle" idx="1"/>
          </p:nvPr>
        </p:nvSpPr>
        <p:spPr>
          <a:xfrm>
            <a:off x="2987675" y="5662613"/>
            <a:ext cx="6003925" cy="862012"/>
          </a:xfrm>
        </p:spPr>
        <p:txBody>
          <a:bodyPr/>
          <a:lstStyle/>
          <a:p>
            <a:pPr algn="r" eaLnBrk="1" hangingPunct="1">
              <a:lnSpc>
                <a:spcPct val="80000"/>
              </a:lnSpc>
            </a:pPr>
            <a:r>
              <a:rPr lang="es-ES" sz="1400" b="1" smtClean="0"/>
              <a:t>Andrés Proaño Márquez.</a:t>
            </a:r>
          </a:p>
          <a:p>
            <a:pPr algn="r" eaLnBrk="1" hangingPunct="1">
              <a:lnSpc>
                <a:spcPct val="80000"/>
              </a:lnSpc>
            </a:pPr>
            <a:r>
              <a:rPr lang="es-ES" sz="1400" b="1" smtClean="0"/>
              <a:t>Cesar Ordoñez Guartazaca.</a:t>
            </a:r>
            <a:r>
              <a:rPr lang="es-ES" sz="1100" b="1" i="1" smtClean="0"/>
              <a:t> </a:t>
            </a:r>
          </a:p>
          <a:p>
            <a:pPr algn="r" eaLnBrk="1" hangingPunct="1">
              <a:lnSpc>
                <a:spcPct val="80000"/>
              </a:lnSpc>
            </a:pPr>
            <a:r>
              <a:rPr lang="es-ES" sz="1100" b="1" smtClean="0">
                <a:solidFill>
                  <a:srgbClr val="0000FF"/>
                </a:solidFill>
              </a:rPr>
              <a:t>aproano@espol.edu.ec</a:t>
            </a:r>
          </a:p>
          <a:p>
            <a:pPr algn="r" eaLnBrk="1" hangingPunct="1">
              <a:lnSpc>
                <a:spcPct val="80000"/>
              </a:lnSpc>
            </a:pPr>
            <a:r>
              <a:rPr lang="es-ES" sz="1100" b="1" smtClean="0">
                <a:solidFill>
                  <a:srgbClr val="0000FF"/>
                </a:solidFill>
              </a:rPr>
              <a:t>cordonez@espol.edu.ec</a:t>
            </a:r>
            <a:endParaRPr lang="es-ES" sz="1100" b="1" smtClean="0"/>
          </a:p>
          <a:p>
            <a:pPr algn="r" eaLnBrk="1" hangingPunct="1">
              <a:lnSpc>
                <a:spcPct val="80000"/>
              </a:lnSpc>
            </a:pPr>
            <a:endParaRPr lang="es-ES" sz="1100" smtClean="0"/>
          </a:p>
        </p:txBody>
      </p:sp>
      <p:pic>
        <p:nvPicPr>
          <p:cNvPr id="3076" name="Picture 5" descr="IEEE ESPOL"/>
          <p:cNvPicPr>
            <a:picLocks noChangeAspect="1" noChangeArrowheads="1"/>
          </p:cNvPicPr>
          <p:nvPr/>
        </p:nvPicPr>
        <p:blipFill>
          <a:blip r:embed="rId2"/>
          <a:srcRect/>
          <a:stretch>
            <a:fillRect/>
          </a:stretch>
        </p:blipFill>
        <p:spPr bwMode="auto">
          <a:xfrm>
            <a:off x="5364163" y="188913"/>
            <a:ext cx="3384550" cy="135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428625" y="500063"/>
            <a:ext cx="8229600" cy="3886200"/>
          </a:xfrm>
        </p:spPr>
        <p:txBody>
          <a:bodyPr/>
          <a:lstStyle/>
          <a:p>
            <a:pPr eaLnBrk="1" hangingPunct="1"/>
            <a:r>
              <a:rPr lang="es-MX" sz="2400" smtClean="0">
                <a:cs typeface="Arial" charset="0"/>
              </a:rPr>
              <a:t>En forma general, la tabla ilustrada a continuación presenta los valores numéricos, o puntuaciones correspondientes a cada tipo de respuesta que sea seleccionada en cada ítem de una determinada lista.</a:t>
            </a:r>
          </a:p>
          <a:p>
            <a:pPr eaLnBrk="1" hangingPunct="1"/>
            <a:endParaRPr lang="es-MX" smtClean="0"/>
          </a:p>
        </p:txBody>
      </p:sp>
      <p:pic>
        <p:nvPicPr>
          <p:cNvPr id="12291" name="Picture 2"/>
          <p:cNvPicPr>
            <a:picLocks noChangeAspect="1" noChangeArrowheads="1"/>
          </p:cNvPicPr>
          <p:nvPr/>
        </p:nvPicPr>
        <p:blipFill>
          <a:blip r:embed="rId2"/>
          <a:srcRect/>
          <a:stretch>
            <a:fillRect/>
          </a:stretch>
        </p:blipFill>
        <p:spPr bwMode="auto">
          <a:xfrm>
            <a:off x="2143125" y="2143125"/>
            <a:ext cx="5022850" cy="2643188"/>
          </a:xfrm>
          <a:prstGeom prst="rect">
            <a:avLst/>
          </a:prstGeom>
          <a:noFill/>
          <a:ln w="9525">
            <a:noFill/>
            <a:miter lim="800000"/>
            <a:headEnd/>
            <a:tailEnd/>
          </a:ln>
        </p:spPr>
      </p:pic>
      <p:sp>
        <p:nvSpPr>
          <p:cNvPr id="12292" name="4 Rectángulo"/>
          <p:cNvSpPr>
            <a:spLocks noChangeArrowheads="1"/>
          </p:cNvSpPr>
          <p:nvPr/>
        </p:nvSpPr>
        <p:spPr bwMode="auto">
          <a:xfrm>
            <a:off x="928688" y="5000625"/>
            <a:ext cx="7643812" cy="1570038"/>
          </a:xfrm>
          <a:prstGeom prst="rect">
            <a:avLst/>
          </a:prstGeom>
          <a:noFill/>
          <a:ln w="9525">
            <a:noFill/>
            <a:miter lim="800000"/>
            <a:headEnd/>
            <a:tailEnd/>
          </a:ln>
        </p:spPr>
        <p:txBody>
          <a:bodyPr>
            <a:spAutoFit/>
          </a:bodyPr>
          <a:lstStyle/>
          <a:p>
            <a:r>
              <a:rPr lang="es-MX" sz="2400">
                <a:cs typeface="Arial" charset="0"/>
              </a:rPr>
              <a:t>El índice de riesgo del agente que fue explorado con la lista de verificación respectiva corresponderá al promedio de los puntos obtenidos de las respuestas dadas para cada ítem.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28625" y="0"/>
            <a:ext cx="8229600" cy="1371600"/>
          </a:xfrm>
        </p:spPr>
        <p:txBody>
          <a:bodyPr/>
          <a:lstStyle/>
          <a:p>
            <a:r>
              <a:rPr lang="es-ES_tradnl" smtClean="0"/>
              <a:t>Subestaciones Campus Peñas</a:t>
            </a:r>
            <a:endParaRPr lang="es-MX" smtClean="0"/>
          </a:p>
        </p:txBody>
      </p:sp>
      <p:pic>
        <p:nvPicPr>
          <p:cNvPr id="13315" name="Picture 2"/>
          <p:cNvPicPr>
            <a:picLocks noGrp="1" noChangeAspect="1" noChangeArrowheads="1"/>
          </p:cNvPicPr>
          <p:nvPr>
            <p:ph idx="1"/>
          </p:nvPr>
        </p:nvPicPr>
        <p:blipFill>
          <a:blip r:embed="rId2"/>
          <a:srcRect/>
          <a:stretch>
            <a:fillRect/>
          </a:stretch>
        </p:blipFill>
        <p:spPr>
          <a:xfrm>
            <a:off x="0" y="928688"/>
            <a:ext cx="9144000" cy="5929312"/>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457200"/>
            <a:ext cx="8229600" cy="685800"/>
          </a:xfrm>
        </p:spPr>
        <p:txBody>
          <a:bodyPr/>
          <a:lstStyle/>
          <a:p>
            <a:r>
              <a:rPr lang="es-ES_tradnl" sz="2400" smtClean="0"/>
              <a:t>Subestación: Cuarto de Transformadores 1, 2, 3, 4 del Campus Peñas.</a:t>
            </a:r>
          </a:p>
        </p:txBody>
      </p:sp>
      <p:sp>
        <p:nvSpPr>
          <p:cNvPr id="14339" name="2 Marcador de contenido"/>
          <p:cNvSpPr>
            <a:spLocks noGrp="1"/>
          </p:cNvSpPr>
          <p:nvPr>
            <p:ph idx="1"/>
          </p:nvPr>
        </p:nvSpPr>
        <p:spPr>
          <a:xfrm>
            <a:off x="428625" y="1071563"/>
            <a:ext cx="8229600" cy="1500187"/>
          </a:xfrm>
        </p:spPr>
        <p:txBody>
          <a:bodyPr/>
          <a:lstStyle/>
          <a:p>
            <a:pPr>
              <a:buFont typeface="Wingdings" pitchFamily="2" charset="2"/>
              <a:buNone/>
            </a:pPr>
            <a:r>
              <a:rPr lang="es-ES_tradnl" sz="2000" smtClean="0"/>
              <a:t>Personas Consultadas: </a:t>
            </a:r>
          </a:p>
          <a:p>
            <a:r>
              <a:rPr lang="es-ES_tradnl" sz="2000" smtClean="0"/>
              <a:t>Ing. José Alvarez.  </a:t>
            </a:r>
          </a:p>
          <a:p>
            <a:r>
              <a:rPr lang="es-ES_tradnl" sz="2000" smtClean="0"/>
              <a:t> Ing, Gianfranco  Di Mattia.</a:t>
            </a:r>
          </a:p>
          <a:p>
            <a:pPr>
              <a:buFont typeface="Wingdings" pitchFamily="2" charset="2"/>
              <a:buNone/>
            </a:pPr>
            <a:r>
              <a:rPr lang="es-ES_tradnl" sz="2000" smtClean="0"/>
              <a:t> </a:t>
            </a:r>
            <a:endParaRPr lang="es-MX" sz="2000" smtClean="0"/>
          </a:p>
        </p:txBody>
      </p:sp>
      <p:graphicFrame>
        <p:nvGraphicFramePr>
          <p:cNvPr id="5" name="4 Tabla"/>
          <p:cNvGraphicFramePr>
            <a:graphicFrameLocks noGrp="1"/>
          </p:cNvGraphicFramePr>
          <p:nvPr/>
        </p:nvGraphicFramePr>
        <p:xfrm>
          <a:off x="500063" y="2214563"/>
          <a:ext cx="8644000" cy="4429158"/>
        </p:xfrm>
        <a:graphic>
          <a:graphicData uri="http://schemas.openxmlformats.org/drawingml/2006/table">
            <a:tbl>
              <a:tblPr/>
              <a:tblGrid>
                <a:gridCol w="660663"/>
                <a:gridCol w="3579240"/>
                <a:gridCol w="2835993"/>
                <a:gridCol w="1568104"/>
              </a:tblGrid>
              <a:tr h="281217">
                <a:tc gridSpan="4">
                  <a:txBody>
                    <a:bodyPr/>
                    <a:lstStyle/>
                    <a:p>
                      <a:pPr algn="just">
                        <a:lnSpc>
                          <a:spcPct val="200000"/>
                        </a:lnSpc>
                        <a:spcAft>
                          <a:spcPts val="0"/>
                        </a:spcAft>
                      </a:pPr>
                      <a:r>
                        <a:rPr lang="es-MX" sz="800" dirty="0">
                          <a:solidFill>
                            <a:srgbClr val="000000"/>
                          </a:solidFill>
                          <a:latin typeface="Arial"/>
                          <a:ea typeface="Times New Roman"/>
                          <a:cs typeface="Times New Roman"/>
                        </a:rPr>
                        <a:t>LISTA DE VERIFICACIÓN: EXPOSICIÓN AL RUIDO</a:t>
                      </a:r>
                      <a:endParaRPr lang="es-MX"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351520">
                <a:tc>
                  <a:txBody>
                    <a:bodyPr/>
                    <a:lstStyle/>
                    <a:p>
                      <a:pPr algn="just">
                        <a:lnSpc>
                          <a:spcPct val="200000"/>
                        </a:lnSpc>
                        <a:spcAft>
                          <a:spcPts val="0"/>
                        </a:spcAft>
                      </a:pPr>
                      <a:r>
                        <a:rPr lang="es-MX" sz="800">
                          <a:solidFill>
                            <a:srgbClr val="000000"/>
                          </a:solidFill>
                          <a:latin typeface="Arial"/>
                          <a:ea typeface="Times New Roman"/>
                          <a:cs typeface="Times New Roman"/>
                        </a:rPr>
                        <a:t>ÍTEM</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ENUNCIADO</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SELECCIONAR RESPUESTA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000">
                          <a:solidFill>
                            <a:srgbClr val="000000"/>
                          </a:solidFill>
                          <a:latin typeface="Arial"/>
                          <a:ea typeface="Times New Roman"/>
                          <a:cs typeface="Times New Roman"/>
                        </a:rPr>
                        <a:t>PUNTUACIÓN</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649">
                <a:tc>
                  <a:txBody>
                    <a:bodyPr/>
                    <a:lstStyle/>
                    <a:p>
                      <a:pPr algn="just">
                        <a:lnSpc>
                          <a:spcPct val="200000"/>
                        </a:lnSpc>
                        <a:spcAft>
                          <a:spcPts val="0"/>
                        </a:spcAft>
                      </a:pPr>
                      <a:r>
                        <a:rPr lang="es-MX" sz="12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equipo operado frecuentemente por el trabajador 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Taladro; Vibradores de aguja; Motoniveladora; hormigonera; martillo eléctrico</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200">
                          <a:solidFill>
                            <a:srgbClr val="000000"/>
                          </a:solidFill>
                          <a:latin typeface="Arial"/>
                          <a:ea typeface="Times New Roman"/>
                          <a:cs typeface="Times New Roman"/>
                        </a:rPr>
                        <a:t>(No aplica)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432">
                <a:tc>
                  <a:txBody>
                    <a:bodyPr/>
                    <a:lstStyle/>
                    <a:p>
                      <a:pPr algn="just">
                        <a:lnSpc>
                          <a:spcPct val="200000"/>
                        </a:lnSpc>
                        <a:spcAft>
                          <a:spcPts val="0"/>
                        </a:spcAft>
                      </a:pPr>
                      <a:r>
                        <a:rPr lang="es-MX" sz="1200">
                          <a:solidFill>
                            <a:srgbClr val="000000"/>
                          </a:solidFill>
                          <a:latin typeface="Arial"/>
                          <a:ea typeface="Times New Roman"/>
                          <a:cs typeface="Times New Roman"/>
                        </a:rPr>
                        <a:t>2</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nivel de ruido (dB) generado por el equipo 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A) &lt;70;     B) 70 – 80; C) 80 – 90; D) &gt;90</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200">
                          <a:solidFill>
                            <a:srgbClr val="000000"/>
                          </a:solidFill>
                          <a:latin typeface="Arial"/>
                          <a:ea typeface="Times New Roman"/>
                          <a:cs typeface="Times New Roman"/>
                        </a:rPr>
                        <a:t>(No Aplica)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649">
                <a:tc>
                  <a:txBody>
                    <a:bodyPr/>
                    <a:lstStyle/>
                    <a:p>
                      <a:pPr algn="just">
                        <a:lnSpc>
                          <a:spcPct val="200000"/>
                        </a:lnSpc>
                        <a:spcAft>
                          <a:spcPts val="0"/>
                        </a:spcAft>
                      </a:pPr>
                      <a:r>
                        <a:rPr lang="es-MX" sz="1200">
                          <a:solidFill>
                            <a:srgbClr val="000000"/>
                          </a:solidFill>
                          <a:latin typeface="Arial"/>
                          <a:ea typeface="Times New Roman"/>
                          <a:cs typeface="Times New Roman"/>
                        </a:rPr>
                        <a:t>3</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 frecuencia de operado (exposición) del equipo 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A)Inter-Mensual; B)Mensual o Inter- Semanal; C) Semanal o Inter-diaria; D) Diaria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200">
                          <a:solidFill>
                            <a:srgbClr val="000000"/>
                          </a:solidFill>
                          <a:latin typeface="Arial"/>
                          <a:ea typeface="Times New Roman"/>
                          <a:cs typeface="Times New Roman"/>
                        </a:rPr>
                        <a:t>B</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825">
                <a:tc>
                  <a:txBody>
                    <a:bodyPr/>
                    <a:lstStyle/>
                    <a:p>
                      <a:pPr algn="just">
                        <a:lnSpc>
                          <a:spcPct val="200000"/>
                        </a:lnSpc>
                        <a:spcAft>
                          <a:spcPts val="0"/>
                        </a:spcAft>
                      </a:pPr>
                      <a:r>
                        <a:rPr lang="es-MX" sz="8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Faltan Medidas de Protección del oído</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I)No; II) Sí</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2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649">
                <a:tc>
                  <a:txBody>
                    <a:bodyPr/>
                    <a:lstStyle/>
                    <a:p>
                      <a:pPr algn="just">
                        <a:lnSpc>
                          <a:spcPct val="200000"/>
                        </a:lnSpc>
                        <a:spcAft>
                          <a:spcPts val="0"/>
                        </a:spcAft>
                      </a:pPr>
                      <a:r>
                        <a:rPr lang="es-MX" sz="8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sufre dolor de cabeza, dificultad para concentrarse o molestias en el oído durante o después de la exposición</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 No aplica; I) No; II) Sí.</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1200">
                          <a:solidFill>
                            <a:srgbClr val="000000"/>
                          </a:solidFill>
                          <a:latin typeface="Arial"/>
                          <a:ea typeface="Times New Roman"/>
                          <a:cs typeface="Times New Roman"/>
                        </a:rPr>
                        <a:t>I</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217">
                <a:tc gridSpan="4">
                  <a:txBody>
                    <a:bodyPr/>
                    <a:lstStyle/>
                    <a:p>
                      <a:pPr algn="just">
                        <a:lnSpc>
                          <a:spcPct val="200000"/>
                        </a:lnSpc>
                        <a:spcAft>
                          <a:spcPts val="0"/>
                        </a:spcAft>
                      </a:pPr>
                      <a:r>
                        <a:rPr lang="es-MX" sz="800" dirty="0">
                          <a:solidFill>
                            <a:srgbClr val="000000"/>
                          </a:solidFill>
                          <a:latin typeface="Arial"/>
                          <a:ea typeface="Times New Roman"/>
                          <a:cs typeface="Times New Roman"/>
                        </a:rPr>
                        <a:t>                                                                                                 ÍNDICE DE RIESGO DE EXPOSICIÓN</a:t>
                      </a:r>
                      <a:endParaRPr lang="es-MX"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457200"/>
            <a:ext cx="8229600" cy="971550"/>
          </a:xfrm>
        </p:spPr>
        <p:txBody>
          <a:bodyPr/>
          <a:lstStyle/>
          <a:p>
            <a:r>
              <a:rPr lang="es-ES_tradnl" sz="2400" smtClean="0"/>
              <a:t>Exposición a Vibraciones Mano - Brazo</a:t>
            </a:r>
            <a:endParaRPr lang="es-MX" sz="2400" smtClean="0"/>
          </a:p>
        </p:txBody>
      </p:sp>
      <p:graphicFrame>
        <p:nvGraphicFramePr>
          <p:cNvPr id="4" name="3 Tabla"/>
          <p:cNvGraphicFramePr>
            <a:graphicFrameLocks noGrp="1"/>
          </p:cNvGraphicFramePr>
          <p:nvPr/>
        </p:nvGraphicFramePr>
        <p:xfrm>
          <a:off x="214313" y="1285875"/>
          <a:ext cx="8715375" cy="5357813"/>
        </p:xfrm>
        <a:graphic>
          <a:graphicData uri="http://schemas.openxmlformats.org/drawingml/2006/table">
            <a:tbl>
              <a:tblPr/>
              <a:tblGrid>
                <a:gridCol w="666121"/>
                <a:gridCol w="3608806"/>
                <a:gridCol w="2859420"/>
                <a:gridCol w="1581057"/>
              </a:tblGrid>
              <a:tr h="320340">
                <a:tc gridSpan="4">
                  <a:txBody>
                    <a:bodyPr/>
                    <a:lstStyle/>
                    <a:p>
                      <a:pPr algn="just">
                        <a:lnSpc>
                          <a:spcPct val="200000"/>
                        </a:lnSpc>
                        <a:spcAft>
                          <a:spcPts val="0"/>
                        </a:spcAft>
                      </a:pPr>
                      <a:r>
                        <a:rPr lang="es-MX" sz="800" dirty="0">
                          <a:solidFill>
                            <a:srgbClr val="000000"/>
                          </a:solidFill>
                          <a:latin typeface="Arial"/>
                          <a:ea typeface="Times New Roman"/>
                          <a:cs typeface="Times New Roman"/>
                        </a:rPr>
                        <a:t>LISTA DE VERIFICACIÓN: EXPOSICIÓN A VIBRACIONES MANO – BRAZO</a:t>
                      </a:r>
                      <a:endParaRPr lang="es-MX" sz="1200" dirty="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320340">
                <a:tc>
                  <a:txBody>
                    <a:bodyPr/>
                    <a:lstStyle/>
                    <a:p>
                      <a:pPr algn="just">
                        <a:lnSpc>
                          <a:spcPct val="200000"/>
                        </a:lnSpc>
                        <a:spcAft>
                          <a:spcPts val="0"/>
                        </a:spcAft>
                      </a:pPr>
                      <a:r>
                        <a:rPr lang="es-MX" sz="800">
                          <a:solidFill>
                            <a:srgbClr val="000000"/>
                          </a:solidFill>
                          <a:latin typeface="Arial"/>
                          <a:ea typeface="Times New Roman"/>
                          <a:cs typeface="Times New Roman"/>
                        </a:rPr>
                        <a:t>ÍTEM</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ENUNCIADO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SELECCIONAR RESPUESTA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PUNTUACIÓN</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177">
                <a:tc>
                  <a:txBody>
                    <a:bodyPr/>
                    <a:lstStyle/>
                    <a:p>
                      <a:pPr algn="just">
                        <a:lnSpc>
                          <a:spcPct val="200000"/>
                        </a:lnSpc>
                        <a:spcAft>
                          <a:spcPts val="0"/>
                        </a:spcAft>
                      </a:pPr>
                      <a:r>
                        <a:rPr lang="es-MX" sz="8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equipo operado frecuentemente por el trabajador es:</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Taladro; Vibradores de aguja; Motoniveladora; hormigonera; martillo eléctrico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aplica)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177">
                <a:tc>
                  <a:txBody>
                    <a:bodyPr/>
                    <a:lstStyle/>
                    <a:p>
                      <a:pPr algn="just">
                        <a:lnSpc>
                          <a:spcPct val="200000"/>
                        </a:lnSpc>
                        <a:spcAft>
                          <a:spcPts val="0"/>
                        </a:spcAft>
                      </a:pPr>
                      <a:r>
                        <a:rPr lang="es-MX" sz="800">
                          <a:solidFill>
                            <a:srgbClr val="000000"/>
                          </a:solidFill>
                          <a:latin typeface="Arial"/>
                          <a:ea typeface="Times New Roman"/>
                          <a:cs typeface="Times New Roman"/>
                        </a:rPr>
                        <a:t>2</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 frecuencia de exposición es:</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A)Inter-Mensual; B)Mensual o Inter- Semanal; C) Semanal o Inter-diaria; D) Diaria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B</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119">
                <a:tc>
                  <a:txBody>
                    <a:bodyPr/>
                    <a:lstStyle/>
                    <a:p>
                      <a:pPr algn="just">
                        <a:lnSpc>
                          <a:spcPct val="200000"/>
                        </a:lnSpc>
                        <a:spcAft>
                          <a:spcPts val="0"/>
                        </a:spcAft>
                      </a:pPr>
                      <a:r>
                        <a:rPr lang="es-MX" sz="800">
                          <a:solidFill>
                            <a:srgbClr val="000000"/>
                          </a:solidFill>
                          <a:latin typeface="Arial"/>
                          <a:ea typeface="Times New Roman"/>
                          <a:cs typeface="Times New Roman"/>
                        </a:rPr>
                        <a:t>3</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Faltan equipos de protección contra vibraciones mano – brazo (manoplas)</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177">
                <a:tc>
                  <a:txBody>
                    <a:bodyPr/>
                    <a:lstStyle/>
                    <a:p>
                      <a:pPr algn="just">
                        <a:lnSpc>
                          <a:spcPct val="200000"/>
                        </a:lnSpc>
                        <a:spcAft>
                          <a:spcPts val="0"/>
                        </a:spcAft>
                      </a:pPr>
                      <a:r>
                        <a:rPr lang="es-MX" sz="800" dirty="0">
                          <a:solidFill>
                            <a:srgbClr val="000000"/>
                          </a:solidFill>
                          <a:latin typeface="Arial"/>
                          <a:ea typeface="Times New Roman"/>
                          <a:cs typeface="Times New Roman"/>
                        </a:rPr>
                        <a:t>4</a:t>
                      </a:r>
                      <a:endParaRPr lang="es-MX" sz="1200" dirty="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Los programas de mantenimiento o reposición de máquinas – herramientas son inadecuados o inexistentes</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177">
                <a:tc>
                  <a:txBody>
                    <a:bodyPr/>
                    <a:lstStyle/>
                    <a:p>
                      <a:pPr algn="just">
                        <a:lnSpc>
                          <a:spcPct val="200000"/>
                        </a:lnSpc>
                        <a:spcAft>
                          <a:spcPts val="0"/>
                        </a:spcAft>
                      </a:pPr>
                      <a:r>
                        <a:rPr lang="es-MX" sz="8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experimenta fuertes molestias en la mano o el brazo después de operar la máquina o herramienta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 No aplica; I) 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340">
                <a:tc gridSpan="4">
                  <a:txBody>
                    <a:bodyPr/>
                    <a:lstStyle/>
                    <a:p>
                      <a:pPr algn="just">
                        <a:lnSpc>
                          <a:spcPct val="200000"/>
                        </a:lnSpc>
                        <a:spcAft>
                          <a:spcPts val="0"/>
                        </a:spcAft>
                      </a:pPr>
                      <a:r>
                        <a:rPr lang="es-MX" sz="800" dirty="0">
                          <a:solidFill>
                            <a:srgbClr val="000000"/>
                          </a:solidFill>
                          <a:latin typeface="Arial"/>
                          <a:ea typeface="Times New Roman"/>
                          <a:cs typeface="Times New Roman"/>
                        </a:rPr>
                        <a:t>                                                                                                 ÍNDICE DE RIESGO DE EXPOSICIÓN</a:t>
                      </a:r>
                      <a:endParaRPr lang="es-MX" sz="1200" dirty="0">
                        <a:latin typeface="Times New Roman"/>
                        <a:ea typeface="Times New Roman"/>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57200" y="457200"/>
            <a:ext cx="8229600" cy="542925"/>
          </a:xfrm>
        </p:spPr>
        <p:txBody>
          <a:bodyPr/>
          <a:lstStyle/>
          <a:p>
            <a:r>
              <a:rPr lang="es-ES_tradnl" sz="2400" smtClean="0"/>
              <a:t>Exposición a Sustancias Tóxicas</a:t>
            </a:r>
            <a:endParaRPr lang="es-MX" sz="2400" smtClean="0"/>
          </a:p>
        </p:txBody>
      </p:sp>
      <p:graphicFrame>
        <p:nvGraphicFramePr>
          <p:cNvPr id="7" name="6 Tabla"/>
          <p:cNvGraphicFramePr>
            <a:graphicFrameLocks noGrp="1"/>
          </p:cNvGraphicFramePr>
          <p:nvPr/>
        </p:nvGraphicFramePr>
        <p:xfrm>
          <a:off x="357188" y="1235075"/>
          <a:ext cx="8501062" cy="5337175"/>
        </p:xfrm>
        <a:graphic>
          <a:graphicData uri="http://schemas.openxmlformats.org/drawingml/2006/table">
            <a:tbl>
              <a:tblPr/>
              <a:tblGrid>
                <a:gridCol w="649742"/>
                <a:gridCol w="3520078"/>
                <a:gridCol w="2789116"/>
                <a:gridCol w="1542185"/>
              </a:tblGrid>
              <a:tr h="317654">
                <a:tc gridSpan="4">
                  <a:txBody>
                    <a:bodyPr/>
                    <a:lstStyle/>
                    <a:p>
                      <a:pPr algn="just">
                        <a:lnSpc>
                          <a:spcPct val="200000"/>
                        </a:lnSpc>
                        <a:spcAft>
                          <a:spcPts val="0"/>
                        </a:spcAft>
                      </a:pPr>
                      <a:r>
                        <a:rPr lang="es-MX" sz="800">
                          <a:solidFill>
                            <a:srgbClr val="000000"/>
                          </a:solidFill>
                          <a:latin typeface="Arial"/>
                          <a:ea typeface="Times New Roman"/>
                          <a:cs typeface="Times New Roman"/>
                        </a:rPr>
                        <a:t>LISTA DE VERIFICACIÓN: EXPOSICIÓN A SUSTANCIAS TÓXICAS( Aceite Dieléctrico)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317654">
                <a:tc>
                  <a:txBody>
                    <a:bodyPr/>
                    <a:lstStyle/>
                    <a:p>
                      <a:pPr algn="just">
                        <a:lnSpc>
                          <a:spcPct val="200000"/>
                        </a:lnSpc>
                        <a:spcAft>
                          <a:spcPts val="0"/>
                        </a:spcAft>
                      </a:pPr>
                      <a:r>
                        <a:rPr lang="es-MX" sz="800">
                          <a:solidFill>
                            <a:srgbClr val="000000"/>
                          </a:solidFill>
                          <a:latin typeface="Arial"/>
                          <a:ea typeface="Times New Roman"/>
                          <a:cs typeface="Times New Roman"/>
                        </a:rPr>
                        <a:t>ÍTEM</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ENUNCIADO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SELECCIONAR RESPUESTA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PUNTUACIÓN</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276">
                <a:tc>
                  <a:txBody>
                    <a:bodyPr/>
                    <a:lstStyle/>
                    <a:p>
                      <a:pPr algn="just">
                        <a:lnSpc>
                          <a:spcPct val="200000"/>
                        </a:lnSpc>
                        <a:spcAft>
                          <a:spcPts val="0"/>
                        </a:spcAft>
                      </a:pPr>
                      <a:r>
                        <a:rPr lang="es-MX" sz="8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desconoce las medidas de primeros auxilios en caso de contacto nocivo con el producto.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308">
                <a:tc>
                  <a:txBody>
                    <a:bodyPr/>
                    <a:lstStyle/>
                    <a:p>
                      <a:pPr algn="just">
                        <a:lnSpc>
                          <a:spcPct val="200000"/>
                        </a:lnSpc>
                        <a:spcAft>
                          <a:spcPts val="0"/>
                        </a:spcAft>
                      </a:pPr>
                      <a:r>
                        <a:rPr lang="es-MX" sz="800">
                          <a:solidFill>
                            <a:srgbClr val="000000"/>
                          </a:solidFill>
                          <a:latin typeface="Arial"/>
                          <a:ea typeface="Times New Roman"/>
                          <a:cs typeface="Times New Roman"/>
                        </a:rPr>
                        <a:t>2</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desconoce la información del aceite dieléctrico (Contenido de PCB).</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308">
                <a:tc>
                  <a:txBody>
                    <a:bodyPr/>
                    <a:lstStyle/>
                    <a:p>
                      <a:pPr algn="just">
                        <a:lnSpc>
                          <a:spcPct val="200000"/>
                        </a:lnSpc>
                        <a:spcAft>
                          <a:spcPts val="0"/>
                        </a:spcAft>
                      </a:pPr>
                      <a:r>
                        <a:rPr lang="es-MX" sz="800">
                          <a:solidFill>
                            <a:srgbClr val="000000"/>
                          </a:solidFill>
                          <a:latin typeface="Arial"/>
                          <a:ea typeface="Times New Roman"/>
                          <a:cs typeface="Times New Roman"/>
                        </a:rPr>
                        <a:t>3</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desconoce las medidas de precaución para el manejo del aceite dieléctrico.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5702">
                <a:tc>
                  <a:txBody>
                    <a:bodyPr/>
                    <a:lstStyle/>
                    <a:p>
                      <a:pPr algn="just">
                        <a:lnSpc>
                          <a:spcPct val="200000"/>
                        </a:lnSpc>
                        <a:spcAft>
                          <a:spcPts val="0"/>
                        </a:spcAft>
                      </a:pPr>
                      <a:r>
                        <a:rPr lang="es-MX" sz="8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Las pruebas al aceite son realizadas por personal capacitado y siguiendo las normativas de precaución respectivas para el procedimiento.</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I)No; II) Sí</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4276">
                <a:tc>
                  <a:txBody>
                    <a:bodyPr/>
                    <a:lstStyle/>
                    <a:p>
                      <a:pPr algn="just">
                        <a:lnSpc>
                          <a:spcPct val="200000"/>
                        </a:lnSpc>
                        <a:spcAft>
                          <a:spcPts val="0"/>
                        </a:spcAft>
                      </a:pPr>
                      <a:r>
                        <a:rPr lang="es-MX" sz="8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 frecuencia de manipulación ó exposición al aceite dieléctrico es:</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A)Inter-Mensual; B)Mensual o Inter- Semanal; C) Semanal o Inter-diaria; D) Diaria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A</a:t>
                      </a:r>
                      <a:endParaRPr lang="es-MX" sz="1200">
                        <a:latin typeface="Times New Roman"/>
                        <a:ea typeface="Times New Roman"/>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654">
                <a:tc gridSpan="4">
                  <a:txBody>
                    <a:bodyPr/>
                    <a:lstStyle/>
                    <a:p>
                      <a:pPr algn="just">
                        <a:lnSpc>
                          <a:spcPct val="200000"/>
                        </a:lnSpc>
                        <a:spcAft>
                          <a:spcPts val="0"/>
                        </a:spcAft>
                      </a:pPr>
                      <a:r>
                        <a:rPr lang="es-MX" sz="800" dirty="0">
                          <a:solidFill>
                            <a:srgbClr val="000000"/>
                          </a:solidFill>
                          <a:latin typeface="Arial"/>
                          <a:ea typeface="Times New Roman"/>
                          <a:cs typeface="Times New Roman"/>
                        </a:rPr>
                        <a:t>                                                                                                 ÍNDICE DE RIESGO DE EXPOSICIÓN</a:t>
                      </a:r>
                      <a:endParaRPr lang="es-MX" sz="1200" dirty="0">
                        <a:latin typeface="Times New Roman"/>
                        <a:ea typeface="Times New Roman"/>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457200"/>
            <a:ext cx="8229600" cy="757238"/>
          </a:xfrm>
        </p:spPr>
        <p:txBody>
          <a:bodyPr/>
          <a:lstStyle/>
          <a:p>
            <a:r>
              <a:rPr lang="es-ES_tradnl" sz="2400" smtClean="0"/>
              <a:t>Agotamiento Físico</a:t>
            </a:r>
            <a:endParaRPr lang="es-MX" sz="2400" smtClean="0"/>
          </a:p>
        </p:txBody>
      </p:sp>
      <p:graphicFrame>
        <p:nvGraphicFramePr>
          <p:cNvPr id="4" name="3 Tabla"/>
          <p:cNvGraphicFramePr>
            <a:graphicFrameLocks noGrp="1"/>
          </p:cNvGraphicFramePr>
          <p:nvPr/>
        </p:nvGraphicFramePr>
        <p:xfrm>
          <a:off x="285750" y="1285875"/>
          <a:ext cx="8643938" cy="5286375"/>
        </p:xfrm>
        <a:graphic>
          <a:graphicData uri="http://schemas.openxmlformats.org/drawingml/2006/table">
            <a:tbl>
              <a:tblPr/>
              <a:tblGrid>
                <a:gridCol w="660662"/>
                <a:gridCol w="3579239"/>
                <a:gridCol w="2835993"/>
                <a:gridCol w="1568104"/>
              </a:tblGrid>
              <a:tr h="315329">
                <a:tc gridSpan="4">
                  <a:txBody>
                    <a:bodyPr/>
                    <a:lstStyle/>
                    <a:p>
                      <a:pPr algn="just">
                        <a:lnSpc>
                          <a:spcPct val="200000"/>
                        </a:lnSpc>
                        <a:spcAft>
                          <a:spcPts val="0"/>
                        </a:spcAft>
                      </a:pPr>
                      <a:r>
                        <a:rPr lang="es-MX" sz="800">
                          <a:solidFill>
                            <a:srgbClr val="000000"/>
                          </a:solidFill>
                          <a:latin typeface="Arial"/>
                          <a:ea typeface="Times New Roman"/>
                        </a:rPr>
                        <a:t>LISTA DE VERIFICACIÓN: AGOTAMIENTO FÍSICO</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315329">
                <a:tc>
                  <a:txBody>
                    <a:bodyPr/>
                    <a:lstStyle/>
                    <a:p>
                      <a:pPr algn="just">
                        <a:lnSpc>
                          <a:spcPct val="200000"/>
                        </a:lnSpc>
                        <a:spcAft>
                          <a:spcPts val="0"/>
                        </a:spcAft>
                      </a:pPr>
                      <a:r>
                        <a:rPr lang="es-MX" sz="800">
                          <a:solidFill>
                            <a:srgbClr val="000000"/>
                          </a:solidFill>
                          <a:latin typeface="Arial"/>
                          <a:ea typeface="Times New Roman"/>
                        </a:rPr>
                        <a:t>ÍTEM</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ENUNCIADO</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SELECCIONAR RESPUESTA</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PUNTUACIÓN</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587">
                <a:tc>
                  <a:txBody>
                    <a:bodyPr/>
                    <a:lstStyle/>
                    <a:p>
                      <a:pPr algn="just">
                        <a:lnSpc>
                          <a:spcPct val="200000"/>
                        </a:lnSpc>
                        <a:spcAft>
                          <a:spcPts val="0"/>
                        </a:spcAft>
                      </a:pPr>
                      <a:r>
                        <a:rPr lang="es-MX" sz="800">
                          <a:solidFill>
                            <a:srgbClr val="000000"/>
                          </a:solidFill>
                          <a:latin typeface="Arial"/>
                          <a:ea typeface="Times New Roman"/>
                        </a:rPr>
                        <a:t>1</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Ciertos trabajos implican movimientos repetitivos</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A) Ningún Trabajo; B) Algunos Trabajos; C) Muchos Trabajos; D) Todos los trabajos</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A</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587">
                <a:tc>
                  <a:txBody>
                    <a:bodyPr/>
                    <a:lstStyle/>
                    <a:p>
                      <a:pPr algn="just">
                        <a:lnSpc>
                          <a:spcPct val="200000"/>
                        </a:lnSpc>
                        <a:spcAft>
                          <a:spcPts val="0"/>
                        </a:spcAft>
                      </a:pPr>
                      <a:r>
                        <a:rPr lang="es-MX" sz="800">
                          <a:solidFill>
                            <a:srgbClr val="000000"/>
                          </a:solidFill>
                          <a:latin typeface="Arial"/>
                          <a:ea typeface="Times New Roman"/>
                        </a:rPr>
                        <a:t>2</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La exigencia cardio-respiratoria es:</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A)</a:t>
                      </a:r>
                      <a:br>
                        <a:rPr lang="es-MX" sz="800">
                          <a:solidFill>
                            <a:srgbClr val="000000"/>
                          </a:solidFill>
                          <a:latin typeface="Arial"/>
                          <a:ea typeface="Times New Roman"/>
                        </a:rPr>
                      </a:br>
                      <a:r>
                        <a:rPr lang="es-MX" sz="800">
                          <a:solidFill>
                            <a:srgbClr val="000000"/>
                          </a:solidFill>
                          <a:latin typeface="Arial"/>
                          <a:ea typeface="Times New Roman"/>
                        </a:rPr>
                        <a:t> Sedentario al ligero; B) Moderado; C) Pesado; D) Extremadamente pesado</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95">
                <a:tc>
                  <a:txBody>
                    <a:bodyPr/>
                    <a:lstStyle/>
                    <a:p>
                      <a:pPr algn="just">
                        <a:lnSpc>
                          <a:spcPct val="200000"/>
                        </a:lnSpc>
                        <a:spcAft>
                          <a:spcPts val="0"/>
                        </a:spcAft>
                      </a:pPr>
                      <a:r>
                        <a:rPr lang="es-MX" sz="800">
                          <a:solidFill>
                            <a:srgbClr val="000000"/>
                          </a:solidFill>
                          <a:latin typeface="Arial"/>
                          <a:ea typeface="Times New Roman"/>
                        </a:rPr>
                        <a:t>3</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Ciertos trabajos implican frecuente aplicación de gran fuerza muscular.</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 No; II) Sí</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660">
                <a:tc>
                  <a:txBody>
                    <a:bodyPr/>
                    <a:lstStyle/>
                    <a:p>
                      <a:pPr algn="just">
                        <a:lnSpc>
                          <a:spcPct val="200000"/>
                        </a:lnSpc>
                        <a:spcAft>
                          <a:spcPts val="0"/>
                        </a:spcAft>
                      </a:pPr>
                      <a:r>
                        <a:rPr lang="es-MX" sz="800">
                          <a:solidFill>
                            <a:srgbClr val="000000"/>
                          </a:solidFill>
                          <a:latin typeface="Arial"/>
                          <a:ea typeface="Times New Roman"/>
                        </a:rPr>
                        <a:t>4</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Ciertos trabajos implican empuñar herramientas de manera predominantemente estática.</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I)No; II) Sí</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II</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95">
                <a:tc>
                  <a:txBody>
                    <a:bodyPr/>
                    <a:lstStyle/>
                    <a:p>
                      <a:pPr algn="just">
                        <a:lnSpc>
                          <a:spcPct val="200000"/>
                        </a:lnSpc>
                        <a:spcAft>
                          <a:spcPts val="0"/>
                        </a:spcAft>
                      </a:pPr>
                      <a:r>
                        <a:rPr lang="es-MX" sz="800">
                          <a:solidFill>
                            <a:srgbClr val="000000"/>
                          </a:solidFill>
                          <a:latin typeface="Arial"/>
                          <a:ea typeface="Times New Roman"/>
                        </a:rPr>
                        <a:t>5</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Ciertos trabajos exigen una posición de trabajo fija.</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I)No; II) Sí</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a:t>
                      </a:r>
                      <a:endParaRPr lang="es-MX" sz="1200">
                        <a:latin typeface="Times New Roman"/>
                        <a:ea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29">
                <a:tc gridSpan="4">
                  <a:txBody>
                    <a:bodyPr/>
                    <a:lstStyle/>
                    <a:p>
                      <a:pPr algn="just">
                        <a:lnSpc>
                          <a:spcPct val="200000"/>
                        </a:lnSpc>
                        <a:spcAft>
                          <a:spcPts val="0"/>
                        </a:spcAft>
                      </a:pPr>
                      <a:r>
                        <a:rPr lang="es-MX" sz="800" dirty="0">
                          <a:solidFill>
                            <a:srgbClr val="000000"/>
                          </a:solidFill>
                          <a:latin typeface="Arial"/>
                          <a:ea typeface="Times New Roman"/>
                        </a:rPr>
                        <a:t>                                                                                                 ÍNDICE DE RIESGO DE EXPOSICIÓN</a:t>
                      </a:r>
                      <a:endParaRPr lang="es-MX" sz="1200" dirty="0">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457200"/>
            <a:ext cx="8229600" cy="685800"/>
          </a:xfrm>
        </p:spPr>
        <p:txBody>
          <a:bodyPr/>
          <a:lstStyle/>
          <a:p>
            <a:r>
              <a:rPr lang="es-ES_tradnl" sz="2800" smtClean="0"/>
              <a:t>Manipulación Manual de Cargas</a:t>
            </a:r>
            <a:endParaRPr lang="es-MX" sz="2800" smtClean="0"/>
          </a:p>
        </p:txBody>
      </p:sp>
      <p:graphicFrame>
        <p:nvGraphicFramePr>
          <p:cNvPr id="4" name="3 Tabla"/>
          <p:cNvGraphicFramePr>
            <a:graphicFrameLocks noGrp="1"/>
          </p:cNvGraphicFramePr>
          <p:nvPr/>
        </p:nvGraphicFramePr>
        <p:xfrm>
          <a:off x="214313" y="1071563"/>
          <a:ext cx="8643937" cy="5500687"/>
        </p:xfrm>
        <a:graphic>
          <a:graphicData uri="http://schemas.openxmlformats.org/drawingml/2006/table">
            <a:tbl>
              <a:tblPr/>
              <a:tblGrid>
                <a:gridCol w="660662"/>
                <a:gridCol w="3579239"/>
                <a:gridCol w="2835992"/>
                <a:gridCol w="1568104"/>
              </a:tblGrid>
              <a:tr h="458394">
                <a:tc gridSpan="4">
                  <a:txBody>
                    <a:bodyPr/>
                    <a:lstStyle/>
                    <a:p>
                      <a:pPr algn="just">
                        <a:lnSpc>
                          <a:spcPct val="200000"/>
                        </a:lnSpc>
                        <a:spcAft>
                          <a:spcPts val="0"/>
                        </a:spcAft>
                      </a:pPr>
                      <a:r>
                        <a:rPr lang="es-MX" sz="800">
                          <a:solidFill>
                            <a:srgbClr val="000000"/>
                          </a:solidFill>
                          <a:latin typeface="Arial"/>
                          <a:ea typeface="Times New Roman"/>
                        </a:rPr>
                        <a:t>LISTA DE VERIFICACIÓN: MANIPULACION MANUAL DE CARGAS</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458394">
                <a:tc>
                  <a:txBody>
                    <a:bodyPr/>
                    <a:lstStyle/>
                    <a:p>
                      <a:pPr algn="just">
                        <a:lnSpc>
                          <a:spcPct val="200000"/>
                        </a:lnSpc>
                        <a:spcAft>
                          <a:spcPts val="0"/>
                        </a:spcAft>
                      </a:pPr>
                      <a:r>
                        <a:rPr lang="es-MX" sz="800">
                          <a:solidFill>
                            <a:srgbClr val="000000"/>
                          </a:solidFill>
                          <a:latin typeface="Arial"/>
                          <a:ea typeface="Times New Roman"/>
                        </a:rPr>
                        <a:t>ÍTEM</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ENUNCIADO</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SELECCIONAR RESPUESTA</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PUNTUACIÓN</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8">
                <a:tc>
                  <a:txBody>
                    <a:bodyPr/>
                    <a:lstStyle/>
                    <a:p>
                      <a:pPr algn="just">
                        <a:lnSpc>
                          <a:spcPct val="200000"/>
                        </a:lnSpc>
                        <a:spcAft>
                          <a:spcPts val="0"/>
                        </a:spcAft>
                      </a:pPr>
                      <a:r>
                        <a:rPr lang="es-MX" sz="800">
                          <a:solidFill>
                            <a:srgbClr val="000000"/>
                          </a:solidFill>
                          <a:latin typeface="Arial"/>
                          <a:ea typeface="Times New Roman"/>
                        </a:rPr>
                        <a:t>1</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El peso promedio de las cargas en el trabajo es:</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A)&lt;1kg; B)1-5kg;C)5.1 – 10kg; D) &gt;10kg</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C</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8">
                <a:tc>
                  <a:txBody>
                    <a:bodyPr/>
                    <a:lstStyle/>
                    <a:p>
                      <a:pPr algn="just">
                        <a:lnSpc>
                          <a:spcPct val="200000"/>
                        </a:lnSpc>
                        <a:spcAft>
                          <a:spcPts val="0"/>
                        </a:spcAft>
                      </a:pPr>
                      <a:r>
                        <a:rPr lang="es-MX" sz="800">
                          <a:solidFill>
                            <a:srgbClr val="000000"/>
                          </a:solidFill>
                          <a:latin typeface="Arial"/>
                          <a:ea typeface="Times New Roman"/>
                        </a:rPr>
                        <a:t>2</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El trabajador desconoce las técnicas biomecánicas de levantamiento seguro de cargas mayores de 5 kg.</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 No; II) Sí</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II</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lgn="just">
                        <a:lnSpc>
                          <a:spcPct val="200000"/>
                        </a:lnSpc>
                        <a:spcAft>
                          <a:spcPts val="0"/>
                        </a:spcAft>
                      </a:pPr>
                      <a:r>
                        <a:rPr lang="es-MX" sz="800">
                          <a:solidFill>
                            <a:srgbClr val="000000"/>
                          </a:solidFill>
                          <a:latin typeface="Arial"/>
                          <a:ea typeface="Times New Roman"/>
                        </a:rPr>
                        <a:t>3</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El trabajador carece de faja de protección lumbar.</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 No; II) Sí</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II</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8">
                <a:tc>
                  <a:txBody>
                    <a:bodyPr/>
                    <a:lstStyle/>
                    <a:p>
                      <a:pPr algn="just">
                        <a:lnSpc>
                          <a:spcPct val="200000"/>
                        </a:lnSpc>
                        <a:spcAft>
                          <a:spcPts val="0"/>
                        </a:spcAft>
                      </a:pPr>
                      <a:r>
                        <a:rPr lang="es-MX" sz="800">
                          <a:solidFill>
                            <a:srgbClr val="000000"/>
                          </a:solidFill>
                          <a:latin typeface="Arial"/>
                          <a:ea typeface="Times New Roman"/>
                        </a:rPr>
                        <a:t>4</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Las ayudas mecánicas son insuficientes o inexistentes para el traslado de carga pesada.</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I)No; II) Sí</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II</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8">
                <a:tc>
                  <a:txBody>
                    <a:bodyPr/>
                    <a:lstStyle/>
                    <a:p>
                      <a:pPr algn="just">
                        <a:lnSpc>
                          <a:spcPct val="200000"/>
                        </a:lnSpc>
                        <a:spcAft>
                          <a:spcPts val="0"/>
                        </a:spcAft>
                      </a:pPr>
                      <a:r>
                        <a:rPr lang="es-MX" sz="800">
                          <a:solidFill>
                            <a:srgbClr val="000000"/>
                          </a:solidFill>
                          <a:latin typeface="Arial"/>
                          <a:ea typeface="Times New Roman"/>
                        </a:rPr>
                        <a:t>5</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El operativo de montaje de transformador se lo realiza siguiendo algún procedimiento seguro y utilizando ayuda mecánica</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No sabe/No Aplica; I)No; II) Sí</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rPr>
                        <a:t>II</a:t>
                      </a:r>
                      <a:endParaRPr lang="es-MX"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gridSpan="4">
                  <a:txBody>
                    <a:bodyPr/>
                    <a:lstStyle/>
                    <a:p>
                      <a:pPr algn="just">
                        <a:lnSpc>
                          <a:spcPct val="200000"/>
                        </a:lnSpc>
                        <a:spcAft>
                          <a:spcPts val="0"/>
                        </a:spcAft>
                      </a:pPr>
                      <a:r>
                        <a:rPr lang="es-MX" sz="800" dirty="0">
                          <a:solidFill>
                            <a:srgbClr val="000000"/>
                          </a:solidFill>
                          <a:latin typeface="Arial"/>
                          <a:ea typeface="Times New Roman"/>
                        </a:rPr>
                        <a:t>                                                                                                 ÍNDICE DE RIESGO DE EXPOSICIÓN</a:t>
                      </a:r>
                      <a:endParaRPr lang="es-MX"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457200" y="457200"/>
            <a:ext cx="8229600" cy="542925"/>
          </a:xfrm>
        </p:spPr>
        <p:txBody>
          <a:bodyPr/>
          <a:lstStyle/>
          <a:p>
            <a:r>
              <a:rPr lang="es-ES_tradnl" sz="2400" smtClean="0"/>
              <a:t>Postura de Trabajo</a:t>
            </a:r>
            <a:endParaRPr lang="es-MX" sz="2400" smtClean="0"/>
          </a:p>
        </p:txBody>
      </p:sp>
      <p:graphicFrame>
        <p:nvGraphicFramePr>
          <p:cNvPr id="4" name="3 Tabla"/>
          <p:cNvGraphicFramePr>
            <a:graphicFrameLocks noGrp="1"/>
          </p:cNvGraphicFramePr>
          <p:nvPr/>
        </p:nvGraphicFramePr>
        <p:xfrm>
          <a:off x="285750" y="1071563"/>
          <a:ext cx="8572500" cy="5572125"/>
        </p:xfrm>
        <a:graphic>
          <a:graphicData uri="http://schemas.openxmlformats.org/drawingml/2006/table">
            <a:tbl>
              <a:tblPr/>
              <a:tblGrid>
                <a:gridCol w="655204"/>
                <a:gridCol w="3549658"/>
                <a:gridCol w="2812554"/>
                <a:gridCol w="1555144"/>
              </a:tblGrid>
              <a:tr h="253280">
                <a:tc gridSpan="4">
                  <a:txBody>
                    <a:bodyPr/>
                    <a:lstStyle/>
                    <a:p>
                      <a:pPr algn="just">
                        <a:lnSpc>
                          <a:spcPct val="200000"/>
                        </a:lnSpc>
                        <a:spcAft>
                          <a:spcPts val="0"/>
                        </a:spcAft>
                      </a:pPr>
                      <a:r>
                        <a:rPr lang="es-MX" sz="600">
                          <a:solidFill>
                            <a:srgbClr val="000000"/>
                          </a:solidFill>
                          <a:latin typeface="Arial"/>
                          <a:ea typeface="Times New Roman"/>
                          <a:cs typeface="Times New Roman"/>
                        </a:rPr>
                        <a:t>LISTA DE VERIFICACIÓN: POSTURA DE TRABAJO</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253280">
                <a:tc>
                  <a:txBody>
                    <a:bodyPr/>
                    <a:lstStyle/>
                    <a:p>
                      <a:pPr algn="just">
                        <a:lnSpc>
                          <a:spcPct val="200000"/>
                        </a:lnSpc>
                        <a:spcAft>
                          <a:spcPts val="0"/>
                        </a:spcAft>
                      </a:pPr>
                      <a:r>
                        <a:rPr lang="es-MX" sz="600">
                          <a:solidFill>
                            <a:srgbClr val="000000"/>
                          </a:solidFill>
                          <a:latin typeface="Arial"/>
                          <a:ea typeface="Times New Roman"/>
                          <a:cs typeface="Times New Roman"/>
                        </a:rPr>
                        <a:t>ÍTEM</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ENUNCIADO</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SELECCIONAR RESPUESTA</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PUNTUACIÓN</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841">
                <a:tc>
                  <a:txBody>
                    <a:bodyPr/>
                    <a:lstStyle/>
                    <a:p>
                      <a:pPr algn="just">
                        <a:lnSpc>
                          <a:spcPct val="200000"/>
                        </a:lnSpc>
                        <a:spcAft>
                          <a:spcPts val="0"/>
                        </a:spcAft>
                      </a:pPr>
                      <a:r>
                        <a:rPr lang="es-MX" sz="600">
                          <a:solidFill>
                            <a:srgbClr val="000000"/>
                          </a:solidFill>
                          <a:latin typeface="Arial"/>
                          <a:ea typeface="Times New Roman"/>
                          <a:cs typeface="Times New Roman"/>
                        </a:rPr>
                        <a:t>1</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El trabajador realiza ciertos trabajos con los brazos levantados, por encima de los hombros y/o separados del cuerpo.</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No Sabe/No Aplica; I) No; II) Sí</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II</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a:txBody>
                    <a:bodyPr/>
                    <a:lstStyle/>
                    <a:p>
                      <a:pPr algn="just">
                        <a:lnSpc>
                          <a:spcPct val="200000"/>
                        </a:lnSpc>
                        <a:spcAft>
                          <a:spcPts val="0"/>
                        </a:spcAft>
                      </a:pPr>
                      <a:r>
                        <a:rPr lang="es-MX" sz="600">
                          <a:solidFill>
                            <a:srgbClr val="000000"/>
                          </a:solidFill>
                          <a:latin typeface="Arial"/>
                          <a:ea typeface="Times New Roman"/>
                          <a:cs typeface="Times New Roman"/>
                        </a:rPr>
                        <a:t>2</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Ciertos trabajos requieren hiperextensión de la muñeca del trabajador, con demanda de mucha fuerza.</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No Sabe/No Aplica; A) Ningún Trabajo; B) Algunos Trabajos; C) Muchos Trabajos; D) Todos los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B</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a:txBody>
                    <a:bodyPr/>
                    <a:lstStyle/>
                    <a:p>
                      <a:pPr algn="just">
                        <a:lnSpc>
                          <a:spcPct val="200000"/>
                        </a:lnSpc>
                        <a:spcAft>
                          <a:spcPts val="0"/>
                        </a:spcAft>
                      </a:pPr>
                      <a:r>
                        <a:rPr lang="es-MX" sz="600">
                          <a:solidFill>
                            <a:srgbClr val="000000"/>
                          </a:solidFill>
                          <a:latin typeface="Arial"/>
                          <a:ea typeface="Times New Roman"/>
                          <a:cs typeface="Times New Roman"/>
                        </a:rPr>
                        <a:t>3</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Durante la realización de ciertos trabajos el cuello y hombros del trabajador forman un ángulo de 15º</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No Sabe/No Aplica; A) Ningún Trabajo; B) Algunos Trabajos; C) Muchos Trabajos; D) Todos los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B</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a:txBody>
                    <a:bodyPr/>
                    <a:lstStyle/>
                    <a:p>
                      <a:pPr algn="just">
                        <a:lnSpc>
                          <a:spcPct val="200000"/>
                        </a:lnSpc>
                        <a:spcAft>
                          <a:spcPts val="0"/>
                        </a:spcAft>
                      </a:pPr>
                      <a:r>
                        <a:rPr lang="es-MX" sz="600">
                          <a:solidFill>
                            <a:srgbClr val="000000"/>
                          </a:solidFill>
                          <a:latin typeface="Arial"/>
                          <a:ea typeface="Times New Roman"/>
                          <a:cs typeface="Times New Roman"/>
                        </a:rPr>
                        <a:t>4</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La espalda del trabajador se mantienen inclinada y/o girada durante la realización de ciertos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No Sabe/No Aplica; A) Ningún Trabajo; B) Algunos Trabajos; C) Muchos Trabajos; D) Todos los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D</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a:txBody>
                    <a:bodyPr/>
                    <a:lstStyle/>
                    <a:p>
                      <a:pPr algn="just">
                        <a:lnSpc>
                          <a:spcPct val="200000"/>
                        </a:lnSpc>
                        <a:spcAft>
                          <a:spcPts val="0"/>
                        </a:spcAft>
                      </a:pPr>
                      <a:r>
                        <a:rPr lang="es-MX" sz="600">
                          <a:solidFill>
                            <a:srgbClr val="000000"/>
                          </a:solidFill>
                          <a:latin typeface="Arial"/>
                          <a:ea typeface="Times New Roman"/>
                          <a:cs typeface="Times New Roman"/>
                        </a:rPr>
                        <a:t>5</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El trabajador realiza un movimiento asimétrico del cuerpo, sólo hacia un lado durante la realización de ciertos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No Sabe/No Aplica; A) Ningún Trabajo; B) Algunos Trabajos; C) Muchos Trabajos; D) Todos los trabajos.</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600">
                          <a:solidFill>
                            <a:srgbClr val="000000"/>
                          </a:solidFill>
                          <a:latin typeface="Arial"/>
                          <a:ea typeface="Times New Roman"/>
                          <a:cs typeface="Times New Roman"/>
                        </a:rPr>
                        <a:t>B</a:t>
                      </a:r>
                      <a:endParaRPr lang="es-MX" sz="900">
                        <a:latin typeface="Times New Roman"/>
                        <a:ea typeface="Times New Roman"/>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280">
                <a:tc gridSpan="4">
                  <a:txBody>
                    <a:bodyPr/>
                    <a:lstStyle/>
                    <a:p>
                      <a:pPr algn="just">
                        <a:lnSpc>
                          <a:spcPct val="200000"/>
                        </a:lnSpc>
                        <a:spcAft>
                          <a:spcPts val="0"/>
                        </a:spcAft>
                      </a:pPr>
                      <a:r>
                        <a:rPr lang="es-MX" sz="600" dirty="0">
                          <a:solidFill>
                            <a:srgbClr val="000000"/>
                          </a:solidFill>
                          <a:latin typeface="Arial"/>
                          <a:ea typeface="Times New Roman"/>
                          <a:cs typeface="Times New Roman"/>
                        </a:rPr>
                        <a:t>                                                            ÍNDICE DE RIESGO DE EXPOSICIÓN</a:t>
                      </a:r>
                      <a:endParaRPr lang="es-MX" sz="900" dirty="0">
                        <a:latin typeface="Times New Roman"/>
                        <a:ea typeface="Times New Roman"/>
                        <a:cs typeface="Times New Roman"/>
                      </a:endParaRPr>
                    </a:p>
                  </a:txBody>
                  <a:tcPr marL="51955" marR="519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457200"/>
            <a:ext cx="8229600" cy="685800"/>
          </a:xfrm>
        </p:spPr>
        <p:txBody>
          <a:bodyPr/>
          <a:lstStyle/>
          <a:p>
            <a:r>
              <a:rPr lang="es-ES_tradnl" sz="2400" smtClean="0"/>
              <a:t>Estrés Térmico</a:t>
            </a:r>
            <a:endParaRPr lang="es-MX" sz="2400" smtClean="0"/>
          </a:p>
        </p:txBody>
      </p:sp>
      <p:graphicFrame>
        <p:nvGraphicFramePr>
          <p:cNvPr id="4" name="3 Tabla"/>
          <p:cNvGraphicFramePr>
            <a:graphicFrameLocks noGrp="1"/>
          </p:cNvGraphicFramePr>
          <p:nvPr/>
        </p:nvGraphicFramePr>
        <p:xfrm>
          <a:off x="714375" y="1357313"/>
          <a:ext cx="8001000" cy="5143500"/>
        </p:xfrm>
        <a:graphic>
          <a:graphicData uri="http://schemas.openxmlformats.org/drawingml/2006/table">
            <a:tbl>
              <a:tblPr/>
              <a:tblGrid>
                <a:gridCol w="611522"/>
                <a:gridCol w="3313015"/>
                <a:gridCol w="2625051"/>
                <a:gridCol w="1451468"/>
              </a:tblGrid>
              <a:tr h="367395">
                <a:tc gridSpan="4">
                  <a:txBody>
                    <a:bodyPr/>
                    <a:lstStyle/>
                    <a:p>
                      <a:pPr algn="just">
                        <a:lnSpc>
                          <a:spcPct val="200000"/>
                        </a:lnSpc>
                        <a:spcAft>
                          <a:spcPts val="0"/>
                        </a:spcAft>
                      </a:pPr>
                      <a:r>
                        <a:rPr lang="es-MX" sz="800">
                          <a:solidFill>
                            <a:srgbClr val="000000"/>
                          </a:solidFill>
                          <a:latin typeface="Arial"/>
                          <a:ea typeface="Times New Roman"/>
                          <a:cs typeface="Times New Roman"/>
                        </a:rPr>
                        <a:t>LISTA DE VERIFICACIÓN: ESTRÉS TÉRMICO (AMBIENTES EXTERIORES)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367395">
                <a:tc>
                  <a:txBody>
                    <a:bodyPr/>
                    <a:lstStyle/>
                    <a:p>
                      <a:pPr algn="just">
                        <a:lnSpc>
                          <a:spcPct val="200000"/>
                        </a:lnSpc>
                        <a:spcAft>
                          <a:spcPts val="0"/>
                        </a:spcAft>
                      </a:pPr>
                      <a:r>
                        <a:rPr lang="es-MX" sz="800">
                          <a:solidFill>
                            <a:srgbClr val="000000"/>
                          </a:solidFill>
                          <a:latin typeface="Arial"/>
                          <a:ea typeface="Times New Roman"/>
                          <a:cs typeface="Times New Roman"/>
                        </a:rPr>
                        <a:t>ÍTEM</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ENUNCIADO</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SELECCIONAR RESPUESTA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PUNTUACIÓN</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791">
                <a:tc>
                  <a:txBody>
                    <a:bodyPr/>
                    <a:lstStyle/>
                    <a:p>
                      <a:pPr algn="just">
                        <a:lnSpc>
                          <a:spcPct val="200000"/>
                        </a:lnSpc>
                        <a:spcAft>
                          <a:spcPts val="0"/>
                        </a:spcAft>
                      </a:pPr>
                      <a:r>
                        <a:rPr lang="es-MX" sz="8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El trabajador realiza trabajos en: </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Ambientes exteriores; Ambientes Interiores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Aplica)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2186">
                <a:tc>
                  <a:txBody>
                    <a:bodyPr/>
                    <a:lstStyle/>
                    <a:p>
                      <a:pPr algn="just">
                        <a:lnSpc>
                          <a:spcPct val="200000"/>
                        </a:lnSpc>
                        <a:spcAft>
                          <a:spcPts val="0"/>
                        </a:spcAft>
                      </a:pPr>
                      <a:r>
                        <a:rPr lang="es-MX" sz="800">
                          <a:solidFill>
                            <a:srgbClr val="000000"/>
                          </a:solidFill>
                          <a:latin typeface="Arial"/>
                          <a:ea typeface="Times New Roman"/>
                          <a:cs typeface="Times New Roman"/>
                        </a:rPr>
                        <a:t>2</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 sensación térmica más frecuente del trabajador 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A) Fresca; B) Neutra; C) Cálida; D) Extremadamente calurosa.</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dirty="0">
                          <a:solidFill>
                            <a:srgbClr val="000000"/>
                          </a:solidFill>
                          <a:latin typeface="Arial"/>
                          <a:ea typeface="Times New Roman"/>
                          <a:cs typeface="Times New Roman"/>
                        </a:rPr>
                        <a:t>B</a:t>
                      </a:r>
                      <a:endParaRPr lang="es-MX"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791">
                <a:tc>
                  <a:txBody>
                    <a:bodyPr/>
                    <a:lstStyle/>
                    <a:p>
                      <a:pPr algn="just">
                        <a:lnSpc>
                          <a:spcPct val="200000"/>
                        </a:lnSpc>
                        <a:spcAft>
                          <a:spcPts val="0"/>
                        </a:spcAft>
                      </a:pPr>
                      <a:r>
                        <a:rPr lang="es-MX" sz="800">
                          <a:solidFill>
                            <a:srgbClr val="000000"/>
                          </a:solidFill>
                          <a:latin typeface="Arial"/>
                          <a:ea typeface="Times New Roman"/>
                          <a:cs typeface="Times New Roman"/>
                        </a:rPr>
                        <a:t>3</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Las medidas que limitan el tiempo de exposición al sol son inadecuadas o inexistentes</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791">
                <a:tc>
                  <a:txBody>
                    <a:bodyPr/>
                    <a:lstStyle/>
                    <a:p>
                      <a:pPr algn="just">
                        <a:lnSpc>
                          <a:spcPct val="200000"/>
                        </a:lnSpc>
                        <a:spcAft>
                          <a:spcPts val="0"/>
                        </a:spcAft>
                      </a:pPr>
                      <a:r>
                        <a:rPr lang="es-MX" sz="8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Son frecuentes los ambientes de trabajo interno con ventilación inadecuada o inexistente</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791">
                <a:tc>
                  <a:txBody>
                    <a:bodyPr/>
                    <a:lstStyle/>
                    <a:p>
                      <a:pPr algn="just">
                        <a:lnSpc>
                          <a:spcPct val="200000"/>
                        </a:lnSpc>
                        <a:spcAft>
                          <a:spcPts val="0"/>
                        </a:spcAft>
                      </a:pPr>
                      <a:r>
                        <a:rPr lang="es-MX" sz="8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hay fuentes de agua fresca disponible cerca del lugar de trabajo</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No Sabe/No Aplica; I) No; II Sí)</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MX" sz="800">
                          <a:solidFill>
                            <a:srgbClr val="000000"/>
                          </a:solidFill>
                          <a:latin typeface="Arial"/>
                          <a:ea typeface="Times New Roman"/>
                          <a:cs typeface="Times New Roman"/>
                        </a:rPr>
                        <a:t>II</a:t>
                      </a:r>
                      <a:endParaRPr lang="es-MX"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395">
                <a:tc gridSpan="4">
                  <a:txBody>
                    <a:bodyPr/>
                    <a:lstStyle/>
                    <a:p>
                      <a:pPr algn="just">
                        <a:lnSpc>
                          <a:spcPct val="200000"/>
                        </a:lnSpc>
                        <a:spcAft>
                          <a:spcPts val="0"/>
                        </a:spcAft>
                      </a:pPr>
                      <a:r>
                        <a:rPr lang="es-MX" sz="800" dirty="0">
                          <a:solidFill>
                            <a:srgbClr val="000000"/>
                          </a:solidFill>
                          <a:latin typeface="Arial"/>
                          <a:ea typeface="Times New Roman"/>
                          <a:cs typeface="Times New Roman"/>
                        </a:rPr>
                        <a:t>                                                                                                ÍNDICE DE RIESGO DE EXPOSICIÓN</a:t>
                      </a:r>
                      <a:endParaRPr lang="es-MX"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549275"/>
            <a:ext cx="8218487" cy="1079500"/>
          </a:xfrm>
          <a:noFill/>
        </p:spPr>
        <p:txBody>
          <a:bodyPr/>
          <a:lstStyle/>
          <a:p>
            <a:pPr eaLnBrk="1" hangingPunct="1"/>
            <a:r>
              <a:rPr lang="es-ES" sz="2800" smtClean="0">
                <a:solidFill>
                  <a:srgbClr val="0000FF"/>
                </a:solidFill>
              </a:rPr>
              <a:t>Diseño del Plan de Seguridad</a:t>
            </a:r>
          </a:p>
        </p:txBody>
      </p:sp>
      <p:sp>
        <p:nvSpPr>
          <p:cNvPr id="21507" name="Rectangle 3"/>
          <p:cNvSpPr>
            <a:spLocks noGrp="1" noChangeArrowheads="1"/>
          </p:cNvSpPr>
          <p:nvPr>
            <p:ph type="body" idx="1"/>
          </p:nvPr>
        </p:nvSpPr>
        <p:spPr>
          <a:xfrm>
            <a:off x="428625" y="1428750"/>
            <a:ext cx="8229600" cy="4184650"/>
          </a:xfrm>
        </p:spPr>
        <p:txBody>
          <a:bodyPr/>
          <a:lstStyle/>
          <a:p>
            <a:pPr eaLnBrk="1" hangingPunct="1">
              <a:buFont typeface="Wingdings" pitchFamily="2" charset="2"/>
              <a:buNone/>
            </a:pPr>
            <a:r>
              <a:rPr lang="es-ES" sz="2800" smtClean="0"/>
              <a:t>  Se enfoca en cada etapa del proyecto identificada con alto índice de riesgo.</a:t>
            </a:r>
          </a:p>
          <a:p>
            <a:pPr eaLnBrk="1" hangingPunct="1"/>
            <a:r>
              <a:rPr lang="es-ES" sz="2800" smtClean="0"/>
              <a:t>Objetivos:</a:t>
            </a:r>
          </a:p>
          <a:p>
            <a:pPr lvl="1" eaLnBrk="1" hangingPunct="1"/>
            <a:r>
              <a:rPr lang="es-ES" sz="2400" smtClean="0"/>
              <a:t>Clasificar etapas de acuerdo a índice de riesgo.</a:t>
            </a:r>
          </a:p>
          <a:p>
            <a:pPr lvl="1" eaLnBrk="1" hangingPunct="1"/>
            <a:r>
              <a:rPr lang="es-ES" sz="2400" smtClean="0"/>
              <a:t>Establecer estrategias si amerita minimizar el riesgo en cierta etapa o actividad del proyecto.</a:t>
            </a:r>
          </a:p>
          <a:p>
            <a:pPr eaLnBrk="1" hangingPunct="1"/>
            <a:r>
              <a:rPr lang="es-ES" sz="2800" smtClean="0"/>
              <a:t>Herramientas y Técnicas a Emplear</a:t>
            </a:r>
          </a:p>
          <a:p>
            <a:pPr lvl="1" eaLnBrk="1" hangingPunct="1"/>
            <a:r>
              <a:rPr lang="es-ES" sz="2400" smtClean="0"/>
              <a:t>Establecer acciones correctivas, plazos de ejecución y personas responsables para así viabilizar eficientemente estrategias de acciones correctivas.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49275"/>
            <a:ext cx="8229600" cy="647700"/>
          </a:xfrm>
        </p:spPr>
        <p:txBody>
          <a:bodyPr/>
          <a:lstStyle/>
          <a:p>
            <a:pPr eaLnBrk="1" hangingPunct="1"/>
            <a:r>
              <a:rPr lang="es-ES" sz="3200" b="1" u="sng" smtClean="0">
                <a:solidFill>
                  <a:srgbClr val="0000FF"/>
                </a:solidFill>
              </a:rPr>
              <a:t>ETAPAS DEL PLAN DE SEGURIDAD</a:t>
            </a:r>
          </a:p>
        </p:txBody>
      </p:sp>
      <p:sp>
        <p:nvSpPr>
          <p:cNvPr id="4099" name="Rectangle 3"/>
          <p:cNvSpPr>
            <a:spLocks noGrp="1" noChangeArrowheads="1"/>
          </p:cNvSpPr>
          <p:nvPr>
            <p:ph type="body" idx="1"/>
          </p:nvPr>
        </p:nvSpPr>
        <p:spPr/>
        <p:txBody>
          <a:bodyPr/>
          <a:lstStyle/>
          <a:p>
            <a:pPr eaLnBrk="1" hangingPunct="1"/>
            <a:r>
              <a:rPr lang="es-ES" sz="2800" smtClean="0"/>
              <a:t>Levantamiento General de Información.</a:t>
            </a:r>
          </a:p>
          <a:p>
            <a:pPr eaLnBrk="1" hangingPunct="1"/>
            <a:r>
              <a:rPr lang="es-ES" sz="2800" smtClean="0"/>
              <a:t>Selección de Variables de Riesgo.</a:t>
            </a:r>
          </a:p>
          <a:p>
            <a:pPr eaLnBrk="1" hangingPunct="1"/>
            <a:r>
              <a:rPr lang="es-ES" sz="2800" smtClean="0"/>
              <a:t>Diseño del Plan de Seguridad.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71500" y="642938"/>
          <a:ext cx="8286750" cy="5929312"/>
        </p:xfrm>
        <a:graphic>
          <a:graphicData uri="http://schemas.openxmlformats.org/drawingml/2006/table">
            <a:tbl>
              <a:tblPr/>
              <a:tblGrid>
                <a:gridCol w="6029116"/>
                <a:gridCol w="101439"/>
                <a:gridCol w="2156253"/>
              </a:tblGrid>
              <a:tr h="471500">
                <a:tc gridSpan="3">
                  <a:txBody>
                    <a:bodyPr/>
                    <a:lstStyle/>
                    <a:p>
                      <a:pPr algn="just">
                        <a:lnSpc>
                          <a:spcPct val="200000"/>
                        </a:lnSpc>
                        <a:spcAft>
                          <a:spcPts val="0"/>
                        </a:spcAft>
                      </a:pPr>
                      <a:r>
                        <a:rPr lang="es-MX" sz="800" dirty="0">
                          <a:solidFill>
                            <a:srgbClr val="000000"/>
                          </a:solidFill>
                          <a:latin typeface="Arial"/>
                          <a:ea typeface="Times New Roman"/>
                        </a:rPr>
                        <a:t>VARIABLE DE RIESGO: Caída de Objetos Contundentes</a:t>
                      </a:r>
                      <a:endParaRPr lang="es-MX" sz="1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500968">
                <a:tc>
                  <a:txBody>
                    <a:bodyPr/>
                    <a:lstStyle/>
                    <a:p>
                      <a:pPr algn="just">
                        <a:lnSpc>
                          <a:spcPct val="200000"/>
                        </a:lnSpc>
                        <a:spcAft>
                          <a:spcPts val="0"/>
                        </a:spcAft>
                      </a:pPr>
                      <a:r>
                        <a:rPr lang="es-MX" sz="800" dirty="0">
                          <a:solidFill>
                            <a:srgbClr val="000000"/>
                          </a:solidFill>
                          <a:latin typeface="Arial"/>
                          <a:ea typeface="Times New Roman"/>
                        </a:rPr>
                        <a:t>OBJETIVO ESPECÍFICO</a:t>
                      </a:r>
                      <a:endParaRPr lang="es-MX" sz="1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800">
                          <a:solidFill>
                            <a:srgbClr val="000000"/>
                          </a:solidFill>
                          <a:latin typeface="Arial"/>
                          <a:ea typeface="Times New Roman"/>
                        </a:rPr>
                        <a:t>PLAZO DE EJECUCIÓN</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943000">
                <a:tc>
                  <a:txBody>
                    <a:bodyPr/>
                    <a:lstStyle/>
                    <a:p>
                      <a:pPr algn="just">
                        <a:lnSpc>
                          <a:spcPct val="200000"/>
                        </a:lnSpc>
                        <a:spcAft>
                          <a:spcPts val="0"/>
                        </a:spcAft>
                      </a:pPr>
                      <a:r>
                        <a:rPr lang="es-MX" sz="800">
                          <a:solidFill>
                            <a:srgbClr val="000000"/>
                          </a:solidFill>
                          <a:latin typeface="Arial"/>
                          <a:ea typeface="Times New Roman"/>
                        </a:rPr>
                        <a:t>Impedir la ocurrencia de accidentes e incidentes, motivados por la caída de objetos contundentes durante la realización de trabajos en altura.</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800">
                          <a:solidFill>
                            <a:srgbClr val="000000"/>
                          </a:solidFill>
                          <a:latin typeface="Arial"/>
                          <a:ea typeface="Times New Roman"/>
                        </a:rPr>
                        <a:t>Corto Plazo</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00968">
                <a:tc>
                  <a:txBody>
                    <a:bodyPr/>
                    <a:lstStyle/>
                    <a:p>
                      <a:pPr algn="just">
                        <a:lnSpc>
                          <a:spcPct val="200000"/>
                        </a:lnSpc>
                        <a:spcAft>
                          <a:spcPts val="0"/>
                        </a:spcAft>
                      </a:pPr>
                      <a:r>
                        <a:rPr lang="es-MX" sz="800">
                          <a:solidFill>
                            <a:srgbClr val="000000"/>
                          </a:solidFill>
                          <a:latin typeface="Arial"/>
                          <a:ea typeface="Times New Roman"/>
                        </a:rPr>
                        <a:t>ALCANCE: Trabajos de instalación de Pararrayos y Fusibles-Seccionadores.</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800">
                        <a:solidFill>
                          <a:srgbClr val="000000"/>
                        </a:solidFill>
                        <a:latin typeface="Arial"/>
                        <a:ea typeface="Times New Roman"/>
                      </a:endParaRP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683920">
                <a:tc gridSpan="2">
                  <a:txBody>
                    <a:bodyPr/>
                    <a:lstStyle/>
                    <a:p>
                      <a:pPr algn="just">
                        <a:lnSpc>
                          <a:spcPct val="200000"/>
                        </a:lnSpc>
                        <a:spcAft>
                          <a:spcPts val="0"/>
                        </a:spcAft>
                      </a:pPr>
                      <a:r>
                        <a:rPr lang="es-MX" sz="800">
                          <a:solidFill>
                            <a:srgbClr val="000000"/>
                          </a:solidFill>
                          <a:latin typeface="Arial"/>
                          <a:ea typeface="Times New Roman"/>
                        </a:rPr>
                        <a:t>ACCIONES CORRECTIVAS</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800">
                          <a:solidFill>
                            <a:srgbClr val="000000"/>
                          </a:solidFill>
                          <a:latin typeface="Arial"/>
                          <a:ea typeface="Times New Roman"/>
                        </a:rPr>
                        <a:t>RESPONSABLES</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997">
                <a:tc gridSpan="2">
                  <a:txBody>
                    <a:bodyPr/>
                    <a:lstStyle/>
                    <a:p>
                      <a:pPr marL="342900" lvl="0" indent="-342900" algn="just">
                        <a:lnSpc>
                          <a:spcPct val="200000"/>
                        </a:lnSpc>
                        <a:spcAft>
                          <a:spcPts val="0"/>
                        </a:spcAft>
                        <a:buFont typeface="+mj-lt"/>
                        <a:buAutoNum type="alphaUcPeriod"/>
                      </a:pPr>
                      <a:r>
                        <a:rPr lang="es-MX" sz="800">
                          <a:solidFill>
                            <a:srgbClr val="000000"/>
                          </a:solidFill>
                          <a:latin typeface="Arial"/>
                          <a:ea typeface="Times New Roman"/>
                        </a:rPr>
                        <a:t>Mantener y reforzar el uso de señales efectivas de advertencia a los transeúntes cercanos a sitios donde se realice la instalación.</a:t>
                      </a:r>
                      <a:endParaRPr lang="es-MX" sz="1200">
                        <a:latin typeface="Times New Roman"/>
                        <a:ea typeface="Times New Roman"/>
                      </a:endParaRPr>
                    </a:p>
                    <a:p>
                      <a:pPr marL="342900" lvl="0" indent="-342900" algn="just">
                        <a:lnSpc>
                          <a:spcPct val="200000"/>
                        </a:lnSpc>
                        <a:spcAft>
                          <a:spcPts val="0"/>
                        </a:spcAft>
                        <a:buFont typeface="+mj-lt"/>
                        <a:buAutoNum type="alphaUcPeriod"/>
                      </a:pPr>
                      <a:r>
                        <a:rPr lang="es-MX" sz="800">
                          <a:solidFill>
                            <a:srgbClr val="000000"/>
                          </a:solidFill>
                          <a:latin typeface="Arial"/>
                          <a:ea typeface="Times New Roman"/>
                        </a:rPr>
                        <a:t>Adquirir y emplear eslingas para mantener sujetados los equipos, materiales y herramientas utilizadas en la instalación de pararrayos y fusibles-seccionadores.</a:t>
                      </a:r>
                      <a:endParaRPr lang="es-MX" sz="1200">
                        <a:latin typeface="Times New Roman"/>
                        <a:ea typeface="Times New Roman"/>
                      </a:endParaRPr>
                    </a:p>
                    <a:p>
                      <a:pPr marL="342900" lvl="0" indent="-342900" algn="just">
                        <a:lnSpc>
                          <a:spcPct val="200000"/>
                        </a:lnSpc>
                        <a:spcAft>
                          <a:spcPts val="0"/>
                        </a:spcAft>
                        <a:buFont typeface="+mj-lt"/>
                        <a:buAutoNum type="alphaUcPeriod"/>
                      </a:pPr>
                      <a:r>
                        <a:rPr lang="es-MX" sz="800">
                          <a:solidFill>
                            <a:srgbClr val="000000"/>
                          </a:solidFill>
                          <a:latin typeface="Arial"/>
                          <a:ea typeface="Times New Roman"/>
                        </a:rPr>
                        <a:t>Exigir a los trabajadores el uso de cascos de seguridad en las adyacencias al lugar de la instalación.</a:t>
                      </a:r>
                      <a:endParaRPr lang="es-MX" sz="12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800" dirty="0">
                          <a:solidFill>
                            <a:srgbClr val="000000"/>
                          </a:solidFill>
                          <a:latin typeface="Arial"/>
                          <a:ea typeface="Times New Roman"/>
                        </a:rPr>
                        <a:t>-Electricista a cargo de la Instalación.</a:t>
                      </a:r>
                      <a:endParaRPr lang="es-MX" sz="1200" dirty="0">
                        <a:latin typeface="Times New Roman"/>
                        <a:ea typeface="Times New Roman"/>
                      </a:endParaRPr>
                    </a:p>
                    <a:p>
                      <a:pPr algn="just">
                        <a:lnSpc>
                          <a:spcPct val="200000"/>
                        </a:lnSpc>
                        <a:spcAft>
                          <a:spcPts val="0"/>
                        </a:spcAft>
                      </a:pPr>
                      <a:r>
                        <a:rPr lang="es-MX" sz="800" dirty="0">
                          <a:solidFill>
                            <a:srgbClr val="000000"/>
                          </a:solidFill>
                          <a:latin typeface="Arial"/>
                          <a:ea typeface="Times New Roman"/>
                        </a:rPr>
                        <a:t>-Ingeniero responsable del proyecto.</a:t>
                      </a:r>
                      <a:endParaRPr lang="es-MX" sz="1200" dirty="0">
                        <a:latin typeface="Times New Roman"/>
                        <a:ea typeface="Times New Roman"/>
                      </a:endParaRPr>
                    </a:p>
                    <a:p>
                      <a:pPr algn="just">
                        <a:lnSpc>
                          <a:spcPct val="200000"/>
                        </a:lnSpc>
                        <a:spcAft>
                          <a:spcPts val="0"/>
                        </a:spcAft>
                      </a:pPr>
                      <a:r>
                        <a:rPr lang="es-MX" sz="800" dirty="0">
                          <a:solidFill>
                            <a:srgbClr val="000000"/>
                          </a:solidFill>
                          <a:latin typeface="Arial"/>
                          <a:ea typeface="Times New Roman"/>
                        </a:rPr>
                        <a:t>-Supervisor del proyecto.</a:t>
                      </a:r>
                      <a:endParaRPr lang="es-MX" sz="12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00063" y="642938"/>
          <a:ext cx="8429625" cy="5929312"/>
        </p:xfrm>
        <a:graphic>
          <a:graphicData uri="http://schemas.openxmlformats.org/drawingml/2006/table">
            <a:tbl>
              <a:tblPr/>
              <a:tblGrid>
                <a:gridCol w="6125037"/>
                <a:gridCol w="114091"/>
                <a:gridCol w="2190557"/>
              </a:tblGrid>
              <a:tr h="274820">
                <a:tc gridSpan="3">
                  <a:txBody>
                    <a:bodyPr/>
                    <a:lstStyle/>
                    <a:p>
                      <a:pPr algn="just">
                        <a:lnSpc>
                          <a:spcPct val="200000"/>
                        </a:lnSpc>
                        <a:spcAft>
                          <a:spcPts val="0"/>
                        </a:spcAft>
                      </a:pPr>
                      <a:r>
                        <a:rPr lang="es-MX" sz="600" dirty="0">
                          <a:solidFill>
                            <a:srgbClr val="000000"/>
                          </a:solidFill>
                          <a:latin typeface="Arial"/>
                          <a:ea typeface="Times New Roman"/>
                        </a:rPr>
                        <a:t>VARIABLE DE RIESGO: Caída desde distinto nivel.</a:t>
                      </a:r>
                      <a:endParaRPr lang="es-MX" sz="900" dirty="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91994">
                <a:tc>
                  <a:txBody>
                    <a:bodyPr/>
                    <a:lstStyle/>
                    <a:p>
                      <a:pPr algn="just">
                        <a:lnSpc>
                          <a:spcPct val="200000"/>
                        </a:lnSpc>
                        <a:spcAft>
                          <a:spcPts val="0"/>
                        </a:spcAft>
                      </a:pPr>
                      <a:r>
                        <a:rPr lang="es-MX" sz="600" dirty="0">
                          <a:solidFill>
                            <a:srgbClr val="000000"/>
                          </a:solidFill>
                          <a:latin typeface="Arial"/>
                          <a:ea typeface="Times New Roman"/>
                        </a:rPr>
                        <a:t>OBJETIVO ESPECÍFICO</a:t>
                      </a:r>
                      <a:endParaRPr lang="es-MX" sz="900" dirty="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600">
                          <a:solidFill>
                            <a:srgbClr val="000000"/>
                          </a:solidFill>
                          <a:latin typeface="Arial"/>
                          <a:ea typeface="Times New Roman"/>
                        </a:rPr>
                        <a:t>PLAZO DE EJECUCIÓN</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49637">
                <a:tc>
                  <a:txBody>
                    <a:bodyPr/>
                    <a:lstStyle/>
                    <a:p>
                      <a:pPr algn="just">
                        <a:lnSpc>
                          <a:spcPct val="200000"/>
                        </a:lnSpc>
                        <a:spcAft>
                          <a:spcPts val="0"/>
                        </a:spcAft>
                      </a:pPr>
                      <a:r>
                        <a:rPr lang="es-MX" sz="600">
                          <a:solidFill>
                            <a:srgbClr val="000000"/>
                          </a:solidFill>
                          <a:latin typeface="Arial"/>
                          <a:ea typeface="Times New Roman"/>
                        </a:rPr>
                        <a:t>Impedir la ocurrencia de accidentes e incidentes, motivados por la caída (de personal laboral) desde distinto nivel durante la realización de trabajos en altura. </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600">
                          <a:solidFill>
                            <a:srgbClr val="000000"/>
                          </a:solidFill>
                          <a:latin typeface="Arial"/>
                          <a:ea typeface="Times New Roman"/>
                        </a:rPr>
                        <a:t>Inmediato</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91994">
                <a:tc>
                  <a:txBody>
                    <a:bodyPr/>
                    <a:lstStyle/>
                    <a:p>
                      <a:pPr algn="just">
                        <a:lnSpc>
                          <a:spcPct val="200000"/>
                        </a:lnSpc>
                        <a:spcAft>
                          <a:spcPts val="0"/>
                        </a:spcAft>
                      </a:pPr>
                      <a:r>
                        <a:rPr lang="es-MX" sz="600">
                          <a:solidFill>
                            <a:srgbClr val="000000"/>
                          </a:solidFill>
                          <a:latin typeface="Arial"/>
                          <a:ea typeface="Times New Roman"/>
                        </a:rPr>
                        <a:t>ALCANCE: Trabajos de instalación de Pararrayos y Fusibles-Seccionadores.</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600">
                        <a:solidFill>
                          <a:srgbClr val="000000"/>
                        </a:solidFill>
                        <a:latin typeface="Arial"/>
                        <a:ea typeface="Times New Roman"/>
                      </a:endParaRPr>
                    </a:p>
                  </a:txBody>
                  <a:tcPr marL="34337" marR="3433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98630">
                <a:tc gridSpan="2">
                  <a:txBody>
                    <a:bodyPr/>
                    <a:lstStyle/>
                    <a:p>
                      <a:pPr algn="just">
                        <a:lnSpc>
                          <a:spcPct val="200000"/>
                        </a:lnSpc>
                        <a:spcAft>
                          <a:spcPts val="0"/>
                        </a:spcAft>
                      </a:pPr>
                      <a:r>
                        <a:rPr lang="es-MX" sz="600">
                          <a:solidFill>
                            <a:srgbClr val="000000"/>
                          </a:solidFill>
                          <a:latin typeface="Arial"/>
                          <a:ea typeface="Times New Roman"/>
                        </a:rPr>
                        <a:t>ACCIONES CORRECTIVAS</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600">
                          <a:solidFill>
                            <a:srgbClr val="000000"/>
                          </a:solidFill>
                          <a:latin typeface="Arial"/>
                          <a:ea typeface="Times New Roman"/>
                        </a:rPr>
                        <a:t>RESPONSABLES</a:t>
                      </a:r>
                      <a:endParaRPr lang="es-MX" sz="90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2279">
                <a:tc gridSpan="2">
                  <a:txBody>
                    <a:bodyPr/>
                    <a:lstStyle/>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Dotar de arneses y eslingas a los trabajadores que deban realizar trabajos en alturas.</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Exigir a los trabajadores el uso de cascos de seguridad durante la realización de trabajos en alturas.</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Desechar por completo las escaleras portátiles que se encuentren deterioradas a nivel estructural, y reponerlas con escaleras portátiles nuevas.</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Evitar el montaje inseguro de andamios tubulares y de escaleras sobre superficies inestables, inclinadas o irregulares.</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Asegurarse que el poste donde se realizará el montaje de fusibles-seccionadores y pararrayos esté sólidamente estructurado y presente estabilidad necesario para su uso como soporte.</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Asegurar las escaleras portátiles con amarras seguras.</a:t>
                      </a:r>
                      <a:endParaRPr lang="es-MX" sz="900" dirty="0">
                        <a:latin typeface="Times New Roman"/>
                        <a:ea typeface="Times New Roman"/>
                      </a:endParaRPr>
                    </a:p>
                    <a:p>
                      <a:pPr marL="342900" lvl="0" indent="-342900" algn="just">
                        <a:lnSpc>
                          <a:spcPct val="200000"/>
                        </a:lnSpc>
                        <a:spcAft>
                          <a:spcPts val="0"/>
                        </a:spcAft>
                        <a:buFont typeface="+mj-lt"/>
                        <a:buAutoNum type="alphaUcPeriod"/>
                      </a:pPr>
                      <a:r>
                        <a:rPr lang="es-MX" sz="600" dirty="0">
                          <a:solidFill>
                            <a:srgbClr val="000000"/>
                          </a:solidFill>
                          <a:latin typeface="Arial"/>
                          <a:ea typeface="Times New Roman"/>
                        </a:rPr>
                        <a:t>Instruir a los trabajadores para que eviten realizar actos inseguros, tales como apoyarse en el último peldaño de una escalera portátil en uso.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 </a:t>
                      </a:r>
                      <a:endParaRPr lang="es-MX" sz="900" dirty="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-Supervisor de proyecto.</a:t>
                      </a:r>
                      <a:endParaRPr lang="es-MX" sz="900" dirty="0">
                        <a:latin typeface="Times New Roman"/>
                        <a:ea typeface="Times New Roman"/>
                      </a:endParaRPr>
                    </a:p>
                    <a:p>
                      <a:pPr algn="just">
                        <a:lnSpc>
                          <a:spcPct val="200000"/>
                        </a:lnSpc>
                        <a:spcAft>
                          <a:spcPts val="0"/>
                        </a:spcAft>
                      </a:pPr>
                      <a:r>
                        <a:rPr lang="es-MX" sz="600" dirty="0">
                          <a:solidFill>
                            <a:srgbClr val="000000"/>
                          </a:solidFill>
                          <a:latin typeface="Arial"/>
                          <a:ea typeface="Times New Roman"/>
                        </a:rPr>
                        <a:t>-Electricista a cargo de la instalación.</a:t>
                      </a:r>
                      <a:endParaRPr lang="es-MX" sz="900" dirty="0">
                        <a:latin typeface="Times New Roman"/>
                        <a:ea typeface="Times New Roman"/>
                      </a:endParaRPr>
                    </a:p>
                  </a:txBody>
                  <a:tcPr marL="34337" marR="34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500063" y="571500"/>
          <a:ext cx="8215312" cy="6072188"/>
        </p:xfrm>
        <a:graphic>
          <a:graphicData uri="http://schemas.openxmlformats.org/drawingml/2006/table">
            <a:tbl>
              <a:tblPr/>
              <a:tblGrid>
                <a:gridCol w="5954344"/>
                <a:gridCol w="131306"/>
                <a:gridCol w="2129721"/>
              </a:tblGrid>
              <a:tr h="282660">
                <a:tc gridSpan="3">
                  <a:txBody>
                    <a:bodyPr/>
                    <a:lstStyle/>
                    <a:p>
                      <a:pPr algn="just">
                        <a:lnSpc>
                          <a:spcPct val="200000"/>
                        </a:lnSpc>
                        <a:spcAft>
                          <a:spcPts val="0"/>
                        </a:spcAft>
                      </a:pPr>
                      <a:r>
                        <a:rPr lang="es-MX" sz="600">
                          <a:solidFill>
                            <a:srgbClr val="000000"/>
                          </a:solidFill>
                          <a:latin typeface="Arial"/>
                          <a:ea typeface="Times New Roman"/>
                        </a:rPr>
                        <a:t>VARIABLE DE RIESGO: Contacto con carga eléctrica.</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27651">
                <a:tc>
                  <a:txBody>
                    <a:bodyPr/>
                    <a:lstStyle/>
                    <a:p>
                      <a:pPr algn="just">
                        <a:lnSpc>
                          <a:spcPct val="200000"/>
                        </a:lnSpc>
                        <a:spcAft>
                          <a:spcPts val="0"/>
                        </a:spcAft>
                      </a:pPr>
                      <a:r>
                        <a:rPr lang="es-MX" sz="500">
                          <a:solidFill>
                            <a:srgbClr val="000000"/>
                          </a:solidFill>
                          <a:latin typeface="Arial"/>
                          <a:ea typeface="Times New Roman"/>
                        </a:rPr>
                        <a:t>OBJETIVO ESPECÍFICO</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PLAZO DE EJECUCIÓN</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65320">
                <a:tc>
                  <a:txBody>
                    <a:bodyPr/>
                    <a:lstStyle/>
                    <a:p>
                      <a:pPr algn="just">
                        <a:lnSpc>
                          <a:spcPct val="200000"/>
                        </a:lnSpc>
                        <a:spcAft>
                          <a:spcPts val="0"/>
                        </a:spcAft>
                      </a:pPr>
                      <a:r>
                        <a:rPr lang="es-MX" sz="600">
                          <a:solidFill>
                            <a:srgbClr val="000000"/>
                          </a:solidFill>
                          <a:latin typeface="Arial"/>
                          <a:ea typeface="Times New Roman"/>
                        </a:rPr>
                        <a:t>Impedir la ocurrencia de accidentes e incidentes ocasionados por contactos con carga eléctrica. </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Corto Plazo</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82660">
                <a:tc>
                  <a:txBody>
                    <a:bodyPr/>
                    <a:lstStyle/>
                    <a:p>
                      <a:pPr algn="just">
                        <a:lnSpc>
                          <a:spcPct val="200000"/>
                        </a:lnSpc>
                        <a:spcAft>
                          <a:spcPts val="0"/>
                        </a:spcAft>
                      </a:pPr>
                      <a:r>
                        <a:rPr lang="es-MX" sz="600">
                          <a:solidFill>
                            <a:srgbClr val="000000"/>
                          </a:solidFill>
                          <a:latin typeface="Arial"/>
                          <a:ea typeface="Times New Roman"/>
                        </a:rPr>
                        <a:t>ALCANCE: Trabajos de instalación eléctrica en general.</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500">
                        <a:solidFill>
                          <a:srgbClr val="000000"/>
                        </a:solidFill>
                        <a:latin typeface="Arial"/>
                        <a:ea typeface="Times New Roman"/>
                      </a:endParaRPr>
                    </a:p>
                  </a:txBody>
                  <a:tcPr marL="27595" marR="2759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04448">
                <a:tc gridSpan="2">
                  <a:txBody>
                    <a:bodyPr/>
                    <a:lstStyle/>
                    <a:p>
                      <a:pPr algn="just">
                        <a:lnSpc>
                          <a:spcPct val="200000"/>
                        </a:lnSpc>
                        <a:spcAft>
                          <a:spcPts val="0"/>
                        </a:spcAft>
                      </a:pPr>
                      <a:r>
                        <a:rPr lang="es-MX" sz="500">
                          <a:solidFill>
                            <a:srgbClr val="000000"/>
                          </a:solidFill>
                          <a:latin typeface="Arial"/>
                          <a:ea typeface="Times New Roman"/>
                        </a:rPr>
                        <a:t>ACCIONES CORRECTIVAS</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500">
                          <a:solidFill>
                            <a:srgbClr val="000000"/>
                          </a:solidFill>
                          <a:latin typeface="Arial"/>
                          <a:ea typeface="Times New Roman"/>
                        </a:rPr>
                        <a:t>RESPONSABLES</a:t>
                      </a:r>
                      <a:endParaRPr lang="es-MX" sz="70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9491">
                <a:tc gridSpan="2">
                  <a:txBody>
                    <a:bodyPr/>
                    <a:lstStyle/>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Evitar conectar cables descubiertos a las tomas de corriente; realizar toda conexión a tomas de corriente siempre mediante enchufe</a:t>
                      </a:r>
                      <a:r>
                        <a:rPr lang="es-MX" sz="500">
                          <a:solidFill>
                            <a:srgbClr val="000000"/>
                          </a:solidFill>
                          <a:latin typeface="Arial"/>
                          <a:ea typeface="Times New Roman"/>
                        </a:rPr>
                        <a:t>.</a:t>
                      </a:r>
                      <a:endParaRPr lang="es-MX" sz="7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Retirar de servicio cualquier herramienta eléctrica que se encuentre en condiciones defectuosas.</a:t>
                      </a:r>
                      <a:endParaRPr lang="es-MX" sz="70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Dotar a los trabajadores de botas aislantes para realizar trabajos de electricidad.</a:t>
                      </a:r>
                      <a:endParaRPr lang="es-MX" sz="70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Instruir y verificar que siempre se utilicen implementos de medición de verificación de voltaje antes de realizar trabajos sobre algún equipo.</a:t>
                      </a:r>
                      <a:endParaRPr lang="es-MX" sz="70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 Sustituir las escaleras portátiles de materiales conductores, por escaleras portátiles hechas de material no conductor como fibra de vidrio.  </a:t>
                      </a:r>
                      <a:endParaRPr lang="es-MX" sz="700">
                        <a:solidFill>
                          <a:srgbClr val="000000"/>
                        </a:solidFill>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500" dirty="0">
                          <a:solidFill>
                            <a:srgbClr val="000000"/>
                          </a:solidFill>
                          <a:latin typeface="Arial"/>
                          <a:ea typeface="Times New Roman"/>
                        </a:rPr>
                        <a:t>-Supervisor de proyecto.</a:t>
                      </a:r>
                      <a:endParaRPr lang="es-MX" sz="700" dirty="0">
                        <a:latin typeface="Times New Roman"/>
                        <a:ea typeface="Times New Roman"/>
                      </a:endParaRPr>
                    </a:p>
                  </a:txBody>
                  <a:tcPr marL="27595" marR="27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428625" y="714375"/>
          <a:ext cx="8286750" cy="5929313"/>
        </p:xfrm>
        <a:graphic>
          <a:graphicData uri="http://schemas.openxmlformats.org/drawingml/2006/table">
            <a:tbl>
              <a:tblPr/>
              <a:tblGrid>
                <a:gridCol w="6132305"/>
                <a:gridCol w="98940"/>
                <a:gridCol w="2055562"/>
              </a:tblGrid>
              <a:tr h="333103">
                <a:tc gridSpan="3">
                  <a:txBody>
                    <a:bodyPr/>
                    <a:lstStyle/>
                    <a:p>
                      <a:pPr algn="just">
                        <a:lnSpc>
                          <a:spcPct val="200000"/>
                        </a:lnSpc>
                        <a:spcAft>
                          <a:spcPts val="0"/>
                        </a:spcAft>
                      </a:pPr>
                      <a:r>
                        <a:rPr lang="es-MX" sz="700" dirty="0">
                          <a:solidFill>
                            <a:srgbClr val="000000"/>
                          </a:solidFill>
                          <a:latin typeface="Arial"/>
                          <a:ea typeface="Times New Roman"/>
                        </a:rPr>
                        <a:t>VARIABLE DE RIESGO: Golpe por objeto en movimiento</a:t>
                      </a:r>
                      <a:endParaRPr lang="es-MX" sz="700" dirty="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33103">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PLAZO DE EJECUCIÓN</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666206">
                <a:tc>
                  <a:txBody>
                    <a:bodyPr/>
                    <a:lstStyle/>
                    <a:p>
                      <a:pPr algn="just">
                        <a:lnSpc>
                          <a:spcPct val="200000"/>
                        </a:lnSpc>
                        <a:spcAft>
                          <a:spcPts val="0"/>
                        </a:spcAft>
                      </a:pPr>
                      <a:r>
                        <a:rPr lang="es-MX" sz="700">
                          <a:solidFill>
                            <a:srgbClr val="000000"/>
                          </a:solidFill>
                          <a:latin typeface="Arial"/>
                          <a:ea typeface="Times New Roman"/>
                        </a:rPr>
                        <a:t>Evitar la ocurrencia de accidentes e incidentes ocasionados por golpes con algún objeto contundente. </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Inmediato</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77585">
                <a:tc>
                  <a:txBody>
                    <a:bodyPr/>
                    <a:lstStyle/>
                    <a:p>
                      <a:pPr algn="just">
                        <a:lnSpc>
                          <a:spcPct val="200000"/>
                        </a:lnSpc>
                        <a:spcAft>
                          <a:spcPts val="0"/>
                        </a:spcAft>
                      </a:pPr>
                      <a:r>
                        <a:rPr lang="es-MX" sz="600">
                          <a:solidFill>
                            <a:srgbClr val="000000"/>
                          </a:solidFill>
                          <a:latin typeface="Arial"/>
                          <a:ea typeface="Times New Roman"/>
                        </a:rPr>
                        <a:t>ALCANCE: Trabajos de Traslado y Montaje de Transformadores.</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500">
                        <a:solidFill>
                          <a:srgbClr val="000000"/>
                        </a:solidFill>
                        <a:latin typeface="Arial"/>
                        <a:ea typeface="Times New Roman"/>
                      </a:endParaRPr>
                    </a:p>
                  </a:txBody>
                  <a:tcPr marL="27746" marR="2774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22115">
                <a:tc gridSpan="2">
                  <a:txBody>
                    <a:bodyPr/>
                    <a:lstStyle/>
                    <a:p>
                      <a:pPr algn="just">
                        <a:lnSpc>
                          <a:spcPct val="200000"/>
                        </a:lnSpc>
                        <a:spcAft>
                          <a:spcPts val="0"/>
                        </a:spcAft>
                      </a:pPr>
                      <a:r>
                        <a:rPr lang="es-MX" sz="500">
                          <a:solidFill>
                            <a:srgbClr val="000000"/>
                          </a:solidFill>
                          <a:latin typeface="Arial"/>
                          <a:ea typeface="Times New Roman"/>
                        </a:rPr>
                        <a:t>ACCIONES CORRECTIVAS</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500">
                          <a:solidFill>
                            <a:srgbClr val="000000"/>
                          </a:solidFill>
                          <a:latin typeface="Arial"/>
                          <a:ea typeface="Times New Roman"/>
                        </a:rPr>
                        <a:t>RESPONSABLES</a:t>
                      </a:r>
                      <a:endParaRPr lang="es-MX" sz="700">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7241">
                <a:tc gridSpan="2">
                  <a:txBody>
                    <a:bodyPr/>
                    <a:lstStyle/>
                    <a:p>
                      <a:pPr marL="342900" lvl="0" indent="-342900" algn="just">
                        <a:lnSpc>
                          <a:spcPct val="200000"/>
                        </a:lnSpc>
                        <a:spcAft>
                          <a:spcPts val="0"/>
                        </a:spcAft>
                        <a:buFont typeface="+mj-lt"/>
                        <a:buAutoNum type="alphaUcPeriod"/>
                      </a:pPr>
                      <a:r>
                        <a:rPr lang="es-MX" sz="700" dirty="0">
                          <a:solidFill>
                            <a:srgbClr val="000000"/>
                          </a:solidFill>
                          <a:latin typeface="Arial"/>
                          <a:ea typeface="Times New Roman"/>
                        </a:rPr>
                        <a:t>Dotar de equipos completos de protección personal ( botas, guantes o manoplas) a aquellos trabajadores que estén encargados del traslado y montaje de transformadores. </a:t>
                      </a:r>
                      <a:endParaRPr lang="es-MX" sz="700" dirty="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Times New Roman"/>
                        </a:rPr>
                        <a:t>Señalizar y delimitar el área destinada al trabajo para mantener el camino de traslado despejado. </a:t>
                      </a:r>
                      <a:endParaRPr lang="es-MX" sz="700" dirty="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Times New Roman"/>
                        </a:rPr>
                        <a:t>El traslado de transformadores se realizará por medio de montacargas.</a:t>
                      </a:r>
                      <a:endParaRPr lang="es-MX" sz="700" dirty="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Times New Roman"/>
                        </a:rPr>
                        <a:t>Para la ubicación de transformadores se debe disponer de una base rodante para que soporte y por medio de la misma se traslade el transformador desde su desembarque hasta el lugar de instalación.</a:t>
                      </a:r>
                      <a:endParaRPr lang="es-MX" sz="700" dirty="0">
                        <a:solidFill>
                          <a:srgbClr val="000000"/>
                        </a:solidFill>
                        <a:latin typeface="Times New Roman"/>
                        <a:ea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Times New Roman"/>
                        </a:rPr>
                        <a:t>Establecer entre los trabajadores hábitos de limpieza y orden en el área de trabajo para de esta manera evitar la presencia de obstáculos en el trayecto utilizado para el traslado de transformadores.</a:t>
                      </a:r>
                      <a:endParaRPr lang="es-MX" sz="700" dirty="0">
                        <a:solidFill>
                          <a:srgbClr val="000000"/>
                        </a:solidFill>
                        <a:latin typeface="Times New Roman"/>
                        <a:ea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500" dirty="0">
                          <a:solidFill>
                            <a:srgbClr val="000000"/>
                          </a:solidFill>
                          <a:latin typeface="Arial"/>
                          <a:ea typeface="Calibri"/>
                          <a:cs typeface="Times New Roman"/>
                        </a:rPr>
                        <a:t>Supervisor de Proyecto.</a:t>
                      </a:r>
                      <a:endParaRPr lang="es-MX" sz="700" dirty="0">
                        <a:latin typeface="Times New Roman"/>
                        <a:ea typeface="Calibri"/>
                        <a:cs typeface="Times New Roman"/>
                      </a:endParaRPr>
                    </a:p>
                  </a:txBody>
                  <a:tcPr marL="27746" marR="27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00063" y="571500"/>
          <a:ext cx="8215312" cy="5846763"/>
        </p:xfrm>
        <a:graphic>
          <a:graphicData uri="http://schemas.openxmlformats.org/drawingml/2006/table">
            <a:tbl>
              <a:tblPr/>
              <a:tblGrid>
                <a:gridCol w="6315345"/>
                <a:gridCol w="88417"/>
                <a:gridCol w="1811609"/>
              </a:tblGrid>
              <a:tr h="464981">
                <a:tc gridSpan="3">
                  <a:txBody>
                    <a:bodyPr/>
                    <a:lstStyle/>
                    <a:p>
                      <a:pPr algn="just">
                        <a:lnSpc>
                          <a:spcPct val="200000"/>
                        </a:lnSpc>
                        <a:spcAft>
                          <a:spcPts val="0"/>
                        </a:spcAft>
                      </a:pPr>
                      <a:r>
                        <a:rPr lang="es-MX" sz="700" dirty="0">
                          <a:solidFill>
                            <a:srgbClr val="000000"/>
                          </a:solidFill>
                          <a:latin typeface="Arial"/>
                          <a:ea typeface="Times New Roman"/>
                        </a:rPr>
                        <a:t>VARIABLE DE RIESGO: Caída al mismo nivel</a:t>
                      </a:r>
                      <a:endParaRPr lang="es-MX" sz="1100" dirty="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494041">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PLAZO DE EJECUCIÓN</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494041">
                <a:tc>
                  <a:txBody>
                    <a:bodyPr/>
                    <a:lstStyle/>
                    <a:p>
                      <a:pPr algn="just">
                        <a:lnSpc>
                          <a:spcPct val="200000"/>
                        </a:lnSpc>
                        <a:spcAft>
                          <a:spcPts val="0"/>
                        </a:spcAft>
                      </a:pPr>
                      <a:r>
                        <a:rPr lang="es-MX" sz="700">
                          <a:solidFill>
                            <a:srgbClr val="000000"/>
                          </a:solidFill>
                          <a:latin typeface="Arial"/>
                          <a:ea typeface="Times New Roman"/>
                        </a:rPr>
                        <a:t>Evitar la ocurrencia de accidentes e incidentes ocasionados por caídas del personal al mismo nivel de trabajo.</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Corto Plazo</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929959">
                <a:tc>
                  <a:txBody>
                    <a:bodyPr/>
                    <a:lstStyle/>
                    <a:p>
                      <a:pPr algn="just">
                        <a:lnSpc>
                          <a:spcPct val="200000"/>
                        </a:lnSpc>
                        <a:spcAft>
                          <a:spcPts val="0"/>
                        </a:spcAft>
                      </a:pPr>
                      <a:r>
                        <a:rPr lang="es-MX" sz="700">
                          <a:solidFill>
                            <a:srgbClr val="000000"/>
                          </a:solidFill>
                          <a:latin typeface="Arial"/>
                          <a:ea typeface="Times New Roman"/>
                        </a:rPr>
                        <a:t>ALCANCE: Trabajos de Traslado y Montaje de Transformadores.</a:t>
                      </a:r>
                      <a:endParaRPr lang="es-MX" sz="1100">
                        <a:latin typeface="Times New Roman"/>
                        <a:ea typeface="Times New Roman"/>
                      </a:endParaRPr>
                    </a:p>
                    <a:p>
                      <a:pPr algn="just">
                        <a:lnSpc>
                          <a:spcPct val="200000"/>
                        </a:lnSpc>
                        <a:spcAft>
                          <a:spcPts val="0"/>
                        </a:spcAft>
                      </a:pPr>
                      <a:r>
                        <a:rPr lang="es-MX" sz="700">
                          <a:solidFill>
                            <a:srgbClr val="000000"/>
                          </a:solidFill>
                          <a:latin typeface="Arial"/>
                          <a:ea typeface="Times New Roman"/>
                        </a:rPr>
                        <a:t>Traslado de Materiales y Herramientas. </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700">
                        <a:solidFill>
                          <a:srgbClr val="000000"/>
                        </a:solidFill>
                        <a:latin typeface="Arial"/>
                        <a:ea typeface="Times New Roman"/>
                      </a:endParaRPr>
                    </a:p>
                  </a:txBody>
                  <a:tcPr marL="40233" marR="4023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674462">
                <a:tc gridSpan="2">
                  <a:txBody>
                    <a:bodyPr/>
                    <a:lstStyle/>
                    <a:p>
                      <a:pPr algn="just">
                        <a:lnSpc>
                          <a:spcPct val="200000"/>
                        </a:lnSpc>
                        <a:spcAft>
                          <a:spcPts val="0"/>
                        </a:spcAft>
                      </a:pPr>
                      <a:r>
                        <a:rPr lang="es-MX" sz="700">
                          <a:solidFill>
                            <a:srgbClr val="000000"/>
                          </a:solidFill>
                          <a:latin typeface="Arial"/>
                          <a:ea typeface="Times New Roman"/>
                        </a:rPr>
                        <a:t>ACCIONES CORRECTIVAS</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700">
                          <a:solidFill>
                            <a:srgbClr val="000000"/>
                          </a:solidFill>
                          <a:latin typeface="Arial"/>
                          <a:ea typeface="Times New Roman"/>
                        </a:rPr>
                        <a:t>RESPONSABLES</a:t>
                      </a:r>
                      <a:endParaRPr lang="es-MX" sz="1100">
                        <a:latin typeface="Times New Roman"/>
                        <a:ea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9877">
                <a:tc gridSpan="2">
                  <a:txBody>
                    <a:bodyPr/>
                    <a:lstStyle/>
                    <a:p>
                      <a:pPr marL="342900" lvl="0" indent="-342900" algn="just">
                        <a:lnSpc>
                          <a:spcPct val="200000"/>
                        </a:lnSpc>
                        <a:spcAft>
                          <a:spcPts val="0"/>
                        </a:spcAft>
                        <a:buFont typeface="+mj-lt"/>
                        <a:buAutoNum type="alphaUcPeriod"/>
                      </a:pPr>
                      <a:r>
                        <a:rPr lang="es-MX" sz="700" dirty="0">
                          <a:solidFill>
                            <a:srgbClr val="000000"/>
                          </a:solidFill>
                          <a:latin typeface="Arial"/>
                          <a:ea typeface="Calibri"/>
                          <a:cs typeface="Times New Roman"/>
                        </a:rPr>
                        <a:t>Dotar de equipos equipo de protección personal (calzado adecuado, botas). </a:t>
                      </a:r>
                      <a:endParaRPr lang="es-MX" sz="1100" dirty="0">
                        <a:latin typeface="Calibri"/>
                        <a:ea typeface="Calibri"/>
                        <a:cs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Calibri"/>
                          <a:cs typeface="Times New Roman"/>
                        </a:rPr>
                        <a:t>Señalizar y delimitar el área destinada al trabajo para mantener el camino de traslado despejado. </a:t>
                      </a:r>
                      <a:endParaRPr lang="es-MX" sz="1100" dirty="0">
                        <a:latin typeface="Calibri"/>
                        <a:ea typeface="Calibri"/>
                        <a:cs typeface="Times New Roman"/>
                      </a:endParaRPr>
                    </a:p>
                    <a:p>
                      <a:pPr algn="just">
                        <a:lnSpc>
                          <a:spcPct val="200000"/>
                        </a:lnSpc>
                        <a:spcAft>
                          <a:spcPts val="0"/>
                        </a:spcAft>
                      </a:pPr>
                      <a:r>
                        <a:rPr lang="es-MX" sz="700" dirty="0">
                          <a:solidFill>
                            <a:srgbClr val="000000"/>
                          </a:solidFill>
                          <a:latin typeface="Arial"/>
                          <a:ea typeface="Times New Roman"/>
                        </a:rPr>
                        <a:t>Preparar el terreno que servirá de trayectoria para el traslado de transformadores evitando la presencia de obstáculos en el mismo.</a:t>
                      </a:r>
                      <a:endParaRPr lang="es-MX" sz="1100" dirty="0">
                        <a:latin typeface="Times New Roman"/>
                        <a:ea typeface="Times New Roman"/>
                      </a:endParaRPr>
                    </a:p>
                    <a:p>
                      <a:pPr marL="342900" lvl="0" indent="-342900" algn="just">
                        <a:lnSpc>
                          <a:spcPct val="200000"/>
                        </a:lnSpc>
                        <a:spcAft>
                          <a:spcPts val="0"/>
                        </a:spcAft>
                        <a:buFont typeface="+mj-lt"/>
                        <a:buAutoNum type="alphaUcPeriod"/>
                      </a:pPr>
                      <a:r>
                        <a:rPr lang="es-MX" sz="700" dirty="0">
                          <a:solidFill>
                            <a:srgbClr val="000000"/>
                          </a:solidFill>
                          <a:latin typeface="Arial"/>
                          <a:ea typeface="Calibri"/>
                          <a:cs typeface="Times New Roman"/>
                        </a:rPr>
                        <a:t>Establecer entre los trabajadores hábitos de limpieza y orden en el área de trabajo para de esta manera evitar la presencia de obstáculos en el área de trabajo.</a:t>
                      </a:r>
                      <a:endParaRPr lang="es-MX" sz="1100" dirty="0">
                        <a:latin typeface="Calibri"/>
                        <a:ea typeface="Calibri"/>
                        <a:cs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Supervisor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txBody>
                  <a:tcPr marL="40233" marR="40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457200" y="457200"/>
            <a:ext cx="8229600" cy="757238"/>
          </a:xfrm>
        </p:spPr>
        <p:txBody>
          <a:bodyPr/>
          <a:lstStyle/>
          <a:p>
            <a:r>
              <a:rPr lang="es-ES_tradnl" sz="2800" smtClean="0"/>
              <a:t>Plan de Higiene Ocupacional</a:t>
            </a:r>
            <a:endParaRPr lang="es-MX" sz="2800" smtClean="0"/>
          </a:p>
        </p:txBody>
      </p:sp>
      <p:graphicFrame>
        <p:nvGraphicFramePr>
          <p:cNvPr id="4" name="3 Tabla"/>
          <p:cNvGraphicFramePr>
            <a:graphicFrameLocks noGrp="1"/>
          </p:cNvGraphicFramePr>
          <p:nvPr/>
        </p:nvGraphicFramePr>
        <p:xfrm>
          <a:off x="714375" y="1552575"/>
          <a:ext cx="7858125" cy="5019675"/>
        </p:xfrm>
        <a:graphic>
          <a:graphicData uri="http://schemas.openxmlformats.org/drawingml/2006/table">
            <a:tbl>
              <a:tblPr/>
              <a:tblGrid>
                <a:gridCol w="5992203"/>
                <a:gridCol w="85936"/>
                <a:gridCol w="1780040"/>
              </a:tblGrid>
              <a:tr h="605744">
                <a:tc gridSpan="3">
                  <a:txBody>
                    <a:bodyPr/>
                    <a:lstStyle/>
                    <a:p>
                      <a:pPr algn="just">
                        <a:lnSpc>
                          <a:spcPct val="200000"/>
                        </a:lnSpc>
                        <a:spcAft>
                          <a:spcPts val="0"/>
                        </a:spcAft>
                      </a:pPr>
                      <a:endParaRPr lang="es-MX" sz="700">
                        <a:solidFill>
                          <a:srgbClr val="000000"/>
                        </a:solidFill>
                        <a:latin typeface="Arial"/>
                        <a:ea typeface="Times New Roman"/>
                      </a:endParaRPr>
                    </a:p>
                    <a:p>
                      <a:pPr algn="just">
                        <a:lnSpc>
                          <a:spcPct val="200000"/>
                        </a:lnSpc>
                        <a:spcAft>
                          <a:spcPts val="0"/>
                        </a:spcAft>
                      </a:pPr>
                      <a:r>
                        <a:rPr lang="es-MX" sz="700">
                          <a:solidFill>
                            <a:srgbClr val="000000"/>
                          </a:solidFill>
                          <a:latin typeface="Arial"/>
                          <a:ea typeface="Times New Roman"/>
                        </a:rPr>
                        <a:t>VARIABLE DE RIESGO: Exposición a Rayos UV</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21801">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PLAZO DE EJECUCIÓN</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605744">
                <a:tc>
                  <a:txBody>
                    <a:bodyPr/>
                    <a:lstStyle/>
                    <a:p>
                      <a:pPr algn="just">
                        <a:lnSpc>
                          <a:spcPct val="200000"/>
                        </a:lnSpc>
                        <a:spcAft>
                          <a:spcPts val="0"/>
                        </a:spcAft>
                      </a:pPr>
                      <a:r>
                        <a:rPr lang="es-MX" sz="700">
                          <a:solidFill>
                            <a:srgbClr val="000000"/>
                          </a:solidFill>
                          <a:latin typeface="Arial"/>
                          <a:ea typeface="Times New Roman"/>
                        </a:rPr>
                        <a:t>Lograr mediante la adopción de medidas de protección, que quienes realizan trabajos en lugares expuestos al sol no sean afectados nocivamente por la emisión de rayos UV.</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Corto Plazo</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21801">
                <a:tc>
                  <a:txBody>
                    <a:bodyPr/>
                    <a:lstStyle/>
                    <a:p>
                      <a:pPr algn="just">
                        <a:lnSpc>
                          <a:spcPct val="200000"/>
                        </a:lnSpc>
                        <a:spcAft>
                          <a:spcPts val="0"/>
                        </a:spcAft>
                      </a:pPr>
                      <a:r>
                        <a:rPr lang="es-MX" sz="700">
                          <a:solidFill>
                            <a:srgbClr val="000000"/>
                          </a:solidFill>
                          <a:latin typeface="Arial"/>
                          <a:ea typeface="Times New Roman"/>
                        </a:rPr>
                        <a:t>ALCANCE: Trabajos de Montaje e Instalación de Fusibles seccionadores y pararrayos. </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700">
                        <a:solidFill>
                          <a:srgbClr val="000000"/>
                        </a:solidFill>
                        <a:latin typeface="Arial"/>
                        <a:ea typeface="Times New Roman"/>
                      </a:endParaRPr>
                    </a:p>
                  </a:txBody>
                  <a:tcPr marL="41285" marR="412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439322">
                <a:tc gridSpan="2">
                  <a:txBody>
                    <a:bodyPr/>
                    <a:lstStyle/>
                    <a:p>
                      <a:pPr algn="just">
                        <a:lnSpc>
                          <a:spcPct val="200000"/>
                        </a:lnSpc>
                        <a:spcAft>
                          <a:spcPts val="0"/>
                        </a:spcAft>
                      </a:pPr>
                      <a:r>
                        <a:rPr lang="es-MX" sz="700">
                          <a:solidFill>
                            <a:srgbClr val="000000"/>
                          </a:solidFill>
                          <a:latin typeface="Arial"/>
                          <a:ea typeface="Times New Roman"/>
                        </a:rPr>
                        <a:t>ACCIONES CORRECTIVAS</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700">
                          <a:solidFill>
                            <a:srgbClr val="000000"/>
                          </a:solidFill>
                          <a:latin typeface="Arial"/>
                          <a:ea typeface="Times New Roman"/>
                        </a:rPr>
                        <a:t>RESPONSABLES</a:t>
                      </a:r>
                      <a:endParaRPr lang="es-MX" sz="1100">
                        <a:latin typeface="Times New Roman"/>
                        <a:ea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5843">
                <a:tc gridSpan="2">
                  <a:txBody>
                    <a:bodyPr/>
                    <a:lstStyle/>
                    <a:p>
                      <a:pPr marL="342900" lvl="0" indent="-342900" algn="just">
                        <a:lnSpc>
                          <a:spcPct val="200000"/>
                        </a:lnSpc>
                        <a:spcAft>
                          <a:spcPts val="0"/>
                        </a:spcAft>
                        <a:buFont typeface="+mj-lt"/>
                        <a:buAutoNum type="alphaUcPeriod"/>
                      </a:pPr>
                      <a:r>
                        <a:rPr lang="es-MX" sz="1100">
                          <a:solidFill>
                            <a:srgbClr val="000000"/>
                          </a:solidFill>
                          <a:latin typeface="Arial"/>
                          <a:ea typeface="Calibri"/>
                          <a:cs typeface="Times New Roman"/>
                        </a:rPr>
                        <a:t>Dotar de equipos equipo de protección personal (mascaras, gafas de protección solar, mangas) loción bloqueador solar solar a aquellos trabajadores que por su labor frecuentemente se exponen al sol. </a:t>
                      </a:r>
                      <a:endParaRPr lang="es-MX" sz="1100">
                        <a:solidFill>
                          <a:srgbClr val="000000"/>
                        </a:solidFill>
                        <a:latin typeface="Calibri"/>
                        <a:ea typeface="Calibri"/>
                        <a:cs typeface="Times New Roman"/>
                      </a:endParaRPr>
                    </a:p>
                    <a:p>
                      <a:pPr marL="342900" lvl="0" indent="-342900" algn="just">
                        <a:lnSpc>
                          <a:spcPct val="200000"/>
                        </a:lnSpc>
                        <a:spcAft>
                          <a:spcPts val="0"/>
                        </a:spcAft>
                        <a:buFont typeface="+mj-lt"/>
                        <a:buAutoNum type="alphaUcPeriod"/>
                      </a:pPr>
                      <a:r>
                        <a:rPr lang="es-MX" sz="1100">
                          <a:solidFill>
                            <a:srgbClr val="000000"/>
                          </a:solidFill>
                          <a:latin typeface="Arial"/>
                          <a:ea typeface="Calibri"/>
                          <a:cs typeface="Times New Roman"/>
                        </a:rPr>
                        <a:t>Programar los trabajos expuestos al sol antes de las 12:00 y después de las 14:30. </a:t>
                      </a:r>
                      <a:endParaRPr lang="es-MX" sz="1100">
                        <a:solidFill>
                          <a:srgbClr val="000000"/>
                        </a:solidFill>
                        <a:latin typeface="Calibri"/>
                        <a:ea typeface="Calibri"/>
                        <a:cs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Supervisor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txBody>
                  <a:tcPr marL="41285" marR="41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714375" y="714375"/>
          <a:ext cx="7929563" cy="5572125"/>
        </p:xfrm>
        <a:graphic>
          <a:graphicData uri="http://schemas.openxmlformats.org/drawingml/2006/table">
            <a:tbl>
              <a:tblPr/>
              <a:tblGrid>
                <a:gridCol w="5766300"/>
                <a:gridCol w="101057"/>
                <a:gridCol w="2062260"/>
              </a:tblGrid>
              <a:tr h="299974">
                <a:tc gridSpan="3">
                  <a:txBody>
                    <a:bodyPr/>
                    <a:lstStyle/>
                    <a:p>
                      <a:pPr algn="just">
                        <a:lnSpc>
                          <a:spcPct val="200000"/>
                        </a:lnSpc>
                        <a:spcAft>
                          <a:spcPts val="0"/>
                        </a:spcAft>
                      </a:pPr>
                      <a:r>
                        <a:rPr lang="es-MX" sz="700">
                          <a:solidFill>
                            <a:srgbClr val="000000"/>
                          </a:solidFill>
                          <a:latin typeface="Arial"/>
                          <a:ea typeface="Times New Roman"/>
                        </a:rPr>
                        <a:t>VARIABLE DE RIESGO: Contacto con Sustancias Tóxicas</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18721">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PLAZO DE EJECUCIÓN</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899921">
                <a:tc>
                  <a:txBody>
                    <a:bodyPr/>
                    <a:lstStyle/>
                    <a:p>
                      <a:pPr algn="just">
                        <a:lnSpc>
                          <a:spcPct val="200000"/>
                        </a:lnSpc>
                        <a:spcAft>
                          <a:spcPts val="0"/>
                        </a:spcAft>
                      </a:pPr>
                      <a:r>
                        <a:rPr lang="es-MX" sz="700">
                          <a:solidFill>
                            <a:srgbClr val="000000"/>
                          </a:solidFill>
                          <a:latin typeface="Arial"/>
                          <a:ea typeface="Times New Roman"/>
                        </a:rPr>
                        <a:t>Minimizar mediante acciones preventivas y de protección, la posibilidad de que la salud de los trabajadores que manipulan transformadores sea afectada por contacto directo o indirecto con el aceite dieléctrico del mismo. </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700">
                          <a:solidFill>
                            <a:srgbClr val="000000"/>
                          </a:solidFill>
                          <a:latin typeface="Arial"/>
                          <a:ea typeface="Times New Roman"/>
                        </a:rPr>
                        <a:t>Corto Plazo</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18721">
                <a:tc>
                  <a:txBody>
                    <a:bodyPr/>
                    <a:lstStyle/>
                    <a:p>
                      <a:pPr algn="just">
                        <a:lnSpc>
                          <a:spcPct val="200000"/>
                        </a:lnSpc>
                        <a:spcAft>
                          <a:spcPts val="0"/>
                        </a:spcAft>
                      </a:pPr>
                      <a:r>
                        <a:rPr lang="es-MX" sz="700">
                          <a:solidFill>
                            <a:srgbClr val="000000"/>
                          </a:solidFill>
                          <a:latin typeface="Arial"/>
                          <a:ea typeface="Times New Roman"/>
                        </a:rPr>
                        <a:t>ALCANCE: Trabajos de Traslado, Montaje e instalación de Transformadores. </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700">
                        <a:solidFill>
                          <a:srgbClr val="000000"/>
                        </a:solidFill>
                        <a:latin typeface="Arial"/>
                        <a:ea typeface="Times New Roman"/>
                      </a:endParaRPr>
                    </a:p>
                  </a:txBody>
                  <a:tcPr marL="39882" marR="3988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435118">
                <a:tc gridSpan="2">
                  <a:txBody>
                    <a:bodyPr/>
                    <a:lstStyle/>
                    <a:p>
                      <a:pPr algn="just">
                        <a:lnSpc>
                          <a:spcPct val="200000"/>
                        </a:lnSpc>
                        <a:spcAft>
                          <a:spcPts val="0"/>
                        </a:spcAft>
                      </a:pPr>
                      <a:r>
                        <a:rPr lang="es-MX" sz="700">
                          <a:solidFill>
                            <a:srgbClr val="000000"/>
                          </a:solidFill>
                          <a:latin typeface="Arial"/>
                          <a:ea typeface="Times New Roman"/>
                        </a:rPr>
                        <a:t>ACCIONES CORRECTIVAS</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700">
                          <a:solidFill>
                            <a:srgbClr val="000000"/>
                          </a:solidFill>
                          <a:latin typeface="Arial"/>
                          <a:ea typeface="Times New Roman"/>
                        </a:rPr>
                        <a:t>RESPONSABLES</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9708">
                <a:tc gridSpan="2">
                  <a:txBody>
                    <a:bodyPr/>
                    <a:lstStyle/>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Dotar de equipos equipo de protección personal (Guantes o Manoplas). </a:t>
                      </a:r>
                      <a:endParaRPr lang="es-MX" sz="11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EL traslado de transformadores debe ser efectuado con sumo cuidado para que no exista fuga de aceite del transformador.</a:t>
                      </a:r>
                      <a:endParaRPr lang="es-MX" sz="11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 Establecer entre los trabajadores hábitos de limpieza y orden en el área de trabajo para de esta manera evitar la presencia de obstáculos en el área de trabajo.</a:t>
                      </a:r>
                      <a:endParaRPr lang="es-MX" sz="11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Realizar inspección visual al momento de recibir el transformador y verificar que no existe fuga de aceite, revisar puntas aislantes.</a:t>
                      </a:r>
                      <a:endParaRPr lang="es-MX" sz="11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No instalar transformadores que tengan PCB como componente en el aceite dieléctrico.</a:t>
                      </a:r>
                      <a:endParaRPr lang="es-MX" sz="11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En ningún caso se instalará transformadores a base de askarel, pyranol o cualquier otra denominación del PCB (Polyclhorinathed byphenil) como medio refrigerante.</a:t>
                      </a:r>
                      <a:endParaRPr lang="es-MX" sz="1100">
                        <a:latin typeface="Times New Roman"/>
                        <a:ea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Supervisor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Supervisor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p>
                      <a:pPr marL="342900" lvl="0" indent="-342900" algn="just">
                        <a:lnSpc>
                          <a:spcPct val="200000"/>
                        </a:lnSpc>
                        <a:spcAft>
                          <a:spcPts val="0"/>
                        </a:spcAft>
                        <a:buFont typeface="Calibri"/>
                        <a:buChar char="-"/>
                      </a:pPr>
                      <a:r>
                        <a:rPr lang="es-MX" sz="700" dirty="0">
                          <a:solidFill>
                            <a:srgbClr val="000000"/>
                          </a:solidFill>
                          <a:latin typeface="Arial"/>
                          <a:ea typeface="Calibri"/>
                          <a:cs typeface="Times New Roman"/>
                        </a:rPr>
                        <a:t>Ingeniero responsable del proyecto.</a:t>
                      </a:r>
                      <a:endParaRPr lang="es-MX" sz="1100" dirty="0">
                        <a:latin typeface="Times New Roman"/>
                        <a:ea typeface="Calibri"/>
                        <a:cs typeface="Times New Roman"/>
                      </a:endParaRPr>
                    </a:p>
                  </a:txBody>
                  <a:tcPr marL="39882" marR="3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457200" y="457200"/>
            <a:ext cx="8229600" cy="542925"/>
          </a:xfrm>
        </p:spPr>
        <p:txBody>
          <a:bodyPr/>
          <a:lstStyle/>
          <a:p>
            <a:r>
              <a:rPr lang="es-ES_tradnl" sz="2800" smtClean="0"/>
              <a:t>Plan de Condiciones Ergonómicas</a:t>
            </a:r>
            <a:endParaRPr lang="es-MX" sz="2800" smtClean="0"/>
          </a:p>
        </p:txBody>
      </p:sp>
      <p:graphicFrame>
        <p:nvGraphicFramePr>
          <p:cNvPr id="4" name="3 Tabla"/>
          <p:cNvGraphicFramePr>
            <a:graphicFrameLocks noGrp="1"/>
          </p:cNvGraphicFramePr>
          <p:nvPr/>
        </p:nvGraphicFramePr>
        <p:xfrm>
          <a:off x="928688" y="1143000"/>
          <a:ext cx="7000875" cy="5357813"/>
        </p:xfrm>
        <a:graphic>
          <a:graphicData uri="http://schemas.openxmlformats.org/drawingml/2006/table">
            <a:tbl>
              <a:tblPr/>
              <a:tblGrid>
                <a:gridCol w="5082320"/>
                <a:gridCol w="100964"/>
                <a:gridCol w="1817640"/>
              </a:tblGrid>
              <a:tr h="278611">
                <a:tc gridSpan="3">
                  <a:txBody>
                    <a:bodyPr/>
                    <a:lstStyle/>
                    <a:p>
                      <a:pPr algn="just">
                        <a:lnSpc>
                          <a:spcPct val="200000"/>
                        </a:lnSpc>
                        <a:spcAft>
                          <a:spcPts val="0"/>
                        </a:spcAft>
                      </a:pPr>
                      <a:r>
                        <a:rPr lang="es-MX" sz="700">
                          <a:solidFill>
                            <a:srgbClr val="000000"/>
                          </a:solidFill>
                          <a:latin typeface="Arial"/>
                          <a:ea typeface="Times New Roman"/>
                        </a:rPr>
                        <a:t>VARIABLE DE RIESGO: Agotamiento Físico</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78611">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PLAZO DE EJECUCIÓN</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1063483">
                <a:tc>
                  <a:txBody>
                    <a:bodyPr/>
                    <a:lstStyle/>
                    <a:p>
                      <a:pPr algn="just">
                        <a:lnSpc>
                          <a:spcPct val="200000"/>
                        </a:lnSpc>
                        <a:spcAft>
                          <a:spcPts val="0"/>
                        </a:spcAft>
                      </a:pPr>
                      <a:r>
                        <a:rPr lang="es-MX" sz="700">
                          <a:solidFill>
                            <a:srgbClr val="000000"/>
                          </a:solidFill>
                          <a:latin typeface="Arial"/>
                          <a:ea typeface="Times New Roman"/>
                        </a:rPr>
                        <a:t>Prevenir y proteger al trabajador contra la adopción de ciertas posturas físicas de trabajo, capaces de producir agotamiento físico, durante o después de la realización de tareas con mucha exigencia física, de postura y de tiempo.</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Corto Plazo</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57223">
                <a:tc>
                  <a:txBody>
                    <a:bodyPr/>
                    <a:lstStyle/>
                    <a:p>
                      <a:pPr algn="just">
                        <a:lnSpc>
                          <a:spcPct val="200000"/>
                        </a:lnSpc>
                        <a:spcAft>
                          <a:spcPts val="0"/>
                        </a:spcAft>
                      </a:pPr>
                      <a:r>
                        <a:rPr lang="es-MX" sz="700">
                          <a:solidFill>
                            <a:srgbClr val="000000"/>
                          </a:solidFill>
                          <a:latin typeface="Arial"/>
                          <a:ea typeface="Times New Roman"/>
                        </a:rPr>
                        <a:t>ALCANCE: Trabajos de Traslado y Montaje de Transformadores.</a:t>
                      </a:r>
                      <a:endParaRPr lang="es-MX" sz="800">
                        <a:latin typeface="Times New Roman"/>
                        <a:ea typeface="Times New Roman"/>
                      </a:endParaRPr>
                    </a:p>
                    <a:p>
                      <a:pPr algn="just">
                        <a:lnSpc>
                          <a:spcPct val="200000"/>
                        </a:lnSpc>
                        <a:spcAft>
                          <a:spcPts val="0"/>
                        </a:spcAft>
                      </a:pPr>
                      <a:r>
                        <a:rPr lang="es-MX" sz="700">
                          <a:solidFill>
                            <a:srgbClr val="000000"/>
                          </a:solidFill>
                          <a:latin typeface="Arial"/>
                          <a:ea typeface="Times New Roman"/>
                        </a:rPr>
                        <a:t>Traslado de Materiales y Herramientas.</a:t>
                      </a:r>
                      <a:r>
                        <a:rPr lang="es-MX" sz="500">
                          <a:solidFill>
                            <a:srgbClr val="000000"/>
                          </a:solidFill>
                          <a:latin typeface="Arial"/>
                          <a:ea typeface="Times New Roman"/>
                        </a:rPr>
                        <a:t> </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500">
                        <a:solidFill>
                          <a:srgbClr val="000000"/>
                        </a:solidFill>
                        <a:latin typeface="Arial"/>
                        <a:ea typeface="Times New Roman"/>
                      </a:endParaRPr>
                    </a:p>
                  </a:txBody>
                  <a:tcPr marL="29692" marR="2969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308520">
                <a:tc gridSpan="2">
                  <a:txBody>
                    <a:bodyPr/>
                    <a:lstStyle/>
                    <a:p>
                      <a:pPr algn="just">
                        <a:lnSpc>
                          <a:spcPct val="200000"/>
                        </a:lnSpc>
                        <a:spcAft>
                          <a:spcPts val="0"/>
                        </a:spcAft>
                      </a:pPr>
                      <a:r>
                        <a:rPr lang="es-MX" sz="500">
                          <a:solidFill>
                            <a:srgbClr val="000000"/>
                          </a:solidFill>
                          <a:latin typeface="Arial"/>
                          <a:ea typeface="Times New Roman"/>
                        </a:rPr>
                        <a:t>ACCIONES CORRECTIVAS</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500">
                          <a:solidFill>
                            <a:srgbClr val="000000"/>
                          </a:solidFill>
                          <a:latin typeface="Arial"/>
                          <a:ea typeface="Times New Roman"/>
                        </a:rPr>
                        <a:t>RESPONSABLES</a:t>
                      </a:r>
                      <a:endParaRPr lang="es-MX" sz="80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402">
                <a:tc gridSpan="2">
                  <a:txBody>
                    <a:bodyPr/>
                    <a:lstStyle/>
                    <a:p>
                      <a:pPr marL="342900" lvl="0" indent="-342900" algn="just">
                        <a:lnSpc>
                          <a:spcPct val="200000"/>
                        </a:lnSpc>
                        <a:spcAft>
                          <a:spcPts val="0"/>
                        </a:spcAft>
                        <a:buFont typeface="+mj-lt"/>
                        <a:buAutoNum type="alphaUcPeriod"/>
                      </a:pPr>
                      <a:r>
                        <a:rPr lang="es-MX" sz="800">
                          <a:solidFill>
                            <a:srgbClr val="000000"/>
                          </a:solidFill>
                          <a:latin typeface="Arial"/>
                          <a:ea typeface="Calibri"/>
                          <a:cs typeface="Times New Roman"/>
                        </a:rPr>
                        <a:t>En las tareas exigentes establecer turnos de trabajo con períodos de descanso de 15 minutos, cada 45 minutos.</a:t>
                      </a:r>
                      <a:endParaRPr lang="es-MX" sz="800">
                        <a:solidFill>
                          <a:srgbClr val="000000"/>
                        </a:solidFill>
                        <a:latin typeface="Calibri"/>
                        <a:ea typeface="Calibri"/>
                        <a:cs typeface="Times New Roman"/>
                      </a:endParaRPr>
                    </a:p>
                    <a:p>
                      <a:pPr marL="342900" lvl="0" indent="-342900" algn="just">
                        <a:lnSpc>
                          <a:spcPct val="200000"/>
                        </a:lnSpc>
                        <a:spcAft>
                          <a:spcPts val="0"/>
                        </a:spcAft>
                        <a:buFont typeface="+mj-lt"/>
                        <a:buAutoNum type="alphaUcPeriod"/>
                      </a:pPr>
                      <a:r>
                        <a:rPr lang="es-MX" sz="800">
                          <a:solidFill>
                            <a:srgbClr val="000000"/>
                          </a:solidFill>
                          <a:latin typeface="Arial"/>
                          <a:ea typeface="Calibri"/>
                          <a:cs typeface="Times New Roman"/>
                        </a:rPr>
                        <a:t>En tareas donde predominan las posturas eminentemente estáticas, instalación de pararrayos, sugerir al trabajador adoptar la postura más cómoda posible, en la que tenga menor cantidad de músculos tensos, y que además pueda alternar con facilidad otras posturas de trabajo.</a:t>
                      </a:r>
                      <a:endParaRPr lang="es-MX" sz="800">
                        <a:solidFill>
                          <a:srgbClr val="000000"/>
                        </a:solidFill>
                        <a:latin typeface="Calibri"/>
                        <a:ea typeface="Calibri"/>
                        <a:cs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500" dirty="0">
                          <a:solidFill>
                            <a:srgbClr val="000000"/>
                          </a:solidFill>
                          <a:latin typeface="Arial"/>
                          <a:ea typeface="Calibri"/>
                          <a:cs typeface="Times New Roman"/>
                        </a:rPr>
                        <a:t>Ingeniero responsable del Proyecto.</a:t>
                      </a:r>
                      <a:endParaRPr lang="es-MX" sz="800" dirty="0">
                        <a:latin typeface="Times New Roman"/>
                        <a:ea typeface="Calibri"/>
                        <a:cs typeface="Times New Roman"/>
                      </a:endParaRPr>
                    </a:p>
                    <a:p>
                      <a:pPr marL="457200" algn="just">
                        <a:lnSpc>
                          <a:spcPct val="200000"/>
                        </a:lnSpc>
                        <a:spcAft>
                          <a:spcPts val="0"/>
                        </a:spcAft>
                      </a:pPr>
                      <a:r>
                        <a:rPr lang="es-MX" sz="500" dirty="0">
                          <a:solidFill>
                            <a:srgbClr val="000000"/>
                          </a:solidFill>
                          <a:latin typeface="Arial"/>
                          <a:ea typeface="Times New Roman"/>
                        </a:rPr>
                        <a:t>Supervisor del Proyecto</a:t>
                      </a:r>
                      <a:endParaRPr lang="es-MX" sz="800" dirty="0">
                        <a:latin typeface="Times New Roman"/>
                        <a:ea typeface="Times New Roman"/>
                      </a:endParaRPr>
                    </a:p>
                  </a:txBody>
                  <a:tcPr marL="29692" marR="29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714500" y="1357313"/>
          <a:ext cx="5786438" cy="5000625"/>
        </p:xfrm>
        <a:graphic>
          <a:graphicData uri="http://schemas.openxmlformats.org/drawingml/2006/table">
            <a:tbl>
              <a:tblPr/>
              <a:tblGrid>
                <a:gridCol w="4438374"/>
                <a:gridCol w="74921"/>
                <a:gridCol w="1273184"/>
              </a:tblGrid>
              <a:tr h="264011">
                <a:tc gridSpan="3">
                  <a:txBody>
                    <a:bodyPr/>
                    <a:lstStyle/>
                    <a:p>
                      <a:pPr algn="just">
                        <a:lnSpc>
                          <a:spcPct val="200000"/>
                        </a:lnSpc>
                        <a:spcAft>
                          <a:spcPts val="0"/>
                        </a:spcAft>
                      </a:pPr>
                      <a:r>
                        <a:rPr lang="es-MX" sz="700">
                          <a:solidFill>
                            <a:srgbClr val="000000"/>
                          </a:solidFill>
                          <a:latin typeface="Arial"/>
                          <a:ea typeface="Times New Roman"/>
                        </a:rPr>
                        <a:t>VARIABLE DE RIESGO: Manipulación Manual de Cargas</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64011">
                <a:tc>
                  <a:txBody>
                    <a:bodyPr/>
                    <a:lstStyle/>
                    <a:p>
                      <a:pPr algn="just">
                        <a:lnSpc>
                          <a:spcPct val="200000"/>
                        </a:lnSpc>
                        <a:spcAft>
                          <a:spcPts val="0"/>
                        </a:spcAft>
                      </a:pPr>
                      <a:r>
                        <a:rPr lang="es-MX" sz="700">
                          <a:solidFill>
                            <a:srgbClr val="000000"/>
                          </a:solidFill>
                          <a:latin typeface="Arial"/>
                          <a:ea typeface="Times New Roman"/>
                        </a:rPr>
                        <a:t>OBJETIVO ESPECÍFICO</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PLAZO DE EJECUCIÓN</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28024">
                <a:tc>
                  <a:txBody>
                    <a:bodyPr/>
                    <a:lstStyle/>
                    <a:p>
                      <a:pPr algn="just">
                        <a:lnSpc>
                          <a:spcPct val="200000"/>
                        </a:lnSpc>
                        <a:spcAft>
                          <a:spcPts val="0"/>
                        </a:spcAft>
                      </a:pPr>
                      <a:r>
                        <a:rPr lang="es-MX" sz="700">
                          <a:solidFill>
                            <a:srgbClr val="000000"/>
                          </a:solidFill>
                          <a:latin typeface="Arial"/>
                          <a:ea typeface="Times New Roman"/>
                        </a:rPr>
                        <a:t>Proteger al trabajador contra la adopción de malas posturas físicas de trabajo.</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r>
                        <a:rPr lang="es-MX" sz="500">
                          <a:solidFill>
                            <a:srgbClr val="000000"/>
                          </a:solidFill>
                          <a:latin typeface="Arial"/>
                          <a:ea typeface="Times New Roman"/>
                        </a:rPr>
                        <a:t>Corto Plazo</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521168">
                <a:tc>
                  <a:txBody>
                    <a:bodyPr/>
                    <a:lstStyle/>
                    <a:p>
                      <a:pPr algn="just">
                        <a:lnSpc>
                          <a:spcPct val="200000"/>
                        </a:lnSpc>
                        <a:spcAft>
                          <a:spcPts val="0"/>
                        </a:spcAft>
                      </a:pPr>
                      <a:r>
                        <a:rPr lang="es-MX" sz="700">
                          <a:solidFill>
                            <a:srgbClr val="000000"/>
                          </a:solidFill>
                          <a:latin typeface="Arial"/>
                          <a:ea typeface="Times New Roman"/>
                        </a:rPr>
                        <a:t>ALCANCE: Trabajos de Traslado y Montaje de Transformadores.</a:t>
                      </a:r>
                      <a:endParaRPr lang="es-MX" sz="700">
                        <a:latin typeface="Times New Roman"/>
                        <a:ea typeface="Times New Roman"/>
                      </a:endParaRPr>
                    </a:p>
                    <a:p>
                      <a:pPr algn="just">
                        <a:lnSpc>
                          <a:spcPct val="200000"/>
                        </a:lnSpc>
                        <a:spcAft>
                          <a:spcPts val="0"/>
                        </a:spcAft>
                      </a:pPr>
                      <a:r>
                        <a:rPr lang="es-MX" sz="700">
                          <a:solidFill>
                            <a:srgbClr val="000000"/>
                          </a:solidFill>
                          <a:latin typeface="Arial"/>
                          <a:ea typeface="Times New Roman"/>
                        </a:rPr>
                        <a:t>Traslado de Materiales y Herramientas.</a:t>
                      </a:r>
                      <a:r>
                        <a:rPr lang="es-MX" sz="600">
                          <a:solidFill>
                            <a:srgbClr val="000000"/>
                          </a:solidFill>
                          <a:latin typeface="Arial"/>
                          <a:ea typeface="Times New Roman"/>
                        </a:rPr>
                        <a:t> </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200000"/>
                        </a:lnSpc>
                        <a:spcAft>
                          <a:spcPts val="0"/>
                        </a:spcAft>
                      </a:pPr>
                      <a:endParaRPr lang="es-MX" sz="500">
                        <a:solidFill>
                          <a:srgbClr val="000000"/>
                        </a:solidFill>
                        <a:latin typeface="Arial"/>
                        <a:ea typeface="Times New Roman"/>
                      </a:endParaRPr>
                    </a:p>
                  </a:txBody>
                  <a:tcPr marL="26270" marR="2627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55304">
                <a:tc gridSpan="2">
                  <a:txBody>
                    <a:bodyPr/>
                    <a:lstStyle/>
                    <a:p>
                      <a:pPr algn="just">
                        <a:lnSpc>
                          <a:spcPct val="200000"/>
                        </a:lnSpc>
                        <a:spcAft>
                          <a:spcPts val="0"/>
                        </a:spcAft>
                      </a:pPr>
                      <a:r>
                        <a:rPr lang="es-MX" sz="500">
                          <a:solidFill>
                            <a:srgbClr val="000000"/>
                          </a:solidFill>
                          <a:latin typeface="Arial"/>
                          <a:ea typeface="Times New Roman"/>
                        </a:rPr>
                        <a:t>ACCIONES CORRECTIVAS</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just">
                        <a:lnSpc>
                          <a:spcPct val="200000"/>
                        </a:lnSpc>
                        <a:spcAft>
                          <a:spcPts val="0"/>
                        </a:spcAft>
                      </a:pPr>
                      <a:r>
                        <a:rPr lang="es-MX" sz="500">
                          <a:solidFill>
                            <a:srgbClr val="000000"/>
                          </a:solidFill>
                          <a:latin typeface="Arial"/>
                          <a:ea typeface="Times New Roman"/>
                        </a:rPr>
                        <a:t>RESPONSABLES</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8142">
                <a:tc gridSpan="2">
                  <a:txBody>
                    <a:bodyPr/>
                    <a:lstStyle/>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Sugerir al trabajador que tenga que levantar cargas mayores a 5kg, hacerlo efectuando esfuerzo con los músculos de las piernas manteniendo la espalda erguida.</a:t>
                      </a:r>
                      <a:endParaRPr lang="es-MX" sz="7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 Dotar de equipos equipo de protección personal (fajas de protección lumbar) a los trabajadores.</a:t>
                      </a:r>
                      <a:endParaRPr lang="es-MX" sz="7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Asignar dos trabajadores si se necesita trasladar alguna herramienta con peso mayor a 5kg.</a:t>
                      </a:r>
                      <a:endParaRPr lang="es-MX" sz="7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Emplear carretes para el traslado del transformador desde la puerta de la bóveda, donde se desembarca del montacargas.</a:t>
                      </a:r>
                      <a:endParaRPr lang="es-MX" sz="700">
                        <a:latin typeface="Times New Roman"/>
                        <a:ea typeface="Times New Roman"/>
                      </a:endParaRPr>
                    </a:p>
                    <a:p>
                      <a:pPr marL="342900" lvl="0" indent="-342900" algn="just">
                        <a:lnSpc>
                          <a:spcPct val="200000"/>
                        </a:lnSpc>
                        <a:spcAft>
                          <a:spcPts val="0"/>
                        </a:spcAft>
                        <a:buFont typeface="+mj-lt"/>
                        <a:buAutoNum type="alphaUcPeriod"/>
                      </a:pPr>
                      <a:r>
                        <a:rPr lang="es-MX" sz="700">
                          <a:solidFill>
                            <a:srgbClr val="000000"/>
                          </a:solidFill>
                          <a:latin typeface="Arial"/>
                          <a:ea typeface="Times New Roman"/>
                        </a:rPr>
                        <a:t>Clasificar los materiales y equipos que son frecuentemente manipulados, de acuerdo a su peso, y establecer cuáles serán sus medios más apropiados para traslado.</a:t>
                      </a:r>
                      <a:r>
                        <a:rPr lang="es-MX" sz="600">
                          <a:solidFill>
                            <a:srgbClr val="000000"/>
                          </a:solidFill>
                          <a:latin typeface="Arial"/>
                          <a:ea typeface="Times New Roman"/>
                        </a:rPr>
                        <a:t> </a:t>
                      </a:r>
                      <a:endParaRPr lang="es-MX" sz="700">
                        <a:latin typeface="Times New Roman"/>
                        <a:ea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342900" lvl="0" indent="-342900" algn="just">
                        <a:lnSpc>
                          <a:spcPct val="200000"/>
                        </a:lnSpc>
                        <a:spcAft>
                          <a:spcPts val="0"/>
                        </a:spcAft>
                        <a:buFont typeface="Calibri"/>
                        <a:buChar char="-"/>
                      </a:pPr>
                      <a:r>
                        <a:rPr lang="es-MX" sz="600" dirty="0">
                          <a:solidFill>
                            <a:srgbClr val="000000"/>
                          </a:solidFill>
                          <a:latin typeface="Arial"/>
                          <a:ea typeface="Calibri"/>
                          <a:cs typeface="Times New Roman"/>
                        </a:rPr>
                        <a:t>Supervisor del Proyecto.</a:t>
                      </a:r>
                      <a:endParaRPr lang="es-MX" sz="700" dirty="0">
                        <a:latin typeface="Times New Roman"/>
                        <a:ea typeface="Calibri"/>
                        <a:cs typeface="Times New Roman"/>
                      </a:endParaRPr>
                    </a:p>
                    <a:p>
                      <a:pPr marL="342900" lvl="0" indent="-342900" algn="just">
                        <a:lnSpc>
                          <a:spcPct val="200000"/>
                        </a:lnSpc>
                        <a:spcAft>
                          <a:spcPts val="0"/>
                        </a:spcAft>
                        <a:buFont typeface="Calibri"/>
                        <a:buChar char="-"/>
                      </a:pPr>
                      <a:r>
                        <a:rPr lang="es-MX" sz="600" dirty="0">
                          <a:solidFill>
                            <a:srgbClr val="000000"/>
                          </a:solidFill>
                          <a:latin typeface="Arial"/>
                          <a:ea typeface="Calibri"/>
                          <a:cs typeface="Times New Roman"/>
                        </a:rPr>
                        <a:t>Ingeniero responsable del Proyecto</a:t>
                      </a:r>
                      <a:endParaRPr lang="es-MX" sz="700" dirty="0">
                        <a:latin typeface="Times New Roman"/>
                        <a:ea typeface="Calibri"/>
                        <a:cs typeface="Times New Roman"/>
                      </a:endParaRPr>
                    </a:p>
                    <a:p>
                      <a:pPr marL="342900" lvl="0" indent="-342900" algn="just">
                        <a:lnSpc>
                          <a:spcPct val="200000"/>
                        </a:lnSpc>
                        <a:spcAft>
                          <a:spcPts val="0"/>
                        </a:spcAft>
                        <a:buFont typeface="Calibri"/>
                        <a:buChar char="-"/>
                      </a:pPr>
                      <a:r>
                        <a:rPr lang="es-MX" sz="600" dirty="0">
                          <a:solidFill>
                            <a:srgbClr val="000000"/>
                          </a:solidFill>
                          <a:latin typeface="Arial"/>
                          <a:ea typeface="Calibri"/>
                          <a:cs typeface="Times New Roman"/>
                        </a:rPr>
                        <a:t>Ingeniero responsable del Proyecto</a:t>
                      </a:r>
                      <a:endParaRPr lang="es-MX" sz="700" dirty="0">
                        <a:latin typeface="Times New Roman"/>
                        <a:ea typeface="Calibri"/>
                        <a:cs typeface="Times New Roman"/>
                      </a:endParaRPr>
                    </a:p>
                    <a:p>
                      <a:pPr marL="342900" lvl="0" indent="-342900" algn="just">
                        <a:lnSpc>
                          <a:spcPct val="200000"/>
                        </a:lnSpc>
                        <a:spcAft>
                          <a:spcPts val="0"/>
                        </a:spcAft>
                        <a:buFont typeface="Calibri"/>
                        <a:buChar char="-"/>
                      </a:pPr>
                      <a:r>
                        <a:rPr lang="es-MX" sz="600" dirty="0">
                          <a:solidFill>
                            <a:srgbClr val="000000"/>
                          </a:solidFill>
                          <a:latin typeface="Arial"/>
                          <a:ea typeface="Calibri"/>
                          <a:cs typeface="Times New Roman"/>
                        </a:rPr>
                        <a:t>Ingeniero responsable del Proyecto.</a:t>
                      </a:r>
                      <a:endParaRPr lang="es-MX" sz="700" dirty="0">
                        <a:latin typeface="Times New Roman"/>
                        <a:ea typeface="Calibri"/>
                        <a:cs typeface="Times New Roman"/>
                      </a:endParaRPr>
                    </a:p>
                  </a:txBody>
                  <a:tcPr marL="26270" marR="2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457200" y="457200"/>
            <a:ext cx="8229600" cy="614363"/>
          </a:xfrm>
        </p:spPr>
        <p:txBody>
          <a:bodyPr/>
          <a:lstStyle/>
          <a:p>
            <a:r>
              <a:rPr lang="es-ES_tradnl" sz="2800" smtClean="0"/>
              <a:t>Plan de Seguridad de Bienes</a:t>
            </a:r>
            <a:endParaRPr lang="es-MX" sz="2800" smtClean="0"/>
          </a:p>
        </p:txBody>
      </p:sp>
      <p:sp>
        <p:nvSpPr>
          <p:cNvPr id="31747" name="2 Marcador de contenido"/>
          <p:cNvSpPr>
            <a:spLocks noGrp="1"/>
          </p:cNvSpPr>
          <p:nvPr>
            <p:ph idx="1"/>
          </p:nvPr>
        </p:nvSpPr>
        <p:spPr>
          <a:xfrm>
            <a:off x="500063" y="2071688"/>
            <a:ext cx="8229600" cy="4500562"/>
          </a:xfrm>
        </p:spPr>
        <p:txBody>
          <a:bodyPr/>
          <a:lstStyle/>
          <a:p>
            <a:pPr>
              <a:buFont typeface="Wingdings" pitchFamily="2" charset="2"/>
              <a:buChar char="§"/>
            </a:pPr>
            <a:r>
              <a:rPr lang="es-ES_tradnl" sz="2400" b="1" smtClean="0"/>
              <a:t>Ubicación:</a:t>
            </a:r>
          </a:p>
          <a:p>
            <a:pPr>
              <a:buFont typeface="Wingdings" pitchFamily="2" charset="2"/>
              <a:buNone/>
            </a:pPr>
            <a:r>
              <a:rPr lang="es-MX" sz="1400" smtClean="0"/>
              <a:t>	La bóveda de transformación se localizará preferiblemente en un sitio donde sea posible la llegada del montacargas hasta su puerta de acceso. En ningún caso la ruta de entrada y salida de equipos será a lo largo de escalas o espacios que impidan el arrastre o el uso de instrumentos  de maniobra. De acuerdo a la norma </a:t>
            </a:r>
            <a:r>
              <a:rPr lang="es-MX" sz="1400" b="1" smtClean="0"/>
              <a:t>NATSIM 14.2</a:t>
            </a:r>
            <a:r>
              <a:rPr lang="es-ES_tradnl" sz="1400" smtClean="0"/>
              <a:t> el cuarto de transformadores será ubicado a nivel de la planta baja del inmueble. </a:t>
            </a:r>
            <a:endParaRPr lang="es-MX" sz="1400" smtClean="0"/>
          </a:p>
          <a:p>
            <a:pPr>
              <a:buFont typeface="Wingdings" pitchFamily="2" charset="2"/>
              <a:buChar char="§"/>
            </a:pPr>
            <a:r>
              <a:rPr lang="es-ES_tradnl" sz="2400" b="1" smtClean="0"/>
              <a:t>Dimensiones y especificaciones de construcción:</a:t>
            </a:r>
          </a:p>
          <a:p>
            <a:pPr>
              <a:buFont typeface="Wingdings" pitchFamily="2" charset="2"/>
              <a:buNone/>
            </a:pPr>
            <a:r>
              <a:rPr lang="es-ES_tradnl" sz="2400" smtClean="0"/>
              <a:t>	</a:t>
            </a:r>
            <a:r>
              <a:rPr lang="es-ES_tradnl" sz="1400" smtClean="0"/>
              <a:t>El Cuarto de Transformadores</a:t>
            </a:r>
            <a:r>
              <a:rPr lang="es-MX" sz="1400" smtClean="0"/>
              <a:t> albergará 3 transformadores monofásicos de 75 kVA cada uno, y sus dimensiones serán:</a:t>
            </a:r>
          </a:p>
          <a:p>
            <a:pPr>
              <a:buFont typeface="Wingdings" pitchFamily="2" charset="2"/>
              <a:buNone/>
            </a:pPr>
            <a:r>
              <a:rPr lang="es-MX" sz="1400" smtClean="0"/>
              <a:t>	Alto: 2.5 m</a:t>
            </a:r>
          </a:p>
          <a:p>
            <a:pPr>
              <a:buFont typeface="Wingdings" pitchFamily="2" charset="2"/>
              <a:buNone/>
            </a:pPr>
            <a:r>
              <a:rPr lang="es-MX" sz="1400" smtClean="0"/>
              <a:t>	Ancho: 3 m</a:t>
            </a:r>
          </a:p>
          <a:p>
            <a:pPr>
              <a:buFont typeface="Wingdings" pitchFamily="2" charset="2"/>
              <a:buNone/>
            </a:pPr>
            <a:r>
              <a:rPr lang="es-MX" sz="1400" smtClean="0"/>
              <a:t>	Largo: 3.5 m</a:t>
            </a:r>
          </a:p>
          <a:p>
            <a:pPr>
              <a:buFont typeface="Wingdings" pitchFamily="2" charset="2"/>
              <a:buNone/>
            </a:pPr>
            <a:endParaRPr lang="es-MX" sz="2400" smtClean="0"/>
          </a:p>
          <a:p>
            <a:pPr>
              <a:buFont typeface="Wingdings" pitchFamily="2" charset="2"/>
              <a:buNone/>
            </a:pPr>
            <a:endParaRPr lang="es-MX" smtClean="0"/>
          </a:p>
          <a:p>
            <a:pPr>
              <a:buFont typeface="Wingdings" pitchFamily="2" charset="2"/>
              <a:buNone/>
            </a:pPr>
            <a:endParaRPr lang="es-MX" smtClean="0"/>
          </a:p>
        </p:txBody>
      </p:sp>
      <p:sp>
        <p:nvSpPr>
          <p:cNvPr id="31748" name="3 Rectángulo"/>
          <p:cNvSpPr>
            <a:spLocks noChangeArrowheads="1"/>
          </p:cNvSpPr>
          <p:nvPr/>
        </p:nvSpPr>
        <p:spPr bwMode="auto">
          <a:xfrm>
            <a:off x="500063" y="1000125"/>
            <a:ext cx="8429625" cy="646113"/>
          </a:xfrm>
          <a:prstGeom prst="rect">
            <a:avLst/>
          </a:prstGeom>
          <a:noFill/>
          <a:ln w="9525">
            <a:noFill/>
            <a:miter lim="800000"/>
            <a:headEnd/>
            <a:tailEnd/>
          </a:ln>
        </p:spPr>
        <p:txBody>
          <a:bodyPr>
            <a:spAutoFit/>
          </a:bodyPr>
          <a:lstStyle/>
          <a:p>
            <a:r>
              <a:rPr lang="es-ES_tradnl" b="1"/>
              <a:t>Requerimientos Técnicos y Especificaciones Normativas para el diseño estructural y eléctrico de la Bóveda.</a:t>
            </a:r>
            <a:endParaRPr lang="es-MX"/>
          </a:p>
        </p:txBody>
      </p:sp>
      <p:sp>
        <p:nvSpPr>
          <p:cNvPr id="31749" name="Rectangle 2"/>
          <p:cNvSpPr>
            <a:spLocks noChangeArrowheads="1"/>
          </p:cNvSpPr>
          <p:nvPr/>
        </p:nvSpPr>
        <p:spPr bwMode="auto">
          <a:xfrm>
            <a:off x="571500" y="1643063"/>
            <a:ext cx="9371013" cy="307975"/>
          </a:xfrm>
          <a:prstGeom prst="rect">
            <a:avLst/>
          </a:prstGeom>
          <a:noFill/>
          <a:ln w="9525">
            <a:noFill/>
            <a:miter lim="800000"/>
            <a:headEnd/>
            <a:tailEnd/>
          </a:ln>
        </p:spPr>
        <p:txBody>
          <a:bodyPr wrap="none" anchor="ctr">
            <a:spAutoFit/>
          </a:bodyPr>
          <a:lstStyle/>
          <a:p>
            <a:pPr algn="just" eaLnBrk="0" hangingPunct="0"/>
            <a:r>
              <a:rPr lang="es-ES_tradnl" sz="1400" b="1">
                <a:solidFill>
                  <a:srgbClr val="000000"/>
                </a:solidFill>
                <a:ea typeface="Times New Roman" pitchFamily="18" charset="0"/>
                <a:cs typeface="Arial" charset="0"/>
              </a:rPr>
              <a:t>Objetivo.- </a:t>
            </a:r>
            <a:r>
              <a:rPr lang="es-ES_tradnl" sz="1400">
                <a:solidFill>
                  <a:srgbClr val="000000"/>
                </a:solidFill>
                <a:ea typeface="Times New Roman" pitchFamily="18" charset="0"/>
                <a:cs typeface="Arial" charset="0"/>
              </a:rPr>
              <a:t>Brindar la mayor seguridad al patrimonio inmerso en el diseño de la bóveda, así como a todo su entorno.</a:t>
            </a:r>
            <a:endParaRPr lang="es-ES_tradnl" sz="140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549275"/>
            <a:ext cx="8218487" cy="935038"/>
          </a:xfrm>
          <a:noFill/>
        </p:spPr>
        <p:txBody>
          <a:bodyPr/>
          <a:lstStyle/>
          <a:p>
            <a:pPr eaLnBrk="1" hangingPunct="1"/>
            <a:r>
              <a:rPr lang="es-ES" sz="3200" b="1" smtClean="0">
                <a:solidFill>
                  <a:srgbClr val="0000FF"/>
                </a:solidFill>
              </a:rPr>
              <a:t>Levantamiento General de Información</a:t>
            </a:r>
          </a:p>
        </p:txBody>
      </p:sp>
      <p:sp>
        <p:nvSpPr>
          <p:cNvPr id="5123" name="Rectangle 3"/>
          <p:cNvSpPr>
            <a:spLocks noGrp="1" noChangeArrowheads="1"/>
          </p:cNvSpPr>
          <p:nvPr>
            <p:ph type="body" idx="1"/>
          </p:nvPr>
        </p:nvSpPr>
        <p:spPr>
          <a:xfrm>
            <a:off x="428625" y="1857375"/>
            <a:ext cx="8229600" cy="4714875"/>
          </a:xfrm>
        </p:spPr>
        <p:txBody>
          <a:bodyPr/>
          <a:lstStyle/>
          <a:p>
            <a:pPr eaLnBrk="1" hangingPunct="1">
              <a:lnSpc>
                <a:spcPct val="90000"/>
              </a:lnSpc>
            </a:pPr>
            <a:r>
              <a:rPr lang="es-ES" smtClean="0"/>
              <a:t>Objetivos:</a:t>
            </a:r>
          </a:p>
          <a:p>
            <a:pPr eaLnBrk="1" hangingPunct="1">
              <a:lnSpc>
                <a:spcPct val="90000"/>
              </a:lnSpc>
              <a:buFont typeface="Wingdings" pitchFamily="2" charset="2"/>
              <a:buNone/>
            </a:pPr>
            <a:r>
              <a:rPr lang="es-ES" smtClean="0"/>
              <a:t>Describir Condiciones de Trabajo</a:t>
            </a:r>
          </a:p>
          <a:p>
            <a:pPr lvl="1" eaLnBrk="1" hangingPunct="1">
              <a:lnSpc>
                <a:spcPct val="90000"/>
              </a:lnSpc>
            </a:pPr>
            <a:r>
              <a:rPr lang="es-ES" smtClean="0"/>
              <a:t>Actividades Realizadas</a:t>
            </a:r>
          </a:p>
          <a:p>
            <a:pPr lvl="1" eaLnBrk="1" hangingPunct="1">
              <a:lnSpc>
                <a:spcPct val="90000"/>
              </a:lnSpc>
            </a:pPr>
            <a:r>
              <a:rPr lang="es-ES" smtClean="0"/>
              <a:t>Sustancias y Materiales Utilizados</a:t>
            </a:r>
          </a:p>
          <a:p>
            <a:pPr lvl="1" eaLnBrk="1" hangingPunct="1">
              <a:lnSpc>
                <a:spcPct val="90000"/>
              </a:lnSpc>
            </a:pPr>
            <a:r>
              <a:rPr lang="es-ES" smtClean="0"/>
              <a:t>Herramientas y Equipos Utilizados</a:t>
            </a:r>
          </a:p>
          <a:p>
            <a:pPr eaLnBrk="1" hangingPunct="1">
              <a:lnSpc>
                <a:spcPct val="90000"/>
              </a:lnSpc>
            </a:pPr>
            <a:r>
              <a:rPr lang="es-ES" smtClean="0"/>
              <a:t>Herramientas y Técnicas a Emplear</a:t>
            </a:r>
          </a:p>
          <a:p>
            <a:pPr lvl="1" eaLnBrk="1" hangingPunct="1">
              <a:lnSpc>
                <a:spcPct val="90000"/>
              </a:lnSpc>
            </a:pPr>
            <a:r>
              <a:rPr lang="es-ES" smtClean="0"/>
              <a:t>Inspección Directa de Cuarto de Transformadores</a:t>
            </a:r>
          </a:p>
          <a:p>
            <a:pPr lvl="1" eaLnBrk="1" hangingPunct="1">
              <a:lnSpc>
                <a:spcPct val="90000"/>
              </a:lnSpc>
            </a:pPr>
            <a:r>
              <a:rPr lang="es-ES" smtClean="0"/>
              <a:t>Entrevista con el ingeniero responsable del proyecto.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1"/>
          </p:nvPr>
        </p:nvPicPr>
        <p:blipFill>
          <a:blip r:embed="rId2"/>
          <a:srcRect/>
          <a:stretch>
            <a:fillRect/>
          </a:stretch>
        </p:blipFill>
        <p:spPr>
          <a:xfrm>
            <a:off x="214313" y="642938"/>
            <a:ext cx="8786812" cy="6000750"/>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457200" y="571500"/>
            <a:ext cx="8229600" cy="5295900"/>
          </a:xfrm>
        </p:spPr>
        <p:txBody>
          <a:bodyPr/>
          <a:lstStyle/>
          <a:p>
            <a:pPr>
              <a:buFont typeface="Wingdings" pitchFamily="2" charset="2"/>
              <a:buChar char="§"/>
            </a:pPr>
            <a:r>
              <a:rPr lang="es-MX" sz="2400" b="1" smtClean="0"/>
              <a:t>Estructura:</a:t>
            </a:r>
          </a:p>
          <a:p>
            <a:pPr>
              <a:buFont typeface="Wingdings" pitchFamily="2" charset="2"/>
              <a:buNone/>
            </a:pPr>
            <a:r>
              <a:rPr lang="es-MX" sz="1400" smtClean="0"/>
              <a:t>	De acuerdo a lo estipulado en la norma </a:t>
            </a:r>
            <a:r>
              <a:rPr lang="es-MX" sz="1400" b="1" smtClean="0"/>
              <a:t>NEC 450-42</a:t>
            </a:r>
            <a:r>
              <a:rPr lang="es-MX" sz="1400" smtClean="0"/>
              <a:t> se recomienda construir el piso de la bóveda tal que sea capaz de soportar una carga igual al peso de los transformadores con un factor seguridad de 6. Esta deberá tener un espesor mínimo de 4 pulgadas de concreto armado y una inclinación hacia la abertura del desagüe de 1/8 de pulgada por cada pie (1/ 8"/pie), deben ser firmes y con superficie antiderrapante</a:t>
            </a:r>
            <a:r>
              <a:rPr lang="es-MX" sz="1400" b="1" smtClean="0"/>
              <a:t> NEC Sección 924.6</a:t>
            </a:r>
            <a:r>
              <a:rPr lang="es-MX" sz="1400" smtClean="0"/>
              <a:t>.</a:t>
            </a:r>
            <a:r>
              <a:rPr lang="es-ES_tradnl" sz="1400" smtClean="0"/>
              <a:t> Los materiales utilizados en la construcción de las paredes y el techo deberán tener una resistencia mínima al fuego de 3 horas, por lo que se recomienda que la bóveda sea construida de concreto reforzado con 15 cm de espesor para cumplir con la norma </a:t>
            </a:r>
            <a:r>
              <a:rPr lang="es-ES_tradnl" sz="1400" b="1" smtClean="0"/>
              <a:t>NEC 450-42.</a:t>
            </a:r>
            <a:endParaRPr lang="es-MX" sz="1400" smtClean="0"/>
          </a:p>
          <a:p>
            <a:pPr>
              <a:buFont typeface="Wingdings" pitchFamily="2" charset="2"/>
              <a:buNone/>
            </a:pPr>
            <a:r>
              <a:rPr lang="es-MX" sz="1400" smtClean="0"/>
              <a:t>	</a:t>
            </a:r>
          </a:p>
          <a:p>
            <a:pPr>
              <a:buFont typeface="Wingdings" pitchFamily="2" charset="2"/>
              <a:buNone/>
            </a:pPr>
            <a:r>
              <a:rPr lang="es-MX" sz="1400" smtClean="0"/>
              <a:t>	Las dimensiones del pozo deberán ser suficientes para contener el aceite del transformador más grande en la bóveda. </a:t>
            </a:r>
            <a:r>
              <a:rPr lang="es-MX" sz="1400" b="1" smtClean="0"/>
              <a:t>NEC 450-46.</a:t>
            </a:r>
          </a:p>
          <a:p>
            <a:pPr>
              <a:buFont typeface="Wingdings" pitchFamily="2" charset="2"/>
              <a:buNone/>
            </a:pPr>
            <a:endParaRPr lang="es-ES_tradnl" sz="1400" b="1" smtClean="0"/>
          </a:p>
          <a:p>
            <a:pPr>
              <a:buFont typeface="Wingdings" pitchFamily="2" charset="2"/>
              <a:buChar char="§"/>
            </a:pPr>
            <a:r>
              <a:rPr lang="es-ES_tradnl" sz="2400" b="1" smtClean="0"/>
              <a:t>Puerta</a:t>
            </a:r>
            <a:r>
              <a:rPr lang="es-ES_tradnl" sz="2400" smtClean="0"/>
              <a:t>  </a:t>
            </a:r>
          </a:p>
          <a:p>
            <a:pPr>
              <a:buFont typeface="Wingdings" pitchFamily="2" charset="2"/>
              <a:buNone/>
            </a:pPr>
            <a:r>
              <a:rPr lang="es-MX" sz="1400" smtClean="0"/>
              <a:t>	La puerta deberá ser de metal, y con una resistencia al fuego de tres (3) horas mínimo. No se permitirá ventilación a través de las puertas.</a:t>
            </a:r>
            <a:r>
              <a:rPr lang="es-MX" sz="1400" b="1" smtClean="0"/>
              <a:t> NEC Sección 450.43</a:t>
            </a:r>
            <a:endParaRPr lang="es-MX" sz="1400" smtClean="0"/>
          </a:p>
          <a:p>
            <a:pPr>
              <a:buFont typeface="Wingdings" pitchFamily="2" charset="2"/>
              <a:buNone/>
            </a:pPr>
            <a:r>
              <a:rPr lang="es-MX" sz="1400" smtClean="0"/>
              <a:t>	La puerta será de dos batientes (tipo oscilante de dos hojas) misma que deberá cumplir con las características indicadas en la norma </a:t>
            </a:r>
            <a:r>
              <a:rPr lang="es-MX" sz="1400" b="1" smtClean="0"/>
              <a:t>NFPA-80 </a:t>
            </a:r>
            <a:r>
              <a:rPr lang="es-MX" sz="1400" smtClean="0"/>
              <a:t>y con las pruebas especificadas en las normas</a:t>
            </a:r>
            <a:r>
              <a:rPr lang="es-MX" sz="1400" b="1" smtClean="0"/>
              <a:t> ASTM E 152</a:t>
            </a:r>
            <a:r>
              <a:rPr lang="es-MX" sz="1400" smtClean="0"/>
              <a:t>. La norma </a:t>
            </a:r>
            <a:r>
              <a:rPr lang="es-MX" sz="1400" b="1" smtClean="0"/>
              <a:t>NFPA-80 </a:t>
            </a:r>
            <a:r>
              <a:rPr lang="es-MX" sz="1400" smtClean="0"/>
              <a:t>establece que las puertas de tipo “oscilante de dos hojas” con una resistencia al fuego de una hora y media o más, deberán tener un astrálago con el fin de proteger la bóveda de las condiciones ambientales adversas, minimizar el paso de la luz entre las puertas y para retardar el paso del humo, llamas o gases durante un fuego.</a:t>
            </a:r>
          </a:p>
          <a:p>
            <a:pPr>
              <a:buFont typeface="Wingdings" pitchFamily="2" charset="2"/>
              <a:buNone/>
            </a:pPr>
            <a:r>
              <a:rPr lang="es-MX" sz="1400" smtClean="0"/>
              <a:t>	La puerta estará provista de un panel de visión de 20 x 20 cm, el cuál debe tener resistencia al fuego de mínimo 3 horas y deberá tener una chapa de seguridad antipánico</a:t>
            </a:r>
            <a:r>
              <a:rPr lang="es-MX" sz="2400" smtClean="0"/>
              <a:t>.</a:t>
            </a:r>
          </a:p>
          <a:p>
            <a:pPr>
              <a:buFont typeface="Wingdings" pitchFamily="2" charset="2"/>
              <a:buNone/>
            </a:pPr>
            <a:endParaRPr lang="es-MX" sz="2400" smtClean="0"/>
          </a:p>
          <a:p>
            <a:pPr>
              <a:buFont typeface="Wingdings" pitchFamily="2" charset="2"/>
              <a:buNone/>
            </a:pPr>
            <a:endParaRPr lang="es-MX" sz="1400" smtClean="0"/>
          </a:p>
          <a:p>
            <a:pPr>
              <a:buFont typeface="Wingdings" pitchFamily="2" charset="2"/>
              <a:buNone/>
            </a:pPr>
            <a:endParaRPr lang="es-MX"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srcRect/>
          <a:stretch>
            <a:fillRect/>
          </a:stretch>
        </p:blipFill>
        <p:spPr bwMode="auto">
          <a:xfrm>
            <a:off x="500063" y="438150"/>
            <a:ext cx="8072437" cy="5062538"/>
          </a:xfrm>
          <a:prstGeom prst="rect">
            <a:avLst/>
          </a:prstGeom>
          <a:noFill/>
          <a:ln w="9525">
            <a:noFill/>
            <a:miter lim="800000"/>
            <a:headEnd/>
            <a:tailEnd/>
          </a:ln>
        </p:spPr>
      </p:pic>
      <p:pic>
        <p:nvPicPr>
          <p:cNvPr id="34819" name="Picture 3"/>
          <p:cNvPicPr>
            <a:picLocks noChangeAspect="1" noChangeArrowheads="1"/>
          </p:cNvPicPr>
          <p:nvPr/>
        </p:nvPicPr>
        <p:blipFill>
          <a:blip r:embed="rId3"/>
          <a:srcRect/>
          <a:stretch>
            <a:fillRect/>
          </a:stretch>
        </p:blipFill>
        <p:spPr bwMode="auto">
          <a:xfrm>
            <a:off x="2357438" y="5435600"/>
            <a:ext cx="4786312" cy="142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Marcador de contenido"/>
          <p:cNvSpPr>
            <a:spLocks noGrp="1"/>
          </p:cNvSpPr>
          <p:nvPr>
            <p:ph idx="1"/>
          </p:nvPr>
        </p:nvSpPr>
        <p:spPr>
          <a:xfrm>
            <a:off x="500063" y="642938"/>
            <a:ext cx="8229600" cy="3886200"/>
          </a:xfrm>
        </p:spPr>
        <p:txBody>
          <a:bodyPr/>
          <a:lstStyle/>
          <a:p>
            <a:pPr>
              <a:buFont typeface="Wingdings" pitchFamily="2" charset="2"/>
              <a:buChar char="§"/>
            </a:pPr>
            <a:r>
              <a:rPr lang="es-MX" sz="2400" b="1" smtClean="0"/>
              <a:t>Ventilación.</a:t>
            </a:r>
          </a:p>
          <a:p>
            <a:pPr>
              <a:buFont typeface="Wingdings" pitchFamily="2" charset="2"/>
              <a:buNone/>
            </a:pPr>
            <a:endParaRPr lang="es-MX" sz="2400" smtClean="0"/>
          </a:p>
          <a:p>
            <a:r>
              <a:rPr lang="es-MX" sz="1400" smtClean="0"/>
              <a:t>Para cumplir con la necesidad de que la bóveda tenga una ventilación por circulación natural de aire, se recomienda que de la mitad del área total estimada para las aberturas la mitad sean ubicadas a nivel del suelo y el resto al nivel del techo en la pared opuesta. </a:t>
            </a:r>
            <a:r>
              <a:rPr lang="es-MX" sz="1400" b="1" smtClean="0"/>
              <a:t>NEC 450-9.</a:t>
            </a:r>
            <a:endParaRPr lang="es-MX" sz="1400" smtClean="0"/>
          </a:p>
          <a:p>
            <a:pPr>
              <a:buFont typeface="Wingdings" pitchFamily="2" charset="2"/>
              <a:buNone/>
            </a:pPr>
            <a:r>
              <a:rPr lang="es-MX" smtClean="0"/>
              <a:t> </a:t>
            </a:r>
          </a:p>
          <a:p>
            <a:pPr>
              <a:buFont typeface="Wingdings" pitchFamily="2" charset="2"/>
              <a:buNone/>
            </a:pPr>
            <a:endParaRPr lang="es-MX" smtClean="0"/>
          </a:p>
        </p:txBody>
      </p:sp>
      <p:pic>
        <p:nvPicPr>
          <p:cNvPr id="35843" name="3 Imagen"/>
          <p:cNvPicPr>
            <a:picLocks noChangeAspect="1" noChangeArrowheads="1"/>
          </p:cNvPicPr>
          <p:nvPr/>
        </p:nvPicPr>
        <p:blipFill>
          <a:blip r:embed="rId2"/>
          <a:srcRect/>
          <a:stretch>
            <a:fillRect/>
          </a:stretch>
        </p:blipFill>
        <p:spPr bwMode="auto">
          <a:xfrm>
            <a:off x="2928938" y="2428875"/>
            <a:ext cx="3857625" cy="3786188"/>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contenido"/>
          <p:cNvSpPr>
            <a:spLocks noGrp="1"/>
          </p:cNvSpPr>
          <p:nvPr>
            <p:ph idx="1"/>
          </p:nvPr>
        </p:nvSpPr>
        <p:spPr>
          <a:xfrm>
            <a:off x="414338" y="571500"/>
            <a:ext cx="8229600" cy="3886200"/>
          </a:xfrm>
        </p:spPr>
        <p:txBody>
          <a:bodyPr/>
          <a:lstStyle/>
          <a:p>
            <a:pPr>
              <a:buFont typeface="Wingdings" pitchFamily="2" charset="2"/>
              <a:buNone/>
            </a:pPr>
            <a:r>
              <a:rPr lang="es-ES_tradnl" sz="2400" smtClean="0"/>
              <a:t>Disposiciones de Seguridad.</a:t>
            </a:r>
          </a:p>
          <a:p>
            <a:pPr>
              <a:buFont typeface="Wingdings" pitchFamily="2" charset="2"/>
              <a:buChar char="§"/>
            </a:pPr>
            <a:r>
              <a:rPr lang="es-MX" sz="1400" smtClean="0"/>
              <a:t>En la entrada al local de la subestación deberán colocarse dos placas en acrílico de 20 x 40</a:t>
            </a:r>
          </a:p>
          <a:p>
            <a:pPr>
              <a:buFont typeface="Wingdings" pitchFamily="2" charset="2"/>
              <a:buNone/>
            </a:pPr>
            <a:r>
              <a:rPr lang="es-MX" sz="1400" smtClean="0"/>
              <a:t>	cm, de fondo amarillo y letras negras, que digan: "Peligro Alto Tensión" y la otra "Prohibido el paso de particulares".</a:t>
            </a:r>
          </a:p>
          <a:p>
            <a:pPr>
              <a:buFont typeface="Wingdings" pitchFamily="2" charset="2"/>
              <a:buChar char="§"/>
            </a:pPr>
            <a:r>
              <a:rPr lang="es-MX" sz="1400" smtClean="0"/>
              <a:t>Todos los accesos a las puertas deberán estar libres de cualquier obstrucción que pueda estorbar la salida del personal en caso de emergencia.</a:t>
            </a:r>
          </a:p>
          <a:p>
            <a:pPr>
              <a:buFont typeface="Wingdings" pitchFamily="2" charset="2"/>
              <a:buChar char="§"/>
            </a:pPr>
            <a:r>
              <a:rPr lang="es-MX" sz="1400" smtClean="0"/>
              <a:t>La subestación deberá estar equipada junto a su puerta de acceso con un extinguidor de CO2 o de polvo químico seco, para incendios clase B y C, que tenga como mínimo una capacidad de 15.</a:t>
            </a:r>
          </a:p>
          <a:p>
            <a:pPr>
              <a:buFont typeface="Wingdings" pitchFamily="2" charset="2"/>
              <a:buChar char="§"/>
            </a:pPr>
            <a:r>
              <a:rPr lang="es-MX" sz="1400" smtClean="0"/>
              <a:t>Todos los espacios de trabajo alrededor del equipo eléctrico deben ser iluminados con un nivel mínimo de 300 luxes. </a:t>
            </a:r>
          </a:p>
          <a:p>
            <a:pPr>
              <a:buFont typeface="Wingdings" pitchFamily="2" charset="2"/>
              <a:buNone/>
            </a:pPr>
            <a:endParaRPr lang="es-MX"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457200" y="457200"/>
            <a:ext cx="8229600" cy="757238"/>
          </a:xfrm>
        </p:spPr>
        <p:txBody>
          <a:bodyPr/>
          <a:lstStyle/>
          <a:p>
            <a:r>
              <a:rPr lang="es-ES_tradnl" sz="2400" b="1" smtClean="0"/>
              <a:t>ESPECIFICACIONES INSTALACIÓN ELÉCTRICA</a:t>
            </a:r>
            <a:r>
              <a:rPr lang="es-MX" sz="2400" smtClean="0"/>
              <a:t/>
            </a:r>
            <a:br>
              <a:rPr lang="es-MX" sz="2400" smtClean="0"/>
            </a:br>
            <a:endParaRPr lang="es-MX" sz="2400" smtClean="0"/>
          </a:p>
        </p:txBody>
      </p:sp>
      <p:sp>
        <p:nvSpPr>
          <p:cNvPr id="37891" name="2 Marcador de contenido"/>
          <p:cNvSpPr>
            <a:spLocks noGrp="1"/>
          </p:cNvSpPr>
          <p:nvPr>
            <p:ph idx="1"/>
          </p:nvPr>
        </p:nvSpPr>
        <p:spPr>
          <a:xfrm>
            <a:off x="457200" y="1000125"/>
            <a:ext cx="8229600" cy="4867275"/>
          </a:xfrm>
        </p:spPr>
        <p:txBody>
          <a:bodyPr/>
          <a:lstStyle/>
          <a:p>
            <a:r>
              <a:rPr lang="es-MX" sz="1800" smtClean="0"/>
              <a:t>Este estudio de seguridad está sustentado bajo los principios de seguridad de bienes y establece las directivas a seguir en la etapa de diseño e instalación eléctrica de los equipos en la bóveda de transformadores.</a:t>
            </a:r>
          </a:p>
          <a:p>
            <a:pPr>
              <a:buFont typeface="Wingdings" pitchFamily="2" charset="2"/>
              <a:buNone/>
            </a:pPr>
            <a:r>
              <a:rPr lang="es-MX" sz="2400" b="1" smtClean="0"/>
              <a:t>	Objetivo:</a:t>
            </a:r>
          </a:p>
          <a:p>
            <a:pPr>
              <a:buFont typeface="Wingdings" pitchFamily="2" charset="2"/>
              <a:buNone/>
            </a:pPr>
            <a:r>
              <a:rPr lang="es-ES_tradnl" sz="2400" b="1" smtClean="0"/>
              <a:t>	</a:t>
            </a:r>
            <a:r>
              <a:rPr lang="es-MX" sz="1800" smtClean="0"/>
              <a:t>Establecer un marco de referencia de alta calidad especificando normas técnicas respecto de la instalación eléctrica de la bóveda con el fin de que la subestación de distribución funcione eficientemente y sobretodo brindando altas condiciones de seguridad tanto al personal inmerso en el mantenimiento, supervisión y entorno así como a los equipos receptores de la energía; es decir a la carga.</a:t>
            </a:r>
          </a:p>
          <a:p>
            <a:pPr>
              <a:buFont typeface="Wingdings" pitchFamily="2" charset="2"/>
              <a:buNone/>
            </a:pPr>
            <a:r>
              <a:rPr lang="es-ES_tradnl" sz="2400" b="1" smtClean="0"/>
              <a:t>	Datos del Cuarto de Transformadores:</a:t>
            </a:r>
            <a:endParaRPr lang="es-MX" sz="2400" b="1" smtClean="0"/>
          </a:p>
          <a:p>
            <a:pPr>
              <a:buFont typeface="Wingdings" pitchFamily="2" charset="2"/>
              <a:buNone/>
            </a:pPr>
            <a:r>
              <a:rPr lang="es-ES_tradnl" sz="2400" smtClean="0"/>
              <a:t>	</a:t>
            </a:r>
            <a:r>
              <a:rPr lang="es-EC" sz="1400" smtClean="0"/>
              <a:t>UBICACIÓN: PROTAL, INSTITUTO DE TECNOLOGÍAS ESPOL.</a:t>
            </a:r>
          </a:p>
          <a:p>
            <a:pPr>
              <a:buFont typeface="Wingdings" pitchFamily="2" charset="2"/>
              <a:buNone/>
            </a:pPr>
            <a:r>
              <a:rPr lang="es-MX" sz="1400" smtClean="0"/>
              <a:t>	</a:t>
            </a:r>
            <a:r>
              <a:rPr lang="es-EC" sz="1400" smtClean="0"/>
              <a:t>CARGA: 4 MOTORES TRIFÁSICOS DE LAS SIGUIENTES CARACTERÍSTICAS:</a:t>
            </a:r>
          </a:p>
          <a:p>
            <a:pPr>
              <a:buFont typeface="Wingdings" pitchFamily="2" charset="2"/>
              <a:buNone/>
            </a:pPr>
            <a:endParaRPr lang="es-MX" sz="1400" smtClean="0"/>
          </a:p>
          <a:p>
            <a:pPr>
              <a:buFont typeface="Wingdings" pitchFamily="2" charset="2"/>
              <a:buChar char="§"/>
            </a:pPr>
            <a:r>
              <a:rPr lang="es-EC" sz="1400" smtClean="0"/>
              <a:t>Motor 1: 75 Hp, Ipc= 192 [A],  Vn= 240 [V]</a:t>
            </a:r>
            <a:endParaRPr lang="es-MX" sz="1400" smtClean="0"/>
          </a:p>
          <a:p>
            <a:pPr>
              <a:buFont typeface="Wingdings" pitchFamily="2" charset="2"/>
              <a:buChar char="§"/>
            </a:pPr>
            <a:r>
              <a:rPr lang="es-EC" sz="1400" smtClean="0"/>
              <a:t>Motor 2: 50 Hp, Ipc= 130 [A],  Vn= 240 [V]</a:t>
            </a:r>
            <a:endParaRPr lang="es-MX" sz="1400" smtClean="0"/>
          </a:p>
          <a:p>
            <a:pPr>
              <a:buFont typeface="Wingdings" pitchFamily="2" charset="2"/>
              <a:buChar char="§"/>
            </a:pPr>
            <a:r>
              <a:rPr lang="es-EC" sz="1400" smtClean="0"/>
              <a:t>Motor 3: 30 Hp, Ipc= 80 [A],    Vn= 240 [V]</a:t>
            </a:r>
            <a:endParaRPr lang="es-MX" sz="1400" smtClean="0"/>
          </a:p>
          <a:p>
            <a:pPr>
              <a:buFont typeface="Wingdings" pitchFamily="2" charset="2"/>
              <a:buChar char="§"/>
            </a:pPr>
            <a:r>
              <a:rPr lang="es-EC" sz="1400" smtClean="0"/>
              <a:t>Motor 4: 15 Hp, Ipc= 42 [A],    Vn= 240 [V]  </a:t>
            </a:r>
            <a:endParaRPr lang="es-MX" sz="1400" smtClean="0"/>
          </a:p>
          <a:p>
            <a:pPr>
              <a:buFont typeface="Wingdings" pitchFamily="2" charset="2"/>
              <a:buNone/>
            </a:pPr>
            <a:endParaRPr lang="es-MX" sz="2400" smtClean="0"/>
          </a:p>
          <a:p>
            <a:pPr>
              <a:buFont typeface="Wingdings" pitchFamily="2" charset="2"/>
              <a:buNone/>
            </a:pPr>
            <a:endParaRPr lang="es-MX" sz="2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p:txBody>
          <a:bodyPr/>
          <a:lstStyle/>
          <a:p>
            <a:pPr algn="ctr"/>
            <a:r>
              <a:rPr lang="es-ES_tradnl" sz="2800" smtClean="0"/>
              <a:t>Descripción del Circuito</a:t>
            </a:r>
            <a:endParaRPr lang="es-MX" sz="2800" smtClean="0"/>
          </a:p>
        </p:txBody>
      </p:sp>
      <p:pic>
        <p:nvPicPr>
          <p:cNvPr id="38915" name="3 Imagen"/>
          <p:cNvPicPr>
            <a:picLocks noChangeAspect="1" noChangeArrowheads="1"/>
          </p:cNvPicPr>
          <p:nvPr/>
        </p:nvPicPr>
        <p:blipFill>
          <a:blip r:embed="rId2"/>
          <a:srcRect/>
          <a:stretch>
            <a:fillRect/>
          </a:stretch>
        </p:blipFill>
        <p:spPr bwMode="auto">
          <a:xfrm>
            <a:off x="2286000" y="2000250"/>
            <a:ext cx="4573588" cy="465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a:xfrm>
            <a:off x="457200" y="457200"/>
            <a:ext cx="8229600" cy="828675"/>
          </a:xfrm>
        </p:spPr>
        <p:txBody>
          <a:bodyPr/>
          <a:lstStyle/>
          <a:p>
            <a:r>
              <a:rPr lang="es-MX" sz="2800" smtClean="0"/>
              <a:t>los valores encontrados para el dimensionamiento de los elementos de la subestación son:</a:t>
            </a:r>
            <a:r>
              <a:rPr lang="es-MX" smtClean="0"/>
              <a:t/>
            </a:r>
            <a:br>
              <a:rPr lang="es-MX" smtClean="0"/>
            </a:br>
            <a:endParaRPr lang="es-MX" smtClean="0"/>
          </a:p>
        </p:txBody>
      </p:sp>
      <p:sp>
        <p:nvSpPr>
          <p:cNvPr id="39939" name="2 Marcador de contenido"/>
          <p:cNvSpPr>
            <a:spLocks noGrp="1"/>
          </p:cNvSpPr>
          <p:nvPr>
            <p:ph idx="1"/>
          </p:nvPr>
        </p:nvSpPr>
        <p:spPr>
          <a:xfrm>
            <a:off x="457200" y="1000125"/>
            <a:ext cx="8229600" cy="4867275"/>
          </a:xfrm>
        </p:spPr>
        <p:txBody>
          <a:bodyPr/>
          <a:lstStyle/>
          <a:p>
            <a:pPr>
              <a:buFont typeface="Wingdings" pitchFamily="2" charset="2"/>
              <a:buNone/>
            </a:pPr>
            <a:r>
              <a:rPr lang="es-ES_tradnl" sz="1800" smtClean="0"/>
              <a:t>	</a:t>
            </a:r>
            <a:endParaRPr lang="es-MX" sz="1800" smtClean="0"/>
          </a:p>
          <a:p>
            <a:r>
              <a:rPr lang="es-ES" sz="1800" b="1" smtClean="0"/>
              <a:t>Conductores para cada motor y el alimentador principal.</a:t>
            </a:r>
            <a:endParaRPr lang="es-MX" sz="1800" smtClean="0"/>
          </a:p>
          <a:p>
            <a:r>
              <a:rPr lang="es-ES" sz="1800" smtClean="0"/>
              <a:t>Para encontrar el calibre requerido, buscamos en la tabla 430-150</a:t>
            </a:r>
            <a:r>
              <a:rPr lang="es-ES" sz="1800" b="1" baseline="30000" smtClean="0"/>
              <a:t>[1]</a:t>
            </a:r>
            <a:r>
              <a:rPr lang="es-ES" sz="1800" smtClean="0"/>
              <a:t> del National Electric Code (NEC) las corrientes a plena carga de los motores descritos en el problema a 240V los cuales son los siguientes: </a:t>
            </a:r>
            <a:endParaRPr lang="es-MX" sz="1800" smtClean="0"/>
          </a:p>
          <a:p>
            <a:r>
              <a:rPr lang="en-US" sz="1800" smtClean="0"/>
              <a:t>Motor 75 HP                                I</a:t>
            </a:r>
            <a:r>
              <a:rPr lang="en-US" sz="1800" baseline="-25000" smtClean="0"/>
              <a:t>pc</a:t>
            </a:r>
            <a:r>
              <a:rPr lang="en-US" sz="1800" smtClean="0"/>
              <a:t> = 192 A</a:t>
            </a:r>
            <a:endParaRPr lang="es-MX" sz="1800" smtClean="0"/>
          </a:p>
          <a:p>
            <a:r>
              <a:rPr lang="en-US" sz="1800" smtClean="0"/>
              <a:t>Motor 50 HP                                I</a:t>
            </a:r>
            <a:r>
              <a:rPr lang="en-US" sz="1800" baseline="-25000" smtClean="0"/>
              <a:t>pc</a:t>
            </a:r>
            <a:r>
              <a:rPr lang="en-US" sz="1800" smtClean="0"/>
              <a:t> = 130 A</a:t>
            </a:r>
            <a:endParaRPr lang="es-MX" sz="1800" smtClean="0"/>
          </a:p>
          <a:p>
            <a:r>
              <a:rPr lang="en-US" sz="1800" smtClean="0"/>
              <a:t>Motor 30 HP                                I</a:t>
            </a:r>
            <a:r>
              <a:rPr lang="en-US" sz="1800" baseline="-25000" smtClean="0"/>
              <a:t>pc</a:t>
            </a:r>
            <a:r>
              <a:rPr lang="en-US" sz="1800" smtClean="0"/>
              <a:t> =   80 A</a:t>
            </a:r>
            <a:endParaRPr lang="es-MX" sz="1800" smtClean="0"/>
          </a:p>
          <a:p>
            <a:r>
              <a:rPr lang="en-US" sz="1800" smtClean="0"/>
              <a:t>Motor 15 HP                                I</a:t>
            </a:r>
            <a:r>
              <a:rPr lang="en-US" sz="1800" baseline="-25000" smtClean="0"/>
              <a:t>pc</a:t>
            </a:r>
            <a:r>
              <a:rPr lang="en-US" sz="1800" smtClean="0"/>
              <a:t> =   42 A</a:t>
            </a:r>
            <a:endParaRPr lang="es-MX" sz="1800" smtClean="0"/>
          </a:p>
          <a:p>
            <a:pPr>
              <a:buFont typeface="Wingdings" pitchFamily="2" charset="2"/>
              <a:buNone/>
            </a:pPr>
            <a:endParaRPr lang="es-MX" sz="1800" smtClean="0"/>
          </a:p>
        </p:txBody>
      </p:sp>
      <p:sp>
        <p:nvSpPr>
          <p:cNvPr id="3994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sp>
        <p:nvSpPr>
          <p:cNvPr id="3994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contenido"/>
          <p:cNvSpPr>
            <a:spLocks noGrp="1"/>
          </p:cNvSpPr>
          <p:nvPr>
            <p:ph idx="1"/>
          </p:nvPr>
        </p:nvSpPr>
        <p:spPr>
          <a:xfrm>
            <a:off x="285750" y="571500"/>
            <a:ext cx="8229600" cy="3886200"/>
          </a:xfrm>
        </p:spPr>
        <p:txBody>
          <a:bodyPr/>
          <a:lstStyle/>
          <a:p>
            <a:pPr>
              <a:buFont typeface="Wingdings" pitchFamily="2" charset="2"/>
              <a:buChar char="§"/>
            </a:pPr>
            <a:r>
              <a:rPr lang="es-ES" sz="2400" smtClean="0"/>
              <a:t>Para el cálculo del calibre del conductor para cada uno de los motores utilizamos la siguiente ecuación:</a:t>
            </a:r>
            <a:endParaRPr lang="es-MX" sz="2400" smtClean="0"/>
          </a:p>
          <a:p>
            <a:pPr>
              <a:buFont typeface="Wingdings" pitchFamily="2" charset="2"/>
              <a:buChar char="§"/>
            </a:pPr>
            <a:r>
              <a:rPr lang="en-US" sz="2400" b="1" smtClean="0"/>
              <a:t>Ic = 1.25</a:t>
            </a:r>
            <a:r>
              <a:rPr lang="en-US" sz="2400" b="1" baseline="30000" smtClean="0"/>
              <a:t>[2]</a:t>
            </a:r>
            <a:r>
              <a:rPr lang="en-US" sz="2400" b="1" smtClean="0"/>
              <a:t>*I</a:t>
            </a:r>
            <a:r>
              <a:rPr lang="en-US" sz="2400" b="1" baseline="-25000" smtClean="0"/>
              <a:t>pc</a:t>
            </a:r>
            <a:endParaRPr lang="es-MX" sz="2400" smtClean="0"/>
          </a:p>
          <a:p>
            <a:pPr>
              <a:buFont typeface="Wingdings" pitchFamily="2" charset="2"/>
              <a:buChar char="§"/>
            </a:pPr>
            <a:r>
              <a:rPr lang="en-US" sz="2400" smtClean="0"/>
              <a:t>I</a:t>
            </a:r>
            <a:r>
              <a:rPr lang="en-US" sz="2400" baseline="-25000" smtClean="0"/>
              <a:t>c(75HP)</a:t>
            </a:r>
            <a:r>
              <a:rPr lang="en-US" sz="2400" smtClean="0"/>
              <a:t> = 1.25*192 = 240 A</a:t>
            </a:r>
            <a:endParaRPr lang="es-MX" sz="2400" smtClean="0"/>
          </a:p>
          <a:p>
            <a:pPr>
              <a:buFont typeface="Wingdings" pitchFamily="2" charset="2"/>
              <a:buChar char="§"/>
            </a:pPr>
            <a:r>
              <a:rPr lang="en-US" sz="2400" smtClean="0"/>
              <a:t>I</a:t>
            </a:r>
            <a:r>
              <a:rPr lang="en-US" sz="2400" baseline="-25000" smtClean="0"/>
              <a:t>c(50HP)</a:t>
            </a:r>
            <a:r>
              <a:rPr lang="en-US" sz="2400" smtClean="0"/>
              <a:t> = 1.25*130 = 162.5 A</a:t>
            </a:r>
            <a:endParaRPr lang="es-MX" sz="2400" smtClean="0"/>
          </a:p>
          <a:p>
            <a:pPr>
              <a:buFont typeface="Wingdings" pitchFamily="2" charset="2"/>
              <a:buChar char="§"/>
            </a:pPr>
            <a:r>
              <a:rPr lang="es-MX" sz="2400" smtClean="0"/>
              <a:t>I</a:t>
            </a:r>
            <a:r>
              <a:rPr lang="es-MX" sz="2400" baseline="-25000" smtClean="0"/>
              <a:t>c(30HP)</a:t>
            </a:r>
            <a:r>
              <a:rPr lang="es-MX" sz="2400" smtClean="0"/>
              <a:t> = 1.25*80   = 100 A</a:t>
            </a:r>
          </a:p>
          <a:p>
            <a:pPr>
              <a:buFont typeface="Wingdings" pitchFamily="2" charset="2"/>
              <a:buChar char="§"/>
            </a:pPr>
            <a:r>
              <a:rPr lang="es-ES" sz="2400" smtClean="0"/>
              <a:t>I</a:t>
            </a:r>
            <a:r>
              <a:rPr lang="es-ES" sz="2400" baseline="-25000" smtClean="0"/>
              <a:t>c(15HP)</a:t>
            </a:r>
            <a:r>
              <a:rPr lang="es-ES" sz="2400" smtClean="0"/>
              <a:t> = 1.25*42   = 52.5 A</a:t>
            </a:r>
            <a:endParaRPr lang="es-MX" sz="2400" smtClean="0"/>
          </a:p>
          <a:p>
            <a:endParaRPr lang="es-ES" sz="2000" smtClean="0"/>
          </a:p>
          <a:p>
            <a:r>
              <a:rPr lang="es-ES" sz="2000" smtClean="0"/>
              <a:t>Con los valores obtenidos dimensionamos el calibre del conductor para cada motor de acuerdo a la tabla 310.16</a:t>
            </a:r>
            <a:r>
              <a:rPr lang="es-ES" sz="2000" b="1" baseline="30000" smtClean="0"/>
              <a:t>[3] </a:t>
            </a:r>
            <a:r>
              <a:rPr lang="es-ES" sz="2000" smtClean="0"/>
              <a:t>en la columna</a:t>
            </a:r>
            <a:r>
              <a:rPr lang="es-ES" sz="2000" b="1" baseline="30000" smtClean="0"/>
              <a:t> </a:t>
            </a:r>
            <a:r>
              <a:rPr lang="es-ES" sz="2000" smtClean="0"/>
              <a:t>a 75</a:t>
            </a:r>
            <a:r>
              <a:rPr lang="es-ES" sz="2000" baseline="30000" smtClean="0"/>
              <a:t>o</a:t>
            </a:r>
            <a:r>
              <a:rPr lang="es-ES" sz="2000" smtClean="0"/>
              <a:t>C del NEC:</a:t>
            </a:r>
            <a:endParaRPr lang="es-MX" sz="2000" smtClean="0"/>
          </a:p>
          <a:p>
            <a:r>
              <a:rPr lang="en-US" sz="2000" smtClean="0"/>
              <a:t>Motor 75 HP      conductor     #     250 MCM AWG – THW </a:t>
            </a:r>
            <a:endParaRPr lang="es-MX" sz="2000" smtClean="0"/>
          </a:p>
          <a:p>
            <a:r>
              <a:rPr lang="en-US" sz="2000" smtClean="0"/>
              <a:t>Motor 50 HP      conductor     #      2/0 AWG – THW           </a:t>
            </a:r>
            <a:endParaRPr lang="es-MX" sz="2000" smtClean="0"/>
          </a:p>
          <a:p>
            <a:r>
              <a:rPr lang="en-US" sz="2000" smtClean="0"/>
              <a:t>Motor 30 HP      conductor     #      3 AWG – THW                       </a:t>
            </a:r>
            <a:endParaRPr lang="es-MX" sz="2000" smtClean="0"/>
          </a:p>
          <a:p>
            <a:r>
              <a:rPr lang="en-US" sz="2000" smtClean="0"/>
              <a:t>Motor 15 HP      conductor     #      6 AWG – TH	</a:t>
            </a:r>
            <a:endParaRPr lang="es-MX" sz="2000" smtClean="0"/>
          </a:p>
          <a:p>
            <a:endParaRPr lang="es-MX"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contenido"/>
          <p:cNvSpPr>
            <a:spLocks noGrp="1"/>
          </p:cNvSpPr>
          <p:nvPr>
            <p:ph idx="1"/>
          </p:nvPr>
        </p:nvSpPr>
        <p:spPr>
          <a:xfrm>
            <a:off x="500063" y="500063"/>
            <a:ext cx="8229600" cy="3886200"/>
          </a:xfrm>
        </p:spPr>
        <p:txBody>
          <a:bodyPr/>
          <a:lstStyle/>
          <a:p>
            <a:r>
              <a:rPr lang="es-ES" sz="2000" smtClean="0"/>
              <a:t>El calibre del conductor para el alimentador lo obtenemos con la siguiente ecuación:</a:t>
            </a:r>
            <a:endParaRPr lang="es-MX" sz="2000" smtClean="0"/>
          </a:p>
          <a:p>
            <a:r>
              <a:rPr lang="es-ES" sz="2000" b="1" smtClean="0"/>
              <a:t>Ica = 1.25*I</a:t>
            </a:r>
            <a:r>
              <a:rPr lang="es-ES" sz="2000" b="1" baseline="-25000" smtClean="0"/>
              <a:t>pc</a:t>
            </a:r>
            <a:r>
              <a:rPr lang="es-ES" sz="2000" b="1" smtClean="0"/>
              <a:t>(motor mayor) + ∑I</a:t>
            </a:r>
            <a:r>
              <a:rPr lang="es-ES" sz="2000" b="1" baseline="-25000" smtClean="0"/>
              <a:t>pc</a:t>
            </a:r>
            <a:r>
              <a:rPr lang="es-ES" sz="2000" b="1" smtClean="0"/>
              <a:t>(otros motores)</a:t>
            </a:r>
            <a:endParaRPr lang="es-MX" sz="2000" smtClean="0"/>
          </a:p>
          <a:p>
            <a:r>
              <a:rPr lang="es-ES" sz="2000" smtClean="0"/>
              <a:t>I</a:t>
            </a:r>
            <a:r>
              <a:rPr lang="es-ES" sz="2000" baseline="-25000" smtClean="0"/>
              <a:t>ca</a:t>
            </a:r>
            <a:r>
              <a:rPr lang="es-ES" sz="2000" smtClean="0"/>
              <a:t> = 1.25*I</a:t>
            </a:r>
            <a:r>
              <a:rPr lang="es-ES" sz="2000" baseline="-25000" smtClean="0"/>
              <a:t>pc(75HP)</a:t>
            </a:r>
            <a:r>
              <a:rPr lang="es-ES" sz="2000" smtClean="0"/>
              <a:t> + (I</a:t>
            </a:r>
            <a:r>
              <a:rPr lang="es-ES" sz="2000" baseline="-25000" smtClean="0"/>
              <a:t>pc(50 HP) </a:t>
            </a:r>
            <a:r>
              <a:rPr lang="es-ES" sz="2000" smtClean="0"/>
              <a:t>+</a:t>
            </a:r>
            <a:r>
              <a:rPr lang="es-ES" sz="2000" baseline="-25000" smtClean="0"/>
              <a:t> </a:t>
            </a:r>
            <a:r>
              <a:rPr lang="es-ES" sz="2000" smtClean="0"/>
              <a:t>I</a:t>
            </a:r>
            <a:r>
              <a:rPr lang="es-ES" sz="2000" baseline="-25000" smtClean="0"/>
              <a:t>pc(30 HP) </a:t>
            </a:r>
            <a:r>
              <a:rPr lang="es-ES" sz="2000" smtClean="0"/>
              <a:t>+</a:t>
            </a:r>
            <a:r>
              <a:rPr lang="es-ES" sz="2000" baseline="-25000" smtClean="0"/>
              <a:t> </a:t>
            </a:r>
            <a:r>
              <a:rPr lang="es-ES" sz="2000" smtClean="0"/>
              <a:t>I</a:t>
            </a:r>
            <a:r>
              <a:rPr lang="es-ES" sz="2000" baseline="-25000" smtClean="0"/>
              <a:t>pc(15HP)</a:t>
            </a:r>
            <a:r>
              <a:rPr lang="es-ES" sz="2000" smtClean="0"/>
              <a:t> )</a:t>
            </a:r>
            <a:endParaRPr lang="es-MX" sz="2000" smtClean="0"/>
          </a:p>
          <a:p>
            <a:r>
              <a:rPr lang="es-ES" sz="2000" smtClean="0"/>
              <a:t>I</a:t>
            </a:r>
            <a:r>
              <a:rPr lang="es-ES" sz="2000" baseline="-25000" smtClean="0"/>
              <a:t>ca</a:t>
            </a:r>
            <a:r>
              <a:rPr lang="es-ES" sz="2000" smtClean="0"/>
              <a:t> = 1.25*(192) + (130 + 80 + 42)</a:t>
            </a:r>
            <a:endParaRPr lang="es-MX" sz="2000" smtClean="0"/>
          </a:p>
          <a:p>
            <a:r>
              <a:rPr lang="es-ES" sz="2000" smtClean="0"/>
              <a:t>I</a:t>
            </a:r>
            <a:r>
              <a:rPr lang="es-ES" sz="2000" baseline="-25000" smtClean="0"/>
              <a:t>ca</a:t>
            </a:r>
            <a:r>
              <a:rPr lang="es-ES" sz="2000" smtClean="0"/>
              <a:t> = 492 A</a:t>
            </a:r>
          </a:p>
          <a:p>
            <a:pPr>
              <a:buFont typeface="Wingdings" pitchFamily="2" charset="2"/>
              <a:buNone/>
            </a:pPr>
            <a:r>
              <a:rPr lang="es-ES" sz="2000" smtClean="0"/>
              <a:t>	Nuevamente de acuerdo al NEC en la tabla 310.16 a 75</a:t>
            </a:r>
            <a:r>
              <a:rPr lang="es-ES" sz="2000" baseline="30000" smtClean="0"/>
              <a:t>o</a:t>
            </a:r>
            <a:r>
              <a:rPr lang="es-ES" sz="2000" smtClean="0"/>
              <a:t>C escogemos el calibre del conductor:</a:t>
            </a:r>
            <a:endParaRPr lang="es-MX" sz="2000" smtClean="0"/>
          </a:p>
          <a:p>
            <a:pPr>
              <a:buFont typeface="Wingdings" pitchFamily="2" charset="2"/>
              <a:buNone/>
            </a:pPr>
            <a:r>
              <a:rPr lang="es-ES" sz="2000" smtClean="0"/>
              <a:t>	Calibre del conductor para el alimentador: # 900 MCM AWG –THW Cu</a:t>
            </a:r>
            <a:endParaRPr lang="es-MX" sz="2000" smtClean="0"/>
          </a:p>
          <a:p>
            <a:r>
              <a:rPr lang="es-ES" sz="2000" b="1" smtClean="0"/>
              <a:t>Dimensionamiento Protecciones</a:t>
            </a:r>
            <a:endParaRPr lang="es-MX" sz="2000" smtClean="0"/>
          </a:p>
          <a:p>
            <a:r>
              <a:rPr lang="es-ES" sz="2000" smtClean="0"/>
              <a:t>Para calcular el disyuntor para cada uno de los motores utilizamos la siguiente ecuación:</a:t>
            </a:r>
            <a:endParaRPr lang="es-MX" sz="2000" smtClean="0"/>
          </a:p>
          <a:p>
            <a:r>
              <a:rPr lang="en-US" sz="2000" b="1" smtClean="0"/>
              <a:t>I</a:t>
            </a:r>
            <a:r>
              <a:rPr lang="en-US" sz="2000" b="1" baseline="-25000" smtClean="0"/>
              <a:t>B</a:t>
            </a:r>
            <a:r>
              <a:rPr lang="en-US" sz="2000" b="1" smtClean="0"/>
              <a:t> = 2.5</a:t>
            </a:r>
            <a:r>
              <a:rPr lang="en-US" sz="2000" b="1" baseline="30000" smtClean="0"/>
              <a:t>[4]</a:t>
            </a:r>
            <a:r>
              <a:rPr lang="en-US" sz="2000" b="1" smtClean="0"/>
              <a:t>*Ipc</a:t>
            </a:r>
            <a:endParaRPr lang="es-MX" sz="2000" smtClean="0"/>
          </a:p>
          <a:p>
            <a:r>
              <a:rPr lang="en-US" sz="1400" smtClean="0"/>
              <a:t>Motor 75 HP             I</a:t>
            </a:r>
            <a:r>
              <a:rPr lang="en-US" sz="1400" baseline="-25000" smtClean="0"/>
              <a:t>B</a:t>
            </a:r>
            <a:r>
              <a:rPr lang="en-US" sz="1400" smtClean="0"/>
              <a:t> = 2.5*192 = 480             Breaker : 500 A     3P</a:t>
            </a:r>
          </a:p>
          <a:p>
            <a:r>
              <a:rPr lang="en-US" sz="1400" smtClean="0"/>
              <a:t>Motor 50 HP             I</a:t>
            </a:r>
            <a:r>
              <a:rPr lang="en-US" sz="1400" baseline="-25000" smtClean="0"/>
              <a:t>B</a:t>
            </a:r>
            <a:r>
              <a:rPr lang="en-US" sz="1400" smtClean="0"/>
              <a:t> = 2.5*130 = 325 A          Breaker :  350 A           3P</a:t>
            </a:r>
            <a:endParaRPr lang="es-MX" sz="1400" smtClean="0"/>
          </a:p>
          <a:p>
            <a:r>
              <a:rPr lang="en-US" sz="1400" smtClean="0"/>
              <a:t>Motor 30 HP             I</a:t>
            </a:r>
            <a:r>
              <a:rPr lang="en-US" sz="1400" baseline="-25000" smtClean="0"/>
              <a:t>B</a:t>
            </a:r>
            <a:r>
              <a:rPr lang="en-US" sz="1400" smtClean="0"/>
              <a:t> = 2.5*80   = 200 A	         Breaker :  200 A           3P</a:t>
            </a:r>
            <a:endParaRPr lang="es-MX" sz="1400" smtClean="0"/>
          </a:p>
          <a:p>
            <a:r>
              <a:rPr lang="en-US" sz="1400" smtClean="0"/>
              <a:t>Motor 15 HP             I</a:t>
            </a:r>
            <a:r>
              <a:rPr lang="en-US" sz="1400" baseline="-25000" smtClean="0"/>
              <a:t>B</a:t>
            </a:r>
            <a:r>
              <a:rPr lang="en-US" sz="1400" smtClean="0"/>
              <a:t> = 2.5*42   = 105 A	         Breaker :  150 A           3P</a:t>
            </a:r>
            <a:endParaRPr lang="es-MX" sz="1400" smtClean="0"/>
          </a:p>
          <a:p>
            <a:pPr>
              <a:buFont typeface="Wingdings" pitchFamily="2" charset="2"/>
              <a:buNone/>
            </a:pPr>
            <a:r>
              <a:rPr lang="en-US" sz="1400" smtClean="0"/>
              <a:t> </a:t>
            </a:r>
            <a:endParaRPr lang="es-MX" sz="1400" smtClean="0"/>
          </a:p>
          <a:p>
            <a:endParaRPr lang="es-MX" sz="1400" smtClean="0"/>
          </a:p>
          <a:p>
            <a:pPr>
              <a:buFont typeface="Wingdings" pitchFamily="2" charset="2"/>
              <a:buNone/>
            </a:pPr>
            <a:endParaRPr lang="es-MX" sz="2000" smtClean="0"/>
          </a:p>
          <a:p>
            <a:endParaRPr lang="es-MX"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549275"/>
            <a:ext cx="8218487" cy="935038"/>
          </a:xfrm>
          <a:noFill/>
        </p:spPr>
        <p:txBody>
          <a:bodyPr/>
          <a:lstStyle/>
          <a:p>
            <a:pPr eaLnBrk="1" hangingPunct="1"/>
            <a:r>
              <a:rPr lang="es-ES" sz="3200" b="1" smtClean="0">
                <a:solidFill>
                  <a:srgbClr val="0000FF"/>
                </a:solidFill>
              </a:rPr>
              <a:t>Selección de Variables de Riesgo</a:t>
            </a:r>
          </a:p>
        </p:txBody>
      </p:sp>
      <p:sp>
        <p:nvSpPr>
          <p:cNvPr id="6147" name="Rectangle 3"/>
          <p:cNvSpPr>
            <a:spLocks noGrp="1" noChangeArrowheads="1"/>
          </p:cNvSpPr>
          <p:nvPr>
            <p:ph type="body" idx="1"/>
          </p:nvPr>
        </p:nvSpPr>
        <p:spPr>
          <a:xfrm>
            <a:off x="457200" y="1557338"/>
            <a:ext cx="8229600" cy="4751387"/>
          </a:xfrm>
        </p:spPr>
        <p:txBody>
          <a:bodyPr/>
          <a:lstStyle/>
          <a:p>
            <a:pPr eaLnBrk="1" hangingPunct="1"/>
            <a:r>
              <a:rPr lang="es-ES" smtClean="0"/>
              <a:t>Objetivos:</a:t>
            </a:r>
          </a:p>
          <a:p>
            <a:pPr lvl="1" eaLnBrk="1" hangingPunct="1"/>
            <a:r>
              <a:rPr lang="es-ES" sz="2400" smtClean="0"/>
              <a:t>Establecer variables objeto de prevención</a:t>
            </a:r>
          </a:p>
          <a:p>
            <a:pPr lvl="1" eaLnBrk="1" hangingPunct="1"/>
            <a:r>
              <a:rPr lang="es-ES" sz="2400" smtClean="0"/>
              <a:t>Justificar selección de acuerdo a información previa.</a:t>
            </a:r>
          </a:p>
          <a:p>
            <a:pPr eaLnBrk="1" hangingPunct="1"/>
            <a:r>
              <a:rPr lang="es-ES" smtClean="0"/>
              <a:t>Herramientas y Técnicas a Emplear</a:t>
            </a:r>
          </a:p>
          <a:p>
            <a:pPr lvl="1" eaLnBrk="1" hangingPunct="1"/>
            <a:r>
              <a:rPr lang="es-ES" sz="2400" smtClean="0"/>
              <a:t>Entrevista con personal de trabajadores. </a:t>
            </a:r>
          </a:p>
          <a:p>
            <a:pPr lvl="1" eaLnBrk="1" hangingPunct="1">
              <a:buFont typeface="Wingdings" pitchFamily="2" charset="2"/>
              <a:buNone/>
            </a:pPr>
            <a:endParaRPr lang="es-ES" sz="2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Marcador de contenido"/>
          <p:cNvSpPr>
            <a:spLocks noGrp="1"/>
          </p:cNvSpPr>
          <p:nvPr>
            <p:ph idx="1"/>
          </p:nvPr>
        </p:nvSpPr>
        <p:spPr>
          <a:xfrm>
            <a:off x="500063" y="500063"/>
            <a:ext cx="8229600" cy="3886200"/>
          </a:xfrm>
        </p:spPr>
        <p:txBody>
          <a:bodyPr/>
          <a:lstStyle/>
          <a:p>
            <a:r>
              <a:rPr lang="es-ES" sz="1400" smtClean="0"/>
              <a:t>Para el cálculo del disyuntor para el alimentador utilizamos la siguiente ecuación:</a:t>
            </a:r>
            <a:endParaRPr lang="es-MX" sz="1400" smtClean="0"/>
          </a:p>
          <a:p>
            <a:r>
              <a:rPr lang="es-ES" sz="1400" b="1" smtClean="0"/>
              <a:t>I</a:t>
            </a:r>
            <a:r>
              <a:rPr lang="es-ES" sz="1400" b="1" baseline="-25000" smtClean="0"/>
              <a:t>Ba</a:t>
            </a:r>
            <a:r>
              <a:rPr lang="es-ES" sz="1400" b="1" smtClean="0"/>
              <a:t> = 2.5</a:t>
            </a:r>
            <a:r>
              <a:rPr lang="es-ES" sz="1400" b="1" baseline="30000" smtClean="0"/>
              <a:t>[4]</a:t>
            </a:r>
            <a:r>
              <a:rPr lang="es-ES" sz="1400" b="1" smtClean="0"/>
              <a:t>*I</a:t>
            </a:r>
            <a:r>
              <a:rPr lang="es-ES" sz="1400" b="1" baseline="-25000" smtClean="0"/>
              <a:t>pc</a:t>
            </a:r>
            <a:r>
              <a:rPr lang="es-ES" sz="1400" b="1" smtClean="0"/>
              <a:t>(motor mayor) + ∑I</a:t>
            </a:r>
            <a:r>
              <a:rPr lang="es-ES" sz="1400" b="1" baseline="-25000" smtClean="0"/>
              <a:t>pc</a:t>
            </a:r>
            <a:r>
              <a:rPr lang="es-ES" sz="1400" b="1" smtClean="0"/>
              <a:t>(otros motores)</a:t>
            </a:r>
            <a:endParaRPr lang="es-MX" sz="1400" smtClean="0"/>
          </a:p>
          <a:p>
            <a:r>
              <a:rPr lang="es-ES" sz="1400" smtClean="0"/>
              <a:t>I</a:t>
            </a:r>
            <a:r>
              <a:rPr lang="es-ES" sz="1400" baseline="-25000" smtClean="0"/>
              <a:t>Ba</a:t>
            </a:r>
            <a:r>
              <a:rPr lang="es-ES" sz="1400" smtClean="0"/>
              <a:t> = 2.5*I</a:t>
            </a:r>
            <a:r>
              <a:rPr lang="es-ES" sz="1400" baseline="-25000" smtClean="0"/>
              <a:t>pc(75HP)</a:t>
            </a:r>
            <a:r>
              <a:rPr lang="es-ES" sz="1400" smtClean="0"/>
              <a:t> + (I</a:t>
            </a:r>
            <a:r>
              <a:rPr lang="es-ES" sz="1400" baseline="-25000" smtClean="0"/>
              <a:t>pc(50 HP) </a:t>
            </a:r>
            <a:r>
              <a:rPr lang="es-ES" sz="1400" smtClean="0"/>
              <a:t>+</a:t>
            </a:r>
            <a:r>
              <a:rPr lang="es-ES" sz="1400" baseline="-25000" smtClean="0"/>
              <a:t> </a:t>
            </a:r>
            <a:r>
              <a:rPr lang="es-ES" sz="1400" smtClean="0"/>
              <a:t>I</a:t>
            </a:r>
            <a:r>
              <a:rPr lang="es-ES" sz="1400" baseline="-25000" smtClean="0"/>
              <a:t>pc(30 HP) </a:t>
            </a:r>
            <a:r>
              <a:rPr lang="es-ES" sz="1400" smtClean="0"/>
              <a:t>+</a:t>
            </a:r>
            <a:r>
              <a:rPr lang="es-ES" sz="1400" baseline="-25000" smtClean="0"/>
              <a:t> </a:t>
            </a:r>
            <a:r>
              <a:rPr lang="es-ES" sz="1400" smtClean="0"/>
              <a:t>I</a:t>
            </a:r>
            <a:r>
              <a:rPr lang="es-ES" sz="1400" baseline="-25000" smtClean="0"/>
              <a:t>pc(15 HP)</a:t>
            </a:r>
            <a:r>
              <a:rPr lang="es-ES" sz="1400" smtClean="0"/>
              <a:t> )</a:t>
            </a:r>
            <a:endParaRPr lang="es-MX" sz="1400" smtClean="0"/>
          </a:p>
          <a:p>
            <a:r>
              <a:rPr lang="es-ES" sz="1400" smtClean="0"/>
              <a:t>I</a:t>
            </a:r>
            <a:r>
              <a:rPr lang="es-ES" sz="1400" baseline="-25000" smtClean="0"/>
              <a:t>Ba</a:t>
            </a:r>
            <a:r>
              <a:rPr lang="es-ES" sz="1400" smtClean="0"/>
              <a:t> = 2.5*(192) + (130 + 80 + 42)</a:t>
            </a:r>
            <a:endParaRPr lang="es-MX" sz="1400" smtClean="0"/>
          </a:p>
          <a:p>
            <a:r>
              <a:rPr lang="es-ES" sz="1400" smtClean="0"/>
              <a:t>I</a:t>
            </a:r>
            <a:r>
              <a:rPr lang="es-ES" sz="1400" baseline="-25000" smtClean="0"/>
              <a:t>Ba</a:t>
            </a:r>
            <a:r>
              <a:rPr lang="es-ES" sz="1400" smtClean="0"/>
              <a:t> = 732 A                             Breaker :  750 A              3P</a:t>
            </a:r>
            <a:endParaRPr lang="es-MX" sz="1400" smtClean="0"/>
          </a:p>
          <a:p>
            <a:r>
              <a:rPr lang="es-ES" sz="1400" smtClean="0"/>
              <a:t>Para el conductor a tierra, consideramos la corriente del disyuntor, de acuerdo a la tabla 250.122</a:t>
            </a:r>
            <a:r>
              <a:rPr lang="es-ES" sz="1400" b="1" baseline="30000" smtClean="0"/>
              <a:t>[5]</a:t>
            </a:r>
            <a:r>
              <a:rPr lang="es-ES" sz="1400" baseline="30000" smtClean="0"/>
              <a:t> </a:t>
            </a:r>
            <a:r>
              <a:rPr lang="es-ES" sz="1400" smtClean="0"/>
              <a:t>del NEC tenemos:</a:t>
            </a:r>
            <a:endParaRPr lang="es-MX" sz="1400" smtClean="0"/>
          </a:p>
          <a:p>
            <a:r>
              <a:rPr lang="es-ES" sz="1400" smtClean="0"/>
              <a:t>Motor 75 HP     I</a:t>
            </a:r>
            <a:r>
              <a:rPr lang="es-ES" sz="1400" baseline="-25000" smtClean="0"/>
              <a:t>B</a:t>
            </a:r>
            <a:r>
              <a:rPr lang="es-ES" sz="1400" smtClean="0"/>
              <a:t> = 480 A             Conductor a tierra : T # 2 AWG – THW Cu</a:t>
            </a:r>
            <a:endParaRPr lang="es-MX" sz="1400" smtClean="0"/>
          </a:p>
          <a:p>
            <a:r>
              <a:rPr lang="es-ES" sz="1400" smtClean="0"/>
              <a:t>Motor 50 HP     I</a:t>
            </a:r>
            <a:r>
              <a:rPr lang="es-ES" sz="1400" baseline="-25000" smtClean="0"/>
              <a:t>B</a:t>
            </a:r>
            <a:r>
              <a:rPr lang="es-ES" sz="1400" smtClean="0"/>
              <a:t> = 325 A	 Conductor a tierra : T # 3 AWG – THW Cu</a:t>
            </a:r>
            <a:endParaRPr lang="es-MX" sz="1400" smtClean="0"/>
          </a:p>
          <a:p>
            <a:r>
              <a:rPr lang="es-ES" sz="1400" smtClean="0"/>
              <a:t>Motor 30 HP     I</a:t>
            </a:r>
            <a:r>
              <a:rPr lang="es-ES" sz="1400" baseline="-25000" smtClean="0"/>
              <a:t>B</a:t>
            </a:r>
            <a:r>
              <a:rPr lang="es-ES" sz="1400" smtClean="0"/>
              <a:t> = 200 A	 Conductor a tierra : T # 6 AWG – THW Cu</a:t>
            </a:r>
            <a:endParaRPr lang="es-MX" sz="1400" smtClean="0"/>
          </a:p>
          <a:p>
            <a:r>
              <a:rPr lang="es-ES" sz="1400" smtClean="0"/>
              <a:t>Motor 15 HP     I</a:t>
            </a:r>
            <a:r>
              <a:rPr lang="es-ES" sz="1400" baseline="-25000" smtClean="0"/>
              <a:t>B</a:t>
            </a:r>
            <a:r>
              <a:rPr lang="es-ES" sz="1400" smtClean="0"/>
              <a:t> = 105 A	 Conductor a tierra : T # 6 AWG – THW Cu</a:t>
            </a:r>
            <a:endParaRPr lang="es-MX" sz="1400" smtClean="0"/>
          </a:p>
          <a:p>
            <a:pPr>
              <a:buFont typeface="Wingdings" pitchFamily="2" charset="2"/>
              <a:buNone/>
            </a:pPr>
            <a:endParaRPr lang="es-ES_tradnl" sz="1400" smtClean="0"/>
          </a:p>
          <a:p>
            <a:pPr>
              <a:buFont typeface="Wingdings" pitchFamily="2" charset="2"/>
              <a:buNone/>
            </a:pPr>
            <a:endParaRPr lang="es-MX" sz="1400" smtClean="0"/>
          </a:p>
          <a:p>
            <a:r>
              <a:rPr lang="es-ES" sz="1400" b="1" smtClean="0"/>
              <a:t>Capacidad del transformador.</a:t>
            </a:r>
            <a:endParaRPr lang="es-MX" sz="1400" smtClean="0"/>
          </a:p>
          <a:p>
            <a:r>
              <a:rPr lang="es-ES" sz="1400" smtClean="0"/>
              <a:t>Calculamos la Potencia Total</a:t>
            </a:r>
            <a:endParaRPr lang="es-MX" sz="1400" smtClean="0"/>
          </a:p>
          <a:p>
            <a:r>
              <a:rPr lang="es-ES" sz="1400" smtClean="0"/>
              <a:t>Pero primeramente calculamos la corriente nominal:</a:t>
            </a:r>
            <a:endParaRPr lang="es-MX" sz="1400" smtClean="0"/>
          </a:p>
          <a:p>
            <a:r>
              <a:rPr lang="es-ES" sz="1400" smtClean="0"/>
              <a:t>I</a:t>
            </a:r>
            <a:r>
              <a:rPr lang="es-ES" sz="1400" baseline="-25000" smtClean="0"/>
              <a:t>n </a:t>
            </a:r>
            <a:r>
              <a:rPr lang="es-ES" sz="1400" smtClean="0"/>
              <a:t>=</a:t>
            </a:r>
            <a:r>
              <a:rPr lang="es-ES" sz="1400" baseline="-25000" smtClean="0"/>
              <a:t> </a:t>
            </a:r>
            <a:r>
              <a:rPr lang="es-ES" sz="1400" smtClean="0"/>
              <a:t>I</a:t>
            </a:r>
            <a:r>
              <a:rPr lang="es-ES" sz="1400" baseline="-25000" smtClean="0"/>
              <a:t>pc(75HP) </a:t>
            </a:r>
            <a:r>
              <a:rPr lang="es-ES" sz="1400" smtClean="0"/>
              <a:t>+</a:t>
            </a:r>
            <a:r>
              <a:rPr lang="es-ES" sz="1400" baseline="-25000" smtClean="0"/>
              <a:t> </a:t>
            </a:r>
            <a:r>
              <a:rPr lang="es-ES" sz="1400" smtClean="0"/>
              <a:t>I</a:t>
            </a:r>
            <a:r>
              <a:rPr lang="es-ES" sz="1400" baseline="-25000" smtClean="0"/>
              <a:t>pc(50HP) </a:t>
            </a:r>
            <a:r>
              <a:rPr lang="es-ES" sz="1400" smtClean="0"/>
              <a:t>+</a:t>
            </a:r>
            <a:r>
              <a:rPr lang="es-ES" sz="1400" baseline="-25000" smtClean="0"/>
              <a:t> </a:t>
            </a:r>
            <a:r>
              <a:rPr lang="es-ES" sz="1400" smtClean="0"/>
              <a:t>I</a:t>
            </a:r>
            <a:r>
              <a:rPr lang="es-ES" sz="1400" baseline="-25000" smtClean="0"/>
              <a:t>pc(30 HP) </a:t>
            </a:r>
            <a:r>
              <a:rPr lang="es-ES" sz="1400" smtClean="0"/>
              <a:t>+</a:t>
            </a:r>
            <a:r>
              <a:rPr lang="es-ES" sz="1400" baseline="-25000" smtClean="0"/>
              <a:t> </a:t>
            </a:r>
            <a:r>
              <a:rPr lang="es-ES" sz="1400" smtClean="0"/>
              <a:t>I</a:t>
            </a:r>
            <a:r>
              <a:rPr lang="es-ES" sz="1400" baseline="-25000" smtClean="0"/>
              <a:t>pc(15 HP)</a:t>
            </a:r>
            <a:endParaRPr lang="es-MX" sz="1400" smtClean="0"/>
          </a:p>
          <a:p>
            <a:r>
              <a:rPr lang="es-EC" sz="1400" smtClean="0"/>
              <a:t>I</a:t>
            </a:r>
            <a:r>
              <a:rPr lang="es-EC" sz="1400" baseline="-25000" smtClean="0"/>
              <a:t>n </a:t>
            </a:r>
            <a:r>
              <a:rPr lang="es-EC" sz="1400" smtClean="0"/>
              <a:t>=</a:t>
            </a:r>
            <a:r>
              <a:rPr lang="es-EC" sz="1400" baseline="-25000" smtClean="0"/>
              <a:t> </a:t>
            </a:r>
            <a:r>
              <a:rPr lang="es-ES" sz="1400" smtClean="0"/>
              <a:t>192 + 130 + 80 + 42</a:t>
            </a:r>
            <a:endParaRPr lang="es-MX" sz="1400" smtClean="0"/>
          </a:p>
          <a:p>
            <a:r>
              <a:rPr lang="es-EC" sz="1400" smtClean="0"/>
              <a:t>I</a:t>
            </a:r>
            <a:r>
              <a:rPr lang="es-EC" sz="1400" baseline="-25000" smtClean="0"/>
              <a:t>n </a:t>
            </a:r>
            <a:r>
              <a:rPr lang="es-EC" sz="1400" smtClean="0"/>
              <a:t>= 444 A</a:t>
            </a:r>
            <a:endParaRPr lang="es-MX" sz="1400" smtClean="0"/>
          </a:p>
          <a:p>
            <a:r>
              <a:rPr lang="es-ES" sz="1400" smtClean="0"/>
              <a:t>Pero se debe tener un 25% mas de su capacidad, entonces:</a:t>
            </a:r>
            <a:endParaRPr lang="es-MX" sz="1400" smtClean="0"/>
          </a:p>
          <a:p>
            <a:pPr>
              <a:buFont typeface="Wingdings" pitchFamily="2" charset="2"/>
              <a:buNone/>
            </a:pPr>
            <a:r>
              <a:rPr lang="es-ES_tradnl" smtClean="0"/>
              <a:t>  </a:t>
            </a:r>
            <a:endParaRPr lang="es-MX" smtClean="0"/>
          </a:p>
        </p:txBody>
      </p:sp>
      <p:pic>
        <p:nvPicPr>
          <p:cNvPr id="43011"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63" y="5572125"/>
            <a:ext cx="1438275" cy="180975"/>
          </a:xfrm>
          <a:prstGeom prst="rect">
            <a:avLst/>
          </a:prstGeom>
          <a:noFill/>
          <a:ln w="9525">
            <a:noFill/>
            <a:miter lim="800000"/>
            <a:headEnd/>
            <a:tailEnd/>
          </a:ln>
        </p:spPr>
      </p:pic>
      <p:pic>
        <p:nvPicPr>
          <p:cNvPr id="43012"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63" y="5786438"/>
            <a:ext cx="942975" cy="180975"/>
          </a:xfrm>
          <a:prstGeom prst="rect">
            <a:avLst/>
          </a:prstGeom>
          <a:noFill/>
          <a:ln w="9525">
            <a:noFill/>
            <a:miter lim="800000"/>
            <a:headEnd/>
            <a:tailEnd/>
          </a:ln>
        </p:spPr>
      </p:pic>
      <p:sp>
        <p:nvSpPr>
          <p:cNvPr id="43013"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sp>
        <p:nvSpPr>
          <p:cNvPr id="43014" name="Rectangle 4"/>
          <p:cNvSpPr>
            <a:spLocks noChangeArrowheads="1"/>
          </p:cNvSpPr>
          <p:nvPr/>
        </p:nvSpPr>
        <p:spPr bwMode="auto">
          <a:xfrm>
            <a:off x="0" y="638175"/>
            <a:ext cx="9144000" cy="0"/>
          </a:xfrm>
          <a:prstGeom prst="rect">
            <a:avLst/>
          </a:prstGeom>
          <a:noFill/>
          <a:ln w="9525">
            <a:noFill/>
            <a:miter lim="800000"/>
            <a:headEnd/>
            <a:tailEnd/>
          </a:ln>
        </p:spPr>
        <p:txBody>
          <a:bodyPr wrap="none" anchor="ctr">
            <a:spAutoFit/>
          </a:bodyPr>
          <a:lstStyle/>
          <a:p>
            <a:pPr eaLnBrk="0" hangingPunct="0"/>
            <a:endParaRPr lang="es-MX"/>
          </a:p>
        </p:txBody>
      </p:sp>
      <p:sp>
        <p:nvSpPr>
          <p:cNvPr id="43015" name="Rectangle 5"/>
          <p:cNvSpPr>
            <a:spLocks noChangeArrowheads="1"/>
          </p:cNvSpPr>
          <p:nvPr/>
        </p:nvSpPr>
        <p:spPr bwMode="auto">
          <a:xfrm>
            <a:off x="0" y="819150"/>
            <a:ext cx="9144000" cy="0"/>
          </a:xfrm>
          <a:prstGeom prst="rect">
            <a:avLst/>
          </a:prstGeom>
          <a:noFill/>
          <a:ln w="9525">
            <a:noFill/>
            <a:miter lim="800000"/>
            <a:headEnd/>
            <a:tailEnd/>
          </a:ln>
        </p:spPr>
        <p:txBody>
          <a:bodyPr wrap="none" anchor="ctr">
            <a:spAutoFit/>
          </a:bodyPr>
          <a:lstStyle/>
          <a:p>
            <a:pPr eaLnBrk="0" hangingPunct="0"/>
            <a:endParaRPr lang="es-MX"/>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Marcador de contenido"/>
          <p:cNvSpPr>
            <a:spLocks noGrp="1"/>
          </p:cNvSpPr>
          <p:nvPr>
            <p:ph idx="1"/>
          </p:nvPr>
        </p:nvSpPr>
        <p:spPr>
          <a:xfrm>
            <a:off x="500063" y="428625"/>
            <a:ext cx="8229600" cy="3886200"/>
          </a:xfrm>
        </p:spPr>
        <p:txBody>
          <a:bodyPr/>
          <a:lstStyle/>
          <a:p>
            <a:pPr>
              <a:buFont typeface="Wingdings" pitchFamily="2" charset="2"/>
              <a:buNone/>
            </a:pPr>
            <a:r>
              <a:rPr lang="es-ES" sz="1400" b="1" smtClean="0"/>
              <a:t>	Alimentadores para cada motor si estos se encuentran a una distancia de 50 metros del tablero principal.</a:t>
            </a:r>
            <a:endParaRPr lang="es-MX" sz="1400" smtClean="0"/>
          </a:p>
          <a:p>
            <a:pPr>
              <a:buFont typeface="Wingdings" pitchFamily="2" charset="2"/>
              <a:buNone/>
            </a:pPr>
            <a:r>
              <a:rPr lang="es-ES" sz="1400" smtClean="0"/>
              <a:t>	Para hacerlo tomamos en consideración las corrientes que pueden soportar los conductores dimensionados en el literal  a:) para cada motor:</a:t>
            </a:r>
            <a:endParaRPr lang="es-MX" sz="1400" smtClean="0"/>
          </a:p>
          <a:p>
            <a:r>
              <a:rPr lang="en-US" sz="1400" smtClean="0"/>
              <a:t>Motor 75 HP      conductor     #     250 MCM AWG – THW   I = 255 A</a:t>
            </a:r>
            <a:endParaRPr lang="es-MX" sz="1400" smtClean="0"/>
          </a:p>
          <a:p>
            <a:r>
              <a:rPr lang="en-US" sz="1400" smtClean="0"/>
              <a:t>Motor 50 HP      conductor     #      2/0 AWG – THW             I = 175 A</a:t>
            </a:r>
            <a:endParaRPr lang="es-MX" sz="1400" smtClean="0"/>
          </a:p>
          <a:p>
            <a:r>
              <a:rPr lang="en-US" sz="1400" smtClean="0"/>
              <a:t>Motor 30 HP      conductor     #      3 AWG – THW                 I = 100 A  </a:t>
            </a:r>
            <a:endParaRPr lang="es-MX" sz="1400" smtClean="0"/>
          </a:p>
          <a:p>
            <a:r>
              <a:rPr lang="en-US" sz="1400" smtClean="0"/>
              <a:t>Motor 15 HP      conductor     #      6 AWG – THW                 I =   65 A</a:t>
            </a:r>
          </a:p>
          <a:p>
            <a:endParaRPr lang="en-US" sz="1400" smtClean="0"/>
          </a:p>
          <a:p>
            <a:pPr>
              <a:buFont typeface="Wingdings" pitchFamily="2" charset="2"/>
              <a:buNone/>
            </a:pPr>
            <a:r>
              <a:rPr lang="es-ES" sz="1400" smtClean="0"/>
              <a:t>	A estos valores tenemos que multiplicarlos por un factor de ajuste para mas de tres conductores en una canaleta según la tabla del NEC 310.15(B)(2)(a) y luego de esto los comparamos con los obtenidos en a:) para ver si cumple con lo dispuesto:</a:t>
            </a:r>
            <a:endParaRPr lang="es-MX" sz="1400" smtClean="0"/>
          </a:p>
          <a:p>
            <a:pPr>
              <a:buFont typeface="Wingdings" pitchFamily="2" charset="2"/>
              <a:buNone/>
            </a:pPr>
            <a:r>
              <a:rPr lang="es-ES" sz="1400" smtClean="0"/>
              <a:t>	</a:t>
            </a:r>
            <a:r>
              <a:rPr lang="en-US" sz="1400" smtClean="0"/>
              <a:t>I</a:t>
            </a:r>
            <a:r>
              <a:rPr lang="en-US" sz="1400" baseline="-25000" smtClean="0"/>
              <a:t>c(75 HP)</a:t>
            </a:r>
            <a:r>
              <a:rPr lang="en-US" sz="1400" smtClean="0"/>
              <a:t> = 1.25*192 = 240 A</a:t>
            </a:r>
            <a:endParaRPr lang="es-MX" sz="1400" smtClean="0"/>
          </a:p>
          <a:p>
            <a:r>
              <a:rPr lang="en-US" sz="1400" smtClean="0"/>
              <a:t>I</a:t>
            </a:r>
            <a:r>
              <a:rPr lang="en-US" sz="1400" baseline="-25000" smtClean="0"/>
              <a:t>c(50 HP)</a:t>
            </a:r>
            <a:r>
              <a:rPr lang="en-US" sz="1400" smtClean="0"/>
              <a:t> = 1.25*130 = 162.5 A</a:t>
            </a:r>
            <a:endParaRPr lang="es-MX" sz="1400" smtClean="0"/>
          </a:p>
          <a:p>
            <a:r>
              <a:rPr lang="en-US" sz="1400" smtClean="0"/>
              <a:t>I</a:t>
            </a:r>
            <a:r>
              <a:rPr lang="en-US" sz="1400" baseline="-25000" smtClean="0"/>
              <a:t>c(30 HP)</a:t>
            </a:r>
            <a:r>
              <a:rPr lang="en-US" sz="1400" smtClean="0"/>
              <a:t> = 1.25*80   = 100 A</a:t>
            </a:r>
            <a:endParaRPr lang="es-MX" sz="1400" smtClean="0"/>
          </a:p>
          <a:p>
            <a:r>
              <a:rPr lang="es-ES" sz="1400" smtClean="0"/>
              <a:t>I</a:t>
            </a:r>
            <a:r>
              <a:rPr lang="es-ES" sz="1400" baseline="-25000" smtClean="0"/>
              <a:t>c(15 HP)</a:t>
            </a:r>
            <a:r>
              <a:rPr lang="es-ES" sz="1400" smtClean="0"/>
              <a:t> = 1.25*42   = 52.5 A</a:t>
            </a:r>
            <a:endParaRPr lang="es-MX" sz="1400" smtClean="0"/>
          </a:p>
          <a:p>
            <a:pPr>
              <a:buFont typeface="Wingdings" pitchFamily="2" charset="2"/>
              <a:buNone/>
            </a:pPr>
            <a:endParaRPr lang="es-MX" sz="1400" smtClean="0"/>
          </a:p>
          <a:p>
            <a:r>
              <a:rPr lang="es-ES" sz="1400" smtClean="0"/>
              <a:t>Motor 75 HP</a:t>
            </a:r>
            <a:endParaRPr lang="es-MX" sz="1400" smtClean="0"/>
          </a:p>
          <a:p>
            <a:r>
              <a:rPr lang="es-ES" sz="1400" smtClean="0"/>
              <a:t>I</a:t>
            </a:r>
            <a:r>
              <a:rPr lang="es-ES" sz="1400" baseline="-25000" smtClean="0"/>
              <a:t>c(75 HP)</a:t>
            </a:r>
            <a:r>
              <a:rPr lang="es-ES" sz="1400" smtClean="0"/>
              <a:t> = 0.8*255 = 204 A &lt; 240 A Tenemos que dimensionar otro conductor que cumpla con este requerimiento, para eso en la tabla 310.16</a:t>
            </a:r>
            <a:r>
              <a:rPr lang="es-ES" sz="1400" b="1" baseline="30000" smtClean="0"/>
              <a:t>[3]</a:t>
            </a:r>
            <a:r>
              <a:rPr lang="es-ES" sz="1400" smtClean="0"/>
              <a:t> seleccionamos otro conductor de acuerdo a su corriente nominal y hacemos un nuevo cálculo con el factor de ajuste:</a:t>
            </a:r>
            <a:endParaRPr lang="es-MX" sz="1400" smtClean="0"/>
          </a:p>
          <a:p>
            <a:r>
              <a:rPr lang="es-ES" sz="1400" smtClean="0"/>
              <a:t>I</a:t>
            </a:r>
            <a:r>
              <a:rPr lang="es-ES" sz="1400" baseline="-25000" smtClean="0"/>
              <a:t>c(75 HP)</a:t>
            </a:r>
            <a:r>
              <a:rPr lang="es-ES" sz="1400" smtClean="0"/>
              <a:t> = 0.8*310 = 248 A &gt; 240 A </a:t>
            </a:r>
            <a:endParaRPr lang="es-MX" sz="1400" smtClean="0"/>
          </a:p>
          <a:p>
            <a:pPr>
              <a:buFont typeface="Wingdings" pitchFamily="2" charset="2"/>
              <a:buNone/>
            </a:pPr>
            <a:endParaRPr lang="es-MX"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Marcador de contenido"/>
          <p:cNvSpPr>
            <a:spLocks noGrp="1"/>
          </p:cNvSpPr>
          <p:nvPr>
            <p:ph idx="1"/>
          </p:nvPr>
        </p:nvSpPr>
        <p:spPr>
          <a:xfrm>
            <a:off x="357188" y="642938"/>
            <a:ext cx="8229600" cy="3886200"/>
          </a:xfrm>
        </p:spPr>
        <p:txBody>
          <a:bodyPr/>
          <a:lstStyle/>
          <a:p>
            <a:r>
              <a:rPr lang="es-ES" sz="1400" smtClean="0"/>
              <a:t>El conductor que cumple con estas condiciones es el # 350 MCM AWG – THW</a:t>
            </a:r>
            <a:endParaRPr lang="es-MX" sz="1400" smtClean="0"/>
          </a:p>
          <a:p>
            <a:r>
              <a:rPr lang="es-ES" sz="1400" smtClean="0"/>
              <a:t>Motor 50 HP</a:t>
            </a:r>
            <a:endParaRPr lang="es-MX" sz="1400" smtClean="0"/>
          </a:p>
          <a:p>
            <a:r>
              <a:rPr lang="es-ES" sz="1400" smtClean="0"/>
              <a:t>I</a:t>
            </a:r>
            <a:r>
              <a:rPr lang="es-ES" sz="1400" baseline="-25000" smtClean="0"/>
              <a:t>c(50 HP)</a:t>
            </a:r>
            <a:r>
              <a:rPr lang="es-ES" sz="1400" smtClean="0"/>
              <a:t> = 0.8*175 = 140 A &lt; 162.5 A Tenemos que dimensionar otro conductor que cumpla con este requerimiento, para eso en la tabla 310.16</a:t>
            </a:r>
            <a:r>
              <a:rPr lang="es-ES" sz="1400" b="1" baseline="30000" smtClean="0"/>
              <a:t>[3]</a:t>
            </a:r>
            <a:r>
              <a:rPr lang="es-ES" sz="1400" smtClean="0"/>
              <a:t> seleccionamos otro conductor de acuerdo a su corriente nominal y hacemos un nuevo cálculo con el factor de ajuste:</a:t>
            </a:r>
            <a:endParaRPr lang="es-MX" sz="1400" smtClean="0"/>
          </a:p>
          <a:p>
            <a:r>
              <a:rPr lang="es-ES" sz="1400" smtClean="0"/>
              <a:t>I</a:t>
            </a:r>
            <a:r>
              <a:rPr lang="es-ES" sz="1400" baseline="-25000" smtClean="0"/>
              <a:t>c(50 HP)</a:t>
            </a:r>
            <a:r>
              <a:rPr lang="es-ES" sz="1400" smtClean="0"/>
              <a:t> = 0.8*230 = 184 A &gt; 162.5 A </a:t>
            </a:r>
            <a:endParaRPr lang="es-MX" sz="1400" smtClean="0"/>
          </a:p>
          <a:p>
            <a:r>
              <a:rPr lang="es-ES" sz="1400" smtClean="0"/>
              <a:t>     El conductor que cumple con estas condiciones es el # 4/0 AWG – THW</a:t>
            </a:r>
            <a:endParaRPr lang="es-MX" sz="1400" smtClean="0"/>
          </a:p>
          <a:p>
            <a:r>
              <a:rPr lang="es-ES" sz="1400" smtClean="0"/>
              <a:t>Motor 30 HP</a:t>
            </a:r>
            <a:endParaRPr lang="es-MX" sz="1400" smtClean="0"/>
          </a:p>
          <a:p>
            <a:r>
              <a:rPr lang="es-ES" sz="1400" smtClean="0"/>
              <a:t>I</a:t>
            </a:r>
            <a:r>
              <a:rPr lang="es-ES" sz="1400" baseline="-25000" smtClean="0"/>
              <a:t>c(30 HP)</a:t>
            </a:r>
            <a:r>
              <a:rPr lang="es-ES" sz="1400" smtClean="0"/>
              <a:t> = 0.8*100 = 80 A &lt; 100 A Tenemos que dimensionar otro conductor que cumpla con este requerimiento, para eso en la tabla 310.16</a:t>
            </a:r>
            <a:r>
              <a:rPr lang="es-ES" sz="1400" b="1" baseline="30000" smtClean="0"/>
              <a:t>[3]</a:t>
            </a:r>
            <a:r>
              <a:rPr lang="es-ES" sz="1400" smtClean="0"/>
              <a:t> seleccionamos otro conductor de acuerdo a su corriente nominal y hacemos un nuevo cálculo con el factor de ajuste:</a:t>
            </a:r>
            <a:endParaRPr lang="es-MX" sz="1400" smtClean="0"/>
          </a:p>
          <a:p>
            <a:r>
              <a:rPr lang="es-ES" sz="1400" smtClean="0"/>
              <a:t>I</a:t>
            </a:r>
            <a:r>
              <a:rPr lang="es-ES" sz="1400" baseline="-25000" smtClean="0"/>
              <a:t>c(30 HP)</a:t>
            </a:r>
            <a:r>
              <a:rPr lang="es-ES" sz="1400" smtClean="0"/>
              <a:t> = 0.8*130 = 104 A &gt; 100 A </a:t>
            </a:r>
            <a:endParaRPr lang="es-MX" sz="1400" smtClean="0"/>
          </a:p>
          <a:p>
            <a:r>
              <a:rPr lang="es-ES" sz="1400" smtClean="0"/>
              <a:t>     El conductor que cumple con estas condiciones es el # 1 AWG – THW</a:t>
            </a:r>
            <a:endParaRPr lang="es-MX" sz="1400" smtClean="0"/>
          </a:p>
          <a:p>
            <a:r>
              <a:rPr lang="es-ES" sz="1400" smtClean="0"/>
              <a:t>Motor 15 HP</a:t>
            </a:r>
            <a:endParaRPr lang="es-MX" sz="1400" smtClean="0"/>
          </a:p>
          <a:p>
            <a:r>
              <a:rPr lang="es-ES" sz="1400" smtClean="0"/>
              <a:t>I</a:t>
            </a:r>
            <a:r>
              <a:rPr lang="es-ES" sz="1400" baseline="-25000" smtClean="0"/>
              <a:t>c(15 HP)</a:t>
            </a:r>
            <a:r>
              <a:rPr lang="es-ES" sz="1400" smtClean="0"/>
              <a:t> = 0.8</a:t>
            </a:r>
            <a:r>
              <a:rPr lang="es-ES" sz="1400" b="1" baseline="30000" smtClean="0"/>
              <a:t>[7]</a:t>
            </a:r>
            <a:r>
              <a:rPr lang="es-ES" sz="1400" smtClean="0"/>
              <a:t>*65 = 52 A &lt; 52.5 A Tenemos que dimensionar otro conductor que cumpla con este requerimiento, para eso en la tabla 310.16</a:t>
            </a:r>
            <a:r>
              <a:rPr lang="es-ES" sz="1400" b="1" baseline="30000" smtClean="0"/>
              <a:t>[3]</a:t>
            </a:r>
            <a:r>
              <a:rPr lang="es-ES" sz="1400" smtClean="0"/>
              <a:t> seleccionamos otro conductor de acuerdo a su corriente nominal y hacemos un nuevo cálculo con el factor de ajuste:</a:t>
            </a:r>
            <a:endParaRPr lang="es-MX" sz="1400" smtClean="0"/>
          </a:p>
          <a:p>
            <a:r>
              <a:rPr lang="es-ES" sz="1400" smtClean="0"/>
              <a:t>I</a:t>
            </a:r>
            <a:r>
              <a:rPr lang="es-ES" sz="1400" baseline="-25000" smtClean="0"/>
              <a:t>c(15 HP)</a:t>
            </a:r>
            <a:r>
              <a:rPr lang="es-ES" sz="1400" smtClean="0"/>
              <a:t> = 0.8*85 = 68 A &gt; 52.5 A </a:t>
            </a:r>
            <a:endParaRPr lang="es-MX" sz="1400" smtClean="0"/>
          </a:p>
          <a:p>
            <a:r>
              <a:rPr lang="es-ES" sz="1400" smtClean="0"/>
              <a:t>     El conductor que cumple con estas condiciones es el # 4 AWG – THW</a:t>
            </a:r>
            <a:endParaRPr lang="es-MX" sz="1400" smtClean="0"/>
          </a:p>
          <a:p>
            <a:pPr>
              <a:buFont typeface="Wingdings" pitchFamily="2" charset="2"/>
              <a:buNone/>
            </a:pPr>
            <a:endParaRPr lang="es-MX"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571500" y="500063"/>
            <a:ext cx="8229600" cy="3886200"/>
          </a:xfrm>
        </p:spPr>
        <p:txBody>
          <a:bodyPr/>
          <a:lstStyle/>
          <a:p>
            <a:r>
              <a:rPr lang="es-ES" sz="1400" b="1" smtClean="0"/>
              <a:t>Calcular las corrientes de cortocircuito.</a:t>
            </a:r>
            <a:endParaRPr lang="es-MX" sz="1400" smtClean="0"/>
          </a:p>
          <a:p>
            <a:r>
              <a:rPr lang="es-ES" sz="1400" smtClean="0"/>
              <a:t>Para encontrar las corrientes de cortocircuito se va a utilizar el método punto por punto, los pasos que se recomienda seguir en este método son los siguientes:</a:t>
            </a:r>
            <a:endParaRPr lang="es-MX" sz="1400" smtClean="0"/>
          </a:p>
          <a:p>
            <a:r>
              <a:rPr lang="es-ES" sz="1400" smtClean="0"/>
              <a:t>1. Determine la corriente de plena carga en el secundario del transformador, usando las siguientes ecuaciones:  </a:t>
            </a:r>
          </a:p>
          <a:p>
            <a:pPr>
              <a:buFont typeface="Wingdings" pitchFamily="2" charset="2"/>
              <a:buNone/>
            </a:pPr>
            <a:r>
              <a:rPr lang="es-ES" sz="1400" smtClean="0"/>
              <a:t>				Transformador 3ø</a:t>
            </a:r>
            <a:endParaRPr lang="es-MX" sz="1400" smtClean="0"/>
          </a:p>
          <a:p>
            <a:pPr>
              <a:buFont typeface="Wingdings" pitchFamily="2" charset="2"/>
              <a:buNone/>
            </a:pPr>
            <a:r>
              <a:rPr lang="es-ES" sz="1400" smtClean="0"/>
              <a:t>   </a:t>
            </a:r>
          </a:p>
          <a:p>
            <a:pPr>
              <a:buFont typeface="Wingdings" pitchFamily="2" charset="2"/>
              <a:buNone/>
            </a:pPr>
            <a:r>
              <a:rPr lang="es-ES" sz="1400" smtClean="0"/>
              <a:t>				 Transformador 1 ø</a:t>
            </a:r>
            <a:endParaRPr lang="es-MX" sz="1400" smtClean="0"/>
          </a:p>
          <a:p>
            <a:r>
              <a:rPr lang="es-ES" sz="1400" smtClean="0"/>
              <a:t>2. Determine el factor multiplicador de impedancias del transformador sobre la base de la impedancia del equipo, por medio de la ecuación siguiente:</a:t>
            </a:r>
            <a:endParaRPr lang="es-MX" smtClean="0"/>
          </a:p>
          <a:p>
            <a:endParaRPr lang="es-ES" sz="1400" smtClean="0"/>
          </a:p>
          <a:p>
            <a:endParaRPr lang="es-ES" sz="1400" smtClean="0"/>
          </a:p>
          <a:p>
            <a:r>
              <a:rPr lang="es-ES" sz="1400" smtClean="0"/>
              <a:t>3. Determine  el valor del factor multiplicador de corriente de cortocircuito que pasa a través del transformador, mediante la fórmula siguiente:</a:t>
            </a:r>
            <a:endParaRPr lang="es-MX" sz="1400" smtClean="0"/>
          </a:p>
          <a:p>
            <a:endParaRPr lang="es-ES" sz="1400" smtClean="0"/>
          </a:p>
          <a:p>
            <a:endParaRPr lang="es-ES" sz="1400" smtClean="0"/>
          </a:p>
          <a:p>
            <a:r>
              <a:rPr lang="es-ES" sz="1400" smtClean="0"/>
              <a:t>4. Determinar el factor multiplicador de falla mediante alguna de las siguientes ecuaciones, dependiendo del tipo de corriente  de falla que desea obtener:</a:t>
            </a:r>
          </a:p>
          <a:p>
            <a:endParaRPr lang="es-ES" sz="1400" smtClean="0"/>
          </a:p>
          <a:p>
            <a:pPr>
              <a:buFont typeface="Wingdings" pitchFamily="2" charset="2"/>
              <a:buNone/>
            </a:pPr>
            <a:endParaRPr lang="es-MX" sz="1400" smtClean="0"/>
          </a:p>
          <a:p>
            <a:pPr>
              <a:buFont typeface="Wingdings" pitchFamily="2" charset="2"/>
              <a:buNone/>
            </a:pPr>
            <a:r>
              <a:rPr lang="es-ES" sz="1400" smtClean="0"/>
              <a:t>Cuando la falla del cortocircuito es trifásica:</a:t>
            </a:r>
            <a:endParaRPr lang="es-MX" sz="1400" smtClean="0"/>
          </a:p>
          <a:p>
            <a:pPr>
              <a:buFont typeface="Wingdings" pitchFamily="2" charset="2"/>
              <a:buNone/>
            </a:pPr>
            <a:endParaRPr lang="es-MX" smtClean="0"/>
          </a:p>
        </p:txBody>
      </p:sp>
      <p:sp>
        <p:nvSpPr>
          <p:cNvPr id="4608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sp>
        <p:nvSpPr>
          <p:cNvPr id="4608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86"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63" y="2143125"/>
            <a:ext cx="1257300" cy="333375"/>
          </a:xfrm>
          <a:prstGeom prst="rect">
            <a:avLst/>
          </a:prstGeom>
          <a:noFill/>
          <a:ln w="9525">
            <a:noFill/>
            <a:miter lim="800000"/>
            <a:headEnd/>
            <a:tailEnd/>
          </a:ln>
        </p:spPr>
      </p:pic>
      <p:sp>
        <p:nvSpPr>
          <p:cNvPr id="4608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88"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63" y="1785938"/>
            <a:ext cx="1314450" cy="333375"/>
          </a:xfrm>
          <a:prstGeom prst="rect">
            <a:avLst/>
          </a:prstGeom>
          <a:noFill/>
          <a:ln w="9525">
            <a:noFill/>
            <a:miter lim="800000"/>
            <a:headEnd/>
            <a:tailEnd/>
          </a:ln>
        </p:spPr>
      </p:pic>
      <p:sp>
        <p:nvSpPr>
          <p:cNvPr id="46089"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90"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00125" y="3071813"/>
            <a:ext cx="857250" cy="398462"/>
          </a:xfrm>
          <a:prstGeom prst="rect">
            <a:avLst/>
          </a:prstGeom>
          <a:noFill/>
          <a:ln w="9525">
            <a:noFill/>
            <a:miter lim="800000"/>
            <a:headEnd/>
            <a:tailEnd/>
          </a:ln>
        </p:spPr>
      </p:pic>
      <p:sp>
        <p:nvSpPr>
          <p:cNvPr id="46091"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sp>
        <p:nvSpPr>
          <p:cNvPr id="46092" name="Rectangle 13"/>
          <p:cNvSpPr>
            <a:spLocks noChangeArrowheads="1"/>
          </p:cNvSpPr>
          <p:nvPr/>
        </p:nvSpPr>
        <p:spPr bwMode="auto">
          <a:xfrm>
            <a:off x="0" y="609600"/>
            <a:ext cx="9144000" cy="0"/>
          </a:xfrm>
          <a:prstGeom prst="rect">
            <a:avLst/>
          </a:prstGeom>
          <a:noFill/>
          <a:ln w="9525">
            <a:noFill/>
            <a:miter lim="800000"/>
            <a:headEnd/>
            <a:tailEnd/>
          </a:ln>
        </p:spPr>
        <p:txBody>
          <a:bodyPr wrap="none" anchor="ctr">
            <a:spAutoFit/>
          </a:bodyPr>
          <a:lstStyle/>
          <a:p>
            <a:pPr eaLnBrk="0" hangingPunct="0">
              <a:tabLst>
                <a:tab pos="1295400" algn="l"/>
              </a:tabLst>
            </a:pPr>
            <a:endParaRPr lang="es-MX"/>
          </a:p>
        </p:txBody>
      </p:sp>
      <p:sp>
        <p:nvSpPr>
          <p:cNvPr id="4609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94" name="Picture 1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00125" y="4143375"/>
            <a:ext cx="1138238" cy="214313"/>
          </a:xfrm>
          <a:prstGeom prst="rect">
            <a:avLst/>
          </a:prstGeom>
          <a:noFill/>
          <a:ln w="9525">
            <a:noFill/>
            <a:miter lim="800000"/>
            <a:headEnd/>
            <a:tailEnd/>
          </a:ln>
        </p:spPr>
      </p:pic>
      <p:sp>
        <p:nvSpPr>
          <p:cNvPr id="46095"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96" name="Picture 1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071563" y="5000625"/>
            <a:ext cx="1343025" cy="428625"/>
          </a:xfrm>
          <a:prstGeom prst="rect">
            <a:avLst/>
          </a:prstGeom>
          <a:noFill/>
          <a:ln w="9525">
            <a:noFill/>
            <a:miter lim="800000"/>
            <a:headEnd/>
            <a:tailEnd/>
          </a:ln>
        </p:spPr>
      </p:pic>
      <p:sp>
        <p:nvSpPr>
          <p:cNvPr id="46097"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6098" name="Picture 1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071563" y="5715000"/>
            <a:ext cx="914400" cy="314325"/>
          </a:xfrm>
          <a:prstGeom prst="rect">
            <a:avLst/>
          </a:prstGeom>
          <a:noFill/>
          <a:ln w="9525">
            <a:noFill/>
            <a:miter lim="800000"/>
            <a:headEnd/>
            <a:tailEnd/>
          </a:ln>
        </p:spPr>
      </p:pic>
      <p:sp>
        <p:nvSpPr>
          <p:cNvPr id="46099" name="Rectangle 20"/>
          <p:cNvSpPr>
            <a:spLocks noChangeArrowheads="1"/>
          </p:cNvSpPr>
          <p:nvPr/>
        </p:nvSpPr>
        <p:spPr bwMode="auto">
          <a:xfrm>
            <a:off x="571500" y="6072188"/>
            <a:ext cx="4278313" cy="307975"/>
          </a:xfrm>
          <a:prstGeom prst="rect">
            <a:avLst/>
          </a:prstGeom>
          <a:noFill/>
          <a:ln w="9525">
            <a:noFill/>
            <a:miter lim="800000"/>
            <a:headEnd/>
            <a:tailEnd/>
          </a:ln>
        </p:spPr>
        <p:txBody>
          <a:bodyPr wrap="none" anchor="ctr">
            <a:spAutoFit/>
          </a:bodyPr>
          <a:lstStyle/>
          <a:p>
            <a:pPr algn="just" eaLnBrk="0" hangingPunct="0">
              <a:tabLst>
                <a:tab pos="1295400" algn="l"/>
              </a:tabLst>
            </a:pPr>
            <a:r>
              <a:rPr lang="es-ES" sz="1200">
                <a:ea typeface="Calibri" pitchFamily="34" charset="0"/>
                <a:cs typeface="Times New Roman" pitchFamily="18" charset="0"/>
              </a:rPr>
              <a:t>C</a:t>
            </a:r>
            <a:r>
              <a:rPr lang="es-ES" sz="1400">
                <a:ea typeface="Calibri" pitchFamily="34" charset="0"/>
                <a:cs typeface="Times New Roman" pitchFamily="18" charset="0"/>
              </a:rPr>
              <a:t>uando la falla del cortocircuito es entre dos fases: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contenido"/>
          <p:cNvSpPr>
            <a:spLocks noGrp="1"/>
          </p:cNvSpPr>
          <p:nvPr>
            <p:ph idx="1"/>
          </p:nvPr>
        </p:nvSpPr>
        <p:spPr>
          <a:xfrm>
            <a:off x="500063" y="571500"/>
            <a:ext cx="8229600" cy="3886200"/>
          </a:xfrm>
        </p:spPr>
        <p:txBody>
          <a:bodyPr/>
          <a:lstStyle/>
          <a:p>
            <a:pPr>
              <a:buFont typeface="Wingdings" pitchFamily="2" charset="2"/>
              <a:buNone/>
            </a:pPr>
            <a:endParaRPr lang="es-ES" smtClean="0"/>
          </a:p>
          <a:p>
            <a:pPr>
              <a:buFont typeface="Wingdings" pitchFamily="2" charset="2"/>
              <a:buNone/>
            </a:pPr>
            <a:endParaRPr lang="es-ES" smtClean="0"/>
          </a:p>
          <a:p>
            <a:pPr>
              <a:buFont typeface="Wingdings" pitchFamily="2" charset="2"/>
              <a:buNone/>
            </a:pPr>
            <a:endParaRPr lang="es-ES" smtClean="0"/>
          </a:p>
          <a:p>
            <a:pPr>
              <a:buFont typeface="Wingdings" pitchFamily="2" charset="2"/>
              <a:buNone/>
            </a:pPr>
            <a:r>
              <a:rPr lang="es-ES" sz="1400" smtClean="0">
                <a:cs typeface="Arial" charset="0"/>
              </a:rPr>
              <a:t>Determinar la corriente de cortocircuito simétrica rms en el punto de falla.</a:t>
            </a:r>
          </a:p>
          <a:p>
            <a:pPr>
              <a:buFont typeface="Wingdings" pitchFamily="2" charset="2"/>
              <a:buNone/>
            </a:pPr>
            <a:r>
              <a:rPr lang="es-ES" sz="1400" b="1" smtClean="0">
                <a:cs typeface="Arial" charset="0"/>
              </a:rPr>
              <a:t>	</a:t>
            </a:r>
            <a:r>
              <a:rPr lang="es-ES" sz="1400" smtClean="0"/>
              <a:t> Paso 1. </a:t>
            </a:r>
          </a:p>
          <a:p>
            <a:pPr>
              <a:buFont typeface="Wingdings" pitchFamily="2" charset="2"/>
              <a:buNone/>
            </a:pPr>
            <a:r>
              <a:rPr lang="es-ES" sz="1400" smtClean="0"/>
              <a:t>	Obtenemos la corriente de plena carga en el secundario del transformador:</a:t>
            </a:r>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MX" sz="1400" smtClean="0"/>
          </a:p>
          <a:p>
            <a:r>
              <a:rPr lang="es-ES" sz="1400" smtClean="0"/>
              <a:t>Paso 2. Calculamos el multiplicador de impedancia del transformador utilizando la ecuación 3:</a:t>
            </a:r>
            <a:endParaRPr lang="es-MX"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MX" sz="1400" smtClean="0"/>
          </a:p>
          <a:p>
            <a:pPr>
              <a:buFont typeface="Wingdings" pitchFamily="2" charset="2"/>
              <a:buNone/>
            </a:pPr>
            <a:r>
              <a:rPr lang="es-ES" sz="1400" smtClean="0"/>
              <a:t>1.8 = dato de la impedancia del transformador asumido ya que el circuito no proporciona su valor.</a:t>
            </a:r>
            <a:endParaRPr lang="es-MX" sz="1400" smtClean="0"/>
          </a:p>
          <a:p>
            <a:pPr>
              <a:buFont typeface="Wingdings" pitchFamily="2" charset="2"/>
              <a:buNone/>
            </a:pPr>
            <a:r>
              <a:rPr lang="es-ES" sz="1400" smtClean="0"/>
              <a:t>(2*09 = 1.8)</a:t>
            </a:r>
          </a:p>
          <a:p>
            <a:pPr>
              <a:buFont typeface="Wingdings" pitchFamily="2" charset="2"/>
              <a:buNone/>
            </a:pPr>
            <a:r>
              <a:rPr lang="es-ES" sz="1400" smtClean="0"/>
              <a:t>Paso 3. Determinamos el factor multiplicador de la corriente de cortocircuito que pasa a través del transformador </a:t>
            </a:r>
          </a:p>
          <a:p>
            <a:pPr>
              <a:buFont typeface="Wingdings" pitchFamily="2" charset="2"/>
              <a:buNone/>
            </a:pPr>
            <a:endParaRPr lang="es-MX" sz="1400" smtClean="0"/>
          </a:p>
          <a:p>
            <a:pPr>
              <a:buFont typeface="Wingdings" pitchFamily="2" charset="2"/>
              <a:buNone/>
            </a:pPr>
            <a:endParaRPr lang="es-MX" sz="1400" smtClean="0">
              <a:cs typeface="Arial" charset="0"/>
            </a:endParaRPr>
          </a:p>
        </p:txBody>
      </p:sp>
      <p:sp>
        <p:nvSpPr>
          <p:cNvPr id="4710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710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25" y="714375"/>
            <a:ext cx="1214438" cy="388938"/>
          </a:xfrm>
          <a:prstGeom prst="rect">
            <a:avLst/>
          </a:prstGeom>
          <a:noFill/>
          <a:ln w="9525">
            <a:noFill/>
            <a:miter lim="800000"/>
            <a:headEnd/>
            <a:tailEnd/>
          </a:ln>
        </p:spPr>
      </p:pic>
      <p:sp>
        <p:nvSpPr>
          <p:cNvPr id="4710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7110"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00125" y="1785938"/>
            <a:ext cx="1155700" cy="428625"/>
          </a:xfrm>
          <a:prstGeom prst="rect">
            <a:avLst/>
          </a:prstGeom>
          <a:noFill/>
          <a:ln w="9525">
            <a:noFill/>
            <a:miter lim="800000"/>
            <a:headEnd/>
            <a:tailEnd/>
          </a:ln>
        </p:spPr>
      </p:pic>
      <p:sp>
        <p:nvSpPr>
          <p:cNvPr id="47111" name="8 CuadroTexto"/>
          <p:cNvSpPr txBox="1">
            <a:spLocks noChangeArrowheads="1"/>
          </p:cNvSpPr>
          <p:nvPr/>
        </p:nvSpPr>
        <p:spPr bwMode="auto">
          <a:xfrm>
            <a:off x="857250" y="1285875"/>
            <a:ext cx="3643313" cy="307975"/>
          </a:xfrm>
          <a:prstGeom prst="rect">
            <a:avLst/>
          </a:prstGeom>
          <a:noFill/>
          <a:ln w="9525">
            <a:noFill/>
            <a:miter lim="800000"/>
            <a:headEnd/>
            <a:tailEnd/>
          </a:ln>
        </p:spPr>
        <p:txBody>
          <a:bodyPr>
            <a:spAutoFit/>
          </a:bodyPr>
          <a:lstStyle/>
          <a:p>
            <a:r>
              <a:rPr lang="es-ES_tradnl" sz="1400"/>
              <a:t>Factor Multiplicador M:</a:t>
            </a:r>
            <a:endParaRPr lang="es-MX" sz="1400"/>
          </a:p>
        </p:txBody>
      </p:sp>
      <p:sp>
        <p:nvSpPr>
          <p:cNvPr id="4711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pic>
        <p:nvPicPr>
          <p:cNvPr id="47113"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750" y="3071813"/>
            <a:ext cx="5162550" cy="642937"/>
          </a:xfrm>
          <a:prstGeom prst="rect">
            <a:avLst/>
          </a:prstGeom>
          <a:noFill/>
          <a:ln w="9525">
            <a:noFill/>
            <a:miter lim="800000"/>
            <a:headEnd/>
            <a:tailEnd/>
          </a:ln>
        </p:spPr>
      </p:pic>
      <p:sp>
        <p:nvSpPr>
          <p:cNvPr id="47114" name="Rectangle 8"/>
          <p:cNvSpPr>
            <a:spLocks noChangeArrowheads="1"/>
          </p:cNvSpPr>
          <p:nvPr/>
        </p:nvSpPr>
        <p:spPr bwMode="auto">
          <a:xfrm>
            <a:off x="0" y="790575"/>
            <a:ext cx="9144000" cy="0"/>
          </a:xfrm>
          <a:prstGeom prst="rect">
            <a:avLst/>
          </a:prstGeom>
          <a:noFill/>
          <a:ln w="9525">
            <a:noFill/>
            <a:miter lim="800000"/>
            <a:headEnd/>
            <a:tailEnd/>
          </a:ln>
        </p:spPr>
        <p:txBody>
          <a:bodyPr wrap="none" anchor="ctr">
            <a:spAutoFit/>
          </a:bodyPr>
          <a:lstStyle/>
          <a:p>
            <a:pPr eaLnBrk="0" hangingPunct="0">
              <a:tabLst>
                <a:tab pos="1295400" algn="l"/>
              </a:tabLst>
            </a:pPr>
            <a:endParaRPr lang="es-MX"/>
          </a:p>
        </p:txBody>
      </p:sp>
      <p:sp>
        <p:nvSpPr>
          <p:cNvPr id="4711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pic>
        <p:nvPicPr>
          <p:cNvPr id="47116"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00438" y="4286250"/>
            <a:ext cx="2714625" cy="604838"/>
          </a:xfrm>
          <a:prstGeom prst="rect">
            <a:avLst/>
          </a:prstGeom>
          <a:noFill/>
          <a:ln w="9525">
            <a:noFill/>
            <a:miter lim="800000"/>
            <a:headEnd/>
            <a:tailEnd/>
          </a:ln>
        </p:spPr>
      </p:pic>
      <p:sp>
        <p:nvSpPr>
          <p:cNvPr id="47117" name="Rectangle 11"/>
          <p:cNvSpPr>
            <a:spLocks noChangeArrowheads="1"/>
          </p:cNvSpPr>
          <p:nvPr/>
        </p:nvSpPr>
        <p:spPr bwMode="auto">
          <a:xfrm>
            <a:off x="0" y="771525"/>
            <a:ext cx="9144000" cy="0"/>
          </a:xfrm>
          <a:prstGeom prst="rect">
            <a:avLst/>
          </a:prstGeom>
          <a:noFill/>
          <a:ln w="9525">
            <a:noFill/>
            <a:miter lim="800000"/>
            <a:headEnd/>
            <a:tailEnd/>
          </a:ln>
        </p:spPr>
        <p:txBody>
          <a:bodyPr wrap="none" anchor="ctr">
            <a:spAutoFit/>
          </a:bodyPr>
          <a:lstStyle/>
          <a:p>
            <a:pPr eaLnBrk="0" hangingPunct="0">
              <a:tabLst>
                <a:tab pos="1295400" algn="l"/>
              </a:tabLst>
            </a:pPr>
            <a:endParaRPr lang="es-MX"/>
          </a:p>
        </p:txBody>
      </p:sp>
      <p:sp>
        <p:nvSpPr>
          <p:cNvPr id="47118"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pic>
        <p:nvPicPr>
          <p:cNvPr id="47119" name="Picture 1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000250" y="6072188"/>
            <a:ext cx="3500438" cy="357187"/>
          </a:xfrm>
          <a:prstGeom prst="rect">
            <a:avLst/>
          </a:prstGeom>
          <a:noFill/>
          <a:ln w="9525">
            <a:noFill/>
            <a:miter lim="800000"/>
            <a:headEnd/>
            <a:tailEnd/>
          </a:ln>
        </p:spPr>
      </p:pic>
      <p:sp>
        <p:nvSpPr>
          <p:cNvPr id="47120" name="Rectangle 17"/>
          <p:cNvSpPr>
            <a:spLocks noChangeArrowheads="1"/>
          </p:cNvSpPr>
          <p:nvPr/>
        </p:nvSpPr>
        <p:spPr bwMode="auto">
          <a:xfrm>
            <a:off x="0" y="609600"/>
            <a:ext cx="9144000" cy="0"/>
          </a:xfrm>
          <a:prstGeom prst="rect">
            <a:avLst/>
          </a:prstGeom>
          <a:noFill/>
          <a:ln w="9525">
            <a:noFill/>
            <a:miter lim="800000"/>
            <a:headEnd/>
            <a:tailEnd/>
          </a:ln>
        </p:spPr>
        <p:txBody>
          <a:bodyPr wrap="none" anchor="ctr">
            <a:spAutoFit/>
          </a:bodyPr>
          <a:lstStyle/>
          <a:p>
            <a:pPr eaLnBrk="0" hangingPunct="0">
              <a:tabLst>
                <a:tab pos="1295400" algn="l"/>
              </a:tabLst>
            </a:pPr>
            <a:endParaRPr lang="es-MX"/>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contenido"/>
          <p:cNvSpPr>
            <a:spLocks noGrp="1"/>
          </p:cNvSpPr>
          <p:nvPr>
            <p:ph idx="1"/>
          </p:nvPr>
        </p:nvSpPr>
        <p:spPr>
          <a:xfrm>
            <a:off x="414338" y="500063"/>
            <a:ext cx="8229600" cy="3886200"/>
          </a:xfrm>
        </p:spPr>
        <p:txBody>
          <a:bodyPr/>
          <a:lstStyle/>
          <a:p>
            <a:r>
              <a:rPr lang="es-ES" sz="1400" smtClean="0"/>
              <a:t>Paso.4 Calculamos el factor multiplicador de falla trifásica.</a:t>
            </a:r>
          </a:p>
          <a:p>
            <a:pPr>
              <a:buFont typeface="Wingdings" pitchFamily="2" charset="2"/>
              <a:buNone/>
            </a:pPr>
            <a:r>
              <a:rPr lang="es-ES" sz="1400" smtClean="0"/>
              <a:t>	Para el calculo vamos a  suponer que la falla se produce a una distancia de 8.5 metros y tomamos dos conductores por fase: </a:t>
            </a:r>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r>
              <a:rPr lang="es-ES" sz="1400" smtClean="0"/>
              <a:t>la corriente de cortocircuito simétrica en el punto de falla :</a:t>
            </a:r>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r>
              <a:rPr lang="es-ES" sz="1400" smtClean="0"/>
              <a:t>Al agregar la aportación de corriente de cortocircuito de los motores a la corriente anterior, se tiene:</a:t>
            </a:r>
            <a:endParaRPr lang="es-MX" sz="1400" smtClean="0"/>
          </a:p>
          <a:p>
            <a:pPr>
              <a:buFont typeface="Wingdings" pitchFamily="2" charset="2"/>
              <a:buNone/>
            </a:pPr>
            <a:r>
              <a:rPr lang="es-ES" sz="1400" smtClean="0"/>
              <a:t>De acuerdo a la tabla 430-150</a:t>
            </a:r>
            <a:r>
              <a:rPr lang="es-ES" sz="1400" b="1" baseline="30000" smtClean="0"/>
              <a:t>[1] </a:t>
            </a:r>
            <a:r>
              <a:rPr lang="es-ES" sz="1400" smtClean="0"/>
              <a:t>del NEC</a:t>
            </a:r>
            <a:r>
              <a:rPr lang="es-ES" sz="1400" b="1" baseline="30000" smtClean="0"/>
              <a:t> </a:t>
            </a:r>
            <a:r>
              <a:rPr lang="es-ES" sz="1400" smtClean="0"/>
              <a:t> la corriente a plena carga de los motores son: </a:t>
            </a:r>
            <a:endParaRPr lang="es-MX" sz="1400" smtClean="0"/>
          </a:p>
          <a:p>
            <a:pPr>
              <a:buFont typeface="Wingdings" pitchFamily="2" charset="2"/>
              <a:buNone/>
            </a:pPr>
            <a:r>
              <a:rPr lang="es-ES" sz="1400" smtClean="0"/>
              <a:t>I</a:t>
            </a:r>
            <a:r>
              <a:rPr lang="es-ES" sz="1400" baseline="-25000" smtClean="0"/>
              <a:t>pc</a:t>
            </a:r>
            <a:r>
              <a:rPr lang="es-ES" sz="1400" smtClean="0"/>
              <a:t> = 192 A</a:t>
            </a:r>
            <a:endParaRPr lang="es-MX" sz="1400" smtClean="0"/>
          </a:p>
          <a:p>
            <a:pPr>
              <a:buFont typeface="Wingdings" pitchFamily="2" charset="2"/>
              <a:buNone/>
            </a:pPr>
            <a:r>
              <a:rPr lang="es-ES" sz="1400" smtClean="0"/>
              <a:t>I</a:t>
            </a:r>
            <a:r>
              <a:rPr lang="es-ES" sz="1400" baseline="-25000" smtClean="0"/>
              <a:t>pc</a:t>
            </a:r>
            <a:r>
              <a:rPr lang="es-ES" sz="1400" smtClean="0"/>
              <a:t> = 130 A</a:t>
            </a:r>
            <a:endParaRPr lang="es-MX" sz="1400" smtClean="0"/>
          </a:p>
          <a:p>
            <a:pPr>
              <a:buFont typeface="Wingdings" pitchFamily="2" charset="2"/>
              <a:buNone/>
            </a:pPr>
            <a:r>
              <a:rPr lang="es-ES" sz="1400" smtClean="0"/>
              <a:t>I</a:t>
            </a:r>
            <a:r>
              <a:rPr lang="es-ES" sz="1400" baseline="-25000" smtClean="0"/>
              <a:t>pc</a:t>
            </a:r>
            <a:r>
              <a:rPr lang="es-ES" sz="1400" smtClean="0"/>
              <a:t> =   80 A</a:t>
            </a:r>
            <a:endParaRPr lang="es-MX" sz="1400" smtClean="0"/>
          </a:p>
          <a:p>
            <a:pPr>
              <a:buFont typeface="Wingdings" pitchFamily="2" charset="2"/>
              <a:buNone/>
            </a:pPr>
            <a:r>
              <a:rPr lang="es-ES" sz="1400" smtClean="0"/>
              <a:t>I</a:t>
            </a:r>
            <a:r>
              <a:rPr lang="es-ES" sz="1400" baseline="-25000" smtClean="0"/>
              <a:t>pc</a:t>
            </a:r>
            <a:r>
              <a:rPr lang="es-ES" sz="1400" smtClean="0"/>
              <a:t> =   42 A</a:t>
            </a:r>
            <a:endParaRPr lang="es-MX" sz="1400" smtClean="0"/>
          </a:p>
          <a:p>
            <a:pPr>
              <a:buFont typeface="Wingdings" pitchFamily="2" charset="2"/>
              <a:buNone/>
            </a:pPr>
            <a:r>
              <a:rPr lang="es-ES" sz="1400" smtClean="0"/>
              <a:t>I</a:t>
            </a:r>
            <a:r>
              <a:rPr lang="es-ES" sz="1400" baseline="-25000" smtClean="0"/>
              <a:t>pcT </a:t>
            </a:r>
            <a:r>
              <a:rPr lang="es-ES" sz="1400" smtClean="0"/>
              <a:t>= I</a:t>
            </a:r>
            <a:r>
              <a:rPr lang="es-ES" sz="1400" baseline="-25000" smtClean="0"/>
              <a:t>pc 75 HP </a:t>
            </a:r>
            <a:r>
              <a:rPr lang="es-ES" sz="1400" smtClean="0"/>
              <a:t>+ I</a:t>
            </a:r>
            <a:r>
              <a:rPr lang="es-ES" sz="1400" baseline="-25000" smtClean="0"/>
              <a:t>pc 50 HP</a:t>
            </a:r>
            <a:r>
              <a:rPr lang="es-ES" sz="1400" smtClean="0"/>
              <a:t> + I</a:t>
            </a:r>
            <a:r>
              <a:rPr lang="es-ES" sz="1400" baseline="-25000" smtClean="0"/>
              <a:t>pc 30 HP</a:t>
            </a:r>
            <a:r>
              <a:rPr lang="es-ES" sz="1400" smtClean="0"/>
              <a:t> + I</a:t>
            </a:r>
            <a:r>
              <a:rPr lang="es-ES" sz="1400" baseline="-25000" smtClean="0"/>
              <a:t>pc 15 HP</a:t>
            </a:r>
            <a:r>
              <a:rPr lang="es-ES" sz="1400" smtClean="0"/>
              <a:t> = 444 A</a:t>
            </a:r>
            <a:endParaRPr lang="es-MX"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ES" sz="1400" smtClean="0"/>
          </a:p>
          <a:p>
            <a:pPr>
              <a:buFont typeface="Wingdings" pitchFamily="2" charset="2"/>
              <a:buNone/>
            </a:pPr>
            <a:endParaRPr lang="es-MX" sz="1400" smtClean="0"/>
          </a:p>
          <a:p>
            <a:pPr>
              <a:buFont typeface="Wingdings" pitchFamily="2" charset="2"/>
              <a:buNone/>
            </a:pPr>
            <a:endParaRPr lang="es-MX" sz="1400" smtClean="0"/>
          </a:p>
        </p:txBody>
      </p:sp>
      <p:sp>
        <p:nvSpPr>
          <p:cNvPr id="481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813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813" y="1500188"/>
            <a:ext cx="3857625" cy="571500"/>
          </a:xfrm>
          <a:prstGeom prst="rect">
            <a:avLst/>
          </a:prstGeom>
          <a:noFill/>
          <a:ln w="9525">
            <a:noFill/>
            <a:miter lim="800000"/>
            <a:headEnd/>
            <a:tailEnd/>
          </a:ln>
        </p:spPr>
      </p:pic>
      <p:sp>
        <p:nvSpPr>
          <p:cNvPr id="4813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813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88" y="2714625"/>
            <a:ext cx="4589462" cy="571500"/>
          </a:xfrm>
          <a:prstGeom prst="rect">
            <a:avLst/>
          </a:prstGeom>
          <a:noFill/>
          <a:ln w="9525">
            <a:noFill/>
            <a:miter lim="800000"/>
            <a:headEnd/>
            <a:tailEnd/>
          </a:ln>
        </p:spPr>
      </p:pic>
      <p:sp>
        <p:nvSpPr>
          <p:cNvPr id="4813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MX"/>
          </a:p>
        </p:txBody>
      </p:sp>
      <p:pic>
        <p:nvPicPr>
          <p:cNvPr id="48136"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50" y="4143375"/>
            <a:ext cx="4786313" cy="24130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contenido"/>
          <p:cNvSpPr>
            <a:spLocks noGrp="1"/>
          </p:cNvSpPr>
          <p:nvPr>
            <p:ph idx="1"/>
          </p:nvPr>
        </p:nvSpPr>
        <p:spPr>
          <a:xfrm>
            <a:off x="428625" y="428625"/>
            <a:ext cx="8229600" cy="3886200"/>
          </a:xfrm>
        </p:spPr>
        <p:txBody>
          <a:bodyPr/>
          <a:lstStyle/>
          <a:p>
            <a:r>
              <a:rPr lang="es-ES" sz="1400" smtClean="0"/>
              <a:t>Se considera que la aportación que hace un motor de la corriente de la corriente de cortocircuito al sistema al cual está conectado es de cuatro veces su corriente a plena carga, por consiguiente:</a:t>
            </a:r>
          </a:p>
          <a:p>
            <a:endParaRPr lang="es-ES" sz="1400" smtClean="0"/>
          </a:p>
          <a:p>
            <a:endParaRPr lang="es-ES" sz="1400" smtClean="0"/>
          </a:p>
          <a:p>
            <a:endParaRPr lang="es-ES" sz="1400" smtClean="0"/>
          </a:p>
          <a:p>
            <a:endParaRPr lang="es-ES" sz="1400" smtClean="0"/>
          </a:p>
          <a:p>
            <a:pPr>
              <a:buFont typeface="Wingdings" pitchFamily="2" charset="2"/>
              <a:buNone/>
            </a:pPr>
            <a:r>
              <a:rPr lang="es-ES" sz="1400" smtClean="0"/>
              <a:t> Entonces la corriente simétrica de cortocircuito en el punto de falla 1 es:</a:t>
            </a:r>
            <a:endParaRPr lang="es-MX" sz="1400" smtClean="0"/>
          </a:p>
          <a:p>
            <a:pPr>
              <a:buFont typeface="Wingdings" pitchFamily="2" charset="2"/>
              <a:buNone/>
            </a:pPr>
            <a:endParaRPr lang="es-MX" sz="1400" smtClean="0"/>
          </a:p>
          <a:p>
            <a:endParaRPr lang="es-MX" smtClean="0"/>
          </a:p>
        </p:txBody>
      </p:sp>
      <p:sp>
        <p:nvSpPr>
          <p:cNvPr id="4915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pic>
        <p:nvPicPr>
          <p:cNvPr id="4915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28875" y="1214438"/>
            <a:ext cx="5278438" cy="285750"/>
          </a:xfrm>
          <a:prstGeom prst="rect">
            <a:avLst/>
          </a:prstGeom>
          <a:noFill/>
          <a:ln w="9525">
            <a:noFill/>
            <a:miter lim="800000"/>
            <a:headEnd/>
            <a:tailEnd/>
          </a:ln>
        </p:spPr>
      </p:pic>
      <p:sp>
        <p:nvSpPr>
          <p:cNvPr id="49157" name="Rectangle 3"/>
          <p:cNvSpPr>
            <a:spLocks noChangeArrowheads="1"/>
          </p:cNvSpPr>
          <p:nvPr/>
        </p:nvSpPr>
        <p:spPr bwMode="auto">
          <a:xfrm>
            <a:off x="0" y="619125"/>
            <a:ext cx="9144000" cy="0"/>
          </a:xfrm>
          <a:prstGeom prst="rect">
            <a:avLst/>
          </a:prstGeom>
          <a:noFill/>
          <a:ln w="9525">
            <a:noFill/>
            <a:miter lim="800000"/>
            <a:headEnd/>
            <a:tailEnd/>
          </a:ln>
        </p:spPr>
        <p:txBody>
          <a:bodyPr wrap="none" anchor="ctr">
            <a:spAutoFit/>
          </a:bodyPr>
          <a:lstStyle/>
          <a:p>
            <a:pPr eaLnBrk="0" hangingPunct="0"/>
            <a:endParaRPr lang="es-MX"/>
          </a:p>
        </p:txBody>
      </p:sp>
      <p:sp>
        <p:nvSpPr>
          <p:cNvPr id="4915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pic>
        <p:nvPicPr>
          <p:cNvPr id="49159"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38" y="2786063"/>
            <a:ext cx="4537075" cy="285750"/>
          </a:xfrm>
          <a:prstGeom prst="rect">
            <a:avLst/>
          </a:prstGeom>
          <a:noFill/>
          <a:ln w="9525">
            <a:noFill/>
            <a:miter lim="800000"/>
            <a:headEnd/>
            <a:tailEnd/>
          </a:ln>
        </p:spPr>
      </p:pic>
      <p:sp>
        <p:nvSpPr>
          <p:cNvPr id="49160" name="Rectangle 6"/>
          <p:cNvSpPr>
            <a:spLocks noChangeArrowheads="1"/>
          </p:cNvSpPr>
          <p:nvPr/>
        </p:nvSpPr>
        <p:spPr bwMode="auto">
          <a:xfrm>
            <a:off x="0" y="609600"/>
            <a:ext cx="9144000" cy="0"/>
          </a:xfrm>
          <a:prstGeom prst="rect">
            <a:avLst/>
          </a:prstGeom>
          <a:noFill/>
          <a:ln w="9525">
            <a:noFill/>
            <a:miter lim="800000"/>
            <a:headEnd/>
            <a:tailEnd/>
          </a:ln>
        </p:spPr>
        <p:txBody>
          <a:bodyPr wrap="none" anchor="ctr">
            <a:spAutoFit/>
          </a:bodyPr>
          <a:lstStyle/>
          <a:p>
            <a:pPr eaLnBrk="0" hangingPunct="0"/>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485775"/>
            <a:ext cx="8229600" cy="1371600"/>
          </a:xfrm>
        </p:spPr>
        <p:txBody>
          <a:bodyPr/>
          <a:lstStyle/>
          <a:p>
            <a:pPr eaLnBrk="1" hangingPunct="1"/>
            <a:r>
              <a:rPr lang="es-ES_tradnl" sz="4000" smtClean="0"/>
              <a:t>Selección de Variables de Riesgo. </a:t>
            </a:r>
            <a:br>
              <a:rPr lang="es-ES_tradnl" sz="4000" smtClean="0"/>
            </a:br>
            <a:r>
              <a:rPr lang="es-ES_tradnl" sz="4000" i="1" smtClean="0"/>
              <a:t>Seguridad Ocupacional</a:t>
            </a:r>
            <a:endParaRPr lang="es-MX" sz="4000" i="1" smtClean="0"/>
          </a:p>
        </p:txBody>
      </p:sp>
      <p:graphicFrame>
        <p:nvGraphicFramePr>
          <p:cNvPr id="4" name="3 Marcador de contenido"/>
          <p:cNvGraphicFramePr>
            <a:graphicFrameLocks noGrp="1"/>
          </p:cNvGraphicFramePr>
          <p:nvPr>
            <p:ph idx="1"/>
          </p:nvPr>
        </p:nvGraphicFramePr>
        <p:xfrm>
          <a:off x="428625" y="1981200"/>
          <a:ext cx="8229600" cy="45821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_tradnl" sz="1800" dirty="0" smtClean="0"/>
                        <a:t>Variables de Riesgo</a:t>
                      </a:r>
                      <a:endParaRPr lang="es-MX" sz="1800" dirty="0"/>
                    </a:p>
                  </a:txBody>
                  <a:tcPr/>
                </a:tc>
                <a:tc>
                  <a:txBody>
                    <a:bodyPr/>
                    <a:lstStyle/>
                    <a:p>
                      <a:pPr algn="ctr"/>
                      <a:r>
                        <a:rPr lang="es-ES_tradnl" dirty="0" smtClean="0"/>
                        <a:t>Justificación de</a:t>
                      </a:r>
                      <a:r>
                        <a:rPr lang="es-ES_tradnl" baseline="0" dirty="0" smtClean="0"/>
                        <a:t> la Selección</a:t>
                      </a:r>
                      <a:endParaRPr lang="es-MX" dirty="0"/>
                    </a:p>
                  </a:txBody>
                  <a:tcPr/>
                </a:tc>
              </a:tr>
              <a:tr h="370840">
                <a:tc>
                  <a:txBody>
                    <a:bodyPr/>
                    <a:lstStyle/>
                    <a:p>
                      <a:pPr algn="ctr"/>
                      <a:r>
                        <a:rPr lang="es-ES_tradnl" dirty="0" smtClean="0"/>
                        <a:t>Aprisionamiento</a:t>
                      </a:r>
                      <a:endParaRPr lang="es-MX" dirty="0"/>
                    </a:p>
                  </a:txBody>
                  <a:tcPr/>
                </a:tc>
                <a:tc>
                  <a:txBody>
                    <a:bodyPr/>
                    <a:lstStyle/>
                    <a:p>
                      <a:pPr algn="l"/>
                      <a:r>
                        <a:rPr lang="es-ES_tradnl" dirty="0" smtClean="0"/>
                        <a:t>Presencia de pellizcos</a:t>
                      </a:r>
                      <a:r>
                        <a:rPr lang="es-ES_tradnl" baseline="0" dirty="0" smtClean="0"/>
                        <a:t> manejo de objetos contundentes.</a:t>
                      </a:r>
                      <a:endParaRPr lang="es-MX" dirty="0"/>
                    </a:p>
                  </a:txBody>
                  <a:tcPr/>
                </a:tc>
              </a:tr>
              <a:tr h="370840">
                <a:tc>
                  <a:txBody>
                    <a:bodyPr/>
                    <a:lstStyle/>
                    <a:p>
                      <a:pPr algn="ctr"/>
                      <a:r>
                        <a:rPr lang="es-ES_tradnl" dirty="0" smtClean="0"/>
                        <a:t>Caída diferente Nivel</a:t>
                      </a:r>
                      <a:endParaRPr lang="es-MX" dirty="0"/>
                    </a:p>
                  </a:txBody>
                  <a:tcPr/>
                </a:tc>
                <a:tc>
                  <a:txBody>
                    <a:bodyPr/>
                    <a:lstStyle/>
                    <a:p>
                      <a:r>
                        <a:rPr lang="es-ES_tradnl" dirty="0" smtClean="0"/>
                        <a:t>Instalación de Fusibles-Seccionadores y Pararrayos.</a:t>
                      </a:r>
                      <a:endParaRPr lang="es-MX" dirty="0"/>
                    </a:p>
                  </a:txBody>
                  <a:tcPr/>
                </a:tc>
              </a:tr>
              <a:tr h="370840">
                <a:tc>
                  <a:txBody>
                    <a:bodyPr/>
                    <a:lstStyle/>
                    <a:p>
                      <a:pPr algn="ctr"/>
                      <a:r>
                        <a:rPr lang="es-ES_tradnl" dirty="0" smtClean="0"/>
                        <a:t>Caída de objetos contundentes</a:t>
                      </a:r>
                      <a:endParaRPr lang="es-MX" dirty="0"/>
                    </a:p>
                  </a:txBody>
                  <a:tcPr/>
                </a:tc>
                <a:tc>
                  <a:txBody>
                    <a:bodyPr/>
                    <a:lstStyle/>
                    <a:p>
                      <a:r>
                        <a:rPr lang="es-ES_tradnl" dirty="0" smtClean="0"/>
                        <a:t>Se manejan objetos contundentes en</a:t>
                      </a:r>
                      <a:r>
                        <a:rPr lang="es-ES_tradnl" baseline="0" dirty="0" smtClean="0"/>
                        <a:t> trabajos en altura.</a:t>
                      </a:r>
                      <a:endParaRPr lang="es-MX" dirty="0"/>
                    </a:p>
                  </a:txBody>
                  <a:tcPr/>
                </a:tc>
              </a:tr>
              <a:tr h="370840">
                <a:tc>
                  <a:txBody>
                    <a:bodyPr/>
                    <a:lstStyle/>
                    <a:p>
                      <a:pPr algn="ctr"/>
                      <a:r>
                        <a:rPr lang="es-ES_tradnl" dirty="0" smtClean="0"/>
                        <a:t>Contacto</a:t>
                      </a:r>
                      <a:r>
                        <a:rPr lang="es-ES_tradnl" baseline="0" dirty="0" smtClean="0"/>
                        <a:t> con Carga Eléctrica</a:t>
                      </a:r>
                      <a:endParaRPr lang="es-MX" dirty="0"/>
                    </a:p>
                  </a:txBody>
                  <a:tcPr/>
                </a:tc>
                <a:tc>
                  <a:txBody>
                    <a:bodyPr/>
                    <a:lstStyle/>
                    <a:p>
                      <a:r>
                        <a:rPr lang="es-ES_tradnl" dirty="0" smtClean="0"/>
                        <a:t>Trabajos de Instalación de Equipos Eléctricos.</a:t>
                      </a:r>
                      <a:endParaRPr lang="es-MX" dirty="0"/>
                    </a:p>
                  </a:txBody>
                  <a:tcPr/>
                </a:tc>
              </a:tr>
              <a:tr h="370840">
                <a:tc>
                  <a:txBody>
                    <a:bodyPr/>
                    <a:lstStyle/>
                    <a:p>
                      <a:pPr algn="ctr"/>
                      <a:r>
                        <a:rPr lang="es-ES_tradnl" dirty="0" smtClean="0"/>
                        <a:t>Golpe por objeto en movimiento</a:t>
                      </a:r>
                      <a:endParaRPr lang="es-MX" dirty="0"/>
                    </a:p>
                  </a:txBody>
                  <a:tcPr/>
                </a:tc>
                <a:tc>
                  <a:txBody>
                    <a:bodyPr/>
                    <a:lstStyle/>
                    <a:p>
                      <a:r>
                        <a:rPr lang="es-ES_tradnl" dirty="0" smtClean="0"/>
                        <a:t>Traslado de Transformadores.</a:t>
                      </a:r>
                      <a:endParaRPr lang="es-MX" dirty="0"/>
                    </a:p>
                  </a:txBody>
                  <a:tcPr/>
                </a:tc>
              </a:tr>
              <a:tr h="370840">
                <a:tc>
                  <a:txBody>
                    <a:bodyPr/>
                    <a:lstStyle/>
                    <a:p>
                      <a:pPr algn="ctr"/>
                      <a:r>
                        <a:rPr lang="es-ES_tradnl" dirty="0" smtClean="0"/>
                        <a:t>Radiación</a:t>
                      </a:r>
                      <a:r>
                        <a:rPr lang="es-ES_tradnl" baseline="0" dirty="0" smtClean="0"/>
                        <a:t> No Ionizante</a:t>
                      </a:r>
                      <a:endParaRPr lang="es-MX" dirty="0"/>
                    </a:p>
                  </a:txBody>
                  <a:tcPr/>
                </a:tc>
                <a:tc>
                  <a:txBody>
                    <a:bodyPr/>
                    <a:lstStyle/>
                    <a:p>
                      <a:r>
                        <a:rPr lang="es-ES_tradnl" dirty="0" smtClean="0"/>
                        <a:t>Trabajos que exponen</a:t>
                      </a:r>
                      <a:r>
                        <a:rPr lang="es-ES_tradnl" baseline="0" dirty="0" smtClean="0"/>
                        <a:t> al trabajador a los rayos U.V del sol</a:t>
                      </a:r>
                      <a:endParaRPr lang="es-MX" dirty="0"/>
                    </a:p>
                  </a:txBody>
                  <a:tcPr/>
                </a:tc>
              </a:tr>
              <a:tr h="370840">
                <a:tc>
                  <a:txBody>
                    <a:bodyPr/>
                    <a:lstStyle/>
                    <a:p>
                      <a:pPr algn="ctr"/>
                      <a:r>
                        <a:rPr lang="es-ES_tradnl" dirty="0" smtClean="0"/>
                        <a:t>Sustancias Tóxicas</a:t>
                      </a:r>
                      <a:endParaRPr lang="es-MX" dirty="0"/>
                    </a:p>
                  </a:txBody>
                  <a:tcPr/>
                </a:tc>
                <a:tc>
                  <a:txBody>
                    <a:bodyPr/>
                    <a:lstStyle/>
                    <a:p>
                      <a:r>
                        <a:rPr lang="es-ES_tradnl" dirty="0" smtClean="0"/>
                        <a:t>Traslado  y montaje inadecuados del transformador.</a:t>
                      </a:r>
                      <a:endParaRPr lang="es-MX"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r>
              <a:rPr lang="es-ES_tradnl" i="1" smtClean="0"/>
              <a:t>Condiciones Ergonómicas</a:t>
            </a:r>
            <a:endParaRPr lang="es-MX" i="1" smtClean="0"/>
          </a:p>
        </p:txBody>
      </p:sp>
      <p:graphicFrame>
        <p:nvGraphicFramePr>
          <p:cNvPr id="4" name="3 Marcador de contenido"/>
          <p:cNvGraphicFramePr>
            <a:graphicFrameLocks noGrp="1"/>
          </p:cNvGraphicFramePr>
          <p:nvPr>
            <p:ph idx="1"/>
          </p:nvPr>
        </p:nvGraphicFramePr>
        <p:xfrm>
          <a:off x="457200" y="1981200"/>
          <a:ext cx="8229600" cy="29311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_tradnl" sz="1800" dirty="0" smtClean="0"/>
                        <a:t>Variables de Riesgo</a:t>
                      </a:r>
                      <a:endParaRPr lang="es-MX" sz="1800" dirty="0"/>
                    </a:p>
                  </a:txBody>
                  <a:tcPr/>
                </a:tc>
                <a:tc>
                  <a:txBody>
                    <a:bodyPr/>
                    <a:lstStyle/>
                    <a:p>
                      <a:pPr algn="ctr"/>
                      <a:r>
                        <a:rPr lang="es-ES_tradnl" dirty="0" smtClean="0"/>
                        <a:t>Justificación de</a:t>
                      </a:r>
                      <a:r>
                        <a:rPr lang="es-ES_tradnl" baseline="0" dirty="0" smtClean="0"/>
                        <a:t> la Selección</a:t>
                      </a:r>
                      <a:endParaRPr lang="es-MX" dirty="0"/>
                    </a:p>
                  </a:txBody>
                  <a:tcPr/>
                </a:tc>
              </a:tr>
              <a:tr h="370840">
                <a:tc>
                  <a:txBody>
                    <a:bodyPr/>
                    <a:lstStyle/>
                    <a:p>
                      <a:pPr algn="ctr"/>
                      <a:r>
                        <a:rPr lang="es-ES_tradnl" dirty="0" smtClean="0"/>
                        <a:t>Postura de Trabajo</a:t>
                      </a:r>
                      <a:endParaRPr lang="es-MX" dirty="0"/>
                    </a:p>
                  </a:txBody>
                  <a:tcPr/>
                </a:tc>
                <a:tc>
                  <a:txBody>
                    <a:bodyPr/>
                    <a:lstStyle/>
                    <a:p>
                      <a:r>
                        <a:rPr lang="es-ES_tradnl" dirty="0" smtClean="0"/>
                        <a:t>Serie</a:t>
                      </a:r>
                      <a:r>
                        <a:rPr lang="es-ES_tradnl" baseline="0" dirty="0" smtClean="0"/>
                        <a:t> de Posturas Específicas durante el trabajo.</a:t>
                      </a:r>
                      <a:endParaRPr lang="es-MX" dirty="0"/>
                    </a:p>
                  </a:txBody>
                  <a:tcPr/>
                </a:tc>
              </a:tr>
              <a:tr h="370840">
                <a:tc>
                  <a:txBody>
                    <a:bodyPr/>
                    <a:lstStyle/>
                    <a:p>
                      <a:pPr algn="ctr"/>
                      <a:r>
                        <a:rPr lang="es-ES_tradnl" dirty="0" smtClean="0"/>
                        <a:t>Agotamiento</a:t>
                      </a:r>
                      <a:r>
                        <a:rPr lang="es-ES_tradnl" baseline="0" dirty="0" smtClean="0"/>
                        <a:t> Físico</a:t>
                      </a:r>
                      <a:endParaRPr lang="es-MX" dirty="0"/>
                    </a:p>
                  </a:txBody>
                  <a:tcPr/>
                </a:tc>
                <a:tc>
                  <a:txBody>
                    <a:bodyPr/>
                    <a:lstStyle/>
                    <a:p>
                      <a:r>
                        <a:rPr lang="es-ES_tradnl" dirty="0" smtClean="0"/>
                        <a:t>Se realiza esfuerzos físicos, dinámicos y estáticos.</a:t>
                      </a:r>
                      <a:endParaRPr lang="es-MX" dirty="0"/>
                    </a:p>
                  </a:txBody>
                  <a:tcPr/>
                </a:tc>
              </a:tr>
              <a:tr h="370840">
                <a:tc>
                  <a:txBody>
                    <a:bodyPr/>
                    <a:lstStyle/>
                    <a:p>
                      <a:pPr algn="ctr"/>
                      <a:r>
                        <a:rPr lang="es-ES_tradnl" dirty="0" smtClean="0"/>
                        <a:t>Estrés Térmico</a:t>
                      </a:r>
                      <a:endParaRPr lang="es-MX" dirty="0"/>
                    </a:p>
                  </a:txBody>
                  <a:tcPr/>
                </a:tc>
                <a:tc>
                  <a:txBody>
                    <a:bodyPr/>
                    <a:lstStyle/>
                    <a:p>
                      <a:r>
                        <a:rPr lang="es-ES_tradnl" dirty="0" smtClean="0"/>
                        <a:t>Condiciones térmicas fatigan al trabajador.</a:t>
                      </a:r>
                      <a:endParaRPr lang="es-MX" dirty="0"/>
                    </a:p>
                  </a:txBody>
                  <a:tcPr/>
                </a:tc>
              </a:tr>
              <a:tr h="370840">
                <a:tc>
                  <a:txBody>
                    <a:bodyPr/>
                    <a:lstStyle/>
                    <a:p>
                      <a:pPr algn="ctr"/>
                      <a:r>
                        <a:rPr lang="es-ES_tradnl" dirty="0" smtClean="0"/>
                        <a:t>Movimiento</a:t>
                      </a:r>
                      <a:r>
                        <a:rPr lang="es-ES_tradnl" baseline="0" dirty="0" smtClean="0"/>
                        <a:t> Manual de Cargas</a:t>
                      </a:r>
                      <a:endParaRPr lang="es-MX" dirty="0"/>
                    </a:p>
                  </a:txBody>
                  <a:tcPr/>
                </a:tc>
                <a:tc>
                  <a:txBody>
                    <a:bodyPr/>
                    <a:lstStyle/>
                    <a:p>
                      <a:r>
                        <a:rPr lang="es-ES_tradnl" dirty="0" smtClean="0"/>
                        <a:t>Carga, traslado</a:t>
                      </a:r>
                      <a:r>
                        <a:rPr lang="es-ES_tradnl" baseline="0" dirty="0" smtClean="0"/>
                        <a:t> y descarga de herramientas equipos y materiales.</a:t>
                      </a:r>
                      <a:endParaRPr lang="es-MX"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ES_tradnl" sz="4000" smtClean="0"/>
              <a:t>Seguridad de Bienes</a:t>
            </a:r>
            <a:endParaRPr lang="es-MX" sz="4000" smtClean="0"/>
          </a:p>
        </p:txBody>
      </p:sp>
      <p:graphicFrame>
        <p:nvGraphicFramePr>
          <p:cNvPr id="4" name="3 Marcador de contenido"/>
          <p:cNvGraphicFramePr>
            <a:graphicFrameLocks noGrp="1"/>
          </p:cNvGraphicFramePr>
          <p:nvPr>
            <p:ph idx="1"/>
          </p:nvPr>
        </p:nvGraphicFramePr>
        <p:xfrm>
          <a:off x="357188" y="1401763"/>
          <a:ext cx="8229600" cy="5455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_tradnl" sz="1800" b="1" kern="1200" dirty="0" smtClean="0">
                          <a:solidFill>
                            <a:schemeClr val="lt1"/>
                          </a:solidFill>
                          <a:latin typeface="+mn-lt"/>
                          <a:ea typeface="+mn-ea"/>
                          <a:cs typeface="+mn-cs"/>
                        </a:rPr>
                        <a:t>Incendios</a:t>
                      </a:r>
                      <a:endParaRPr lang="es-MX"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_tradnl" sz="2000" dirty="0" smtClean="0"/>
                        <a:t>Fugas de Aceite Aislante</a:t>
                      </a:r>
                      <a:r>
                        <a:rPr lang="es-ES_tradnl" sz="2000" baseline="0" dirty="0" smtClean="0"/>
                        <a:t> en puntas aisladas de conexión al secundario.</a:t>
                      </a:r>
                    </a:p>
                    <a:p>
                      <a:pPr marL="0" marR="0" indent="0" algn="just" defTabSz="914400" rtl="0" eaLnBrk="1" fontAlgn="auto" latinLnBrk="0" hangingPunct="1">
                        <a:lnSpc>
                          <a:spcPct val="100000"/>
                        </a:lnSpc>
                        <a:spcBef>
                          <a:spcPts val="0"/>
                        </a:spcBef>
                        <a:spcAft>
                          <a:spcPts val="0"/>
                        </a:spcAft>
                        <a:buClrTx/>
                        <a:buSzTx/>
                        <a:buFontTx/>
                        <a:buNone/>
                        <a:tabLst/>
                        <a:defRPr/>
                      </a:pPr>
                      <a:r>
                        <a:rPr lang="es-ES_tradnl" sz="2000" baseline="0" dirty="0" smtClean="0"/>
                        <a:t>Se incumple normativa </a:t>
                      </a:r>
                      <a:r>
                        <a:rPr lang="es-ES_tradnl" sz="1800" b="1" kern="1200" dirty="0" smtClean="0">
                          <a:solidFill>
                            <a:schemeClr val="lt1"/>
                          </a:solidFill>
                          <a:latin typeface="+mn-lt"/>
                          <a:ea typeface="+mn-ea"/>
                          <a:cs typeface="+mn-cs"/>
                        </a:rPr>
                        <a:t>NEC Art. 300-21, NEC Art. 450-46.</a:t>
                      </a:r>
                      <a:endParaRPr lang="es-MX" sz="2000" dirty="0" smtClean="0"/>
                    </a:p>
                  </a:txBody>
                  <a:tcPr marL="89535" marR="89535" marT="0" marB="0"/>
                </a:tc>
              </a:tr>
              <a:tr h="370840">
                <a:tc>
                  <a:txBody>
                    <a:bodyPr/>
                    <a:lstStyle/>
                    <a:p>
                      <a:pPr algn="ctr"/>
                      <a:r>
                        <a:rPr lang="es-ES_tradnl" dirty="0" smtClean="0"/>
                        <a:t>Explosiones</a:t>
                      </a:r>
                      <a:endParaRPr lang="es-MX" dirty="0"/>
                    </a:p>
                  </a:txBody>
                  <a:tcPr/>
                </a:tc>
                <a:tc>
                  <a:txBody>
                    <a:bodyPr/>
                    <a:lstStyle/>
                    <a:p>
                      <a:r>
                        <a:rPr lang="es-ES_tradnl" dirty="0" smtClean="0"/>
                        <a:t>Bóvedas ventiladas inadecuadamente</a:t>
                      </a:r>
                    </a:p>
                    <a:p>
                      <a:r>
                        <a:rPr lang="es-ES_tradnl" dirty="0" smtClean="0"/>
                        <a:t>Se incumple</a:t>
                      </a:r>
                      <a:r>
                        <a:rPr lang="es-ES_tradnl" baseline="0" dirty="0" smtClean="0"/>
                        <a:t> normativa </a:t>
                      </a:r>
                      <a:r>
                        <a:rPr lang="es-ES_tradnl" sz="1400" b="1" kern="1200" dirty="0" smtClean="0">
                          <a:solidFill>
                            <a:schemeClr val="dk1"/>
                          </a:solidFill>
                          <a:latin typeface="+mn-lt"/>
                          <a:ea typeface="+mn-ea"/>
                          <a:cs typeface="+mn-cs"/>
                        </a:rPr>
                        <a:t>NEC Art. 450-41, NEC Art. 450-45, NEC Art. 450-48.</a:t>
                      </a:r>
                      <a:endParaRPr lang="es-MX" sz="1400" dirty="0"/>
                    </a:p>
                  </a:txBody>
                  <a:tcPr/>
                </a:tc>
              </a:tr>
              <a:tr h="370840">
                <a:tc>
                  <a:txBody>
                    <a:bodyPr/>
                    <a:lstStyle/>
                    <a:p>
                      <a:pPr algn="ctr"/>
                      <a:r>
                        <a:rPr lang="es-ES_tradnl" dirty="0" smtClean="0"/>
                        <a:t>Daños</a:t>
                      </a:r>
                      <a:r>
                        <a:rPr lang="es-ES_tradnl" baseline="0" dirty="0" smtClean="0"/>
                        <a:t> a la carga</a:t>
                      </a:r>
                      <a:endParaRPr lang="es-MX" dirty="0"/>
                    </a:p>
                  </a:txBody>
                  <a:tcPr/>
                </a:tc>
                <a:tc>
                  <a:txBody>
                    <a:bodyPr/>
                    <a:lstStyle/>
                    <a:p>
                      <a:r>
                        <a:rPr lang="es-ES_tradnl" dirty="0" smtClean="0"/>
                        <a:t>Mal dimensionamiento protecciones secundario del transformador.</a:t>
                      </a:r>
                      <a:endParaRPr lang="es-MX" dirty="0"/>
                    </a:p>
                  </a:txBody>
                  <a:tcPr/>
                </a:tc>
              </a:tr>
              <a:tr h="370840">
                <a:tc>
                  <a:txBody>
                    <a:bodyPr/>
                    <a:lstStyle/>
                    <a:p>
                      <a:pPr algn="ctr"/>
                      <a:r>
                        <a:rPr lang="es-ES_tradnl" dirty="0" smtClean="0"/>
                        <a:t>Daños en caja de paso</a:t>
                      </a:r>
                      <a:endParaRPr lang="es-MX" dirty="0"/>
                    </a:p>
                  </a:txBody>
                  <a:tcPr/>
                </a:tc>
                <a:tc>
                  <a:txBody>
                    <a:bodyPr/>
                    <a:lstStyle/>
                    <a:p>
                      <a:r>
                        <a:rPr lang="es-ES_tradnl" dirty="0" smtClean="0"/>
                        <a:t>Caja de Paso construida de material</a:t>
                      </a:r>
                      <a:r>
                        <a:rPr lang="es-ES_tradnl" baseline="0" dirty="0" smtClean="0"/>
                        <a:t> no impermeable. </a:t>
                      </a:r>
                      <a:endParaRPr lang="es-MX" dirty="0"/>
                    </a:p>
                  </a:txBody>
                  <a:tcPr/>
                </a:tc>
              </a:tr>
              <a:tr h="370840">
                <a:tc>
                  <a:txBody>
                    <a:bodyPr/>
                    <a:lstStyle/>
                    <a:p>
                      <a:pPr algn="ctr"/>
                      <a:r>
                        <a:rPr lang="es-ES_tradnl" dirty="0" smtClean="0"/>
                        <a:t>Destrucción del piso y transformadores</a:t>
                      </a:r>
                      <a:endParaRPr lang="es-MX" dirty="0"/>
                    </a:p>
                  </a:txBody>
                  <a:tcPr/>
                </a:tc>
                <a:tc>
                  <a:txBody>
                    <a:bodyPr/>
                    <a:lstStyle/>
                    <a:p>
                      <a:r>
                        <a:rPr lang="es-ES_tradnl" dirty="0" smtClean="0"/>
                        <a:t>La base donde se asientan los transformadores</a:t>
                      </a:r>
                      <a:r>
                        <a:rPr lang="es-ES_tradnl" baseline="0" dirty="0" smtClean="0"/>
                        <a:t> no son consistentes de acuerdo al peso de la carga que soportan.</a:t>
                      </a:r>
                      <a:endParaRPr lang="es-MX" dirty="0"/>
                    </a:p>
                  </a:txBody>
                  <a:tcPr/>
                </a:tc>
              </a:tr>
              <a:tr h="370840">
                <a:tc>
                  <a:txBody>
                    <a:bodyPr/>
                    <a:lstStyle/>
                    <a:p>
                      <a:pPr algn="ctr"/>
                      <a:r>
                        <a:rPr lang="es-ES_tradnl" dirty="0" smtClean="0"/>
                        <a:t>Destrucción de Conductores</a:t>
                      </a:r>
                      <a:r>
                        <a:rPr lang="es-ES_tradnl" baseline="0" dirty="0" smtClean="0"/>
                        <a:t> que alimentan a paneles de distribución</a:t>
                      </a:r>
                      <a:endParaRPr lang="es-MX" dirty="0"/>
                    </a:p>
                  </a:txBody>
                  <a:tcPr/>
                </a:tc>
                <a:tc>
                  <a:txBody>
                    <a:bodyPr/>
                    <a:lstStyle/>
                    <a:p>
                      <a:r>
                        <a:rPr lang="es-ES_tradnl" dirty="0" smtClean="0"/>
                        <a:t>Inadecuado</a:t>
                      </a:r>
                      <a:r>
                        <a:rPr lang="es-ES_tradnl" baseline="0" dirty="0" smtClean="0"/>
                        <a:t> diseño de puesta a tierra.</a:t>
                      </a:r>
                      <a:endParaRPr lang="es-MX"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eaLnBrk="1" hangingPunct="1"/>
            <a:r>
              <a:rPr lang="es-ES_tradnl" sz="4000" smtClean="0"/>
              <a:t>Medición de Variables de Riesgo</a:t>
            </a:r>
            <a:r>
              <a:rPr lang="es-ES_tradnl" smtClean="0"/>
              <a:t>.</a:t>
            </a:r>
            <a:endParaRPr lang="es-MX" smtClean="0"/>
          </a:p>
        </p:txBody>
      </p:sp>
      <p:sp>
        <p:nvSpPr>
          <p:cNvPr id="10243" name="2 Marcador de contenido"/>
          <p:cNvSpPr>
            <a:spLocks noGrp="1"/>
          </p:cNvSpPr>
          <p:nvPr>
            <p:ph idx="1"/>
          </p:nvPr>
        </p:nvSpPr>
        <p:spPr/>
        <p:txBody>
          <a:bodyPr/>
          <a:lstStyle/>
          <a:p>
            <a:pPr eaLnBrk="1" hangingPunct="1"/>
            <a:r>
              <a:rPr lang="es-MX" smtClean="0"/>
              <a:t>La magnitud de riesgo de exposición a agentes físicos, químicos y biológicos de higiene ocupacional, será medida según escala adimensional de cuatro niveles ordinales de riesgo, tal como parece en la siguiente tabla.</a:t>
            </a:r>
          </a:p>
          <a:p>
            <a:pPr eaLnBrk="1" hangingPunct="1"/>
            <a:endParaRPr lang="es-MX"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eaLnBrk="1" hangingPunct="1"/>
            <a:r>
              <a:rPr lang="es-ES_tradnl" smtClean="0"/>
              <a:t>Índice de Riesgo</a:t>
            </a:r>
            <a:endParaRPr lang="es-MX" smtClean="0"/>
          </a:p>
        </p:txBody>
      </p:sp>
      <p:sp>
        <p:nvSpPr>
          <p:cNvPr id="11267" name="4 Rectángulo"/>
          <p:cNvSpPr>
            <a:spLocks noChangeArrowheads="1"/>
          </p:cNvSpPr>
          <p:nvPr/>
        </p:nvSpPr>
        <p:spPr bwMode="auto">
          <a:xfrm>
            <a:off x="285750" y="4572000"/>
            <a:ext cx="8858250" cy="1016000"/>
          </a:xfrm>
          <a:prstGeom prst="rect">
            <a:avLst/>
          </a:prstGeom>
          <a:noFill/>
          <a:ln w="9525">
            <a:noFill/>
            <a:miter lim="800000"/>
            <a:headEnd/>
            <a:tailEnd/>
          </a:ln>
        </p:spPr>
        <p:txBody>
          <a:bodyPr>
            <a:spAutoFit/>
          </a:bodyPr>
          <a:lstStyle/>
          <a:p>
            <a:r>
              <a:rPr lang="es-MX" sz="2000"/>
              <a:t>La forma de obtención del índice de riesgo correspondiente a cada agente evaluado, será mediante la aplicación de un conjunto de listas de verificación</a:t>
            </a:r>
          </a:p>
        </p:txBody>
      </p:sp>
      <p:sp>
        <p:nvSpPr>
          <p:cNvPr id="11268" name="5 Rectángulo"/>
          <p:cNvSpPr>
            <a:spLocks noChangeArrowheads="1"/>
          </p:cNvSpPr>
          <p:nvPr/>
        </p:nvSpPr>
        <p:spPr bwMode="auto">
          <a:xfrm>
            <a:off x="285750" y="5643563"/>
            <a:ext cx="8572500" cy="1016000"/>
          </a:xfrm>
          <a:prstGeom prst="rect">
            <a:avLst/>
          </a:prstGeom>
          <a:noFill/>
          <a:ln w="9525">
            <a:noFill/>
            <a:miter lim="800000"/>
            <a:headEnd/>
            <a:tailEnd/>
          </a:ln>
        </p:spPr>
        <p:txBody>
          <a:bodyPr>
            <a:spAutoFit/>
          </a:bodyPr>
          <a:lstStyle/>
          <a:p>
            <a:r>
              <a:rPr lang="es-MX" sz="2000"/>
              <a:t>El resultado en cada lista de verificación será un índice de riesgo, cuyo valor será el promedio de los valores numéricos asignados a las respuestas dadas a cada ítem de la lista correspondiente.</a:t>
            </a:r>
          </a:p>
        </p:txBody>
      </p:sp>
      <p:pic>
        <p:nvPicPr>
          <p:cNvPr id="11269" name="Picture 6"/>
          <p:cNvPicPr>
            <a:picLocks noGrp="1" noChangeAspect="1" noChangeArrowheads="1"/>
          </p:cNvPicPr>
          <p:nvPr>
            <p:ph idx="1"/>
          </p:nvPr>
        </p:nvPicPr>
        <p:blipFill>
          <a:blip r:embed="rId2"/>
          <a:srcRect/>
          <a:stretch>
            <a:fillRect/>
          </a:stretch>
        </p:blipFill>
        <p:spPr>
          <a:xfrm>
            <a:off x="214313" y="1500188"/>
            <a:ext cx="8729662" cy="3000375"/>
          </a:xfrm>
          <a:noFill/>
        </p:spPr>
      </p:pic>
    </p:spTree>
  </p:cSld>
  <p:clrMapOvr>
    <a:masterClrMapping/>
  </p:clrMapOvr>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467</TotalTime>
  <Words>4127</Words>
  <Application>Microsoft Office PowerPoint</Application>
  <PresentationFormat>Presentación en pantalla (4:3)</PresentationFormat>
  <Paragraphs>623</Paragraphs>
  <Slides>46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46</vt:i4>
      </vt:variant>
    </vt:vector>
  </HeadingPairs>
  <TitlesOfParts>
    <vt:vector size="52" baseType="lpstr">
      <vt:lpstr>Arial</vt:lpstr>
      <vt:lpstr>Wingdings</vt:lpstr>
      <vt:lpstr>Calibri</vt:lpstr>
      <vt:lpstr>Arial Black</vt:lpstr>
      <vt:lpstr>Times New Roman</vt:lpstr>
      <vt:lpstr>Píxel</vt:lpstr>
      <vt:lpstr>  Plan de Seguridad en la Instalación de una Subestación Eléctrica de 13.8 KV a 0.24/0.12 KV y Prueba de Equipos</vt:lpstr>
      <vt:lpstr>ETAPAS DEL PLAN DE SEGURIDAD</vt:lpstr>
      <vt:lpstr>Levantamiento General de Información</vt:lpstr>
      <vt:lpstr>Selección de Variables de Riesgo</vt:lpstr>
      <vt:lpstr>Selección de Variables de Riesgo.  Seguridad Ocupacional</vt:lpstr>
      <vt:lpstr>Condiciones Ergonómicas</vt:lpstr>
      <vt:lpstr>Seguridad de Bienes</vt:lpstr>
      <vt:lpstr>Medición de Variables de Riesgo.</vt:lpstr>
      <vt:lpstr>Índice de Riesgo</vt:lpstr>
      <vt:lpstr>Diapositiva 10</vt:lpstr>
      <vt:lpstr>Subestaciones Campus Peñas</vt:lpstr>
      <vt:lpstr>Subestación: Cuarto de Transformadores 1, 2, 3, 4 del Campus Peñas.</vt:lpstr>
      <vt:lpstr>Exposición a Vibraciones Mano - Brazo</vt:lpstr>
      <vt:lpstr>Exposición a Sustancias Tóxicas</vt:lpstr>
      <vt:lpstr>Agotamiento Físico</vt:lpstr>
      <vt:lpstr>Manipulación Manual de Cargas</vt:lpstr>
      <vt:lpstr>Postura de Trabajo</vt:lpstr>
      <vt:lpstr>Estrés Térmico</vt:lpstr>
      <vt:lpstr>Diseño del Plan de Seguridad</vt:lpstr>
      <vt:lpstr>Diapositiva 20</vt:lpstr>
      <vt:lpstr>Diapositiva 21</vt:lpstr>
      <vt:lpstr>Diapositiva 22</vt:lpstr>
      <vt:lpstr>Diapositiva 23</vt:lpstr>
      <vt:lpstr>Diapositiva 24</vt:lpstr>
      <vt:lpstr>Plan de Higiene Ocupacional</vt:lpstr>
      <vt:lpstr>Diapositiva 26</vt:lpstr>
      <vt:lpstr>Plan de Condiciones Ergonómicas</vt:lpstr>
      <vt:lpstr>Diapositiva 28</vt:lpstr>
      <vt:lpstr>Plan de Seguridad de Bienes</vt:lpstr>
      <vt:lpstr>Diapositiva 30</vt:lpstr>
      <vt:lpstr>Diapositiva 31</vt:lpstr>
      <vt:lpstr>Diapositiva 32</vt:lpstr>
      <vt:lpstr>Diapositiva 33</vt:lpstr>
      <vt:lpstr>Diapositiva 34</vt:lpstr>
      <vt:lpstr>ESPECIFICACIONES INSTALACIÓN ELÉCTRICA </vt:lpstr>
      <vt:lpstr>Descripción del Circuito</vt:lpstr>
      <vt:lpstr>los valores encontrados para el dimensionamiento de los elementos de la subestación son: </vt:lpstr>
      <vt:lpstr>Diapositiva 38</vt:lpstr>
      <vt:lpstr>Diapositiva 39</vt:lpstr>
      <vt:lpstr>Diapositiva 40</vt:lpstr>
      <vt:lpstr>Diapositiva 41</vt:lpstr>
      <vt:lpstr>Diapositiva 42</vt:lpstr>
      <vt:lpstr>Diapositiva 43</vt:lpstr>
      <vt:lpstr>Diapositiva 44</vt:lpstr>
      <vt:lpstr>Diapositiva 45</vt:lpstr>
      <vt:lpstr>Diapositiva 46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LABFIEC</cp:lastModifiedBy>
  <cp:revision>84</cp:revision>
  <dcterms:created xsi:type="dcterms:W3CDTF">2009-06-11T17:43:35Z</dcterms:created>
  <dcterms:modified xsi:type="dcterms:W3CDTF">2010-06-30T18:49:23Z</dcterms:modified>
</cp:coreProperties>
</file>