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83" r:id="rId3"/>
    <p:sldId id="263" r:id="rId4"/>
    <p:sldId id="291" r:id="rId5"/>
    <p:sldId id="290" r:id="rId6"/>
    <p:sldId id="292" r:id="rId7"/>
    <p:sldId id="289" r:id="rId8"/>
    <p:sldId id="264" r:id="rId9"/>
    <p:sldId id="284" r:id="rId10"/>
    <p:sldId id="267" r:id="rId11"/>
    <p:sldId id="282" r:id="rId12"/>
    <p:sldId id="265" r:id="rId13"/>
    <p:sldId id="287" r:id="rId14"/>
    <p:sldId id="288" r:id="rId15"/>
    <p:sldId id="268" r:id="rId16"/>
    <p:sldId id="269" r:id="rId17"/>
    <p:sldId id="270" r:id="rId18"/>
    <p:sldId id="285" r:id="rId19"/>
    <p:sldId id="271" r:id="rId20"/>
    <p:sldId id="286" r:id="rId21"/>
    <p:sldId id="293" r:id="rId22"/>
    <p:sldId id="294" r:id="rId23"/>
    <p:sldId id="295" r:id="rId24"/>
    <p:sldId id="296" r:id="rId2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DC3A3994-1F0D-4500-A8CA-AB04AD99D6B4}" type="datetimeFigureOut">
              <a:rPr lang="es-ES"/>
              <a:pPr>
                <a:defRPr/>
              </a:pPr>
              <a:t>01/07/2010</a:t>
            </a:fld>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D6C730C9-F319-488D-8F86-FC1C50EE24C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DD332A07-FCC8-4E95-8E7D-9B11782EC5D8}" type="datetimeFigureOut">
              <a:rPr lang="es-ES"/>
              <a:pPr>
                <a:defRPr/>
              </a:pPr>
              <a:t>01/07/2010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3245973-18E2-42D2-9245-0A44344C2682}"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D7CAF21E-9717-4FBD-8008-90BCCF7E0EA7}" type="datetimeFigureOut">
              <a:rPr lang="es-ES"/>
              <a:pPr>
                <a:defRPr/>
              </a:pPr>
              <a:t>01/07/2010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A246173F-4986-4DB4-96BA-E59572B1B89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33972A67-E6C0-4713-B1CE-3919B8629360}" type="datetimeFigureOut">
              <a:rPr lang="es-ES"/>
              <a:pPr>
                <a:defRPr/>
              </a:pPr>
              <a:t>01/07/2010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8BDDDE1-16FD-4F19-B5DD-12E0737FFF6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60D09C67-1BE7-4CF1-B80C-A0F8A97C2622}" type="datetimeFigureOut">
              <a:rPr lang="es-ES"/>
              <a:pPr>
                <a:defRPr/>
              </a:pPr>
              <a:t>01/07/2010</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449EE24B-6A6B-469B-BA8D-D273BCE36AE7}"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9 Marcador de fecha"/>
          <p:cNvSpPr>
            <a:spLocks noGrp="1"/>
          </p:cNvSpPr>
          <p:nvPr>
            <p:ph type="dt" sz="half" idx="10"/>
          </p:nvPr>
        </p:nvSpPr>
        <p:spPr/>
        <p:txBody>
          <a:bodyPr/>
          <a:lstStyle>
            <a:lvl1pPr>
              <a:defRPr/>
            </a:lvl1pPr>
          </a:lstStyle>
          <a:p>
            <a:pPr>
              <a:defRPr/>
            </a:pPr>
            <a:fld id="{55C46272-AA4C-4AFC-84E7-A3577FF96F96}" type="datetimeFigureOut">
              <a:rPr lang="es-ES"/>
              <a:pPr>
                <a:defRPr/>
              </a:pPr>
              <a:t>01/07/2010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4BB20E2D-943C-48C6-A13B-76F09275630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B388D16F-0736-404B-8384-CF69E4BC2E54}" type="datetimeFigureOut">
              <a:rPr lang="es-ES"/>
              <a:pPr>
                <a:defRPr/>
              </a:pPr>
              <a:t>01/07/2010</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B1F82CE0-C1B0-4DCC-A7E9-A303F3F0117D}"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1080A71F-C1FC-416F-90D1-1E0A45F97440}" type="datetimeFigureOut">
              <a:rPr lang="es-ES"/>
              <a:pPr>
                <a:defRPr/>
              </a:pPr>
              <a:t>01/07/2010</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B82BC3BC-69ED-40C5-9778-766394511D17}"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94575A5A-3E55-4E6E-8BA1-787679BDDA9D}" type="datetimeFigureOut">
              <a:rPr lang="es-ES"/>
              <a:pPr>
                <a:defRPr/>
              </a:pPr>
              <a:t>01/07/2010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90959845-17F0-4949-9E35-157055B6A30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76285DB7-77E0-4541-835A-1BDA042EA65F}" type="datetimeFigureOut">
              <a:rPr lang="es-ES"/>
              <a:pPr>
                <a:defRPr/>
              </a:pPr>
              <a:t>01/07/2010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04CDB128-EE0C-4FAB-BE46-DFCE5BC5ECBD}"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AE03587D-5908-4566-8977-29C3B608CC35}" type="datetimeFigureOut">
              <a:rPr lang="es-ES"/>
              <a:pPr>
                <a:defRPr/>
              </a:pPr>
              <a:t>01/07/2010</a:t>
            </a:fld>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7EAAD8B9-17FF-48BE-8F86-77FEF5A63FA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E05A392F-B050-4C8F-9709-3733B4DD4251}" type="datetimeFigureOut">
              <a:rPr lang="es-ES"/>
              <a:pPr>
                <a:defRPr/>
              </a:pPr>
              <a:t>01/07/2010</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12EAF3C-52B2-4A30-A795-7D3CBEBEF521}"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925" r:id="rId1"/>
    <p:sldLayoutId id="2147483919" r:id="rId2"/>
    <p:sldLayoutId id="2147483926" r:id="rId3"/>
    <p:sldLayoutId id="2147483920" r:id="rId4"/>
    <p:sldLayoutId id="2147483927" r:id="rId5"/>
    <p:sldLayoutId id="2147483921" r:id="rId6"/>
    <p:sldLayoutId id="2147483922" r:id="rId7"/>
    <p:sldLayoutId id="2147483928" r:id="rId8"/>
    <p:sldLayoutId id="2147483929" r:id="rId9"/>
    <p:sldLayoutId id="2147483923" r:id="rId10"/>
    <p:sldLayoutId id="214748392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457200" y="1143000"/>
            <a:ext cx="8229600" cy="1143000"/>
          </a:xfrm>
          <a:prstGeom prst="rect">
            <a:avLst/>
          </a:prstGeom>
        </p:spPr>
        <p:txBody>
          <a:bodyPr anchor="b">
            <a:scene3d>
              <a:camera prst="orthographicFront"/>
              <a:lightRig rig="soft" dir="t"/>
            </a:scene3d>
            <a:sp3d prstMaterial="softEdge">
              <a:bevelT w="25400" h="25400"/>
            </a:sp3d>
          </a:bodyPr>
          <a:lstStyle/>
          <a:p>
            <a:pPr algn="r" fontAlgn="auto">
              <a:spcAft>
                <a:spcPts val="0"/>
              </a:spcAft>
              <a:defRPr/>
            </a:pPr>
            <a:r>
              <a:rPr lang="es-EC" sz="4400" b="1" dirty="0">
                <a:solidFill>
                  <a:schemeClr val="tx2"/>
                </a:solidFill>
                <a:effectLst>
                  <a:outerShdw blurRad="31750" dist="25400" dir="5400000" algn="tl" rotWithShape="0">
                    <a:srgbClr val="000000">
                      <a:alpha val="25000"/>
                    </a:srgbClr>
                  </a:outerShdw>
                </a:effectLst>
                <a:latin typeface="+mj-lt"/>
                <a:ea typeface="+mj-ea"/>
                <a:cs typeface="+mj-cs"/>
              </a:rPr>
              <a:t>BASE DE DATOS CENTRALIZADA PARA SISTEMA DE SEGURIDAD</a:t>
            </a:r>
            <a:endParaRPr lang="es-ES" sz="44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9" name="1 Título"/>
          <p:cNvSpPr txBox="1">
            <a:spLocks/>
          </p:cNvSpPr>
          <p:nvPr/>
        </p:nvSpPr>
        <p:spPr>
          <a:xfrm>
            <a:off x="685800" y="3124200"/>
            <a:ext cx="8229600" cy="1143000"/>
          </a:xfrm>
          <a:prstGeom prst="rect">
            <a:avLst/>
          </a:prstGeom>
        </p:spPr>
        <p:txBody>
          <a:bodyPr anchor="b">
            <a:scene3d>
              <a:camera prst="orthographicFront"/>
              <a:lightRig rig="soft" dir="t"/>
            </a:scene3d>
            <a:sp3d prstMaterial="softEdge">
              <a:bevelT w="25400" h="25400"/>
            </a:sp3d>
          </a:bodyPr>
          <a:lstStyle/>
          <a:p>
            <a:pPr algn="r" fontAlgn="auto">
              <a:spcAft>
                <a:spcPts val="0"/>
              </a:spcAft>
              <a:defRPr/>
            </a:pPr>
            <a:r>
              <a:rPr lang="es-EC" sz="2000" b="1" dirty="0">
                <a:solidFill>
                  <a:schemeClr val="tx2"/>
                </a:solidFill>
                <a:effectLst>
                  <a:outerShdw blurRad="31750" dist="25400" dir="5400000" algn="tl" rotWithShape="0">
                    <a:srgbClr val="000000">
                      <a:alpha val="25000"/>
                    </a:srgbClr>
                  </a:outerShdw>
                </a:effectLst>
                <a:latin typeface="+mj-lt"/>
                <a:ea typeface="+mj-ea"/>
                <a:cs typeface="+mj-cs"/>
              </a:rPr>
              <a:t>BRUNO MACIAS</a:t>
            </a:r>
          </a:p>
          <a:p>
            <a:pPr algn="r" fontAlgn="auto">
              <a:spcAft>
                <a:spcPts val="0"/>
              </a:spcAft>
              <a:defRPr/>
            </a:pPr>
            <a:r>
              <a:rPr lang="es-EC" sz="2000" b="1" dirty="0">
                <a:solidFill>
                  <a:schemeClr val="tx2"/>
                </a:solidFill>
                <a:effectLst>
                  <a:outerShdw blurRad="31750" dist="25400" dir="5400000" algn="tl" rotWithShape="0">
                    <a:srgbClr val="000000">
                      <a:alpha val="25000"/>
                    </a:srgbClr>
                  </a:outerShdw>
                </a:effectLst>
                <a:latin typeface="+mj-lt"/>
                <a:ea typeface="+mj-ea"/>
                <a:cs typeface="+mj-cs"/>
              </a:rPr>
              <a:t>ROLANDO QUIJIJE</a:t>
            </a:r>
            <a:endParaRPr lang="es-ES" sz="20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eaLnBrk="1" fontAlgn="auto" hangingPunct="1">
              <a:spcAft>
                <a:spcPts val="0"/>
              </a:spcAft>
              <a:defRPr/>
            </a:pPr>
            <a:r>
              <a:rPr lang="es-EC" dirty="0" smtClean="0"/>
              <a:t>Dominio de un evento</a:t>
            </a:r>
            <a:endParaRPr lang="sv-SE" dirty="0"/>
          </a:p>
        </p:txBody>
      </p:sp>
      <p:sp>
        <p:nvSpPr>
          <p:cNvPr id="16387" name="5 Marcador de contenido"/>
          <p:cNvSpPr>
            <a:spLocks noGrp="1"/>
          </p:cNvSpPr>
          <p:nvPr>
            <p:ph idx="1"/>
          </p:nvPr>
        </p:nvSpPr>
        <p:spPr/>
        <p:txBody>
          <a:bodyPr/>
          <a:lstStyle/>
          <a:p>
            <a:endParaRPr lang="es-ES" smtClean="0"/>
          </a:p>
        </p:txBody>
      </p:sp>
      <p:pic>
        <p:nvPicPr>
          <p:cNvPr id="16388" name="Picture 6" descr="G:\TESIS 02-06-2009 07-05.png"/>
          <p:cNvPicPr>
            <a:picLocks noChangeAspect="1" noChangeArrowheads="1"/>
          </p:cNvPicPr>
          <p:nvPr/>
        </p:nvPicPr>
        <p:blipFill>
          <a:blip r:embed="rId2"/>
          <a:srcRect/>
          <a:stretch>
            <a:fillRect/>
          </a:stretch>
        </p:blipFill>
        <p:spPr bwMode="auto">
          <a:xfrm>
            <a:off x="723900" y="2590800"/>
            <a:ext cx="7734300"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idx="1"/>
          </p:nvPr>
        </p:nvPicPr>
        <p:blipFill>
          <a:blip r:embed="rId2"/>
          <a:srcRect/>
          <a:stretch>
            <a:fillRect/>
          </a:stretch>
        </p:blipFill>
        <p:spPr>
          <a:xfrm>
            <a:off x="2209800" y="1193800"/>
            <a:ext cx="4608513" cy="4978400"/>
          </a:xfrm>
          <a:noFill/>
        </p:spPr>
      </p:pic>
      <p:sp>
        <p:nvSpPr>
          <p:cNvPr id="3" name="2 Título"/>
          <p:cNvSpPr>
            <a:spLocks noGrp="1"/>
          </p:cNvSpPr>
          <p:nvPr>
            <p:ph type="title"/>
          </p:nvPr>
        </p:nvSpPr>
        <p:spPr/>
        <p:txBody>
          <a:bodyPr/>
          <a:lstStyle/>
          <a:p>
            <a:pPr eaLnBrk="1" fontAlgn="auto" hangingPunct="1">
              <a:spcAft>
                <a:spcPts val="0"/>
              </a:spcAft>
              <a:defRPr/>
            </a:pPr>
            <a:r>
              <a:rPr lang="es-EC" dirty="0" smtClean="0"/>
              <a:t>Características de un Evento</a:t>
            </a:r>
            <a:endParaRPr lang="sv-S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contenido"/>
          <p:cNvSpPr>
            <a:spLocks noGrp="1"/>
          </p:cNvSpPr>
          <p:nvPr>
            <p:ph idx="1"/>
          </p:nvPr>
        </p:nvSpPr>
        <p:spPr/>
        <p:txBody>
          <a:bodyPr/>
          <a:lstStyle/>
          <a:p>
            <a:pPr eaLnBrk="1" hangingPunct="1"/>
            <a:endParaRPr lang="sv-SE" smtClean="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C" dirty="0" smtClean="0"/>
              <a:t>Diseño de la Base de Datos Centralizada</a:t>
            </a:r>
            <a:endParaRPr lang="sv-SE" dirty="0"/>
          </a:p>
        </p:txBody>
      </p:sp>
      <p:pic>
        <p:nvPicPr>
          <p:cNvPr id="18436" name="Picture 3" descr="C:\Documents and Settings\Administrator\My Documents\proyecto 12-05-2009\base\central_base_final.png"/>
          <p:cNvPicPr>
            <a:picLocks noChangeAspect="1" noChangeArrowheads="1"/>
          </p:cNvPicPr>
          <p:nvPr/>
        </p:nvPicPr>
        <p:blipFill>
          <a:blip r:embed="rId2"/>
          <a:srcRect b="47900"/>
          <a:stretch>
            <a:fillRect/>
          </a:stretch>
        </p:blipFill>
        <p:spPr bwMode="auto">
          <a:xfrm>
            <a:off x="1447800" y="1752600"/>
            <a:ext cx="6743700" cy="4143375"/>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contenido"/>
          <p:cNvSpPr>
            <a:spLocks noGrp="1"/>
          </p:cNvSpPr>
          <p:nvPr>
            <p:ph idx="1"/>
          </p:nvPr>
        </p:nvSpPr>
        <p:spPr/>
        <p:txBody>
          <a:bodyPr/>
          <a:lstStyle/>
          <a:p>
            <a:pPr eaLnBrk="1" hangingPunct="1"/>
            <a:endParaRPr lang="sv-SE" smtClean="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C" dirty="0" smtClean="0"/>
              <a:t>Diseño de la Base de Datos Centralizada</a:t>
            </a:r>
            <a:endParaRPr lang="sv-SE" dirty="0"/>
          </a:p>
        </p:txBody>
      </p:sp>
      <p:pic>
        <p:nvPicPr>
          <p:cNvPr id="19460" name="Picture 3" descr="C:\Documents and Settings\Administrator\My Documents\proyecto 12-05-2009\base\central_base_final.png"/>
          <p:cNvPicPr>
            <a:picLocks noChangeAspect="1" noChangeArrowheads="1"/>
          </p:cNvPicPr>
          <p:nvPr/>
        </p:nvPicPr>
        <p:blipFill>
          <a:blip r:embed="rId2"/>
          <a:srcRect l="23944" t="50806" r="20799"/>
          <a:stretch>
            <a:fillRect/>
          </a:stretch>
        </p:blipFill>
        <p:spPr bwMode="auto">
          <a:xfrm>
            <a:off x="2667000" y="1447800"/>
            <a:ext cx="4572000" cy="4495800"/>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contenido"/>
          <p:cNvSpPr>
            <a:spLocks noGrp="1"/>
          </p:cNvSpPr>
          <p:nvPr>
            <p:ph idx="1"/>
          </p:nvPr>
        </p:nvSpPr>
        <p:spPr/>
        <p:txBody>
          <a:bodyPr/>
          <a:lstStyle/>
          <a:p>
            <a:pPr eaLnBrk="1" hangingPunct="1"/>
            <a:endParaRPr lang="sv-SE" smtClean="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C" dirty="0" smtClean="0"/>
              <a:t>Diseño de la Base de Datos Centralizada</a:t>
            </a:r>
            <a:endParaRPr lang="sv-SE" dirty="0"/>
          </a:p>
        </p:txBody>
      </p:sp>
      <p:pic>
        <p:nvPicPr>
          <p:cNvPr id="20484" name="Picture 3" descr="C:\Documents and Settings\Administrator\My Documents\proyecto 12-05-2009\base\central_base_final.png"/>
          <p:cNvPicPr>
            <a:picLocks noChangeAspect="1" noChangeArrowheads="1"/>
          </p:cNvPicPr>
          <p:nvPr/>
        </p:nvPicPr>
        <p:blipFill>
          <a:blip r:embed="rId2"/>
          <a:srcRect/>
          <a:stretch>
            <a:fillRect/>
          </a:stretch>
        </p:blipFill>
        <p:spPr bwMode="auto">
          <a:xfrm>
            <a:off x="2743200" y="1371600"/>
            <a:ext cx="4991100" cy="4800600"/>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Grp="1" noChangeAspect="1" noChangeArrowheads="1"/>
          </p:cNvPicPr>
          <p:nvPr>
            <p:ph idx="1"/>
          </p:nvPr>
        </p:nvPicPr>
        <p:blipFill>
          <a:blip r:embed="rId2"/>
          <a:srcRect l="27271" t="39670" r="26009" b="23289"/>
          <a:stretch>
            <a:fillRect/>
          </a:stretch>
        </p:blipFill>
        <p:spPr>
          <a:xfrm>
            <a:off x="1828800" y="1676400"/>
            <a:ext cx="5510213" cy="3276600"/>
          </a:xfrm>
          <a:noFill/>
        </p:spPr>
      </p:pic>
      <p:sp>
        <p:nvSpPr>
          <p:cNvPr id="3" name="2 Título"/>
          <p:cNvSpPr>
            <a:spLocks noGrp="1"/>
          </p:cNvSpPr>
          <p:nvPr>
            <p:ph type="title"/>
          </p:nvPr>
        </p:nvSpPr>
        <p:spPr/>
        <p:txBody>
          <a:bodyPr/>
          <a:lstStyle/>
          <a:p>
            <a:pPr eaLnBrk="1" fontAlgn="auto" hangingPunct="1">
              <a:spcAft>
                <a:spcPts val="0"/>
              </a:spcAft>
              <a:defRPr/>
            </a:pPr>
            <a:r>
              <a:rPr lang="es-EC" dirty="0" err="1" smtClean="0"/>
              <a:t>Send</a:t>
            </a:r>
            <a:r>
              <a:rPr lang="es-EC" dirty="0" smtClean="0"/>
              <a:t> </a:t>
            </a:r>
            <a:r>
              <a:rPr lang="es-EC" dirty="0" err="1" smtClean="0"/>
              <a:t>event</a:t>
            </a:r>
            <a:r>
              <a:rPr lang="es-EC" dirty="0" smtClean="0"/>
              <a:t> (Front Panel)</a:t>
            </a:r>
            <a:endParaRPr lang="sv-S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Grp="1" noChangeAspect="1" noChangeArrowheads="1"/>
          </p:cNvPicPr>
          <p:nvPr>
            <p:ph idx="1"/>
          </p:nvPr>
        </p:nvPicPr>
        <p:blipFill>
          <a:blip r:embed="rId2"/>
          <a:srcRect/>
          <a:stretch>
            <a:fillRect/>
          </a:stretch>
        </p:blipFill>
        <p:spPr>
          <a:xfrm>
            <a:off x="228600" y="1676400"/>
            <a:ext cx="8763000" cy="3810000"/>
          </a:xfrm>
          <a:noFill/>
        </p:spPr>
      </p:pic>
      <p:sp>
        <p:nvSpPr>
          <p:cNvPr id="3" name="2 Título"/>
          <p:cNvSpPr>
            <a:spLocks noGrp="1"/>
          </p:cNvSpPr>
          <p:nvPr>
            <p:ph type="title"/>
          </p:nvPr>
        </p:nvSpPr>
        <p:spPr/>
        <p:txBody>
          <a:bodyPr/>
          <a:lstStyle/>
          <a:p>
            <a:pPr eaLnBrk="1" fontAlgn="auto" hangingPunct="1">
              <a:spcAft>
                <a:spcPts val="0"/>
              </a:spcAft>
              <a:defRPr/>
            </a:pPr>
            <a:r>
              <a:rPr lang="es-EC" dirty="0" err="1" smtClean="0"/>
              <a:t>Send</a:t>
            </a:r>
            <a:r>
              <a:rPr lang="es-EC" dirty="0" smtClean="0"/>
              <a:t> </a:t>
            </a:r>
            <a:r>
              <a:rPr lang="es-EC" dirty="0" err="1" smtClean="0"/>
              <a:t>event</a:t>
            </a:r>
            <a:r>
              <a:rPr lang="es-EC" dirty="0" smtClean="0"/>
              <a:t> (Block </a:t>
            </a:r>
            <a:r>
              <a:rPr lang="es-EC" dirty="0" err="1" smtClean="0"/>
              <a:t>Diagram</a:t>
            </a:r>
            <a:r>
              <a:rPr lang="es-EC" dirty="0" smtClean="0"/>
              <a:t>)</a:t>
            </a:r>
            <a:endParaRPr lang="sv-S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4 Marcador de contenido"/>
          <p:cNvSpPr>
            <a:spLocks noGrp="1"/>
          </p:cNvSpPr>
          <p:nvPr>
            <p:ph idx="1"/>
          </p:nvPr>
        </p:nvSpPr>
        <p:spPr/>
        <p:txBody>
          <a:bodyPr/>
          <a:lstStyle/>
          <a:p>
            <a:pPr eaLnBrk="1" hangingPunct="1"/>
            <a:r>
              <a:rPr lang="es-EC" smtClean="0"/>
              <a:t>db.vi (Front Panel)</a:t>
            </a:r>
          </a:p>
          <a:p>
            <a:pPr eaLnBrk="1" hangingPunct="1"/>
            <a:endParaRPr lang="sv-SE"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Conexión a Bases de Datos </a:t>
            </a:r>
            <a:endParaRPr lang="sv-SE" dirty="0"/>
          </a:p>
        </p:txBody>
      </p:sp>
      <p:pic>
        <p:nvPicPr>
          <p:cNvPr id="23556" name="Picture 2"/>
          <p:cNvPicPr>
            <a:picLocks noChangeAspect="1" noChangeArrowheads="1"/>
          </p:cNvPicPr>
          <p:nvPr/>
        </p:nvPicPr>
        <p:blipFill>
          <a:blip r:embed="rId2"/>
          <a:srcRect l="15907" t="44720" r="28534" b="18239"/>
          <a:stretch>
            <a:fillRect/>
          </a:stretch>
        </p:blipFill>
        <p:spPr bwMode="auto">
          <a:xfrm>
            <a:off x="1752600" y="2209800"/>
            <a:ext cx="56388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arcador de contenido"/>
          <p:cNvSpPr>
            <a:spLocks noGrp="1"/>
          </p:cNvSpPr>
          <p:nvPr>
            <p:ph idx="1"/>
          </p:nvPr>
        </p:nvSpPr>
        <p:spPr/>
        <p:txBody>
          <a:bodyPr/>
          <a:lstStyle/>
          <a:p>
            <a:pPr eaLnBrk="1" hangingPunct="1"/>
            <a:r>
              <a:rPr lang="es-EC" smtClean="0"/>
              <a:t>db.vi (Block Diagram)</a:t>
            </a:r>
          </a:p>
          <a:p>
            <a:pPr eaLnBrk="1" hangingPunct="1"/>
            <a:endParaRPr lang="es-EC" smtClean="0"/>
          </a:p>
          <a:p>
            <a:pPr eaLnBrk="1" hangingPunct="1"/>
            <a:endParaRPr lang="es-EC" smtClean="0"/>
          </a:p>
          <a:p>
            <a:pPr eaLnBrk="1" hangingPunct="1"/>
            <a:endParaRPr lang="sv-SE"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Conexión a Bases de Datos </a:t>
            </a:r>
            <a:endParaRPr lang="sv-SE" dirty="0"/>
          </a:p>
        </p:txBody>
      </p:sp>
      <p:pic>
        <p:nvPicPr>
          <p:cNvPr id="24580" name="Picture 2"/>
          <p:cNvPicPr>
            <a:picLocks noChangeAspect="1" noChangeArrowheads="1"/>
          </p:cNvPicPr>
          <p:nvPr/>
        </p:nvPicPr>
        <p:blipFill>
          <a:blip r:embed="rId2"/>
          <a:srcRect l="4543" t="36304" r="17169" b="26657"/>
          <a:stretch>
            <a:fillRect/>
          </a:stretch>
        </p:blipFill>
        <p:spPr bwMode="auto">
          <a:xfrm>
            <a:off x="387350" y="2438400"/>
            <a:ext cx="837565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4 Marcador de contenido"/>
          <p:cNvSpPr>
            <a:spLocks noGrp="1"/>
          </p:cNvSpPr>
          <p:nvPr>
            <p:ph idx="1"/>
          </p:nvPr>
        </p:nvSpPr>
        <p:spPr/>
        <p:txBody>
          <a:bodyPr/>
          <a:lstStyle/>
          <a:p>
            <a:pPr eaLnBrk="1" hangingPunct="1"/>
            <a:r>
              <a:rPr lang="es-EC" smtClean="0"/>
              <a:t>db_cbx.vi (Front Panel)</a:t>
            </a:r>
          </a:p>
          <a:p>
            <a:pPr eaLnBrk="1" hangingPunct="1"/>
            <a:endParaRPr lang="sv-SE"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Conexión a Bases de Datos </a:t>
            </a:r>
            <a:endParaRPr lang="sv-SE" dirty="0"/>
          </a:p>
        </p:txBody>
      </p:sp>
      <p:pic>
        <p:nvPicPr>
          <p:cNvPr id="25604" name="Picture 2"/>
          <p:cNvPicPr>
            <a:picLocks noChangeAspect="1" noChangeArrowheads="1"/>
          </p:cNvPicPr>
          <p:nvPr/>
        </p:nvPicPr>
        <p:blipFill>
          <a:blip r:embed="rId2"/>
          <a:srcRect l="4543" t="41354" r="37372" b="23289"/>
          <a:stretch>
            <a:fillRect/>
          </a:stretch>
        </p:blipFill>
        <p:spPr bwMode="auto">
          <a:xfrm>
            <a:off x="1219200" y="2362200"/>
            <a:ext cx="6843713"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contenido"/>
          <p:cNvSpPr>
            <a:spLocks noGrp="1"/>
          </p:cNvSpPr>
          <p:nvPr>
            <p:ph idx="1"/>
          </p:nvPr>
        </p:nvSpPr>
        <p:spPr/>
        <p:txBody>
          <a:bodyPr/>
          <a:lstStyle/>
          <a:p>
            <a:pPr algn="just" eaLnBrk="1" hangingPunct="1"/>
            <a:r>
              <a:rPr lang="es-EC" sz="2400" smtClean="0"/>
              <a:t>Las Base de Datos son muy utilizadas debido a las grandes garantías y bondades que proporcionan, el hecho de que permiten almacenar los datos en un solo sitio, conservando su integridad y consistencia es sin duda una de sus más importantes características</a:t>
            </a:r>
            <a:endParaRPr lang="sv-SE" sz="2400"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Introducción</a:t>
            </a:r>
            <a:endParaRPr lang="sv-S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4 Marcador de contenido"/>
          <p:cNvSpPr>
            <a:spLocks noGrp="1"/>
          </p:cNvSpPr>
          <p:nvPr>
            <p:ph idx="1"/>
          </p:nvPr>
        </p:nvSpPr>
        <p:spPr/>
        <p:txBody>
          <a:bodyPr/>
          <a:lstStyle/>
          <a:p>
            <a:pPr eaLnBrk="1" hangingPunct="1"/>
            <a:r>
              <a:rPr lang="es-EC" smtClean="0"/>
              <a:t>db_cbx.vi (Block Diagram)</a:t>
            </a:r>
          </a:p>
          <a:p>
            <a:pPr eaLnBrk="1" hangingPunct="1"/>
            <a:endParaRPr lang="sv-SE"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Conexión a Bases de Datos </a:t>
            </a:r>
            <a:endParaRPr lang="sv-SE" dirty="0"/>
          </a:p>
        </p:txBody>
      </p:sp>
      <p:pic>
        <p:nvPicPr>
          <p:cNvPr id="26628" name="Picture 2"/>
          <p:cNvPicPr>
            <a:picLocks noChangeAspect="1" noChangeArrowheads="1"/>
          </p:cNvPicPr>
          <p:nvPr/>
        </p:nvPicPr>
        <p:blipFill>
          <a:blip r:embed="rId2"/>
          <a:srcRect l="3906" t="30208" r="12500" b="30208"/>
          <a:stretch>
            <a:fillRect/>
          </a:stretch>
        </p:blipFill>
        <p:spPr bwMode="auto">
          <a:xfrm>
            <a:off x="257175" y="2209800"/>
            <a:ext cx="8582025"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contenido"/>
          <p:cNvSpPr>
            <a:spLocks noGrp="1"/>
          </p:cNvSpPr>
          <p:nvPr>
            <p:ph idx="1"/>
          </p:nvPr>
        </p:nvSpPr>
        <p:spPr/>
        <p:txBody>
          <a:bodyPr/>
          <a:lstStyle/>
          <a:p>
            <a:pPr eaLnBrk="1" hangingPunct="1"/>
            <a:r>
              <a:rPr lang="es-ES" sz="2000" smtClean="0"/>
              <a:t>CREATE FUNCTION `getDataDevice`(type_device VARCHAR(8), id_sensor INTEGER(11), id_executer INTEGER(11)) RETURNS varchar(400)</a:t>
            </a:r>
          </a:p>
          <a:p>
            <a:pPr eaLnBrk="1" hangingPunct="1">
              <a:buFont typeface="Wingdings 3" pitchFamily="18" charset="2"/>
              <a:buNone/>
            </a:pPr>
            <a:endParaRPr lang="es-EC" sz="2000" smtClean="0"/>
          </a:p>
          <a:p>
            <a:pPr eaLnBrk="1" hangingPunct="1">
              <a:buFont typeface="Wingdings 3" pitchFamily="18" charset="2"/>
              <a:buNone/>
            </a:pPr>
            <a:endParaRPr lang="es-EC" sz="2000" smtClean="0"/>
          </a:p>
          <a:p>
            <a:pPr eaLnBrk="1" hangingPunct="1"/>
            <a:r>
              <a:rPr lang="es-ES" sz="2000" smtClean="0"/>
              <a:t>CREATE FUNCTION `getDataAgent`(type_agent VARCHAR(10), id_person INTEGER(11), id_object INTEGER(11), id_automovil INTEGER(11), type_device VARCHAR(8))</a:t>
            </a:r>
          </a:p>
          <a:p>
            <a:pPr eaLnBrk="1" hangingPunct="1">
              <a:buFont typeface="Wingdings 3" pitchFamily="18" charset="2"/>
              <a:buNone/>
            </a:pPr>
            <a:r>
              <a:rPr lang="es-ES" sz="2000" smtClean="0"/>
              <a:t>    RETURNS varchar(400)</a:t>
            </a:r>
          </a:p>
        </p:txBody>
      </p:sp>
      <p:sp>
        <p:nvSpPr>
          <p:cNvPr id="3" name="2 Título"/>
          <p:cNvSpPr>
            <a:spLocks noGrp="1"/>
          </p:cNvSpPr>
          <p:nvPr>
            <p:ph type="title"/>
          </p:nvPr>
        </p:nvSpPr>
        <p:spPr/>
        <p:txBody>
          <a:bodyPr/>
          <a:lstStyle/>
          <a:p>
            <a:pPr eaLnBrk="1" fontAlgn="auto" hangingPunct="1">
              <a:spcAft>
                <a:spcPts val="0"/>
              </a:spcAft>
              <a:defRPr/>
            </a:pPr>
            <a:r>
              <a:rPr lang="es-EC" dirty="0" smtClean="0"/>
              <a:t>Funciones en </a:t>
            </a:r>
            <a:r>
              <a:rPr lang="es-EC" dirty="0" err="1" smtClean="0"/>
              <a:t>MySQL</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p:txBody>
          <a:bodyPr/>
          <a:lstStyle/>
          <a:p>
            <a:pPr algn="just" eaLnBrk="1" hangingPunct="1"/>
            <a:r>
              <a:rPr lang="es-EC" sz="2400" smtClean="0"/>
              <a:t>Podemos concluir que estableciendo el alcance (número de proyectos soportados) y elaborando una abstracción de la lógica de los Sistemas de Seguridades, hemos logrado obtener un diseño genérico de Base de Datos, capaz de soportar diferentes Sistemas de Seguridades. </a:t>
            </a:r>
          </a:p>
          <a:p>
            <a:pPr eaLnBrk="1" hangingPunct="1">
              <a:buFont typeface="Wingdings 3" pitchFamily="18" charset="2"/>
              <a:buNone/>
            </a:pPr>
            <a:endParaRPr lang="es-EC" sz="2400"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Conclusiones</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contenido"/>
          <p:cNvSpPr>
            <a:spLocks noGrp="1"/>
          </p:cNvSpPr>
          <p:nvPr>
            <p:ph idx="1"/>
          </p:nvPr>
        </p:nvSpPr>
        <p:spPr/>
        <p:txBody>
          <a:bodyPr/>
          <a:lstStyle/>
          <a:p>
            <a:pPr algn="just" eaLnBrk="1" hangingPunct="1"/>
            <a:r>
              <a:rPr lang="es-EC" sz="2400" smtClean="0"/>
              <a:t>Algo de notar es que el diseño obtenido se basa en los equipos o terminales (sensores y actuadores) haciendo esto posible la adaptación de dicho diseño a un sistema de seguridad no soportado. Es decir el diseño esta abierto para otros Sistemas de Seguridades similares.</a:t>
            </a:r>
            <a:endParaRPr lang="es-ES" sz="2400" smtClean="0"/>
          </a:p>
          <a:p>
            <a:pPr eaLnBrk="1" hangingPunct="1"/>
            <a:endParaRPr lang="es-ES"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Conclusiones</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contenido"/>
          <p:cNvSpPr>
            <a:spLocks noGrp="1"/>
          </p:cNvSpPr>
          <p:nvPr>
            <p:ph idx="1"/>
          </p:nvPr>
        </p:nvSpPr>
        <p:spPr/>
        <p:txBody>
          <a:bodyPr/>
          <a:lstStyle/>
          <a:p>
            <a:pPr algn="just"/>
            <a:r>
              <a:rPr lang="es-EC" smtClean="0"/>
              <a:t>De acuerdo a los resultados obtenidos, podemos concluir que en LabVIEW usando lenguaje G se pueden desarrollar aplicaciones de todo tipo y de gran calidad, las cuales no tienen nada que envidiar a las aplicaciones tradicionales que se desarrollan con líneas de código.</a:t>
            </a:r>
            <a:endParaRPr lang="es-ES" smtClean="0"/>
          </a:p>
        </p:txBody>
      </p:sp>
      <p:sp>
        <p:nvSpPr>
          <p:cNvPr id="3" name="2 Título"/>
          <p:cNvSpPr>
            <a:spLocks noGrp="1"/>
          </p:cNvSpPr>
          <p:nvPr>
            <p:ph type="title"/>
          </p:nvPr>
        </p:nvSpPr>
        <p:spPr/>
        <p:txBody>
          <a:bodyPr/>
          <a:lstStyle/>
          <a:p>
            <a:pPr>
              <a:defRPr/>
            </a:pPr>
            <a:r>
              <a:rPr lang="es-EC" dirty="0" smtClean="0"/>
              <a:t>Conclusiones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p:txBody>
          <a:bodyPr/>
          <a:lstStyle/>
          <a:p>
            <a:pPr algn="just" eaLnBrk="1" hangingPunct="1"/>
            <a:r>
              <a:rPr lang="es-EC" sz="2400" smtClean="0"/>
              <a:t>Diseñar e implementar una Base de Datos Centralizada para administrar los datos capturados por Sistemas de Seguridad mediante una interfaz desarrollada en LabVIEW.</a:t>
            </a:r>
            <a:endParaRPr lang="sv-SE" sz="2400" smtClean="0"/>
          </a:p>
          <a:p>
            <a:pPr algn="just" eaLnBrk="1" hangingPunct="1"/>
            <a:endParaRPr lang="es-ES"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Objetivo del Proyecto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contenido"/>
          <p:cNvSpPr>
            <a:spLocks noGrp="1"/>
          </p:cNvSpPr>
          <p:nvPr>
            <p:ph idx="1"/>
          </p:nvPr>
        </p:nvSpPr>
        <p:spPr/>
        <p:txBody>
          <a:bodyPr/>
          <a:lstStyle/>
          <a:p>
            <a:pPr eaLnBrk="1" hangingPunct="1"/>
            <a:endParaRPr lang="es-EC" sz="2400" smtClean="0"/>
          </a:p>
          <a:p>
            <a:pPr eaLnBrk="1" hangingPunct="1"/>
            <a:r>
              <a:rPr lang="es-EC" sz="2400" smtClean="0"/>
              <a:t>Sistema de Seguridad Domiciliaria</a:t>
            </a:r>
            <a:endParaRPr lang="es-ES" sz="2400" smtClean="0"/>
          </a:p>
          <a:p>
            <a:pPr eaLnBrk="1" hangingPunct="1"/>
            <a:r>
              <a:rPr lang="es-EC" sz="2400" smtClean="0"/>
              <a:t>Sistema de Seguridad Industrial</a:t>
            </a:r>
            <a:endParaRPr lang="es-ES" sz="2400" smtClean="0"/>
          </a:p>
          <a:p>
            <a:pPr eaLnBrk="1" hangingPunct="1"/>
            <a:r>
              <a:rPr lang="es-EC" sz="2400" smtClean="0"/>
              <a:t>Sistema de Seguridad para un Laboratorio</a:t>
            </a:r>
            <a:endParaRPr lang="es-ES" sz="2400" smtClean="0"/>
          </a:p>
          <a:p>
            <a:pPr eaLnBrk="1" hangingPunct="1"/>
            <a:r>
              <a:rPr lang="es-EC" sz="2400" smtClean="0"/>
              <a:t>Sistema de Seguridad para equipos de Laboratorio</a:t>
            </a:r>
            <a:endParaRPr lang="es-ES" sz="2400" smtClean="0"/>
          </a:p>
          <a:p>
            <a:pPr eaLnBrk="1" hangingPunct="1"/>
            <a:r>
              <a:rPr lang="es-EC" sz="2400" smtClean="0"/>
              <a:t>Sistema de Seguridad para Vehículos</a:t>
            </a:r>
            <a:endParaRPr lang="es-ES" sz="2400" smtClean="0"/>
          </a:p>
          <a:p>
            <a:pPr eaLnBrk="1" hangingPunct="1"/>
            <a:r>
              <a:rPr lang="es-EC" sz="2400" smtClean="0"/>
              <a:t>Sistema para Control de Personal</a:t>
            </a:r>
            <a:endParaRPr lang="es-ES" sz="2400" smtClean="0"/>
          </a:p>
          <a:p>
            <a:pPr eaLnBrk="1" hangingPunct="1"/>
            <a:r>
              <a:rPr lang="es-EC" sz="2400" smtClean="0"/>
              <a:t>Sistema de Seguridad para entrada principal y corredores</a:t>
            </a:r>
            <a:endParaRPr lang="es-ES" sz="2400" smtClean="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C" dirty="0" smtClean="0"/>
              <a:t>Sistemas de Seguridades soportados</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contenido"/>
          <p:cNvSpPr>
            <a:spLocks noGrp="1"/>
          </p:cNvSpPr>
          <p:nvPr>
            <p:ph idx="1"/>
          </p:nvPr>
        </p:nvSpPr>
        <p:spPr/>
        <p:txBody>
          <a:bodyPr/>
          <a:lstStyle/>
          <a:p>
            <a:pPr algn="just" eaLnBrk="1" hangingPunct="1"/>
            <a:r>
              <a:rPr lang="es-EC" sz="2400" smtClean="0"/>
              <a:t>Utilizar LabVIEW, para el desarrollo de una interfaz gráfica que permita administrar una Base de Datos de un Sistema de Seguridades, debido a que la forma de programar en LabVIEW es mediante el uso de símbolos gráficos denominados “iconos” lo cual se conoce como programación en Lenguaje “G”. </a:t>
            </a:r>
          </a:p>
          <a:p>
            <a:pPr algn="just" eaLnBrk="1" hangingPunct="1"/>
            <a:endParaRPr lang="es-EC" sz="2400" smtClean="0"/>
          </a:p>
          <a:p>
            <a:pPr algn="just" eaLnBrk="1" hangingPunct="1"/>
            <a:r>
              <a:rPr lang="es-EC" sz="2400" smtClean="0"/>
              <a:t>Esta forma de programar es muy diferente frente a otros lenguajes de programación que se basan en líneas de texto, como C, VISUAL BASIC o C #.</a:t>
            </a:r>
            <a:endParaRPr lang="es-ES" sz="2400" smtClean="0"/>
          </a:p>
          <a:p>
            <a:pPr eaLnBrk="1" hangingPunct="1"/>
            <a:endParaRPr lang="es-ES"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Cambio </a:t>
            </a:r>
            <a:r>
              <a:rPr lang="es-EC" smtClean="0"/>
              <a:t>de paradigma</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contenido"/>
          <p:cNvSpPr>
            <a:spLocks noGrp="1"/>
          </p:cNvSpPr>
          <p:nvPr>
            <p:ph idx="1"/>
          </p:nvPr>
        </p:nvSpPr>
        <p:spPr/>
        <p:txBody>
          <a:bodyPr/>
          <a:lstStyle/>
          <a:p>
            <a:pPr eaLnBrk="1" hangingPunct="1"/>
            <a:r>
              <a:rPr lang="es-EC" sz="2400" smtClean="0"/>
              <a:t>El diseño de la bases de datos es genérica capaz de soportar sistemas de seguridades futuros, ya que se base esencialmente en los sensores, actuadores y agentes.</a:t>
            </a:r>
          </a:p>
          <a:p>
            <a:pPr eaLnBrk="1" hangingPunct="1"/>
            <a:endParaRPr lang="es-ES" sz="2400" smtClean="0"/>
          </a:p>
          <a:p>
            <a:pPr eaLnBrk="1" hangingPunct="1"/>
            <a:r>
              <a:rPr lang="es-EC" sz="2400" smtClean="0"/>
              <a:t>A pesar de que estamos sujetos al uso de LabVIEW para el desarrollo de la interfaz gráfica que administrara una Base de Datos centralizada, cabe destacar que LabVIEW nos ofrece una gran  gama de “iconos” para programar cualquier tipo de aplicación.</a:t>
            </a:r>
            <a:endParaRPr lang="es-ES" sz="2400" smtClean="0"/>
          </a:p>
          <a:p>
            <a:pPr eaLnBrk="1" hangingPunct="1"/>
            <a:endParaRPr lang="es-ES"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Principales Ventajas</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3 Marcador de contenido" descr="C:\Documents and Settings\Administrator\My Documents\ESQUEMA CLIENTE SERVIDOR.jpg"/>
          <p:cNvPicPr>
            <a:picLocks noGrp="1"/>
          </p:cNvPicPr>
          <p:nvPr>
            <p:ph idx="1"/>
          </p:nvPr>
        </p:nvPicPr>
        <p:blipFill>
          <a:blip r:embed="rId2"/>
          <a:srcRect/>
          <a:stretch>
            <a:fillRect/>
          </a:stretch>
        </p:blipFill>
        <p:spPr>
          <a:xfrm>
            <a:off x="2309813" y="1481138"/>
            <a:ext cx="4524375" cy="4525962"/>
          </a:xfrm>
        </p:spPr>
      </p:pic>
      <p:sp>
        <p:nvSpPr>
          <p:cNvPr id="3" name="2 Título"/>
          <p:cNvSpPr>
            <a:spLocks noGrp="1"/>
          </p:cNvSpPr>
          <p:nvPr>
            <p:ph type="title"/>
          </p:nvPr>
        </p:nvSpPr>
        <p:spPr/>
        <p:txBody>
          <a:bodyPr/>
          <a:lstStyle/>
          <a:p>
            <a:pPr eaLnBrk="1" fontAlgn="auto" hangingPunct="1">
              <a:spcAft>
                <a:spcPts val="0"/>
              </a:spcAft>
              <a:defRPr/>
            </a:pPr>
            <a:r>
              <a:rPr lang="es-EC" dirty="0" smtClean="0"/>
              <a:t>Arquitectura Cliente - Servidor</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eaLnBrk="1" fontAlgn="auto" hangingPunct="1">
              <a:spcAft>
                <a:spcPts val="0"/>
              </a:spcAft>
              <a:defRPr/>
            </a:pPr>
            <a:r>
              <a:rPr lang="es-EC" dirty="0" smtClean="0"/>
              <a:t>Abstracción</a:t>
            </a:r>
            <a:endParaRPr lang="sv-SE" dirty="0"/>
          </a:p>
        </p:txBody>
      </p:sp>
      <p:sp>
        <p:nvSpPr>
          <p:cNvPr id="14339" name="3 Marcador de contenido"/>
          <p:cNvSpPr>
            <a:spLocks noGrp="1"/>
          </p:cNvSpPr>
          <p:nvPr>
            <p:ph idx="1"/>
          </p:nvPr>
        </p:nvSpPr>
        <p:spPr/>
        <p:txBody>
          <a:bodyPr/>
          <a:lstStyle/>
          <a:p>
            <a:pPr eaLnBrk="1" hangingPunct="1"/>
            <a:endParaRPr lang="es-ES" smtClean="0"/>
          </a:p>
        </p:txBody>
      </p:sp>
      <p:pic>
        <p:nvPicPr>
          <p:cNvPr id="14340" name="4 Imagen" descr="C:\Documents and Settings\Administrator\My Documents\BASE-12-05-2009\proyecto\documento\imagenes\localidad_con_objetos.jpg"/>
          <p:cNvPicPr>
            <a:picLocks noChangeAspect="1" noChangeArrowheads="1"/>
          </p:cNvPicPr>
          <p:nvPr/>
        </p:nvPicPr>
        <p:blipFill>
          <a:blip r:embed="rId2"/>
          <a:srcRect/>
          <a:stretch>
            <a:fillRect/>
          </a:stretch>
        </p:blipFill>
        <p:spPr bwMode="auto">
          <a:xfrm>
            <a:off x="838200" y="1219200"/>
            <a:ext cx="75438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contenido"/>
          <p:cNvSpPr>
            <a:spLocks noGrp="1"/>
          </p:cNvSpPr>
          <p:nvPr>
            <p:ph idx="1"/>
          </p:nvPr>
        </p:nvSpPr>
        <p:spPr/>
        <p:txBody>
          <a:bodyPr/>
          <a:lstStyle/>
          <a:p>
            <a:pPr algn="just" eaLnBrk="1" hangingPunct="1"/>
            <a:r>
              <a:rPr lang="es-EC" smtClean="0"/>
              <a:t>Se define como un evento a las acciones originadas tanto por sensores y actuadores, esto quiere decir que una entrada produce una llamada a la función </a:t>
            </a:r>
            <a:r>
              <a:rPr lang="es-EC" b="1" i="1" smtClean="0"/>
              <a:t>send_event</a:t>
            </a:r>
            <a:r>
              <a:rPr lang="es-EC" smtClean="0"/>
              <a:t>  y una salida también llamara a la misma función.</a:t>
            </a:r>
            <a:endParaRPr lang="sv-SE" smtClean="0"/>
          </a:p>
        </p:txBody>
      </p:sp>
      <p:sp>
        <p:nvSpPr>
          <p:cNvPr id="3" name="2 Título"/>
          <p:cNvSpPr>
            <a:spLocks noGrp="1"/>
          </p:cNvSpPr>
          <p:nvPr>
            <p:ph type="title"/>
          </p:nvPr>
        </p:nvSpPr>
        <p:spPr/>
        <p:txBody>
          <a:bodyPr/>
          <a:lstStyle/>
          <a:p>
            <a:pPr eaLnBrk="1" fontAlgn="auto" hangingPunct="1">
              <a:spcAft>
                <a:spcPts val="0"/>
              </a:spcAft>
              <a:defRPr/>
            </a:pPr>
            <a:r>
              <a:rPr lang="es-EC" dirty="0" smtClean="0"/>
              <a:t>Evento</a:t>
            </a:r>
            <a:endParaRPr lang="sv-S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787</TotalTime>
  <Words>601</Words>
  <Application>Microsoft Office PowerPoint</Application>
  <PresentationFormat>Presentación en pantalla (4:3)</PresentationFormat>
  <Paragraphs>56</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Lucida Sans Unicode</vt:lpstr>
      <vt:lpstr>Wingdings 3</vt:lpstr>
      <vt:lpstr>Verdana</vt:lpstr>
      <vt:lpstr>Wingdings 2</vt:lpstr>
      <vt:lpstr>Calibri</vt:lpstr>
      <vt:lpstr>Concurrencia</vt:lpstr>
      <vt:lpstr>Diapositiva 1</vt:lpstr>
      <vt:lpstr>Introducción</vt:lpstr>
      <vt:lpstr>Objetivo del Proyecto</vt:lpstr>
      <vt:lpstr>Sistemas de Seguridades soportados</vt:lpstr>
      <vt:lpstr>Cambio de paradigma</vt:lpstr>
      <vt:lpstr>Principales Ventajas</vt:lpstr>
      <vt:lpstr>Arquitectura Cliente - Servidor</vt:lpstr>
      <vt:lpstr>Abstracción</vt:lpstr>
      <vt:lpstr>Evento</vt:lpstr>
      <vt:lpstr>Dominio de un evento</vt:lpstr>
      <vt:lpstr>Características de un Evento</vt:lpstr>
      <vt:lpstr>Diseño de la Base de Datos Centralizada</vt:lpstr>
      <vt:lpstr>Diseño de la Base de Datos Centralizada</vt:lpstr>
      <vt:lpstr>Diseño de la Base de Datos Centralizada</vt:lpstr>
      <vt:lpstr>Send event (Front Panel)</vt:lpstr>
      <vt:lpstr>Send event (Block Diagram)</vt:lpstr>
      <vt:lpstr>Conexión a Bases de Datos </vt:lpstr>
      <vt:lpstr>Conexión a Bases de Datos </vt:lpstr>
      <vt:lpstr>Conexión a Bases de Datos </vt:lpstr>
      <vt:lpstr>Conexión a Bases de Datos </vt:lpstr>
      <vt:lpstr>Funciones en MySQL</vt:lpstr>
      <vt:lpstr>Conclusiones</vt:lpstr>
      <vt:lpstr>Conclusiones</vt:lpstr>
      <vt:lpstr>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LABFIEC</cp:lastModifiedBy>
  <cp:revision>67</cp:revision>
  <dcterms:created xsi:type="dcterms:W3CDTF">2009-04-23T04:59:27Z</dcterms:created>
  <dcterms:modified xsi:type="dcterms:W3CDTF">2010-07-01T16:34:37Z</dcterms:modified>
</cp:coreProperties>
</file>