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7" r:id="rId2"/>
    <p:sldId id="258" r:id="rId3"/>
    <p:sldId id="259" r:id="rId4"/>
    <p:sldId id="260" r:id="rId5"/>
    <p:sldId id="261" r:id="rId6"/>
    <p:sldId id="282" r:id="rId7"/>
    <p:sldId id="262" r:id="rId8"/>
    <p:sldId id="263" r:id="rId9"/>
    <p:sldId id="264" r:id="rId10"/>
    <p:sldId id="265" r:id="rId11"/>
    <p:sldId id="266" r:id="rId12"/>
    <p:sldId id="267" r:id="rId13"/>
    <p:sldId id="268" r:id="rId14"/>
    <p:sldId id="269" r:id="rId15"/>
    <p:sldId id="283"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99CCFF"/>
    <a:srgbClr val="CCFFCC"/>
    <a:srgbClr val="FFFF66"/>
    <a:srgbClr val="FFCCFF"/>
    <a:srgbClr val="FFFF99"/>
    <a:srgbClr val="CC99FF"/>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78" y="-6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114699" name="Rectangle 11"/>
          <p:cNvSpPr>
            <a:spLocks noGrp="1" noChangeArrowheads="1"/>
          </p:cNvSpPr>
          <p:nvPr>
            <p:ph type="ctrTitle"/>
          </p:nvPr>
        </p:nvSpPr>
        <p:spPr>
          <a:xfrm>
            <a:off x="2057400" y="1143000"/>
            <a:ext cx="6629400" cy="2209800"/>
          </a:xfrm>
        </p:spPr>
        <p:txBody>
          <a:bodyPr/>
          <a:lstStyle>
            <a:lvl1pPr>
              <a:defRPr sz="4800"/>
            </a:lvl1pPr>
          </a:lstStyle>
          <a:p>
            <a:r>
              <a:rPr lang="es-ES"/>
              <a:t>Haga clic para cambiar el estilo de título	</a:t>
            </a:r>
          </a:p>
        </p:txBody>
      </p:sp>
      <p:sp>
        <p:nvSpPr>
          <p:cNvPr id="11470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s-ES"/>
              <a:t>Haga clic para modificar el estilo de subtítulo del patrón</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s-E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s-ES"/>
          </a:p>
        </p:txBody>
      </p:sp>
      <p:sp>
        <p:nvSpPr>
          <p:cNvPr id="15" name="Rectangle 15"/>
          <p:cNvSpPr>
            <a:spLocks noGrp="1" noChangeArrowheads="1"/>
          </p:cNvSpPr>
          <p:nvPr>
            <p:ph type="sldNum" sz="quarter" idx="12"/>
          </p:nvPr>
        </p:nvSpPr>
        <p:spPr/>
        <p:txBody>
          <a:bodyPr/>
          <a:lstStyle>
            <a:lvl1pPr>
              <a:defRPr smtClean="0"/>
            </a:lvl1pPr>
          </a:lstStyle>
          <a:p>
            <a:pPr>
              <a:defRPr/>
            </a:pPr>
            <a:fld id="{AF196977-6797-4CA7-B9DD-820B18CF5A04}"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26C8B48F-8C3A-44B4-AA24-DFB043A4654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C1B68516-DED2-4E1A-834F-C9D73FD91FAB}"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BCC0E089-03F5-4D83-A498-B4B91AED762E}"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BE42DD43-0754-47F6-B308-F0D90943D79E}"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E0D30392-F162-42E4-9438-B0932B17579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AD975A38-A018-4818-A785-31D0A9B9CF4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38F49983-049F-4E1F-9E7A-21AA0080BAA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3DEA3A4E-F4F2-4DEA-86E5-A638AD3DFEB9}"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s-ES"/>
          </a:p>
        </p:txBody>
      </p:sp>
      <p:sp>
        <p:nvSpPr>
          <p:cNvPr id="8" name="Rectangle 10"/>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5A6E09E1-5A58-4763-98B7-9E04E6C2188B}"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s-ES"/>
          </a:p>
        </p:txBody>
      </p:sp>
      <p:sp>
        <p:nvSpPr>
          <p:cNvPr id="4" name="Rectangle 10"/>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E72A6260-8A4D-4CF2-81BE-7052EA94A7CD}"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s-ES"/>
          </a:p>
        </p:txBody>
      </p:sp>
      <p:sp>
        <p:nvSpPr>
          <p:cNvPr id="3" name="Rectangle 10"/>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60E8DAF5-8752-4DBD-AF7F-6851E681281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D3EFA6BF-D405-4D87-B519-31A922C2043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E3DCA09E-0EA2-4E3B-8C88-B4DB9B3B5A5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686800" cy="4876800"/>
            <a:chOff x="0" y="0"/>
            <a:chExt cx="5472" cy="3072"/>
          </a:xfrm>
        </p:grpSpPr>
        <p:sp>
          <p:nvSpPr>
            <p:cNvPr id="11366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3082" name="Group 4"/>
            <p:cNvGrpSpPr>
              <a:grpSpLocks/>
            </p:cNvGrpSpPr>
            <p:nvPr/>
          </p:nvGrpSpPr>
          <p:grpSpPr bwMode="auto">
            <a:xfrm>
              <a:off x="240" y="893"/>
              <a:ext cx="5232" cy="115"/>
              <a:chOff x="240" y="893"/>
              <a:chExt cx="5232" cy="115"/>
            </a:xfrm>
          </p:grpSpPr>
          <p:sp>
            <p:nvSpPr>
              <p:cNvPr id="11366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367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307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07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1367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s-ES"/>
          </a:p>
        </p:txBody>
      </p:sp>
      <p:sp>
        <p:nvSpPr>
          <p:cNvPr id="11367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s-ES"/>
          </a:p>
        </p:txBody>
      </p:sp>
      <p:sp>
        <p:nvSpPr>
          <p:cNvPr id="11367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556E11C-F744-46E8-8EEB-B4AC92703650}" type="slidenum">
              <a:rPr lang="es-ES"/>
              <a:pPr>
                <a:defRPr/>
              </a:pPr>
              <a:t>‹Nº›</a:t>
            </a:fld>
            <a:endParaRPr lang="es-ES"/>
          </a:p>
        </p:txBody>
      </p:sp>
      <p:sp>
        <p:nvSpPr>
          <p:cNvPr id="11367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3"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3357563"/>
            <a:ext cx="8229600" cy="1143000"/>
          </a:xfrm>
        </p:spPr>
        <p:txBody>
          <a:bodyPr/>
          <a:lstStyle/>
          <a:p>
            <a:pPr algn="ctr" eaLnBrk="1" hangingPunct="1"/>
            <a:r>
              <a:rPr lang="es-EC" sz="3800" smtClean="0"/>
              <a:t>“DISEÑO DE CONTROLES DE APLICACIÓN GENERALES EN LA IMPLEMENTACIÓN DE SISTEMAS DE INFORMACIÓN"</a:t>
            </a:r>
            <a:endParaRPr lang="es-ES" sz="3800" smtClean="0"/>
          </a:p>
        </p:txBody>
      </p:sp>
      <p:pic>
        <p:nvPicPr>
          <p:cNvPr id="5123" name="Imagen 1"/>
          <p:cNvPicPr>
            <a:picLocks noChangeAspect="1" noChangeArrowheads="1"/>
          </p:cNvPicPr>
          <p:nvPr/>
        </p:nvPicPr>
        <p:blipFill>
          <a:blip r:embed="rId2"/>
          <a:srcRect/>
          <a:stretch>
            <a:fillRect/>
          </a:stretch>
        </p:blipFill>
        <p:spPr bwMode="auto">
          <a:xfrm>
            <a:off x="1042988" y="0"/>
            <a:ext cx="1495425" cy="1412875"/>
          </a:xfrm>
          <a:prstGeom prst="rect">
            <a:avLst/>
          </a:prstGeom>
          <a:noFill/>
          <a:ln w="9525">
            <a:noFill/>
            <a:miter lim="800000"/>
            <a:headEnd/>
            <a:tailEnd/>
          </a:ln>
        </p:spPr>
      </p:pic>
      <p:sp>
        <p:nvSpPr>
          <p:cNvPr id="5124" name="Rectangle 6"/>
          <p:cNvSpPr>
            <a:spLocks noChangeArrowheads="1"/>
          </p:cNvSpPr>
          <p:nvPr/>
        </p:nvSpPr>
        <p:spPr bwMode="auto">
          <a:xfrm>
            <a:off x="2843213" y="549275"/>
            <a:ext cx="5867400" cy="366713"/>
          </a:xfrm>
          <a:prstGeom prst="rect">
            <a:avLst/>
          </a:prstGeom>
          <a:noFill/>
          <a:ln w="9525">
            <a:noFill/>
            <a:miter lim="800000"/>
            <a:headEnd/>
            <a:tailEnd/>
          </a:ln>
        </p:spPr>
        <p:txBody>
          <a:bodyPr wrap="none" anchor="ctr">
            <a:spAutoFit/>
          </a:bodyPr>
          <a:lstStyle/>
          <a:p>
            <a:r>
              <a:rPr lang="es-EC" b="1">
                <a:latin typeface="Times New Roman" pitchFamily="18" charset="0"/>
              </a:rPr>
              <a:t>ESCUELA SUPERIOR POLITÉCNICA DEL LITORAL</a:t>
            </a:r>
            <a:r>
              <a:rPr lang="es-ES">
                <a:latin typeface="Times New Roman" pitchFamily="18" charset="0"/>
              </a:rPr>
              <a:t> </a:t>
            </a:r>
          </a:p>
        </p:txBody>
      </p:sp>
      <p:sp>
        <p:nvSpPr>
          <p:cNvPr id="5125" name="Rectangle 7"/>
          <p:cNvSpPr>
            <a:spLocks noChangeArrowheads="1"/>
          </p:cNvSpPr>
          <p:nvPr/>
        </p:nvSpPr>
        <p:spPr bwMode="auto">
          <a:xfrm>
            <a:off x="1547813" y="5607050"/>
            <a:ext cx="6335712" cy="1311275"/>
          </a:xfrm>
          <a:prstGeom prst="rect">
            <a:avLst/>
          </a:prstGeom>
          <a:noFill/>
          <a:ln w="9525">
            <a:noFill/>
            <a:miter lim="800000"/>
            <a:headEnd/>
            <a:tailEnd/>
          </a:ln>
        </p:spPr>
        <p:txBody>
          <a:bodyPr anchor="ctr">
            <a:spAutoFit/>
          </a:bodyPr>
          <a:lstStyle/>
          <a:p>
            <a:pPr algn="ctr"/>
            <a:r>
              <a:rPr lang="es-EC" sz="2000">
                <a:latin typeface="Times New Roman" pitchFamily="18" charset="0"/>
              </a:rPr>
              <a:t>Presentada por:</a:t>
            </a:r>
            <a:endParaRPr lang="es-ES" sz="2000">
              <a:latin typeface="Times New Roman" pitchFamily="18" charset="0"/>
            </a:endParaRPr>
          </a:p>
          <a:p>
            <a:pPr algn="ctr"/>
            <a:endParaRPr lang="es-EC" sz="2000" b="1">
              <a:latin typeface="Times New Roman" pitchFamily="18" charset="0"/>
            </a:endParaRPr>
          </a:p>
          <a:p>
            <a:pPr algn="ctr"/>
            <a:r>
              <a:rPr lang="es-EC" sz="2000" b="1">
                <a:latin typeface="Times New Roman" pitchFamily="18" charset="0"/>
              </a:rPr>
              <a:t>Adriana E. Salvador Guncay</a:t>
            </a:r>
            <a:endParaRPr lang="es-ES" sz="2000">
              <a:latin typeface="Times New Roman" pitchFamily="18" charset="0"/>
            </a:endParaRPr>
          </a:p>
          <a:p>
            <a:pPr algn="ctr" eaLnBrk="0" hangingPunct="0"/>
            <a:endParaRPr lang="es-ES" sz="2000">
              <a:latin typeface="Times New Roman" pitchFamily="18" charset="0"/>
            </a:endParaRPr>
          </a:p>
        </p:txBody>
      </p:sp>
      <p:sp>
        <p:nvSpPr>
          <p:cNvPr id="5126" name="Rectangle 8"/>
          <p:cNvSpPr>
            <a:spLocks noChangeArrowheads="1"/>
          </p:cNvSpPr>
          <p:nvPr/>
        </p:nvSpPr>
        <p:spPr bwMode="auto">
          <a:xfrm>
            <a:off x="3635375" y="2133600"/>
            <a:ext cx="2139950" cy="366713"/>
          </a:xfrm>
          <a:prstGeom prst="rect">
            <a:avLst/>
          </a:prstGeom>
          <a:noFill/>
          <a:ln w="9525">
            <a:noFill/>
            <a:miter lim="800000"/>
            <a:headEnd/>
            <a:tailEnd/>
          </a:ln>
        </p:spPr>
        <p:txBody>
          <a:bodyPr wrap="none" anchor="ctr">
            <a:spAutoFit/>
          </a:bodyPr>
          <a:lstStyle/>
          <a:p>
            <a:pPr algn="ctr"/>
            <a:r>
              <a:rPr lang="es-EC" b="1"/>
              <a:t>TESIS DE 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s-EC" sz="3200" b="1" smtClean="0"/>
              <a:t>Seguridad de los Sistemas de Información</a:t>
            </a:r>
            <a:r>
              <a:rPr lang="es-ES" sz="3800" smtClean="0"/>
              <a:t> </a:t>
            </a:r>
          </a:p>
        </p:txBody>
      </p:sp>
      <p:sp>
        <p:nvSpPr>
          <p:cNvPr id="14339" name="Rectangle 3"/>
          <p:cNvSpPr>
            <a:spLocks noGrp="1" noChangeArrowheads="1"/>
          </p:cNvSpPr>
          <p:nvPr>
            <p:ph type="body" idx="1"/>
          </p:nvPr>
        </p:nvSpPr>
        <p:spPr>
          <a:xfrm>
            <a:off x="914400" y="1600200"/>
            <a:ext cx="5745163" cy="4530725"/>
          </a:xfrm>
        </p:spPr>
        <p:txBody>
          <a:bodyPr/>
          <a:lstStyle/>
          <a:p>
            <a:pPr eaLnBrk="1" hangingPunct="1">
              <a:lnSpc>
                <a:spcPct val="90000"/>
              </a:lnSpc>
              <a:buFont typeface="Wingdings" pitchFamily="2" charset="2"/>
              <a:buChar char="v"/>
            </a:pPr>
            <a:r>
              <a:rPr lang="es-EC" sz="2000" b="1" smtClean="0"/>
              <a:t>La seguridad física,</a:t>
            </a:r>
            <a:r>
              <a:rPr lang="es-EC" sz="2000" smtClean="0"/>
              <a:t> se refiere a la protección del Hardware y de los soportes de datos, así como a la de los edificios e instalaciones que los albergan. </a:t>
            </a:r>
          </a:p>
          <a:p>
            <a:pPr eaLnBrk="1" hangingPunct="1">
              <a:lnSpc>
                <a:spcPct val="90000"/>
              </a:lnSpc>
              <a:buFont typeface="Wingdings" pitchFamily="2" charset="2"/>
              <a:buNone/>
            </a:pPr>
            <a:r>
              <a:rPr lang="es-EC" sz="2000" smtClean="0"/>
              <a:t>    Contempla las situaciones de incendios, sabotajes, robos, catástrofes naturales, etc. </a:t>
            </a:r>
          </a:p>
          <a:p>
            <a:pPr eaLnBrk="1" hangingPunct="1">
              <a:lnSpc>
                <a:spcPct val="90000"/>
              </a:lnSpc>
              <a:buFont typeface="Wingdings" pitchFamily="2" charset="2"/>
              <a:buChar char="v"/>
            </a:pPr>
            <a:endParaRPr lang="es-EC" sz="2000" smtClean="0"/>
          </a:p>
          <a:p>
            <a:pPr eaLnBrk="1" hangingPunct="1">
              <a:lnSpc>
                <a:spcPct val="90000"/>
              </a:lnSpc>
              <a:buFont typeface="Wingdings" pitchFamily="2" charset="2"/>
              <a:buNone/>
            </a:pPr>
            <a:endParaRPr lang="es-EC" sz="2000" smtClean="0"/>
          </a:p>
          <a:p>
            <a:pPr eaLnBrk="1" hangingPunct="1">
              <a:lnSpc>
                <a:spcPct val="90000"/>
              </a:lnSpc>
              <a:buFont typeface="Wingdings" pitchFamily="2" charset="2"/>
              <a:buChar char="v"/>
            </a:pPr>
            <a:r>
              <a:rPr lang="es-EC" sz="2000" b="1" smtClean="0"/>
              <a:t>La seguridad lógica,</a:t>
            </a:r>
            <a:r>
              <a:rPr lang="es-EC" sz="2000" smtClean="0"/>
              <a:t> se refiere a la seguridad de uso del software, a la protección de los datos, procesos y programas, así como la del ordenado y autorizado acceso de los usuarios a la información.</a:t>
            </a:r>
            <a:endParaRPr lang="es-ES" sz="2000" smtClean="0"/>
          </a:p>
        </p:txBody>
      </p:sp>
      <p:pic>
        <p:nvPicPr>
          <p:cNvPr id="14340" name="Picture 4" descr="j0285750"/>
          <p:cNvPicPr>
            <a:picLocks noChangeAspect="1" noChangeArrowheads="1"/>
          </p:cNvPicPr>
          <p:nvPr/>
        </p:nvPicPr>
        <p:blipFill>
          <a:blip r:embed="rId2"/>
          <a:srcRect/>
          <a:stretch>
            <a:fillRect/>
          </a:stretch>
        </p:blipFill>
        <p:spPr bwMode="auto">
          <a:xfrm>
            <a:off x="6804025" y="1773238"/>
            <a:ext cx="1824038" cy="1655762"/>
          </a:xfrm>
          <a:prstGeom prst="rect">
            <a:avLst/>
          </a:prstGeom>
          <a:noFill/>
          <a:ln w="9525">
            <a:noFill/>
            <a:miter lim="800000"/>
            <a:headEnd/>
            <a:tailEnd/>
          </a:ln>
        </p:spPr>
      </p:pic>
      <p:pic>
        <p:nvPicPr>
          <p:cNvPr id="14341" name="Picture 5" descr="j0292020"/>
          <p:cNvPicPr>
            <a:picLocks noChangeAspect="1" noChangeArrowheads="1"/>
          </p:cNvPicPr>
          <p:nvPr/>
        </p:nvPicPr>
        <p:blipFill>
          <a:blip r:embed="rId3"/>
          <a:srcRect/>
          <a:stretch>
            <a:fillRect/>
          </a:stretch>
        </p:blipFill>
        <p:spPr bwMode="auto">
          <a:xfrm>
            <a:off x="6732588" y="3933825"/>
            <a:ext cx="1868487" cy="177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marL="800100" indent="-800100" algn="ctr" eaLnBrk="1" hangingPunct="1"/>
            <a:r>
              <a:rPr lang="es-EC" sz="3500" b="1" smtClean="0"/>
              <a:t>Metodología del ciclo de vida: La implementación de sistemas</a:t>
            </a:r>
            <a:endParaRPr lang="es-ES" sz="3500" b="1" smtClean="0"/>
          </a:p>
        </p:txBody>
      </p:sp>
      <p:grpSp>
        <p:nvGrpSpPr>
          <p:cNvPr id="15363" name="Group 5"/>
          <p:cNvGrpSpPr>
            <a:grpSpLocks/>
          </p:cNvGrpSpPr>
          <p:nvPr/>
        </p:nvGrpSpPr>
        <p:grpSpPr bwMode="auto">
          <a:xfrm>
            <a:off x="642938" y="1785938"/>
            <a:ext cx="8215312" cy="5072062"/>
            <a:chOff x="981" y="6277"/>
            <a:chExt cx="10440" cy="7200"/>
          </a:xfrm>
        </p:grpSpPr>
        <p:sp>
          <p:nvSpPr>
            <p:cNvPr id="15365" name="Line 6"/>
            <p:cNvSpPr>
              <a:spLocks noChangeShapeType="1"/>
            </p:cNvSpPr>
            <p:nvPr/>
          </p:nvSpPr>
          <p:spPr bwMode="auto">
            <a:xfrm>
              <a:off x="1881" y="13117"/>
              <a:ext cx="7020" cy="0"/>
            </a:xfrm>
            <a:prstGeom prst="line">
              <a:avLst/>
            </a:prstGeom>
            <a:noFill/>
            <a:ln w="28575">
              <a:solidFill>
                <a:srgbClr val="000000"/>
              </a:solidFill>
              <a:round/>
              <a:headEnd/>
              <a:tailEnd/>
            </a:ln>
          </p:spPr>
          <p:txBody>
            <a:bodyPr/>
            <a:lstStyle/>
            <a:p>
              <a:endParaRPr lang="en-US"/>
            </a:p>
          </p:txBody>
        </p:sp>
        <p:sp>
          <p:nvSpPr>
            <p:cNvPr id="15366" name="Line 7"/>
            <p:cNvSpPr>
              <a:spLocks noChangeShapeType="1"/>
            </p:cNvSpPr>
            <p:nvPr/>
          </p:nvSpPr>
          <p:spPr bwMode="auto">
            <a:xfrm flipV="1">
              <a:off x="1881" y="7177"/>
              <a:ext cx="0" cy="5940"/>
            </a:xfrm>
            <a:prstGeom prst="line">
              <a:avLst/>
            </a:prstGeom>
            <a:noFill/>
            <a:ln w="28575">
              <a:solidFill>
                <a:srgbClr val="000000"/>
              </a:solidFill>
              <a:round/>
              <a:headEnd/>
              <a:tailEnd type="triangle" w="med" len="med"/>
            </a:ln>
          </p:spPr>
          <p:txBody>
            <a:bodyPr/>
            <a:lstStyle/>
            <a:p>
              <a:endParaRPr lang="en-US"/>
            </a:p>
          </p:txBody>
        </p:sp>
        <p:sp>
          <p:nvSpPr>
            <p:cNvPr id="15367" name="Line 8"/>
            <p:cNvSpPr>
              <a:spLocks noChangeShapeType="1"/>
            </p:cNvSpPr>
            <p:nvPr/>
          </p:nvSpPr>
          <p:spPr bwMode="auto">
            <a:xfrm flipH="1" flipV="1">
              <a:off x="3498" y="8437"/>
              <a:ext cx="3" cy="4680"/>
            </a:xfrm>
            <a:prstGeom prst="line">
              <a:avLst/>
            </a:prstGeom>
            <a:noFill/>
            <a:ln w="28575">
              <a:solidFill>
                <a:srgbClr val="000000"/>
              </a:solidFill>
              <a:round/>
              <a:headEnd/>
              <a:tailEnd type="triangle" w="med" len="med"/>
            </a:ln>
          </p:spPr>
          <p:txBody>
            <a:bodyPr/>
            <a:lstStyle/>
            <a:p>
              <a:endParaRPr lang="en-US"/>
            </a:p>
          </p:txBody>
        </p:sp>
        <p:sp>
          <p:nvSpPr>
            <p:cNvPr id="15368" name="Line 9"/>
            <p:cNvSpPr>
              <a:spLocks noChangeShapeType="1"/>
            </p:cNvSpPr>
            <p:nvPr/>
          </p:nvSpPr>
          <p:spPr bwMode="auto">
            <a:xfrm flipV="1">
              <a:off x="5121" y="9877"/>
              <a:ext cx="0" cy="3240"/>
            </a:xfrm>
            <a:prstGeom prst="line">
              <a:avLst/>
            </a:prstGeom>
            <a:noFill/>
            <a:ln w="28575">
              <a:solidFill>
                <a:srgbClr val="000000"/>
              </a:solidFill>
              <a:round/>
              <a:headEnd/>
              <a:tailEnd type="triangle" w="med" len="med"/>
            </a:ln>
          </p:spPr>
          <p:txBody>
            <a:bodyPr/>
            <a:lstStyle/>
            <a:p>
              <a:endParaRPr lang="en-US"/>
            </a:p>
          </p:txBody>
        </p:sp>
        <p:sp>
          <p:nvSpPr>
            <p:cNvPr id="15369" name="Line 10"/>
            <p:cNvSpPr>
              <a:spLocks noChangeShapeType="1"/>
            </p:cNvSpPr>
            <p:nvPr/>
          </p:nvSpPr>
          <p:spPr bwMode="auto">
            <a:xfrm flipV="1">
              <a:off x="6741" y="11137"/>
              <a:ext cx="0" cy="1980"/>
            </a:xfrm>
            <a:prstGeom prst="line">
              <a:avLst/>
            </a:prstGeom>
            <a:noFill/>
            <a:ln w="28575">
              <a:solidFill>
                <a:srgbClr val="000000"/>
              </a:solidFill>
              <a:round/>
              <a:headEnd/>
              <a:tailEnd type="triangle" w="med" len="med"/>
            </a:ln>
          </p:spPr>
          <p:txBody>
            <a:bodyPr/>
            <a:lstStyle/>
            <a:p>
              <a:endParaRPr lang="en-US"/>
            </a:p>
          </p:txBody>
        </p:sp>
        <p:sp>
          <p:nvSpPr>
            <p:cNvPr id="15370" name="Line 11"/>
            <p:cNvSpPr>
              <a:spLocks noChangeShapeType="1"/>
            </p:cNvSpPr>
            <p:nvPr/>
          </p:nvSpPr>
          <p:spPr bwMode="auto">
            <a:xfrm flipH="1" flipV="1">
              <a:off x="8361" y="12400"/>
              <a:ext cx="0" cy="717"/>
            </a:xfrm>
            <a:prstGeom prst="line">
              <a:avLst/>
            </a:prstGeom>
            <a:noFill/>
            <a:ln w="28575">
              <a:solidFill>
                <a:srgbClr val="000000"/>
              </a:solidFill>
              <a:round/>
              <a:headEnd/>
              <a:tailEnd type="triangle" w="med" len="med"/>
            </a:ln>
          </p:spPr>
          <p:txBody>
            <a:bodyPr/>
            <a:lstStyle/>
            <a:p>
              <a:endParaRPr lang="en-US"/>
            </a:p>
          </p:txBody>
        </p:sp>
        <p:sp>
          <p:nvSpPr>
            <p:cNvPr id="15371" name="Rectangle 12"/>
            <p:cNvSpPr>
              <a:spLocks noChangeArrowheads="1"/>
            </p:cNvSpPr>
            <p:nvPr/>
          </p:nvSpPr>
          <p:spPr bwMode="auto">
            <a:xfrm>
              <a:off x="8901" y="12577"/>
              <a:ext cx="2520" cy="900"/>
            </a:xfrm>
            <a:prstGeom prst="rect">
              <a:avLst/>
            </a:prstGeom>
            <a:solidFill>
              <a:srgbClr val="CCCCFF"/>
            </a:solidFill>
            <a:ln w="28575">
              <a:solidFill>
                <a:srgbClr val="000000"/>
              </a:solidFill>
              <a:miter lim="800000"/>
              <a:headEnd/>
              <a:tailEnd/>
            </a:ln>
          </p:spPr>
          <p:txBody>
            <a:bodyPr/>
            <a:lstStyle/>
            <a:p>
              <a:pPr algn="ctr">
                <a:spcAft>
                  <a:spcPts val="1000"/>
                </a:spcAft>
              </a:pPr>
              <a:r>
                <a:rPr lang="es-ES" sz="1100" b="1"/>
                <a:t>Operación y</a:t>
              </a:r>
            </a:p>
            <a:p>
              <a:pPr algn="ctr">
                <a:spcAft>
                  <a:spcPts val="1000"/>
                </a:spcAft>
              </a:pPr>
              <a:r>
                <a:rPr lang="es-ES" sz="1100" b="1"/>
                <a:t>Mantenimiento</a:t>
              </a:r>
              <a:endParaRPr lang="en-US"/>
            </a:p>
          </p:txBody>
        </p:sp>
        <p:sp>
          <p:nvSpPr>
            <p:cNvPr id="15372" name="Rectangle 13"/>
            <p:cNvSpPr>
              <a:spLocks noChangeArrowheads="1"/>
            </p:cNvSpPr>
            <p:nvPr/>
          </p:nvSpPr>
          <p:spPr bwMode="auto">
            <a:xfrm>
              <a:off x="7461" y="11317"/>
              <a:ext cx="2340" cy="1080"/>
            </a:xfrm>
            <a:prstGeom prst="rect">
              <a:avLst/>
            </a:prstGeom>
            <a:solidFill>
              <a:srgbClr val="33CCFF"/>
            </a:solidFill>
            <a:ln w="28575">
              <a:solidFill>
                <a:srgbClr val="000000"/>
              </a:solidFill>
              <a:miter lim="800000"/>
              <a:headEnd/>
              <a:tailEnd/>
            </a:ln>
          </p:spPr>
          <p:txBody>
            <a:bodyPr/>
            <a:lstStyle/>
            <a:p>
              <a:pPr algn="ctr">
                <a:spcAft>
                  <a:spcPts val="1000"/>
                </a:spcAft>
              </a:pPr>
              <a:r>
                <a:rPr lang="es-ES" sz="1100" b="1"/>
                <a:t>Integración y Prueba</a:t>
              </a:r>
            </a:p>
            <a:p>
              <a:pPr algn="ctr">
                <a:spcAft>
                  <a:spcPts val="1000"/>
                </a:spcAft>
              </a:pPr>
              <a:r>
                <a:rPr lang="es-ES" sz="1100" b="1"/>
                <a:t>del Sistema</a:t>
              </a:r>
              <a:endParaRPr lang="en-US"/>
            </a:p>
          </p:txBody>
        </p:sp>
        <p:sp>
          <p:nvSpPr>
            <p:cNvPr id="15373" name="Rectangle 14"/>
            <p:cNvSpPr>
              <a:spLocks noChangeArrowheads="1"/>
            </p:cNvSpPr>
            <p:nvPr/>
          </p:nvSpPr>
          <p:spPr bwMode="auto">
            <a:xfrm>
              <a:off x="5841" y="10057"/>
              <a:ext cx="2520" cy="1080"/>
            </a:xfrm>
            <a:prstGeom prst="rect">
              <a:avLst/>
            </a:prstGeom>
            <a:solidFill>
              <a:srgbClr val="FFCCFF"/>
            </a:solidFill>
            <a:ln w="28575">
              <a:solidFill>
                <a:srgbClr val="000000"/>
              </a:solidFill>
              <a:miter lim="800000"/>
              <a:headEnd/>
              <a:tailEnd/>
            </a:ln>
          </p:spPr>
          <p:txBody>
            <a:bodyPr/>
            <a:lstStyle/>
            <a:p>
              <a:pPr algn="ctr">
                <a:spcAft>
                  <a:spcPts val="1000"/>
                </a:spcAft>
              </a:pPr>
              <a:r>
                <a:rPr lang="es-ES" sz="1100" b="1"/>
                <a:t>Implementación y</a:t>
              </a:r>
            </a:p>
            <a:p>
              <a:pPr algn="ctr">
                <a:spcAft>
                  <a:spcPts val="1000"/>
                </a:spcAft>
              </a:pPr>
              <a:r>
                <a:rPr lang="es-ES" sz="1100" b="1"/>
                <a:t>Prueba de Unidades</a:t>
              </a:r>
              <a:endParaRPr lang="en-US"/>
            </a:p>
          </p:txBody>
        </p:sp>
        <p:sp>
          <p:nvSpPr>
            <p:cNvPr id="15374" name="Rectangle 15"/>
            <p:cNvSpPr>
              <a:spLocks noChangeArrowheads="1"/>
            </p:cNvSpPr>
            <p:nvPr/>
          </p:nvSpPr>
          <p:spPr bwMode="auto">
            <a:xfrm>
              <a:off x="4401" y="8797"/>
              <a:ext cx="2520" cy="1080"/>
            </a:xfrm>
            <a:prstGeom prst="rect">
              <a:avLst/>
            </a:prstGeom>
            <a:solidFill>
              <a:srgbClr val="CCFFCC"/>
            </a:solidFill>
            <a:ln w="28575">
              <a:solidFill>
                <a:srgbClr val="000000"/>
              </a:solidFill>
              <a:miter lim="800000"/>
              <a:headEnd/>
              <a:tailEnd/>
            </a:ln>
          </p:spPr>
          <p:txBody>
            <a:bodyPr/>
            <a:lstStyle/>
            <a:p>
              <a:pPr algn="ctr">
                <a:spcAft>
                  <a:spcPts val="1000"/>
                </a:spcAft>
              </a:pPr>
              <a:r>
                <a:rPr lang="es-ES" sz="1100" b="1"/>
                <a:t>Diseño del Software</a:t>
              </a:r>
            </a:p>
            <a:p>
              <a:pPr algn="ctr">
                <a:spcAft>
                  <a:spcPts val="1000"/>
                </a:spcAft>
              </a:pPr>
              <a:r>
                <a:rPr lang="es-ES" sz="1100" b="1"/>
                <a:t>y del Sistema</a:t>
              </a:r>
              <a:endParaRPr lang="en-US"/>
            </a:p>
          </p:txBody>
        </p:sp>
        <p:sp>
          <p:nvSpPr>
            <p:cNvPr id="15375" name="Rectangle 16"/>
            <p:cNvSpPr>
              <a:spLocks noChangeArrowheads="1"/>
            </p:cNvSpPr>
            <p:nvPr/>
          </p:nvSpPr>
          <p:spPr bwMode="auto">
            <a:xfrm>
              <a:off x="2601" y="7537"/>
              <a:ext cx="2700" cy="900"/>
            </a:xfrm>
            <a:prstGeom prst="rect">
              <a:avLst/>
            </a:prstGeom>
            <a:solidFill>
              <a:srgbClr val="99CCFF"/>
            </a:solidFill>
            <a:ln w="28575">
              <a:solidFill>
                <a:srgbClr val="000000"/>
              </a:solidFill>
              <a:miter lim="800000"/>
              <a:headEnd/>
              <a:tailEnd/>
            </a:ln>
          </p:spPr>
          <p:txBody>
            <a:bodyPr/>
            <a:lstStyle/>
            <a:p>
              <a:pPr algn="ctr">
                <a:spcAft>
                  <a:spcPts val="1000"/>
                </a:spcAft>
              </a:pPr>
              <a:r>
                <a:rPr lang="es-ES" sz="1100" b="1"/>
                <a:t>Definición de</a:t>
              </a:r>
            </a:p>
            <a:p>
              <a:pPr algn="ctr">
                <a:spcAft>
                  <a:spcPts val="1000"/>
                </a:spcAft>
              </a:pPr>
              <a:r>
                <a:rPr lang="es-ES" sz="1100" b="1"/>
                <a:t>Requerimientos</a:t>
              </a:r>
              <a:endParaRPr lang="en-US"/>
            </a:p>
          </p:txBody>
        </p:sp>
        <p:sp>
          <p:nvSpPr>
            <p:cNvPr id="15376" name="Rectangle 17"/>
            <p:cNvSpPr>
              <a:spLocks noChangeArrowheads="1"/>
            </p:cNvSpPr>
            <p:nvPr/>
          </p:nvSpPr>
          <p:spPr bwMode="auto">
            <a:xfrm>
              <a:off x="981" y="6277"/>
              <a:ext cx="2880" cy="900"/>
            </a:xfrm>
            <a:prstGeom prst="rect">
              <a:avLst/>
            </a:prstGeom>
            <a:solidFill>
              <a:srgbClr val="FFFF99"/>
            </a:solidFill>
            <a:ln w="28575">
              <a:solidFill>
                <a:srgbClr val="000000"/>
              </a:solidFill>
              <a:miter lim="800000"/>
              <a:headEnd/>
              <a:tailEnd/>
            </a:ln>
          </p:spPr>
          <p:txBody>
            <a:bodyPr/>
            <a:lstStyle/>
            <a:p>
              <a:pPr algn="ctr">
                <a:spcAft>
                  <a:spcPts val="1000"/>
                </a:spcAft>
              </a:pPr>
              <a:r>
                <a:rPr lang="es-ES" sz="1100" b="1"/>
                <a:t>Investigación</a:t>
              </a:r>
            </a:p>
            <a:p>
              <a:pPr algn="ctr">
                <a:spcAft>
                  <a:spcPts val="1000"/>
                </a:spcAft>
              </a:pPr>
              <a:r>
                <a:rPr lang="es-ES" sz="1100" b="1"/>
                <a:t>Preliminar</a:t>
              </a:r>
              <a:endParaRPr lang="en-US"/>
            </a:p>
          </p:txBody>
        </p:sp>
        <p:grpSp>
          <p:nvGrpSpPr>
            <p:cNvPr id="15377" name="Group 18"/>
            <p:cNvGrpSpPr>
              <a:grpSpLocks/>
            </p:cNvGrpSpPr>
            <p:nvPr/>
          </p:nvGrpSpPr>
          <p:grpSpPr bwMode="auto">
            <a:xfrm>
              <a:off x="3873" y="6457"/>
              <a:ext cx="720" cy="1080"/>
              <a:chOff x="3870" y="6457"/>
              <a:chExt cx="720" cy="1080"/>
            </a:xfrm>
          </p:grpSpPr>
          <p:sp>
            <p:nvSpPr>
              <p:cNvPr id="15390" name="Line 19"/>
              <p:cNvSpPr>
                <a:spLocks noChangeShapeType="1"/>
              </p:cNvSpPr>
              <p:nvPr/>
            </p:nvSpPr>
            <p:spPr bwMode="auto">
              <a:xfrm>
                <a:off x="3870" y="6457"/>
                <a:ext cx="720" cy="0"/>
              </a:xfrm>
              <a:prstGeom prst="line">
                <a:avLst/>
              </a:prstGeom>
              <a:noFill/>
              <a:ln w="28575">
                <a:solidFill>
                  <a:srgbClr val="000000"/>
                </a:solidFill>
                <a:round/>
                <a:headEnd/>
                <a:tailEnd/>
              </a:ln>
            </p:spPr>
            <p:txBody>
              <a:bodyPr/>
              <a:lstStyle/>
              <a:p>
                <a:endParaRPr lang="en-US"/>
              </a:p>
            </p:txBody>
          </p:sp>
          <p:sp>
            <p:nvSpPr>
              <p:cNvPr id="15391" name="Line 20"/>
              <p:cNvSpPr>
                <a:spLocks noChangeShapeType="1"/>
              </p:cNvSpPr>
              <p:nvPr/>
            </p:nvSpPr>
            <p:spPr bwMode="auto">
              <a:xfrm>
                <a:off x="4581" y="6457"/>
                <a:ext cx="0" cy="1080"/>
              </a:xfrm>
              <a:prstGeom prst="line">
                <a:avLst/>
              </a:prstGeom>
              <a:noFill/>
              <a:ln w="28575">
                <a:solidFill>
                  <a:srgbClr val="000000"/>
                </a:solidFill>
                <a:round/>
                <a:headEnd/>
                <a:tailEnd type="triangle" w="med" len="med"/>
              </a:ln>
            </p:spPr>
            <p:txBody>
              <a:bodyPr/>
              <a:lstStyle/>
              <a:p>
                <a:endParaRPr lang="en-US"/>
              </a:p>
            </p:txBody>
          </p:sp>
        </p:grpSp>
        <p:grpSp>
          <p:nvGrpSpPr>
            <p:cNvPr id="15378" name="Group 21"/>
            <p:cNvGrpSpPr>
              <a:grpSpLocks/>
            </p:cNvGrpSpPr>
            <p:nvPr/>
          </p:nvGrpSpPr>
          <p:grpSpPr bwMode="auto">
            <a:xfrm>
              <a:off x="5301" y="7717"/>
              <a:ext cx="720" cy="1080"/>
              <a:chOff x="3870" y="6457"/>
              <a:chExt cx="720" cy="1080"/>
            </a:xfrm>
          </p:grpSpPr>
          <p:sp>
            <p:nvSpPr>
              <p:cNvPr id="15388" name="Line 22"/>
              <p:cNvSpPr>
                <a:spLocks noChangeShapeType="1"/>
              </p:cNvSpPr>
              <p:nvPr/>
            </p:nvSpPr>
            <p:spPr bwMode="auto">
              <a:xfrm>
                <a:off x="3870" y="6457"/>
                <a:ext cx="720" cy="0"/>
              </a:xfrm>
              <a:prstGeom prst="line">
                <a:avLst/>
              </a:prstGeom>
              <a:noFill/>
              <a:ln w="28575">
                <a:solidFill>
                  <a:srgbClr val="000000"/>
                </a:solidFill>
                <a:round/>
                <a:headEnd/>
                <a:tailEnd/>
              </a:ln>
            </p:spPr>
            <p:txBody>
              <a:bodyPr/>
              <a:lstStyle/>
              <a:p>
                <a:endParaRPr lang="en-US"/>
              </a:p>
            </p:txBody>
          </p:sp>
          <p:sp>
            <p:nvSpPr>
              <p:cNvPr id="15389" name="Line 23"/>
              <p:cNvSpPr>
                <a:spLocks noChangeShapeType="1"/>
              </p:cNvSpPr>
              <p:nvPr/>
            </p:nvSpPr>
            <p:spPr bwMode="auto">
              <a:xfrm>
                <a:off x="4581" y="6457"/>
                <a:ext cx="0" cy="1080"/>
              </a:xfrm>
              <a:prstGeom prst="line">
                <a:avLst/>
              </a:prstGeom>
              <a:noFill/>
              <a:ln w="28575">
                <a:solidFill>
                  <a:srgbClr val="000000"/>
                </a:solidFill>
                <a:round/>
                <a:headEnd/>
                <a:tailEnd type="triangle" w="med" len="med"/>
              </a:ln>
            </p:spPr>
            <p:txBody>
              <a:bodyPr/>
              <a:lstStyle/>
              <a:p>
                <a:endParaRPr lang="en-US"/>
              </a:p>
            </p:txBody>
          </p:sp>
        </p:grpSp>
        <p:grpSp>
          <p:nvGrpSpPr>
            <p:cNvPr id="15379" name="Group 24"/>
            <p:cNvGrpSpPr>
              <a:grpSpLocks/>
            </p:cNvGrpSpPr>
            <p:nvPr/>
          </p:nvGrpSpPr>
          <p:grpSpPr bwMode="auto">
            <a:xfrm>
              <a:off x="6921" y="8977"/>
              <a:ext cx="720" cy="1080"/>
              <a:chOff x="3870" y="6457"/>
              <a:chExt cx="720" cy="1080"/>
            </a:xfrm>
          </p:grpSpPr>
          <p:sp>
            <p:nvSpPr>
              <p:cNvPr id="15386" name="Line 25"/>
              <p:cNvSpPr>
                <a:spLocks noChangeShapeType="1"/>
              </p:cNvSpPr>
              <p:nvPr/>
            </p:nvSpPr>
            <p:spPr bwMode="auto">
              <a:xfrm>
                <a:off x="3870" y="6457"/>
                <a:ext cx="720" cy="0"/>
              </a:xfrm>
              <a:prstGeom prst="line">
                <a:avLst/>
              </a:prstGeom>
              <a:noFill/>
              <a:ln w="28575">
                <a:solidFill>
                  <a:srgbClr val="000000"/>
                </a:solidFill>
                <a:round/>
                <a:headEnd/>
                <a:tailEnd/>
              </a:ln>
            </p:spPr>
            <p:txBody>
              <a:bodyPr/>
              <a:lstStyle/>
              <a:p>
                <a:endParaRPr lang="en-US"/>
              </a:p>
            </p:txBody>
          </p:sp>
          <p:sp>
            <p:nvSpPr>
              <p:cNvPr id="15387" name="Line 26"/>
              <p:cNvSpPr>
                <a:spLocks noChangeShapeType="1"/>
              </p:cNvSpPr>
              <p:nvPr/>
            </p:nvSpPr>
            <p:spPr bwMode="auto">
              <a:xfrm>
                <a:off x="4581" y="6457"/>
                <a:ext cx="0" cy="1080"/>
              </a:xfrm>
              <a:prstGeom prst="line">
                <a:avLst/>
              </a:prstGeom>
              <a:noFill/>
              <a:ln w="28575">
                <a:solidFill>
                  <a:srgbClr val="000000"/>
                </a:solidFill>
                <a:round/>
                <a:headEnd/>
                <a:tailEnd type="triangle" w="med" len="med"/>
              </a:ln>
            </p:spPr>
            <p:txBody>
              <a:bodyPr/>
              <a:lstStyle/>
              <a:p>
                <a:endParaRPr lang="en-US"/>
              </a:p>
            </p:txBody>
          </p:sp>
        </p:grpSp>
        <p:grpSp>
          <p:nvGrpSpPr>
            <p:cNvPr id="15380" name="Group 27"/>
            <p:cNvGrpSpPr>
              <a:grpSpLocks/>
            </p:cNvGrpSpPr>
            <p:nvPr/>
          </p:nvGrpSpPr>
          <p:grpSpPr bwMode="auto">
            <a:xfrm>
              <a:off x="8361" y="10240"/>
              <a:ext cx="720" cy="1080"/>
              <a:chOff x="3870" y="6457"/>
              <a:chExt cx="720" cy="1080"/>
            </a:xfrm>
          </p:grpSpPr>
          <p:sp>
            <p:nvSpPr>
              <p:cNvPr id="15384" name="Line 28"/>
              <p:cNvSpPr>
                <a:spLocks noChangeShapeType="1"/>
              </p:cNvSpPr>
              <p:nvPr/>
            </p:nvSpPr>
            <p:spPr bwMode="auto">
              <a:xfrm>
                <a:off x="3870" y="6457"/>
                <a:ext cx="720" cy="0"/>
              </a:xfrm>
              <a:prstGeom prst="line">
                <a:avLst/>
              </a:prstGeom>
              <a:noFill/>
              <a:ln w="28575">
                <a:solidFill>
                  <a:srgbClr val="000000"/>
                </a:solidFill>
                <a:round/>
                <a:headEnd/>
                <a:tailEnd/>
              </a:ln>
            </p:spPr>
            <p:txBody>
              <a:bodyPr/>
              <a:lstStyle/>
              <a:p>
                <a:endParaRPr lang="en-US"/>
              </a:p>
            </p:txBody>
          </p:sp>
          <p:sp>
            <p:nvSpPr>
              <p:cNvPr id="15385" name="Line 29"/>
              <p:cNvSpPr>
                <a:spLocks noChangeShapeType="1"/>
              </p:cNvSpPr>
              <p:nvPr/>
            </p:nvSpPr>
            <p:spPr bwMode="auto">
              <a:xfrm>
                <a:off x="4581" y="6457"/>
                <a:ext cx="0" cy="1080"/>
              </a:xfrm>
              <a:prstGeom prst="line">
                <a:avLst/>
              </a:prstGeom>
              <a:noFill/>
              <a:ln w="28575">
                <a:solidFill>
                  <a:srgbClr val="000000"/>
                </a:solidFill>
                <a:round/>
                <a:headEnd/>
                <a:tailEnd type="triangle" w="med" len="med"/>
              </a:ln>
            </p:spPr>
            <p:txBody>
              <a:bodyPr/>
              <a:lstStyle/>
              <a:p>
                <a:endParaRPr lang="en-US"/>
              </a:p>
            </p:txBody>
          </p:sp>
        </p:grpSp>
        <p:grpSp>
          <p:nvGrpSpPr>
            <p:cNvPr id="15381" name="Group 30"/>
            <p:cNvGrpSpPr>
              <a:grpSpLocks/>
            </p:cNvGrpSpPr>
            <p:nvPr/>
          </p:nvGrpSpPr>
          <p:grpSpPr bwMode="auto">
            <a:xfrm>
              <a:off x="9801" y="11680"/>
              <a:ext cx="720" cy="900"/>
              <a:chOff x="3870" y="6457"/>
              <a:chExt cx="720" cy="1080"/>
            </a:xfrm>
          </p:grpSpPr>
          <p:sp>
            <p:nvSpPr>
              <p:cNvPr id="15382" name="Line 31"/>
              <p:cNvSpPr>
                <a:spLocks noChangeShapeType="1"/>
              </p:cNvSpPr>
              <p:nvPr/>
            </p:nvSpPr>
            <p:spPr bwMode="auto">
              <a:xfrm>
                <a:off x="3870" y="6457"/>
                <a:ext cx="720" cy="0"/>
              </a:xfrm>
              <a:prstGeom prst="line">
                <a:avLst/>
              </a:prstGeom>
              <a:noFill/>
              <a:ln w="28575">
                <a:solidFill>
                  <a:srgbClr val="000000"/>
                </a:solidFill>
                <a:round/>
                <a:headEnd/>
                <a:tailEnd/>
              </a:ln>
            </p:spPr>
            <p:txBody>
              <a:bodyPr/>
              <a:lstStyle/>
              <a:p>
                <a:endParaRPr lang="en-US"/>
              </a:p>
            </p:txBody>
          </p:sp>
          <p:sp>
            <p:nvSpPr>
              <p:cNvPr id="15383" name="Line 32"/>
              <p:cNvSpPr>
                <a:spLocks noChangeShapeType="1"/>
              </p:cNvSpPr>
              <p:nvPr/>
            </p:nvSpPr>
            <p:spPr bwMode="auto">
              <a:xfrm>
                <a:off x="4581" y="6457"/>
                <a:ext cx="0" cy="1080"/>
              </a:xfrm>
              <a:prstGeom prst="line">
                <a:avLst/>
              </a:prstGeom>
              <a:noFill/>
              <a:ln w="28575">
                <a:solidFill>
                  <a:srgbClr val="000000"/>
                </a:solidFill>
                <a:round/>
                <a:headEnd/>
                <a:tailEnd type="triangle" w="med" len="med"/>
              </a:ln>
            </p:spPr>
            <p:txBody>
              <a:bodyPr/>
              <a:lstStyle/>
              <a:p>
                <a:endParaRPr lang="en-US"/>
              </a:p>
            </p:txBody>
          </p:sp>
        </p:grpSp>
      </p:grpSp>
      <p:sp>
        <p:nvSpPr>
          <p:cNvPr id="15364" name="Rectangle 61"/>
          <p:cNvSpPr>
            <a:spLocks noChangeArrowheads="1"/>
          </p:cNvSpPr>
          <p:nvPr/>
        </p:nvSpPr>
        <p:spPr bwMode="auto">
          <a:xfrm>
            <a:off x="4000500" y="2071688"/>
            <a:ext cx="4714875" cy="338137"/>
          </a:xfrm>
          <a:prstGeom prst="rect">
            <a:avLst/>
          </a:prstGeom>
          <a:noFill/>
          <a:ln w="9525">
            <a:noFill/>
            <a:miter lim="800000"/>
            <a:headEnd/>
            <a:tailEnd/>
          </a:ln>
        </p:spPr>
        <p:txBody>
          <a:bodyPr anchor="ctr">
            <a:spAutoFit/>
          </a:bodyPr>
          <a:lstStyle/>
          <a:p>
            <a:pPr algn="ctr"/>
            <a:r>
              <a:rPr lang="es-ES" sz="1600" b="1">
                <a:ea typeface="Times New Roman" pitchFamily="18" charset="0"/>
                <a:cs typeface="Arial" charset="0"/>
              </a:rPr>
              <a:t>CICLO DE VIDA CLÁSICO</a:t>
            </a:r>
            <a:endParaRPr lang="es-ES">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800100" indent="-800100" algn="ctr" eaLnBrk="1" hangingPunct="1"/>
            <a:r>
              <a:rPr lang="es-EC" sz="3600" b="1" smtClean="0"/>
              <a:t>Tipos de implementación de sistemas</a:t>
            </a:r>
            <a:endParaRPr lang="es-ES" sz="3600" b="1" smtClean="0"/>
          </a:p>
        </p:txBody>
      </p:sp>
      <p:sp>
        <p:nvSpPr>
          <p:cNvPr id="16387" name="Rectangle 3"/>
          <p:cNvSpPr>
            <a:spLocks noGrp="1" noChangeArrowheads="1"/>
          </p:cNvSpPr>
          <p:nvPr>
            <p:ph type="body" idx="1"/>
          </p:nvPr>
        </p:nvSpPr>
        <p:spPr/>
        <p:txBody>
          <a:bodyPr/>
          <a:lstStyle/>
          <a:p>
            <a:pPr eaLnBrk="1" hangingPunct="1">
              <a:lnSpc>
                <a:spcPct val="90000"/>
              </a:lnSpc>
              <a:buFont typeface="Wingdings" pitchFamily="2" charset="2"/>
              <a:buChar char="v"/>
            </a:pPr>
            <a:r>
              <a:rPr lang="es-EC" sz="2000" b="1" smtClean="0"/>
              <a:t>Sistemas de Paralelos</a:t>
            </a:r>
            <a:r>
              <a:rPr lang="es-EC" sz="2000" smtClean="0"/>
              <a:t>.- Es cuando el sistema anterior se opera junto con el sistema nuevo.</a:t>
            </a:r>
          </a:p>
          <a:p>
            <a:pPr eaLnBrk="1" hangingPunct="1">
              <a:lnSpc>
                <a:spcPct val="90000"/>
              </a:lnSpc>
              <a:buFont typeface="Wingdings" pitchFamily="2" charset="2"/>
              <a:buNone/>
            </a:pPr>
            <a:endParaRPr lang="es-EC" sz="2000" smtClean="0"/>
          </a:p>
          <a:p>
            <a:pPr eaLnBrk="1" hangingPunct="1">
              <a:lnSpc>
                <a:spcPct val="90000"/>
              </a:lnSpc>
              <a:buFont typeface="Wingdings" pitchFamily="2" charset="2"/>
              <a:buChar char="v"/>
            </a:pPr>
            <a:r>
              <a:rPr lang="es-EC" sz="2000" b="1" smtClean="0"/>
              <a:t>Conversión Directa</a:t>
            </a:r>
            <a:r>
              <a:rPr lang="es-EC" sz="2000" smtClean="0"/>
              <a:t>.- El sistema anterior se reemplaza por el nuevo. </a:t>
            </a:r>
          </a:p>
          <a:p>
            <a:pPr eaLnBrk="1" hangingPunct="1">
              <a:lnSpc>
                <a:spcPct val="90000"/>
              </a:lnSpc>
              <a:buFont typeface="Wingdings" pitchFamily="2" charset="2"/>
              <a:buNone/>
            </a:pPr>
            <a:endParaRPr lang="es-ES" sz="2000" smtClean="0"/>
          </a:p>
          <a:p>
            <a:pPr eaLnBrk="1" hangingPunct="1">
              <a:lnSpc>
                <a:spcPct val="90000"/>
              </a:lnSpc>
              <a:buFont typeface="Wingdings" pitchFamily="2" charset="2"/>
              <a:buChar char="v"/>
            </a:pPr>
            <a:r>
              <a:rPr lang="es-EC" sz="2000" b="1" smtClean="0"/>
              <a:t>Enfoque Piloto</a:t>
            </a:r>
            <a:r>
              <a:rPr lang="es-EC" sz="2000" smtClean="0"/>
              <a:t>.- Se implanta una versión de trabajo del sistema en una parte de la organización. </a:t>
            </a:r>
          </a:p>
          <a:p>
            <a:pPr eaLnBrk="1" hangingPunct="1">
              <a:lnSpc>
                <a:spcPct val="90000"/>
              </a:lnSpc>
              <a:buFont typeface="Wingdings" pitchFamily="2" charset="2"/>
              <a:buNone/>
            </a:pPr>
            <a:endParaRPr lang="es-EC" sz="2000" smtClean="0"/>
          </a:p>
          <a:p>
            <a:pPr eaLnBrk="1" hangingPunct="1">
              <a:lnSpc>
                <a:spcPct val="90000"/>
              </a:lnSpc>
              <a:buFont typeface="Wingdings" pitchFamily="2" charset="2"/>
              <a:buChar char="v"/>
            </a:pPr>
            <a:r>
              <a:rPr lang="es-EC" sz="2000" b="1" smtClean="0"/>
              <a:t>Por etapas</a:t>
            </a:r>
            <a:r>
              <a:rPr lang="es-EC" sz="2000" smtClean="0"/>
              <a:t>.- Se implanta el sistema de manera gradual a todos los usuarios.</a:t>
            </a:r>
            <a:endParaRPr lang="es-ES" sz="2000" smtClean="0"/>
          </a:p>
        </p:txBody>
      </p:sp>
      <p:pic>
        <p:nvPicPr>
          <p:cNvPr id="16388" name="Picture 4" descr="j0195384"/>
          <p:cNvPicPr>
            <a:picLocks noChangeAspect="1" noChangeArrowheads="1"/>
          </p:cNvPicPr>
          <p:nvPr/>
        </p:nvPicPr>
        <p:blipFill>
          <a:blip r:embed="rId2"/>
          <a:srcRect/>
          <a:stretch>
            <a:fillRect/>
          </a:stretch>
        </p:blipFill>
        <p:spPr bwMode="auto">
          <a:xfrm>
            <a:off x="3132138" y="4797425"/>
            <a:ext cx="3311525"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s-EC" sz="3000" b="1" smtClean="0"/>
              <a:t>FUNDAMENTACIÓN NORMATIVA Y/O ESTÁNDARES INTERNACIONALES</a:t>
            </a:r>
            <a:r>
              <a:rPr lang="es-EC" sz="3800" b="1" smtClean="0"/>
              <a:t>	</a:t>
            </a:r>
            <a:r>
              <a:rPr lang="es-ES" sz="3800" smtClean="0"/>
              <a:t> </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endParaRPr lang="es-EC" b="1" u="sng" smtClean="0"/>
          </a:p>
          <a:p>
            <a:pPr eaLnBrk="1" hangingPunct="1">
              <a:buFont typeface="Wingdings" pitchFamily="2" charset="2"/>
              <a:buNone/>
            </a:pPr>
            <a:r>
              <a:rPr lang="es-EC" b="1" u="sng" smtClean="0"/>
              <a:t>Fundamentación Normativa</a:t>
            </a:r>
          </a:p>
          <a:p>
            <a:pPr eaLnBrk="1" hangingPunct="1">
              <a:buFont typeface="Wingdings" pitchFamily="2" charset="2"/>
              <a:buChar char="v"/>
            </a:pPr>
            <a:r>
              <a:rPr lang="es-EC" smtClean="0"/>
              <a:t>Normas de control interno COSO	</a:t>
            </a:r>
          </a:p>
          <a:p>
            <a:pPr eaLnBrk="1" hangingPunct="1">
              <a:buFont typeface="Wingdings" pitchFamily="2" charset="2"/>
              <a:buChar char="v"/>
            </a:pPr>
            <a:r>
              <a:rPr lang="es-EC" smtClean="0"/>
              <a:t>Normas de control interno SAC</a:t>
            </a:r>
          </a:p>
          <a:p>
            <a:pPr eaLnBrk="1" hangingPunct="1">
              <a:buFont typeface="Wingdings" pitchFamily="2" charset="2"/>
              <a:buNone/>
            </a:pPr>
            <a:endParaRPr lang="es-EC" b="1" u="sng" smtClean="0"/>
          </a:p>
          <a:p>
            <a:pPr eaLnBrk="1" hangingPunct="1">
              <a:buFont typeface="Wingdings" pitchFamily="2" charset="2"/>
              <a:buNone/>
            </a:pPr>
            <a:r>
              <a:rPr lang="es-EC" b="1" u="sng" smtClean="0"/>
              <a:t>Estándares Internacionales</a:t>
            </a:r>
            <a:r>
              <a:rPr lang="es-EC" smtClean="0"/>
              <a:t>	</a:t>
            </a:r>
          </a:p>
          <a:p>
            <a:pPr eaLnBrk="1" hangingPunct="1">
              <a:buFont typeface="Wingdings" pitchFamily="2" charset="2"/>
              <a:buChar char="v"/>
            </a:pPr>
            <a:r>
              <a:rPr lang="es-EC" smtClean="0"/>
              <a:t>COBIT</a:t>
            </a:r>
          </a:p>
          <a:p>
            <a:pPr eaLnBrk="1" hangingPunct="1">
              <a:buFont typeface="Wingdings" pitchFamily="2" charset="2"/>
              <a:buChar char="v"/>
            </a:pPr>
            <a:r>
              <a:rPr lang="es-EC" smtClean="0"/>
              <a:t>ISO 17799</a:t>
            </a:r>
            <a:endParaRPr lang="es-E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s-EC" sz="3000" b="1" smtClean="0"/>
              <a:t>MANUAL DE CONTROLES DE IMPLEMENTACION DE SISTEMAS</a:t>
            </a:r>
            <a:r>
              <a:rPr lang="es-EC" sz="3800" b="1" smtClean="0"/>
              <a:t>	</a:t>
            </a:r>
            <a:r>
              <a:rPr lang="es-ES" sz="3800" smtClean="0"/>
              <a:t> </a:t>
            </a:r>
          </a:p>
        </p:txBody>
      </p:sp>
      <p:sp>
        <p:nvSpPr>
          <p:cNvPr id="18435" name="Rectangle 3"/>
          <p:cNvSpPr>
            <a:spLocks noGrp="1" noChangeArrowheads="1"/>
          </p:cNvSpPr>
          <p:nvPr>
            <p:ph type="body" idx="1"/>
          </p:nvPr>
        </p:nvSpPr>
        <p:spPr/>
        <p:txBody>
          <a:bodyPr/>
          <a:lstStyle/>
          <a:p>
            <a:pPr marL="533400" indent="-533400" eaLnBrk="1" hangingPunct="1">
              <a:lnSpc>
                <a:spcPct val="90000"/>
              </a:lnSpc>
              <a:buFont typeface="Wingdings" pitchFamily="2" charset="2"/>
              <a:buNone/>
            </a:pPr>
            <a:r>
              <a:rPr lang="es-EC" sz="2400" b="1" u="sng" smtClean="0"/>
              <a:t>INFORMACIÓN PRELIMINAR</a:t>
            </a:r>
          </a:p>
          <a:p>
            <a:pPr marL="533400" indent="-533400" eaLnBrk="1" hangingPunct="1">
              <a:lnSpc>
                <a:spcPct val="90000"/>
              </a:lnSpc>
              <a:buFont typeface="Wingdings" pitchFamily="2" charset="2"/>
              <a:buNone/>
            </a:pPr>
            <a:r>
              <a:rPr lang="es-EC" sz="1800" smtClean="0"/>
              <a:t>1.- INTRODUCCIÓN</a:t>
            </a:r>
            <a:r>
              <a:rPr lang="es-ES" sz="1800" smtClean="0"/>
              <a:t> </a:t>
            </a:r>
            <a:r>
              <a:rPr lang="es-EC" sz="1800" smtClean="0"/>
              <a:t>	</a:t>
            </a:r>
          </a:p>
          <a:p>
            <a:pPr marL="533400" indent="-533400" eaLnBrk="1" hangingPunct="1">
              <a:lnSpc>
                <a:spcPct val="90000"/>
              </a:lnSpc>
              <a:buFont typeface="Wingdings" pitchFamily="2" charset="2"/>
              <a:buNone/>
            </a:pPr>
            <a:r>
              <a:rPr lang="es-EC" sz="1800" smtClean="0"/>
              <a:t>2.- OBJETIVOS</a:t>
            </a:r>
            <a:r>
              <a:rPr lang="es-ES" sz="1800" smtClean="0"/>
              <a:t> </a:t>
            </a:r>
          </a:p>
          <a:p>
            <a:pPr marL="533400" indent="-533400" eaLnBrk="1" hangingPunct="1">
              <a:lnSpc>
                <a:spcPct val="90000"/>
              </a:lnSpc>
              <a:buFont typeface="Wingdings" pitchFamily="2" charset="2"/>
              <a:buNone/>
            </a:pPr>
            <a:r>
              <a:rPr lang="es-EC" sz="1800" smtClean="0"/>
              <a:t>3.- ALCANCE</a:t>
            </a:r>
            <a:r>
              <a:rPr lang="es-ES" sz="1800" smtClean="0"/>
              <a:t> </a:t>
            </a:r>
          </a:p>
          <a:p>
            <a:pPr marL="533400" indent="-533400" eaLnBrk="1" hangingPunct="1">
              <a:lnSpc>
                <a:spcPct val="90000"/>
              </a:lnSpc>
              <a:buFont typeface="Wingdings" pitchFamily="2" charset="2"/>
              <a:buNone/>
            </a:pPr>
            <a:r>
              <a:rPr lang="es-EC" sz="1800" smtClean="0"/>
              <a:t>4.- RESPONSABILIDADES</a:t>
            </a:r>
          </a:p>
          <a:p>
            <a:pPr marL="533400" indent="-533400" eaLnBrk="1" hangingPunct="1">
              <a:lnSpc>
                <a:spcPct val="90000"/>
              </a:lnSpc>
              <a:buFont typeface="Wingdings" pitchFamily="2" charset="2"/>
              <a:buChar char="v"/>
            </a:pPr>
            <a:r>
              <a:rPr lang="es-EC" sz="1800" smtClean="0"/>
              <a:t>Alta Gerencia</a:t>
            </a:r>
            <a:r>
              <a:rPr lang="es-ES" sz="1800" smtClean="0"/>
              <a:t> </a:t>
            </a:r>
          </a:p>
          <a:p>
            <a:pPr marL="533400" indent="-533400" eaLnBrk="1" hangingPunct="1">
              <a:lnSpc>
                <a:spcPct val="90000"/>
              </a:lnSpc>
              <a:buFont typeface="Wingdings" pitchFamily="2" charset="2"/>
              <a:buChar char="v"/>
            </a:pPr>
            <a:r>
              <a:rPr lang="es-EC" sz="1800" smtClean="0"/>
              <a:t>Gerencia de Nivel Medio</a:t>
            </a:r>
            <a:r>
              <a:rPr lang="es-ES" sz="1800" smtClean="0"/>
              <a:t> </a:t>
            </a:r>
          </a:p>
          <a:p>
            <a:pPr marL="533400" indent="-533400" eaLnBrk="1" hangingPunct="1">
              <a:lnSpc>
                <a:spcPct val="90000"/>
              </a:lnSpc>
              <a:buFont typeface="Wingdings" pitchFamily="2" charset="2"/>
              <a:buChar char="v"/>
            </a:pPr>
            <a:r>
              <a:rPr lang="es-EC" sz="1800" smtClean="0"/>
              <a:t>Implementadores</a:t>
            </a:r>
            <a:r>
              <a:rPr lang="es-ES" sz="1800" smtClean="0"/>
              <a:t>  </a:t>
            </a:r>
          </a:p>
          <a:p>
            <a:pPr marL="533400" indent="-533400" eaLnBrk="1" hangingPunct="1">
              <a:lnSpc>
                <a:spcPct val="90000"/>
              </a:lnSpc>
              <a:buFont typeface="Wingdings" pitchFamily="2" charset="2"/>
              <a:buNone/>
            </a:pPr>
            <a:r>
              <a:rPr lang="es-ES" sz="1800" smtClean="0"/>
              <a:t>5.- </a:t>
            </a:r>
            <a:r>
              <a:rPr lang="es-EC" sz="1800" smtClean="0"/>
              <a:t>DEFINICIONES BÁSICAS</a:t>
            </a:r>
            <a:r>
              <a:rPr lang="es-ES" sz="1800" smtClean="0"/>
              <a:t> </a:t>
            </a:r>
          </a:p>
          <a:p>
            <a:pPr marL="533400" indent="-533400" eaLnBrk="1" hangingPunct="1">
              <a:lnSpc>
                <a:spcPct val="90000"/>
              </a:lnSpc>
              <a:buFont typeface="Wingdings" pitchFamily="2" charset="2"/>
              <a:buNone/>
            </a:pPr>
            <a:r>
              <a:rPr lang="es-ES" sz="1800" smtClean="0"/>
              <a:t>6.- </a:t>
            </a:r>
            <a:r>
              <a:rPr lang="es-EC" sz="1800" smtClean="0"/>
              <a:t>ETAPAS DE LA IMPLEMENTACIÓN</a:t>
            </a:r>
            <a:r>
              <a:rPr lang="es-ES" sz="1800" smtClean="0"/>
              <a:t> </a:t>
            </a:r>
          </a:p>
          <a:p>
            <a:pPr marL="533400" indent="-533400" eaLnBrk="1" hangingPunct="1">
              <a:lnSpc>
                <a:spcPct val="90000"/>
              </a:lnSpc>
              <a:buFont typeface="Wingdings" pitchFamily="2" charset="2"/>
              <a:buChar char="v"/>
            </a:pPr>
            <a:r>
              <a:rPr lang="es-ES_tradnl" sz="1800" smtClean="0"/>
              <a:t>Capacitación</a:t>
            </a:r>
          </a:p>
          <a:p>
            <a:pPr marL="533400" indent="-533400" eaLnBrk="1" hangingPunct="1">
              <a:lnSpc>
                <a:spcPct val="90000"/>
              </a:lnSpc>
              <a:buFont typeface="Wingdings" pitchFamily="2" charset="2"/>
              <a:buChar char="v"/>
            </a:pPr>
            <a:r>
              <a:rPr lang="es-ES_tradnl" sz="1800" smtClean="0"/>
              <a:t>Conversión de datos</a:t>
            </a:r>
          </a:p>
          <a:p>
            <a:pPr marL="533400" indent="-533400" eaLnBrk="1" hangingPunct="1">
              <a:lnSpc>
                <a:spcPct val="90000"/>
              </a:lnSpc>
              <a:buFont typeface="Wingdings" pitchFamily="2" charset="2"/>
              <a:buChar char="v"/>
            </a:pPr>
            <a:r>
              <a:rPr lang="es-ES_tradnl" sz="1800" smtClean="0"/>
              <a:t>Plan de implementación y pruebas de aceptación</a:t>
            </a:r>
          </a:p>
          <a:p>
            <a:pPr marL="533400" indent="-533400" eaLnBrk="1" hangingPunct="1">
              <a:lnSpc>
                <a:spcPct val="90000"/>
              </a:lnSpc>
              <a:buFont typeface="Wingdings" pitchFamily="2" charset="2"/>
              <a:buChar char="v"/>
            </a:pPr>
            <a:r>
              <a:rPr lang="es-ES_tradnl" sz="1800" smtClean="0"/>
              <a:t>Revisión post-implementación</a:t>
            </a:r>
            <a:endParaRPr lang="es-ES"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s-EC" sz="2600" b="1" smtClean="0"/>
              <a:t>ETAPAS DE LA IMPLEMENTACIÓN</a:t>
            </a:r>
            <a:r>
              <a:rPr lang="es-ES" sz="3800" smtClean="0"/>
              <a:t> </a:t>
            </a:r>
            <a:br>
              <a:rPr lang="es-ES" sz="3800" smtClean="0"/>
            </a:br>
            <a:endParaRPr lang="es-ES" sz="3800" smtClean="0"/>
          </a:p>
        </p:txBody>
      </p:sp>
      <p:grpSp>
        <p:nvGrpSpPr>
          <p:cNvPr id="19459" name="Group 4"/>
          <p:cNvGrpSpPr>
            <a:grpSpLocks noChangeAspect="1"/>
          </p:cNvGrpSpPr>
          <p:nvPr/>
        </p:nvGrpSpPr>
        <p:grpSpPr bwMode="auto">
          <a:xfrm>
            <a:off x="1547813" y="1700213"/>
            <a:ext cx="2243137" cy="4914900"/>
            <a:chOff x="2281" y="3623"/>
            <a:chExt cx="3007" cy="6634"/>
          </a:xfrm>
        </p:grpSpPr>
        <p:sp>
          <p:nvSpPr>
            <p:cNvPr id="19472" name="AutoShape 5"/>
            <p:cNvSpPr>
              <a:spLocks noChangeAspect="1" noChangeArrowheads="1"/>
            </p:cNvSpPr>
            <p:nvPr/>
          </p:nvSpPr>
          <p:spPr bwMode="auto">
            <a:xfrm>
              <a:off x="2281" y="3623"/>
              <a:ext cx="3007" cy="6634"/>
            </a:xfrm>
            <a:prstGeom prst="rect">
              <a:avLst/>
            </a:prstGeom>
            <a:noFill/>
            <a:ln w="9525">
              <a:noFill/>
              <a:miter lim="800000"/>
              <a:headEnd/>
              <a:tailEnd/>
            </a:ln>
          </p:spPr>
          <p:txBody>
            <a:bodyPr/>
            <a:lstStyle/>
            <a:p>
              <a:endParaRPr lang="en-US"/>
            </a:p>
          </p:txBody>
        </p:sp>
        <p:sp>
          <p:nvSpPr>
            <p:cNvPr id="19473" name="Text Box 6"/>
            <p:cNvSpPr txBox="1">
              <a:spLocks noChangeArrowheads="1"/>
            </p:cNvSpPr>
            <p:nvPr/>
          </p:nvSpPr>
          <p:spPr bwMode="auto">
            <a:xfrm>
              <a:off x="2894" y="3623"/>
              <a:ext cx="1991" cy="1080"/>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IDENTIFICAR AL PERSONAL</a:t>
              </a:r>
              <a:endParaRPr lang="es-ES"/>
            </a:p>
          </p:txBody>
        </p:sp>
        <p:sp>
          <p:nvSpPr>
            <p:cNvPr id="19474" name="Text Box 7"/>
            <p:cNvSpPr txBox="1">
              <a:spLocks noChangeArrowheads="1"/>
            </p:cNvSpPr>
            <p:nvPr/>
          </p:nvSpPr>
          <p:spPr bwMode="auto">
            <a:xfrm>
              <a:off x="2383" y="5166"/>
              <a:ext cx="2758" cy="1234"/>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DETERMINAR SCOPE Y ESTRATEGIA DE LA CAPACITACIÓN</a:t>
              </a:r>
              <a:endParaRPr lang="es-ES"/>
            </a:p>
          </p:txBody>
        </p:sp>
        <p:sp>
          <p:nvSpPr>
            <p:cNvPr id="19475" name="Text Box 8"/>
            <p:cNvSpPr txBox="1">
              <a:spLocks noChangeArrowheads="1"/>
            </p:cNvSpPr>
            <p:nvPr/>
          </p:nvSpPr>
          <p:spPr bwMode="auto">
            <a:xfrm>
              <a:off x="2281" y="7017"/>
              <a:ext cx="3007" cy="1080"/>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DESARROLLAR EL MATERIAL DEL CURSO</a:t>
              </a:r>
              <a:endParaRPr lang="es-ES"/>
            </a:p>
          </p:txBody>
        </p:sp>
        <p:sp>
          <p:nvSpPr>
            <p:cNvPr id="19476" name="Text Box 9"/>
            <p:cNvSpPr txBox="1">
              <a:spLocks noChangeArrowheads="1"/>
            </p:cNvSpPr>
            <p:nvPr/>
          </p:nvSpPr>
          <p:spPr bwMode="auto">
            <a:xfrm>
              <a:off x="2826" y="8457"/>
              <a:ext cx="2145" cy="1491"/>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EJECUCIÓN DE LA CAPACITACIÓN</a:t>
              </a:r>
              <a:endParaRPr lang="es-ES"/>
            </a:p>
          </p:txBody>
        </p:sp>
        <p:sp>
          <p:nvSpPr>
            <p:cNvPr id="19477" name="AutoShape 10"/>
            <p:cNvSpPr>
              <a:spLocks noChangeArrowheads="1"/>
            </p:cNvSpPr>
            <p:nvPr/>
          </p:nvSpPr>
          <p:spPr bwMode="auto">
            <a:xfrm>
              <a:off x="3660" y="4703"/>
              <a:ext cx="306" cy="463"/>
            </a:xfrm>
            <a:prstGeom prst="downArrow">
              <a:avLst>
                <a:gd name="adj1" fmla="val 50000"/>
                <a:gd name="adj2" fmla="val 37827"/>
              </a:avLst>
            </a:prstGeom>
            <a:solidFill>
              <a:srgbClr val="FF9900"/>
            </a:solidFill>
            <a:ln w="9525">
              <a:solidFill>
                <a:srgbClr val="FFFFFF"/>
              </a:solidFill>
              <a:miter lim="800000"/>
              <a:headEnd/>
              <a:tailEnd/>
            </a:ln>
          </p:spPr>
          <p:txBody>
            <a:bodyPr anchor="ctr"/>
            <a:lstStyle/>
            <a:p>
              <a:endParaRPr lang="en-US"/>
            </a:p>
          </p:txBody>
        </p:sp>
        <p:sp>
          <p:nvSpPr>
            <p:cNvPr id="19478" name="AutoShape 11"/>
            <p:cNvSpPr>
              <a:spLocks noChangeArrowheads="1"/>
            </p:cNvSpPr>
            <p:nvPr/>
          </p:nvSpPr>
          <p:spPr bwMode="auto">
            <a:xfrm>
              <a:off x="3745" y="6331"/>
              <a:ext cx="306" cy="617"/>
            </a:xfrm>
            <a:prstGeom prst="downArrow">
              <a:avLst>
                <a:gd name="adj1" fmla="val 50000"/>
                <a:gd name="adj2" fmla="val 50408"/>
              </a:avLst>
            </a:prstGeom>
            <a:solidFill>
              <a:srgbClr val="FF9900"/>
            </a:solidFill>
            <a:ln w="9525">
              <a:solidFill>
                <a:srgbClr val="FFFFFF"/>
              </a:solidFill>
              <a:miter lim="800000"/>
              <a:headEnd/>
              <a:tailEnd/>
            </a:ln>
          </p:spPr>
          <p:txBody>
            <a:bodyPr anchor="ctr"/>
            <a:lstStyle/>
            <a:p>
              <a:endParaRPr lang="en-US"/>
            </a:p>
          </p:txBody>
        </p:sp>
        <p:sp>
          <p:nvSpPr>
            <p:cNvPr id="19479" name="AutoShape 12"/>
            <p:cNvSpPr>
              <a:spLocks noChangeArrowheads="1"/>
            </p:cNvSpPr>
            <p:nvPr/>
          </p:nvSpPr>
          <p:spPr bwMode="auto">
            <a:xfrm>
              <a:off x="3745" y="8097"/>
              <a:ext cx="306" cy="343"/>
            </a:xfrm>
            <a:prstGeom prst="downArrow">
              <a:avLst>
                <a:gd name="adj1" fmla="val 50000"/>
                <a:gd name="adj2" fmla="val 28023"/>
              </a:avLst>
            </a:prstGeom>
            <a:solidFill>
              <a:srgbClr val="FF9900"/>
            </a:solidFill>
            <a:ln w="9525">
              <a:solidFill>
                <a:srgbClr val="FFFFFF"/>
              </a:solidFill>
              <a:miter lim="800000"/>
              <a:headEnd/>
              <a:tailEnd/>
            </a:ln>
          </p:spPr>
          <p:txBody>
            <a:bodyPr anchor="ctr"/>
            <a:lstStyle/>
            <a:p>
              <a:endParaRPr lang="en-US"/>
            </a:p>
          </p:txBody>
        </p:sp>
      </p:grpSp>
      <p:grpSp>
        <p:nvGrpSpPr>
          <p:cNvPr id="19460" name="Group 14"/>
          <p:cNvGrpSpPr>
            <a:grpSpLocks noChangeAspect="1"/>
          </p:cNvGrpSpPr>
          <p:nvPr/>
        </p:nvGrpSpPr>
        <p:grpSpPr bwMode="auto">
          <a:xfrm>
            <a:off x="5219700" y="1600200"/>
            <a:ext cx="2786063" cy="5257800"/>
            <a:chOff x="2281" y="-982"/>
            <a:chExt cx="3734" cy="7098"/>
          </a:xfrm>
        </p:grpSpPr>
        <p:sp>
          <p:nvSpPr>
            <p:cNvPr id="19464" name="AutoShape 15"/>
            <p:cNvSpPr>
              <a:spLocks noChangeAspect="1" noChangeArrowheads="1"/>
            </p:cNvSpPr>
            <p:nvPr/>
          </p:nvSpPr>
          <p:spPr bwMode="auto">
            <a:xfrm>
              <a:off x="2281" y="-982"/>
              <a:ext cx="3734" cy="7098"/>
            </a:xfrm>
            <a:prstGeom prst="rect">
              <a:avLst/>
            </a:prstGeom>
            <a:noFill/>
            <a:ln w="9525">
              <a:noFill/>
              <a:miter lim="800000"/>
              <a:headEnd/>
              <a:tailEnd/>
            </a:ln>
          </p:spPr>
          <p:txBody>
            <a:bodyPr/>
            <a:lstStyle/>
            <a:p>
              <a:endParaRPr lang="en-US"/>
            </a:p>
          </p:txBody>
        </p:sp>
        <p:sp>
          <p:nvSpPr>
            <p:cNvPr id="19465" name="Text Box 16"/>
            <p:cNvSpPr txBox="1">
              <a:spLocks noChangeArrowheads="1"/>
            </p:cNvSpPr>
            <p:nvPr/>
          </p:nvSpPr>
          <p:spPr bwMode="auto">
            <a:xfrm>
              <a:off x="2281" y="-982"/>
              <a:ext cx="3734" cy="617"/>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ANÁLISIS DE REQUERIMIENTOS</a:t>
              </a:r>
              <a:endParaRPr lang="es-ES"/>
            </a:p>
          </p:txBody>
        </p:sp>
        <p:sp>
          <p:nvSpPr>
            <p:cNvPr id="19466" name="Text Box 17"/>
            <p:cNvSpPr txBox="1">
              <a:spLocks noChangeArrowheads="1"/>
            </p:cNvSpPr>
            <p:nvPr/>
          </p:nvSpPr>
          <p:spPr bwMode="auto">
            <a:xfrm>
              <a:off x="2894" y="561"/>
              <a:ext cx="2797" cy="922"/>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DISEÑO DEL SISTEMA DE CONVERSIÓN</a:t>
              </a:r>
              <a:endParaRPr lang="es-ES"/>
            </a:p>
          </p:txBody>
        </p:sp>
        <p:sp>
          <p:nvSpPr>
            <p:cNvPr id="19467" name="Text Box 18"/>
            <p:cNvSpPr txBox="1">
              <a:spLocks noChangeArrowheads="1"/>
            </p:cNvSpPr>
            <p:nvPr/>
          </p:nvSpPr>
          <p:spPr bwMode="auto">
            <a:xfrm>
              <a:off x="2587" y="2567"/>
              <a:ext cx="3180" cy="1102"/>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CONSTRUCCIÓN DEL SISTEMA DE CONVERSIÓN</a:t>
              </a:r>
              <a:endParaRPr lang="es-ES"/>
            </a:p>
          </p:txBody>
        </p:sp>
        <p:sp>
          <p:nvSpPr>
            <p:cNvPr id="19468" name="Text Box 19"/>
            <p:cNvSpPr txBox="1">
              <a:spLocks noChangeArrowheads="1"/>
            </p:cNvSpPr>
            <p:nvPr/>
          </p:nvSpPr>
          <p:spPr bwMode="auto">
            <a:xfrm>
              <a:off x="2741" y="4727"/>
              <a:ext cx="2892" cy="794"/>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PRUEBAS Y EJECUCIÓN</a:t>
              </a:r>
              <a:endParaRPr lang="es-ES"/>
            </a:p>
          </p:txBody>
        </p:sp>
        <p:sp>
          <p:nvSpPr>
            <p:cNvPr id="19469" name="AutoShape 20"/>
            <p:cNvSpPr>
              <a:spLocks noChangeArrowheads="1"/>
            </p:cNvSpPr>
            <p:nvPr/>
          </p:nvSpPr>
          <p:spPr bwMode="auto">
            <a:xfrm>
              <a:off x="4017" y="-210"/>
              <a:ext cx="306" cy="484"/>
            </a:xfrm>
            <a:prstGeom prst="downArrow">
              <a:avLst>
                <a:gd name="adj1" fmla="val 50000"/>
                <a:gd name="adj2" fmla="val 39542"/>
              </a:avLst>
            </a:prstGeom>
            <a:solidFill>
              <a:srgbClr val="FF9900"/>
            </a:solidFill>
            <a:ln w="9525">
              <a:solidFill>
                <a:srgbClr val="FFFFFF"/>
              </a:solidFill>
              <a:miter lim="800000"/>
              <a:headEnd/>
              <a:tailEnd/>
            </a:ln>
          </p:spPr>
          <p:txBody>
            <a:bodyPr anchor="ctr"/>
            <a:lstStyle/>
            <a:p>
              <a:endParaRPr lang="en-US"/>
            </a:p>
          </p:txBody>
        </p:sp>
        <p:sp>
          <p:nvSpPr>
            <p:cNvPr id="19470" name="AutoShape 21"/>
            <p:cNvSpPr>
              <a:spLocks noChangeArrowheads="1"/>
            </p:cNvSpPr>
            <p:nvPr/>
          </p:nvSpPr>
          <p:spPr bwMode="auto">
            <a:xfrm>
              <a:off x="3966" y="3801"/>
              <a:ext cx="306" cy="618"/>
            </a:xfrm>
            <a:prstGeom prst="downArrow">
              <a:avLst>
                <a:gd name="adj1" fmla="val 50000"/>
                <a:gd name="adj2" fmla="val 50490"/>
              </a:avLst>
            </a:prstGeom>
            <a:solidFill>
              <a:srgbClr val="FF9900"/>
            </a:solidFill>
            <a:ln w="9525">
              <a:solidFill>
                <a:srgbClr val="FFFFFF"/>
              </a:solidFill>
              <a:miter lim="800000"/>
              <a:headEnd/>
              <a:tailEnd/>
            </a:ln>
          </p:spPr>
          <p:txBody>
            <a:bodyPr anchor="ctr"/>
            <a:lstStyle/>
            <a:p>
              <a:endParaRPr lang="en-US"/>
            </a:p>
          </p:txBody>
        </p:sp>
        <p:sp>
          <p:nvSpPr>
            <p:cNvPr id="19471" name="AutoShape 22"/>
            <p:cNvSpPr>
              <a:spLocks noChangeArrowheads="1"/>
            </p:cNvSpPr>
            <p:nvPr/>
          </p:nvSpPr>
          <p:spPr bwMode="auto">
            <a:xfrm>
              <a:off x="3966" y="1795"/>
              <a:ext cx="306" cy="616"/>
            </a:xfrm>
            <a:prstGeom prst="downArrow">
              <a:avLst>
                <a:gd name="adj1" fmla="val 50000"/>
                <a:gd name="adj2" fmla="val 50327"/>
              </a:avLst>
            </a:prstGeom>
            <a:solidFill>
              <a:srgbClr val="FF9900"/>
            </a:solidFill>
            <a:ln w="9525">
              <a:solidFill>
                <a:srgbClr val="FFFFFF"/>
              </a:solidFill>
              <a:miter lim="800000"/>
              <a:headEnd/>
              <a:tailEnd/>
            </a:ln>
          </p:spPr>
          <p:txBody>
            <a:bodyPr anchor="ctr"/>
            <a:lstStyle/>
            <a:p>
              <a:endParaRPr lang="en-US"/>
            </a:p>
          </p:txBody>
        </p:sp>
      </p:grpSp>
      <p:sp>
        <p:nvSpPr>
          <p:cNvPr id="19461" name="Rectangle 23"/>
          <p:cNvSpPr>
            <a:spLocks noChangeArrowheads="1"/>
          </p:cNvSpPr>
          <p:nvPr/>
        </p:nvSpPr>
        <p:spPr bwMode="auto">
          <a:xfrm>
            <a:off x="5076825" y="1125538"/>
            <a:ext cx="2965450" cy="366712"/>
          </a:xfrm>
          <a:prstGeom prst="rect">
            <a:avLst/>
          </a:prstGeom>
          <a:noFill/>
          <a:ln w="9525">
            <a:noFill/>
            <a:miter lim="800000"/>
            <a:headEnd/>
            <a:tailEnd/>
          </a:ln>
        </p:spPr>
        <p:txBody>
          <a:bodyPr wrap="none">
            <a:spAutoFit/>
          </a:bodyPr>
          <a:lstStyle/>
          <a:p>
            <a:r>
              <a:rPr lang="es-ES_tradnl" b="1" u="sng">
                <a:solidFill>
                  <a:schemeClr val="tx2"/>
                </a:solidFill>
              </a:rPr>
              <a:t>CONVERSIÓN DE DATOS</a:t>
            </a:r>
            <a:endParaRPr lang="es-ES" b="1" u="sng">
              <a:solidFill>
                <a:schemeClr val="tx2"/>
              </a:solidFill>
            </a:endParaRPr>
          </a:p>
        </p:txBody>
      </p:sp>
      <p:sp>
        <p:nvSpPr>
          <p:cNvPr id="19462" name="Rectangle 24"/>
          <p:cNvSpPr>
            <a:spLocks noChangeArrowheads="1"/>
          </p:cNvSpPr>
          <p:nvPr/>
        </p:nvSpPr>
        <p:spPr bwMode="auto">
          <a:xfrm>
            <a:off x="1908175" y="1125538"/>
            <a:ext cx="1936750" cy="366712"/>
          </a:xfrm>
          <a:prstGeom prst="rect">
            <a:avLst/>
          </a:prstGeom>
          <a:noFill/>
          <a:ln w="9525">
            <a:noFill/>
            <a:miter lim="800000"/>
            <a:headEnd/>
            <a:tailEnd/>
          </a:ln>
        </p:spPr>
        <p:txBody>
          <a:bodyPr wrap="none">
            <a:spAutoFit/>
          </a:bodyPr>
          <a:lstStyle/>
          <a:p>
            <a:r>
              <a:rPr lang="es-ES" b="1" u="sng">
                <a:solidFill>
                  <a:schemeClr val="tx2"/>
                </a:solidFill>
              </a:rPr>
              <a:t>CAPACITACIÓN</a:t>
            </a:r>
          </a:p>
        </p:txBody>
      </p:sp>
      <p:sp>
        <p:nvSpPr>
          <p:cNvPr id="19463" name="Line 25"/>
          <p:cNvSpPr>
            <a:spLocks noChangeShapeType="1"/>
          </p:cNvSpPr>
          <p:nvPr/>
        </p:nvSpPr>
        <p:spPr bwMode="auto">
          <a:xfrm>
            <a:off x="4427538" y="1484313"/>
            <a:ext cx="0" cy="5373687"/>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277813"/>
            <a:ext cx="7772400" cy="630237"/>
          </a:xfrm>
        </p:spPr>
        <p:txBody>
          <a:bodyPr/>
          <a:lstStyle/>
          <a:p>
            <a:pPr algn="ctr" eaLnBrk="1" hangingPunct="1"/>
            <a:r>
              <a:rPr lang="es-EC" sz="3000" b="1" smtClean="0"/>
              <a:t>ETAPAS DE LA IMPLEMENTACIÓN</a:t>
            </a:r>
            <a:endParaRPr lang="es-ES" sz="3000" b="1" smtClean="0"/>
          </a:p>
        </p:txBody>
      </p:sp>
      <p:grpSp>
        <p:nvGrpSpPr>
          <p:cNvPr id="20483" name="Group 20"/>
          <p:cNvGrpSpPr>
            <a:grpSpLocks/>
          </p:cNvGrpSpPr>
          <p:nvPr/>
        </p:nvGrpSpPr>
        <p:grpSpPr bwMode="auto">
          <a:xfrm>
            <a:off x="900113" y="1628775"/>
            <a:ext cx="3348037" cy="4967288"/>
            <a:chOff x="567" y="981"/>
            <a:chExt cx="2109" cy="3129"/>
          </a:xfrm>
        </p:grpSpPr>
        <p:sp>
          <p:nvSpPr>
            <p:cNvPr id="20499" name="AutoShape 5"/>
            <p:cNvSpPr>
              <a:spLocks noChangeAspect="1" noChangeArrowheads="1"/>
            </p:cNvSpPr>
            <p:nvPr/>
          </p:nvSpPr>
          <p:spPr bwMode="auto">
            <a:xfrm>
              <a:off x="567" y="981"/>
              <a:ext cx="2109" cy="3129"/>
            </a:xfrm>
            <a:prstGeom prst="rect">
              <a:avLst/>
            </a:prstGeom>
            <a:noFill/>
            <a:ln w="9525">
              <a:noFill/>
              <a:miter lim="800000"/>
              <a:headEnd/>
              <a:tailEnd/>
            </a:ln>
          </p:spPr>
          <p:txBody>
            <a:bodyPr/>
            <a:lstStyle/>
            <a:p>
              <a:endParaRPr lang="en-US"/>
            </a:p>
          </p:txBody>
        </p:sp>
        <p:sp>
          <p:nvSpPr>
            <p:cNvPr id="20500" name="Text Box 6"/>
            <p:cNvSpPr txBox="1">
              <a:spLocks noChangeArrowheads="1"/>
            </p:cNvSpPr>
            <p:nvPr/>
          </p:nvSpPr>
          <p:spPr bwMode="auto">
            <a:xfrm>
              <a:off x="570" y="981"/>
              <a:ext cx="1484" cy="431"/>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Definir criterios y estrategias del test de aceptación</a:t>
              </a:r>
              <a:endParaRPr lang="es-ES"/>
            </a:p>
          </p:txBody>
        </p:sp>
        <p:sp>
          <p:nvSpPr>
            <p:cNvPr id="20501" name="Text Box 7"/>
            <p:cNvSpPr txBox="1">
              <a:spLocks noChangeArrowheads="1"/>
            </p:cNvSpPr>
            <p:nvPr/>
          </p:nvSpPr>
          <p:spPr bwMode="auto">
            <a:xfrm>
              <a:off x="567" y="1721"/>
              <a:ext cx="1487" cy="404"/>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Preparar las instrucciones operativas del sistema</a:t>
              </a:r>
              <a:endParaRPr lang="es-ES"/>
            </a:p>
          </p:txBody>
        </p:sp>
        <p:sp>
          <p:nvSpPr>
            <p:cNvPr id="20502" name="Text Box 8"/>
            <p:cNvSpPr txBox="1">
              <a:spLocks noChangeArrowheads="1"/>
            </p:cNvSpPr>
            <p:nvPr/>
          </p:nvSpPr>
          <p:spPr bwMode="auto">
            <a:xfrm>
              <a:off x="567" y="2337"/>
              <a:ext cx="1342" cy="373"/>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Definir el ambiente operativo de producción</a:t>
              </a:r>
              <a:endParaRPr lang="es-ES"/>
            </a:p>
          </p:txBody>
        </p:sp>
        <p:sp>
          <p:nvSpPr>
            <p:cNvPr id="20503" name="Text Box 9"/>
            <p:cNvSpPr txBox="1">
              <a:spLocks noChangeArrowheads="1"/>
            </p:cNvSpPr>
            <p:nvPr/>
          </p:nvSpPr>
          <p:spPr bwMode="auto">
            <a:xfrm>
              <a:off x="639" y="2953"/>
              <a:ext cx="1177" cy="415"/>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Ejecutar las pruebas de aceptación</a:t>
              </a:r>
              <a:endParaRPr lang="es-ES"/>
            </a:p>
          </p:txBody>
        </p:sp>
        <p:sp>
          <p:nvSpPr>
            <p:cNvPr id="20504" name="Text Box 10"/>
            <p:cNvSpPr txBox="1">
              <a:spLocks noChangeArrowheads="1"/>
            </p:cNvSpPr>
            <p:nvPr/>
          </p:nvSpPr>
          <p:spPr bwMode="auto">
            <a:xfrm>
              <a:off x="639" y="3755"/>
              <a:ext cx="1218" cy="355"/>
            </a:xfrm>
            <a:prstGeom prst="rect">
              <a:avLst/>
            </a:prstGeom>
            <a:noFill/>
            <a:ln w="9525">
              <a:solidFill>
                <a:schemeClr val="tx1"/>
              </a:solidFill>
              <a:miter lim="800000"/>
              <a:headEnd/>
              <a:tailEnd/>
            </a:ln>
          </p:spPr>
          <p:txBody>
            <a:bodyPr/>
            <a:lstStyle/>
            <a:p>
              <a:pPr algn="ctr"/>
              <a:r>
                <a:rPr lang="es-ES_tradnl" sz="1600">
                  <a:solidFill>
                    <a:srgbClr val="000000"/>
                  </a:solidFill>
                  <a:latin typeface="Arial Narrow" pitchFamily="34" charset="0"/>
                </a:rPr>
                <a:t>Transferencia al entorno de producción</a:t>
              </a:r>
              <a:endParaRPr lang="es-ES"/>
            </a:p>
          </p:txBody>
        </p:sp>
        <p:sp>
          <p:nvSpPr>
            <p:cNvPr id="20505" name="Line 11"/>
            <p:cNvSpPr>
              <a:spLocks noChangeShapeType="1"/>
            </p:cNvSpPr>
            <p:nvPr/>
          </p:nvSpPr>
          <p:spPr bwMode="auto">
            <a:xfrm>
              <a:off x="1288" y="1310"/>
              <a:ext cx="0" cy="164"/>
            </a:xfrm>
            <a:prstGeom prst="line">
              <a:avLst/>
            </a:prstGeom>
            <a:noFill/>
            <a:ln w="9525">
              <a:solidFill>
                <a:srgbClr val="FFFFFF"/>
              </a:solidFill>
              <a:round/>
              <a:headEnd/>
              <a:tailEnd type="triangle" w="med" len="med"/>
            </a:ln>
          </p:spPr>
          <p:txBody>
            <a:bodyPr anchor="ctr"/>
            <a:lstStyle/>
            <a:p>
              <a:endParaRPr lang="en-US"/>
            </a:p>
          </p:txBody>
        </p:sp>
        <p:sp>
          <p:nvSpPr>
            <p:cNvPr id="20506" name="Line 13"/>
            <p:cNvSpPr>
              <a:spLocks noChangeShapeType="1"/>
            </p:cNvSpPr>
            <p:nvPr/>
          </p:nvSpPr>
          <p:spPr bwMode="auto">
            <a:xfrm>
              <a:off x="1288" y="2358"/>
              <a:ext cx="0" cy="164"/>
            </a:xfrm>
            <a:prstGeom prst="line">
              <a:avLst/>
            </a:prstGeom>
            <a:noFill/>
            <a:ln w="9525">
              <a:solidFill>
                <a:srgbClr val="FFFFFF"/>
              </a:solidFill>
              <a:round/>
              <a:headEnd/>
              <a:tailEnd type="triangle" w="med" len="med"/>
            </a:ln>
          </p:spPr>
          <p:txBody>
            <a:bodyPr anchor="ctr"/>
            <a:lstStyle/>
            <a:p>
              <a:endParaRPr lang="en-US"/>
            </a:p>
          </p:txBody>
        </p:sp>
        <p:sp>
          <p:nvSpPr>
            <p:cNvPr id="20507" name="Line 14"/>
            <p:cNvSpPr>
              <a:spLocks noChangeShapeType="1"/>
            </p:cNvSpPr>
            <p:nvPr/>
          </p:nvSpPr>
          <p:spPr bwMode="auto">
            <a:xfrm>
              <a:off x="1288" y="2878"/>
              <a:ext cx="0" cy="164"/>
            </a:xfrm>
            <a:prstGeom prst="line">
              <a:avLst/>
            </a:prstGeom>
            <a:noFill/>
            <a:ln w="9525">
              <a:solidFill>
                <a:srgbClr val="FFFFFF"/>
              </a:solidFill>
              <a:round/>
              <a:headEnd/>
              <a:tailEnd type="triangle" w="med" len="med"/>
            </a:ln>
          </p:spPr>
          <p:txBody>
            <a:bodyPr anchor="ctr"/>
            <a:lstStyle/>
            <a:p>
              <a:endParaRPr lang="en-US"/>
            </a:p>
          </p:txBody>
        </p:sp>
        <p:sp>
          <p:nvSpPr>
            <p:cNvPr id="20508" name="Line 15"/>
            <p:cNvSpPr>
              <a:spLocks noChangeShapeType="1"/>
            </p:cNvSpPr>
            <p:nvPr/>
          </p:nvSpPr>
          <p:spPr bwMode="auto">
            <a:xfrm>
              <a:off x="1862" y="2748"/>
              <a:ext cx="814" cy="0"/>
            </a:xfrm>
            <a:prstGeom prst="line">
              <a:avLst/>
            </a:prstGeom>
            <a:noFill/>
            <a:ln w="9525">
              <a:solidFill>
                <a:srgbClr val="FFFFFF"/>
              </a:solidFill>
              <a:round/>
              <a:headEnd/>
              <a:tailEnd type="triangle" w="med" len="med"/>
            </a:ln>
          </p:spPr>
          <p:txBody>
            <a:bodyPr anchor="ctr"/>
            <a:lstStyle/>
            <a:p>
              <a:endParaRPr lang="en-US"/>
            </a:p>
          </p:txBody>
        </p:sp>
        <p:sp>
          <p:nvSpPr>
            <p:cNvPr id="20509" name="AutoShape 16"/>
            <p:cNvSpPr>
              <a:spLocks noChangeArrowheads="1"/>
            </p:cNvSpPr>
            <p:nvPr/>
          </p:nvSpPr>
          <p:spPr bwMode="auto">
            <a:xfrm>
              <a:off x="1202" y="1434"/>
              <a:ext cx="144" cy="247"/>
            </a:xfrm>
            <a:prstGeom prst="downArrow">
              <a:avLst>
                <a:gd name="adj1" fmla="val 50000"/>
                <a:gd name="adj2" fmla="val 42882"/>
              </a:avLst>
            </a:prstGeom>
            <a:solidFill>
              <a:srgbClr val="FF9900"/>
            </a:solidFill>
            <a:ln w="9525">
              <a:solidFill>
                <a:srgbClr val="FFFFFF"/>
              </a:solidFill>
              <a:miter lim="800000"/>
              <a:headEnd/>
              <a:tailEnd/>
            </a:ln>
          </p:spPr>
          <p:txBody>
            <a:bodyPr anchor="ctr"/>
            <a:lstStyle/>
            <a:p>
              <a:endParaRPr lang="en-US"/>
            </a:p>
          </p:txBody>
        </p:sp>
        <p:sp>
          <p:nvSpPr>
            <p:cNvPr id="20510" name="AutoShape 17"/>
            <p:cNvSpPr>
              <a:spLocks noChangeArrowheads="1"/>
            </p:cNvSpPr>
            <p:nvPr/>
          </p:nvSpPr>
          <p:spPr bwMode="auto">
            <a:xfrm>
              <a:off x="1202" y="2115"/>
              <a:ext cx="144" cy="225"/>
            </a:xfrm>
            <a:prstGeom prst="downArrow">
              <a:avLst>
                <a:gd name="adj1" fmla="val 50000"/>
                <a:gd name="adj2" fmla="val 39063"/>
              </a:avLst>
            </a:prstGeom>
            <a:solidFill>
              <a:srgbClr val="FF9900"/>
            </a:solidFill>
            <a:ln w="9525">
              <a:solidFill>
                <a:srgbClr val="FFFFFF"/>
              </a:solidFill>
              <a:miter lim="800000"/>
              <a:headEnd/>
              <a:tailEnd/>
            </a:ln>
          </p:spPr>
          <p:txBody>
            <a:bodyPr anchor="ctr"/>
            <a:lstStyle/>
            <a:p>
              <a:endParaRPr lang="en-US"/>
            </a:p>
          </p:txBody>
        </p:sp>
        <p:sp>
          <p:nvSpPr>
            <p:cNvPr id="20511" name="AutoShape 18"/>
            <p:cNvSpPr>
              <a:spLocks noChangeArrowheads="1"/>
            </p:cNvSpPr>
            <p:nvPr/>
          </p:nvSpPr>
          <p:spPr bwMode="auto">
            <a:xfrm>
              <a:off x="1202" y="2724"/>
              <a:ext cx="136" cy="252"/>
            </a:xfrm>
            <a:prstGeom prst="downArrow">
              <a:avLst>
                <a:gd name="adj1" fmla="val 50000"/>
                <a:gd name="adj2" fmla="val 46324"/>
              </a:avLst>
            </a:prstGeom>
            <a:solidFill>
              <a:srgbClr val="FF9900"/>
            </a:solidFill>
            <a:ln w="9525">
              <a:solidFill>
                <a:srgbClr val="FFFFFF"/>
              </a:solidFill>
              <a:miter lim="800000"/>
              <a:headEnd/>
              <a:tailEnd/>
            </a:ln>
          </p:spPr>
          <p:txBody>
            <a:bodyPr anchor="ctr"/>
            <a:lstStyle/>
            <a:p>
              <a:endParaRPr lang="en-US"/>
            </a:p>
          </p:txBody>
        </p:sp>
        <p:sp>
          <p:nvSpPr>
            <p:cNvPr id="20512" name="AutoShape 19"/>
            <p:cNvSpPr>
              <a:spLocks noChangeArrowheads="1"/>
            </p:cNvSpPr>
            <p:nvPr/>
          </p:nvSpPr>
          <p:spPr bwMode="auto">
            <a:xfrm>
              <a:off x="1156" y="3385"/>
              <a:ext cx="143" cy="352"/>
            </a:xfrm>
            <a:prstGeom prst="downArrow">
              <a:avLst>
                <a:gd name="adj1" fmla="val 50000"/>
                <a:gd name="adj2" fmla="val 61538"/>
              </a:avLst>
            </a:prstGeom>
            <a:solidFill>
              <a:srgbClr val="FF9900"/>
            </a:solidFill>
            <a:ln w="9525">
              <a:solidFill>
                <a:srgbClr val="FFFFFF"/>
              </a:solidFill>
              <a:miter lim="800000"/>
              <a:headEnd/>
              <a:tailEnd/>
            </a:ln>
          </p:spPr>
          <p:txBody>
            <a:bodyPr anchor="ctr"/>
            <a:lstStyle/>
            <a:p>
              <a:endParaRPr lang="en-US"/>
            </a:p>
          </p:txBody>
        </p:sp>
      </p:grpSp>
      <p:grpSp>
        <p:nvGrpSpPr>
          <p:cNvPr id="20484" name="Group 21"/>
          <p:cNvGrpSpPr>
            <a:grpSpLocks noChangeAspect="1"/>
          </p:cNvGrpSpPr>
          <p:nvPr/>
        </p:nvGrpSpPr>
        <p:grpSpPr bwMode="auto">
          <a:xfrm>
            <a:off x="3924300" y="908050"/>
            <a:ext cx="5219700" cy="5670550"/>
            <a:chOff x="2254" y="-513"/>
            <a:chExt cx="9000" cy="9780"/>
          </a:xfrm>
        </p:grpSpPr>
        <p:sp>
          <p:nvSpPr>
            <p:cNvPr id="20488" name="AutoShape 22"/>
            <p:cNvSpPr>
              <a:spLocks noChangeAspect="1" noChangeArrowheads="1"/>
            </p:cNvSpPr>
            <p:nvPr/>
          </p:nvSpPr>
          <p:spPr bwMode="auto">
            <a:xfrm>
              <a:off x="2254" y="-513"/>
              <a:ext cx="9000" cy="9780"/>
            </a:xfrm>
            <a:prstGeom prst="rect">
              <a:avLst/>
            </a:prstGeom>
            <a:noFill/>
            <a:ln w="9525">
              <a:noFill/>
              <a:miter lim="800000"/>
              <a:headEnd/>
              <a:tailEnd/>
            </a:ln>
          </p:spPr>
          <p:txBody>
            <a:bodyPr/>
            <a:lstStyle/>
            <a:p>
              <a:endParaRPr lang="en-US"/>
            </a:p>
          </p:txBody>
        </p:sp>
        <p:sp>
          <p:nvSpPr>
            <p:cNvPr id="20489" name="Text Box 23"/>
            <p:cNvSpPr txBox="1">
              <a:spLocks noChangeArrowheads="1"/>
            </p:cNvSpPr>
            <p:nvPr/>
          </p:nvSpPr>
          <p:spPr bwMode="auto">
            <a:xfrm>
              <a:off x="2648" y="867"/>
              <a:ext cx="3749" cy="1182"/>
            </a:xfrm>
            <a:prstGeom prst="rect">
              <a:avLst/>
            </a:prstGeom>
            <a:noFill/>
            <a:ln w="9525">
              <a:solidFill>
                <a:schemeClr val="tx1"/>
              </a:solidFill>
              <a:miter lim="800000"/>
              <a:headEnd/>
              <a:tailEnd/>
            </a:ln>
          </p:spPr>
          <p:txBody>
            <a:bodyPr lIns="74066" tIns="37033" rIns="74066" bIns="37033"/>
            <a:lstStyle/>
            <a:p>
              <a:pPr algn="ctr"/>
              <a:r>
                <a:rPr lang="es-ES_tradnl" sz="1300">
                  <a:solidFill>
                    <a:srgbClr val="000000"/>
                  </a:solidFill>
                  <a:latin typeface="Arial Narrow" pitchFamily="34" charset="0"/>
                </a:rPr>
                <a:t>EVALUAR LA EFECTIVIDAD DEL SISTEMA</a:t>
              </a:r>
              <a:endParaRPr lang="es-ES"/>
            </a:p>
          </p:txBody>
        </p:sp>
        <p:sp>
          <p:nvSpPr>
            <p:cNvPr id="20490" name="Text Box 24"/>
            <p:cNvSpPr txBox="1">
              <a:spLocks noChangeArrowheads="1"/>
            </p:cNvSpPr>
            <p:nvPr/>
          </p:nvSpPr>
          <p:spPr bwMode="auto">
            <a:xfrm>
              <a:off x="2845" y="3232"/>
              <a:ext cx="3628" cy="1392"/>
            </a:xfrm>
            <a:prstGeom prst="rect">
              <a:avLst/>
            </a:prstGeom>
            <a:noFill/>
            <a:ln w="9525">
              <a:solidFill>
                <a:schemeClr val="tx1"/>
              </a:solidFill>
              <a:miter lim="800000"/>
              <a:headEnd/>
              <a:tailEnd/>
            </a:ln>
          </p:spPr>
          <p:txBody>
            <a:bodyPr lIns="74066" tIns="37033" rIns="74066" bIns="37033"/>
            <a:lstStyle/>
            <a:p>
              <a:pPr algn="ctr"/>
              <a:r>
                <a:rPr lang="es-ES_tradnl" sz="1300">
                  <a:solidFill>
                    <a:srgbClr val="000000"/>
                  </a:solidFill>
                  <a:latin typeface="Arial Narrow" pitchFamily="34" charset="0"/>
                </a:rPr>
                <a:t>EVALUAR EL CUMPLIMIENTO DE LOS REQUERIMIENTOS DE LOS USUARIOS</a:t>
              </a:r>
              <a:endParaRPr lang="es-ES"/>
            </a:p>
          </p:txBody>
        </p:sp>
        <p:sp>
          <p:nvSpPr>
            <p:cNvPr id="20491" name="Text Box 25"/>
            <p:cNvSpPr txBox="1">
              <a:spLocks noChangeArrowheads="1"/>
            </p:cNvSpPr>
            <p:nvPr/>
          </p:nvSpPr>
          <p:spPr bwMode="auto">
            <a:xfrm>
              <a:off x="3042" y="5597"/>
              <a:ext cx="3173" cy="1532"/>
            </a:xfrm>
            <a:prstGeom prst="rect">
              <a:avLst/>
            </a:prstGeom>
            <a:noFill/>
            <a:ln w="9525">
              <a:solidFill>
                <a:schemeClr val="tx1"/>
              </a:solidFill>
              <a:miter lim="800000"/>
              <a:headEnd/>
              <a:tailEnd/>
            </a:ln>
          </p:spPr>
          <p:txBody>
            <a:bodyPr lIns="74066" tIns="37033" rIns="74066" bIns="37033"/>
            <a:lstStyle/>
            <a:p>
              <a:pPr algn="ctr"/>
              <a:r>
                <a:rPr lang="es-ES_tradnl" sz="1300">
                  <a:solidFill>
                    <a:srgbClr val="000000"/>
                  </a:solidFill>
                  <a:latin typeface="Arial Narrow" pitchFamily="34" charset="0"/>
                </a:rPr>
                <a:t>DETERMINAR CAMBIOS O MEJORAR POTENCIALES</a:t>
              </a:r>
              <a:endParaRPr lang="es-ES"/>
            </a:p>
          </p:txBody>
        </p:sp>
        <p:sp>
          <p:nvSpPr>
            <p:cNvPr id="20492" name="Text Box 26"/>
            <p:cNvSpPr txBox="1">
              <a:spLocks noChangeArrowheads="1"/>
            </p:cNvSpPr>
            <p:nvPr/>
          </p:nvSpPr>
          <p:spPr bwMode="auto">
            <a:xfrm>
              <a:off x="2254" y="8160"/>
              <a:ext cx="4545" cy="1107"/>
            </a:xfrm>
            <a:prstGeom prst="rect">
              <a:avLst/>
            </a:prstGeom>
            <a:noFill/>
            <a:ln w="9525">
              <a:solidFill>
                <a:schemeClr val="tx1"/>
              </a:solidFill>
              <a:miter lim="800000"/>
              <a:headEnd/>
              <a:tailEnd/>
            </a:ln>
          </p:spPr>
          <p:txBody>
            <a:bodyPr lIns="74066" tIns="37033" rIns="74066" bIns="37033"/>
            <a:lstStyle/>
            <a:p>
              <a:pPr algn="ctr"/>
              <a:r>
                <a:rPr lang="es-ES_tradnl" sz="1300">
                  <a:solidFill>
                    <a:srgbClr val="000000"/>
                  </a:solidFill>
                  <a:latin typeface="Arial Narrow" pitchFamily="34" charset="0"/>
                </a:rPr>
                <a:t>REVISIÓN POST-IMPLEMENTACIÓN “DELIVERABLE”</a:t>
              </a:r>
              <a:endParaRPr lang="es-ES"/>
            </a:p>
          </p:txBody>
        </p:sp>
        <p:sp>
          <p:nvSpPr>
            <p:cNvPr id="20493" name="Text Box 27"/>
            <p:cNvSpPr txBox="1">
              <a:spLocks noChangeArrowheads="1"/>
            </p:cNvSpPr>
            <p:nvPr/>
          </p:nvSpPr>
          <p:spPr bwMode="auto">
            <a:xfrm>
              <a:off x="7575" y="1064"/>
              <a:ext cx="3602" cy="3351"/>
            </a:xfrm>
            <a:prstGeom prst="rect">
              <a:avLst/>
            </a:prstGeom>
            <a:noFill/>
            <a:ln w="9525">
              <a:solidFill>
                <a:schemeClr val="tx1"/>
              </a:solidFill>
              <a:miter lim="800000"/>
              <a:headEnd/>
              <a:tailEnd/>
            </a:ln>
          </p:spPr>
          <p:txBody>
            <a:bodyPr lIns="74066" tIns="37033" rIns="74066" bIns="37033"/>
            <a:lstStyle/>
            <a:p>
              <a:pPr lvl="1">
                <a:buSzPts val="1600"/>
                <a:buFont typeface="Arial Narrow" pitchFamily="34" charset="0"/>
                <a:buChar char="•"/>
              </a:pPr>
              <a:r>
                <a:rPr lang="es-ES_tradnl" sz="1300">
                  <a:solidFill>
                    <a:srgbClr val="000000"/>
                  </a:solidFill>
                  <a:latin typeface="Arial Narrow" pitchFamily="34" charset="0"/>
                </a:rPr>
                <a:t> Satisfacción del usuario</a:t>
              </a:r>
            </a:p>
            <a:p>
              <a:pPr lvl="1">
                <a:buSzPts val="1600"/>
                <a:buFont typeface="Arial Narrow" pitchFamily="34" charset="0"/>
                <a:buChar char="•"/>
              </a:pPr>
              <a:r>
                <a:rPr lang="es-ES_tradnl" sz="1300">
                  <a:solidFill>
                    <a:srgbClr val="000000"/>
                  </a:solidFill>
                  <a:latin typeface="Arial Narrow" pitchFamily="34" charset="0"/>
                </a:rPr>
                <a:t> Tiempos de respuesta</a:t>
              </a:r>
            </a:p>
            <a:p>
              <a:pPr lvl="1">
                <a:buSzPts val="1600"/>
                <a:buFont typeface="Arial Narrow" pitchFamily="34" charset="0"/>
                <a:buChar char="•"/>
              </a:pPr>
              <a:r>
                <a:rPr lang="es-ES_tradnl" sz="1300">
                  <a:solidFill>
                    <a:srgbClr val="000000"/>
                  </a:solidFill>
                  <a:latin typeface="Arial Narrow" pitchFamily="34" charset="0"/>
                </a:rPr>
                <a:t> Grado de uso</a:t>
              </a:r>
            </a:p>
            <a:p>
              <a:pPr lvl="1">
                <a:buSzPts val="1600"/>
                <a:buFont typeface="Arial Narrow" pitchFamily="34" charset="0"/>
                <a:buChar char="•"/>
              </a:pPr>
              <a:r>
                <a:rPr lang="es-ES_tradnl" sz="1300">
                  <a:solidFill>
                    <a:srgbClr val="000000"/>
                  </a:solidFill>
                  <a:latin typeface="Arial Narrow" pitchFamily="34" charset="0"/>
                </a:rPr>
                <a:t> Confiabilidad</a:t>
              </a:r>
            </a:p>
            <a:p>
              <a:pPr lvl="1">
                <a:buSzPts val="1600"/>
                <a:buFont typeface="Arial Narrow" pitchFamily="34" charset="0"/>
                <a:buChar char="•"/>
              </a:pPr>
              <a:r>
                <a:rPr lang="es-ES_tradnl" sz="1300">
                  <a:solidFill>
                    <a:srgbClr val="000000"/>
                  </a:solidFill>
                  <a:latin typeface="Arial Narrow" pitchFamily="34" charset="0"/>
                </a:rPr>
                <a:t> Oportunidad de la inf. brindada</a:t>
              </a:r>
            </a:p>
            <a:p>
              <a:pPr lvl="1">
                <a:buSzPts val="1600"/>
                <a:buFont typeface="Arial Narrow" pitchFamily="34" charset="0"/>
                <a:buChar char="•"/>
              </a:pPr>
              <a:r>
                <a:rPr lang="es-ES_tradnl" sz="1300">
                  <a:solidFill>
                    <a:srgbClr val="000000"/>
                  </a:solidFill>
                  <a:latin typeface="Arial Narrow" pitchFamily="34" charset="0"/>
                </a:rPr>
                <a:t> Integridad</a:t>
              </a:r>
            </a:p>
            <a:p>
              <a:pPr lvl="1">
                <a:buSzPts val="1600"/>
                <a:buFont typeface="Arial Narrow" pitchFamily="34" charset="0"/>
                <a:buChar char="•"/>
              </a:pPr>
              <a:r>
                <a:rPr lang="es-ES_tradnl" sz="1300">
                  <a:solidFill>
                    <a:srgbClr val="000000"/>
                  </a:solidFill>
                  <a:latin typeface="Arial Narrow" pitchFamily="34" charset="0"/>
                </a:rPr>
                <a:t> Documentación</a:t>
              </a:r>
              <a:endParaRPr lang="es-ES"/>
            </a:p>
          </p:txBody>
        </p:sp>
        <p:sp>
          <p:nvSpPr>
            <p:cNvPr id="20494" name="AutoShape 28"/>
            <p:cNvSpPr>
              <a:spLocks noChangeArrowheads="1"/>
            </p:cNvSpPr>
            <p:nvPr/>
          </p:nvSpPr>
          <p:spPr bwMode="auto">
            <a:xfrm>
              <a:off x="6590" y="1261"/>
              <a:ext cx="959" cy="320"/>
            </a:xfrm>
            <a:prstGeom prst="rightArrow">
              <a:avLst>
                <a:gd name="adj1" fmla="val 50000"/>
                <a:gd name="adj2" fmla="val 74922"/>
              </a:avLst>
            </a:prstGeom>
            <a:solidFill>
              <a:srgbClr val="FF9900"/>
            </a:solidFill>
            <a:ln w="9525">
              <a:solidFill>
                <a:srgbClr val="FFFFFF"/>
              </a:solidFill>
              <a:miter lim="800000"/>
              <a:headEnd/>
              <a:tailEnd/>
            </a:ln>
          </p:spPr>
          <p:txBody>
            <a:bodyPr anchor="ctr"/>
            <a:lstStyle/>
            <a:p>
              <a:endParaRPr lang="en-US"/>
            </a:p>
          </p:txBody>
        </p:sp>
        <p:sp>
          <p:nvSpPr>
            <p:cNvPr id="20495" name="AutoShape 29"/>
            <p:cNvSpPr>
              <a:spLocks noChangeArrowheads="1"/>
            </p:cNvSpPr>
            <p:nvPr/>
          </p:nvSpPr>
          <p:spPr bwMode="auto">
            <a:xfrm>
              <a:off x="6590" y="3823"/>
              <a:ext cx="959" cy="320"/>
            </a:xfrm>
            <a:prstGeom prst="rightArrow">
              <a:avLst>
                <a:gd name="adj1" fmla="val 50000"/>
                <a:gd name="adj2" fmla="val 74922"/>
              </a:avLst>
            </a:prstGeom>
            <a:solidFill>
              <a:srgbClr val="FF9900"/>
            </a:solidFill>
            <a:ln w="9525">
              <a:solidFill>
                <a:srgbClr val="FFFFFF"/>
              </a:solidFill>
              <a:miter lim="800000"/>
              <a:headEnd/>
              <a:tailEnd/>
            </a:ln>
          </p:spPr>
          <p:txBody>
            <a:bodyPr anchor="ctr"/>
            <a:lstStyle/>
            <a:p>
              <a:endParaRPr lang="en-US"/>
            </a:p>
          </p:txBody>
        </p:sp>
        <p:sp>
          <p:nvSpPr>
            <p:cNvPr id="20496" name="AutoShape 30"/>
            <p:cNvSpPr>
              <a:spLocks noChangeArrowheads="1"/>
            </p:cNvSpPr>
            <p:nvPr/>
          </p:nvSpPr>
          <p:spPr bwMode="auto">
            <a:xfrm>
              <a:off x="4422" y="2247"/>
              <a:ext cx="394" cy="926"/>
            </a:xfrm>
            <a:prstGeom prst="downArrow">
              <a:avLst>
                <a:gd name="adj1" fmla="val 50000"/>
                <a:gd name="adj2" fmla="val 58756"/>
              </a:avLst>
            </a:prstGeom>
            <a:solidFill>
              <a:srgbClr val="FF9900"/>
            </a:solidFill>
            <a:ln w="9525">
              <a:solidFill>
                <a:srgbClr val="FFFFFF"/>
              </a:solidFill>
              <a:miter lim="800000"/>
              <a:headEnd/>
              <a:tailEnd/>
            </a:ln>
          </p:spPr>
          <p:txBody>
            <a:bodyPr anchor="ctr"/>
            <a:lstStyle/>
            <a:p>
              <a:endParaRPr lang="en-US"/>
            </a:p>
          </p:txBody>
        </p:sp>
        <p:sp>
          <p:nvSpPr>
            <p:cNvPr id="20497" name="AutoShape 31"/>
            <p:cNvSpPr>
              <a:spLocks noChangeArrowheads="1"/>
            </p:cNvSpPr>
            <p:nvPr/>
          </p:nvSpPr>
          <p:spPr bwMode="auto">
            <a:xfrm>
              <a:off x="4422" y="7371"/>
              <a:ext cx="320" cy="535"/>
            </a:xfrm>
            <a:prstGeom prst="downArrow">
              <a:avLst>
                <a:gd name="adj1" fmla="val 50000"/>
                <a:gd name="adj2" fmla="val 41797"/>
              </a:avLst>
            </a:prstGeom>
            <a:solidFill>
              <a:srgbClr val="FF9900"/>
            </a:solidFill>
            <a:ln w="9525">
              <a:solidFill>
                <a:srgbClr val="FFFFFF"/>
              </a:solidFill>
              <a:miter lim="800000"/>
              <a:headEnd/>
              <a:tailEnd/>
            </a:ln>
          </p:spPr>
          <p:txBody>
            <a:bodyPr anchor="ctr"/>
            <a:lstStyle/>
            <a:p>
              <a:endParaRPr lang="en-US"/>
            </a:p>
          </p:txBody>
        </p:sp>
        <p:sp>
          <p:nvSpPr>
            <p:cNvPr id="20498" name="AutoShape 32"/>
            <p:cNvSpPr>
              <a:spLocks noChangeArrowheads="1"/>
            </p:cNvSpPr>
            <p:nvPr/>
          </p:nvSpPr>
          <p:spPr bwMode="auto">
            <a:xfrm>
              <a:off x="4422" y="5006"/>
              <a:ext cx="320" cy="533"/>
            </a:xfrm>
            <a:prstGeom prst="downArrow">
              <a:avLst>
                <a:gd name="adj1" fmla="val 50000"/>
                <a:gd name="adj2" fmla="val 41641"/>
              </a:avLst>
            </a:prstGeom>
            <a:solidFill>
              <a:srgbClr val="FF9900"/>
            </a:solidFill>
            <a:ln w="9525">
              <a:solidFill>
                <a:srgbClr val="FFFFFF"/>
              </a:solidFill>
              <a:miter lim="800000"/>
              <a:headEnd/>
              <a:tailEnd/>
            </a:ln>
          </p:spPr>
          <p:txBody>
            <a:bodyPr anchor="ctr"/>
            <a:lstStyle/>
            <a:p>
              <a:endParaRPr lang="en-US"/>
            </a:p>
          </p:txBody>
        </p:sp>
      </p:grpSp>
      <p:sp>
        <p:nvSpPr>
          <p:cNvPr id="20485" name="Line 33"/>
          <p:cNvSpPr>
            <a:spLocks noChangeShapeType="1"/>
          </p:cNvSpPr>
          <p:nvPr/>
        </p:nvSpPr>
        <p:spPr bwMode="auto">
          <a:xfrm>
            <a:off x="3563938" y="1484313"/>
            <a:ext cx="0" cy="5373687"/>
          </a:xfrm>
          <a:prstGeom prst="line">
            <a:avLst/>
          </a:prstGeom>
          <a:noFill/>
          <a:ln w="38100">
            <a:solidFill>
              <a:schemeClr val="tx1"/>
            </a:solidFill>
            <a:round/>
            <a:headEnd/>
            <a:tailEnd/>
          </a:ln>
        </p:spPr>
        <p:txBody>
          <a:bodyPr/>
          <a:lstStyle/>
          <a:p>
            <a:endParaRPr lang="en-US"/>
          </a:p>
        </p:txBody>
      </p:sp>
      <p:sp>
        <p:nvSpPr>
          <p:cNvPr id="20486" name="Rectangle 34"/>
          <p:cNvSpPr>
            <a:spLocks noChangeArrowheads="1"/>
          </p:cNvSpPr>
          <p:nvPr/>
        </p:nvSpPr>
        <p:spPr bwMode="auto">
          <a:xfrm>
            <a:off x="250825" y="908050"/>
            <a:ext cx="3708400" cy="641350"/>
          </a:xfrm>
          <a:prstGeom prst="rect">
            <a:avLst/>
          </a:prstGeom>
          <a:noFill/>
          <a:ln w="9525">
            <a:noFill/>
            <a:miter lim="800000"/>
            <a:headEnd/>
            <a:tailEnd/>
          </a:ln>
        </p:spPr>
        <p:txBody>
          <a:bodyPr anchor="ctr">
            <a:spAutoFit/>
          </a:bodyPr>
          <a:lstStyle/>
          <a:p>
            <a:pPr algn="ctr"/>
            <a:r>
              <a:rPr lang="es-ES_tradnl" b="1" u="sng"/>
              <a:t>IMPLANTACIÓN / PRUEBAS DE ACEPTACIÓN</a:t>
            </a:r>
            <a:r>
              <a:rPr lang="es-ES" u="sng"/>
              <a:t> </a:t>
            </a:r>
          </a:p>
        </p:txBody>
      </p:sp>
      <p:sp>
        <p:nvSpPr>
          <p:cNvPr id="20487" name="Rectangle 35"/>
          <p:cNvSpPr>
            <a:spLocks noChangeArrowheads="1"/>
          </p:cNvSpPr>
          <p:nvPr/>
        </p:nvSpPr>
        <p:spPr bwMode="auto">
          <a:xfrm>
            <a:off x="4572000" y="981075"/>
            <a:ext cx="4121150" cy="366713"/>
          </a:xfrm>
          <a:prstGeom prst="rect">
            <a:avLst/>
          </a:prstGeom>
          <a:noFill/>
          <a:ln w="9525">
            <a:noFill/>
            <a:miter lim="800000"/>
            <a:headEnd/>
            <a:tailEnd/>
          </a:ln>
        </p:spPr>
        <p:txBody>
          <a:bodyPr wrap="none" anchor="ctr">
            <a:spAutoFit/>
          </a:bodyPr>
          <a:lstStyle/>
          <a:p>
            <a:r>
              <a:rPr lang="es-ES_tradnl" b="1" u="sng"/>
              <a:t>REVISIÓN POST-IMPLEMENTACIÓN</a:t>
            </a:r>
            <a:endParaRPr lang="es-ES" u="sn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s-EC" sz="3000" b="1" smtClean="0"/>
              <a:t>MANUAL DE CONTROLES DE IMPLEMENTACION DE SISTEMAS	</a:t>
            </a:r>
            <a:endParaRPr lang="es-ES" sz="3000" b="1" smtClean="0"/>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s-EC" sz="2400" b="1" u="sng" smtClean="0"/>
              <a:t>ANÁLISIS DE RIESGOS</a:t>
            </a:r>
          </a:p>
          <a:p>
            <a:pPr eaLnBrk="1" hangingPunct="1">
              <a:buFont typeface="Wingdings" pitchFamily="2" charset="2"/>
              <a:buNone/>
            </a:pPr>
            <a:endParaRPr lang="es-EC" sz="2400" b="1" u="sng" smtClean="0"/>
          </a:p>
          <a:p>
            <a:pPr eaLnBrk="1" hangingPunct="1">
              <a:buFont typeface="Wingdings" pitchFamily="2" charset="2"/>
              <a:buNone/>
            </a:pPr>
            <a:r>
              <a:rPr lang="es-EC" sz="1800" smtClean="0"/>
              <a:t>1.- RIESGOS DE LA ORGANIZACIÓN DE LA IMPLEMENTACIÓN</a:t>
            </a:r>
            <a:r>
              <a:rPr lang="es-ES" sz="1800" smtClean="0"/>
              <a:t>  </a:t>
            </a:r>
          </a:p>
          <a:p>
            <a:pPr eaLnBrk="1" hangingPunct="1">
              <a:buFont typeface="Wingdings" pitchFamily="2" charset="2"/>
              <a:buNone/>
            </a:pPr>
            <a:r>
              <a:rPr lang="es-ES" sz="1800" smtClean="0"/>
              <a:t>2.- </a:t>
            </a:r>
            <a:r>
              <a:rPr lang="es-EC" sz="1800" smtClean="0"/>
              <a:t>RIESGOS ADMINISTRATIVOS</a:t>
            </a:r>
            <a:r>
              <a:rPr lang="es-ES" sz="1800" smtClean="0"/>
              <a:t> </a:t>
            </a:r>
          </a:p>
          <a:p>
            <a:pPr eaLnBrk="1" hangingPunct="1">
              <a:buFont typeface="Wingdings" pitchFamily="2" charset="2"/>
              <a:buNone/>
            </a:pPr>
            <a:r>
              <a:rPr lang="es-ES" sz="1800" smtClean="0"/>
              <a:t>3.- </a:t>
            </a:r>
            <a:r>
              <a:rPr lang="es-EC" sz="1800" smtClean="0"/>
              <a:t>RIESGOS DE ACCESO</a:t>
            </a:r>
            <a:r>
              <a:rPr lang="es-ES" sz="1800" smtClean="0"/>
              <a:t> </a:t>
            </a:r>
          </a:p>
          <a:p>
            <a:pPr eaLnBrk="1" hangingPunct="1">
              <a:buFont typeface="Wingdings" pitchFamily="2" charset="2"/>
              <a:buNone/>
            </a:pPr>
            <a:r>
              <a:rPr lang="es-ES" sz="1800" smtClean="0"/>
              <a:t>4.- </a:t>
            </a:r>
            <a:r>
              <a:rPr lang="es-EC" sz="1800" smtClean="0"/>
              <a:t>RIESGOS DE CONVERSIÓN</a:t>
            </a:r>
            <a:r>
              <a:rPr lang="es-ES" sz="1800" smtClean="0"/>
              <a:t> </a:t>
            </a:r>
          </a:p>
          <a:p>
            <a:pPr eaLnBrk="1" hangingPunct="1">
              <a:buFont typeface="Wingdings" pitchFamily="2" charset="2"/>
              <a:buNone/>
            </a:pPr>
            <a:r>
              <a:rPr lang="es-EC" sz="1800" smtClean="0"/>
              <a:t>5.- RIESGOS DE PRUEBA</a:t>
            </a:r>
            <a:r>
              <a:rPr lang="es-ES" sz="1800" smtClean="0"/>
              <a:t> </a:t>
            </a:r>
          </a:p>
          <a:p>
            <a:pPr eaLnBrk="1" hangingPunct="1">
              <a:buFont typeface="Wingdings" pitchFamily="2" charset="2"/>
              <a:buNone/>
            </a:pPr>
            <a:r>
              <a:rPr lang="es-EC" sz="1800" smtClean="0"/>
              <a:t>6.- RIESGOS DE AUDITORIA</a:t>
            </a:r>
            <a:r>
              <a:rPr lang="es-ES" sz="1800" smtClean="0"/>
              <a:t> </a:t>
            </a:r>
          </a:p>
          <a:p>
            <a:pPr eaLnBrk="1" hangingPunct="1">
              <a:buFont typeface="Wingdings" pitchFamily="2" charset="2"/>
              <a:buNone/>
            </a:pPr>
            <a:r>
              <a:rPr lang="es-EC" sz="1800" smtClean="0"/>
              <a:t>7.- RIESGOS DE SEGURIDAD</a:t>
            </a:r>
            <a:r>
              <a:rPr lang="es-ES" sz="1800" smtClean="0"/>
              <a:t> </a:t>
            </a:r>
          </a:p>
          <a:p>
            <a:pPr eaLnBrk="1" hangingPunct="1">
              <a:buFont typeface="Wingdings" pitchFamily="2" charset="2"/>
              <a:buNone/>
            </a:pPr>
            <a:r>
              <a:rPr lang="es-EC" sz="1800" smtClean="0"/>
              <a:t>8.- RIESGOS EN LA POST-IMPLEMENTACIÓN</a:t>
            </a:r>
            <a:r>
              <a:rPr lang="es-ES" sz="18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3235" name="Group 51"/>
          <p:cNvGraphicFramePr>
            <a:graphicFrameLocks noGrp="1"/>
          </p:cNvGraphicFramePr>
          <p:nvPr>
            <p:ph sz="half" idx="2"/>
          </p:nvPr>
        </p:nvGraphicFramePr>
        <p:xfrm>
          <a:off x="684213" y="1773238"/>
          <a:ext cx="8064500" cy="4603943"/>
        </p:xfrm>
        <a:graphic>
          <a:graphicData uri="http://schemas.openxmlformats.org/drawingml/2006/table">
            <a:tbl>
              <a:tblPr/>
              <a:tblGrid>
                <a:gridCol w="8064500"/>
              </a:tblGrid>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   </a:t>
                      </a:r>
                      <a:r>
                        <a:rPr kumimoji="0" lang="es-EC" sz="1800" b="0" i="0" u="none" strike="noStrike" cap="none" normalizeH="0" baseline="0" smtClean="0">
                          <a:ln>
                            <a:noFill/>
                          </a:ln>
                          <a:solidFill>
                            <a:schemeClr val="tx1"/>
                          </a:solidFill>
                          <a:effectLst/>
                          <a:latin typeface="Arial" charset="0"/>
                        </a:rPr>
                        <a:t>LA ORGANIZACIÓN DE LA IMPLEMENTACIÓN</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endParaRPr kumimoji="0" lang="es-EC"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0" i="0" u="none" strike="noStrike" cap="none" normalizeH="0" baseline="0" smtClean="0">
                          <a:ln>
                            <a:noFill/>
                          </a:ln>
                          <a:solidFill>
                            <a:schemeClr val="tx1"/>
                          </a:solidFill>
                          <a:effectLst/>
                          <a:latin typeface="Arial" charset="0"/>
                        </a:rPr>
                        <a:t>Realizar la  organización de implementación de sistemas una vez que se haya efectuado satisfactoriamente el diseño, construcción, prueba del mismo y existan las evidencias que respalden dicha acción, así como la autorización del líder del proyecto</a:t>
                      </a:r>
                      <a:r>
                        <a:rPr kumimoji="0" lang="es-ES" sz="1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a:t>
                      </a:r>
                      <a:r>
                        <a:rPr kumimoji="0" lang="es-EC" sz="1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realizar un plan estratégico para efectuar la implementación del sistema, describiendo el equipo de trabajo, actividades o tareas a realizar y los tiempos de ejecución.</a:t>
                      </a:r>
                      <a:r>
                        <a:rPr kumimoji="0" lang="es-ES" sz="1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endParaRPr kumimoji="0" lang="es-EC"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El equipo del proyecto deberá elaborar un plan de implementación, que involucre todas las actividades necesarias.</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4231" name="Group 23"/>
          <p:cNvGraphicFramePr>
            <a:graphicFrameLocks noGrp="1"/>
          </p:cNvGraphicFramePr>
          <p:nvPr>
            <p:ph idx="1"/>
          </p:nvPr>
        </p:nvGraphicFramePr>
        <p:xfrm>
          <a:off x="914400" y="1600200"/>
          <a:ext cx="7772400" cy="4585654"/>
        </p:xfrm>
        <a:graphic>
          <a:graphicData uri="http://schemas.openxmlformats.org/drawingml/2006/table">
            <a:tbl>
              <a:tblPr/>
              <a:tblGrid>
                <a:gridCol w="7772400"/>
              </a:tblGrid>
              <a:tr h="566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a:t>
                      </a:r>
                      <a:r>
                        <a:rPr kumimoji="0" lang="es-EC" sz="1800" b="0" i="0" u="none" strike="noStrike" cap="none" normalizeH="0" baseline="0" smtClean="0">
                          <a:ln>
                            <a:noFill/>
                          </a:ln>
                          <a:solidFill>
                            <a:schemeClr val="tx1"/>
                          </a:solidFill>
                          <a:effectLst/>
                          <a:latin typeface="Arial" charset="0"/>
                        </a:rPr>
                        <a:t>  ACCESO FÍSICO Y LÓGICO</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S" sz="1800" b="0" i="0" u="none" strike="noStrike" cap="none" normalizeH="0" baseline="0" smtClean="0">
                          <a:ln>
                            <a:noFill/>
                          </a:ln>
                          <a:solidFill>
                            <a:schemeClr val="tx1"/>
                          </a:solidFill>
                          <a:effectLst/>
                          <a:latin typeface="Arial" charset="0"/>
                        </a:rPr>
                        <a:t>Definir la comunidad de usuarios y los roles de los mismos de acuerdo a sus responsabilidades y tareas. </a:t>
                      </a: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elaborar una lista de todos los usuarios que deben tener acceso al sistema con la declaración de los perfiles de seguridad y opciones de menú debidamente autorizadas por su jefe inmediato.</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S" sz="1800" b="0" i="0" u="none" strike="noStrike" cap="none" normalizeH="0" baseline="0" smtClean="0">
                          <a:ln>
                            <a:noFill/>
                          </a:ln>
                          <a:solidFill>
                            <a:schemeClr val="tx1"/>
                          </a:solidFill>
                          <a:effectLst/>
                          <a:latin typeface="Arial" charset="0"/>
                        </a:rPr>
                        <a:t>Se debe definir la comunidad de usuarios y los roles de los mismos de acuerdo a sus responsabilidades y tareas.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s-EC" sz="3400" b="1" smtClean="0"/>
              <a:t>LOS SISTEMAS DE INFORMACIÓN</a:t>
            </a:r>
            <a:r>
              <a:rPr lang="es-ES" sz="4600" smtClean="0"/>
              <a:t> </a:t>
            </a:r>
          </a:p>
        </p:txBody>
      </p:sp>
      <p:sp>
        <p:nvSpPr>
          <p:cNvPr id="6147" name="Rectangle 3"/>
          <p:cNvSpPr>
            <a:spLocks noGrp="1" noChangeArrowheads="1"/>
          </p:cNvSpPr>
          <p:nvPr>
            <p:ph type="body" idx="1"/>
          </p:nvPr>
        </p:nvSpPr>
        <p:spPr>
          <a:xfrm>
            <a:off x="914400" y="1600200"/>
            <a:ext cx="6034088" cy="4530725"/>
          </a:xfrm>
        </p:spPr>
        <p:txBody>
          <a:bodyPr/>
          <a:lstStyle/>
          <a:p>
            <a:pPr eaLnBrk="1" hangingPunct="1">
              <a:lnSpc>
                <a:spcPct val="80000"/>
              </a:lnSpc>
              <a:buFont typeface="Wingdings" pitchFamily="2" charset="2"/>
              <a:buChar char="v"/>
            </a:pPr>
            <a:r>
              <a:rPr lang="es-EC" sz="1800" smtClean="0"/>
              <a:t>Según Nolan “Es un grupo de gente, una serie de procedimientos o equipo de procesamiento de datos que escoge, almacenan, procesan y recuperan datos para disminuir la incertidumbre en la toma de decisiones mediante el suministro de información a los niveles gerenciales para que sea utilizada eficientemente”</a:t>
            </a:r>
          </a:p>
          <a:p>
            <a:pPr eaLnBrk="1" hangingPunct="1">
              <a:lnSpc>
                <a:spcPct val="80000"/>
              </a:lnSpc>
              <a:buFont typeface="Wingdings" pitchFamily="2" charset="2"/>
              <a:buChar char="v"/>
            </a:pPr>
            <a:endParaRPr lang="es-EC" sz="1800" smtClean="0"/>
          </a:p>
          <a:p>
            <a:pPr eaLnBrk="1" hangingPunct="1">
              <a:lnSpc>
                <a:spcPct val="80000"/>
              </a:lnSpc>
              <a:buFont typeface="Wingdings" pitchFamily="2" charset="2"/>
              <a:buChar char="v"/>
            </a:pPr>
            <a:r>
              <a:rPr lang="es-EC" sz="1800" smtClean="0"/>
              <a:t>Según James Senn “Es el medio por el cual los datos fluyen de una persona o departamento hacia otros  y puede ser cualquier cosa, desde la comunicación interna entre los diferentes componentes de la organización y líneas telefónicas hasta sistemas de cómputo que generan reportes  periódicos para varios usuarios”</a:t>
            </a:r>
          </a:p>
          <a:p>
            <a:pPr eaLnBrk="1" hangingPunct="1">
              <a:lnSpc>
                <a:spcPct val="80000"/>
              </a:lnSpc>
              <a:buFont typeface="Wingdings" pitchFamily="2" charset="2"/>
              <a:buChar char="v"/>
            </a:pPr>
            <a:endParaRPr lang="es-EC" sz="1800" smtClean="0"/>
          </a:p>
          <a:p>
            <a:pPr eaLnBrk="1" hangingPunct="1">
              <a:lnSpc>
                <a:spcPct val="80000"/>
              </a:lnSpc>
              <a:buFont typeface="Wingdings" pitchFamily="2" charset="2"/>
              <a:buChar char="v"/>
            </a:pPr>
            <a:r>
              <a:rPr lang="es-EC" sz="1800" smtClean="0"/>
              <a:t>Según la Real Academia de la Lengua “Es un conjunto organizado de cosas o partes interactuantes e interdependientes, que se relacionan formando un todo unitario y complejo”</a:t>
            </a:r>
            <a:endParaRPr lang="es-ES" sz="1800" smtClean="0"/>
          </a:p>
        </p:txBody>
      </p:sp>
      <p:pic>
        <p:nvPicPr>
          <p:cNvPr id="6148" name="Picture 5" descr="j0234657"/>
          <p:cNvPicPr>
            <a:picLocks noChangeAspect="1" noChangeArrowheads="1"/>
          </p:cNvPicPr>
          <p:nvPr/>
        </p:nvPicPr>
        <p:blipFill>
          <a:blip r:embed="rId2"/>
          <a:srcRect/>
          <a:stretch>
            <a:fillRect/>
          </a:stretch>
        </p:blipFill>
        <p:spPr bwMode="auto">
          <a:xfrm>
            <a:off x="6877050" y="1700213"/>
            <a:ext cx="1712913" cy="4249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5261" name="Group 29"/>
          <p:cNvGraphicFramePr>
            <a:graphicFrameLocks noGrp="1"/>
          </p:cNvGraphicFramePr>
          <p:nvPr>
            <p:ph idx="1"/>
          </p:nvPr>
        </p:nvGraphicFramePr>
        <p:xfrm>
          <a:off x="914400" y="1600200"/>
          <a:ext cx="7772400" cy="4896614"/>
        </p:xfrm>
        <a:graphic>
          <a:graphicData uri="http://schemas.openxmlformats.org/drawingml/2006/table">
            <a:tbl>
              <a:tblPr/>
              <a:tblGrid>
                <a:gridCol w="7772400"/>
              </a:tblGrid>
              <a:tr h="539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a:t>
                      </a:r>
                      <a:r>
                        <a:rPr kumimoji="0" lang="es-EC" sz="1800" b="0" i="0" u="none" strike="noStrike" cap="none" normalizeH="0" baseline="0" smtClean="0">
                          <a:ln>
                            <a:noFill/>
                          </a:ln>
                          <a:solidFill>
                            <a:schemeClr val="tx1"/>
                          </a:solidFill>
                          <a:effectLst/>
                          <a:latin typeface="Arial" charset="0"/>
                        </a:rPr>
                        <a:t>  CONTROLES DE CONVERSIÓN	</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8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CO" sz="1800" b="0" i="0" u="none" strike="noStrike" cap="none" normalizeH="0" baseline="0" smtClean="0">
                          <a:ln>
                            <a:noFill/>
                          </a:ln>
                          <a:solidFill>
                            <a:schemeClr val="tx1"/>
                          </a:solidFill>
                          <a:effectLst/>
                          <a:latin typeface="Arial" charset="0"/>
                        </a:rPr>
                        <a:t>Se debe realizar un proceso de limpieza de los datos antes de la conversión, para garantizar que todos los datos a convertir sean precisos, válidos y estén actualizados.</a:t>
                      </a:r>
                      <a:r>
                        <a:rPr kumimoji="0" lang="es-ES" sz="1800" b="0" i="0" u="none" strike="noStrike" cap="none" normalizeH="0" baseline="0" smtClean="0">
                          <a:ln>
                            <a:noFill/>
                          </a:ln>
                          <a:solidFill>
                            <a:schemeClr val="tx1"/>
                          </a:solidFill>
                          <a:effectLst/>
                          <a:latin typeface="Arial" charset="0"/>
                        </a:rPr>
                        <a:t> </a:t>
                      </a: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1"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 </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elaborar un plan de conversión que involucre las estrategias y los recursos informáticos necesarios, el tiempo, los costos, la organización del personal que efectuará la conversión y la asignación de responsabilidades.</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La gerencia usuaria y de sistemas deben dar el visto bueno o la aprobación respectiva al plan de conversión.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6282" name="Group 26"/>
          <p:cNvGraphicFramePr>
            <a:graphicFrameLocks noGrp="1"/>
          </p:cNvGraphicFramePr>
          <p:nvPr>
            <p:ph idx="1"/>
          </p:nvPr>
        </p:nvGraphicFramePr>
        <p:xfrm>
          <a:off x="914400" y="1600200"/>
          <a:ext cx="7772400" cy="4954208"/>
        </p:xfrm>
        <a:graphic>
          <a:graphicData uri="http://schemas.openxmlformats.org/drawingml/2006/table">
            <a:tbl>
              <a:tblPr/>
              <a:tblGrid>
                <a:gridCol w="7772400"/>
              </a:tblGrid>
              <a:tr h="501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a:t>
                      </a:r>
                      <a:r>
                        <a:rPr kumimoji="0" lang="es-EC" sz="1800" b="0" i="0" u="none" strike="noStrike" cap="none" normalizeH="0" baseline="0" smtClean="0">
                          <a:ln>
                            <a:noFill/>
                          </a:ln>
                          <a:solidFill>
                            <a:schemeClr val="tx1"/>
                          </a:solidFill>
                          <a:effectLst/>
                          <a:latin typeface="Arial" charset="0"/>
                        </a:rPr>
                        <a:t> PRUEBAS DE ACEPTACIÓN</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1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0" i="0" u="none" strike="noStrike" cap="none" normalizeH="0" baseline="0" smtClean="0">
                          <a:ln>
                            <a:noFill/>
                          </a:ln>
                          <a:solidFill>
                            <a:schemeClr val="tx1"/>
                          </a:solidFill>
                          <a:effectLst/>
                          <a:latin typeface="Arial" charset="0"/>
                        </a:rPr>
                        <a:t>Efectuar pruebas de Aceptación, que consistan en probar con datos reales la información con que el  sistema deberá operar.</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 </a:t>
                      </a:r>
                    </a:p>
                    <a:p>
                      <a:pPr marL="457200" marR="0" lvl="0" indent="-457200" algn="just"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La documentación de los programas, el manual del usuario y el manual de operación deben existir antes de ejecutar una prueba de aceptación</a:t>
                      </a:r>
                      <a:endParaRPr kumimoji="0" lang="es-ES"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contar con una documentación de las pruebas de aceptación debidamente finada por el usuario.</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endParaRPr kumimoji="0" lang="en-US"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deben efectuar inspecciones de las pruebas de aceptación realizadas.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7299" name="Group 19"/>
          <p:cNvGraphicFramePr>
            <a:graphicFrameLocks noGrp="1"/>
          </p:cNvGraphicFramePr>
          <p:nvPr>
            <p:ph idx="1"/>
          </p:nvPr>
        </p:nvGraphicFramePr>
        <p:xfrm>
          <a:off x="914400" y="1600200"/>
          <a:ext cx="7772400" cy="5110227"/>
        </p:xfrm>
        <a:graphic>
          <a:graphicData uri="http://schemas.openxmlformats.org/drawingml/2006/table">
            <a:tbl>
              <a:tblPr/>
              <a:tblGrid>
                <a:gridCol w="7772400"/>
              </a:tblGrid>
              <a:tr h="749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a:t>
                      </a:r>
                      <a:r>
                        <a:rPr kumimoji="0" lang="es-EC" sz="1800" b="0" i="0" u="none" strike="noStrike" cap="none" normalizeH="0" baseline="0" smtClean="0">
                          <a:ln>
                            <a:noFill/>
                          </a:ln>
                          <a:solidFill>
                            <a:schemeClr val="tx1"/>
                          </a:solidFill>
                          <a:effectLst/>
                          <a:latin typeface="Arial" charset="0"/>
                        </a:rPr>
                        <a:t> CONTROLES DE AUDITORIA	</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8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0" i="0" u="none" strike="noStrike" cap="none" normalizeH="0" baseline="0" smtClean="0">
                          <a:ln>
                            <a:noFill/>
                          </a:ln>
                          <a:solidFill>
                            <a:schemeClr val="tx1"/>
                          </a:solidFill>
                          <a:effectLst/>
                          <a:latin typeface="Arial" charset="0"/>
                        </a:rPr>
                        <a:t>Realizar auditorias internas y/o independientes en intervalos de tiempos determinados para que la empresa se vea beneficiada con mejores recomendaciones para la implementación de los sistemas de información y de esta manera aumentar los niveles de confianza.</a:t>
                      </a:r>
                      <a:r>
                        <a:rPr kumimoji="0" lang="es-ES" sz="1800" b="0" i="0" u="none" strike="noStrike" cap="none" normalizeH="0" baseline="0" smtClean="0">
                          <a:ln>
                            <a:noFill/>
                          </a:ln>
                          <a:solidFill>
                            <a:schemeClr val="tx1"/>
                          </a:solidFill>
                          <a:effectLst/>
                          <a:latin typeface="Arial" charset="0"/>
                        </a:rPr>
                        <a:t> </a:t>
                      </a: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 La alta gerencia deberá establecer normas, políticas y estatutos de control en las que se detallen las responsabilidades de quienes realicen las auditorias independientes.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Los miembros del comité de auditoria deberán ser independientes tanto de la empresa como a los Sistemas de Información  por lo que se recomienda contratar los servicios de auditores externos.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8328" name="Group 24"/>
          <p:cNvGraphicFramePr>
            <a:graphicFrameLocks noGrp="1"/>
          </p:cNvGraphicFramePr>
          <p:nvPr>
            <p:ph idx="1"/>
          </p:nvPr>
        </p:nvGraphicFramePr>
        <p:xfrm>
          <a:off x="914400" y="1600200"/>
          <a:ext cx="7772400" cy="5040251"/>
        </p:xfrm>
        <a:graphic>
          <a:graphicData uri="http://schemas.openxmlformats.org/drawingml/2006/table">
            <a:tbl>
              <a:tblPr/>
              <a:tblGrid>
                <a:gridCol w="7772400"/>
              </a:tblGrid>
              <a:tr h="6016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 </a:t>
                      </a:r>
                      <a:r>
                        <a:rPr kumimoji="0" lang="es-EC" sz="1800" b="0" i="0" u="none" strike="noStrike" cap="none" normalizeH="0" baseline="0" smtClean="0">
                          <a:ln>
                            <a:noFill/>
                          </a:ln>
                          <a:solidFill>
                            <a:schemeClr val="tx1"/>
                          </a:solidFill>
                          <a:effectLst/>
                          <a:latin typeface="Arial" charset="0"/>
                        </a:rPr>
                        <a:t>CONTROLES DE SEGURIDAD	</a:t>
                      </a:r>
                      <a:r>
                        <a:rPr kumimoji="0" lang="es-ES" sz="1800" b="0" i="0" u="none" strike="noStrike" cap="none" normalizeH="0" baseline="0" smtClean="0">
                          <a:ln>
                            <a:noFill/>
                          </a:ln>
                          <a:solidFill>
                            <a:schemeClr val="tx1"/>
                          </a:solidFill>
                          <a:effectLst/>
                          <a:latin typeface="Arial" charset="0"/>
                        </a:rPr>
                        <a:t> </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0" i="0" u="none" strike="noStrike" cap="none" normalizeH="0" baseline="0" smtClean="0">
                          <a:ln>
                            <a:noFill/>
                          </a:ln>
                          <a:solidFill>
                            <a:schemeClr val="tx1"/>
                          </a:solidFill>
                          <a:effectLst/>
                          <a:latin typeface="Arial" charset="0"/>
                        </a:rPr>
                        <a:t>Evaluar la seguridad del Sistema de Información y establecer la confiabilidad de las mismas.</a:t>
                      </a:r>
                      <a:r>
                        <a:rPr kumimoji="0" lang="es-ES" sz="1800" b="0" i="0" u="none" strike="noStrike" cap="none" normalizeH="0" baseline="0" smtClean="0">
                          <a:ln>
                            <a:noFill/>
                          </a:ln>
                          <a:solidFill>
                            <a:schemeClr val="tx1"/>
                          </a:solidFill>
                          <a:effectLst/>
                          <a:latin typeface="Arial" charset="0"/>
                        </a:rPr>
                        <a:t> </a:t>
                      </a: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a:t>
                      </a:r>
                      <a:r>
                        <a:rPr kumimoji="0" lang="es-EC" sz="1800" b="0" i="0" u="none" strike="noStrike" cap="none" normalizeH="0" baseline="0" smtClean="0">
                          <a:ln>
                            <a:noFill/>
                          </a:ln>
                          <a:solidFill>
                            <a:schemeClr val="tx1"/>
                          </a:solidFill>
                          <a:effectLst/>
                          <a:latin typeface="Arial" charset="0"/>
                        </a:rPr>
                        <a:t> </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designar un responsable de la función de seguridad de los sistemas empresariales.</a:t>
                      </a:r>
                      <a:r>
                        <a:rPr kumimoji="0" lang="es-ES" sz="1800" b="0" i="0" u="none" strike="noStrike" cap="none" normalizeH="0" baseline="0" smtClean="0">
                          <a:ln>
                            <a:noFill/>
                          </a:ln>
                          <a:solidFill>
                            <a:schemeClr val="tx1"/>
                          </a:solidFill>
                          <a:effectLst/>
                          <a:latin typeface="Arial" charset="0"/>
                        </a:rPr>
                        <a:t> </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S"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evaluar el riesgo (análisis de riesgo) determinado de la criticidad o impacto en el sistema.</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s-EC"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Debe contarse con un consentimiento escrito por parte de la gerencia para desarrollar el test de seguridad.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s-EC" sz="3000" b="1" smtClean="0"/>
              <a:t>MANUAL DE CONTROLES DE IMPLEMENTACION DE SISTEMAS</a:t>
            </a:r>
            <a:endParaRPr lang="es-ES" sz="3000" b="1" smtClean="0"/>
          </a:p>
        </p:txBody>
      </p:sp>
      <p:graphicFrame>
        <p:nvGraphicFramePr>
          <p:cNvPr id="99350" name="Group 22"/>
          <p:cNvGraphicFramePr>
            <a:graphicFrameLocks noGrp="1"/>
          </p:cNvGraphicFramePr>
          <p:nvPr>
            <p:ph idx="1"/>
          </p:nvPr>
        </p:nvGraphicFramePr>
        <p:xfrm>
          <a:off x="914400" y="1600200"/>
          <a:ext cx="7772400" cy="5003547"/>
        </p:xfrm>
        <a:graphic>
          <a:graphicData uri="http://schemas.openxmlformats.org/drawingml/2006/table">
            <a:tbl>
              <a:tblPr/>
              <a:tblGrid>
                <a:gridCol w="7772400"/>
              </a:tblGrid>
              <a:tr h="622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CONTROLES DE:</a:t>
                      </a:r>
                      <a:r>
                        <a:rPr kumimoji="0" lang="es-EC" sz="1800" b="0" i="0" u="none" strike="noStrike" cap="none" normalizeH="0" baseline="0" smtClean="0">
                          <a:ln>
                            <a:noFill/>
                          </a:ln>
                          <a:solidFill>
                            <a:schemeClr val="tx1"/>
                          </a:solidFill>
                          <a:effectLst/>
                          <a:latin typeface="Arial" charset="0"/>
                        </a:rPr>
                        <a:t> CONTROLES EN LA POST-IMPLEMENTACIÓN</a:t>
                      </a:r>
                      <a:endParaRPr kumimoji="0" lang="es-ES"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4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OBJETIVOS DE CONTROL: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0" i="0" u="none" strike="noStrike" cap="none" normalizeH="0" baseline="0" smtClean="0">
                          <a:ln>
                            <a:noFill/>
                          </a:ln>
                          <a:solidFill>
                            <a:schemeClr val="tx1"/>
                          </a:solidFill>
                          <a:effectLst/>
                          <a:latin typeface="Arial" charset="0"/>
                        </a:rPr>
                        <a:t>Verificar que el sistema implantado funcione correctamente, mediante el seguimiento de las operaciones que realiza.</a:t>
                      </a:r>
                      <a:r>
                        <a:rPr kumimoji="0" lang="es-ES" sz="1800" b="0" i="0" u="none" strike="noStrike" cap="none" normalizeH="0" baseline="0" smtClean="0">
                          <a:ln>
                            <a:noFill/>
                          </a:ln>
                          <a:solidFill>
                            <a:schemeClr val="tx1"/>
                          </a:solidFill>
                          <a:effectLst/>
                          <a:latin typeface="Arial" charset="0"/>
                        </a:rPr>
                        <a:t> </a:t>
                      </a:r>
                      <a:endParaRPr kumimoji="0" lang="es-EC" sz="1800" b="0" i="0" u="none" strike="noStrike" cap="none" normalizeH="0" baseline="0" smtClean="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s-EC" sz="1800" b="1" i="0" u="none" strike="noStrike" cap="none" normalizeH="0" baseline="0" smtClean="0">
                          <a:ln>
                            <a:noFill/>
                          </a:ln>
                          <a:solidFill>
                            <a:schemeClr val="tx1"/>
                          </a:solidFill>
                          <a:effectLst/>
                          <a:latin typeface="Arial" charset="0"/>
                        </a:rPr>
                        <a:t>POLÍTICAS DE CONTROL: </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ejecutar un seguimiento de los procesos y  funciones implementados con el objeto de detectar desviaciones y determinar posibles soluciones para ser consideradas en el momento o en las implementaciones posteriores.</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endParaRPr kumimoji="0" lang="es-EC" sz="1800" b="0" i="0" u="none" strike="noStrike" cap="none" normalizeH="0" baseline="0" smtClean="0">
                        <a:ln>
                          <a:noFill/>
                        </a:ln>
                        <a:solidFill>
                          <a:schemeClr val="tx1"/>
                        </a:solidFill>
                        <a:effectLst/>
                        <a:latin typeface="Arial" charset="0"/>
                      </a:endParaRP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v"/>
                        <a:tabLst/>
                      </a:pPr>
                      <a:r>
                        <a:rPr kumimoji="0" lang="es-EC" sz="1800" b="0" i="0" u="none" strike="noStrike" cap="none" normalizeH="0" baseline="0" smtClean="0">
                          <a:ln>
                            <a:noFill/>
                          </a:ln>
                          <a:solidFill>
                            <a:schemeClr val="tx1"/>
                          </a:solidFill>
                          <a:effectLst/>
                          <a:latin typeface="Arial" charset="0"/>
                        </a:rPr>
                        <a:t>Se debe proporcionar el área de mantenimiento o soporte de usuarios todos los elementos necesarios para que puedan hacerse cargo del sistema.</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algn="ctr" eaLnBrk="1" hangingPunct="1"/>
            <a:r>
              <a:rPr lang="es-ES" sz="1600" b="1" smtClean="0"/>
              <a:t>PORCENTAJES DE SISTEMAS DE INFORMACIÓN QUE SE IMPLANTAN DENTRO Y FUERA DE PRESUPUESTOASIGNADO AL PROYECTO</a:t>
            </a:r>
            <a:r>
              <a:rPr lang="es-ES" sz="3800" smtClean="0"/>
              <a:t> </a:t>
            </a:r>
          </a:p>
        </p:txBody>
      </p:sp>
      <p:graphicFrame>
        <p:nvGraphicFramePr>
          <p:cNvPr id="1026" name="Object 4"/>
          <p:cNvGraphicFramePr>
            <a:graphicFrameLocks noChangeAspect="1"/>
          </p:cNvGraphicFramePr>
          <p:nvPr>
            <p:ph idx="1"/>
          </p:nvPr>
        </p:nvGraphicFramePr>
        <p:xfrm>
          <a:off x="1908175" y="2133600"/>
          <a:ext cx="6096000" cy="3219450"/>
        </p:xfrm>
        <a:graphic>
          <a:graphicData uri="http://schemas.openxmlformats.org/presentationml/2006/ole">
            <p:oleObj spid="_x0000_s1026" name="Gráfico" r:id="rId3" imgW="6096000" imgH="3219602" progId="MSGraph.Char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p:txBody>
          <a:bodyPr/>
          <a:lstStyle/>
          <a:p>
            <a:pPr algn="ctr" eaLnBrk="1" hangingPunct="1"/>
            <a:r>
              <a:rPr lang="es-ES" sz="2000" b="1" smtClean="0"/>
              <a:t>PORCENTAJES DE SISTEMAS DE INFORMACIÓN CUYA IMPLEMENTACIÓN FUE FINALIZADA O CANCELADA</a:t>
            </a:r>
          </a:p>
        </p:txBody>
      </p:sp>
      <p:graphicFrame>
        <p:nvGraphicFramePr>
          <p:cNvPr id="2050" name="Object 4"/>
          <p:cNvGraphicFramePr>
            <a:graphicFrameLocks noChangeAspect="1"/>
          </p:cNvGraphicFramePr>
          <p:nvPr>
            <p:ph idx="1"/>
          </p:nvPr>
        </p:nvGraphicFramePr>
        <p:xfrm>
          <a:off x="1757363" y="2436813"/>
          <a:ext cx="6086475" cy="2857500"/>
        </p:xfrm>
        <a:graphic>
          <a:graphicData uri="http://schemas.openxmlformats.org/presentationml/2006/ole">
            <p:oleObj spid="_x0000_s2050" name="Gráfico" r:id="rId3" imgW="6086551" imgH="2857500" progId="MSGraph.Char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s-ES" sz="2000" b="1" smtClean="0"/>
              <a:t>PORCENTAJES DE SISTEMAS DE INFORMACIÓN CUYA IMPLEMENTACIÓN FUE FINALIZADA O CANCELADA</a:t>
            </a:r>
          </a:p>
        </p:txBody>
      </p:sp>
      <p:grpSp>
        <p:nvGrpSpPr>
          <p:cNvPr id="29699" name="Group 4"/>
          <p:cNvGrpSpPr>
            <a:grpSpLocks noChangeAspect="1"/>
          </p:cNvGrpSpPr>
          <p:nvPr/>
        </p:nvGrpSpPr>
        <p:grpSpPr bwMode="auto">
          <a:xfrm>
            <a:off x="2195513" y="2133600"/>
            <a:ext cx="5219700" cy="3036888"/>
            <a:chOff x="2254" y="8037"/>
            <a:chExt cx="10940" cy="6366"/>
          </a:xfrm>
        </p:grpSpPr>
        <p:sp>
          <p:nvSpPr>
            <p:cNvPr id="29700" name="AutoShape 15"/>
            <p:cNvSpPr>
              <a:spLocks noChangeAspect="1" noChangeArrowheads="1" noTextEdit="1"/>
            </p:cNvSpPr>
            <p:nvPr/>
          </p:nvSpPr>
          <p:spPr bwMode="auto">
            <a:xfrm>
              <a:off x="2254" y="8037"/>
              <a:ext cx="10940" cy="6366"/>
            </a:xfrm>
            <a:prstGeom prst="rect">
              <a:avLst/>
            </a:prstGeom>
            <a:noFill/>
            <a:ln w="9525">
              <a:noFill/>
              <a:miter lim="800000"/>
              <a:headEnd/>
              <a:tailEnd/>
            </a:ln>
          </p:spPr>
          <p:txBody>
            <a:bodyPr/>
            <a:lstStyle/>
            <a:p>
              <a:endParaRPr lang="en-US"/>
            </a:p>
          </p:txBody>
        </p:sp>
        <p:grpSp>
          <p:nvGrpSpPr>
            <p:cNvPr id="29701" name="Group 9"/>
            <p:cNvGrpSpPr>
              <a:grpSpLocks/>
            </p:cNvGrpSpPr>
            <p:nvPr/>
          </p:nvGrpSpPr>
          <p:grpSpPr bwMode="auto">
            <a:xfrm>
              <a:off x="4048" y="8930"/>
              <a:ext cx="6628" cy="5473"/>
              <a:chOff x="1673" y="1234"/>
              <a:chExt cx="3234" cy="2687"/>
            </a:xfrm>
          </p:grpSpPr>
          <p:sp>
            <p:nvSpPr>
              <p:cNvPr id="29706" name="Arc 14"/>
              <p:cNvSpPr>
                <a:spLocks/>
              </p:cNvSpPr>
              <p:nvPr/>
            </p:nvSpPr>
            <p:spPr bwMode="auto">
              <a:xfrm>
                <a:off x="1779" y="1623"/>
                <a:ext cx="2609" cy="2298"/>
              </a:xfrm>
              <a:custGeom>
                <a:avLst/>
                <a:gdLst>
                  <a:gd name="T0" fmla="*/ 2208 w 41513"/>
                  <a:gd name="T1" fmla="*/ 0 h 36934"/>
                  <a:gd name="T2" fmla="*/ 0 w 41513"/>
                  <a:gd name="T3" fmla="*/ 1475 h 36934"/>
                  <a:gd name="T4" fmla="*/ 1251 w 41513"/>
                  <a:gd name="T5" fmla="*/ 954 h 36934"/>
                  <a:gd name="T6" fmla="*/ 0 60000 65536"/>
                  <a:gd name="T7" fmla="*/ 0 60000 65536"/>
                  <a:gd name="T8" fmla="*/ 0 60000 65536"/>
                  <a:gd name="T9" fmla="*/ 0 w 41513"/>
                  <a:gd name="T10" fmla="*/ 0 h 36934"/>
                  <a:gd name="T11" fmla="*/ 41513 w 41513"/>
                  <a:gd name="T12" fmla="*/ 36934 h 36934"/>
                </a:gdLst>
                <a:ahLst/>
                <a:cxnLst>
                  <a:cxn ang="T6">
                    <a:pos x="T0" y="T1"/>
                  </a:cxn>
                  <a:cxn ang="T7">
                    <a:pos x="T2" y="T3"/>
                  </a:cxn>
                  <a:cxn ang="T8">
                    <a:pos x="T4" y="T5"/>
                  </a:cxn>
                </a:cxnLst>
                <a:rect l="T9" t="T10" r="T11" b="T12"/>
                <a:pathLst>
                  <a:path w="41513" h="36934" fill="none" extrusionOk="0">
                    <a:moveTo>
                      <a:pt x="35125" y="0"/>
                    </a:moveTo>
                    <a:cubicBezTo>
                      <a:pt x="39213" y="4055"/>
                      <a:pt x="41513" y="9575"/>
                      <a:pt x="41513" y="15334"/>
                    </a:cubicBezTo>
                    <a:cubicBezTo>
                      <a:pt x="41513" y="27263"/>
                      <a:pt x="31842" y="36934"/>
                      <a:pt x="19913" y="36934"/>
                    </a:cubicBezTo>
                    <a:cubicBezTo>
                      <a:pt x="11217" y="36934"/>
                      <a:pt x="3369" y="31719"/>
                      <a:pt x="0" y="23703"/>
                    </a:cubicBezTo>
                  </a:path>
                  <a:path w="41513" h="36934" stroke="0" extrusionOk="0">
                    <a:moveTo>
                      <a:pt x="35125" y="0"/>
                    </a:moveTo>
                    <a:cubicBezTo>
                      <a:pt x="39213" y="4055"/>
                      <a:pt x="41513" y="9575"/>
                      <a:pt x="41513" y="15334"/>
                    </a:cubicBezTo>
                    <a:cubicBezTo>
                      <a:pt x="41513" y="27263"/>
                      <a:pt x="31842" y="36934"/>
                      <a:pt x="19913" y="36934"/>
                    </a:cubicBezTo>
                    <a:cubicBezTo>
                      <a:pt x="11217" y="36934"/>
                      <a:pt x="3369" y="31719"/>
                      <a:pt x="0" y="23703"/>
                    </a:cubicBezTo>
                    <a:lnTo>
                      <a:pt x="19913" y="15334"/>
                    </a:lnTo>
                    <a:close/>
                  </a:path>
                </a:pathLst>
              </a:custGeom>
              <a:gradFill rotWithShape="0">
                <a:gsLst>
                  <a:gs pos="0">
                    <a:srgbClr val="E5B700"/>
                  </a:gs>
                  <a:gs pos="100000">
                    <a:srgbClr val="FFCC00"/>
                  </a:gs>
                </a:gsLst>
                <a:lin ang="2700000" scaled="1"/>
              </a:gradFill>
              <a:ln w="12700" cap="rnd">
                <a:solidFill>
                  <a:srgbClr val="000000"/>
                </a:solidFill>
                <a:round/>
                <a:headEnd/>
                <a:tailEnd/>
              </a:ln>
            </p:spPr>
            <p:txBody>
              <a:bodyPr anchor="ctr"/>
              <a:lstStyle/>
              <a:p>
                <a:endParaRPr lang="en-US"/>
              </a:p>
            </p:txBody>
          </p:sp>
          <p:sp>
            <p:nvSpPr>
              <p:cNvPr id="105485" name="Arc 13"/>
              <p:cNvSpPr>
                <a:spLocks/>
              </p:cNvSpPr>
              <p:nvPr/>
            </p:nvSpPr>
            <p:spPr bwMode="auto">
              <a:xfrm>
                <a:off x="1673" y="1313"/>
                <a:ext cx="1357" cy="1784"/>
              </a:xfrm>
              <a:custGeom>
                <a:avLst/>
                <a:gdLst>
                  <a:gd name="G0" fmla="+- 21600 0 0"/>
                  <a:gd name="G1" fmla="+- 20294 0 0"/>
                  <a:gd name="G2" fmla="+- 21600 0 0"/>
                  <a:gd name="T0" fmla="*/ 1687 w 21600"/>
                  <a:gd name="T1" fmla="*/ 28664 h 28664"/>
                  <a:gd name="T2" fmla="*/ 14203 w 21600"/>
                  <a:gd name="T3" fmla="*/ 0 h 28664"/>
                  <a:gd name="T4" fmla="*/ 21600 w 21600"/>
                  <a:gd name="T5" fmla="*/ 20294 h 28664"/>
                </a:gdLst>
                <a:ahLst/>
                <a:cxnLst>
                  <a:cxn ang="0">
                    <a:pos x="T0" y="T1"/>
                  </a:cxn>
                  <a:cxn ang="0">
                    <a:pos x="T2" y="T3"/>
                  </a:cxn>
                  <a:cxn ang="0">
                    <a:pos x="T4" y="T5"/>
                  </a:cxn>
                </a:cxnLst>
                <a:rect l="0" t="0" r="r" b="b"/>
                <a:pathLst>
                  <a:path w="21600" h="28664" fill="none" extrusionOk="0">
                    <a:moveTo>
                      <a:pt x="1687" y="28663"/>
                    </a:moveTo>
                    <a:cubicBezTo>
                      <a:pt x="573" y="26013"/>
                      <a:pt x="0" y="23168"/>
                      <a:pt x="0" y="20294"/>
                    </a:cubicBezTo>
                    <a:cubicBezTo>
                      <a:pt x="-1" y="11217"/>
                      <a:pt x="5674" y="3108"/>
                      <a:pt x="14203" y="0"/>
                    </a:cubicBezTo>
                  </a:path>
                  <a:path w="21600" h="28664" stroke="0" extrusionOk="0">
                    <a:moveTo>
                      <a:pt x="1687" y="28663"/>
                    </a:moveTo>
                    <a:cubicBezTo>
                      <a:pt x="573" y="26013"/>
                      <a:pt x="0" y="23168"/>
                      <a:pt x="0" y="20294"/>
                    </a:cubicBezTo>
                    <a:cubicBezTo>
                      <a:pt x="-1" y="11217"/>
                      <a:pt x="5674" y="3108"/>
                      <a:pt x="14203" y="0"/>
                    </a:cubicBezTo>
                    <a:lnTo>
                      <a:pt x="21600" y="20294"/>
                    </a:lnTo>
                    <a:close/>
                  </a:path>
                </a:pathLst>
              </a:custGeom>
              <a:gradFill rotWithShape="0">
                <a:gsLst>
                  <a:gs pos="0">
                    <a:srgbClr val="FF3300"/>
                  </a:gs>
                  <a:gs pos="100000">
                    <a:srgbClr val="FF3300">
                      <a:gamma/>
                      <a:tint val="89804"/>
                      <a:invGamma/>
                    </a:srgbClr>
                  </a:gs>
                </a:gsLst>
                <a:path path="shape">
                  <a:fillToRect l="50000" t="50000" r="50000" b="50000"/>
                </a:path>
              </a:gradFill>
              <a:ln w="12700" cap="rnd">
                <a:solidFill>
                  <a:srgbClr val="000000"/>
                </a:solidFill>
                <a:round/>
                <a:headEnd/>
                <a:tailEnd/>
              </a:ln>
            </p:spPr>
            <p:txBody>
              <a:bodyPr anchor="ctr"/>
              <a:lstStyle/>
              <a:p>
                <a:pPr>
                  <a:defRPr/>
                </a:pPr>
                <a:endParaRPr lang="en-US"/>
              </a:p>
            </p:txBody>
          </p:sp>
          <p:sp>
            <p:nvSpPr>
              <p:cNvPr id="29708" name="Arc 12"/>
              <p:cNvSpPr>
                <a:spLocks/>
              </p:cNvSpPr>
              <p:nvPr/>
            </p:nvSpPr>
            <p:spPr bwMode="auto">
              <a:xfrm>
                <a:off x="2565" y="1234"/>
                <a:ext cx="581" cy="1344"/>
              </a:xfrm>
              <a:custGeom>
                <a:avLst/>
                <a:gdLst>
                  <a:gd name="T0" fmla="*/ 0 w 9241"/>
                  <a:gd name="T1" fmla="*/ 81 h 21600"/>
                  <a:gd name="T2" fmla="*/ 581 w 9241"/>
                  <a:gd name="T3" fmla="*/ 5 h 21600"/>
                  <a:gd name="T4" fmla="*/ 465 w 9241"/>
                  <a:gd name="T5" fmla="*/ 1344 h 21600"/>
                  <a:gd name="T6" fmla="*/ 0 60000 65536"/>
                  <a:gd name="T7" fmla="*/ 0 60000 65536"/>
                  <a:gd name="T8" fmla="*/ 0 60000 65536"/>
                  <a:gd name="T9" fmla="*/ 0 w 9241"/>
                  <a:gd name="T10" fmla="*/ 0 h 21600"/>
                  <a:gd name="T11" fmla="*/ 9241 w 9241"/>
                  <a:gd name="T12" fmla="*/ 21600 h 21600"/>
                </a:gdLst>
                <a:ahLst/>
                <a:cxnLst>
                  <a:cxn ang="T6">
                    <a:pos x="T0" y="T1"/>
                  </a:cxn>
                  <a:cxn ang="T7">
                    <a:pos x="T2" y="T3"/>
                  </a:cxn>
                  <a:cxn ang="T8">
                    <a:pos x="T4" y="T5"/>
                  </a:cxn>
                </a:cxnLst>
                <a:rect l="T9" t="T10" r="T11" b="T12"/>
                <a:pathLst>
                  <a:path w="9241" h="21600" fill="none" extrusionOk="0">
                    <a:moveTo>
                      <a:pt x="0" y="1306"/>
                    </a:moveTo>
                    <a:cubicBezTo>
                      <a:pt x="2370" y="442"/>
                      <a:pt x="4873" y="-1"/>
                      <a:pt x="7397" y="0"/>
                    </a:cubicBezTo>
                    <a:cubicBezTo>
                      <a:pt x="8012" y="0"/>
                      <a:pt x="8627" y="26"/>
                      <a:pt x="9241" y="78"/>
                    </a:cubicBezTo>
                  </a:path>
                  <a:path w="9241" h="21600" stroke="0" extrusionOk="0">
                    <a:moveTo>
                      <a:pt x="0" y="1306"/>
                    </a:moveTo>
                    <a:cubicBezTo>
                      <a:pt x="2370" y="442"/>
                      <a:pt x="4873" y="-1"/>
                      <a:pt x="7397" y="0"/>
                    </a:cubicBezTo>
                    <a:cubicBezTo>
                      <a:pt x="8012" y="0"/>
                      <a:pt x="8627" y="26"/>
                      <a:pt x="9241" y="78"/>
                    </a:cubicBezTo>
                    <a:lnTo>
                      <a:pt x="7397" y="21600"/>
                    </a:lnTo>
                    <a:close/>
                  </a:path>
                </a:pathLst>
              </a:custGeom>
              <a:gradFill rotWithShape="0">
                <a:gsLst>
                  <a:gs pos="0">
                    <a:srgbClr val="E5E500"/>
                  </a:gs>
                  <a:gs pos="50000">
                    <a:srgbClr val="FFFF00"/>
                  </a:gs>
                  <a:gs pos="100000">
                    <a:srgbClr val="E5E500"/>
                  </a:gs>
                </a:gsLst>
                <a:lin ang="2700000" scaled="1"/>
              </a:gradFill>
              <a:ln w="12700" cap="rnd">
                <a:solidFill>
                  <a:srgbClr val="000000"/>
                </a:solidFill>
                <a:round/>
                <a:headEnd/>
                <a:tailEnd/>
              </a:ln>
            </p:spPr>
            <p:txBody>
              <a:bodyPr anchor="ctr"/>
              <a:lstStyle/>
              <a:p>
                <a:endParaRPr lang="en-US"/>
              </a:p>
            </p:txBody>
          </p:sp>
          <p:sp>
            <p:nvSpPr>
              <p:cNvPr id="29709" name="Arc 11"/>
              <p:cNvSpPr>
                <a:spLocks/>
              </p:cNvSpPr>
              <p:nvPr/>
            </p:nvSpPr>
            <p:spPr bwMode="auto">
              <a:xfrm>
                <a:off x="3030" y="1239"/>
                <a:ext cx="956" cy="1339"/>
              </a:xfrm>
              <a:custGeom>
                <a:avLst/>
                <a:gdLst>
                  <a:gd name="T0" fmla="*/ 116 w 15213"/>
                  <a:gd name="T1" fmla="*/ 0 h 21521"/>
                  <a:gd name="T2" fmla="*/ 956 w 15213"/>
                  <a:gd name="T3" fmla="*/ 385 h 21521"/>
                  <a:gd name="T4" fmla="*/ 0 w 15213"/>
                  <a:gd name="T5" fmla="*/ 1339 h 21521"/>
                  <a:gd name="T6" fmla="*/ 0 60000 65536"/>
                  <a:gd name="T7" fmla="*/ 0 60000 65536"/>
                  <a:gd name="T8" fmla="*/ 0 60000 65536"/>
                  <a:gd name="T9" fmla="*/ 0 w 15213"/>
                  <a:gd name="T10" fmla="*/ 0 h 21521"/>
                  <a:gd name="T11" fmla="*/ 15213 w 15213"/>
                  <a:gd name="T12" fmla="*/ 21521 h 21521"/>
                </a:gdLst>
                <a:ahLst/>
                <a:cxnLst>
                  <a:cxn ang="T6">
                    <a:pos x="T0" y="T1"/>
                  </a:cxn>
                  <a:cxn ang="T7">
                    <a:pos x="T2" y="T3"/>
                  </a:cxn>
                  <a:cxn ang="T8">
                    <a:pos x="T4" y="T5"/>
                  </a:cxn>
                </a:cxnLst>
                <a:rect l="T9" t="T10" r="T11" b="T12"/>
                <a:pathLst>
                  <a:path w="15213" h="21521" fill="none" extrusionOk="0">
                    <a:moveTo>
                      <a:pt x="1844" y="-1"/>
                    </a:moveTo>
                    <a:cubicBezTo>
                      <a:pt x="6887" y="432"/>
                      <a:pt x="11619" y="2621"/>
                      <a:pt x="15212" y="6187"/>
                    </a:cubicBezTo>
                  </a:path>
                  <a:path w="15213" h="21521" stroke="0" extrusionOk="0">
                    <a:moveTo>
                      <a:pt x="1844" y="-1"/>
                    </a:moveTo>
                    <a:cubicBezTo>
                      <a:pt x="6887" y="432"/>
                      <a:pt x="11619" y="2621"/>
                      <a:pt x="15212" y="6187"/>
                    </a:cubicBezTo>
                    <a:lnTo>
                      <a:pt x="0" y="21521"/>
                    </a:lnTo>
                    <a:close/>
                  </a:path>
                </a:pathLst>
              </a:custGeom>
              <a:gradFill rotWithShape="0">
                <a:gsLst>
                  <a:gs pos="0">
                    <a:srgbClr val="76FF48"/>
                  </a:gs>
                  <a:gs pos="100000">
                    <a:srgbClr val="66FF33"/>
                  </a:gs>
                </a:gsLst>
                <a:lin ang="18900000" scaled="1"/>
              </a:gradFill>
              <a:ln w="12700" cap="rnd">
                <a:solidFill>
                  <a:srgbClr val="000000"/>
                </a:solidFill>
                <a:round/>
                <a:headEnd/>
                <a:tailEnd/>
              </a:ln>
            </p:spPr>
            <p:txBody>
              <a:bodyPr anchor="ctr"/>
              <a:lstStyle/>
              <a:p>
                <a:endParaRPr lang="en-US"/>
              </a:p>
            </p:txBody>
          </p:sp>
          <p:sp>
            <p:nvSpPr>
              <p:cNvPr id="29710" name="Rectangle 10"/>
              <p:cNvSpPr>
                <a:spLocks noChangeArrowheads="1"/>
              </p:cNvSpPr>
              <p:nvPr/>
            </p:nvSpPr>
            <p:spPr bwMode="auto">
              <a:xfrm>
                <a:off x="4791" y="3143"/>
                <a:ext cx="116" cy="240"/>
              </a:xfrm>
              <a:prstGeom prst="rect">
                <a:avLst/>
              </a:prstGeom>
              <a:noFill/>
              <a:ln w="9525">
                <a:noFill/>
                <a:miter lim="800000"/>
                <a:headEnd/>
                <a:tailEnd/>
              </a:ln>
            </p:spPr>
            <p:txBody>
              <a:bodyPr anchor="ctr"/>
              <a:lstStyle/>
              <a:p>
                <a:endParaRPr lang="en-US"/>
              </a:p>
            </p:txBody>
          </p:sp>
        </p:grpSp>
        <p:sp>
          <p:nvSpPr>
            <p:cNvPr id="29702" name="Rectangle 8"/>
            <p:cNvSpPr>
              <a:spLocks noChangeArrowheads="1"/>
            </p:cNvSpPr>
            <p:nvPr/>
          </p:nvSpPr>
          <p:spPr bwMode="auto">
            <a:xfrm>
              <a:off x="9711" y="11856"/>
              <a:ext cx="3483" cy="1510"/>
            </a:xfrm>
            <a:prstGeom prst="rect">
              <a:avLst/>
            </a:prstGeom>
            <a:noFill/>
            <a:ln w="9525">
              <a:noFill/>
              <a:miter lim="800000"/>
              <a:headEnd/>
              <a:tailEnd/>
            </a:ln>
          </p:spPr>
          <p:txBody>
            <a:bodyPr lIns="61690" tIns="30845" rIns="61690" bIns="30845"/>
            <a:lstStyle/>
            <a:p>
              <a:pPr algn="ctr"/>
              <a:r>
                <a:rPr lang="en-US" sz="1600" b="1">
                  <a:solidFill>
                    <a:srgbClr val="000000"/>
                  </a:solidFill>
                  <a:ea typeface="Times New Roman" pitchFamily="18" charset="0"/>
                  <a:cs typeface="Arial" charset="0"/>
                </a:rPr>
                <a:t>Requerimientos</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 Inadecuados</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56%</a:t>
              </a:r>
              <a:endParaRPr lang="en-US">
                <a:ea typeface="Times New Roman" pitchFamily="18" charset="0"/>
                <a:cs typeface="Arial" charset="0"/>
              </a:endParaRPr>
            </a:p>
          </p:txBody>
        </p:sp>
        <p:sp>
          <p:nvSpPr>
            <p:cNvPr id="29703" name="Rectangle 7"/>
            <p:cNvSpPr>
              <a:spLocks noChangeArrowheads="1"/>
            </p:cNvSpPr>
            <p:nvPr/>
          </p:nvSpPr>
          <p:spPr bwMode="auto">
            <a:xfrm>
              <a:off x="2254" y="10052"/>
              <a:ext cx="1778" cy="1662"/>
            </a:xfrm>
            <a:prstGeom prst="rect">
              <a:avLst/>
            </a:prstGeom>
            <a:noFill/>
            <a:ln w="9525">
              <a:noFill/>
              <a:miter lim="800000"/>
              <a:headEnd/>
              <a:tailEnd/>
            </a:ln>
          </p:spPr>
          <p:txBody>
            <a:bodyPr lIns="61690" tIns="30845" rIns="61690" bIns="30845"/>
            <a:lstStyle/>
            <a:p>
              <a:pPr algn="ctr"/>
              <a:r>
                <a:rPr lang="en-US" sz="1600" b="1">
                  <a:solidFill>
                    <a:srgbClr val="000000"/>
                  </a:solidFill>
                  <a:ea typeface="Times New Roman" pitchFamily="18" charset="0"/>
                  <a:cs typeface="Arial" charset="0"/>
                </a:rPr>
                <a:t>Errores</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Diseño</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26% </a:t>
              </a:r>
              <a:endParaRPr lang="en-US">
                <a:ea typeface="Times New Roman" pitchFamily="18" charset="0"/>
                <a:cs typeface="Arial" charset="0"/>
              </a:endParaRPr>
            </a:p>
          </p:txBody>
        </p:sp>
        <p:sp>
          <p:nvSpPr>
            <p:cNvPr id="29704" name="Rectangle 6"/>
            <p:cNvSpPr>
              <a:spLocks noChangeArrowheads="1"/>
            </p:cNvSpPr>
            <p:nvPr/>
          </p:nvSpPr>
          <p:spPr bwMode="auto">
            <a:xfrm>
              <a:off x="4265" y="8037"/>
              <a:ext cx="2815" cy="1151"/>
            </a:xfrm>
            <a:prstGeom prst="rect">
              <a:avLst/>
            </a:prstGeom>
            <a:noFill/>
            <a:ln w="9525">
              <a:noFill/>
              <a:miter lim="800000"/>
              <a:headEnd/>
              <a:tailEnd/>
            </a:ln>
          </p:spPr>
          <p:txBody>
            <a:bodyPr lIns="61690" tIns="30845" rIns="61690" bIns="30845"/>
            <a:lstStyle/>
            <a:p>
              <a:pPr algn="ctr"/>
              <a:r>
                <a:rPr lang="en-US" sz="1600" b="1">
                  <a:solidFill>
                    <a:srgbClr val="000000"/>
                  </a:solidFill>
                  <a:ea typeface="Times New Roman" pitchFamily="18" charset="0"/>
                  <a:cs typeface="Arial" charset="0"/>
                </a:rPr>
                <a:t>Codificación</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7%</a:t>
              </a:r>
              <a:endParaRPr lang="en-US">
                <a:ea typeface="Times New Roman" pitchFamily="18" charset="0"/>
                <a:cs typeface="Arial" charset="0"/>
              </a:endParaRPr>
            </a:p>
          </p:txBody>
        </p:sp>
        <p:sp>
          <p:nvSpPr>
            <p:cNvPr id="29705" name="Rectangle 5"/>
            <p:cNvSpPr>
              <a:spLocks noChangeArrowheads="1"/>
            </p:cNvSpPr>
            <p:nvPr/>
          </p:nvSpPr>
          <p:spPr bwMode="auto">
            <a:xfrm>
              <a:off x="8058" y="8037"/>
              <a:ext cx="1778" cy="1662"/>
            </a:xfrm>
            <a:prstGeom prst="rect">
              <a:avLst/>
            </a:prstGeom>
            <a:noFill/>
            <a:ln w="9525">
              <a:noFill/>
              <a:miter lim="800000"/>
              <a:headEnd/>
              <a:tailEnd/>
            </a:ln>
          </p:spPr>
          <p:txBody>
            <a:bodyPr lIns="61690" tIns="30845" rIns="61690" bIns="30845"/>
            <a:lstStyle/>
            <a:p>
              <a:pPr algn="ctr"/>
              <a:r>
                <a:rPr lang="en-US" sz="1600" b="1">
                  <a:solidFill>
                    <a:srgbClr val="000000"/>
                  </a:solidFill>
                  <a:ea typeface="Times New Roman" pitchFamily="18" charset="0"/>
                  <a:cs typeface="Arial" charset="0"/>
                </a:rPr>
                <a:t>Otros</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Errores</a:t>
              </a:r>
              <a:endParaRPr lang="es-ES" sz="1100">
                <a:ea typeface="Times New Roman" pitchFamily="18" charset="0"/>
                <a:cs typeface="Arial" charset="0"/>
              </a:endParaRPr>
            </a:p>
            <a:p>
              <a:pPr algn="ctr" eaLnBrk="0" hangingPunct="0"/>
              <a:r>
                <a:rPr lang="en-US" sz="1600" b="1">
                  <a:solidFill>
                    <a:srgbClr val="000000"/>
                  </a:solidFill>
                  <a:ea typeface="Times New Roman" pitchFamily="18" charset="0"/>
                  <a:cs typeface="Arial" charset="0"/>
                </a:rPr>
                <a:t>11% </a:t>
              </a:r>
              <a:endParaRPr lang="en-US">
                <a:ea typeface="Times New Roman" pitchFamily="18" charset="0"/>
                <a:cs typeface="Arial"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800100" indent="-800100" algn="ctr" eaLnBrk="1" hangingPunct="1"/>
            <a:r>
              <a:rPr lang="es-EC" sz="3300" b="1" smtClean="0"/>
              <a:t>Elementos de un sistema de información</a:t>
            </a:r>
            <a:endParaRPr lang="es-ES" sz="3300" b="1" smtClean="0"/>
          </a:p>
        </p:txBody>
      </p:sp>
      <p:sp>
        <p:nvSpPr>
          <p:cNvPr id="7171" name="Rectangle 3"/>
          <p:cNvSpPr>
            <a:spLocks noGrp="1" noChangeArrowheads="1"/>
          </p:cNvSpPr>
          <p:nvPr>
            <p:ph type="body" idx="1"/>
          </p:nvPr>
        </p:nvSpPr>
        <p:spPr/>
        <p:txBody>
          <a:bodyPr/>
          <a:lstStyle/>
          <a:p>
            <a:pPr marL="533400" indent="-533400" eaLnBrk="1" hangingPunct="1">
              <a:buFont typeface="Wingdings" pitchFamily="2" charset="2"/>
              <a:buChar char="v"/>
            </a:pPr>
            <a:r>
              <a:rPr lang="es-EC" sz="2000" smtClean="0"/>
              <a:t>Entrada de Información</a:t>
            </a:r>
          </a:p>
          <a:p>
            <a:pPr marL="533400" indent="-533400" eaLnBrk="1" hangingPunct="1">
              <a:buFont typeface="Wingdings" pitchFamily="2" charset="2"/>
              <a:buChar char="v"/>
            </a:pPr>
            <a:r>
              <a:rPr lang="es-EC" sz="2000" smtClean="0"/>
              <a:t>Almacenamiento de Información</a:t>
            </a:r>
          </a:p>
          <a:p>
            <a:pPr marL="533400" indent="-533400" eaLnBrk="1" hangingPunct="1">
              <a:buFont typeface="Wingdings" pitchFamily="2" charset="2"/>
              <a:buChar char="v"/>
            </a:pPr>
            <a:r>
              <a:rPr lang="es-EC" sz="2000" smtClean="0"/>
              <a:t>Procesamiento de Información</a:t>
            </a:r>
          </a:p>
          <a:p>
            <a:pPr marL="533400" indent="-533400" eaLnBrk="1" hangingPunct="1">
              <a:buFont typeface="Wingdings" pitchFamily="2" charset="2"/>
              <a:buChar char="v"/>
            </a:pPr>
            <a:r>
              <a:rPr lang="es-EC" sz="2000" smtClean="0"/>
              <a:t>Salida de Información</a:t>
            </a:r>
            <a:endParaRPr lang="es-ES" sz="2000" smtClean="0"/>
          </a:p>
        </p:txBody>
      </p:sp>
      <p:grpSp>
        <p:nvGrpSpPr>
          <p:cNvPr id="7172" name="Group 4"/>
          <p:cNvGrpSpPr>
            <a:grpSpLocks/>
          </p:cNvGrpSpPr>
          <p:nvPr/>
        </p:nvGrpSpPr>
        <p:grpSpPr bwMode="auto">
          <a:xfrm>
            <a:off x="1476375" y="3530600"/>
            <a:ext cx="6191250" cy="3327400"/>
            <a:chOff x="1188" y="7488"/>
            <a:chExt cx="10440" cy="5580"/>
          </a:xfrm>
        </p:grpSpPr>
        <p:sp>
          <p:nvSpPr>
            <p:cNvPr id="7175" name="Rectangle 5"/>
            <p:cNvSpPr>
              <a:spLocks noChangeArrowheads="1"/>
            </p:cNvSpPr>
            <p:nvPr/>
          </p:nvSpPr>
          <p:spPr bwMode="auto">
            <a:xfrm>
              <a:off x="1188" y="7488"/>
              <a:ext cx="3240" cy="4140"/>
            </a:xfrm>
            <a:prstGeom prst="rect">
              <a:avLst/>
            </a:prstGeom>
            <a:solidFill>
              <a:srgbClr val="FFFF99"/>
            </a:solidFill>
            <a:ln w="28575" cap="rnd">
              <a:solidFill>
                <a:srgbClr val="000000"/>
              </a:solidFill>
              <a:prstDash val="sysDot"/>
              <a:miter lim="800000"/>
              <a:headEnd/>
              <a:tailEnd/>
            </a:ln>
          </p:spPr>
          <p:txBody>
            <a:bodyPr/>
            <a:lstStyle/>
            <a:p>
              <a:endParaRPr lang="en-US"/>
            </a:p>
          </p:txBody>
        </p:sp>
        <p:sp>
          <p:nvSpPr>
            <p:cNvPr id="7176" name="Rectangle 6"/>
            <p:cNvSpPr>
              <a:spLocks noChangeArrowheads="1"/>
            </p:cNvSpPr>
            <p:nvPr/>
          </p:nvSpPr>
          <p:spPr bwMode="auto">
            <a:xfrm>
              <a:off x="8388" y="7500"/>
              <a:ext cx="3240" cy="4140"/>
            </a:xfrm>
            <a:prstGeom prst="rect">
              <a:avLst/>
            </a:prstGeom>
            <a:solidFill>
              <a:srgbClr val="FFCCFF"/>
            </a:solidFill>
            <a:ln w="28575" cap="rnd">
              <a:solidFill>
                <a:srgbClr val="000000"/>
              </a:solidFill>
              <a:prstDash val="sysDot"/>
              <a:miter lim="800000"/>
              <a:headEnd/>
              <a:tailEnd/>
            </a:ln>
          </p:spPr>
          <p:txBody>
            <a:bodyPr/>
            <a:lstStyle/>
            <a:p>
              <a:endParaRPr lang="en-US"/>
            </a:p>
          </p:txBody>
        </p:sp>
        <p:sp>
          <p:nvSpPr>
            <p:cNvPr id="7177" name="AutoShape 7"/>
            <p:cNvSpPr>
              <a:spLocks noChangeArrowheads="1"/>
            </p:cNvSpPr>
            <p:nvPr/>
          </p:nvSpPr>
          <p:spPr bwMode="auto">
            <a:xfrm>
              <a:off x="4653" y="11268"/>
              <a:ext cx="3360" cy="1800"/>
            </a:xfrm>
            <a:prstGeom prst="can">
              <a:avLst>
                <a:gd name="adj" fmla="val 25000"/>
              </a:avLst>
            </a:prstGeom>
            <a:solidFill>
              <a:srgbClr val="99CCFF"/>
            </a:solidFill>
            <a:ln w="9525">
              <a:solidFill>
                <a:srgbClr val="000000"/>
              </a:solidFill>
              <a:round/>
              <a:headEnd/>
              <a:tailEnd/>
            </a:ln>
          </p:spPr>
          <p:txBody>
            <a:bodyPr/>
            <a:lstStyle/>
            <a:p>
              <a:pPr algn="ctr"/>
              <a:endParaRPr lang="es-ES" sz="1100" b="1"/>
            </a:p>
            <a:p>
              <a:pPr algn="ctr"/>
              <a:r>
                <a:rPr lang="en-US" sz="1200" b="1"/>
                <a:t>ALMACENAMIENTO</a:t>
              </a:r>
              <a:endParaRPr lang="es-ES"/>
            </a:p>
          </p:txBody>
        </p:sp>
        <p:sp>
          <p:nvSpPr>
            <p:cNvPr id="7178" name="Rectangle 8"/>
            <p:cNvSpPr>
              <a:spLocks noChangeArrowheads="1"/>
            </p:cNvSpPr>
            <p:nvPr/>
          </p:nvSpPr>
          <p:spPr bwMode="auto">
            <a:xfrm>
              <a:off x="4833" y="8472"/>
              <a:ext cx="3120" cy="1620"/>
            </a:xfrm>
            <a:prstGeom prst="rect">
              <a:avLst/>
            </a:prstGeom>
            <a:solidFill>
              <a:srgbClr val="CCFFCC"/>
            </a:solidFill>
            <a:ln w="9525">
              <a:solidFill>
                <a:srgbClr val="000000"/>
              </a:solidFill>
              <a:miter lim="800000"/>
              <a:headEnd/>
              <a:tailEnd/>
            </a:ln>
          </p:spPr>
          <p:txBody>
            <a:bodyPr/>
            <a:lstStyle/>
            <a:p>
              <a:pPr algn="ctr"/>
              <a:endParaRPr lang="en-US" sz="1200" b="1"/>
            </a:p>
            <a:p>
              <a:pPr algn="ctr"/>
              <a:endParaRPr lang="en-US" sz="1200" b="1"/>
            </a:p>
            <a:p>
              <a:pPr algn="ctr"/>
              <a:r>
                <a:rPr lang="en-US" sz="1200" b="1"/>
                <a:t>PROCESO</a:t>
              </a:r>
              <a:endParaRPr lang="es-ES"/>
            </a:p>
          </p:txBody>
        </p:sp>
        <p:sp>
          <p:nvSpPr>
            <p:cNvPr id="7179" name="AutoShape 9"/>
            <p:cNvSpPr>
              <a:spLocks noChangeArrowheads="1"/>
            </p:cNvSpPr>
            <p:nvPr/>
          </p:nvSpPr>
          <p:spPr bwMode="auto">
            <a:xfrm>
              <a:off x="1188" y="7848"/>
              <a:ext cx="3000" cy="1080"/>
            </a:xfrm>
            <a:prstGeom prst="flowChartOnlineStorage">
              <a:avLst/>
            </a:prstGeom>
            <a:solidFill>
              <a:srgbClr val="FFFF99"/>
            </a:solidFill>
            <a:ln w="9525">
              <a:solidFill>
                <a:srgbClr val="000000"/>
              </a:solidFill>
              <a:miter lim="800000"/>
              <a:headEnd/>
              <a:tailEnd/>
            </a:ln>
          </p:spPr>
          <p:txBody>
            <a:bodyPr/>
            <a:lstStyle/>
            <a:p>
              <a:pPr algn="ctr"/>
              <a:endParaRPr lang="en-US" sz="1100" b="1"/>
            </a:p>
            <a:p>
              <a:pPr algn="ctr"/>
              <a:r>
                <a:rPr lang="en-US" sz="1100" b="1"/>
                <a:t>ENTRADA DE DATOS</a:t>
              </a:r>
              <a:endParaRPr lang="es-ES"/>
            </a:p>
          </p:txBody>
        </p:sp>
        <p:sp>
          <p:nvSpPr>
            <p:cNvPr id="7180" name="AutoShape 10"/>
            <p:cNvSpPr>
              <a:spLocks noChangeArrowheads="1"/>
            </p:cNvSpPr>
            <p:nvPr/>
          </p:nvSpPr>
          <p:spPr bwMode="auto">
            <a:xfrm>
              <a:off x="1188" y="10368"/>
              <a:ext cx="3000" cy="1080"/>
            </a:xfrm>
            <a:prstGeom prst="flowChartOnlineStorage">
              <a:avLst/>
            </a:prstGeom>
            <a:solidFill>
              <a:srgbClr val="FFFF99"/>
            </a:solidFill>
            <a:ln w="9525">
              <a:solidFill>
                <a:srgbClr val="000000"/>
              </a:solidFill>
              <a:miter lim="800000"/>
              <a:headEnd/>
              <a:tailEnd/>
            </a:ln>
          </p:spPr>
          <p:txBody>
            <a:bodyPr/>
            <a:lstStyle/>
            <a:p>
              <a:pPr algn="ctr"/>
              <a:r>
                <a:rPr lang="en-US" sz="1100" b="1"/>
                <a:t>INTERFASE AUTOMÁTICO DE ENTRADA</a:t>
              </a:r>
              <a:endParaRPr lang="es-ES"/>
            </a:p>
          </p:txBody>
        </p:sp>
        <p:sp>
          <p:nvSpPr>
            <p:cNvPr id="7181" name="AutoShape 11"/>
            <p:cNvSpPr>
              <a:spLocks noChangeArrowheads="1"/>
            </p:cNvSpPr>
            <p:nvPr/>
          </p:nvSpPr>
          <p:spPr bwMode="auto">
            <a:xfrm>
              <a:off x="8613" y="10368"/>
              <a:ext cx="3000" cy="1080"/>
            </a:xfrm>
            <a:prstGeom prst="flowChartOnlineStorage">
              <a:avLst/>
            </a:prstGeom>
            <a:solidFill>
              <a:srgbClr val="FFCCFF"/>
            </a:solidFill>
            <a:ln w="9525">
              <a:solidFill>
                <a:srgbClr val="000000"/>
              </a:solidFill>
              <a:miter lim="800000"/>
              <a:headEnd/>
              <a:tailEnd/>
            </a:ln>
          </p:spPr>
          <p:txBody>
            <a:bodyPr/>
            <a:lstStyle/>
            <a:p>
              <a:pPr algn="ctr"/>
              <a:r>
                <a:rPr lang="en-US" sz="1100" b="1"/>
                <a:t>INTERFASE AUTOMÁTICO DE SALIDA</a:t>
              </a:r>
              <a:endParaRPr lang="es-ES"/>
            </a:p>
          </p:txBody>
        </p:sp>
        <p:sp>
          <p:nvSpPr>
            <p:cNvPr id="7182" name="AutoShape 12"/>
            <p:cNvSpPr>
              <a:spLocks noChangeArrowheads="1"/>
            </p:cNvSpPr>
            <p:nvPr/>
          </p:nvSpPr>
          <p:spPr bwMode="auto">
            <a:xfrm>
              <a:off x="8568" y="7668"/>
              <a:ext cx="3000" cy="1080"/>
            </a:xfrm>
            <a:prstGeom prst="flowChartOnlineStorage">
              <a:avLst/>
            </a:prstGeom>
            <a:solidFill>
              <a:srgbClr val="FFCCFF"/>
            </a:solidFill>
            <a:ln w="9525">
              <a:solidFill>
                <a:srgbClr val="000000"/>
              </a:solidFill>
              <a:miter lim="800000"/>
              <a:headEnd/>
              <a:tailEnd/>
            </a:ln>
          </p:spPr>
          <p:txBody>
            <a:bodyPr/>
            <a:lstStyle/>
            <a:p>
              <a:pPr algn="just"/>
              <a:endParaRPr lang="en-US" sz="1300" b="1"/>
            </a:p>
            <a:p>
              <a:pPr algn="ctr"/>
              <a:r>
                <a:rPr lang="en-US" sz="1100" b="1"/>
                <a:t>REPORTES E INFORMES</a:t>
              </a:r>
              <a:endParaRPr lang="es-ES"/>
            </a:p>
          </p:txBody>
        </p:sp>
        <p:sp>
          <p:nvSpPr>
            <p:cNvPr id="7183" name="Line 13"/>
            <p:cNvSpPr>
              <a:spLocks noChangeShapeType="1"/>
            </p:cNvSpPr>
            <p:nvPr/>
          </p:nvSpPr>
          <p:spPr bwMode="auto">
            <a:xfrm>
              <a:off x="4068" y="8568"/>
              <a:ext cx="660" cy="360"/>
            </a:xfrm>
            <a:prstGeom prst="line">
              <a:avLst/>
            </a:prstGeom>
            <a:noFill/>
            <a:ln w="9525">
              <a:solidFill>
                <a:srgbClr val="000000"/>
              </a:solidFill>
              <a:round/>
              <a:headEnd/>
              <a:tailEnd type="triangle" w="med" len="med"/>
            </a:ln>
          </p:spPr>
          <p:txBody>
            <a:bodyPr/>
            <a:lstStyle/>
            <a:p>
              <a:endParaRPr lang="en-US"/>
            </a:p>
          </p:txBody>
        </p:sp>
        <p:sp>
          <p:nvSpPr>
            <p:cNvPr id="7184" name="Line 14"/>
            <p:cNvSpPr>
              <a:spLocks noChangeShapeType="1"/>
            </p:cNvSpPr>
            <p:nvPr/>
          </p:nvSpPr>
          <p:spPr bwMode="auto">
            <a:xfrm>
              <a:off x="8073" y="10008"/>
              <a:ext cx="720" cy="360"/>
            </a:xfrm>
            <a:prstGeom prst="line">
              <a:avLst/>
            </a:prstGeom>
            <a:noFill/>
            <a:ln w="9525">
              <a:solidFill>
                <a:srgbClr val="000000"/>
              </a:solidFill>
              <a:round/>
              <a:headEnd/>
              <a:tailEnd type="triangle" w="med" len="med"/>
            </a:ln>
          </p:spPr>
          <p:txBody>
            <a:bodyPr/>
            <a:lstStyle/>
            <a:p>
              <a:endParaRPr lang="en-US"/>
            </a:p>
          </p:txBody>
        </p:sp>
        <p:sp>
          <p:nvSpPr>
            <p:cNvPr id="7185" name="Line 15"/>
            <p:cNvSpPr>
              <a:spLocks noChangeShapeType="1"/>
            </p:cNvSpPr>
            <p:nvPr/>
          </p:nvSpPr>
          <p:spPr bwMode="auto">
            <a:xfrm flipV="1">
              <a:off x="4068" y="9828"/>
              <a:ext cx="720" cy="360"/>
            </a:xfrm>
            <a:prstGeom prst="line">
              <a:avLst/>
            </a:prstGeom>
            <a:noFill/>
            <a:ln w="9525">
              <a:solidFill>
                <a:srgbClr val="000000"/>
              </a:solidFill>
              <a:round/>
              <a:headEnd/>
              <a:tailEnd type="triangle" w="med" len="med"/>
            </a:ln>
          </p:spPr>
          <p:txBody>
            <a:bodyPr/>
            <a:lstStyle/>
            <a:p>
              <a:endParaRPr lang="en-US"/>
            </a:p>
          </p:txBody>
        </p:sp>
        <p:sp>
          <p:nvSpPr>
            <p:cNvPr id="7186" name="Line 16"/>
            <p:cNvSpPr>
              <a:spLocks noChangeShapeType="1"/>
            </p:cNvSpPr>
            <p:nvPr/>
          </p:nvSpPr>
          <p:spPr bwMode="auto">
            <a:xfrm flipV="1">
              <a:off x="8028" y="8760"/>
              <a:ext cx="720" cy="528"/>
            </a:xfrm>
            <a:prstGeom prst="line">
              <a:avLst/>
            </a:prstGeom>
            <a:noFill/>
            <a:ln w="9525">
              <a:solidFill>
                <a:srgbClr val="000000"/>
              </a:solidFill>
              <a:round/>
              <a:headEnd/>
              <a:tailEnd type="triangle" w="med" len="med"/>
            </a:ln>
          </p:spPr>
          <p:txBody>
            <a:bodyPr/>
            <a:lstStyle/>
            <a:p>
              <a:endParaRPr lang="en-US"/>
            </a:p>
          </p:txBody>
        </p:sp>
        <p:sp>
          <p:nvSpPr>
            <p:cNvPr id="7187" name="Line 17"/>
            <p:cNvSpPr>
              <a:spLocks noChangeShapeType="1"/>
            </p:cNvSpPr>
            <p:nvPr/>
          </p:nvSpPr>
          <p:spPr bwMode="auto">
            <a:xfrm>
              <a:off x="6273" y="10524"/>
              <a:ext cx="0" cy="564"/>
            </a:xfrm>
            <a:prstGeom prst="line">
              <a:avLst/>
            </a:prstGeom>
            <a:noFill/>
            <a:ln w="9525">
              <a:solidFill>
                <a:srgbClr val="000000"/>
              </a:solidFill>
              <a:round/>
              <a:headEnd type="triangle" w="med" len="med"/>
              <a:tailEnd type="triangle" w="med" len="med"/>
            </a:ln>
          </p:spPr>
          <p:txBody>
            <a:bodyPr/>
            <a:lstStyle/>
            <a:p>
              <a:endParaRPr lang="en-US"/>
            </a:p>
          </p:txBody>
        </p:sp>
      </p:grpSp>
      <p:sp>
        <p:nvSpPr>
          <p:cNvPr id="7173" name="Text Box 18"/>
          <p:cNvSpPr txBox="1">
            <a:spLocks noChangeArrowheads="1"/>
          </p:cNvSpPr>
          <p:nvPr/>
        </p:nvSpPr>
        <p:spPr bwMode="auto">
          <a:xfrm>
            <a:off x="1476375" y="3213100"/>
            <a:ext cx="1943100" cy="304800"/>
          </a:xfrm>
          <a:prstGeom prst="rect">
            <a:avLst/>
          </a:prstGeom>
          <a:solidFill>
            <a:srgbClr val="FFFF66"/>
          </a:solidFill>
          <a:ln w="9525">
            <a:noFill/>
            <a:miter lim="800000"/>
            <a:headEnd/>
            <a:tailEnd/>
          </a:ln>
        </p:spPr>
        <p:txBody>
          <a:bodyPr>
            <a:spAutoFit/>
          </a:bodyPr>
          <a:lstStyle/>
          <a:p>
            <a:pPr algn="ctr">
              <a:spcBef>
                <a:spcPct val="50000"/>
              </a:spcBef>
            </a:pPr>
            <a:r>
              <a:rPr lang="es-ES" sz="1400" b="1"/>
              <a:t>ENTRADA</a:t>
            </a:r>
          </a:p>
        </p:txBody>
      </p:sp>
      <p:sp>
        <p:nvSpPr>
          <p:cNvPr id="7174" name="Text Box 19"/>
          <p:cNvSpPr txBox="1">
            <a:spLocks noChangeArrowheads="1"/>
          </p:cNvSpPr>
          <p:nvPr/>
        </p:nvSpPr>
        <p:spPr bwMode="auto">
          <a:xfrm>
            <a:off x="5724525" y="3213100"/>
            <a:ext cx="1943100" cy="304800"/>
          </a:xfrm>
          <a:prstGeom prst="rect">
            <a:avLst/>
          </a:prstGeom>
          <a:solidFill>
            <a:srgbClr val="FF99FF"/>
          </a:solidFill>
          <a:ln w="9525">
            <a:noFill/>
            <a:miter lim="800000"/>
            <a:headEnd/>
            <a:tailEnd/>
          </a:ln>
        </p:spPr>
        <p:txBody>
          <a:bodyPr>
            <a:spAutoFit/>
          </a:bodyPr>
          <a:lstStyle/>
          <a:p>
            <a:pPr algn="ctr">
              <a:spcBef>
                <a:spcPct val="50000"/>
              </a:spcBef>
            </a:pPr>
            <a:r>
              <a:rPr lang="es-ES" sz="1400" b="1"/>
              <a:t>   SALIDA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s-EC" sz="3000" b="1" smtClean="0"/>
              <a:t>Evolución de los Sistemas de Información</a:t>
            </a:r>
            <a:endParaRPr lang="es-ES" sz="3000" b="1" smtClean="0"/>
          </a:p>
        </p:txBody>
      </p:sp>
      <p:sp>
        <p:nvSpPr>
          <p:cNvPr id="8195" name="Rectangle 3"/>
          <p:cNvSpPr>
            <a:spLocks noGrp="1" noChangeArrowheads="1"/>
          </p:cNvSpPr>
          <p:nvPr>
            <p:ph type="body" idx="1"/>
          </p:nvPr>
        </p:nvSpPr>
        <p:spPr>
          <a:xfrm>
            <a:off x="827088" y="1557338"/>
            <a:ext cx="7772400" cy="4530725"/>
          </a:xfrm>
        </p:spPr>
        <p:txBody>
          <a:bodyPr/>
          <a:lstStyle/>
          <a:p>
            <a:pPr eaLnBrk="1" hangingPunct="1">
              <a:buFont typeface="Wingdings" pitchFamily="2" charset="2"/>
              <a:buChar char="v"/>
            </a:pPr>
            <a:r>
              <a:rPr lang="es-EC" sz="1800" smtClean="0"/>
              <a:t>En los años 50’s aparecen las primeras computadoras.</a:t>
            </a:r>
          </a:p>
          <a:p>
            <a:pPr eaLnBrk="1" hangingPunct="1">
              <a:buFont typeface="Wingdings" pitchFamily="2" charset="2"/>
              <a:buNone/>
            </a:pPr>
            <a:endParaRPr lang="es-ES" sz="1800" smtClean="0"/>
          </a:p>
          <a:p>
            <a:pPr eaLnBrk="1" hangingPunct="1">
              <a:buFont typeface="Wingdings" pitchFamily="2" charset="2"/>
              <a:buChar char="v"/>
            </a:pPr>
            <a:r>
              <a:rPr lang="es-EC" sz="1800" smtClean="0"/>
              <a:t>En los años 60’s por el uso de sistemas de información computacionales sin los controles necesarios.</a:t>
            </a:r>
          </a:p>
          <a:p>
            <a:pPr eaLnBrk="1" hangingPunct="1">
              <a:buFont typeface="Wingdings" pitchFamily="2" charset="2"/>
              <a:buChar char="v"/>
            </a:pPr>
            <a:endParaRPr lang="es-ES" sz="1800" smtClean="0"/>
          </a:p>
          <a:p>
            <a:pPr eaLnBrk="1" hangingPunct="1">
              <a:buFont typeface="Wingdings" pitchFamily="2" charset="2"/>
              <a:buChar char="v"/>
            </a:pPr>
            <a:r>
              <a:rPr lang="es-EC" sz="1800" smtClean="0"/>
              <a:t>En los años 80’s muchas empresas construyeron sus sistemas de información en forma incremental.</a:t>
            </a:r>
          </a:p>
          <a:p>
            <a:pPr eaLnBrk="1" hangingPunct="1">
              <a:buFont typeface="Wingdings" pitchFamily="2" charset="2"/>
              <a:buNone/>
            </a:pPr>
            <a:endParaRPr lang="es-ES" sz="1800" smtClean="0"/>
          </a:p>
          <a:p>
            <a:pPr eaLnBrk="1" hangingPunct="1">
              <a:buFont typeface="Wingdings" pitchFamily="2" charset="2"/>
              <a:buChar char="v"/>
            </a:pPr>
            <a:r>
              <a:rPr lang="es-EC" sz="1800" smtClean="0"/>
              <a:t>A finales de   los años 90’s hasta la actualidad se incrementó la implantación de ERP’s para simplificar y estandarizar la infraestructura de la información.</a:t>
            </a:r>
            <a:r>
              <a:rPr lang="es-EC" sz="2000" smtClean="0"/>
              <a:t> </a:t>
            </a:r>
            <a:endParaRPr lang="es-ES" sz="2000" smtClean="0"/>
          </a:p>
        </p:txBody>
      </p:sp>
      <p:grpSp>
        <p:nvGrpSpPr>
          <p:cNvPr id="8196" name="Group 4"/>
          <p:cNvGrpSpPr>
            <a:grpSpLocks/>
          </p:cNvGrpSpPr>
          <p:nvPr/>
        </p:nvGrpSpPr>
        <p:grpSpPr bwMode="auto">
          <a:xfrm>
            <a:off x="1287463" y="5013325"/>
            <a:ext cx="6669087" cy="1844675"/>
            <a:chOff x="1461" y="3870"/>
            <a:chExt cx="9120" cy="2520"/>
          </a:xfrm>
        </p:grpSpPr>
        <p:sp>
          <p:nvSpPr>
            <p:cNvPr id="8198" name="Rectangle 5"/>
            <p:cNvSpPr>
              <a:spLocks noChangeArrowheads="1"/>
            </p:cNvSpPr>
            <p:nvPr/>
          </p:nvSpPr>
          <p:spPr bwMode="auto">
            <a:xfrm>
              <a:off x="1821" y="3870"/>
              <a:ext cx="2280" cy="1080"/>
            </a:xfrm>
            <a:prstGeom prst="rect">
              <a:avLst/>
            </a:prstGeom>
            <a:solidFill>
              <a:srgbClr val="CCFFCC"/>
            </a:solidFill>
            <a:ln w="9525">
              <a:solidFill>
                <a:srgbClr val="000000"/>
              </a:solidFill>
              <a:miter lim="800000"/>
              <a:headEnd/>
              <a:tailEnd/>
            </a:ln>
          </p:spPr>
          <p:txBody>
            <a:bodyPr/>
            <a:lstStyle/>
            <a:p>
              <a:pPr algn="ctr"/>
              <a:r>
                <a:rPr lang="es-ES" sz="1100" b="1"/>
                <a:t>SI</a:t>
              </a:r>
            </a:p>
            <a:p>
              <a:pPr algn="ctr"/>
              <a:endParaRPr lang="es-ES" sz="1100" b="1"/>
            </a:p>
            <a:p>
              <a:pPr algn="ctr"/>
              <a:r>
                <a:rPr lang="es-ES" sz="1100" b="1"/>
                <a:t>Cambios Técnicos</a:t>
              </a:r>
              <a:endParaRPr lang="es-ES"/>
            </a:p>
          </p:txBody>
        </p:sp>
        <p:sp>
          <p:nvSpPr>
            <p:cNvPr id="8199" name="Rectangle 6"/>
            <p:cNvSpPr>
              <a:spLocks noChangeArrowheads="1"/>
            </p:cNvSpPr>
            <p:nvPr/>
          </p:nvSpPr>
          <p:spPr bwMode="auto">
            <a:xfrm>
              <a:off x="4701" y="3870"/>
              <a:ext cx="2280" cy="1080"/>
            </a:xfrm>
            <a:prstGeom prst="rect">
              <a:avLst/>
            </a:prstGeom>
            <a:solidFill>
              <a:srgbClr val="FFCCFF"/>
            </a:solidFill>
            <a:ln w="9525">
              <a:solidFill>
                <a:srgbClr val="000000"/>
              </a:solidFill>
              <a:miter lim="800000"/>
              <a:headEnd/>
              <a:tailEnd/>
            </a:ln>
          </p:spPr>
          <p:txBody>
            <a:bodyPr/>
            <a:lstStyle/>
            <a:p>
              <a:pPr algn="ctr"/>
              <a:r>
                <a:rPr lang="es-ES" sz="1100" b="1"/>
                <a:t>SI</a:t>
              </a:r>
            </a:p>
            <a:p>
              <a:pPr algn="ctr"/>
              <a:endParaRPr lang="es-ES" sz="1100" b="1"/>
            </a:p>
            <a:p>
              <a:pPr algn="ctr"/>
              <a:r>
                <a:rPr lang="es-ES" sz="1100" b="1"/>
                <a:t>Control Gerencial</a:t>
              </a:r>
              <a:endParaRPr lang="es-ES"/>
            </a:p>
          </p:txBody>
        </p:sp>
        <p:sp>
          <p:nvSpPr>
            <p:cNvPr id="8200" name="Rectangle 7"/>
            <p:cNvSpPr>
              <a:spLocks noChangeArrowheads="1"/>
            </p:cNvSpPr>
            <p:nvPr/>
          </p:nvSpPr>
          <p:spPr bwMode="auto">
            <a:xfrm>
              <a:off x="7581" y="3870"/>
              <a:ext cx="2280" cy="1080"/>
            </a:xfrm>
            <a:prstGeom prst="rect">
              <a:avLst/>
            </a:prstGeom>
            <a:solidFill>
              <a:srgbClr val="FFFF99"/>
            </a:solidFill>
            <a:ln w="9525">
              <a:solidFill>
                <a:srgbClr val="000000"/>
              </a:solidFill>
              <a:miter lim="800000"/>
              <a:headEnd/>
              <a:tailEnd/>
            </a:ln>
          </p:spPr>
          <p:txBody>
            <a:bodyPr/>
            <a:lstStyle/>
            <a:p>
              <a:pPr algn="ctr"/>
              <a:r>
                <a:rPr lang="es-ES" sz="1100" b="1"/>
                <a:t>SI</a:t>
              </a:r>
            </a:p>
            <a:p>
              <a:pPr algn="ctr"/>
              <a:r>
                <a:rPr lang="en-US" sz="1100" b="1"/>
                <a:t>Actividades </a:t>
              </a:r>
            </a:p>
            <a:p>
              <a:pPr algn="ctr"/>
              <a:r>
                <a:rPr lang="en-US" sz="1100" b="1"/>
                <a:t>Centrales</a:t>
              </a:r>
              <a:endParaRPr lang="es-ES"/>
            </a:p>
          </p:txBody>
        </p:sp>
        <p:sp>
          <p:nvSpPr>
            <p:cNvPr id="8201" name="AutoShape 8"/>
            <p:cNvSpPr>
              <a:spLocks noChangeArrowheads="1"/>
            </p:cNvSpPr>
            <p:nvPr/>
          </p:nvSpPr>
          <p:spPr bwMode="auto">
            <a:xfrm>
              <a:off x="1461" y="5310"/>
              <a:ext cx="9120" cy="1080"/>
            </a:xfrm>
            <a:prstGeom prst="rightArrow">
              <a:avLst>
                <a:gd name="adj1" fmla="val 50000"/>
                <a:gd name="adj2" fmla="val 211111"/>
              </a:avLst>
            </a:prstGeom>
            <a:solidFill>
              <a:srgbClr val="99CCFF"/>
            </a:solidFill>
            <a:ln w="9525">
              <a:solidFill>
                <a:srgbClr val="000000"/>
              </a:solidFill>
              <a:miter lim="800000"/>
              <a:headEnd/>
              <a:tailEnd/>
            </a:ln>
          </p:spPr>
          <p:txBody>
            <a:bodyPr/>
            <a:lstStyle/>
            <a:p>
              <a:r>
                <a:rPr lang="pt-PT" sz="1100" b="1"/>
                <a:t>Tiempo     50’s               60’s             70’s             80’s            90’s      Siglo XXI</a:t>
              </a:r>
              <a:endParaRPr lang="es-ES"/>
            </a:p>
          </p:txBody>
        </p:sp>
      </p:grpSp>
      <p:pic>
        <p:nvPicPr>
          <p:cNvPr id="8197" name="Picture 9" descr="j0234657"/>
          <p:cNvPicPr>
            <a:picLocks noChangeAspect="1" noChangeArrowheads="1"/>
          </p:cNvPicPr>
          <p:nvPr/>
        </p:nvPicPr>
        <p:blipFill>
          <a:blip r:embed="rId2"/>
          <a:srcRect/>
          <a:stretch>
            <a:fillRect/>
          </a:stretch>
        </p:blipFill>
        <p:spPr bwMode="auto">
          <a:xfrm>
            <a:off x="7019925" y="1628775"/>
            <a:ext cx="1712913"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s-EC" sz="2800" b="1" smtClean="0"/>
              <a:t>Tendencias Futuras de los Sistemas de Información</a:t>
            </a:r>
            <a:endParaRPr lang="es-ES" sz="2800" b="1" smtClean="0"/>
          </a:p>
        </p:txBody>
      </p:sp>
      <p:sp>
        <p:nvSpPr>
          <p:cNvPr id="9219" name="Rectangle 3"/>
          <p:cNvSpPr>
            <a:spLocks noGrp="1" noChangeArrowheads="1"/>
          </p:cNvSpPr>
          <p:nvPr>
            <p:ph type="body" idx="1"/>
          </p:nvPr>
        </p:nvSpPr>
        <p:spPr>
          <a:xfrm>
            <a:off x="914400" y="1600200"/>
            <a:ext cx="5026025" cy="4530725"/>
          </a:xfrm>
        </p:spPr>
        <p:txBody>
          <a:bodyPr/>
          <a:lstStyle/>
          <a:p>
            <a:pPr eaLnBrk="1" hangingPunct="1">
              <a:buFont typeface="Wingdings" pitchFamily="2" charset="2"/>
              <a:buChar char="v"/>
            </a:pPr>
            <a:r>
              <a:rPr lang="es-EC" sz="2000" smtClean="0"/>
              <a:t>La tecnología de información se usará como parte de la estrategia corporativa.</a:t>
            </a:r>
          </a:p>
          <a:p>
            <a:pPr eaLnBrk="1" hangingPunct="1">
              <a:buFont typeface="Wingdings" pitchFamily="2" charset="2"/>
              <a:buNone/>
            </a:pPr>
            <a:endParaRPr lang="es-ES" sz="2000" smtClean="0"/>
          </a:p>
          <a:p>
            <a:pPr eaLnBrk="1" hangingPunct="1">
              <a:buFont typeface="Wingdings" pitchFamily="2" charset="2"/>
              <a:buChar char="v"/>
            </a:pPr>
            <a:r>
              <a:rPr lang="es-EC" sz="2000" smtClean="0"/>
              <a:t>La tecnología será parte del trabajo en equipo en las empresas.</a:t>
            </a:r>
            <a:r>
              <a:rPr lang="es-ES" sz="2000" smtClean="0"/>
              <a:t> </a:t>
            </a:r>
          </a:p>
          <a:p>
            <a:pPr eaLnBrk="1" hangingPunct="1">
              <a:buFont typeface="Wingdings" pitchFamily="2" charset="2"/>
              <a:buChar char="v"/>
            </a:pPr>
            <a:endParaRPr lang="es-ES" sz="2000" smtClean="0"/>
          </a:p>
          <a:p>
            <a:pPr eaLnBrk="1" hangingPunct="1">
              <a:buFont typeface="Wingdings" pitchFamily="2" charset="2"/>
              <a:buChar char="v"/>
            </a:pPr>
            <a:r>
              <a:rPr lang="es-EC" sz="2000" smtClean="0"/>
              <a:t>El uso de la tecnología transformará a la organización y cambiará su estructura. </a:t>
            </a:r>
          </a:p>
          <a:p>
            <a:pPr eaLnBrk="1" hangingPunct="1">
              <a:buFont typeface="Wingdings" pitchFamily="2" charset="2"/>
              <a:buChar char="v"/>
            </a:pPr>
            <a:endParaRPr lang="es-EC" sz="2000" smtClean="0"/>
          </a:p>
          <a:p>
            <a:pPr eaLnBrk="1" hangingPunct="1">
              <a:buFont typeface="Wingdings" pitchFamily="2" charset="2"/>
              <a:buChar char="v"/>
            </a:pPr>
            <a:r>
              <a:rPr lang="es-EC" sz="2000" smtClean="0"/>
              <a:t>La tecnología de información apoyará de manera importante el rediseño de los procesos de negocios</a:t>
            </a:r>
            <a:r>
              <a:rPr lang="es-ES" sz="2000" smtClean="0"/>
              <a:t> </a:t>
            </a:r>
          </a:p>
        </p:txBody>
      </p:sp>
      <p:pic>
        <p:nvPicPr>
          <p:cNvPr id="9220" name="Picture 4" descr="j0195384"/>
          <p:cNvPicPr>
            <a:picLocks noChangeAspect="1" noChangeArrowheads="1"/>
          </p:cNvPicPr>
          <p:nvPr/>
        </p:nvPicPr>
        <p:blipFill>
          <a:blip r:embed="rId2"/>
          <a:srcRect/>
          <a:stretch>
            <a:fillRect/>
          </a:stretch>
        </p:blipFill>
        <p:spPr bwMode="auto">
          <a:xfrm>
            <a:off x="6516688" y="2133600"/>
            <a:ext cx="1795462" cy="338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800100" indent="-800100" eaLnBrk="1" hangingPunct="1"/>
            <a:r>
              <a:rPr lang="es-EC" sz="3800" b="1" smtClean="0"/>
              <a:t>Usos de los Sistemas de Información</a:t>
            </a:r>
            <a:r>
              <a:rPr lang="es-EC" sz="3800" smtClean="0"/>
              <a:t> </a:t>
            </a:r>
            <a:endParaRPr lang="es-ES" sz="3800" smtClean="0"/>
          </a:p>
        </p:txBody>
      </p:sp>
      <p:sp>
        <p:nvSpPr>
          <p:cNvPr id="10243" name="Rectangle 3"/>
          <p:cNvSpPr>
            <a:spLocks noGrp="1" noChangeArrowheads="1"/>
          </p:cNvSpPr>
          <p:nvPr>
            <p:ph type="body" idx="1"/>
          </p:nvPr>
        </p:nvSpPr>
        <p:spPr>
          <a:xfrm>
            <a:off x="3348038" y="1600200"/>
            <a:ext cx="5338762" cy="4530725"/>
          </a:xfrm>
        </p:spPr>
        <p:txBody>
          <a:bodyPr/>
          <a:lstStyle/>
          <a:p>
            <a:pPr eaLnBrk="1" hangingPunct="1">
              <a:lnSpc>
                <a:spcPct val="90000"/>
              </a:lnSpc>
              <a:buFont typeface="Wingdings" pitchFamily="2" charset="2"/>
              <a:buChar char="v"/>
            </a:pPr>
            <a:r>
              <a:rPr lang="es-EC" sz="1800" smtClean="0"/>
              <a:t>Proporcionar a los encargados de la toma de decisiones, datos oportunos y exactos</a:t>
            </a:r>
            <a:r>
              <a:rPr lang="es-ES" sz="1800" smtClean="0"/>
              <a:t>.</a:t>
            </a:r>
          </a:p>
          <a:p>
            <a:pPr eaLnBrk="1" hangingPunct="1">
              <a:lnSpc>
                <a:spcPct val="90000"/>
              </a:lnSpc>
              <a:buFont typeface="Wingdings" pitchFamily="2" charset="2"/>
              <a:buNone/>
            </a:pPr>
            <a:endParaRPr lang="es-ES" sz="1800" smtClean="0"/>
          </a:p>
          <a:p>
            <a:pPr eaLnBrk="1" hangingPunct="1">
              <a:lnSpc>
                <a:spcPct val="90000"/>
              </a:lnSpc>
              <a:buFont typeface="Wingdings" pitchFamily="2" charset="2"/>
              <a:buChar char="v"/>
            </a:pPr>
            <a:r>
              <a:rPr lang="es-EC" sz="1800" smtClean="0"/>
              <a:t>El propósito general de ayudar a los gerentes en la planeación, control y toma de decisiones. </a:t>
            </a:r>
          </a:p>
          <a:p>
            <a:pPr eaLnBrk="1" hangingPunct="1">
              <a:lnSpc>
                <a:spcPct val="90000"/>
              </a:lnSpc>
              <a:buFont typeface="Wingdings" pitchFamily="2" charset="2"/>
              <a:buNone/>
            </a:pPr>
            <a:endParaRPr lang="es-EC" sz="1800" smtClean="0"/>
          </a:p>
          <a:p>
            <a:pPr eaLnBrk="1" hangingPunct="1">
              <a:lnSpc>
                <a:spcPct val="90000"/>
              </a:lnSpc>
              <a:buFont typeface="Wingdings" pitchFamily="2" charset="2"/>
              <a:buChar char="v"/>
            </a:pPr>
            <a:r>
              <a:rPr lang="es-EC" sz="1800" smtClean="0"/>
              <a:t>Asegurar que la información exacta y confiable esté disponible cuando se necesite.</a:t>
            </a:r>
          </a:p>
          <a:p>
            <a:pPr eaLnBrk="1" hangingPunct="1">
              <a:lnSpc>
                <a:spcPct val="90000"/>
              </a:lnSpc>
              <a:buFont typeface="Wingdings" pitchFamily="2" charset="2"/>
              <a:buNone/>
            </a:pPr>
            <a:r>
              <a:rPr lang="es-EC" sz="1800" smtClean="0"/>
              <a:t> </a:t>
            </a:r>
          </a:p>
          <a:p>
            <a:pPr eaLnBrk="1" hangingPunct="1">
              <a:lnSpc>
                <a:spcPct val="90000"/>
              </a:lnSpc>
              <a:buFont typeface="Wingdings" pitchFamily="2" charset="2"/>
              <a:buChar char="v"/>
            </a:pPr>
            <a:r>
              <a:rPr lang="es-EC" sz="1800" smtClean="0"/>
              <a:t>Incrementar la productividad operacional.</a:t>
            </a:r>
          </a:p>
          <a:p>
            <a:pPr eaLnBrk="1" hangingPunct="1">
              <a:lnSpc>
                <a:spcPct val="90000"/>
              </a:lnSpc>
              <a:buFont typeface="Wingdings" pitchFamily="2" charset="2"/>
              <a:buNone/>
            </a:pPr>
            <a:r>
              <a:rPr lang="es-ES" sz="1800" smtClean="0"/>
              <a:t> </a:t>
            </a:r>
          </a:p>
          <a:p>
            <a:pPr eaLnBrk="1" hangingPunct="1">
              <a:lnSpc>
                <a:spcPct val="90000"/>
              </a:lnSpc>
              <a:buFont typeface="Wingdings" pitchFamily="2" charset="2"/>
              <a:buChar char="v"/>
            </a:pPr>
            <a:r>
              <a:rPr lang="es-EC" sz="1800" smtClean="0"/>
              <a:t>Hacer que el proceso de información deje de ser información fragmentada, conjeturas inspiradas en la intuición y solución de problemas aislados. </a:t>
            </a:r>
            <a:endParaRPr lang="es-ES" sz="1800" smtClean="0"/>
          </a:p>
        </p:txBody>
      </p:sp>
      <p:pic>
        <p:nvPicPr>
          <p:cNvPr id="10244" name="Picture 4" descr="j0287005"/>
          <p:cNvPicPr>
            <a:picLocks noChangeAspect="1" noChangeArrowheads="1"/>
          </p:cNvPicPr>
          <p:nvPr/>
        </p:nvPicPr>
        <p:blipFill>
          <a:blip r:embed="rId2"/>
          <a:srcRect/>
          <a:stretch>
            <a:fillRect/>
          </a:stretch>
        </p:blipFill>
        <p:spPr bwMode="auto">
          <a:xfrm>
            <a:off x="1116013" y="1844675"/>
            <a:ext cx="1871662"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s-EC" sz="3000" b="1" smtClean="0"/>
              <a:t>Tipos de Sistemas de Información</a:t>
            </a:r>
            <a:r>
              <a:rPr lang="es-ES" smtClean="0"/>
              <a:t> </a:t>
            </a:r>
          </a:p>
        </p:txBody>
      </p:sp>
      <p:sp>
        <p:nvSpPr>
          <p:cNvPr id="11267" name="Rectangle 3"/>
          <p:cNvSpPr>
            <a:spLocks noGrp="1" noChangeArrowheads="1"/>
          </p:cNvSpPr>
          <p:nvPr>
            <p:ph type="body" idx="1"/>
          </p:nvPr>
        </p:nvSpPr>
        <p:spPr>
          <a:xfrm>
            <a:off x="914400" y="1600200"/>
            <a:ext cx="4665663" cy="4530725"/>
          </a:xfrm>
        </p:spPr>
        <p:txBody>
          <a:bodyPr/>
          <a:lstStyle/>
          <a:p>
            <a:pPr marL="952500" lvl="1" indent="-495300" eaLnBrk="1" hangingPunct="1">
              <a:buFont typeface="Wingdings" pitchFamily="2" charset="2"/>
              <a:buChar char="v"/>
            </a:pPr>
            <a:r>
              <a:rPr lang="es-EC" sz="1800" b="1" smtClean="0"/>
              <a:t>Sistemas transaccionales.- </a:t>
            </a:r>
            <a:r>
              <a:rPr lang="es-EC" sz="1800" smtClean="0"/>
              <a:t>Automatización de procesos operativos. </a:t>
            </a:r>
          </a:p>
          <a:p>
            <a:pPr marL="952500" lvl="1" indent="-495300" eaLnBrk="1" hangingPunct="1">
              <a:buFont typeface="Wingdings" pitchFamily="2" charset="2"/>
              <a:buNone/>
            </a:pPr>
            <a:endParaRPr lang="es-EC" sz="1800" smtClean="0"/>
          </a:p>
          <a:p>
            <a:pPr marL="952500" lvl="1" indent="-495300" eaLnBrk="1" hangingPunct="1">
              <a:buFont typeface="Wingdings" pitchFamily="2" charset="2"/>
              <a:buChar char="v"/>
            </a:pPr>
            <a:r>
              <a:rPr lang="es-EC" sz="1800" b="1" smtClean="0"/>
              <a:t>Sistemas de soporte a las decisiones.- </a:t>
            </a:r>
            <a:r>
              <a:rPr lang="es-EC" sz="1800" smtClean="0"/>
              <a:t>Proporcionar información que sirva de apoyo al proceso de la toma de decisiones. </a:t>
            </a:r>
          </a:p>
          <a:p>
            <a:pPr marL="952500" lvl="1" indent="-495300" eaLnBrk="1" hangingPunct="1">
              <a:buFont typeface="Wingdings" pitchFamily="2" charset="2"/>
              <a:buChar char="v"/>
            </a:pPr>
            <a:endParaRPr lang="es-EC" sz="1800" smtClean="0"/>
          </a:p>
          <a:p>
            <a:pPr marL="952500" lvl="1" indent="-495300" eaLnBrk="1" hangingPunct="1">
              <a:buFont typeface="Wingdings" pitchFamily="2" charset="2"/>
              <a:buChar char="v"/>
            </a:pPr>
            <a:r>
              <a:rPr lang="es-EC" sz="1800" b="1" smtClean="0"/>
              <a:t>Sistemas estratégicos.- </a:t>
            </a:r>
            <a:r>
              <a:rPr lang="es-EC" sz="1800" smtClean="0"/>
              <a:t>Lograr ventajas competitivas a través de su implementación y uso</a:t>
            </a:r>
            <a:endParaRPr lang="es-ES" sz="1800" smtClean="0"/>
          </a:p>
        </p:txBody>
      </p:sp>
      <p:pic>
        <p:nvPicPr>
          <p:cNvPr id="11268" name="Picture 5" descr="j0300520"/>
          <p:cNvPicPr>
            <a:picLocks noChangeAspect="1" noChangeArrowheads="1" noCrop="1"/>
          </p:cNvPicPr>
          <p:nvPr/>
        </p:nvPicPr>
        <p:blipFill>
          <a:blip r:embed="rId2"/>
          <a:srcRect/>
          <a:stretch>
            <a:fillRect/>
          </a:stretch>
        </p:blipFill>
        <p:spPr bwMode="auto">
          <a:xfrm>
            <a:off x="6011863" y="2205038"/>
            <a:ext cx="2305050"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800100" indent="-800100" algn="ctr" eaLnBrk="1" hangingPunct="1"/>
            <a:r>
              <a:rPr lang="es-EC" sz="3000" b="1" smtClean="0"/>
              <a:t/>
            </a:r>
            <a:br>
              <a:rPr lang="es-EC" sz="3000" b="1" smtClean="0"/>
            </a:br>
            <a:r>
              <a:rPr lang="es-EC" sz="3500" b="1" smtClean="0"/>
              <a:t>Principales riesgos de los Sistemas de Información</a:t>
            </a:r>
            <a:r>
              <a:rPr lang="es-EC" sz="3500" smtClean="0"/>
              <a:t/>
            </a:r>
            <a:br>
              <a:rPr lang="es-EC" sz="3500" smtClean="0"/>
            </a:br>
            <a:endParaRPr lang="es-ES" sz="3500" smtClean="0"/>
          </a:p>
        </p:txBody>
      </p:sp>
      <p:sp>
        <p:nvSpPr>
          <p:cNvPr id="12291" name="Rectangle 3"/>
          <p:cNvSpPr>
            <a:spLocks noGrp="1" noChangeArrowheads="1"/>
          </p:cNvSpPr>
          <p:nvPr>
            <p:ph type="body" idx="1"/>
          </p:nvPr>
        </p:nvSpPr>
        <p:spPr>
          <a:xfrm>
            <a:off x="1116013" y="1600200"/>
            <a:ext cx="5976937" cy="4492625"/>
          </a:xfrm>
        </p:spPr>
        <p:txBody>
          <a:bodyPr/>
          <a:lstStyle/>
          <a:p>
            <a:pPr marL="930275" lvl="2" indent="-309563" eaLnBrk="1" hangingPunct="1">
              <a:buFont typeface="Wingdings" pitchFamily="2" charset="2"/>
              <a:buChar char="v"/>
            </a:pPr>
            <a:r>
              <a:rPr lang="es-EC" sz="1800" b="1" smtClean="0"/>
              <a:t>Riesgos inherentes.-</a:t>
            </a:r>
            <a:r>
              <a:rPr lang="es-EC" sz="1800" smtClean="0"/>
              <a:t> Es propio de la naturaleza del negocio, no es propiamente del departamento de sistemas.</a:t>
            </a:r>
          </a:p>
          <a:p>
            <a:pPr marL="930275" lvl="2" indent="-309563" eaLnBrk="1" hangingPunct="1">
              <a:buFont typeface="Wingdings" pitchFamily="2" charset="2"/>
              <a:buNone/>
            </a:pPr>
            <a:endParaRPr lang="es-EC" sz="1800" smtClean="0"/>
          </a:p>
          <a:p>
            <a:pPr marL="930275" lvl="2" indent="-309563" eaLnBrk="1" hangingPunct="1">
              <a:buFont typeface="Wingdings" pitchFamily="2" charset="2"/>
              <a:buChar char="v"/>
            </a:pPr>
            <a:r>
              <a:rPr lang="es-EC" sz="1800" b="1" smtClean="0"/>
              <a:t>Riesgos de Control.-</a:t>
            </a:r>
            <a:r>
              <a:rPr lang="es-EC" sz="1800" smtClean="0"/>
              <a:t> A pesar de que existan controles en los sistemas de información se pueden vulnerar los mismos.</a:t>
            </a:r>
          </a:p>
          <a:p>
            <a:pPr marL="930275" lvl="2" indent="-309563" eaLnBrk="1" hangingPunct="1">
              <a:buFont typeface="Wingdings" pitchFamily="2" charset="2"/>
              <a:buNone/>
            </a:pPr>
            <a:endParaRPr lang="es-EC" sz="1800" smtClean="0"/>
          </a:p>
          <a:p>
            <a:pPr marL="930275" lvl="2" indent="-309563" eaLnBrk="1" hangingPunct="1">
              <a:buFont typeface="Wingdings" pitchFamily="2" charset="2"/>
              <a:buChar char="v"/>
            </a:pPr>
            <a:r>
              <a:rPr lang="es-EC" sz="1800" b="1" smtClean="0"/>
              <a:t>Riesgos de Auditoria.-</a:t>
            </a:r>
            <a:r>
              <a:rPr lang="es-EC" sz="1800" smtClean="0"/>
              <a:t> No se pueden detectar todos los riesgos que tienen los sistemas de información  a pesar de existir controles de Auditoria.</a:t>
            </a:r>
          </a:p>
          <a:p>
            <a:pPr marL="930275" lvl="2" indent="-309563" eaLnBrk="1" hangingPunct="1">
              <a:buFont typeface="Wingdings" pitchFamily="2" charset="2"/>
              <a:buNone/>
            </a:pPr>
            <a:endParaRPr lang="es-EC" sz="1800" smtClean="0"/>
          </a:p>
          <a:p>
            <a:pPr marL="930275" lvl="2" indent="-309563" eaLnBrk="1" hangingPunct="1">
              <a:buFont typeface="Wingdings" pitchFamily="2" charset="2"/>
              <a:buChar char="v"/>
            </a:pPr>
            <a:r>
              <a:rPr lang="es-EC" sz="1800" b="1" smtClean="0"/>
              <a:t>Riesgo Computacional.-</a:t>
            </a:r>
            <a:r>
              <a:rPr lang="es-EC" sz="1800" smtClean="0"/>
              <a:t> Se debe evaluar las aplicaciones y la dependencia del sistema de información.</a:t>
            </a:r>
            <a:r>
              <a:rPr lang="es-ES" sz="1800" smtClean="0"/>
              <a:t> </a:t>
            </a:r>
          </a:p>
        </p:txBody>
      </p:sp>
      <p:pic>
        <p:nvPicPr>
          <p:cNvPr id="12292" name="Picture 4" descr="j0292020"/>
          <p:cNvPicPr>
            <a:picLocks noChangeAspect="1" noChangeArrowheads="1"/>
          </p:cNvPicPr>
          <p:nvPr/>
        </p:nvPicPr>
        <p:blipFill>
          <a:blip r:embed="rId2"/>
          <a:srcRect/>
          <a:stretch>
            <a:fillRect/>
          </a:stretch>
        </p:blipFill>
        <p:spPr bwMode="auto">
          <a:xfrm>
            <a:off x="7092950" y="2205038"/>
            <a:ext cx="1868488"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800100" indent="-800100" algn="ctr" eaLnBrk="1" hangingPunct="1"/>
            <a:r>
              <a:rPr lang="es-EC" sz="3000" b="1" smtClean="0"/>
              <a:t>Los controles de los sistemas de Información	</a:t>
            </a:r>
            <a:endParaRPr lang="es-ES" sz="3000" b="1" smtClean="0"/>
          </a:p>
        </p:txBody>
      </p:sp>
      <p:sp>
        <p:nvSpPr>
          <p:cNvPr id="13315" name="Rectangle 3"/>
          <p:cNvSpPr>
            <a:spLocks noGrp="1" noChangeArrowheads="1"/>
          </p:cNvSpPr>
          <p:nvPr>
            <p:ph type="body" idx="1"/>
          </p:nvPr>
        </p:nvSpPr>
        <p:spPr/>
        <p:txBody>
          <a:bodyPr/>
          <a:lstStyle/>
          <a:p>
            <a:pPr eaLnBrk="1" hangingPunct="1">
              <a:buFont typeface="Wingdings" pitchFamily="2" charset="2"/>
              <a:buChar char="v"/>
            </a:pPr>
            <a:r>
              <a:rPr lang="es-EC" sz="2000" b="1" smtClean="0"/>
              <a:t>Controles Preventivos.-</a:t>
            </a:r>
            <a:r>
              <a:rPr lang="es-EC" sz="2000" smtClean="0"/>
              <a:t>  Ejemplo: Sistemas claves de acceso</a:t>
            </a:r>
          </a:p>
          <a:p>
            <a:pPr eaLnBrk="1" hangingPunct="1">
              <a:buFont typeface="Wingdings" pitchFamily="2" charset="2"/>
              <a:buChar char="v"/>
            </a:pPr>
            <a:r>
              <a:rPr lang="es-EC" sz="2000" b="1" smtClean="0"/>
              <a:t>Controles Detectivos.-</a:t>
            </a:r>
            <a:r>
              <a:rPr lang="es-EC" sz="2000" smtClean="0"/>
              <a:t>  Ejemplo: Procesamiento de Validación</a:t>
            </a:r>
          </a:p>
          <a:p>
            <a:pPr eaLnBrk="1" hangingPunct="1">
              <a:buFont typeface="Wingdings" pitchFamily="2" charset="2"/>
              <a:buChar char="v"/>
            </a:pPr>
            <a:r>
              <a:rPr lang="es-EC" sz="2000" b="1" smtClean="0"/>
              <a:t>Controles Correctivos.-</a:t>
            </a:r>
            <a:r>
              <a:rPr lang="es-EC" sz="2000" smtClean="0"/>
              <a:t> Ejemplo: Respaldo de Datos.</a:t>
            </a:r>
            <a:endParaRPr lang="es-ES" sz="2000" smtClean="0"/>
          </a:p>
        </p:txBody>
      </p:sp>
      <p:sp>
        <p:nvSpPr>
          <p:cNvPr id="13316" name="Rectangle 4"/>
          <p:cNvSpPr>
            <a:spLocks noChangeArrowheads="1"/>
          </p:cNvSpPr>
          <p:nvPr/>
        </p:nvSpPr>
        <p:spPr bwMode="auto">
          <a:xfrm>
            <a:off x="971550" y="2814638"/>
            <a:ext cx="6480175" cy="2560637"/>
          </a:xfrm>
          <a:prstGeom prst="rect">
            <a:avLst/>
          </a:prstGeom>
          <a:noFill/>
          <a:ln w="9525">
            <a:noFill/>
            <a:miter lim="800000"/>
            <a:headEnd/>
            <a:tailEnd/>
          </a:ln>
        </p:spPr>
        <p:txBody>
          <a:bodyPr anchor="ctr">
            <a:spAutoFit/>
          </a:bodyPr>
          <a:lstStyle/>
          <a:p>
            <a:endParaRPr lang="es-EC" sz="2000" b="1"/>
          </a:p>
          <a:p>
            <a:r>
              <a:rPr lang="es-EC" sz="2200" b="1"/>
              <a:t>Controles Administrativos del área Informática</a:t>
            </a:r>
            <a:endParaRPr lang="en-US" sz="2200"/>
          </a:p>
          <a:p>
            <a:pPr>
              <a:buClr>
                <a:schemeClr val="folHlink"/>
              </a:buClr>
              <a:buFont typeface="Wingdings" pitchFamily="2" charset="2"/>
              <a:buChar char="v"/>
            </a:pPr>
            <a:r>
              <a:rPr lang="es-EC" sz="2000"/>
              <a:t> Controles de Preinstalación</a:t>
            </a:r>
          </a:p>
          <a:p>
            <a:pPr>
              <a:buClr>
                <a:schemeClr val="folHlink"/>
              </a:buClr>
              <a:buFont typeface="Wingdings" pitchFamily="2" charset="2"/>
              <a:buChar char="v"/>
            </a:pPr>
            <a:r>
              <a:rPr lang="es-EC" sz="2000"/>
              <a:t>Controles de Organización y Planificación</a:t>
            </a:r>
          </a:p>
          <a:p>
            <a:pPr>
              <a:buClr>
                <a:schemeClr val="folHlink"/>
              </a:buClr>
              <a:buFont typeface="Wingdings" pitchFamily="2" charset="2"/>
              <a:buChar char="v"/>
            </a:pPr>
            <a:r>
              <a:rPr lang="es-EC" sz="2000"/>
              <a:t>Controles de Sistemas en Desarrollo y Producción</a:t>
            </a:r>
          </a:p>
          <a:p>
            <a:pPr>
              <a:buClr>
                <a:schemeClr val="folHlink"/>
              </a:buClr>
              <a:buFont typeface="Wingdings" pitchFamily="2" charset="2"/>
              <a:buChar char="v"/>
            </a:pPr>
            <a:r>
              <a:rPr lang="es-EC" sz="2000"/>
              <a:t>Controles de Procesamiento</a:t>
            </a:r>
          </a:p>
          <a:p>
            <a:pPr>
              <a:buClr>
                <a:schemeClr val="folHlink"/>
              </a:buClr>
              <a:buFont typeface="Wingdings" pitchFamily="2" charset="2"/>
              <a:buChar char="v"/>
            </a:pPr>
            <a:r>
              <a:rPr lang="es-EC" sz="2000"/>
              <a:t>Controles de Operación</a:t>
            </a:r>
          </a:p>
          <a:p>
            <a:pPr>
              <a:buClr>
                <a:schemeClr val="folHlink"/>
              </a:buClr>
              <a:buFont typeface="Wingdings" pitchFamily="2" charset="2"/>
              <a:buChar char="v"/>
            </a:pPr>
            <a:r>
              <a:rPr lang="es-EC" sz="2000"/>
              <a:t>Controles de uso de Microcomputadores</a:t>
            </a:r>
          </a:p>
        </p:txBody>
      </p:sp>
      <p:pic>
        <p:nvPicPr>
          <p:cNvPr id="13317" name="Picture 5" descr="j0233018"/>
          <p:cNvPicPr>
            <a:picLocks noChangeAspect="1" noChangeArrowheads="1"/>
          </p:cNvPicPr>
          <p:nvPr/>
        </p:nvPicPr>
        <p:blipFill>
          <a:blip r:embed="rId2"/>
          <a:srcRect/>
          <a:stretch>
            <a:fillRect/>
          </a:stretch>
        </p:blipFill>
        <p:spPr bwMode="auto">
          <a:xfrm>
            <a:off x="7019925" y="3500438"/>
            <a:ext cx="1854200" cy="230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308</TotalTime>
  <Words>1741</Words>
  <Application>Microsoft Office PowerPoint</Application>
  <PresentationFormat>Presentación en pantalla (4:3)</PresentationFormat>
  <Paragraphs>261</Paragraphs>
  <Slides>27</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34" baseType="lpstr">
      <vt:lpstr>Arial</vt:lpstr>
      <vt:lpstr>Times New Roman</vt:lpstr>
      <vt:lpstr>Wingdings</vt:lpstr>
      <vt:lpstr>Calibri</vt:lpstr>
      <vt:lpstr>Arial Narrow</vt:lpstr>
      <vt:lpstr>Capas</vt:lpstr>
      <vt:lpstr>Gráfico de Microsoft Graph</vt:lpstr>
      <vt:lpstr>“DISEÑO DE CONTROLES DE APLICACIÓN GENERALES EN LA IMPLEMENTACIÓN DE SISTEMAS DE INFORMACIÓN"</vt:lpstr>
      <vt:lpstr>LOS SISTEMAS DE INFORMACIÓN </vt:lpstr>
      <vt:lpstr>Elementos de un sistema de información</vt:lpstr>
      <vt:lpstr>Evolución de los Sistemas de Información</vt:lpstr>
      <vt:lpstr>Tendencias Futuras de los Sistemas de Información</vt:lpstr>
      <vt:lpstr>Usos de los Sistemas de Información </vt:lpstr>
      <vt:lpstr>Tipos de Sistemas de Información </vt:lpstr>
      <vt:lpstr> Principales riesgos de los Sistemas de Información </vt:lpstr>
      <vt:lpstr>Los controles de los sistemas de Información </vt:lpstr>
      <vt:lpstr>Seguridad de los Sistemas de Información </vt:lpstr>
      <vt:lpstr>Metodología del ciclo de vida: La implementación de sistemas</vt:lpstr>
      <vt:lpstr>Tipos de implementación de sistemas</vt:lpstr>
      <vt:lpstr>FUNDAMENTACIÓN NORMATIVA Y/O ESTÁNDARES INTERNACIONALES  </vt:lpstr>
      <vt:lpstr>MANUAL DE CONTROLES DE IMPLEMENTACION DE SISTEMAS  </vt:lpstr>
      <vt:lpstr>ETAPAS DE LA IMPLEMENTACIÓN  </vt:lpstr>
      <vt:lpstr>ETAPAS DE LA IMPLEMENTACIÓN</vt:lpstr>
      <vt:lpstr>MANUAL DE CONTROLES DE IMPLEMENTACION DE SISTEMAS </vt:lpstr>
      <vt:lpstr>MANUAL DE CONTROLES DE IMPLEMENTACION DE SISTEMAS</vt:lpstr>
      <vt:lpstr>MANUAL DE CONTROLES DE IMPLEMENTACION DE SISTEMAS</vt:lpstr>
      <vt:lpstr>MANUAL DE CONTROLES DE IMPLEMENTACION DE SISTEMAS</vt:lpstr>
      <vt:lpstr>MANUAL DE CONTROLES DE IMPLEMENTACION DE SISTEMAS</vt:lpstr>
      <vt:lpstr>MANUAL DE CONTROLES DE IMPLEMENTACION DE SISTEMAS</vt:lpstr>
      <vt:lpstr>MANUAL DE CONTROLES DE IMPLEMENTACION DE SISTEMAS</vt:lpstr>
      <vt:lpstr>MANUAL DE CONTROLES DE IMPLEMENTACION DE SISTEMAS</vt:lpstr>
      <vt:lpstr>PORCENTAJES DE SISTEMAS DE INFORMACIÓN QUE SE IMPLANTAN DENTRO Y FUERA DE PRESUPUESTOASIGNADO AL PROYECTO </vt:lpstr>
      <vt:lpstr>PORCENTAJES DE SISTEMAS DE INFORMACIÓN CUYA IMPLEMENTACIÓN FUE FINALIZADA O CANCELADA</vt:lpstr>
      <vt:lpstr>PORCENTAJES DE SISTEMAS DE INFORMACIÓN CUYA IMPLEMENTACIÓN FUE FINALIZADA O CANCELADA</vt:lpstr>
    </vt:vector>
  </TitlesOfParts>
  <Company>Ascomsa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ESCUELA SUPERIOR POLITÉCNICA DEL LITORAL  Instituto de Ciencias Matemáticas  “DISEÑO DE CONTROLES DE APLICACIÓN GENERALES EN LA IMPLEMENTACIÓN DE SISTEMAS DE INFORMACIÓN"   TESIS DE GRADO  Previa la obtención del título de: AUDITORA EN CONTROL DE GESTIÓN  Presentada por: Adriana E. Salvador Guncay GUAYAQUIL- ECUADOR AÑO 2009</dc:title>
  <dc:creator>Cecilia Guncay</dc:creator>
  <cp:lastModifiedBy>ehernand</cp:lastModifiedBy>
  <cp:revision>35</cp:revision>
  <dcterms:created xsi:type="dcterms:W3CDTF">2009-03-12T20:58:09Z</dcterms:created>
  <dcterms:modified xsi:type="dcterms:W3CDTF">2010-06-30T18:33:01Z</dcterms:modified>
</cp:coreProperties>
</file>