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6" r:id="rId13"/>
    <p:sldId id="268" r:id="rId14"/>
    <p:sldId id="267" r:id="rId15"/>
    <p:sldId id="269" r:id="rId16"/>
    <p:sldId id="270" r:id="rId17"/>
    <p:sldId id="275" r:id="rId18"/>
    <p:sldId id="276" r:id="rId19"/>
    <p:sldId id="271" r:id="rId20"/>
    <p:sldId id="273" r:id="rId21"/>
    <p:sldId id="274" r:id="rId22"/>
    <p:sldId id="294" r:id="rId23"/>
    <p:sldId id="29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2290" autoAdjust="0"/>
  </p:normalViewPr>
  <p:slideViewPr>
    <p:cSldViewPr>
      <p:cViewPr>
        <p:scale>
          <a:sx n="106" d="100"/>
          <a:sy n="106" d="100"/>
        </p:scale>
        <p:origin x="-114" y="1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0944E-B9E4-4328-809B-9066D492D95E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99C6-9B5B-49ED-A10A-E50BD54023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099C6-9B5B-49ED-A10A-E50BD540237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099C6-9B5B-49ED-A10A-E50BD540237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A53B-069B-4B47-AFCF-ED5CEA00CF48}" type="datetimeFigureOut">
              <a:rPr lang="es-ES" smtClean="0"/>
              <a:pPr/>
              <a:t>02/06/2010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A222-5D9C-4D25-8E29-B5E92CEF3D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2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Identificacion%20de%20factores%20y%20agentes%20de%20riesgos.xl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80" t="9534" r="6780" b="9428"/>
          <a:stretch>
            <a:fillRect/>
          </a:stretch>
        </p:blipFill>
        <p:spPr bwMode="auto">
          <a:xfrm>
            <a:off x="3500430" y="285728"/>
            <a:ext cx="1928826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ESCUELA </a:t>
            </a:r>
            <a:r>
              <a:rPr lang="es-ES_tradnl" sz="4800" dirty="0" smtClean="0"/>
              <a:t>SUPERIOR</a:t>
            </a:r>
            <a:r>
              <a:rPr lang="es-ES_tradnl" dirty="0" smtClean="0"/>
              <a:t> POLITECNICA DEL LITORAL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6400800" cy="175260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FACULTAD DE </a:t>
            </a:r>
            <a:r>
              <a:rPr lang="es-ES_tradnl" sz="3600" dirty="0" smtClean="0"/>
              <a:t>INGENIERÍA EN ELECTRICIDAD </a:t>
            </a:r>
            <a:r>
              <a:rPr lang="es-ES_tradnl" sz="3600" dirty="0" smtClean="0"/>
              <a:t>Y COMPUTACION</a:t>
            </a:r>
          </a:p>
          <a:p>
            <a:endParaRPr lang="es-ES_tradnl" sz="3600" dirty="0" smtClean="0"/>
          </a:p>
          <a:p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928662" y="285728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MATRIZ DE RIESGOS</a:t>
            </a:r>
            <a:endParaRPr lang="es-ES" sz="3200" dirty="0"/>
          </a:p>
        </p:txBody>
      </p:sp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806450"/>
            <a:ext cx="7277100" cy="5245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es-ES_tradnl" dirty="0" smtClean="0"/>
              <a:t>CLASIFICACION DE RIESGOS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000496" y="3929066"/>
            <a:ext cx="192882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TIPOS DE RIESGOS</a:t>
            </a:r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1000100" y="2285992"/>
            <a:ext cx="1928826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" action="ppaction://hlinksldjump"/>
              </a:rPr>
              <a:t>QUIMICOS</a:t>
            </a:r>
            <a:endParaRPr lang="es-ES" dirty="0"/>
          </a:p>
        </p:txBody>
      </p:sp>
      <p:sp>
        <p:nvSpPr>
          <p:cNvPr id="12" name="11 Elipse"/>
          <p:cNvSpPr/>
          <p:nvPr/>
        </p:nvSpPr>
        <p:spPr>
          <a:xfrm>
            <a:off x="6572264" y="2357430"/>
            <a:ext cx="1928826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" action="ppaction://hlinksldjump"/>
              </a:rPr>
              <a:t>FISICOS</a:t>
            </a:r>
            <a:endParaRPr lang="es-ES" dirty="0"/>
          </a:p>
        </p:txBody>
      </p:sp>
      <p:sp>
        <p:nvSpPr>
          <p:cNvPr id="13" name="12 Elipse">
            <a:hlinkClick r:id="rId4" action="ppaction://hlinksldjump"/>
          </p:cNvPr>
          <p:cNvSpPr/>
          <p:nvPr/>
        </p:nvSpPr>
        <p:spPr>
          <a:xfrm>
            <a:off x="857224" y="5286388"/>
            <a:ext cx="1928826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>
                <a:solidFill>
                  <a:schemeClr val="tx1"/>
                </a:solidFill>
                <a:hlinkClick r:id="rId5" action="ppaction://hlinksldjump"/>
              </a:rPr>
              <a:t>ERGONOMICOS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643702" y="5000636"/>
            <a:ext cx="1928826" cy="1000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6" action="ppaction://hlinksldjump"/>
              </a:rPr>
              <a:t>MECANICOS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2844" y="2428868"/>
            <a:ext cx="518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Sn   </a:t>
            </a:r>
            <a:r>
              <a:rPr lang="es-ES_tradnl" dirty="0"/>
              <a:t> </a:t>
            </a:r>
            <a:r>
              <a:rPr lang="es-ES_tradnl" dirty="0" smtClean="0"/>
              <a:t>y  </a:t>
            </a:r>
          </a:p>
          <a:p>
            <a:r>
              <a:rPr lang="es-ES_tradnl" dirty="0" smtClean="0"/>
              <a:t>Pb 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071538" y="164305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Humos Metálicos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1142976" y="3643314"/>
            <a:ext cx="796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Resina</a:t>
            </a:r>
            <a:endParaRPr lang="es-ES_tradnl" dirty="0" smtClean="0"/>
          </a:p>
        </p:txBody>
      </p:sp>
      <p:sp>
        <p:nvSpPr>
          <p:cNvPr id="18" name="17 Rectángulo"/>
          <p:cNvSpPr/>
          <p:nvPr/>
        </p:nvSpPr>
        <p:spPr>
          <a:xfrm>
            <a:off x="3357554" y="2571744"/>
            <a:ext cx="1081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Diluyente</a:t>
            </a:r>
          </a:p>
        </p:txBody>
      </p:sp>
      <p:cxnSp>
        <p:nvCxnSpPr>
          <p:cNvPr id="20" name="19 Conector recto de flecha"/>
          <p:cNvCxnSpPr>
            <a:stCxn id="10" idx="1"/>
            <a:endCxn id="11" idx="5"/>
          </p:cNvCxnSpPr>
          <p:nvPr/>
        </p:nvCxnSpPr>
        <p:spPr>
          <a:xfrm rot="10800000">
            <a:off x="2646456" y="3139658"/>
            <a:ext cx="1354040" cy="13609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1" idx="2"/>
          </p:cNvCxnSpPr>
          <p:nvPr/>
        </p:nvCxnSpPr>
        <p:spPr>
          <a:xfrm rot="10800000">
            <a:off x="500034" y="2786058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1" idx="0"/>
            <a:endCxn id="16" idx="2"/>
          </p:cNvCxnSpPr>
          <p:nvPr/>
        </p:nvCxnSpPr>
        <p:spPr>
          <a:xfrm rot="5400000" flipH="1" flipV="1">
            <a:off x="1845567" y="2131328"/>
            <a:ext cx="273610" cy="35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3500430" y="264318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11" idx="6"/>
            <a:endCxn id="18" idx="1"/>
          </p:cNvCxnSpPr>
          <p:nvPr/>
        </p:nvCxnSpPr>
        <p:spPr>
          <a:xfrm flipV="1">
            <a:off x="2928926" y="2756410"/>
            <a:ext cx="428628" cy="29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11" idx="4"/>
            <a:endCxn id="17" idx="0"/>
          </p:cNvCxnSpPr>
          <p:nvPr/>
        </p:nvCxnSpPr>
        <p:spPr>
          <a:xfrm rot="5400000">
            <a:off x="1574195" y="3252996"/>
            <a:ext cx="357190" cy="423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6858016" y="1714488"/>
            <a:ext cx="13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ILUMINACION</a:t>
            </a:r>
            <a:endParaRPr lang="es-ES" sz="16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858016" y="3786190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QUEMADURAS</a:t>
            </a:r>
            <a:endParaRPr lang="es-ES" sz="160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787559" y="2568355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SHOCKS  </a:t>
            </a:r>
          </a:p>
          <a:p>
            <a:r>
              <a:rPr lang="es-ES_tradnl" sz="1600" dirty="0" smtClean="0"/>
              <a:t> ELECTRICOS</a:t>
            </a:r>
            <a:endParaRPr lang="es-ES" sz="1600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000364" y="6286520"/>
            <a:ext cx="2065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POSTURA DE TRABAJO</a:t>
            </a:r>
            <a:endParaRPr lang="es-ES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6357950" y="6488668"/>
            <a:ext cx="1753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/>
              <a:t>CORTES Y HERIDAS</a:t>
            </a:r>
            <a:endParaRPr lang="es-ES" sz="1600" dirty="0"/>
          </a:p>
        </p:txBody>
      </p:sp>
      <p:cxnSp>
        <p:nvCxnSpPr>
          <p:cNvPr id="43" name="42 Conector recto de flecha"/>
          <p:cNvCxnSpPr>
            <a:stCxn id="12" idx="0"/>
            <a:endCxn id="37" idx="2"/>
          </p:cNvCxnSpPr>
          <p:nvPr/>
        </p:nvCxnSpPr>
        <p:spPr>
          <a:xfrm rot="16200000" flipV="1">
            <a:off x="7383996" y="2204748"/>
            <a:ext cx="304388" cy="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12" idx="2"/>
            <a:endCxn id="39" idx="3"/>
          </p:cNvCxnSpPr>
          <p:nvPr/>
        </p:nvCxnSpPr>
        <p:spPr>
          <a:xfrm rot="10800000" flipV="1">
            <a:off x="6015780" y="2857495"/>
            <a:ext cx="556484" cy="32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12" idx="4"/>
            <a:endCxn id="38" idx="0"/>
          </p:cNvCxnSpPr>
          <p:nvPr/>
        </p:nvCxnSpPr>
        <p:spPr>
          <a:xfrm rot="16200000" flipH="1">
            <a:off x="7340983" y="3553256"/>
            <a:ext cx="428628" cy="37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13" idx="5"/>
            <a:endCxn id="40" idx="1"/>
          </p:cNvCxnSpPr>
          <p:nvPr/>
        </p:nvCxnSpPr>
        <p:spPr>
          <a:xfrm rot="16200000" flipH="1">
            <a:off x="2594101" y="6049533"/>
            <a:ext cx="315743" cy="496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14" idx="4"/>
            <a:endCxn id="41" idx="0"/>
          </p:cNvCxnSpPr>
          <p:nvPr/>
        </p:nvCxnSpPr>
        <p:spPr>
          <a:xfrm rot="5400000">
            <a:off x="7177392" y="6057945"/>
            <a:ext cx="487900" cy="3735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10" idx="0"/>
            <a:endCxn id="12" idx="3"/>
          </p:cNvCxnSpPr>
          <p:nvPr/>
        </p:nvCxnSpPr>
        <p:spPr>
          <a:xfrm rot="5400000" flipH="1" flipV="1">
            <a:off x="5550836" y="2625169"/>
            <a:ext cx="717970" cy="1889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>
            <a:stCxn id="10" idx="3"/>
            <a:endCxn id="14" idx="1"/>
          </p:cNvCxnSpPr>
          <p:nvPr/>
        </p:nvCxnSpPr>
        <p:spPr>
          <a:xfrm>
            <a:off x="5929322" y="4500570"/>
            <a:ext cx="996850" cy="6465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>
            <a:stCxn id="10" idx="2"/>
            <a:endCxn id="13" idx="6"/>
          </p:cNvCxnSpPr>
          <p:nvPr/>
        </p:nvCxnSpPr>
        <p:spPr>
          <a:xfrm rot="5400000">
            <a:off x="3518290" y="4339835"/>
            <a:ext cx="714380" cy="21788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_tradnl" dirty="0" smtClean="0"/>
              <a:t>PONDERACION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842968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400" b="1" dirty="0" smtClean="0"/>
              <a:t>	METODOLOGÍA</a:t>
            </a:r>
            <a:r>
              <a:rPr lang="es-EC" sz="2400" b="1" dirty="0"/>
              <a:t>:</a:t>
            </a:r>
            <a:endParaRPr lang="es-ES" sz="2400" b="1" dirty="0"/>
          </a:p>
          <a:p>
            <a:r>
              <a:rPr lang="es-EC" sz="2400" dirty="0"/>
              <a:t>Se utiliza la metodología de William T. Fine, del libro  </a:t>
            </a:r>
            <a:r>
              <a:rPr lang="es-EC" sz="2400" dirty="0" err="1"/>
              <a:t>Mathematical</a:t>
            </a:r>
            <a:r>
              <a:rPr lang="es-EC" sz="2400" dirty="0"/>
              <a:t> </a:t>
            </a:r>
            <a:r>
              <a:rPr lang="es-EC" sz="2400" dirty="0" err="1"/>
              <a:t>Evaluations</a:t>
            </a:r>
            <a:r>
              <a:rPr lang="es-EC" sz="2400" dirty="0"/>
              <a:t> </a:t>
            </a:r>
            <a:r>
              <a:rPr lang="es-EC" sz="2400" dirty="0" err="1"/>
              <a:t>for</a:t>
            </a:r>
            <a:r>
              <a:rPr lang="es-EC" sz="2400" dirty="0"/>
              <a:t> </a:t>
            </a:r>
            <a:r>
              <a:rPr lang="es-EC" sz="2400" dirty="0" err="1"/>
              <a:t>Controlling</a:t>
            </a:r>
            <a:r>
              <a:rPr lang="es-EC" sz="2400" dirty="0"/>
              <a:t> </a:t>
            </a:r>
            <a:r>
              <a:rPr lang="es-EC" sz="2400" dirty="0" err="1"/>
              <a:t>Hazards</a:t>
            </a:r>
            <a:r>
              <a:rPr lang="es-EC" sz="2400" dirty="0"/>
              <a:t>, que es la que se emplea con mayor frecuencia para el levantamiento de los riesgos. </a:t>
            </a:r>
          </a:p>
          <a:p>
            <a:r>
              <a:rPr lang="es-EC" sz="2400" dirty="0" smtClean="0"/>
              <a:t>En la ponderación se consideran los siguientes puntos:</a:t>
            </a:r>
          </a:p>
          <a:p>
            <a:pPr lvl="1"/>
            <a:r>
              <a:rPr lang="es-EC" sz="2000" dirty="0" smtClean="0"/>
              <a:t>Evaluación </a:t>
            </a:r>
            <a:r>
              <a:rPr lang="es-EC" sz="2000" dirty="0" smtClean="0"/>
              <a:t>Riesgo Peligro</a:t>
            </a:r>
          </a:p>
          <a:p>
            <a:pPr lvl="1"/>
            <a:r>
              <a:rPr lang="es-EC" sz="2000" dirty="0" smtClean="0"/>
              <a:t>Tiempo de </a:t>
            </a:r>
            <a:r>
              <a:rPr lang="es-EC" sz="2000" dirty="0" smtClean="0"/>
              <a:t>Exposición</a:t>
            </a:r>
            <a:endParaRPr lang="es-EC" sz="2000" dirty="0" smtClean="0"/>
          </a:p>
          <a:p>
            <a:pPr lvl="1"/>
            <a:r>
              <a:rPr lang="es-EC" sz="2000" dirty="0" smtClean="0"/>
              <a:t>Grado de Riesgo</a:t>
            </a:r>
          </a:p>
          <a:p>
            <a:pPr lvl="1"/>
            <a:r>
              <a:rPr lang="es-EC" sz="2000" dirty="0" smtClean="0"/>
              <a:t>Grado de </a:t>
            </a:r>
            <a:r>
              <a:rPr lang="es-EC" sz="2000" dirty="0" smtClean="0"/>
              <a:t>Repercusión o Repercusión del Riesgo</a:t>
            </a:r>
            <a:endParaRPr lang="es-EC" sz="2000" dirty="0" smtClean="0"/>
          </a:p>
          <a:p>
            <a:pPr lvl="1"/>
            <a:r>
              <a:rPr lang="es-EC" sz="2000" dirty="0" smtClean="0"/>
              <a:t>Factor de </a:t>
            </a:r>
            <a:r>
              <a:rPr lang="es-EC" sz="2000" dirty="0" smtClean="0"/>
              <a:t>Ponderación</a:t>
            </a:r>
            <a:endParaRPr lang="es-EC" sz="2000" dirty="0" smtClean="0"/>
          </a:p>
          <a:p>
            <a:pPr lvl="1"/>
            <a:r>
              <a:rPr lang="es-EC" sz="2000" dirty="0" smtClean="0"/>
              <a:t>Grado de Peligrosidad </a:t>
            </a:r>
          </a:p>
          <a:p>
            <a:pPr lvl="7"/>
            <a:r>
              <a:rPr lang="es-EC" sz="1200" dirty="0" smtClean="0"/>
              <a:t>Exposición</a:t>
            </a:r>
            <a:endParaRPr lang="es-EC" sz="1200" dirty="0" smtClean="0"/>
          </a:p>
          <a:p>
            <a:pPr lvl="7"/>
            <a:r>
              <a:rPr lang="es-EC" sz="1200" dirty="0" smtClean="0"/>
              <a:t>Probabilidad</a:t>
            </a:r>
          </a:p>
          <a:p>
            <a:pPr lvl="7"/>
            <a:r>
              <a:rPr lang="es-EC" sz="1200" dirty="0" smtClean="0"/>
              <a:t>Consecuencias</a:t>
            </a:r>
          </a:p>
          <a:p>
            <a:pPr lvl="7">
              <a:buNone/>
            </a:pPr>
            <a:endParaRPr lang="es-ES" sz="1200" dirty="0"/>
          </a:p>
          <a:p>
            <a:pPr>
              <a:buNone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es-ES_tradnl" dirty="0" smtClean="0"/>
              <a:t>EVALUACION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806450"/>
            <a:ext cx="7277100" cy="5245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PROCEDIMIENTOS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	El procedimiento se basa en el análisis propuesto que:</a:t>
            </a:r>
          </a:p>
          <a:p>
            <a:pPr lvl="1"/>
            <a:r>
              <a:rPr lang="es-ES_tradnl" dirty="0" smtClean="0"/>
              <a:t>Incluye </a:t>
            </a:r>
            <a:r>
              <a:rPr lang="es-ES_tradnl" dirty="0" smtClean="0"/>
              <a:t>la </a:t>
            </a:r>
            <a:r>
              <a:rPr lang="es-ES_tradnl" dirty="0" smtClean="0"/>
              <a:t>evaluación </a:t>
            </a:r>
            <a:r>
              <a:rPr lang="es-ES_tradnl" smtClean="0"/>
              <a:t>de </a:t>
            </a:r>
            <a:r>
              <a:rPr lang="es-ES_tradnl" smtClean="0"/>
              <a:t>índices </a:t>
            </a:r>
            <a:r>
              <a:rPr lang="es-ES_tradnl" dirty="0" smtClean="0"/>
              <a:t>de riesgos realizada al laboratorio de la CNT</a:t>
            </a:r>
          </a:p>
          <a:p>
            <a:pPr lvl="1"/>
            <a:r>
              <a:rPr lang="es-ES_tradnl" dirty="0" smtClean="0"/>
              <a:t>Normativas de seguridad exclusivas para el ambiente laboral del laboratorio</a:t>
            </a:r>
          </a:p>
          <a:p>
            <a:pPr lvl="1"/>
            <a:r>
              <a:rPr lang="es-ES_tradnl" dirty="0" err="1" smtClean="0"/>
              <a:t>Check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(lista de chequeo) de Control  para evaluaciones constantes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EVALUACION DE INDICE DE RIESGOS</a:t>
            </a:r>
            <a:endParaRPr lang="es-ES" sz="3200" dirty="0"/>
          </a:p>
        </p:txBody>
      </p:sp>
      <p:sp>
        <p:nvSpPr>
          <p:cNvPr id="9" name="8 Bisel">
            <a:hlinkClick r:id="rId2" action="ppaction://hlinkfile"/>
          </p:cNvPr>
          <p:cNvSpPr/>
          <p:nvPr/>
        </p:nvSpPr>
        <p:spPr>
          <a:xfrm>
            <a:off x="4071934" y="3357562"/>
            <a:ext cx="928694" cy="107157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1643042" y="1571612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En la siguiente tabla se puede observar la </a:t>
            </a:r>
            <a:r>
              <a:rPr lang="es-ES_tradnl" dirty="0" err="1" smtClean="0"/>
              <a:t>evaluacion</a:t>
            </a:r>
            <a:r>
              <a:rPr lang="es-ES_tradnl" dirty="0" smtClean="0"/>
              <a:t> inicial en donde se muestran los altos niveles en los diferentes factores de riesgos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es-ES_tradnl" dirty="0" smtClean="0"/>
              <a:t>CHECK LIST</a:t>
            </a:r>
            <a:endParaRPr lang="es-ES" dirty="0"/>
          </a:p>
        </p:txBody>
      </p:sp>
      <p:pic>
        <p:nvPicPr>
          <p:cNvPr id="27651" name="Imagen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42"/>
            <a:ext cx="6500858" cy="6215082"/>
          </a:xfrm>
          <a:prstGeom prst="rect">
            <a:avLst/>
          </a:prstGeom>
          <a:gradFill>
            <a:gsLst>
              <a:gs pos="0">
                <a:schemeClr val="tx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5964240" cy="664371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71438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TABLA DE INDICE DE RIESGOS MEJORADA</a:t>
            </a:r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653090" cy="5620618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es-ES_tradnl" dirty="0" smtClean="0"/>
              <a:t>PROCEDIMIENTO DE SEGURIDAD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686800" cy="55007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_tradnl" sz="3600" dirty="0" smtClean="0"/>
              <a:t>Considerando la evaluación respectiva se establecieron las siguientes procedimientos a aplicar dentro del área de trabajo:</a:t>
            </a:r>
          </a:p>
          <a:p>
            <a:pPr>
              <a:buNone/>
            </a:pPr>
            <a:endParaRPr lang="es-ES_tradnl" sz="3600" dirty="0" smtClean="0"/>
          </a:p>
          <a:p>
            <a:pPr>
              <a:buNone/>
            </a:pPr>
            <a:endParaRPr lang="es-ES_tradnl" sz="2400" dirty="0" smtClean="0"/>
          </a:p>
          <a:p>
            <a:pPr lvl="0"/>
            <a:r>
              <a:rPr lang="es-EC" dirty="0"/>
              <a:t>Antes de empezar el trabajo en el laboratorio familiarizarse con los elementos de seguridad disponibles.</a:t>
            </a:r>
            <a:endParaRPr lang="es-ES" dirty="0"/>
          </a:p>
          <a:p>
            <a:pPr lvl="0"/>
            <a:r>
              <a:rPr lang="es-EC" dirty="0"/>
              <a:t>Localizar salidas principales y de emergencia, extintores, mantas anti fuego, duchas de seguridad y lavaojos. </a:t>
            </a:r>
            <a:endParaRPr lang="es-ES" dirty="0"/>
          </a:p>
          <a:p>
            <a:pPr lvl="0"/>
            <a:r>
              <a:rPr lang="es-EC" dirty="0"/>
              <a:t>Evitar el trabajo en el laboratorio de una persona sola.</a:t>
            </a:r>
            <a:endParaRPr lang="es-ES" dirty="0"/>
          </a:p>
          <a:p>
            <a:pPr lvl="0"/>
            <a:r>
              <a:rPr lang="es-EC" dirty="0"/>
              <a:t>Ingresar con pantalones largos </a:t>
            </a:r>
            <a:endParaRPr lang="es-ES" dirty="0"/>
          </a:p>
          <a:p>
            <a:pPr lvl="0"/>
            <a:r>
              <a:rPr lang="es-EC" dirty="0"/>
              <a:t>Si utiliza cabello largo, recogerlo con moño</a:t>
            </a:r>
            <a:endParaRPr lang="es-ES" dirty="0"/>
          </a:p>
          <a:p>
            <a:pPr lvl="0"/>
            <a:r>
              <a:rPr lang="es-EC" dirty="0"/>
              <a:t>Colocarse el Equipo de Protección Personal :</a:t>
            </a:r>
            <a:endParaRPr lang="es-ES" dirty="0"/>
          </a:p>
          <a:p>
            <a:pPr lvl="1"/>
            <a:r>
              <a:rPr lang="es-EC" dirty="0"/>
              <a:t>Mandil o bata  </a:t>
            </a:r>
            <a:endParaRPr lang="es-ES" dirty="0"/>
          </a:p>
          <a:p>
            <a:pPr lvl="1"/>
            <a:r>
              <a:rPr lang="es-EC" dirty="0"/>
              <a:t>Guantes, gafas, pulsera electrostática, botas y protectores auditivos</a:t>
            </a:r>
            <a:endParaRPr lang="es-ES" dirty="0"/>
          </a:p>
          <a:p>
            <a:pPr lvl="0"/>
            <a:r>
              <a:rPr lang="es-EC" dirty="0"/>
              <a:t>Inspeccionar todos los equipos antes de su utilización.</a:t>
            </a:r>
            <a:endParaRPr lang="es-ES" dirty="0"/>
          </a:p>
          <a:p>
            <a:pPr lvl="0"/>
            <a:r>
              <a:rPr lang="es-EC" dirty="0"/>
              <a:t>Seguir las normas higiénicas,  condiciones generales de trabajo, disposición y eliminación de residuos, mantenimiento del Laboratorio</a:t>
            </a:r>
            <a:endParaRPr lang="es-ES" dirty="0"/>
          </a:p>
          <a:p>
            <a:r>
              <a:rPr lang="es-EC" dirty="0">
                <a:hlinkClick r:id="rId2" action="ppaction://hlinksldjump"/>
              </a:rPr>
              <a:t>Ver </a:t>
            </a:r>
            <a:r>
              <a:rPr lang="es-EC" dirty="0" smtClean="0">
                <a:hlinkClick r:id="rId2" action="ppaction://hlinksldjump"/>
              </a:rPr>
              <a:t>Anexo 4 </a:t>
            </a:r>
            <a:endParaRPr lang="es-ES" dirty="0"/>
          </a:p>
          <a:p>
            <a:pPr lvl="0"/>
            <a:r>
              <a:rPr lang="es-EC" dirty="0"/>
              <a:t>Al terminar la jornada laboral, limpiar los equipos, área de trabajo y las herramientas dejarlos en correcto almacenamiento.</a:t>
            </a:r>
            <a:endParaRPr lang="es-ES" dirty="0"/>
          </a:p>
          <a:p>
            <a:pPr lvl="0"/>
            <a:r>
              <a:rPr lang="es-EC" dirty="0"/>
              <a:t> Asegurarse que todos los equipos queden des energizados.</a:t>
            </a:r>
            <a:endParaRPr lang="es-ES" dirty="0"/>
          </a:p>
          <a:p>
            <a:endParaRPr lang="es-ES_tradnl" sz="2400" dirty="0" smtClean="0"/>
          </a:p>
          <a:p>
            <a:pPr>
              <a:buNone/>
            </a:pPr>
            <a:endParaRPr lang="es-ES_tradnl" sz="2400" dirty="0"/>
          </a:p>
          <a:p>
            <a:pPr>
              <a:buNone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55007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800" dirty="0"/>
              <a:t> </a:t>
            </a:r>
            <a:r>
              <a:rPr lang="es-ES" sz="2800" i="1" dirty="0"/>
              <a:t>"Análisis de riesgos en operaciones de reparación de  </a:t>
            </a:r>
            <a:r>
              <a:rPr lang="es-ES" sz="2800" i="1" dirty="0" smtClean="0"/>
              <a:t>Pcb’s </a:t>
            </a:r>
            <a:r>
              <a:rPr lang="es-ES" sz="2800" i="1" dirty="0"/>
              <a:t>en el laboratorio electrónico de la </a:t>
            </a:r>
            <a:r>
              <a:rPr lang="es-ES" sz="2800" i="1" dirty="0" smtClean="0"/>
              <a:t>CNT"</a:t>
            </a:r>
            <a:endParaRPr lang="es-ES" sz="2800" i="1" dirty="0"/>
          </a:p>
          <a:p>
            <a:pPr>
              <a:buNone/>
            </a:pPr>
            <a:endParaRPr lang="es-ES" sz="2800" dirty="0"/>
          </a:p>
          <a:p>
            <a:pPr algn="ctr">
              <a:buNone/>
            </a:pPr>
            <a:r>
              <a:rPr lang="es-EC" sz="2800" b="1" dirty="0"/>
              <a:t>INFORME DE MATERIA DE GRADUACIÓN</a:t>
            </a:r>
            <a:endParaRPr lang="es-ES" sz="2800" dirty="0"/>
          </a:p>
          <a:p>
            <a:pPr algn="ctr">
              <a:buNone/>
            </a:pPr>
            <a:r>
              <a:rPr lang="es-EC" sz="2800" b="1" dirty="0"/>
              <a:t> </a:t>
            </a:r>
            <a:endParaRPr lang="es-ES" sz="2800" dirty="0"/>
          </a:p>
          <a:p>
            <a:pPr algn="ctr">
              <a:buNone/>
            </a:pPr>
            <a:r>
              <a:rPr lang="es-EC" sz="2800" b="1" dirty="0"/>
              <a:t>Previa a la obtención del Título de:</a:t>
            </a:r>
            <a:endParaRPr lang="es-ES" sz="2800" dirty="0"/>
          </a:p>
          <a:p>
            <a:pPr algn="ctr">
              <a:buNone/>
            </a:pPr>
            <a:r>
              <a:rPr lang="es-ES" sz="2800" dirty="0"/>
              <a:t> </a:t>
            </a:r>
          </a:p>
          <a:p>
            <a:pPr algn="ctr">
              <a:buNone/>
            </a:pPr>
            <a:r>
              <a:rPr lang="es-ES" sz="2800" b="1" dirty="0" smtClean="0"/>
              <a:t>INGENIERO EN ELECTRICIDAD , ESPECIALIZACIÓN EN ELECTRÓNICA Y AUTOMATIZACIÓN INDUSTRIAL</a:t>
            </a:r>
          </a:p>
          <a:p>
            <a:pPr algn="ctr">
              <a:buNone/>
            </a:pPr>
            <a:endParaRPr lang="es-ES" sz="2800" dirty="0"/>
          </a:p>
          <a:p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CONCLUSIONES Y 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000" dirty="0" smtClean="0"/>
              <a:t>El análisis previo determinó Riesgo medio para el uso de equipos eléctricos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 dirty="0" smtClean="0"/>
              <a:t>Riesgo Bajo para el uso de herramientas mecánicas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 dirty="0" smtClean="0"/>
              <a:t>Riesgo Alto en la manipulación inadecuada del diluyente y medio en la </a:t>
            </a:r>
            <a:r>
              <a:rPr lang="es-ES_tradnl" sz="2000" dirty="0" smtClean="0"/>
              <a:t>inhalación </a:t>
            </a:r>
            <a:r>
              <a:rPr lang="es-ES_tradnl" sz="2000" dirty="0" smtClean="0"/>
              <a:t>de gases de Sn y Pb, consecuencias: Enfermedades pulmonares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000" dirty="0" smtClean="0"/>
              <a:t>Riesgo Alto en la </a:t>
            </a:r>
            <a:r>
              <a:rPr lang="es-ES_tradnl" sz="2000" dirty="0" smtClean="0"/>
              <a:t>manipulación </a:t>
            </a:r>
            <a:r>
              <a:rPr lang="es-ES_tradnl" sz="2000" dirty="0" smtClean="0"/>
              <a:t>indebida de tarjetas </a:t>
            </a:r>
            <a:r>
              <a:rPr lang="es-ES_tradnl" sz="2000" dirty="0" smtClean="0"/>
              <a:t>electrónicas, </a:t>
            </a:r>
            <a:r>
              <a:rPr lang="es-ES_tradnl" sz="2000" dirty="0" smtClean="0"/>
              <a:t>consecuencias: </a:t>
            </a:r>
            <a:r>
              <a:rPr lang="es-ES_tradnl" sz="2000" dirty="0" err="1" smtClean="0"/>
              <a:t>tetanización</a:t>
            </a:r>
            <a:r>
              <a:rPr lang="es-ES_tradnl" sz="2000" dirty="0" smtClean="0"/>
              <a:t> </a:t>
            </a:r>
            <a:endParaRPr lang="es-ES_tradnl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000" dirty="0" smtClean="0"/>
              <a:t>Riesgo bajo en la postura </a:t>
            </a:r>
            <a:r>
              <a:rPr lang="es-ES_tradnl" sz="2000" dirty="0" smtClean="0"/>
              <a:t>ergonómica</a:t>
            </a:r>
            <a:endParaRPr lang="es-ES_tradnl" sz="2000" dirty="0"/>
          </a:p>
          <a:p>
            <a:pPr marL="514350" indent="-514350">
              <a:buFont typeface="+mj-lt"/>
              <a:buAutoNum type="arabicPeriod"/>
            </a:pPr>
            <a:r>
              <a:rPr lang="es-EC" sz="2000" dirty="0" smtClean="0"/>
              <a:t>Finalmente podemos </a:t>
            </a:r>
            <a:r>
              <a:rPr lang="es-EC" sz="2000" b="1" dirty="0" smtClean="0"/>
              <a:t>concluir </a:t>
            </a:r>
            <a:r>
              <a:rPr lang="es-EC" sz="2000" dirty="0"/>
              <a:t>que en el Laboratorio de  la CNT,  no se cumplen con todas las disposiciones mínimas generales de seguridad específicas requeridas, por lo que hay que volver a reevaluarla  hasta que se cumpla. </a:t>
            </a:r>
            <a:endParaRPr lang="es-ES" sz="2000" dirty="0"/>
          </a:p>
          <a:p>
            <a:pPr marL="514350" indent="-514350">
              <a:buFont typeface="+mj-lt"/>
              <a:buAutoNum type="arabicPeriod"/>
            </a:pPr>
            <a:endParaRPr lang="es-ES_tradnl" sz="2000" dirty="0" smtClean="0"/>
          </a:p>
          <a:p>
            <a:pPr marL="514350" indent="-514350">
              <a:buNone/>
            </a:pPr>
            <a:endParaRPr lang="es-ES_trad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EC" sz="2400" dirty="0"/>
              <a:t>Se recomienda que exista capacitación sobre primeros auxilios, el uso correcto del equipo de protección personal.</a:t>
            </a:r>
            <a:endParaRPr lang="es-ES" sz="2400" dirty="0"/>
          </a:p>
          <a:p>
            <a:r>
              <a:rPr lang="es-EC" sz="2400" dirty="0" smtClean="0"/>
              <a:t>Se </a:t>
            </a:r>
            <a:r>
              <a:rPr lang="es-EC" sz="2400" dirty="0"/>
              <a:t>recomienda que el técnico se haga exámenes de plomo en la sangre anuales para poder llevar un control e identificar a tiempo alguna anomalía o cambiar a una aleación que evite el plomo como es la basada en Estaño, Plata, Cobre y </a:t>
            </a:r>
            <a:r>
              <a:rPr lang="es-EC" sz="2400" dirty="0" smtClean="0"/>
              <a:t>Antimonio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EC" sz="2400" dirty="0" smtClean="0"/>
              <a:t>Adicionalmente se puede recomendar </a:t>
            </a:r>
            <a:r>
              <a:rPr lang="es-EC" sz="2400" dirty="0"/>
              <a:t>que el personal este vacunado contra el tétano y que se hagan los refuerzos respectivos</a:t>
            </a:r>
            <a:r>
              <a:rPr lang="es-EC" sz="2400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sz="2400" dirty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GRACIAS POR SU </a:t>
            </a:r>
            <a:r>
              <a:rPr lang="es-ES" dirty="0" smtClean="0"/>
              <a:t>ATENCIÓN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96908"/>
          </a:xfrm>
        </p:spPr>
        <p:txBody>
          <a:bodyPr/>
          <a:lstStyle/>
          <a:p>
            <a:r>
              <a:rPr lang="es-ES_tradnl" dirty="0" smtClean="0"/>
              <a:t>RIESGO ERGONOMICO</a:t>
            </a:r>
            <a:endParaRPr lang="es-ES" dirty="0"/>
          </a:p>
        </p:txBody>
      </p:sp>
      <p:pic>
        <p:nvPicPr>
          <p:cNvPr id="4" name="3 Marcador de contenido" descr="IMG00555"/>
          <p:cNvPicPr>
            <a:picLocks noGrp="1"/>
          </p:cNvPicPr>
          <p:nvPr>
            <p:ph idx="1"/>
          </p:nvPr>
        </p:nvPicPr>
        <p:blipFill>
          <a:blip r:embed="rId2" cstate="print"/>
          <a:srcRect l="22261"/>
          <a:stretch>
            <a:fillRect/>
          </a:stretch>
        </p:blipFill>
        <p:spPr bwMode="auto">
          <a:xfrm>
            <a:off x="1571604" y="1357298"/>
            <a:ext cx="2571768" cy="207170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1428728" y="3714752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Los factores de riesgo ergonómico dependen de las cargas de trabajo que a su vez dependen de las características personales, mayor o menor esfuerzo físico o intelectual, confort del puesto.</a:t>
            </a:r>
            <a:endParaRPr lang="es-ES" sz="2400" dirty="0"/>
          </a:p>
        </p:txBody>
      </p:sp>
      <p:pic>
        <p:nvPicPr>
          <p:cNvPr id="6" name="5 Imagen" descr="IMG00555"/>
          <p:cNvPicPr/>
          <p:nvPr/>
        </p:nvPicPr>
        <p:blipFill>
          <a:blip r:embed="rId3" cstate="print"/>
          <a:srcRect l="22261"/>
          <a:stretch>
            <a:fillRect/>
          </a:stretch>
        </p:blipFill>
        <p:spPr bwMode="auto">
          <a:xfrm>
            <a:off x="4786314" y="1357298"/>
            <a:ext cx="2143140" cy="20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 flipH="1">
            <a:off x="5357818" y="1571612"/>
            <a:ext cx="103188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 flipV="1">
            <a:off x="5467356" y="1401749"/>
            <a:ext cx="152400" cy="1698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9" name="AutoShape 4"/>
          <p:cNvCxnSpPr>
            <a:cxnSpLocks noChangeShapeType="1"/>
          </p:cNvCxnSpPr>
          <p:nvPr/>
        </p:nvCxnSpPr>
        <p:spPr bwMode="auto">
          <a:xfrm>
            <a:off x="5357818" y="2333612"/>
            <a:ext cx="646113" cy="1349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5461006" y="1571612"/>
            <a:ext cx="109537" cy="4333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1" name="AutoShape 6"/>
          <p:cNvCxnSpPr>
            <a:cxnSpLocks noChangeShapeType="1"/>
          </p:cNvCxnSpPr>
          <p:nvPr/>
        </p:nvCxnSpPr>
        <p:spPr bwMode="auto">
          <a:xfrm>
            <a:off x="5570543" y="2004999"/>
            <a:ext cx="304800" cy="603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2" name="AutoShape 7"/>
          <p:cNvCxnSpPr>
            <a:cxnSpLocks noChangeShapeType="1"/>
          </p:cNvCxnSpPr>
          <p:nvPr/>
        </p:nvCxnSpPr>
        <p:spPr bwMode="auto">
          <a:xfrm>
            <a:off x="6003931" y="2468549"/>
            <a:ext cx="207962" cy="7318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POSTURA CONFORTABLE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C" dirty="0" smtClean="0"/>
              <a:t>El cuello puede estar inclinado pero nunca torcido respecto a los hombros</a:t>
            </a:r>
            <a:endParaRPr lang="es-ES" dirty="0" smtClean="0"/>
          </a:p>
          <a:p>
            <a:r>
              <a:rPr lang="es-EC" dirty="0" smtClean="0"/>
              <a:t>Los hombros deben estar relajados horizontalmente</a:t>
            </a:r>
            <a:endParaRPr lang="es-ES" dirty="0" smtClean="0"/>
          </a:p>
          <a:p>
            <a:r>
              <a:rPr lang="es-EC" dirty="0" smtClean="0"/>
              <a:t>Entre los hombros y el cuerpo debe haber un ángulo de 5 o de separación.</a:t>
            </a:r>
            <a:endParaRPr lang="es-ES" dirty="0" smtClean="0"/>
          </a:p>
          <a:p>
            <a:r>
              <a:rPr lang="es-EC" dirty="0" smtClean="0"/>
              <a:t>El brazo y el antebrazo debe formar un ángulo de 90 o</a:t>
            </a:r>
            <a:endParaRPr lang="es-ES" dirty="0" smtClean="0"/>
          </a:p>
          <a:p>
            <a:r>
              <a:rPr lang="es-EC" dirty="0" smtClean="0"/>
              <a:t>Entre el tronco y los muslos se debe formar un ángulo de 100 o</a:t>
            </a:r>
            <a:endParaRPr lang="es-ES" dirty="0" smtClean="0"/>
          </a:p>
          <a:p>
            <a:r>
              <a:rPr lang="es-EC" dirty="0" smtClean="0"/>
              <a:t>La flexión de las rodillas debe ser de 95 o.</a:t>
            </a:r>
            <a:endParaRPr lang="es-ES" dirty="0" smtClean="0"/>
          </a:p>
          <a:p>
            <a:r>
              <a:rPr lang="es-EC" dirty="0" smtClean="0"/>
              <a:t>Ambas piernas tocando el suelo sin cruzarlas, con 8 cm de separación</a:t>
            </a:r>
            <a:endParaRPr lang="es-ES" dirty="0" smtClean="0"/>
          </a:p>
          <a:p>
            <a:r>
              <a:rPr lang="es-EC" dirty="0" smtClean="0"/>
              <a:t>La altura de la silla debe ser aproximadamente de 38- 48 cm y el escritorio entre 60- 75 cm. 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00555"/>
          <p:cNvPicPr/>
          <p:nvPr/>
        </p:nvPicPr>
        <p:blipFill>
          <a:blip r:embed="rId2" cstate="print"/>
          <a:srcRect l="22261"/>
          <a:stretch>
            <a:fillRect/>
          </a:stretch>
        </p:blipFill>
        <p:spPr bwMode="auto">
          <a:xfrm>
            <a:off x="3714744" y="2786058"/>
            <a:ext cx="2143140" cy="20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AutoShape 2"/>
          <p:cNvCxnSpPr>
            <a:cxnSpLocks noChangeShapeType="1"/>
          </p:cNvCxnSpPr>
          <p:nvPr/>
        </p:nvCxnSpPr>
        <p:spPr bwMode="auto">
          <a:xfrm flipH="1">
            <a:off x="4286248" y="3000372"/>
            <a:ext cx="103188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 flipV="1">
            <a:off x="4395786" y="2830509"/>
            <a:ext cx="152400" cy="16986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4286248" y="3762372"/>
            <a:ext cx="646113" cy="13493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4389436" y="3000372"/>
            <a:ext cx="109537" cy="4333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" name="AutoShape 6"/>
          <p:cNvCxnSpPr>
            <a:cxnSpLocks noChangeShapeType="1"/>
          </p:cNvCxnSpPr>
          <p:nvPr/>
        </p:nvCxnSpPr>
        <p:spPr bwMode="auto">
          <a:xfrm>
            <a:off x="4498973" y="3433759"/>
            <a:ext cx="304800" cy="603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>
            <a:off x="4932361" y="3897309"/>
            <a:ext cx="207962" cy="73183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12" name="1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es-ES_tradnl" dirty="0" smtClean="0"/>
              <a:t> </a:t>
            </a:r>
            <a:r>
              <a:rPr lang="es-ES_tradnl" dirty="0" smtClean="0"/>
              <a:t>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286412"/>
          </a:xfrm>
        </p:spPr>
        <p:txBody>
          <a:bodyPr>
            <a:noAutofit/>
          </a:bodyPr>
          <a:lstStyle/>
          <a:p>
            <a:pPr>
              <a:buNone/>
            </a:pPr>
            <a:endParaRPr lang="es-EC" sz="1600" dirty="0" smtClean="0"/>
          </a:p>
          <a:p>
            <a:pPr>
              <a:buNone/>
            </a:pPr>
            <a:r>
              <a:rPr lang="es-EC" sz="2000" dirty="0" smtClean="0"/>
              <a:t>Las posibles consecuencias de malas posturas podrían ser: </a:t>
            </a:r>
            <a:endParaRPr lang="es-ES" sz="2000" dirty="0" smtClean="0"/>
          </a:p>
          <a:p>
            <a:r>
              <a:rPr lang="es-EC" sz="2000" dirty="0" smtClean="0"/>
              <a:t>Síndrome del túnel del carpo (STC): Se pierde sensibilidad en los dedos de la mano</a:t>
            </a:r>
          </a:p>
          <a:p>
            <a:r>
              <a:rPr lang="es-EC" sz="2000" dirty="0" smtClean="0"/>
              <a:t>Enfermedad de </a:t>
            </a:r>
            <a:r>
              <a:rPr lang="es-EC" sz="2000" dirty="0" err="1" smtClean="0"/>
              <a:t>De</a:t>
            </a:r>
            <a:r>
              <a:rPr lang="es-EC" sz="2000" dirty="0" smtClean="0"/>
              <a:t> </a:t>
            </a:r>
            <a:r>
              <a:rPr lang="es-EC" sz="2000" dirty="0" err="1" smtClean="0"/>
              <a:t>Quervain</a:t>
            </a:r>
            <a:r>
              <a:rPr lang="es-EC" sz="2000" dirty="0" smtClean="0"/>
              <a:t> (torcedura de la lavandera): Molestias en las muñecas por movimientos repetitivos</a:t>
            </a:r>
            <a:endParaRPr lang="es-ES" sz="2000" dirty="0" smtClean="0"/>
          </a:p>
          <a:p>
            <a:r>
              <a:rPr lang="es-EC" sz="2000" dirty="0" smtClean="0"/>
              <a:t>Ciática: Adormecimiento del muslo por estar mucho tiempo sentado</a:t>
            </a:r>
            <a:endParaRPr lang="es-ES" sz="2000" dirty="0" smtClean="0"/>
          </a:p>
          <a:p>
            <a:r>
              <a:rPr lang="es-EC" sz="2000" dirty="0" smtClean="0"/>
              <a:t>Parálisis del ciático poplíteo externo: dolores en la rodilla</a:t>
            </a:r>
            <a:endParaRPr lang="es-ES" sz="2000" dirty="0" smtClean="0"/>
          </a:p>
          <a:p>
            <a:r>
              <a:rPr lang="es-EC" sz="2000" dirty="0" smtClean="0"/>
              <a:t>Tendinitis: Inflamación de los tendones </a:t>
            </a:r>
            <a:endParaRPr lang="es-ES" sz="2000" dirty="0" smtClean="0"/>
          </a:p>
          <a:p>
            <a:r>
              <a:rPr lang="es-EC" sz="2000" dirty="0" smtClean="0"/>
              <a:t>Rectificación de la columna cervical: Al estar con la cabeza inclinada por tiempos prolongados la columna en la zona cervical pierde su curvatura, inflamando los nervios causando dolor </a:t>
            </a:r>
            <a:endParaRPr lang="es-ES" sz="2000" dirty="0" smtClean="0"/>
          </a:p>
          <a:p>
            <a:r>
              <a:rPr lang="es-EC" sz="2000" dirty="0" smtClean="0"/>
              <a:t>Lumbago: Inflamación en la zona lumbar</a:t>
            </a:r>
            <a:endParaRPr lang="es-ES" sz="2000" dirty="0" smtClean="0"/>
          </a:p>
          <a:p>
            <a:endParaRPr lang="es-ES" sz="2000" dirty="0" smtClean="0"/>
          </a:p>
          <a:p>
            <a:endParaRPr lang="es-ES" sz="1600" dirty="0"/>
          </a:p>
        </p:txBody>
      </p:sp>
      <p:sp>
        <p:nvSpPr>
          <p:cNvPr id="4" name="3 Bisel">
            <a:hlinkClick r:id="rId2" action="ppaction://hlinksldjump"/>
          </p:cNvPr>
          <p:cNvSpPr/>
          <p:nvPr/>
        </p:nvSpPr>
        <p:spPr>
          <a:xfrm>
            <a:off x="7358082" y="6143644"/>
            <a:ext cx="1500198" cy="5000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" action="ppaction://hlinksldjump"/>
              </a:rPr>
              <a:t>REGRESAR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96908"/>
          </a:xfrm>
        </p:spPr>
        <p:txBody>
          <a:bodyPr/>
          <a:lstStyle/>
          <a:p>
            <a:r>
              <a:rPr lang="es-ES_tradnl" dirty="0" smtClean="0"/>
              <a:t>RIESGOS FÍSICOS</a:t>
            </a:r>
            <a:endParaRPr lang="es-ES" dirty="0"/>
          </a:p>
        </p:txBody>
      </p:sp>
      <p:pic>
        <p:nvPicPr>
          <p:cNvPr id="15" name="14 Marcador de contenido" descr="IMG0057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2992582" cy="23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IMG00199"/>
          <p:cNvPicPr/>
          <p:nvPr/>
        </p:nvPicPr>
        <p:blipFill>
          <a:blip r:embed="rId3"/>
          <a:srcRect l="25159" t="5685" b="16910"/>
          <a:stretch>
            <a:fillRect/>
          </a:stretch>
        </p:blipFill>
        <p:spPr bwMode="auto">
          <a:xfrm>
            <a:off x="5072066" y="1928802"/>
            <a:ext cx="2714644" cy="242889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2571736" y="100010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ILUMINACIÓN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_tradnl" dirty="0" smtClean="0"/>
              <a:t>PRESENTADA POR:</a:t>
            </a:r>
          </a:p>
          <a:p>
            <a:endParaRPr lang="es-ES_tradnl" dirty="0"/>
          </a:p>
          <a:p>
            <a:pPr algn="ctr">
              <a:buNone/>
            </a:pPr>
            <a:r>
              <a:rPr lang="es-EC" b="1" dirty="0"/>
              <a:t>Ángel Rafael Cevallos </a:t>
            </a:r>
            <a:r>
              <a:rPr lang="es-EC" b="1" dirty="0" smtClean="0"/>
              <a:t>Valdez</a:t>
            </a:r>
          </a:p>
          <a:p>
            <a:pPr algn="ctr">
              <a:buNone/>
            </a:pPr>
            <a:endParaRPr lang="es-ES" dirty="0"/>
          </a:p>
          <a:p>
            <a:pPr algn="ctr">
              <a:buNone/>
            </a:pPr>
            <a:r>
              <a:rPr lang="es-EC" b="1" dirty="0"/>
              <a:t>Erik </a:t>
            </a:r>
            <a:r>
              <a:rPr lang="es-EC" b="1" dirty="0" err="1"/>
              <a:t>Ryan</a:t>
            </a:r>
            <a:r>
              <a:rPr lang="es-EC" b="1" dirty="0"/>
              <a:t> Jarama Camones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SHOCK ELÉCTRICOS</a:t>
            </a:r>
            <a:endParaRPr lang="es-ES" dirty="0"/>
          </a:p>
        </p:txBody>
      </p:sp>
      <p:pic>
        <p:nvPicPr>
          <p:cNvPr id="4" name="3 Marcador de contenido" descr="Prueba de tarjeta 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QUEMADURAS</a:t>
            </a:r>
            <a:endParaRPr lang="es-ES" dirty="0"/>
          </a:p>
        </p:txBody>
      </p:sp>
      <p:pic>
        <p:nvPicPr>
          <p:cNvPr id="4" name="3 Marcador de contenido" descr="IMG00538"/>
          <p:cNvPicPr>
            <a:picLocks noGrp="1"/>
          </p:cNvPicPr>
          <p:nvPr>
            <p:ph idx="1"/>
          </p:nvPr>
        </p:nvPicPr>
        <p:blipFill>
          <a:blip r:embed="rId2"/>
          <a:srcRect l="18069" t="35480" r="25356"/>
          <a:stretch>
            <a:fillRect/>
          </a:stretch>
        </p:blipFill>
        <p:spPr bwMode="auto">
          <a:xfrm>
            <a:off x="2500298" y="1857364"/>
            <a:ext cx="4123471" cy="3268667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4 Bisel">
            <a:hlinkClick r:id="rId3" action="ppaction://hlinksldjump"/>
          </p:cNvPr>
          <p:cNvSpPr/>
          <p:nvPr/>
        </p:nvSpPr>
        <p:spPr>
          <a:xfrm>
            <a:off x="7358082" y="6143644"/>
            <a:ext cx="1500198" cy="5000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3" action="ppaction://hlinksldjump"/>
              </a:rPr>
              <a:t>REGRESAR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96908"/>
          </a:xfrm>
        </p:spPr>
        <p:txBody>
          <a:bodyPr/>
          <a:lstStyle/>
          <a:p>
            <a:r>
              <a:rPr lang="es-ES_tradnl" dirty="0" smtClean="0"/>
              <a:t>RIESGOS QUÍMICOS</a:t>
            </a:r>
            <a:endParaRPr lang="es-ES" dirty="0"/>
          </a:p>
        </p:txBody>
      </p:sp>
      <p:pic>
        <p:nvPicPr>
          <p:cNvPr id="19" name="18 Imagen" descr="IMG00566"/>
          <p:cNvPicPr/>
          <p:nvPr/>
        </p:nvPicPr>
        <p:blipFill>
          <a:blip r:embed="rId2"/>
          <a:srcRect l="10674" t="6102" r="15701" b="13380"/>
          <a:stretch>
            <a:fillRect/>
          </a:stretch>
        </p:blipFill>
        <p:spPr bwMode="auto">
          <a:xfrm>
            <a:off x="1857356" y="1785926"/>
            <a:ext cx="2018665" cy="174244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0" name="19 Imagen" descr="IMG0056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357694"/>
            <a:ext cx="1880870" cy="151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IMG00185"/>
          <p:cNvPicPr/>
          <p:nvPr/>
        </p:nvPicPr>
        <p:blipFill>
          <a:blip r:embed="rId4"/>
          <a:srcRect l="23515" t="14857" r="15297" b="5980"/>
          <a:stretch>
            <a:fillRect/>
          </a:stretch>
        </p:blipFill>
        <p:spPr bwMode="auto">
          <a:xfrm>
            <a:off x="2285984" y="4143380"/>
            <a:ext cx="1708150" cy="17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 descr="IMG00187"/>
          <p:cNvPicPr/>
          <p:nvPr/>
        </p:nvPicPr>
        <p:blipFill>
          <a:blip r:embed="rId5"/>
          <a:srcRect t="16910" r="22261" b="12277"/>
          <a:stretch>
            <a:fillRect/>
          </a:stretch>
        </p:blipFill>
        <p:spPr bwMode="auto">
          <a:xfrm>
            <a:off x="4286248" y="1714488"/>
            <a:ext cx="2570480" cy="186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isel">
            <a:hlinkClick r:id="rId6" action="ppaction://hlinksldjump"/>
          </p:cNvPr>
          <p:cNvSpPr/>
          <p:nvPr/>
        </p:nvSpPr>
        <p:spPr>
          <a:xfrm>
            <a:off x="7358082" y="6143644"/>
            <a:ext cx="1500198" cy="5000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6" action="ppaction://hlinksldjump"/>
              </a:rPr>
              <a:t>REGRESAR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96908"/>
          </a:xfrm>
        </p:spPr>
        <p:txBody>
          <a:bodyPr/>
          <a:lstStyle/>
          <a:p>
            <a:r>
              <a:rPr lang="es-ES_tradnl" dirty="0" smtClean="0"/>
              <a:t>RIESGOS MECÁNICOS</a:t>
            </a:r>
            <a:endParaRPr lang="es-ES" dirty="0"/>
          </a:p>
        </p:txBody>
      </p:sp>
      <p:pic>
        <p:nvPicPr>
          <p:cNvPr id="23" name="22 Imagen" descr="IMG00202"/>
          <p:cNvPicPr/>
          <p:nvPr/>
        </p:nvPicPr>
        <p:blipFill>
          <a:blip r:embed="rId2"/>
          <a:srcRect l="8862" t="10446" r="15248" b="44398"/>
          <a:stretch>
            <a:fillRect/>
          </a:stretch>
        </p:blipFill>
        <p:spPr bwMode="auto">
          <a:xfrm>
            <a:off x="928662" y="2000240"/>
            <a:ext cx="3500462" cy="234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 descr="Herramienta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2928958" cy="2347918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5" name="4 Bisel">
            <a:hlinkClick r:id="rId4" action="ppaction://hlinksldjump"/>
          </p:cNvPr>
          <p:cNvSpPr/>
          <p:nvPr/>
        </p:nvSpPr>
        <p:spPr>
          <a:xfrm>
            <a:off x="7358082" y="6143644"/>
            <a:ext cx="1500198" cy="5000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4" action="ppaction://hlinksldjump"/>
              </a:rPr>
              <a:t>REGRESAR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ANEXO   4  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C" b="1" dirty="0" smtClean="0"/>
              <a:t>NORMAS HIGIÉNICAS – CONDICIONES GENERALES DE TRABAJO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NORMAS HIGIÉNICAS – CONDICIONES GENERALES DE TRABAJO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s-ES" b="1" dirty="0" smtClean="0"/>
          </a:p>
          <a:p>
            <a:r>
              <a:rPr lang="es-EC" dirty="0" smtClean="0"/>
              <a:t>No comer ni beber en el laboratorio.</a:t>
            </a:r>
            <a:endParaRPr lang="es-ES" dirty="0" smtClean="0"/>
          </a:p>
          <a:p>
            <a:r>
              <a:rPr lang="es-EC" dirty="0" smtClean="0"/>
              <a:t>Los recipientes de laboratorio nunca deben utilizarse para el consumo y conservación de alimentos y bebidas, tampoco las heladeras u otras instalaciones destinadas al empleo de los laboratorios.</a:t>
            </a:r>
            <a:br>
              <a:rPr lang="es-EC" dirty="0" smtClean="0"/>
            </a:br>
            <a:r>
              <a:rPr lang="es-EC" dirty="0" smtClean="0"/>
              <a:t>Lavarse las manos después de cada experimento y antes de salir del laboratorio.</a:t>
            </a:r>
            <a:br>
              <a:rPr lang="es-EC" dirty="0" smtClean="0"/>
            </a:br>
            <a:r>
              <a:rPr lang="es-EC" dirty="0" smtClean="0"/>
              <a:t>No fumar en el laboratorio por razones higiénicas y de seguridad.</a:t>
            </a:r>
            <a:br>
              <a:rPr lang="es-EC" dirty="0" smtClean="0"/>
            </a:br>
            <a:r>
              <a:rPr lang="es-EC" dirty="0" smtClean="0"/>
              <a:t>No inhalar, probar u oler productos químicos si no están debidamente informados.</a:t>
            </a:r>
            <a:br>
              <a:rPr lang="es-EC" dirty="0" smtClean="0"/>
            </a:br>
            <a:r>
              <a:rPr lang="es-EC" dirty="0" smtClean="0"/>
              <a:t>Cerrar herméticamente los frascos de productos químicos después de utilizarlos.</a:t>
            </a:r>
            <a:br>
              <a:rPr lang="es-EC" dirty="0" smtClean="0"/>
            </a:br>
            <a:r>
              <a:rPr lang="es-EC" dirty="0" smtClean="0"/>
              <a:t>El área de trabajo tiene que mantenerse siempre limpia y ordenada, sin libros, abrigos, bolsas, productos químicos vertidos, exceso de frascos de productos químicos, equipos innecesarios y cosas inútiles.</a:t>
            </a:r>
            <a:endParaRPr lang="es-ES" dirty="0" smtClean="0"/>
          </a:p>
          <a:p>
            <a:r>
              <a:rPr lang="es-EC" dirty="0" smtClean="0"/>
              <a:t>Todos los productos químicos derramados tienen que ser limpiados inmediatamente.</a:t>
            </a:r>
            <a:endParaRPr lang="es-ES" dirty="0" smtClean="0"/>
          </a:p>
          <a:p>
            <a:r>
              <a:rPr lang="es-EC" dirty="0" smtClean="0"/>
              <a:t>		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Bisel">
            <a:hlinkClick r:id="rId2" action="ppaction://hlinksldjump"/>
          </p:cNvPr>
          <p:cNvSpPr/>
          <p:nvPr/>
        </p:nvSpPr>
        <p:spPr>
          <a:xfrm>
            <a:off x="7358082" y="6143644"/>
            <a:ext cx="1500198" cy="50006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hlinkClick r:id="rId2" action="ppaction://hlinksldjump"/>
              </a:rPr>
              <a:t>REGRESAR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00566"/>
          <p:cNvPicPr>
            <a:picLocks noChangeAspect="1" noChangeArrowheads="1"/>
          </p:cNvPicPr>
          <p:nvPr/>
        </p:nvPicPr>
        <p:blipFill>
          <a:blip r:embed="rId2" cstate="print"/>
          <a:srcRect l="10674" t="6102" r="15701" b="13380"/>
          <a:stretch>
            <a:fillRect/>
          </a:stretch>
        </p:blipFill>
        <p:spPr bwMode="auto">
          <a:xfrm>
            <a:off x="6357950" y="4714884"/>
            <a:ext cx="1804986" cy="1560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75" name="Picture 3" descr="IMG00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714884"/>
            <a:ext cx="1882775" cy="15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IMG00185"/>
          <p:cNvPicPr>
            <a:picLocks noChangeAspect="1" noChangeArrowheads="1"/>
          </p:cNvPicPr>
          <p:nvPr/>
        </p:nvPicPr>
        <p:blipFill>
          <a:blip r:embed="rId4" cstate="print"/>
          <a:srcRect l="23515" t="14857" r="15297" b="5980"/>
          <a:stretch>
            <a:fillRect/>
          </a:stretch>
        </p:blipFill>
        <p:spPr bwMode="auto">
          <a:xfrm>
            <a:off x="928662" y="4429132"/>
            <a:ext cx="1706563" cy="1774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677" name="Picture 5" descr="IMG00187"/>
          <p:cNvPicPr>
            <a:picLocks noChangeAspect="1" noChangeArrowheads="1"/>
          </p:cNvPicPr>
          <p:nvPr/>
        </p:nvPicPr>
        <p:blipFill>
          <a:blip r:embed="rId5" cstate="print"/>
          <a:srcRect t="16910" r="22261" b="12277"/>
          <a:stretch>
            <a:fillRect/>
          </a:stretch>
        </p:blipFill>
        <p:spPr bwMode="auto">
          <a:xfrm>
            <a:off x="5857884" y="2285992"/>
            <a:ext cx="286387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8678" name="Picture 6" descr="IMG00199"/>
          <p:cNvPicPr>
            <a:picLocks noChangeAspect="1" noChangeArrowheads="1"/>
          </p:cNvPicPr>
          <p:nvPr/>
        </p:nvPicPr>
        <p:blipFill>
          <a:blip r:embed="rId6" cstate="print"/>
          <a:srcRect l="25159" t="5685" b="16910"/>
          <a:stretch>
            <a:fillRect/>
          </a:stretch>
        </p:blipFill>
        <p:spPr bwMode="auto">
          <a:xfrm>
            <a:off x="3500430" y="2428868"/>
            <a:ext cx="1850424" cy="15398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8679" name="Picture 7" descr="IMG00538"/>
          <p:cNvPicPr>
            <a:picLocks noChangeAspect="1" noChangeArrowheads="1"/>
          </p:cNvPicPr>
          <p:nvPr/>
        </p:nvPicPr>
        <p:blipFill>
          <a:blip r:embed="rId7" cstate="print"/>
          <a:srcRect l="18069" t="35480" r="25356"/>
          <a:stretch>
            <a:fillRect/>
          </a:stretch>
        </p:blipFill>
        <p:spPr bwMode="auto">
          <a:xfrm>
            <a:off x="571472" y="2143116"/>
            <a:ext cx="2214578" cy="2023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Prueba de tarjeta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428604"/>
            <a:ext cx="2615631" cy="1534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8 Imagen" descr="IMG00555"/>
          <p:cNvPicPr/>
          <p:nvPr/>
        </p:nvPicPr>
        <p:blipFill>
          <a:blip r:embed="rId9" cstate="print"/>
          <a:srcRect l="22261"/>
          <a:stretch>
            <a:fillRect/>
          </a:stretch>
        </p:blipFill>
        <p:spPr bwMode="auto">
          <a:xfrm>
            <a:off x="5072066" y="500042"/>
            <a:ext cx="207170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_tradnl" sz="3600" dirty="0" smtClean="0"/>
              <a:t>OBJETIVOS GENERALES</a:t>
            </a:r>
          </a:p>
          <a:p>
            <a:pPr>
              <a:buNone/>
            </a:pPr>
            <a:endParaRPr lang="es-ES_tradnl" dirty="0"/>
          </a:p>
          <a:p>
            <a:r>
              <a:rPr lang="es-EC" sz="2800" dirty="0" smtClean="0"/>
              <a:t>Establecer un mecanismo </a:t>
            </a:r>
            <a:r>
              <a:rPr lang="es-EC" sz="2800" dirty="0"/>
              <a:t>de control para así identificar, clasificar, evaluar y controlar los riesgos que se encuentran dentro del sitio de </a:t>
            </a:r>
            <a:r>
              <a:rPr lang="es-EC" sz="2800" dirty="0" smtClean="0"/>
              <a:t>trabajo.</a:t>
            </a:r>
          </a:p>
          <a:p>
            <a:pPr>
              <a:buNone/>
            </a:pPr>
            <a:endParaRPr lang="es-ES_tradnl" sz="2800" dirty="0" smtClean="0"/>
          </a:p>
          <a:p>
            <a:r>
              <a:rPr lang="es-EC" sz="2800" dirty="0" smtClean="0"/>
              <a:t>Elaborar procedimientos</a:t>
            </a:r>
            <a:r>
              <a:rPr lang="es-EC" sz="2800" dirty="0"/>
              <a:t>, proporcionando a la empresa una herramienta útil para la correcta práctica y seguridad </a:t>
            </a:r>
            <a:r>
              <a:rPr lang="es-EC" sz="2800" dirty="0" smtClean="0"/>
              <a:t>del trabajador y el medio ambiente.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24" cy="1162050"/>
          </a:xfrm>
        </p:spPr>
        <p:txBody>
          <a:bodyPr>
            <a:normAutofit/>
          </a:bodyPr>
          <a:lstStyle/>
          <a:p>
            <a:pPr algn="ctr"/>
            <a:r>
              <a:rPr lang="es-ES_tradnl" sz="4000" dirty="0" smtClean="0"/>
              <a:t>CONCEPTOS IMPORTANTES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142984"/>
            <a:ext cx="5111750" cy="4983179"/>
          </a:xfrm>
        </p:spPr>
        <p:txBody>
          <a:bodyPr>
            <a:normAutofit fontScale="92500" lnSpcReduction="20000"/>
          </a:bodyPr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TOXICOLOGIA LABORAL</a:t>
            </a:r>
          </a:p>
          <a:p>
            <a:pPr>
              <a:buNone/>
            </a:pPr>
            <a:endParaRPr lang="es-EC" sz="2800" dirty="0" smtClean="0"/>
          </a:p>
          <a:p>
            <a:pPr algn="just">
              <a:buNone/>
            </a:pPr>
            <a:r>
              <a:rPr lang="es-EC" sz="2800" dirty="0"/>
              <a:t>	</a:t>
            </a:r>
            <a:r>
              <a:rPr lang="es-EC" sz="2800" dirty="0" smtClean="0"/>
              <a:t>Identifica y cuantifica</a:t>
            </a:r>
            <a:r>
              <a:rPr lang="es-EC" sz="2800" b="1" i="1" dirty="0" smtClean="0"/>
              <a:t> </a:t>
            </a:r>
            <a:r>
              <a:rPr lang="es-EC" sz="2800" dirty="0"/>
              <a:t>los riesgos encontrados en el Laboratorio Electrónico de la CNT para precisar los niveles admisibles de exposición y las pertinentes medidas de </a:t>
            </a:r>
            <a:r>
              <a:rPr lang="es-EC" sz="2800" dirty="0" smtClean="0"/>
              <a:t>intervención</a:t>
            </a:r>
            <a:r>
              <a:rPr lang="es-EC" sz="2800" dirty="0" smtClean="0"/>
              <a:t>.  Con la finalidad de prevenir efectos indeseables sobre la salud de los trabajadores</a:t>
            </a:r>
            <a:endParaRPr lang="es-EC" sz="2800" dirty="0" smtClean="0"/>
          </a:p>
          <a:p>
            <a:pPr algn="just"/>
            <a:endParaRPr lang="es-EC" sz="2800" dirty="0" smtClean="0"/>
          </a:p>
          <a:p>
            <a:pPr algn="just">
              <a:buNone/>
            </a:pPr>
            <a:endParaRPr lang="es-ES" sz="2800" dirty="0"/>
          </a:p>
          <a:p>
            <a:pPr>
              <a:buNone/>
            </a:pPr>
            <a:endParaRPr lang="es-ES_tradnl" dirty="0"/>
          </a:p>
          <a:p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275036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RIESGOS</a:t>
            </a:r>
          </a:p>
          <a:p>
            <a:r>
              <a:rPr lang="es-EC" dirty="0"/>
              <a:t>El riesgo en el trabajo es la </a:t>
            </a:r>
            <a:r>
              <a:rPr lang="es-EC" dirty="0" smtClean="0"/>
              <a:t>probabilidad de </a:t>
            </a:r>
            <a:r>
              <a:rPr lang="es-EC" dirty="0"/>
              <a:t>que suceda un evento, impacto o consecuencia adversos. </a:t>
            </a:r>
            <a:endParaRPr lang="es-ES" dirty="0"/>
          </a:p>
          <a:p>
            <a:endParaRPr lang="es-ES_tradnl" dirty="0"/>
          </a:p>
          <a:p>
            <a:pPr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278263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/>
          <a:lstStyle/>
          <a:p>
            <a:r>
              <a:rPr lang="es-ES_tradnl" dirty="0" smtClean="0"/>
              <a:t>DIAGRAMA DE PROCEDIMIENTO</a:t>
            </a:r>
            <a:endParaRPr lang="es-E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3143240" y="857208"/>
          <a:ext cx="3714776" cy="6000792"/>
        </p:xfrm>
        <a:graphic>
          <a:graphicData uri="http://schemas.openxmlformats.org/presentationml/2006/ole">
            <p:oleObj spid="_x0000_s4097" name="Visio" r:id="rId4" imgW="2824734" imgH="741464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IDENTIFICACION DE RIESGOS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En nuestro caso lo hicimos a través de una Matriz de Riesgos orientada al Laboratorio en mención</a:t>
            </a:r>
          </a:p>
          <a:p>
            <a:pPr algn="just"/>
            <a:r>
              <a:rPr lang="es-EC" sz="2800" dirty="0"/>
              <a:t>Una matriz de riesgo es una herramienta de control y de gestión normalmente utilizada para identificar las actividades más importantes de una </a:t>
            </a:r>
            <a:r>
              <a:rPr lang="es-EC" sz="2800" dirty="0" smtClean="0"/>
              <a:t>empresa</a:t>
            </a:r>
            <a:r>
              <a:rPr lang="es-EC" sz="2800" dirty="0"/>
              <a:t>.</a:t>
            </a:r>
            <a:endParaRPr lang="es-ES" sz="2800" dirty="0"/>
          </a:p>
          <a:p>
            <a:r>
              <a:rPr lang="es-EC" sz="2800" dirty="0"/>
              <a:t>Para el desarrollo de la Matriz de riesgos aplicada al Laboratorio se consideraron los factores de </a:t>
            </a:r>
            <a:r>
              <a:rPr lang="es-EC" sz="2800" dirty="0" smtClean="0"/>
              <a:t>riesgos </a:t>
            </a:r>
            <a:r>
              <a:rPr lang="es-EC" sz="2800" dirty="0"/>
              <a:t>tales como: Físicos, Químicos, </a:t>
            </a:r>
            <a:r>
              <a:rPr lang="es-EC" sz="2800" dirty="0" smtClean="0"/>
              <a:t>Ergonómicos</a:t>
            </a:r>
            <a:r>
              <a:rPr lang="es-EC" sz="2800" dirty="0"/>
              <a:t> </a:t>
            </a:r>
            <a:r>
              <a:rPr lang="es-EC" sz="2800" dirty="0" smtClean="0"/>
              <a:t>y Mecánicos </a:t>
            </a:r>
            <a:endParaRPr lang="es-ES" sz="2800" dirty="0"/>
          </a:p>
          <a:p>
            <a:pPr algn="just"/>
            <a:endParaRPr lang="es-ES_tradnl" sz="2800" dirty="0" smtClean="0"/>
          </a:p>
          <a:p>
            <a:pPr algn="just">
              <a:buNone/>
            </a:pPr>
            <a:endParaRPr lang="es-ES_trad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931</Words>
  <Application>Microsoft Office PowerPoint</Application>
  <PresentationFormat>Presentación en pantalla (4:3)</PresentationFormat>
  <Paragraphs>145</Paragraphs>
  <Slides>38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Tema de Office</vt:lpstr>
      <vt:lpstr>Visio</vt:lpstr>
      <vt:lpstr>ESCUELA SUPERIOR POLITECNICA DEL LITORAL</vt:lpstr>
      <vt:lpstr>Diapositiva 2</vt:lpstr>
      <vt:lpstr>Diapositiva 3</vt:lpstr>
      <vt:lpstr>Diapositiva 4</vt:lpstr>
      <vt:lpstr>Diapositiva 5</vt:lpstr>
      <vt:lpstr>CONCEPTOS IMPORTANTES</vt:lpstr>
      <vt:lpstr>Diapositiva 7</vt:lpstr>
      <vt:lpstr>DIAGRAMA DE PROCEDIMIENTO</vt:lpstr>
      <vt:lpstr>IDENTIFICACION DE RIESGOS</vt:lpstr>
      <vt:lpstr>Diapositiva 10</vt:lpstr>
      <vt:lpstr>CLASIFICACION DE RIESGOS</vt:lpstr>
      <vt:lpstr>PONDERACION</vt:lpstr>
      <vt:lpstr>EVALUACION</vt:lpstr>
      <vt:lpstr>PROCEDIMIENTOS</vt:lpstr>
      <vt:lpstr>EVALUACION DE INDICE DE RIESGOS</vt:lpstr>
      <vt:lpstr>CHECK LIST</vt:lpstr>
      <vt:lpstr>Diapositiva 17</vt:lpstr>
      <vt:lpstr>TABLA DE INDICE DE RIESGOS MEJORADA</vt:lpstr>
      <vt:lpstr>PROCEDIMIENTO DE SEGURIDAD</vt:lpstr>
      <vt:lpstr>CONCLUSIONES Y RECOMENDACIONES</vt:lpstr>
      <vt:lpstr>Diapositiva 21</vt:lpstr>
      <vt:lpstr>GRACIAS POR SU ATENCIÓN </vt:lpstr>
      <vt:lpstr>Diapositiva 23</vt:lpstr>
      <vt:lpstr>RIESGO ERGONOMICO</vt:lpstr>
      <vt:lpstr>POSTURA CONFORTABLE</vt:lpstr>
      <vt:lpstr>Diapositiva 26</vt:lpstr>
      <vt:lpstr> CONSECUENCIAS</vt:lpstr>
      <vt:lpstr>Diapositiva 28</vt:lpstr>
      <vt:lpstr>RIESGOS FÍSICOS</vt:lpstr>
      <vt:lpstr>SHOCK ELÉCTRICOS</vt:lpstr>
      <vt:lpstr>QUEMADURAS</vt:lpstr>
      <vt:lpstr>Diapositiva 32</vt:lpstr>
      <vt:lpstr>RIESGOS QUÍMICOS</vt:lpstr>
      <vt:lpstr>Diapositiva 34</vt:lpstr>
      <vt:lpstr>RIESGOS MECÁNICOS</vt:lpstr>
      <vt:lpstr>Diapositiva 36</vt:lpstr>
      <vt:lpstr>ANEXO   4    NORMAS HIGIÉNICAS – CONDICIONES GENERALES DE TRABAJO </vt:lpstr>
      <vt:lpstr>NORMAS HIGIÉNICAS – CONDICIONES GENERALES DE TRABAJO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SUPERIOR POLITECNICA DEL LITORAL</dc:title>
  <dc:creator>windowsxp</dc:creator>
  <cp:lastModifiedBy>Angel Cevallos</cp:lastModifiedBy>
  <cp:revision>149</cp:revision>
  <dcterms:created xsi:type="dcterms:W3CDTF">2010-05-25T00:29:21Z</dcterms:created>
  <dcterms:modified xsi:type="dcterms:W3CDTF">2010-06-03T16:46:50Z</dcterms:modified>
</cp:coreProperties>
</file>