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70" r:id="rId12"/>
    <p:sldId id="272" r:id="rId13"/>
    <p:sldId id="273" r:id="rId14"/>
    <p:sldId id="274" r:id="rId15"/>
    <p:sldId id="275" r:id="rId16"/>
    <p:sldId id="276" r:id="rId17"/>
    <p:sldId id="267" r:id="rId18"/>
    <p:sldId id="277" r:id="rId19"/>
    <p:sldId id="278" r:id="rId20"/>
    <p:sldId id="279" r:id="rId21"/>
    <p:sldId id="280" r:id="rId22"/>
    <p:sldId id="26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4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1AA0-799B-43E7-B29D-6A67C3AB10FA}" type="datetimeFigureOut">
              <a:rPr lang="en-US"/>
              <a:pPr>
                <a:defRPr/>
              </a:pPr>
              <a:t>7/2/2010</a:t>
            </a:fld>
            <a:endParaRPr lang="en-US"/>
          </a:p>
        </p:txBody>
      </p:sp>
      <p:sp>
        <p:nvSpPr>
          <p:cNvPr id="7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F9D2E-DF99-449E-8A7E-E0C45EE489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6FEAC-E82A-4DD9-B00F-99F90E7C6F6F}" type="datetimeFigureOut">
              <a:rPr lang="en-US"/>
              <a:pPr>
                <a:defRPr/>
              </a:pPr>
              <a:t>7/2/2010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C94E-EA34-4391-96B6-39D14F35023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22986-49B4-4019-A440-F9081BC2004B}" type="datetimeFigureOut">
              <a:rPr lang="en-US"/>
              <a:pPr>
                <a:defRPr/>
              </a:pPr>
              <a:t>7/2/2010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7B3D0-B520-45F3-8FE7-A1E1E9B5788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C1217-9E98-46DF-9DBE-B37DD208B8BE}" type="datetimeFigureOut">
              <a:rPr lang="en-US"/>
              <a:pPr>
                <a:defRPr/>
              </a:pPr>
              <a:t>7/2/2010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36895-108F-41F3-990B-A562EF98569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4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3AAA-1D17-4A35-84D2-3DAE85148B47}" type="datetimeFigureOut">
              <a:rPr lang="en-US"/>
              <a:pPr>
                <a:defRPr/>
              </a:pPr>
              <a:t>7/2/2010</a:t>
            </a:fld>
            <a:endParaRPr lang="en-U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362A-F149-4089-AA28-334D1DA42C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07839-752D-4109-8157-5AE072D10CF7}" type="datetimeFigureOut">
              <a:rPr lang="en-US"/>
              <a:pPr>
                <a:defRPr/>
              </a:pPr>
              <a:t>7/2/2010</a:t>
            </a:fld>
            <a:endParaRPr lang="en-U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1ED52-5B2D-48F2-8805-0D8CA7C5242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456BE-AC4C-49F6-9A6B-0C7B54234276}" type="datetimeFigureOut">
              <a:rPr lang="en-US"/>
              <a:pPr>
                <a:defRPr/>
              </a:pPr>
              <a:t>7/2/2010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C1A4F-7444-4524-A984-84AA938DD0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F80C1-8E8A-467A-A99B-151A4A29D479}" type="datetimeFigureOut">
              <a:rPr lang="en-US"/>
              <a:pPr>
                <a:defRPr/>
              </a:pPr>
              <a:t>7/2/2010</a:t>
            </a:fld>
            <a:endParaRPr lang="en-U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2320-8834-4231-B219-A2D1E5E425F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E92A-CCDA-49EC-95D2-906B4441CBB4}" type="datetimeFigureOut">
              <a:rPr lang="en-US"/>
              <a:pPr>
                <a:defRPr/>
              </a:pPr>
              <a:t>7/2/2010</a:t>
            </a:fld>
            <a:endParaRPr lang="en-U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8AF58-501D-4951-82F1-900C2FE65CF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FACE5-7CA1-497C-843E-BFBF41DDE21D}" type="datetimeFigureOut">
              <a:rPr lang="en-US"/>
              <a:pPr>
                <a:defRPr/>
              </a:pPr>
              <a:t>7/2/2010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5F1D-9E11-4C03-BF6C-4A65F589E7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41E99-D247-43D1-BA2D-B389F02C0A08}" type="datetimeFigureOut">
              <a:rPr lang="en-US"/>
              <a:pPr>
                <a:defRPr/>
              </a:pPr>
              <a:t>7/2/2010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983DB-B70D-4838-B2B4-F0A41DF132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63D088-1EBB-4A96-AA6F-28C3975E4787}" type="datetimeFigureOut">
              <a:rPr lang="en-US"/>
              <a:pPr>
                <a:defRPr/>
              </a:pPr>
              <a:t>7/2/2010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6D7130-057C-41EF-AB4E-859BE72CC6F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693" r:id="rId2"/>
    <p:sldLayoutId id="2147483700" r:id="rId3"/>
    <p:sldLayoutId id="2147483694" r:id="rId4"/>
    <p:sldLayoutId id="2147483701" r:id="rId5"/>
    <p:sldLayoutId id="2147483695" r:id="rId6"/>
    <p:sldLayoutId id="2147483696" r:id="rId7"/>
    <p:sldLayoutId id="2147483702" r:id="rId8"/>
    <p:sldLayoutId id="2147483703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5852" y="1142984"/>
            <a:ext cx="6480048" cy="328614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400" smtClean="0"/>
              <a:t>“</a:t>
            </a:r>
            <a:r>
              <a:rPr lang="es-EC" sz="2400" smtClean="0"/>
              <a:t>efectos peligrosos en presencia de arcos eléctricos en tableros de distribución ”</a:t>
            </a:r>
            <a:r>
              <a:rPr lang="es-ES" sz="2400" smtClean="0"/>
              <a:t/>
            </a:r>
            <a:br>
              <a:rPr lang="es-ES" sz="2400" smtClean="0"/>
            </a:br>
            <a:r>
              <a:rPr lang="es-ES" sz="2400" smtClean="0"/>
              <a:t/>
            </a:r>
            <a:br>
              <a:rPr lang="es-ES" sz="2400" smtClean="0"/>
            </a:br>
            <a:r>
              <a:rPr lang="es-ES" sz="2400" smtClean="0"/>
              <a:t/>
            </a:r>
            <a:br>
              <a:rPr lang="es-ES" sz="2400" smtClean="0"/>
            </a:br>
            <a:r>
              <a:rPr lang="es-ES" sz="2000" smtClean="0">
                <a:latin typeface="+mn-lt"/>
              </a:rPr>
              <a:t>José Luis cruz Pilozo</a:t>
            </a:r>
            <a:br>
              <a:rPr lang="es-ES" sz="2000" smtClean="0">
                <a:latin typeface="+mn-lt"/>
              </a:rPr>
            </a:br>
            <a:r>
              <a:rPr lang="es-ES" sz="2000" smtClean="0">
                <a:latin typeface="+mn-lt"/>
              </a:rPr>
              <a:t>Carlos Fernando Carrasco Segovia</a:t>
            </a:r>
            <a:br>
              <a:rPr lang="es-ES" sz="2000" smtClean="0">
                <a:latin typeface="+mn-lt"/>
              </a:rPr>
            </a:br>
            <a:endParaRPr lang="es-ES" sz="2000">
              <a:latin typeface="+mn-lt"/>
            </a:endParaRPr>
          </a:p>
        </p:txBody>
      </p:sp>
      <p:sp>
        <p:nvSpPr>
          <p:cNvPr id="7171" name="2 Subtítulo"/>
          <p:cNvSpPr>
            <a:spLocks noGrp="1"/>
          </p:cNvSpPr>
          <p:nvPr>
            <p:ph type="subTitle" idx="1"/>
          </p:nvPr>
        </p:nvSpPr>
        <p:spPr>
          <a:xfrm>
            <a:off x="285750" y="5929313"/>
            <a:ext cx="6480175" cy="538162"/>
          </a:xfrm>
        </p:spPr>
        <p:txBody>
          <a:bodyPr/>
          <a:lstStyle/>
          <a:p>
            <a:pPr eaLnBrk="1" hangingPunct="1"/>
            <a:r>
              <a:rPr lang="es-EC" smtClean="0"/>
              <a:t>ESPOL – FIEC Presentación de Proyecto, Junio 3, 2010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Evaluación de riesgos de arco eléctrico</a:t>
            </a:r>
            <a:endParaRPr lang="es-ES" dirty="0"/>
          </a:p>
        </p:txBody>
      </p:sp>
      <p:sp>
        <p:nvSpPr>
          <p:cNvPr id="16387" name="3 Marcador de contenido"/>
          <p:cNvSpPr>
            <a:spLocks noGrp="1"/>
          </p:cNvSpPr>
          <p:nvPr>
            <p:ph idx="1"/>
          </p:nvPr>
        </p:nvSpPr>
        <p:spPr>
          <a:xfrm>
            <a:off x="285750" y="1643063"/>
            <a:ext cx="8429625" cy="4525962"/>
          </a:xfrm>
        </p:spPr>
        <p:txBody>
          <a:bodyPr/>
          <a:lstStyle/>
          <a:p>
            <a:pPr algn="just" eaLnBrk="1" hangingPunct="1"/>
            <a:r>
              <a:rPr lang="es-EC" smtClean="0"/>
              <a:t>Hallaremos la corriente de corto circuito Icc, mediante el método punto a punto basado en la norma I.E.E.E </a:t>
            </a:r>
          </a:p>
          <a:p>
            <a:pPr eaLnBrk="1" hangingPunct="1">
              <a:buFont typeface="Wingdings 2" pitchFamily="18" charset="2"/>
              <a:buNone/>
            </a:pPr>
            <a:endParaRPr lang="es-EC" smtClean="0"/>
          </a:p>
          <a:p>
            <a:pPr eaLnBrk="1" hangingPunct="1"/>
            <a:endParaRPr lang="es-EC" smtClean="0"/>
          </a:p>
          <a:p>
            <a:pPr eaLnBrk="1" hangingPunct="1"/>
            <a:endParaRPr lang="es-EC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3122613"/>
            <a:ext cx="5572125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mtClean="0"/>
              <a:t>Tablero Principal de 380V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3" y="1500188"/>
            <a:ext cx="4600575" cy="4133850"/>
          </a:xfrm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00188"/>
            <a:ext cx="33909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/>
              <a:t>Método punto a punto.</a:t>
            </a: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C" smtClean="0"/>
              <a:t>Las siguientes variables son utilizadas en este método para hallar corriente de corto circuito:</a:t>
            </a:r>
          </a:p>
          <a:p>
            <a:pPr lvl="1" eaLnBrk="1" hangingPunct="1"/>
            <a:r>
              <a:rPr lang="es-EC" smtClean="0"/>
              <a:t>Capacidad del transformador</a:t>
            </a:r>
          </a:p>
          <a:p>
            <a:pPr lvl="1" eaLnBrk="1" hangingPunct="1"/>
            <a:r>
              <a:rPr lang="es-EC" smtClean="0"/>
              <a:t>Voltaje de línea a línea</a:t>
            </a:r>
          </a:p>
          <a:p>
            <a:pPr lvl="1" eaLnBrk="1" hangingPunct="1"/>
            <a:r>
              <a:rPr lang="es-EC" smtClean="0"/>
              <a:t>Corriente de corto circuito en el secundario del transformador Isc</a:t>
            </a:r>
          </a:p>
          <a:p>
            <a:pPr lvl="1" eaLnBrk="1" hangingPunct="1"/>
            <a:r>
              <a:rPr lang="es-EC" smtClean="0"/>
              <a:t>Distancia del conductor desde el transformador al punto de análisis.</a:t>
            </a:r>
          </a:p>
          <a:p>
            <a:pPr lvl="1" eaLnBrk="1" hangingPunct="1"/>
            <a:r>
              <a:rPr lang="es-EC" smtClean="0"/>
              <a:t>Componente simétrica de la corriente de corto circuito. Isc simétrica.</a:t>
            </a:r>
          </a:p>
          <a:p>
            <a:pPr lvl="1" eaLnBrk="1" hangingPunct="1"/>
            <a:endParaRPr lang="es-EC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714375" y="285750"/>
            <a:ext cx="7467600" cy="1143000"/>
          </a:xfrm>
        </p:spPr>
        <p:txBody>
          <a:bodyPr/>
          <a:lstStyle/>
          <a:p>
            <a:pPr algn="ctr" eaLnBrk="1" hangingPunct="1"/>
            <a:r>
              <a:rPr lang="es-EC" smtClean="0"/>
              <a:t>Componente simétrica de Isc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857375"/>
            <a:ext cx="74676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C" smtClean="0"/>
              <a:t>Distancias de trabajo segura.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829550" cy="4900613"/>
          </a:xfrm>
        </p:spPr>
        <p:txBody>
          <a:bodyPr/>
          <a:lstStyle/>
          <a:p>
            <a:pPr eaLnBrk="1" hangingPunct="1"/>
            <a:r>
              <a:rPr lang="es-EC" smtClean="0"/>
              <a:t>NFPA 70E incorporó las ecuaciones del Sr. Ralph Lee</a:t>
            </a:r>
          </a:p>
          <a:p>
            <a:pPr eaLnBrk="1" hangingPunct="1"/>
            <a:r>
              <a:rPr lang="es-EC" smtClean="0"/>
              <a:t>Ds: Distancia curable. Hasta 1.2 cal/cm2</a:t>
            </a:r>
          </a:p>
          <a:p>
            <a:pPr eaLnBrk="1" hangingPunct="1"/>
            <a:r>
              <a:rPr lang="es-EC" smtClean="0"/>
              <a:t>Di: Distancia incurable.</a:t>
            </a:r>
          </a:p>
          <a:p>
            <a:pPr eaLnBrk="1" hangingPunct="1"/>
            <a:endParaRPr lang="es-EC" smtClean="0"/>
          </a:p>
          <a:p>
            <a:pPr eaLnBrk="1" hangingPunct="1"/>
            <a:endParaRPr lang="es-EC" smtClean="0"/>
          </a:p>
          <a:p>
            <a:pPr eaLnBrk="1" hangingPunct="1"/>
            <a:r>
              <a:rPr lang="es-EC" smtClean="0"/>
              <a:t> MVA: 1.73 x V línea – línea x Isc simétrica</a:t>
            </a:r>
          </a:p>
          <a:p>
            <a:pPr eaLnBrk="1" hangingPunct="1"/>
            <a:r>
              <a:rPr lang="es-EC" smtClean="0"/>
              <a:t>T: Tiempo de exposición del arco en seg.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3929063"/>
            <a:ext cx="21526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500063" y="142875"/>
            <a:ext cx="7467600" cy="1143000"/>
          </a:xfrm>
        </p:spPr>
        <p:txBody>
          <a:bodyPr/>
          <a:lstStyle/>
          <a:p>
            <a:pPr algn="ctr" eaLnBrk="1" hangingPunct="1"/>
            <a:r>
              <a:rPr lang="es-EC" smtClean="0"/>
              <a:t>Energía incidente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357188" y="1285875"/>
            <a:ext cx="8472487" cy="4525963"/>
          </a:xfrm>
        </p:spPr>
        <p:txBody>
          <a:bodyPr/>
          <a:lstStyle/>
          <a:p>
            <a:pPr eaLnBrk="1" hangingPunct="1"/>
            <a:r>
              <a:rPr lang="es-EC" smtClean="0"/>
              <a:t>Basado en la publicación </a:t>
            </a:r>
            <a:r>
              <a:rPr lang="es-EC" noProof="1" smtClean="0"/>
              <a:t>de Doughty, Floyd y Neal, </a:t>
            </a:r>
            <a:r>
              <a:rPr lang="es-EC" sz="2500" noProof="1" smtClean="0"/>
              <a:t>“</a:t>
            </a:r>
            <a:r>
              <a:rPr lang="es-EC" sz="2500" i="1" noProof="1" smtClean="0"/>
              <a:t>Predicting incident energy to better manage the electric arc hazard”.</a:t>
            </a:r>
          </a:p>
          <a:p>
            <a:pPr eaLnBrk="1" hangingPunct="1"/>
            <a:endParaRPr lang="es-EC" sz="2500" i="1" noProof="1" smtClean="0"/>
          </a:p>
          <a:p>
            <a:pPr eaLnBrk="1" hangingPunct="1"/>
            <a:endParaRPr lang="es-EC" sz="2500" i="1" noProof="1" smtClean="0"/>
          </a:p>
          <a:p>
            <a:pPr eaLnBrk="1" hangingPunct="1"/>
            <a:endParaRPr lang="es-EC" sz="2500" i="1" noProof="1" smtClean="0"/>
          </a:p>
          <a:p>
            <a:pPr eaLnBrk="1" hangingPunct="1"/>
            <a:r>
              <a:rPr lang="es-EC" sz="2000" noProof="1" smtClean="0"/>
              <a:t>Ea: Máxima energía incidente de un arco en un sistema al aire libre.</a:t>
            </a:r>
          </a:p>
          <a:p>
            <a:pPr eaLnBrk="1" hangingPunct="1"/>
            <a:r>
              <a:rPr lang="es-EC" sz="2000" noProof="1" smtClean="0"/>
              <a:t>Eb: Máxima energía incidente en un tablero.</a:t>
            </a:r>
          </a:p>
          <a:p>
            <a:pPr eaLnBrk="1" hangingPunct="1"/>
            <a:r>
              <a:rPr lang="es-EC" sz="2000" noProof="1" smtClean="0"/>
              <a:t>Da: Distancia desde la persona hasta la fuente de arco.</a:t>
            </a:r>
          </a:p>
          <a:p>
            <a:pPr eaLnBrk="1" hangingPunct="1"/>
            <a:r>
              <a:rPr lang="es-EC" sz="2000" noProof="1" smtClean="0"/>
              <a:t>Db: Distancia desde la persona hasta la fuente de arco; máx  20 in</a:t>
            </a:r>
          </a:p>
          <a:p>
            <a:pPr eaLnBrk="1" hangingPunct="1"/>
            <a:r>
              <a:rPr lang="es-EC" sz="2000" noProof="1" smtClean="0"/>
              <a:t>T: Tiempo de duración del arco eléctrico</a:t>
            </a:r>
          </a:p>
          <a:p>
            <a:pPr eaLnBrk="1" hangingPunct="1"/>
            <a:r>
              <a:rPr lang="es-EC" sz="2000" noProof="1" smtClean="0"/>
              <a:t>F: Componente simétrica de corriente de corto circuito en un rango de 16 a 50 KA.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000375"/>
            <a:ext cx="46767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C" smtClean="0"/>
              <a:t>Datos del disyuntor</a:t>
            </a: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686675" cy="4525963"/>
          </a:xfrm>
        </p:spPr>
        <p:txBody>
          <a:bodyPr/>
          <a:lstStyle/>
          <a:p>
            <a:pPr eaLnBrk="1" hangingPunct="1"/>
            <a:r>
              <a:rPr lang="es-EC" smtClean="0"/>
              <a:t>El disyuntor de marca Sentron VL 1250 N, tiene una característica:</a:t>
            </a:r>
          </a:p>
          <a:p>
            <a:pPr eaLnBrk="1" hangingPunct="1"/>
            <a:r>
              <a:rPr lang="es-EC" smtClean="0"/>
              <a:t>Tsd:  0 – 0.5 seg, Tiempo regulado actualmente = 0.4seg.</a:t>
            </a:r>
          </a:p>
          <a:p>
            <a:pPr eaLnBrk="1" hangingPunct="1"/>
            <a:r>
              <a:rPr lang="es-EC" smtClean="0"/>
              <a:t>Icu: 50KA</a:t>
            </a:r>
          </a:p>
          <a:p>
            <a:pPr eaLnBrk="1" hangingPunct="1"/>
            <a:endParaRPr lang="es-EC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857625"/>
            <a:ext cx="3643313" cy="27305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mtClean="0"/>
              <a:t>Resultados</a:t>
            </a:r>
          </a:p>
        </p:txBody>
      </p:sp>
      <p:sp>
        <p:nvSpPr>
          <p:cNvPr id="2355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C" smtClean="0"/>
              <a:t>La corriente en el punto de análisis Isc simétrica = 30.254KA  a una distancia de 7mt del transformador.</a:t>
            </a:r>
          </a:p>
          <a:p>
            <a:pPr eaLnBrk="1" hangingPunct="1"/>
            <a:r>
              <a:rPr lang="es-EC" smtClean="0"/>
              <a:t>Distancias seguras de trabajo Ds y Di para la corriente 30.254KA.</a:t>
            </a:r>
          </a:p>
          <a:p>
            <a:pPr lvl="1" eaLnBrk="1" hangingPunct="1"/>
            <a:r>
              <a:rPr lang="es-EC" smtClean="0"/>
              <a:t>Ds = 4.59ft = 1.39 mt</a:t>
            </a:r>
          </a:p>
          <a:p>
            <a:pPr lvl="1" eaLnBrk="1" hangingPunct="1"/>
            <a:r>
              <a:rPr lang="es-EC" smtClean="0"/>
              <a:t>Di = 3.94ft = 1.203 mt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C" smtClean="0"/>
              <a:t>	</a:t>
            </a:r>
          </a:p>
          <a:p>
            <a:pPr eaLnBrk="1" hangingPunct="1"/>
            <a:endParaRPr lang="es-EC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Marcador de contenido"/>
          <p:cNvSpPr>
            <a:spLocks noGrp="1"/>
          </p:cNvSpPr>
          <p:nvPr>
            <p:ph idx="1"/>
          </p:nvPr>
        </p:nvSpPr>
        <p:spPr>
          <a:xfrm>
            <a:off x="285750" y="785813"/>
            <a:ext cx="8401050" cy="5768975"/>
          </a:xfrm>
        </p:spPr>
        <p:txBody>
          <a:bodyPr/>
          <a:lstStyle/>
          <a:p>
            <a:pPr eaLnBrk="1" hangingPunct="1"/>
            <a:r>
              <a:rPr lang="es-EC" smtClean="0"/>
              <a:t>Energía incidente Ea y Eb:</a:t>
            </a:r>
          </a:p>
          <a:p>
            <a:pPr eaLnBrk="1" hangingPunct="1"/>
            <a:r>
              <a:rPr lang="es-EC" smtClean="0"/>
              <a:t>Eb = 20,264 cal/cm2, a una distancia máxima de 20 in.</a:t>
            </a:r>
          </a:p>
          <a:p>
            <a:pPr eaLnBrk="1" hangingPunct="1"/>
            <a:r>
              <a:rPr lang="es-EC" smtClean="0"/>
              <a:t>Calcularemos la energía incidente EA, con las distancias de trabajo Ds y Di </a:t>
            </a:r>
          </a:p>
          <a:p>
            <a:pPr eaLnBrk="1" hangingPunct="1"/>
            <a:r>
              <a:rPr lang="es-EC" smtClean="0"/>
              <a:t>Con Ds = 4.59ft = 55.09 in; Eas = 1.7 cal/cm2</a:t>
            </a:r>
          </a:p>
          <a:p>
            <a:pPr eaLnBrk="1" hangingPunct="1"/>
            <a:r>
              <a:rPr lang="es-EC" smtClean="0"/>
              <a:t>Con Di = 3.94ft = 47.37 in ; Eai = 2.33 cal/cm2</a:t>
            </a:r>
          </a:p>
          <a:p>
            <a:pPr eaLnBrk="1" hangingPunct="1"/>
            <a:endParaRPr lang="es-EC" smtClean="0"/>
          </a:p>
          <a:p>
            <a:pPr eaLnBrk="1" hangingPunct="1">
              <a:buFont typeface="Wingdings 2" pitchFamily="18" charset="2"/>
              <a:buNone/>
            </a:pPr>
            <a:endParaRPr lang="es-EC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Marcador de contenido"/>
          <p:cNvSpPr>
            <a:spLocks noGrp="1"/>
          </p:cNvSpPr>
          <p:nvPr>
            <p:ph idx="1"/>
          </p:nvPr>
        </p:nvSpPr>
        <p:spPr>
          <a:xfrm>
            <a:off x="285750" y="428625"/>
            <a:ext cx="8572500" cy="6143625"/>
          </a:xfrm>
        </p:spPr>
        <p:txBody>
          <a:bodyPr/>
          <a:lstStyle/>
          <a:p>
            <a:pPr eaLnBrk="1" hangingPunct="1"/>
            <a:r>
              <a:rPr lang="es-EC" smtClean="0"/>
              <a:t>La siguiente tabla categoriza los niveles de energía incidente y especifica el uso de EPP adecuado. </a:t>
            </a:r>
          </a:p>
          <a:p>
            <a:pPr eaLnBrk="1" hangingPunct="1"/>
            <a:endParaRPr lang="es-EC" smtClean="0"/>
          </a:p>
          <a:p>
            <a:pPr eaLnBrk="1" hangingPunct="1"/>
            <a:endParaRPr lang="es-EC" smtClean="0"/>
          </a:p>
          <a:p>
            <a:pPr eaLnBrk="1" hangingPunct="1"/>
            <a:endParaRPr lang="es-EC" smtClean="0"/>
          </a:p>
          <a:p>
            <a:pPr eaLnBrk="1" hangingPunct="1"/>
            <a:endParaRPr lang="es-EC" smtClean="0"/>
          </a:p>
          <a:p>
            <a:pPr eaLnBrk="1" hangingPunct="1"/>
            <a:endParaRPr lang="es-EC" smtClean="0"/>
          </a:p>
          <a:p>
            <a:pPr eaLnBrk="1" hangingPunct="1"/>
            <a:endParaRPr lang="es-EC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s-EC" smtClean="0"/>
              <a:t>Característica de la vestimenta de protección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EC" smtClean="0"/>
              <a:t>Tabla 130.7 del NFPA</a:t>
            </a:r>
          </a:p>
          <a:p>
            <a:pPr eaLnBrk="1" hangingPunct="1">
              <a:buFont typeface="Wingdings 2" pitchFamily="18" charset="2"/>
              <a:buNone/>
            </a:pPr>
            <a:endParaRPr lang="es-EC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214563"/>
            <a:ext cx="83915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C" smtClean="0"/>
              <a:t>Objetivos</a:t>
            </a:r>
            <a:endParaRPr lang="es-ES" smtClean="0"/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 eaLnBrk="1" hangingPunct="1">
              <a:spcBef>
                <a:spcPct val="0"/>
              </a:spcBef>
              <a:buFont typeface="Wingdings 2" pitchFamily="18" charset="2"/>
              <a:buNone/>
            </a:pPr>
            <a:endParaRPr lang="es-EC" smtClean="0"/>
          </a:p>
          <a:p>
            <a:pPr marL="457200" indent="-457200" algn="just" eaLnBrk="1" hangingPunct="1">
              <a:spcBef>
                <a:spcPct val="0"/>
              </a:spcBef>
              <a:buFontTx/>
              <a:buAutoNum type="arabicPeriod"/>
            </a:pPr>
            <a:r>
              <a:rPr lang="es-EC" smtClean="0"/>
              <a:t>Realizar un análisis cuantitativo del   riesgos de arco eléctrico en el tablero de distribución principal de  la Planta #2 </a:t>
            </a:r>
            <a:r>
              <a:rPr lang="es-EC" b="1" smtClean="0"/>
              <a:t>IPAC S.A</a:t>
            </a:r>
            <a:endParaRPr lang="es-EC" smtClean="0"/>
          </a:p>
          <a:p>
            <a:pPr marL="457200" indent="-457200" algn="just" eaLnBrk="1" hangingPunct="1">
              <a:spcBef>
                <a:spcPct val="0"/>
              </a:spcBef>
              <a:buFontTx/>
              <a:buAutoNum type="arabicPeriod"/>
            </a:pPr>
            <a:r>
              <a:rPr lang="es-EC" smtClean="0"/>
              <a:t>Analizar cuales normas rigen para prevenir incidentes de arco eléctrico</a:t>
            </a:r>
          </a:p>
          <a:p>
            <a:pPr marL="457200" indent="-457200" algn="just" eaLnBrk="1" hangingPunct="1">
              <a:spcBef>
                <a:spcPct val="0"/>
              </a:spcBef>
              <a:buFont typeface="Wingdings 2" pitchFamily="18" charset="2"/>
              <a:buNone/>
            </a:pPr>
            <a:endParaRPr lang="es-EC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Marcador de contenido"/>
          <p:cNvSpPr>
            <a:spLocks noGrp="1"/>
          </p:cNvSpPr>
          <p:nvPr>
            <p:ph idx="1"/>
          </p:nvPr>
        </p:nvSpPr>
        <p:spPr>
          <a:xfrm>
            <a:off x="285750" y="428625"/>
            <a:ext cx="8572500" cy="6143625"/>
          </a:xfrm>
        </p:spPr>
        <p:txBody>
          <a:bodyPr/>
          <a:lstStyle/>
          <a:p>
            <a:pPr algn="just" eaLnBrk="1" hangingPunct="1"/>
            <a:r>
              <a:rPr lang="es-EC" sz="2000" smtClean="0"/>
              <a:t>Categoría 0: Algodón sin tratar.</a:t>
            </a:r>
          </a:p>
          <a:p>
            <a:pPr algn="just" eaLnBrk="1" hangingPunct="1"/>
            <a:r>
              <a:rPr lang="es-EC" sz="2000" smtClean="0"/>
              <a:t>Categoría 1: Camisa y pantalón con retardante de flama.</a:t>
            </a:r>
          </a:p>
          <a:p>
            <a:pPr algn="just" eaLnBrk="1" hangingPunct="1"/>
            <a:r>
              <a:rPr lang="es-EC" sz="2000" smtClean="0"/>
              <a:t>Categoría 2: Ropa interior de algodón, camisa y pantalón con retardante de flama.</a:t>
            </a:r>
          </a:p>
          <a:p>
            <a:pPr algn="just" eaLnBrk="1" hangingPunct="1"/>
            <a:r>
              <a:rPr lang="es-EC" sz="2000" smtClean="0"/>
              <a:t>Categoría 3: Ropa interior de algodón, camisa, pantalón y overall con retardante de flama.</a:t>
            </a:r>
          </a:p>
          <a:p>
            <a:pPr algn="just" eaLnBrk="1" hangingPunct="1"/>
            <a:r>
              <a:rPr lang="es-EC" sz="2000" smtClean="0"/>
              <a:t>Categoría 4: Ropa interior de algodón, camisa y pantalón con retardante de flama, overall de doble capa.</a:t>
            </a:r>
          </a:p>
          <a:p>
            <a:pPr algn="just" eaLnBrk="1" hangingPunct="1"/>
            <a:endParaRPr lang="es-EC" sz="2000" smtClean="0"/>
          </a:p>
          <a:p>
            <a:pPr algn="just" eaLnBrk="1" hangingPunct="1"/>
            <a:r>
              <a:rPr lang="es-EC" sz="2000" smtClean="0"/>
              <a:t>Del resultado de la energía incidente Eb = 20.264 cal/cm2 a 20 in máx; el nivel de riesgo de quemadura es está en el rango de la categoría 3.</a:t>
            </a:r>
          </a:p>
          <a:p>
            <a:pPr algn="just" eaLnBrk="1" hangingPunct="1"/>
            <a:r>
              <a:rPr lang="es-EC" sz="2000" smtClean="0"/>
              <a:t>Existen 3 formas para poder disminuir la energía incidente  de un arco eléctrico:</a:t>
            </a:r>
          </a:p>
          <a:p>
            <a:pPr lvl="1" algn="just" eaLnBrk="1" hangingPunct="1"/>
            <a:r>
              <a:rPr lang="es-EC" sz="1600" smtClean="0"/>
              <a:t>Reduciendo la corriente de corto circuito.</a:t>
            </a:r>
          </a:p>
          <a:p>
            <a:pPr lvl="1" algn="just" eaLnBrk="1" hangingPunct="1"/>
            <a:r>
              <a:rPr lang="es-EC" sz="1600" smtClean="0"/>
              <a:t>Que la impedancia en el sistema de distribución de energía sea mayor.</a:t>
            </a:r>
          </a:p>
          <a:p>
            <a:pPr lvl="1" algn="just" eaLnBrk="1" hangingPunct="1"/>
            <a:r>
              <a:rPr lang="es-EC" sz="1600" smtClean="0"/>
              <a:t>Que los tiempos de disparo de los dispositivos de protección sean disminuidos.</a:t>
            </a:r>
          </a:p>
          <a:p>
            <a:pPr lvl="1" eaLnBrk="1" hangingPunct="1">
              <a:buFont typeface="Wingdings 2" pitchFamily="18" charset="2"/>
              <a:buNone/>
            </a:pPr>
            <a:endParaRPr lang="es-EC" sz="1600" smtClean="0"/>
          </a:p>
          <a:p>
            <a:pPr eaLnBrk="1" hangingPunct="1">
              <a:buFont typeface="Wingdings 2" pitchFamily="18" charset="2"/>
              <a:buNone/>
            </a:pPr>
            <a:endParaRPr lang="es-EC" sz="2000" smtClean="0"/>
          </a:p>
          <a:p>
            <a:pPr eaLnBrk="1" hangingPunct="1">
              <a:buFont typeface="Wingdings 2" pitchFamily="18" charset="2"/>
              <a:buNone/>
            </a:pPr>
            <a:endParaRPr lang="es-EC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smtClean="0"/>
              <a:t>Reduciendo el tiempo de interrupción del disyuntor.</a:t>
            </a:r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EC" smtClean="0"/>
              <a:t>El disyuntor principal VL1250N puede ser regulado a un menor tiempo de interrupción, Tsd = 0.3seg, 0.2seg, 0.1seg.</a:t>
            </a:r>
          </a:p>
          <a:p>
            <a:pPr algn="just" eaLnBrk="1" hangingPunct="1"/>
            <a:r>
              <a:rPr lang="es-EC" smtClean="0"/>
              <a:t>Los niveles de energía incidente presentan los siguientes resultados.</a:t>
            </a:r>
          </a:p>
          <a:p>
            <a:pPr eaLnBrk="1" hangingPunct="1"/>
            <a:endParaRPr lang="es-EC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 l="1035" t="15874" r="3792" b="12698"/>
          <a:stretch>
            <a:fillRect/>
          </a:stretch>
        </p:blipFill>
        <p:spPr bwMode="auto">
          <a:xfrm>
            <a:off x="1071563" y="4714875"/>
            <a:ext cx="6572250" cy="12858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357188" y="274638"/>
            <a:ext cx="8501062" cy="1143000"/>
          </a:xfrm>
        </p:spPr>
        <p:txBody>
          <a:bodyPr/>
          <a:lstStyle/>
          <a:p>
            <a:pPr eaLnBrk="1" hangingPunct="1"/>
            <a:r>
              <a:rPr lang="es-ES" smtClean="0"/>
              <a:t>Conclusiones y recomendaciones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Char char="•"/>
            </a:pPr>
            <a:r>
              <a:rPr lang="es-ES" sz="1800" smtClean="0"/>
              <a:t>Hemos comprobado el riego potencial que existe en el tablero de la planta IPAC S.A con niveles de energía de categoría 2</a:t>
            </a:r>
          </a:p>
          <a:p>
            <a:pPr algn="just" eaLnBrk="1" hangingPunct="1">
              <a:buFont typeface="Arial" charset="0"/>
              <a:buChar char="•"/>
            </a:pPr>
            <a:r>
              <a:rPr lang="es-ES" sz="1800" smtClean="0"/>
              <a:t>Es indispensable realizar el estudio de la corriente de corto circuito y coordinación de protecciones, antes de analizar el estudio del arco eléctrico</a:t>
            </a:r>
          </a:p>
          <a:p>
            <a:pPr algn="just" eaLnBrk="1" hangingPunct="1">
              <a:buFont typeface="Arial" charset="0"/>
              <a:buChar char="•"/>
            </a:pPr>
            <a:r>
              <a:rPr lang="es-ES" sz="1800" smtClean="0"/>
              <a:t>El sobredimensionamiento de los dispositivos de protección podrían causar incomodidad propiciando accidentes.</a:t>
            </a:r>
          </a:p>
          <a:p>
            <a:pPr algn="just" eaLnBrk="1" hangingPunct="1">
              <a:buFont typeface="Arial" charset="0"/>
              <a:buChar char="•"/>
            </a:pPr>
            <a:r>
              <a:rPr lang="es-ES" sz="1800" smtClean="0"/>
              <a:t>Se observa en el cuarto de distribución la falta de los etiquetados de  advertencia de peligro.</a:t>
            </a:r>
          </a:p>
          <a:p>
            <a:pPr algn="just" eaLnBrk="1" hangingPunct="1">
              <a:buFont typeface="Arial" charset="0"/>
              <a:buChar char="•"/>
            </a:pPr>
            <a:r>
              <a:rPr lang="es-ES" sz="1800" smtClean="0"/>
              <a:t>Se debe capacitar al empleado sobre los peligros que son originados por la corriente eléctrica.</a:t>
            </a:r>
          </a:p>
          <a:p>
            <a:pPr algn="just" eaLnBrk="1" hangingPunct="1">
              <a:buFont typeface="Arial" charset="0"/>
              <a:buChar char="•"/>
            </a:pPr>
            <a:r>
              <a:rPr lang="es-ES" sz="1800" smtClean="0"/>
              <a:t>Cumplir con los organismos de control y normas de seguridad, existe poca advertencia de peligros, etiquetados.</a:t>
            </a:r>
          </a:p>
          <a:p>
            <a:pPr algn="just" eaLnBrk="1" hangingPunct="1">
              <a:buFont typeface="Arial" charset="0"/>
              <a:buChar char="•"/>
            </a:pPr>
            <a:r>
              <a:rPr lang="es-ES" sz="1800" smtClean="0"/>
              <a:t>Para mantenimientos, dotar al empleado con el tipo de vestimenta adecuado. </a:t>
            </a:r>
          </a:p>
          <a:p>
            <a:pPr algn="just" eaLnBrk="1" hangingPunct="1">
              <a:buFont typeface="Arial" charset="0"/>
              <a:buChar char="•"/>
            </a:pPr>
            <a:endParaRPr lang="es-E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mtClean="0"/>
              <a:t>Normas Aplicadas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Hay 4 estándares de la Industria que rigen la Seguridad eléctrica y del Arco eléctrico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/>
            <a:r>
              <a:rPr lang="es-ES" smtClean="0"/>
              <a:t>Normas OSHA 29-CFR, parte 1910</a:t>
            </a:r>
          </a:p>
          <a:p>
            <a:pPr eaLnBrk="1" hangingPunct="1"/>
            <a:r>
              <a:rPr lang="es-ES" smtClean="0"/>
              <a:t>El Código Eléctrico Nacional (NEC)</a:t>
            </a:r>
          </a:p>
          <a:p>
            <a:pPr eaLnBrk="1" hangingPunct="1"/>
            <a:r>
              <a:rPr lang="es-ES" smtClean="0"/>
              <a:t>NFPA  70E</a:t>
            </a:r>
          </a:p>
          <a:p>
            <a:pPr eaLnBrk="1" hangingPunct="1"/>
            <a:r>
              <a:rPr lang="es-ES" smtClean="0"/>
              <a:t>IEEE desde 1584-2002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mtClean="0"/>
              <a:t>Que es un arco eléctrico </a:t>
            </a:r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EC" b="1" smtClean="0"/>
          </a:p>
          <a:p>
            <a:pPr eaLnBrk="1" hangingPunct="1">
              <a:buFont typeface="Wingdings 2" pitchFamily="18" charset="2"/>
              <a:buNone/>
            </a:pPr>
            <a:r>
              <a:rPr lang="es-EC" b="1" smtClean="0"/>
              <a:t>Ejemplo de arco eléctrico en panel de distribución</a:t>
            </a:r>
          </a:p>
          <a:p>
            <a:pPr eaLnBrk="1" hangingPunct="1">
              <a:buFont typeface="Wingdings 2" pitchFamily="18" charset="2"/>
              <a:buNone/>
            </a:pPr>
            <a:endParaRPr lang="es-EC" b="1" smtClean="0"/>
          </a:p>
          <a:p>
            <a:pPr eaLnBrk="1" hangingPunct="1"/>
            <a:endParaRPr lang="es-EC" b="1" smtClean="0"/>
          </a:p>
        </p:txBody>
      </p:sp>
      <p:pic>
        <p:nvPicPr>
          <p:cNvPr id="10244" name="4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3286125"/>
            <a:ext cx="4429125" cy="26431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mtClean="0"/>
              <a:t>Causas del arco eléctrico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Contactos Accidentales </a:t>
            </a:r>
          </a:p>
          <a:p>
            <a:pPr eaLnBrk="1" hangingPunct="1"/>
            <a:r>
              <a:rPr lang="es-ES" smtClean="0"/>
              <a:t>Dimensionamiento insuficiente para un corto circuito</a:t>
            </a:r>
          </a:p>
          <a:p>
            <a:pPr eaLnBrk="1" hangingPunct="1"/>
            <a:r>
              <a:rPr lang="es-ES" smtClean="0"/>
              <a:t>Caída de herramientas en partes energizadas</a:t>
            </a:r>
          </a:p>
          <a:p>
            <a:pPr eaLnBrk="1" hangingPunct="1"/>
            <a:r>
              <a:rPr lang="es-ES" smtClean="0"/>
              <a:t>La contaminación, como el polvo</a:t>
            </a:r>
          </a:p>
          <a:p>
            <a:pPr eaLnBrk="1" hangingPunct="1"/>
            <a:r>
              <a:rPr lang="es-ES" smtClean="0"/>
              <a:t>La corrosión de piezas y contactos</a:t>
            </a:r>
          </a:p>
          <a:p>
            <a:pPr eaLnBrk="1" hangingPunct="1"/>
            <a:r>
              <a:rPr lang="es-ES" smtClean="0"/>
              <a:t>Los procedimientos de trabajo inadecuados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mtClean="0"/>
              <a:t>Peligros del Arco Eléctrico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             Explosión de Arco Eléctrico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</p:txBody>
      </p:sp>
      <p:pic>
        <p:nvPicPr>
          <p:cNvPr id="12292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857500"/>
            <a:ext cx="3146425" cy="24003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z="3600" b="1" smtClean="0"/>
              <a:t>Identificación de los peligros en las personas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s-ES" smtClean="0"/>
          </a:p>
          <a:p>
            <a:pPr eaLnBrk="1" hangingPunct="1"/>
            <a:r>
              <a:rPr lang="es-ES" smtClean="0"/>
              <a:t>Contracción muscular</a:t>
            </a:r>
          </a:p>
          <a:p>
            <a:pPr eaLnBrk="1" hangingPunct="1"/>
            <a:r>
              <a:rPr lang="es-ES" smtClean="0"/>
              <a:t>Destrucción de los tejidos por quemaduras</a:t>
            </a:r>
          </a:p>
          <a:p>
            <a:pPr eaLnBrk="1" hangingPunct="1"/>
            <a:r>
              <a:rPr lang="es-ES" smtClean="0"/>
              <a:t>Fibrilación ventricular</a:t>
            </a:r>
          </a:p>
          <a:p>
            <a:pPr eaLnBrk="1" hangingPunct="1"/>
            <a:r>
              <a:rPr lang="es-ES" smtClean="0"/>
              <a:t>Principalmente la impedancia corporal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mtClean="0"/>
              <a:t>Análisis de Peligros</a:t>
            </a:r>
          </a:p>
        </p:txBody>
      </p:sp>
      <p:sp>
        <p:nvSpPr>
          <p:cNvPr id="14339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" smtClean="0"/>
              <a:t>Un análisis de peligros de arco “es un método para determinar el riesgo de lesiones personales como resultado de la exposición a la energía incidente del arco eléctrico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mtClean="0"/>
              <a:t>El Análisis de Peligros de los arcos eléctricos proporciona los siguientes resultados del cálculo para cada ubicación: </a:t>
            </a:r>
          </a:p>
          <a:p>
            <a:pPr eaLnBrk="1" hangingPunct="1">
              <a:buFont typeface="Wingdings 2" pitchFamily="18" charset="2"/>
              <a:buNone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smtClean="0"/>
              <a:t>Análisis de Peligros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La energía incidente en cal/cm2 </a:t>
            </a:r>
          </a:p>
          <a:p>
            <a:pPr eaLnBrk="1" hangingPunct="1"/>
            <a:r>
              <a:rPr lang="es-ES" smtClean="0"/>
              <a:t> Equipo de protección personal de la categoría que se requiere, clase PPE) </a:t>
            </a:r>
          </a:p>
          <a:p>
            <a:pPr eaLnBrk="1" hangingPunct="1"/>
            <a:r>
              <a:rPr lang="es-ES" smtClean="0"/>
              <a:t> Límite de protección de Arco </a:t>
            </a:r>
          </a:p>
          <a:p>
            <a:pPr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740</TotalTime>
  <Words>973</Words>
  <Application>Microsoft Office PowerPoint</Application>
  <PresentationFormat>Presentación en pantalla (4:3)</PresentationFormat>
  <Paragraphs>116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Franklin Gothic Book</vt:lpstr>
      <vt:lpstr>Wingdings 2</vt:lpstr>
      <vt:lpstr>Calibri</vt:lpstr>
      <vt:lpstr>Technic</vt:lpstr>
      <vt:lpstr>“efectos peligrosos en presencia de arcos eléctricos en tableros de distribución ”   José Luis cruz Pilozo Carlos Fernando Carrasco Segovia </vt:lpstr>
      <vt:lpstr>Objetivos</vt:lpstr>
      <vt:lpstr>Normas Aplicadas</vt:lpstr>
      <vt:lpstr>Que es un arco eléctrico </vt:lpstr>
      <vt:lpstr>Causas del arco eléctrico</vt:lpstr>
      <vt:lpstr>Peligros del Arco Eléctrico</vt:lpstr>
      <vt:lpstr>Identificación de los peligros en las personas</vt:lpstr>
      <vt:lpstr>Análisis de Peligros</vt:lpstr>
      <vt:lpstr>Análisis de Peligros</vt:lpstr>
      <vt:lpstr>Evaluación de riesgos de arco eléctrico</vt:lpstr>
      <vt:lpstr>Tablero Principal de 380V</vt:lpstr>
      <vt:lpstr>Método punto a punto.</vt:lpstr>
      <vt:lpstr>Componente simétrica de Isc</vt:lpstr>
      <vt:lpstr>Distancias de trabajo segura.</vt:lpstr>
      <vt:lpstr>Energía incidente</vt:lpstr>
      <vt:lpstr>Datos del disyuntor</vt:lpstr>
      <vt:lpstr>Resultados</vt:lpstr>
      <vt:lpstr>Diapositiva 18</vt:lpstr>
      <vt:lpstr>Diapositiva 19</vt:lpstr>
      <vt:lpstr>Diapositiva 20</vt:lpstr>
      <vt:lpstr>Reduciendo el tiempo de interrupción del disyuntor.</vt:lpstr>
      <vt:lpstr>Conclusiones y recomendaciones</vt:lpstr>
    </vt:vector>
  </TitlesOfParts>
  <Company>ESPOL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“Análisis e implementación de algoritmos para distorsionar imágenes con distintos tipos de ruido y aplicación de filtros en dos dimensiones para restaurarlas”   Carlos César García Chilán Juan Salomón Viteri Paredes </dc:title>
  <dc:creator>Carlos</dc:creator>
  <cp:lastModifiedBy>LABFIEC</cp:lastModifiedBy>
  <cp:revision>81</cp:revision>
  <dcterms:created xsi:type="dcterms:W3CDTF">2010-01-09T16:37:42Z</dcterms:created>
  <dcterms:modified xsi:type="dcterms:W3CDTF">2010-07-02T20:31:55Z</dcterms:modified>
</cp:coreProperties>
</file>