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6" r:id="rId4"/>
    <p:sldId id="277" r:id="rId5"/>
    <p:sldId id="261" r:id="rId6"/>
    <p:sldId id="262" r:id="rId7"/>
    <p:sldId id="263" r:id="rId8"/>
    <p:sldId id="278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9" r:id="rId18"/>
    <p:sldId id="275" r:id="rId19"/>
    <p:sldId id="280" r:id="rId20"/>
    <p:sldId id="260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349"/>
    <a:srgbClr val="14267E"/>
    <a:srgbClr val="021EAA"/>
    <a:srgbClr val="0B058D"/>
    <a:srgbClr val="2015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333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4201-A933-4055-A16C-FE4C5B618AE9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F7CE9-E250-4182-A43E-A8FCAC7EAC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D351-1A8B-4599-9115-E8C5BCF5CB4F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E633-750A-4B37-A55D-C480CB2AB82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7783E-543B-4CB2-80D3-067D8100C56E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C7F58-CA6A-4FA0-A1F5-A2F5C2A5F2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A3A1D-DA71-4362-9316-746FA85F889E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558D1-53FB-4F0A-B8AC-F2896483FF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ECF1-3367-4B8A-97A9-B486D47057D8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1E3F8-9589-4589-8184-96364D7025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69DF-6DB8-48C5-9D8D-4914A3EF7D9E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A379-283A-411D-A62B-72F9B5015F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702E2-6DC1-48A5-9F22-92F7DC32D222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2AD35-104F-4D24-841F-E562834E2A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279E-9E96-440C-96BE-7FFC271D8FB7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A5B87-E064-4A59-AFAE-A993506CEB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34BB3-BD65-4334-AD33-5A9EDBF2DF35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84E76-D184-49B9-BE43-B3EE1C1F86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18CE4-B345-4DA3-8486-276EF81B6AF5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87598-A899-4A79-AB50-86A45C6550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05743-E780-47AB-A7B9-495224382F6E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14D6-1A71-419A-BC47-151D049354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C5839E-72D7-4E36-8707-357C27EAAFEB}" type="datetimeFigureOut">
              <a:rPr lang="es-ES"/>
              <a:pPr>
                <a:defRPr/>
              </a:pPr>
              <a:t>02/07/2010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81F1A7-7642-4FBC-BEE7-1E9D54FC3A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dio marco"/>
          <p:cNvSpPr/>
          <p:nvPr/>
        </p:nvSpPr>
        <p:spPr>
          <a:xfrm>
            <a:off x="214313" y="214313"/>
            <a:ext cx="500062" cy="6643687"/>
          </a:xfrm>
          <a:prstGeom prst="halfFram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Medio marco"/>
          <p:cNvSpPr/>
          <p:nvPr/>
        </p:nvSpPr>
        <p:spPr>
          <a:xfrm rot="10800000">
            <a:off x="8358188" y="0"/>
            <a:ext cx="500062" cy="6643688"/>
          </a:xfrm>
          <a:prstGeom prst="halfFram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pic>
        <p:nvPicPr>
          <p:cNvPr id="2052" name="Picture 2" descr="http://ws.edu.isoc.org/workshops/2004/CEDIA2/images/logos/espo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428625"/>
            <a:ext cx="19383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857250" y="2000250"/>
            <a:ext cx="7715250" cy="438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700" dirty="0">
              <a:latin typeface="Baskerville Old Fac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Baskerville Old Fac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600" dirty="0">
              <a:latin typeface="Baskerville Old Fac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i="1" dirty="0">
                <a:latin typeface="Baskerville Old Face" pitchFamily="18" charset="0"/>
                <a:ea typeface="Batang" pitchFamily="18" charset="-127"/>
              </a:rPr>
              <a:t>ESCUELA </a:t>
            </a:r>
            <a:r>
              <a:rPr lang="es-ES" sz="2000" b="1" i="1" dirty="0">
                <a:latin typeface="Baskerville Old Face" pitchFamily="18" charset="0"/>
                <a:ea typeface="Batang" pitchFamily="18" charset="-127"/>
              </a:rPr>
              <a:t>SUPERIOR POLITÉCNICA DEL LITORAL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700" i="1" dirty="0">
              <a:latin typeface="Baskerville Old Face" pitchFamily="18" charset="0"/>
              <a:ea typeface="Batang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700" i="1" dirty="0">
              <a:latin typeface="Baskerville Old Face" pitchFamily="18" charset="0"/>
              <a:ea typeface="Batang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700" i="1" dirty="0">
              <a:latin typeface="Baskerville Old Face" pitchFamily="18" charset="0"/>
              <a:ea typeface="Batang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i="1" dirty="0">
              <a:latin typeface="Baskerville Old Face" pitchFamily="18" charset="0"/>
              <a:ea typeface="Batang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  <a:ea typeface="Batang" pitchFamily="18" charset="-127"/>
              </a:rPr>
              <a:t>“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Batang" pitchFamily="18" charset="-127"/>
              </a:rPr>
              <a:t>CRITERIOS 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Batang" pitchFamily="18" charset="-127"/>
              </a:rPr>
              <a:t> PARA  LA 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Batang" pitchFamily="18" charset="-127"/>
              </a:rPr>
              <a:t>SELECCIÓN DE UN MOTOR 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Batang" pitchFamily="18" charset="-127"/>
              </a:rPr>
              <a:t> Y  CONTROLES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Batang" pitchFamily="18" charset="-127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Batang" pitchFamily="18" charset="-127"/>
              </a:rPr>
              <a:t>ELÉCTRICOS 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Batang" pitchFamily="18" charset="-127"/>
              </a:rPr>
              <a:t>COMO PREVENCIÓN DE RIEGOS EN LA </a:t>
            </a:r>
            <a:endParaRPr lang="es-ES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ea typeface="Batang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ea typeface="Batang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Batang" pitchFamily="18" charset="-127"/>
              </a:rPr>
              <a:t>INDUSTRIA</a:t>
            </a:r>
            <a:r>
              <a:rPr lang="es-ES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ea typeface="Batang" pitchFamily="18" charset="-127"/>
              </a:rPr>
              <a:t>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700" dirty="0">
              <a:latin typeface="Baskerville Old Fac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700" dirty="0">
              <a:latin typeface="Baskerville Old Fac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700" dirty="0">
                <a:latin typeface="Baskerville Old Face" pitchFamily="18" charset="0"/>
              </a:rPr>
              <a:t>2010</a:t>
            </a:r>
            <a:endParaRPr lang="es-ES" sz="17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Motores Eléctricos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642938" y="1857375"/>
            <a:ext cx="4289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sz="2000" b="1" i="1" u="sng"/>
              <a:t>OTROS FACTORES ELECTRICOS</a:t>
            </a:r>
          </a:p>
        </p:txBody>
      </p:sp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1143000" y="2428875"/>
            <a:ext cx="50673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/>
              <a:t> </a:t>
            </a:r>
            <a:r>
              <a:rPr lang="es-EC" sz="2400"/>
              <a:t>Transientes Eléctricos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Condiciones del Ambiente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Alineación del eje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Desbalance de voltaje y corriente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Carga a moverse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Rectángulo"/>
          <p:cNvSpPr/>
          <p:nvPr/>
        </p:nvSpPr>
        <p:spPr>
          <a:xfrm>
            <a:off x="2214546" y="357166"/>
            <a:ext cx="7215206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Peligros y Riesgos </a:t>
            </a:r>
            <a:r>
              <a:rPr lang="es-ES" sz="4400" b="1" dirty="0" err="1">
                <a:ln/>
                <a:solidFill>
                  <a:srgbClr val="021EAA"/>
                </a:solidFill>
                <a:latin typeface="Baskerville Old Face" pitchFamily="18" charset="0"/>
              </a:rPr>
              <a:t>Electricos</a:t>
            </a:r>
            <a:endParaRPr lang="es-ES" sz="44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143000" y="1354138"/>
          <a:ext cx="3500438" cy="5503862"/>
        </p:xfrm>
        <a:graphic>
          <a:graphicData uri="http://schemas.openxmlformats.org/drawingml/2006/table">
            <a:tbl>
              <a:tblPr/>
              <a:tblGrid>
                <a:gridCol w="1318123"/>
                <a:gridCol w="597455"/>
                <a:gridCol w="1584884"/>
              </a:tblGrid>
              <a:tr h="26585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Times New Roman"/>
                          <a:ea typeface="Calibri"/>
                          <a:cs typeface="Times New Roman"/>
                        </a:rPr>
                        <a:t>CHISPAS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326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Times New Roman"/>
                          <a:ea typeface="Calibri"/>
                          <a:cs typeface="Times New Roman"/>
                        </a:rPr>
                        <a:t>Arranque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>
                          <a:latin typeface="Times New Roman"/>
                          <a:ea typeface="Calibri"/>
                          <a:cs typeface="Times New Roman"/>
                        </a:rPr>
                        <a:t>Funcionando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37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Times New Roman"/>
                          <a:ea typeface="Calibri"/>
                          <a:cs typeface="Times New Roman"/>
                        </a:rPr>
                        <a:t>- Humedad y contaminación en devanados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Times New Roman"/>
                          <a:ea typeface="Calibri"/>
                          <a:cs typeface="Times New Roman"/>
                        </a:rPr>
                        <a:t>- Corrientes parásitas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Times New Roman"/>
                          <a:ea typeface="Calibri"/>
                          <a:cs typeface="Times New Roman"/>
                        </a:rPr>
                        <a:t>- Chispa en entrehierro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Times New Roman"/>
                          <a:ea typeface="Calibri"/>
                          <a:cs typeface="Times New Roman"/>
                        </a:rPr>
                        <a:t>- Puntos de soldadura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>
                          <a:latin typeface="Times New Roman"/>
                          <a:ea typeface="Calibri"/>
                          <a:cs typeface="Times New Roman"/>
                        </a:rPr>
                        <a:t>- Corriente de arranque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Fallas en materiales de aislamiento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  a) Efectos térmicos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  b)Vibración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  c) Descargas eléctricas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Sobrevoltajes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Pérdidas eléctricas en terminales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Acumulación de polvo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Rozamientos mecánicos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25" marR="50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5143500" y="1430338"/>
          <a:ext cx="3500438" cy="5264150"/>
        </p:xfrm>
        <a:graphic>
          <a:graphicData uri="http://schemas.openxmlformats.org/drawingml/2006/table">
            <a:tbl>
              <a:tblPr/>
              <a:tblGrid>
                <a:gridCol w="1261453"/>
                <a:gridCol w="538718"/>
                <a:gridCol w="1700292"/>
              </a:tblGrid>
              <a:tr h="332227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Times New Roman"/>
                          <a:ea typeface="Calibri"/>
                          <a:cs typeface="Times New Roman"/>
                        </a:rPr>
                        <a:t>CALENTAMIENTOS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990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90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Times New Roman"/>
                          <a:ea typeface="Calibri"/>
                          <a:cs typeface="Times New Roman"/>
                        </a:rPr>
                        <a:t>Arranque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Times New Roman"/>
                          <a:ea typeface="Calibri"/>
                          <a:cs typeface="Times New Roman"/>
                        </a:rPr>
                        <a:t>Funcionando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0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0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Excesivo número de arranques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Exceso de carga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Fallas en el sistema de ventilación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Desbalances de voltajes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Presencia de armónicos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Exceso de carga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-Condiciones ambientales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600" dirty="0">
                          <a:latin typeface="Times New Roman"/>
                          <a:ea typeface="Calibri"/>
                          <a:cs typeface="Times New Roman"/>
                        </a:rPr>
                        <a:t>- Dimensionamiento erróneo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38" name="Left Brace 37"/>
          <p:cNvSpPr/>
          <p:nvPr/>
        </p:nvSpPr>
        <p:spPr>
          <a:xfrm rot="5400000">
            <a:off x="2625725" y="874713"/>
            <a:ext cx="320675" cy="1714500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C">
              <a:ln w="28575">
                <a:solidFill>
                  <a:srgbClr val="060349"/>
                </a:solidFill>
              </a:ln>
            </a:endParaRPr>
          </a:p>
        </p:txBody>
      </p:sp>
      <p:sp useBgFill="1">
        <p:nvSpPr>
          <p:cNvPr id="39" name="Left Brace 38"/>
          <p:cNvSpPr/>
          <p:nvPr/>
        </p:nvSpPr>
        <p:spPr>
          <a:xfrm rot="5400000">
            <a:off x="6626225" y="1089026"/>
            <a:ext cx="320675" cy="1714500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C">
              <a:ln w="28575">
                <a:solidFill>
                  <a:srgbClr val="060349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Rectángulo"/>
          <p:cNvSpPr/>
          <p:nvPr/>
        </p:nvSpPr>
        <p:spPr>
          <a:xfrm>
            <a:off x="1428728" y="142852"/>
            <a:ext cx="7715272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skerville Old Face" pitchFamily="18" charset="0"/>
                <a:ea typeface="Batang" pitchFamily="18" charset="-127"/>
              </a:rPr>
              <a:t>CRITERIOS PARA LA SELECCIÓN DE UN MOTOR</a:t>
            </a:r>
            <a:endParaRPr lang="es-E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askerville Old Face" pitchFamily="18" charset="0"/>
            </a:endParaRP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685800" y="1500188"/>
            <a:ext cx="8458200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Tipo de sistema con el que cuenta la empresa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 Nivel de voltaje dentro de las instalaciones de la empresa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 Frecuencia de la red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 Condiciones del ambiente de trabajo del motor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 Carga a mover por el motor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 Tipo de arranque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 Velocidad de trabajo del motor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Rectángulo"/>
          <p:cNvSpPr/>
          <p:nvPr/>
        </p:nvSpPr>
        <p:spPr>
          <a:xfrm>
            <a:off x="2857456" y="285728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Principales Fallas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86000" y="1928813"/>
          <a:ext cx="5072063" cy="4287837"/>
        </p:xfrm>
        <a:graphic>
          <a:graphicData uri="http://schemas.openxmlformats.org/drawingml/2006/table">
            <a:tbl>
              <a:tblPr/>
              <a:tblGrid>
                <a:gridCol w="2736978"/>
                <a:gridCol w="2335120"/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Times New Roman"/>
                          <a:ea typeface="Calibri"/>
                          <a:cs typeface="Times New Roman"/>
                        </a:rPr>
                        <a:t>TIPO DE FALLA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800" b="1">
                          <a:latin typeface="Times New Roman"/>
                          <a:ea typeface="Calibri"/>
                          <a:cs typeface="Times New Roman"/>
                        </a:rPr>
                        <a:t>PORCENTAJE DE QUE OCURRA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Calibri"/>
                          <a:cs typeface="Times New Roman"/>
                        </a:rPr>
                        <a:t>Sobrecarga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Calibri"/>
                          <a:cs typeface="Times New Roman"/>
                        </a:rPr>
                        <a:t>Pérdida de una fase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Calibri"/>
                          <a:cs typeface="Times New Roman"/>
                        </a:rPr>
                        <a:t>Contaminantes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Calibri"/>
                          <a:cs typeface="Times New Roman"/>
                        </a:rPr>
                        <a:t>Fallas en los rodamientos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Calibri"/>
                          <a:cs typeface="Times New Roman"/>
                        </a:rPr>
                        <a:t>Envejecimiento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Calibri"/>
                          <a:cs typeface="Times New Roman"/>
                        </a:rPr>
                        <a:t>Fallas en el rotor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>
                          <a:latin typeface="Times New Roman"/>
                          <a:ea typeface="Calibri"/>
                          <a:cs typeface="Times New Roman"/>
                        </a:rPr>
                        <a:t>Otras causas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Calibri"/>
                          <a:cs typeface="Times New Roman"/>
                        </a:rPr>
                        <a:t>30%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Calibri"/>
                          <a:cs typeface="Times New Roman"/>
                        </a:rPr>
                        <a:t>14%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Calibri"/>
                          <a:cs typeface="Times New Roman"/>
                        </a:rPr>
                        <a:t>19%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Calibri"/>
                          <a:cs typeface="Times New Roman"/>
                        </a:rPr>
                        <a:t>13%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Calibri"/>
                          <a:cs typeface="Times New Roman"/>
                        </a:rPr>
                        <a:t>10%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Calibri"/>
                          <a:cs typeface="Times New Roman"/>
                        </a:rPr>
                        <a:t>5%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dirty="0">
                          <a:latin typeface="Times New Roman"/>
                          <a:ea typeface="Calibri"/>
                          <a:cs typeface="Times New Roman"/>
                        </a:rPr>
                        <a:t>9%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latin typeface="Times New Roman"/>
                          <a:ea typeface="Calibri"/>
                          <a:cs typeface="Times New Roman"/>
                        </a:rPr>
                        <a:t>100%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Normas de aplicación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785813" y="1214438"/>
            <a:ext cx="91440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ES_tradnl" sz="2400">
              <a:ea typeface="Calibri" pitchFamily="34" charset="0"/>
              <a:cs typeface="Arial" charset="0"/>
            </a:endParaRPr>
          </a:p>
          <a:p>
            <a:r>
              <a:rPr lang="es-ES_tradnl" sz="2400" b="1" i="1" u="sng">
                <a:ea typeface="Calibri" pitchFamily="34" charset="0"/>
                <a:cs typeface="Arial" charset="0"/>
              </a:rPr>
              <a:t>Condiciones para los cuales se recomienda que el </a:t>
            </a:r>
          </a:p>
          <a:p>
            <a:r>
              <a:rPr lang="es-ES_tradnl" sz="2400" b="1" i="1" u="sng">
                <a:ea typeface="Calibri" pitchFamily="34" charset="0"/>
                <a:cs typeface="Arial" charset="0"/>
              </a:rPr>
              <a:t>motor deba ser protegido:</a:t>
            </a:r>
          </a:p>
          <a:p>
            <a:endParaRPr lang="en-US" sz="1400">
              <a:ea typeface="Calibri" pitchFamily="34" charset="0"/>
              <a:cs typeface="Arial" charset="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400">
                <a:ea typeface="Calibri" pitchFamily="34" charset="0"/>
                <a:cs typeface="Arial" charset="0"/>
              </a:rPr>
              <a:t>Bajo voltaje</a:t>
            </a:r>
            <a:endParaRPr lang="en-US" sz="1400">
              <a:cs typeface="Arial" charset="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400">
                <a:ea typeface="Calibri" pitchFamily="34" charset="0"/>
                <a:cs typeface="Calibri" pitchFamily="34" charset="0"/>
              </a:rPr>
              <a:t>Reconexión automática del sistema de distribución</a:t>
            </a:r>
            <a:endParaRPr lang="en-US" sz="1400">
              <a:cs typeface="Arial" charset="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400">
                <a:ea typeface="Calibri" pitchFamily="34" charset="0"/>
                <a:cs typeface="Calibri" pitchFamily="34" charset="0"/>
              </a:rPr>
              <a:t>Desbalances de voltaje</a:t>
            </a:r>
            <a:endParaRPr lang="en-US" sz="1400">
              <a:cs typeface="Arial" charset="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400">
                <a:ea typeface="Calibri" pitchFamily="34" charset="0"/>
                <a:cs typeface="Calibri" pitchFamily="34" charset="0"/>
              </a:rPr>
              <a:t>Pérdida de una fase del sistema</a:t>
            </a:r>
            <a:endParaRPr lang="en-US" sz="1400">
              <a:cs typeface="Arial" charset="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400">
                <a:ea typeface="Calibri" pitchFamily="34" charset="0"/>
                <a:cs typeface="Calibri" pitchFamily="34" charset="0"/>
              </a:rPr>
              <a:t>Inversión de la fase</a:t>
            </a:r>
            <a:endParaRPr lang="en-US" sz="1400">
              <a:cs typeface="Arial" charset="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400">
                <a:ea typeface="Calibri" pitchFamily="34" charset="0"/>
                <a:cs typeface="Calibri" pitchFamily="34" charset="0"/>
              </a:rPr>
              <a:t>Sobrecorrientes</a:t>
            </a:r>
            <a:endParaRPr lang="en-US" sz="1400">
              <a:cs typeface="Arial" charset="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400">
                <a:ea typeface="Calibri" pitchFamily="34" charset="0"/>
                <a:cs typeface="Calibri" pitchFamily="34" charset="0"/>
              </a:rPr>
              <a:t>Sobrecarga </a:t>
            </a:r>
            <a:endParaRPr lang="en-US" sz="1400">
              <a:cs typeface="Arial" charset="0"/>
            </a:endParaRPr>
          </a:p>
          <a:p>
            <a:pPr eaLnBrk="0" hangingPunct="0"/>
            <a:r>
              <a:rPr lang="en-US">
                <a:latin typeface="Calibri" pitchFamily="34" charset="0"/>
              </a:rPr>
              <a:t/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Rectángulo"/>
          <p:cNvSpPr/>
          <p:nvPr/>
        </p:nvSpPr>
        <p:spPr>
          <a:xfrm>
            <a:off x="2214546" y="0"/>
            <a:ext cx="6929454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Criterio para la selección de  controles y protecciones</a:t>
            </a:r>
            <a:endParaRPr lang="es-ES" sz="44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928688" y="1857375"/>
            <a:ext cx="78835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/>
              <a:t> </a:t>
            </a:r>
            <a:r>
              <a:rPr lang="es-EC" sz="2400"/>
              <a:t>Tipo de corriente, tensión de alimentación y frecuencia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Potencia nominal de la carga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Condiciones de servicio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Tipo de circuito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Categoria de empleo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CONCLUSIONES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642938" y="1785938"/>
            <a:ext cx="8174037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EC"/>
              <a:t> </a:t>
            </a:r>
            <a:r>
              <a:rPr lang="es-ES_tradnl"/>
              <a:t>Motores con presencia de chispas no deberán ser ubicados por ningún</a:t>
            </a:r>
          </a:p>
          <a:p>
            <a:pPr>
              <a:lnSpc>
                <a:spcPct val="150000"/>
              </a:lnSpc>
            </a:pPr>
            <a:r>
              <a:rPr lang="es-ES_tradnl"/>
              <a:t> motivo en ambientes especiales o explosivos.</a:t>
            </a:r>
          </a:p>
          <a:p>
            <a:pPr>
              <a:lnSpc>
                <a:spcPct val="150000"/>
              </a:lnSpc>
            </a:pPr>
            <a:endParaRPr lang="es-ES_tradnl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/>
              <a:t>  Todo motor deberá tener sus protecciones adecuadas o en el peor </a:t>
            </a:r>
          </a:p>
          <a:p>
            <a:pPr>
              <a:lnSpc>
                <a:spcPct val="150000"/>
              </a:lnSpc>
            </a:pPr>
            <a:r>
              <a:rPr lang="es-ES_tradnl"/>
              <a:t>de los casos sólo la protección de sobrecarga y de puesta a tierra </a:t>
            </a:r>
          </a:p>
          <a:p>
            <a:pPr>
              <a:lnSpc>
                <a:spcPct val="150000"/>
              </a:lnSpc>
            </a:pPr>
            <a:r>
              <a:rPr lang="es-ES_tradnl"/>
              <a:t>para salvaguardar la vida útil del motor y la del personal, respectivamente.</a:t>
            </a:r>
            <a:endParaRPr lang="en-US"/>
          </a:p>
          <a:p>
            <a:pPr>
              <a:lnSpc>
                <a:spcPct val="150000"/>
              </a:lnSpc>
            </a:pPr>
            <a:endParaRPr lang="es-ES_tradnl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/>
              <a:t> En caso de limpieza interna o de ciertas partes del motor, </a:t>
            </a:r>
          </a:p>
          <a:p>
            <a:pPr>
              <a:lnSpc>
                <a:spcPct val="150000"/>
              </a:lnSpc>
            </a:pPr>
            <a:r>
              <a:rPr lang="es-ES_tradnl"/>
              <a:t>deberá ser realizada con equipos y materiales que sean los adecuados </a:t>
            </a:r>
          </a:p>
          <a:p>
            <a:pPr>
              <a:lnSpc>
                <a:spcPct val="150000"/>
              </a:lnSpc>
            </a:pPr>
            <a:r>
              <a:rPr lang="es-ES_tradnl"/>
              <a:t>para no deteriorar dichas partes y que posteriormente no cumplan su objetivo.</a:t>
            </a:r>
            <a:endParaRPr lang="en-US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CONCLUSIONES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642938" y="1928813"/>
            <a:ext cx="776446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EC"/>
              <a:t> </a:t>
            </a:r>
            <a:r>
              <a:rPr lang="es-ES_tradnl"/>
              <a:t>Se puede concluir que si en algún caso no se encuentra en el mercado</a:t>
            </a:r>
          </a:p>
          <a:p>
            <a:pPr>
              <a:lnSpc>
                <a:spcPct val="150000"/>
              </a:lnSpc>
            </a:pPr>
            <a:r>
              <a:rPr lang="es-ES_tradnl"/>
              <a:t>     un motor de cierta clase y características se puede seleccionar uno </a:t>
            </a:r>
          </a:p>
          <a:p>
            <a:pPr>
              <a:lnSpc>
                <a:spcPct val="150000"/>
              </a:lnSpc>
            </a:pPr>
            <a:r>
              <a:rPr lang="es-ES_tradnl"/>
              <a:t>     de una característica y clase superior siempre que cumpla con las </a:t>
            </a:r>
          </a:p>
          <a:p>
            <a:pPr>
              <a:lnSpc>
                <a:spcPct val="150000"/>
              </a:lnSpc>
            </a:pPr>
            <a:r>
              <a:rPr lang="es-ES_tradnl"/>
              <a:t>     especificaciones para el trabajo a realizar.</a:t>
            </a:r>
          </a:p>
          <a:p>
            <a:pPr>
              <a:lnSpc>
                <a:spcPct val="150000"/>
              </a:lnSpc>
            </a:pPr>
            <a:endParaRPr lang="es-ES_tradnl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/>
              <a:t> Todo motor debe poseer una hoja de vida en la cual se especifique: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1214438" y="4500563"/>
            <a:ext cx="47529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/>
              <a:t> Sus respectivos mantenimientos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/>
              <a:t> Características de funcionamiento normal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/>
              <a:t> También sus fallas y reparaciones</a:t>
            </a:r>
          </a:p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Rectángulo"/>
          <p:cNvSpPr/>
          <p:nvPr/>
        </p:nvSpPr>
        <p:spPr>
          <a:xfrm>
            <a:off x="2857456" y="357166"/>
            <a:ext cx="628654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RECOMENDACIONES</a:t>
            </a:r>
            <a:endParaRPr lang="es-ES" sz="4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785813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C"/>
          </a:p>
        </p:txBody>
      </p:sp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0" y="1571625"/>
            <a:ext cx="923131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200">
                <a:ea typeface="Calibri" pitchFamily="34" charset="0"/>
                <a:cs typeface="Arial" charset="0"/>
              </a:rPr>
              <a:t> En caso de calentamiento exagerado por parte de algún motor,</a:t>
            </a:r>
          </a:p>
          <a:p>
            <a:pPr algn="just">
              <a:lnSpc>
                <a:spcPct val="150000"/>
              </a:lnSpc>
            </a:pPr>
            <a:r>
              <a:rPr lang="es-ES_tradnl" sz="2200">
                <a:ea typeface="Calibri" pitchFamily="34" charset="0"/>
                <a:cs typeface="Arial" charset="0"/>
              </a:rPr>
              <a:t>    inmediatamente deberá ser examinado para evitar futuros problemas </a:t>
            </a:r>
          </a:p>
          <a:p>
            <a:pPr algn="just">
              <a:lnSpc>
                <a:spcPct val="150000"/>
              </a:lnSpc>
            </a:pPr>
            <a:r>
              <a:rPr lang="es-ES_tradnl" sz="2200">
                <a:ea typeface="Calibri" pitchFamily="34" charset="0"/>
                <a:cs typeface="Arial" charset="0"/>
              </a:rPr>
              <a:t>    </a:t>
            </a: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200">
                <a:ea typeface="Calibri" pitchFamily="34" charset="0"/>
                <a:cs typeface="Arial" charset="0"/>
              </a:rPr>
              <a:t> En la industria química o petrolera se recomienda que se utilicen</a:t>
            </a:r>
          </a:p>
          <a:p>
            <a:pPr algn="just" eaLnBrk="0" hangingPunct="0">
              <a:lnSpc>
                <a:spcPct val="150000"/>
              </a:lnSpc>
            </a:pPr>
            <a:r>
              <a:rPr lang="es-ES_tradnl" sz="2200">
                <a:ea typeface="Calibri" pitchFamily="34" charset="0"/>
                <a:cs typeface="Arial" charset="0"/>
              </a:rPr>
              <a:t>   motores con carcasa totalmente cerrada o antiexplosivos </a:t>
            </a:r>
          </a:p>
          <a:p>
            <a:pPr algn="just" eaLnBrk="0" hangingPunct="0">
              <a:lnSpc>
                <a:spcPct val="150000"/>
              </a:lnSpc>
            </a:pPr>
            <a:endParaRPr lang="es-ES_tradnl" sz="2200">
              <a:ea typeface="Calibri" pitchFamily="34" charset="0"/>
              <a:cs typeface="Arial" charset="0"/>
            </a:endParaRPr>
          </a:p>
          <a:p>
            <a:pPr algn="just"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200">
                <a:ea typeface="Calibri" pitchFamily="34" charset="0"/>
                <a:cs typeface="Arial" charset="0"/>
              </a:rPr>
              <a:t> Al momento de seleccionar algún tipo de arrancador, el diseñador </a:t>
            </a:r>
          </a:p>
          <a:p>
            <a:pPr algn="just" eaLnBrk="0" hangingPunct="0">
              <a:lnSpc>
                <a:spcPct val="150000"/>
              </a:lnSpc>
            </a:pPr>
            <a:r>
              <a:rPr lang="es-ES_tradnl" sz="2200">
                <a:ea typeface="Calibri" pitchFamily="34" charset="0"/>
                <a:cs typeface="Arial" charset="0"/>
              </a:rPr>
              <a:t>debe tomar en cuenta las características de torque, potencia y </a:t>
            </a:r>
          </a:p>
          <a:p>
            <a:pPr algn="just" eaLnBrk="0" hangingPunct="0">
              <a:lnSpc>
                <a:spcPct val="150000"/>
              </a:lnSpc>
            </a:pPr>
            <a:r>
              <a:rPr lang="es-ES_tradnl" sz="2200">
                <a:ea typeface="Calibri" pitchFamily="34" charset="0"/>
                <a:cs typeface="Arial" charset="0"/>
              </a:rPr>
              <a:t>velocidad de cada uno.</a:t>
            </a:r>
          </a:p>
          <a:p>
            <a:pPr algn="just" eaLnBrk="0" hangingPunct="0"/>
            <a:endParaRPr lang="es-ES_tradnl" sz="22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4 Rectángulo"/>
          <p:cNvSpPr/>
          <p:nvPr/>
        </p:nvSpPr>
        <p:spPr>
          <a:xfrm>
            <a:off x="2857456" y="357166"/>
            <a:ext cx="628654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RECOMENDACIONES</a:t>
            </a:r>
            <a:endParaRPr lang="es-ES" sz="4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785813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C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0" y="1714500"/>
            <a:ext cx="92503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200">
                <a:ea typeface="Calibri" pitchFamily="34" charset="0"/>
                <a:cs typeface="Arial" charset="0"/>
              </a:rPr>
              <a:t> </a:t>
            </a:r>
            <a:r>
              <a:rPr lang="es-ES_tradnl" sz="2400">
                <a:ea typeface="Calibri" pitchFamily="34" charset="0"/>
                <a:cs typeface="Arial" charset="0"/>
              </a:rPr>
              <a:t>Se recomienda realizar mantenimiento preventivo por lo menos </a:t>
            </a:r>
          </a:p>
          <a:p>
            <a:pPr algn="just">
              <a:lnSpc>
                <a:spcPct val="150000"/>
              </a:lnSpc>
            </a:pPr>
            <a:r>
              <a:rPr lang="es-ES_tradnl" sz="2400">
                <a:ea typeface="Calibri" pitchFamily="34" charset="0"/>
                <a:cs typeface="Arial" charset="0"/>
              </a:rPr>
              <a:t>    cada 6 meses o según lo considere el ingeniero a cargo </a:t>
            </a:r>
          </a:p>
          <a:p>
            <a:pPr algn="just">
              <a:lnSpc>
                <a:spcPct val="150000"/>
              </a:lnSpc>
            </a:pPr>
            <a:r>
              <a:rPr lang="es-ES_tradnl" sz="2400">
                <a:ea typeface="Calibri" pitchFamily="34" charset="0"/>
                <a:cs typeface="Arial" charset="0"/>
              </a:rPr>
              <a:t>    del área de mantenimiento.</a:t>
            </a:r>
          </a:p>
          <a:p>
            <a:pPr algn="just">
              <a:lnSpc>
                <a:spcPct val="150000"/>
              </a:lnSpc>
            </a:pPr>
            <a:endParaRPr lang="es-ES_tradnl" sz="2400">
              <a:ea typeface="Calibri" pitchFamily="34" charset="0"/>
              <a:cs typeface="Arial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_tradnl" sz="2200">
                <a:ea typeface="Calibri" pitchFamily="34" charset="0"/>
                <a:cs typeface="Arial" charset="0"/>
              </a:rPr>
              <a:t> </a:t>
            </a:r>
            <a:r>
              <a:rPr lang="es-ES_tradnl" sz="2400">
                <a:ea typeface="Calibri" pitchFamily="34" charset="0"/>
                <a:cs typeface="Arial" charset="0"/>
              </a:rPr>
              <a:t>Al momento de realizar una reconstrucción total o parcial de los </a:t>
            </a:r>
          </a:p>
          <a:p>
            <a:pPr algn="just">
              <a:lnSpc>
                <a:spcPct val="150000"/>
              </a:lnSpc>
            </a:pPr>
            <a:r>
              <a:rPr lang="es-ES_tradnl" sz="2400">
                <a:ea typeface="Calibri" pitchFamily="34" charset="0"/>
                <a:cs typeface="Arial" charset="0"/>
              </a:rPr>
              <a:t>    bobinados, el ingeniero deberá verificar o hacer conocer las </a:t>
            </a:r>
          </a:p>
          <a:p>
            <a:pPr algn="just">
              <a:lnSpc>
                <a:spcPct val="150000"/>
              </a:lnSpc>
            </a:pPr>
            <a:r>
              <a:rPr lang="es-ES_tradnl" sz="2400">
                <a:ea typeface="Calibri" pitchFamily="34" charset="0"/>
                <a:cs typeface="Arial" charset="0"/>
              </a:rPr>
              <a:t>    temperaturas al cual el motor se encuentra trabajando para </a:t>
            </a:r>
          </a:p>
          <a:p>
            <a:pPr algn="just">
              <a:lnSpc>
                <a:spcPct val="150000"/>
              </a:lnSpc>
            </a:pPr>
            <a:r>
              <a:rPr lang="es-ES_tradnl" sz="2400">
                <a:ea typeface="Calibri" pitchFamily="34" charset="0"/>
                <a:cs typeface="Arial" charset="0"/>
              </a:rPr>
              <a:t>    que se utilicen los materiales adecuados.</a:t>
            </a:r>
            <a:endParaRPr lang="es-ES_tradnl" sz="22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6000">
                <a:schemeClr val="bg1">
                  <a:alpha val="0"/>
                </a:schemeClr>
              </a:gs>
              <a:gs pos="100000">
                <a:srgbClr val="021EA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357188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785813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4857752" y="97673"/>
            <a:ext cx="385765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Introducción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500063" y="1500188"/>
            <a:ext cx="7953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/>
              <a:t>  </a:t>
            </a:r>
            <a:r>
              <a:rPr lang="es-EC" sz="2400"/>
              <a:t>Los motores eléctricos son una de las bases mas </a:t>
            </a:r>
          </a:p>
          <a:p>
            <a:r>
              <a:rPr lang="es-EC" sz="2400"/>
              <a:t>    importantes de la industria de hoy en día.</a:t>
            </a:r>
          </a:p>
          <a:p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Las normas NEC , NEMA , EN y  NFPA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Factores que afectan a los motores y sus respectivas </a:t>
            </a:r>
          </a:p>
          <a:p>
            <a:r>
              <a:rPr lang="es-EC" sz="2400"/>
              <a:t>     consecuencias a corto ,mediano y largo plazo.</a:t>
            </a:r>
          </a:p>
          <a:p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Peligros y riesgos en los motores.</a:t>
            </a:r>
          </a:p>
          <a:p>
            <a:pPr>
              <a:buFont typeface="Wingdings" pitchFamily="2" charset="2"/>
              <a:buChar char="ü"/>
            </a:pPr>
            <a:endParaRPr lang="es-EC" sz="2400"/>
          </a:p>
          <a:p>
            <a:pPr>
              <a:buFont typeface="Wingdings" pitchFamily="2" charset="2"/>
              <a:buChar char="ü"/>
            </a:pPr>
            <a:r>
              <a:rPr lang="es-EC" sz="2400"/>
              <a:t>  La inclusión de los factores eléctricos que afectan a </a:t>
            </a:r>
          </a:p>
          <a:p>
            <a:r>
              <a:rPr lang="es-EC" sz="2400"/>
              <a:t>     un motor y sus controles.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0398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pic>
        <p:nvPicPr>
          <p:cNvPr id="19458" name="Picture 2" descr="http://www.upv.es/electrica/automatica/motores/48and56cu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4738" y="4500563"/>
            <a:ext cx="2703512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http://www.tecnoing.com/images/Bonitron_bajovoltaj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785938"/>
            <a:ext cx="2071688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1643042" y="3286124"/>
            <a:ext cx="564360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94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0398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Normas de aplicación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4102" name="TextBox 10"/>
          <p:cNvSpPr txBox="1">
            <a:spLocks noChangeArrowheads="1"/>
          </p:cNvSpPr>
          <p:nvPr/>
        </p:nvSpPr>
        <p:spPr bwMode="auto">
          <a:xfrm>
            <a:off x="857250" y="1928813"/>
            <a:ext cx="3643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sz="2400" u="sng"/>
              <a:t>  </a:t>
            </a:r>
            <a:r>
              <a:rPr lang="es-EC" sz="2400" b="1" i="1" u="sng"/>
              <a:t>Motores Eléctricos</a:t>
            </a:r>
          </a:p>
        </p:txBody>
      </p:sp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1643063" y="2857500"/>
            <a:ext cx="70040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400"/>
              <a:t>Identificación de motores. </a:t>
            </a:r>
            <a:r>
              <a:rPr lang="es-EC" sz="1400"/>
              <a:t>( NEC 430.7)</a:t>
            </a:r>
            <a:endParaRPr lang="es-EC" sz="240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400"/>
              <a:t>Letra de diseño de la maquina. </a:t>
            </a:r>
            <a:r>
              <a:rPr lang="es-EC" sz="1400"/>
              <a:t>(NEMA MG 6, TAB. 3)</a:t>
            </a:r>
            <a:endParaRPr lang="es-EC" sz="240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400"/>
              <a:t>Corrientes nominales y de fallas. </a:t>
            </a:r>
            <a:r>
              <a:rPr lang="es-EC" sz="1400"/>
              <a:t>(NEC 430.150 ,151bB)</a:t>
            </a:r>
            <a:endParaRPr lang="es-EC" sz="160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400"/>
              <a:t>Ubicación de los motores eléctricos </a:t>
            </a:r>
            <a:r>
              <a:rPr lang="es-EC" sz="1400"/>
              <a:t>( NEC 430. 14,16)</a:t>
            </a:r>
            <a:endParaRPr lang="es-EC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0398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Normas de aplicación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714375" y="1785938"/>
            <a:ext cx="357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C" sz="2000" u="sng"/>
              <a:t> </a:t>
            </a:r>
            <a:r>
              <a:rPr lang="es-EC" sz="2400" b="1" i="1" u="sng"/>
              <a:t>Control y protección</a:t>
            </a:r>
            <a:endParaRPr lang="es-EC" sz="2000" b="1" i="1" u="sng"/>
          </a:p>
        </p:txBody>
      </p:sp>
      <p:sp>
        <p:nvSpPr>
          <p:cNvPr id="5127" name="TextBox 14"/>
          <p:cNvSpPr txBox="1">
            <a:spLocks noChangeArrowheads="1"/>
          </p:cNvSpPr>
          <p:nvPr/>
        </p:nvSpPr>
        <p:spPr bwMode="auto">
          <a:xfrm>
            <a:off x="700088" y="2428875"/>
            <a:ext cx="744696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400"/>
              <a:t>Equipos eléctricos y electrónicos </a:t>
            </a:r>
            <a:r>
              <a:rPr lang="es-EC" sz="1600"/>
              <a:t>(EN 602040-1 NFPA 79 )</a:t>
            </a:r>
            <a:endParaRPr lang="es-EC" sz="240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400"/>
              <a:t>Identificación de controles y protecciones </a:t>
            </a:r>
            <a:r>
              <a:rPr lang="es-EC" sz="1600"/>
              <a:t>( NEC 430.8)</a:t>
            </a:r>
            <a:endParaRPr lang="es-EC" sz="200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400"/>
              <a:t>Tipo de carga a controlar o proteger </a:t>
            </a:r>
            <a:r>
              <a:rPr lang="es-EC" sz="1600"/>
              <a:t>( IEC 947)</a:t>
            </a:r>
            <a:endParaRPr lang="es-EC" sz="240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400"/>
              <a:t>Corrientes para ajustes de protección </a:t>
            </a:r>
            <a:r>
              <a:rPr lang="es-EC" sz="1400"/>
              <a:t>( NEC 430. 151B)</a:t>
            </a:r>
            <a:endParaRPr lang="es-EC" sz="240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400"/>
              <a:t>Tableros de control </a:t>
            </a:r>
            <a:r>
              <a:rPr lang="es-EC" sz="1600"/>
              <a:t>( NEC 500)</a:t>
            </a:r>
            <a:endParaRPr lang="es-EC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Motores Eléctricos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642938" y="1857375"/>
            <a:ext cx="4860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sz="2000" b="1" i="1" u="sng"/>
              <a:t>FACTORES  EXTERNOS ELECTRICOS</a:t>
            </a:r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1143000" y="2428875"/>
            <a:ext cx="2976563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/>
              <a:t> </a:t>
            </a:r>
            <a:r>
              <a:rPr lang="es-EC" sz="2400"/>
              <a:t>Corriente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Voltaje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Numero de fases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Frecuencia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Potencia Eléctrica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0398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642938" y="1857375"/>
            <a:ext cx="7723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sz="2000" b="1" i="1" u="sng"/>
              <a:t> VARIACIONES DE LOS FACTORES  EXTERNOS ELECTRICOS</a:t>
            </a:r>
          </a:p>
        </p:txBody>
      </p:sp>
      <p:sp>
        <p:nvSpPr>
          <p:cNvPr id="7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Motores Eléctricos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1143000" y="2428875"/>
            <a:ext cx="72405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/>
              <a:t> </a:t>
            </a:r>
            <a:r>
              <a:rPr lang="es-EC" sz="2400"/>
              <a:t>Corriente: Potencia y temperatura 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Frecuencia : Velocidad, corriente y temperatura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Potencia Eléctrica : Dependen de las variaciones </a:t>
            </a:r>
          </a:p>
          <a:p>
            <a:pPr>
              <a:lnSpc>
                <a:spcPct val="200000"/>
              </a:lnSpc>
            </a:pPr>
            <a:r>
              <a:rPr lang="es-EC" sz="2400"/>
              <a:t>    del voltaje y la corriente.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Voltaje: Temperatura, corriente, (tabla 2.1)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0398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Motores Eléctricos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57313" y="2071688"/>
          <a:ext cx="6929484" cy="4297697"/>
        </p:xfrm>
        <a:graphic>
          <a:graphicData uri="http://schemas.openxmlformats.org/drawingml/2006/table">
            <a:tbl>
              <a:tblPr/>
              <a:tblGrid>
                <a:gridCol w="2366868"/>
                <a:gridCol w="2327580"/>
                <a:gridCol w="2235036"/>
              </a:tblGrid>
              <a:tr h="78139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latin typeface="Times New Roman"/>
                          <a:ea typeface="Calibri"/>
                          <a:cs typeface="Times New Roman"/>
                        </a:rPr>
                        <a:t>EFECTO EN LAS CARACTERISTICAS CON LAS VARIACIONES DE VOLTAJE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78139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Times New Roman"/>
                          <a:ea typeface="Calibri"/>
                          <a:cs typeface="Times New Roman"/>
                        </a:rPr>
                        <a:t>Características de comportamiento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10% arriba del voltaje nominal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10% abajo del voltaje nominal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Times New Roman"/>
                          <a:ea typeface="Calibri"/>
                          <a:cs typeface="Times New Roman"/>
                        </a:rPr>
                        <a:t>Corriente de arranque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+10% a 12%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-10% a 12%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Times New Roman"/>
                          <a:ea typeface="Calibri"/>
                          <a:cs typeface="Times New Roman"/>
                        </a:rPr>
                        <a:t>Corriente a plena carga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-7%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+11%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Times New Roman"/>
                          <a:ea typeface="Calibri"/>
                          <a:cs typeface="Times New Roman"/>
                        </a:rPr>
                        <a:t>Par del motor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+20% a 25%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-20% a 25%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Times New Roman"/>
                          <a:ea typeface="Calibri"/>
                          <a:cs typeface="Times New Roman"/>
                        </a:rPr>
                        <a:t>Eficiencia del motor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Poco cambio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Poco cambio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Times New Roman"/>
                          <a:ea typeface="Calibri"/>
                          <a:cs typeface="Times New Roman"/>
                        </a:rPr>
                        <a:t>Velocidad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+1%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-1.5%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399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>
                          <a:latin typeface="Times New Roman"/>
                          <a:ea typeface="Calibri"/>
                          <a:cs typeface="Times New Roman"/>
                        </a:rPr>
                        <a:t>Elevación de temperatura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-3°C a 4°C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Times New Roman"/>
                          <a:ea typeface="Calibri"/>
                          <a:cs typeface="Times New Roman"/>
                        </a:rPr>
                        <a:t>+6°C a 7°C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234" name="TextBox 10"/>
          <p:cNvSpPr txBox="1">
            <a:spLocks noChangeArrowheads="1"/>
          </p:cNvSpPr>
          <p:nvPr/>
        </p:nvSpPr>
        <p:spPr bwMode="auto">
          <a:xfrm>
            <a:off x="1357313" y="1571625"/>
            <a:ext cx="1163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b="1" i="1" u="sng"/>
              <a:t>Tabla 2.1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Motores Eléctricos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642938" y="1857375"/>
            <a:ext cx="477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sz="2000" b="1" i="1" u="sng"/>
              <a:t>FACTORES  INTERNOS ELECTRICOS</a:t>
            </a: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1143000" y="2428875"/>
            <a:ext cx="30146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/>
              <a:t> </a:t>
            </a:r>
            <a:r>
              <a:rPr lang="es-EC" sz="2400"/>
              <a:t>Factor de Potencia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s-EC" sz="2400"/>
              <a:t> Temperatura</a:t>
            </a:r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1928813" y="4143375"/>
            <a:ext cx="46751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EC"/>
              <a:t> </a:t>
            </a:r>
            <a:r>
              <a:rPr lang="es-EC" sz="2000"/>
              <a:t>Alambres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000"/>
              <a:t> Materiales de Impregnación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s-EC" sz="2000"/>
              <a:t> Materiales de Aislamiento ( tabla 2.3)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785813"/>
            <a:ext cx="1189037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 l="84154" t="43716" r="2599" b="34425"/>
          <a:stretch>
            <a:fillRect/>
          </a:stretch>
        </p:blipFill>
        <p:spPr bwMode="auto">
          <a:xfrm>
            <a:off x="1214438" y="1214438"/>
            <a:ext cx="7929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039813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43250" y="2000250"/>
          <a:ext cx="3286148" cy="4156538"/>
        </p:xfrm>
        <a:graphic>
          <a:graphicData uri="http://schemas.openxmlformats.org/drawingml/2006/table">
            <a:tbl>
              <a:tblPr/>
              <a:tblGrid>
                <a:gridCol w="1383791"/>
                <a:gridCol w="1902357"/>
              </a:tblGrid>
              <a:tr h="593791">
                <a:tc>
                  <a:txBody>
                    <a:bodyPr/>
                    <a:lstStyle/>
                    <a:p>
                      <a:pPr marL="36195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900" b="1" i="1" dirty="0">
                          <a:latin typeface="Times New Roman"/>
                          <a:ea typeface="Calibri"/>
                          <a:cs typeface="Times New Roman"/>
                        </a:rPr>
                        <a:t>CLASE DE MATERIAL AISLANTE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900" b="1" i="1">
                          <a:latin typeface="Times New Roman"/>
                          <a:ea typeface="Calibri"/>
                          <a:cs typeface="Times New Roman"/>
                        </a:rPr>
                        <a:t>TEMPERATURA MAXIMA A SOPORTAR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90°C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105°C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120°C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130°C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155°C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180°C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_tradnl" sz="9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Times New Roman"/>
                          <a:ea typeface="Calibri"/>
                          <a:cs typeface="Times New Roman"/>
                        </a:rPr>
                        <a:t>MAYOR A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latin typeface="Times New Roman"/>
                          <a:ea typeface="Calibri"/>
                          <a:cs typeface="Times New Roman"/>
                        </a:rPr>
                        <a:t>180°C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4" name="TextBox 6"/>
          <p:cNvSpPr txBox="1">
            <a:spLocks noChangeArrowheads="1"/>
          </p:cNvSpPr>
          <p:nvPr/>
        </p:nvSpPr>
        <p:spPr bwMode="auto">
          <a:xfrm>
            <a:off x="1357313" y="1571625"/>
            <a:ext cx="1227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C" b="1" i="1" u="sng"/>
              <a:t>Tabla 2.3 </a:t>
            </a:r>
          </a:p>
        </p:txBody>
      </p:sp>
      <p:sp>
        <p:nvSpPr>
          <p:cNvPr id="8" name="4 Rectángulo"/>
          <p:cNvSpPr/>
          <p:nvPr/>
        </p:nvSpPr>
        <p:spPr>
          <a:xfrm>
            <a:off x="2857456" y="357166"/>
            <a:ext cx="628654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/>
                <a:solidFill>
                  <a:srgbClr val="021EAA"/>
                </a:solidFill>
                <a:latin typeface="Baskerville Old Face" pitchFamily="18" charset="0"/>
              </a:rPr>
              <a:t>Motores Eléctricos</a:t>
            </a:r>
            <a:endParaRPr lang="es-ES" sz="6000" b="1" dirty="0">
              <a:ln/>
              <a:solidFill>
                <a:srgbClr val="021EAA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1038</Words>
  <Application>Microsoft Office PowerPoint</Application>
  <PresentationFormat>Presentación en pantalla (4:3)</PresentationFormat>
  <Paragraphs>242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Baskerville Old Face</vt:lpstr>
      <vt:lpstr>Batang</vt:lpstr>
      <vt:lpstr>Wingdings</vt:lpstr>
      <vt:lpstr>Times New Roman</vt:lpstr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SEM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LABFIEC</cp:lastModifiedBy>
  <cp:revision>61</cp:revision>
  <dcterms:created xsi:type="dcterms:W3CDTF">2010-02-25T21:05:10Z</dcterms:created>
  <dcterms:modified xsi:type="dcterms:W3CDTF">2010-07-02T20:41:03Z</dcterms:modified>
</cp:coreProperties>
</file>