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9" r:id="rId1"/>
  </p:sldMasterIdLst>
  <p:notesMasterIdLst>
    <p:notesMasterId r:id="rId41"/>
  </p:notesMasterIdLst>
  <p:sldIdLst>
    <p:sldId id="256" r:id="rId2"/>
    <p:sldId id="257" r:id="rId3"/>
    <p:sldId id="259" r:id="rId4"/>
    <p:sldId id="260" r:id="rId5"/>
    <p:sldId id="262" r:id="rId6"/>
    <p:sldId id="261" r:id="rId7"/>
    <p:sldId id="264" r:id="rId8"/>
    <p:sldId id="265" r:id="rId9"/>
    <p:sldId id="266" r:id="rId10"/>
    <p:sldId id="267" r:id="rId11"/>
    <p:sldId id="268"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9" r:id="rId27"/>
    <p:sldId id="290" r:id="rId28"/>
    <p:sldId id="291" r:id="rId29"/>
    <p:sldId id="284" r:id="rId30"/>
    <p:sldId id="285" r:id="rId31"/>
    <p:sldId id="286" r:id="rId32"/>
    <p:sldId id="287" r:id="rId33"/>
    <p:sldId id="288" r:id="rId34"/>
    <p:sldId id="292" r:id="rId35"/>
    <p:sldId id="294" r:id="rId36"/>
    <p:sldId id="293" r:id="rId37"/>
    <p:sldId id="297" r:id="rId38"/>
    <p:sldId id="299" r:id="rId39"/>
    <p:sldId id="301" r:id="rId40"/>
  </p:sldIdLst>
  <p:sldSz cx="9144000" cy="6858000" type="screen4x3"/>
  <p:notesSz cx="6858000" cy="9144000"/>
  <p:defaultTextStyle>
    <a:defPPr>
      <a:defRPr lang="es-E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60" autoAdjust="0"/>
    <p:restoredTop sz="94660"/>
  </p:normalViewPr>
  <p:slideViewPr>
    <p:cSldViewPr>
      <p:cViewPr>
        <p:scale>
          <a:sx n="24" d="100"/>
          <a:sy n="24" d="100"/>
        </p:scale>
        <p:origin x="-1170" y="-432"/>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Rodrigo%20Pita\Documents\tesis%20spreads\Simulaci&#243;n\Alternativa%201\Outputs\Informaci&#243;n%20de%20Salida.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Rodrigo%20Pita\Documents\tesis%20spreads\Simulaci&#243;n\Alternativa%201\Outputs\Informaci&#243;n%20de%20Salida.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Rodrigo%20Pita\Documents\tesis%20spreads\Simulaci&#243;n\Alternativa%201\Outputs\Informaci&#243;n%20de%20Salida.xls"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Rodrigo%20Pita\Documents\tesis%20spreads\Capacidad%20SP.xls"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C:\Users\Rodrigo%20Pita\Documents\tesis%20spreads\Simulaci&#243;n\Alternativa%202\Alternativa2%20-%20Capacidad%20SP.xls" TargetMode="External"/><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clrMapOvr bg1="lt1" tx1="dk1" bg2="lt2" tx2="dk2" accent1="accent1" accent2="accent2" accent3="accent3" accent4="accent4" accent5="accent5" accent6="accent6" hlink="hlink" folHlink="folHlink"/>
  <c:chart>
    <c:plotArea>
      <c:layout>
        <c:manualLayout>
          <c:layoutTarget val="inner"/>
          <c:xMode val="edge"/>
          <c:yMode val="edge"/>
          <c:x val="0.10795888853238685"/>
          <c:y val="8.112610431807056E-2"/>
          <c:w val="0.7410680582817456"/>
          <c:h val="0.55944315350373763"/>
        </c:manualLayout>
      </c:layout>
      <c:barChart>
        <c:barDir val="col"/>
        <c:grouping val="clustered"/>
        <c:ser>
          <c:idx val="2"/>
          <c:order val="0"/>
          <c:tx>
            <c:strRef>
              <c:f>'Tabla Resumen'!$D$3</c:f>
              <c:strCache>
                <c:ptCount val="1"/>
                <c:pt idx="0">
                  <c:v>Desperdicio Total (Kg)</c:v>
                </c:pt>
              </c:strCache>
            </c:strRef>
          </c:tx>
          <c:spPr>
            <a:solidFill>
              <a:srgbClr val="002060"/>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dLbls>
            <c:numFmt formatCode="0" sourceLinked="0"/>
            <c:txPr>
              <a:bodyPr/>
              <a:lstStyle/>
              <a:p>
                <a:pPr>
                  <a:defRPr lang="es-EC" sz="800">
                    <a:solidFill>
                      <a:schemeClr val="bg1"/>
                    </a:solidFill>
                  </a:defRPr>
                </a:pPr>
                <a:endParaRPr lang="es-ES"/>
              </a:p>
            </c:txPr>
            <c:dLblPos val="inBase"/>
            <c:showVal val="1"/>
          </c:dLbls>
          <c:val>
            <c:numRef>
              <c:f>'Tabla Resumen'!$D$4:$D$6</c:f>
              <c:numCache>
                <c:formatCode>0.00</c:formatCode>
                <c:ptCount val="3"/>
                <c:pt idx="0">
                  <c:v>150</c:v>
                </c:pt>
                <c:pt idx="1">
                  <c:v>200</c:v>
                </c:pt>
                <c:pt idx="2">
                  <c:v>350</c:v>
                </c:pt>
              </c:numCache>
            </c:numRef>
          </c:val>
        </c:ser>
        <c:overlap val="100"/>
        <c:axId val="58104448"/>
        <c:axId val="52040448"/>
      </c:barChart>
      <c:lineChart>
        <c:grouping val="standard"/>
        <c:ser>
          <c:idx val="1"/>
          <c:order val="1"/>
          <c:tx>
            <c:strRef>
              <c:f>'Tabla Resumen'!$F$3</c:f>
              <c:strCache>
                <c:ptCount val="1"/>
                <c:pt idx="0">
                  <c:v>CostoTotal ($)</c:v>
                </c:pt>
              </c:strCache>
            </c:strRef>
          </c:tx>
          <c:spPr>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c:spPr>
          <c:marker>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c:spPr>
          </c:marker>
          <c:dLbls>
            <c:txPr>
              <a:bodyPr/>
              <a:lstStyle/>
              <a:p>
                <a:pPr>
                  <a:defRPr lang="es-EC" sz="800"/>
                </a:pPr>
                <a:endParaRPr lang="es-ES"/>
              </a:p>
            </c:txPr>
            <c:dLblPos val="t"/>
            <c:showVal val="1"/>
          </c:dLbls>
          <c:val>
            <c:numRef>
              <c:f>'Tabla Resumen'!$F$4:$F$6</c:f>
              <c:numCache>
                <c:formatCode>"$"\ #,##0.00</c:formatCode>
                <c:ptCount val="3"/>
                <c:pt idx="0">
                  <c:v>143.92056334822587</c:v>
                </c:pt>
                <c:pt idx="1">
                  <c:v>191.89408446429999</c:v>
                </c:pt>
                <c:pt idx="2">
                  <c:v>335.81464781252708</c:v>
                </c:pt>
              </c:numCache>
            </c:numRef>
          </c:val>
        </c:ser>
        <c:marker val="1"/>
        <c:axId val="52047872"/>
        <c:axId val="52041984"/>
      </c:lineChart>
      <c:catAx>
        <c:axId val="58104448"/>
        <c:scaling>
          <c:orientation val="minMax"/>
        </c:scaling>
        <c:axPos val="b"/>
        <c:title>
          <c:tx>
            <c:rich>
              <a:bodyPr/>
              <a:lstStyle/>
              <a:p>
                <a:pPr>
                  <a:defRPr lang="es-EC"/>
                </a:pPr>
                <a:r>
                  <a:rPr lang="en-US"/>
                  <a:t>ESCENARIOS</a:t>
                </a:r>
              </a:p>
            </c:rich>
          </c:tx>
          <c:layout>
            <c:manualLayout>
              <c:xMode val="edge"/>
              <c:yMode val="edge"/>
              <c:x val="0.42478810586418891"/>
              <c:y val="0.7663286634936628"/>
            </c:manualLayout>
          </c:layout>
        </c:title>
        <c:numFmt formatCode="General" sourceLinked="0"/>
        <c:tickLblPos val="nextTo"/>
        <c:txPr>
          <a:bodyPr/>
          <a:lstStyle/>
          <a:p>
            <a:pPr>
              <a:defRPr lang="es-EC"/>
            </a:pPr>
            <a:endParaRPr lang="es-ES"/>
          </a:p>
        </c:txPr>
        <c:crossAx val="52040448"/>
        <c:crosses val="autoZero"/>
        <c:auto val="1"/>
        <c:lblAlgn val="ctr"/>
        <c:lblOffset val="100"/>
      </c:catAx>
      <c:valAx>
        <c:axId val="52040448"/>
        <c:scaling>
          <c:orientation val="minMax"/>
          <c:max val="1000"/>
        </c:scaling>
        <c:axPos val="r"/>
        <c:numFmt formatCode="0.0" sourceLinked="0"/>
        <c:tickLblPos val="nextTo"/>
        <c:txPr>
          <a:bodyPr rot="0" vert="horz"/>
          <a:lstStyle/>
          <a:p>
            <a:pPr>
              <a:defRPr lang="es-EC" sz="800"/>
            </a:pPr>
            <a:endParaRPr lang="es-ES"/>
          </a:p>
        </c:txPr>
        <c:crossAx val="58104448"/>
        <c:crosses val="max"/>
        <c:crossBetween val="between"/>
        <c:majorUnit val="100"/>
      </c:valAx>
      <c:valAx>
        <c:axId val="52041984"/>
        <c:scaling>
          <c:orientation val="minMax"/>
        </c:scaling>
        <c:axPos val="l"/>
        <c:numFmt formatCode="&quot;$&quot;\ #,##0.0" sourceLinked="0"/>
        <c:tickLblPos val="nextTo"/>
        <c:txPr>
          <a:bodyPr/>
          <a:lstStyle/>
          <a:p>
            <a:pPr>
              <a:defRPr lang="es-EC"/>
            </a:pPr>
            <a:endParaRPr lang="es-ES"/>
          </a:p>
        </c:txPr>
        <c:crossAx val="52047872"/>
        <c:crosses val="autoZero"/>
        <c:crossBetween val="between"/>
      </c:valAx>
      <c:catAx>
        <c:axId val="52047872"/>
        <c:scaling>
          <c:orientation val="minMax"/>
        </c:scaling>
        <c:delete val="1"/>
        <c:axPos val="b"/>
        <c:tickLblPos val="none"/>
        <c:crossAx val="52041984"/>
        <c:crosses val="autoZero"/>
        <c:auto val="1"/>
        <c:lblAlgn val="ctr"/>
        <c:lblOffset val="100"/>
      </c:catAx>
    </c:plotArea>
    <c:legend>
      <c:legendPos val="b"/>
      <c:layout>
        <c:manualLayout>
          <c:xMode val="edge"/>
          <c:yMode val="edge"/>
          <c:x val="0.21292851396147044"/>
          <c:y val="0.85092049719422103"/>
          <c:w val="0.58833818080629419"/>
          <c:h val="8.57650625828284E-2"/>
        </c:manualLayout>
      </c:layout>
      <c:txPr>
        <a:bodyPr/>
        <a:lstStyle/>
        <a:p>
          <a:pPr>
            <a:defRPr lang="es-EC"/>
          </a:pPr>
          <a:endParaRPr lang="es-ES"/>
        </a:p>
      </c:txPr>
    </c:legend>
    <c:plotVisOnly val="1"/>
    <c:dispBlanksAs val="gap"/>
  </c:chart>
  <c:txPr>
    <a:bodyPr/>
    <a:lstStyle/>
    <a:p>
      <a:pPr>
        <a:defRPr sz="1050" b="0" i="0" u="none" strike="noStrike" baseline="0">
          <a:solidFill>
            <a:srgbClr val="000000"/>
          </a:solidFill>
          <a:latin typeface="Calibri"/>
          <a:ea typeface="Calibri"/>
          <a:cs typeface="Calibri"/>
        </a:defRPr>
      </a:pPr>
      <a:endParaRPr lang="es-E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ES"/>
  <c:clrMapOvr bg1="lt1" tx1="dk1" bg2="lt2" tx2="dk2" accent1="accent1" accent2="accent2" accent3="accent3" accent4="accent4" accent5="accent5" accent6="accent6" hlink="hlink" folHlink="folHlink"/>
  <c:chart>
    <c:plotArea>
      <c:layout>
        <c:manualLayout>
          <c:layoutTarget val="inner"/>
          <c:xMode val="edge"/>
          <c:yMode val="edge"/>
          <c:x val="0.10795888853238685"/>
          <c:y val="8.1126104318070547E-2"/>
          <c:w val="0.7410680582817456"/>
          <c:h val="0.55944315350373763"/>
        </c:manualLayout>
      </c:layout>
      <c:barChart>
        <c:barDir val="col"/>
        <c:grouping val="clustered"/>
        <c:ser>
          <c:idx val="2"/>
          <c:order val="0"/>
          <c:tx>
            <c:strRef>
              <c:f>'Tabla Resumen'!$D$3</c:f>
              <c:strCache>
                <c:ptCount val="1"/>
                <c:pt idx="0">
                  <c:v>Desperdicio Total (Kg)</c:v>
                </c:pt>
              </c:strCache>
            </c:strRef>
          </c:tx>
          <c:spPr>
            <a:solidFill>
              <a:srgbClr val="002060"/>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dLbls>
            <c:numFmt formatCode="0" sourceLinked="0"/>
            <c:txPr>
              <a:bodyPr/>
              <a:lstStyle/>
              <a:p>
                <a:pPr>
                  <a:defRPr lang="es-EC" sz="800">
                    <a:solidFill>
                      <a:schemeClr val="bg1"/>
                    </a:solidFill>
                  </a:defRPr>
                </a:pPr>
                <a:endParaRPr lang="es-ES"/>
              </a:p>
            </c:txPr>
            <c:dLblPos val="inBase"/>
            <c:showVal val="1"/>
          </c:dLbls>
          <c:val>
            <c:numRef>
              <c:f>'Tabla Resumen'!$D$4:$D$6</c:f>
              <c:numCache>
                <c:formatCode>0.00</c:formatCode>
                <c:ptCount val="3"/>
                <c:pt idx="0">
                  <c:v>150</c:v>
                </c:pt>
                <c:pt idx="1">
                  <c:v>200</c:v>
                </c:pt>
                <c:pt idx="2">
                  <c:v>350</c:v>
                </c:pt>
              </c:numCache>
            </c:numRef>
          </c:val>
        </c:ser>
        <c:overlap val="100"/>
        <c:axId val="52095616"/>
        <c:axId val="52142848"/>
      </c:barChart>
      <c:lineChart>
        <c:grouping val="standard"/>
        <c:ser>
          <c:idx val="1"/>
          <c:order val="1"/>
          <c:tx>
            <c:strRef>
              <c:f>'Tabla Resumen'!$F$3</c:f>
              <c:strCache>
                <c:ptCount val="1"/>
                <c:pt idx="0">
                  <c:v>CostoTotal ($)</c:v>
                </c:pt>
              </c:strCache>
            </c:strRef>
          </c:tx>
          <c:spPr>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c:spPr>
          <c:marker>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c:spPr>
          </c:marker>
          <c:dLbls>
            <c:txPr>
              <a:bodyPr/>
              <a:lstStyle/>
              <a:p>
                <a:pPr>
                  <a:defRPr lang="es-EC" sz="800"/>
                </a:pPr>
                <a:endParaRPr lang="es-ES"/>
              </a:p>
            </c:txPr>
            <c:dLblPos val="t"/>
            <c:showVal val="1"/>
          </c:dLbls>
          <c:val>
            <c:numRef>
              <c:f>'Tabla Resumen'!$F$4:$F$6</c:f>
              <c:numCache>
                <c:formatCode>"$"\ #,##0.00</c:formatCode>
                <c:ptCount val="3"/>
                <c:pt idx="0">
                  <c:v>143.92056334822587</c:v>
                </c:pt>
                <c:pt idx="1">
                  <c:v>191.89408446429999</c:v>
                </c:pt>
                <c:pt idx="2">
                  <c:v>335.81464781252708</c:v>
                </c:pt>
              </c:numCache>
            </c:numRef>
          </c:val>
        </c:ser>
        <c:marker val="1"/>
        <c:axId val="56553472"/>
        <c:axId val="52144384"/>
      </c:lineChart>
      <c:catAx>
        <c:axId val="52095616"/>
        <c:scaling>
          <c:orientation val="minMax"/>
        </c:scaling>
        <c:axPos val="b"/>
        <c:title>
          <c:tx>
            <c:rich>
              <a:bodyPr/>
              <a:lstStyle/>
              <a:p>
                <a:pPr>
                  <a:defRPr lang="es-EC"/>
                </a:pPr>
                <a:r>
                  <a:rPr lang="en-US"/>
                  <a:t>ESCENARIOS</a:t>
                </a:r>
              </a:p>
            </c:rich>
          </c:tx>
          <c:layout>
            <c:manualLayout>
              <c:xMode val="edge"/>
              <c:yMode val="edge"/>
              <c:x val="0.42478810586418903"/>
              <c:y val="0.76632866349366302"/>
            </c:manualLayout>
          </c:layout>
        </c:title>
        <c:numFmt formatCode="General" sourceLinked="0"/>
        <c:tickLblPos val="nextTo"/>
        <c:txPr>
          <a:bodyPr/>
          <a:lstStyle/>
          <a:p>
            <a:pPr>
              <a:defRPr lang="es-EC"/>
            </a:pPr>
            <a:endParaRPr lang="es-ES"/>
          </a:p>
        </c:txPr>
        <c:crossAx val="52142848"/>
        <c:crosses val="autoZero"/>
        <c:auto val="1"/>
        <c:lblAlgn val="ctr"/>
        <c:lblOffset val="100"/>
      </c:catAx>
      <c:valAx>
        <c:axId val="52142848"/>
        <c:scaling>
          <c:orientation val="minMax"/>
          <c:max val="1000"/>
        </c:scaling>
        <c:axPos val="r"/>
        <c:numFmt formatCode="0.0" sourceLinked="0"/>
        <c:tickLblPos val="nextTo"/>
        <c:txPr>
          <a:bodyPr rot="0" vert="horz"/>
          <a:lstStyle/>
          <a:p>
            <a:pPr>
              <a:defRPr lang="es-EC" sz="800"/>
            </a:pPr>
            <a:endParaRPr lang="es-ES"/>
          </a:p>
        </c:txPr>
        <c:crossAx val="52095616"/>
        <c:crosses val="max"/>
        <c:crossBetween val="between"/>
        <c:majorUnit val="100"/>
      </c:valAx>
      <c:valAx>
        <c:axId val="52144384"/>
        <c:scaling>
          <c:orientation val="minMax"/>
        </c:scaling>
        <c:axPos val="l"/>
        <c:numFmt formatCode="&quot;$&quot;\ #,##0.0" sourceLinked="0"/>
        <c:tickLblPos val="nextTo"/>
        <c:txPr>
          <a:bodyPr/>
          <a:lstStyle/>
          <a:p>
            <a:pPr>
              <a:defRPr lang="es-EC"/>
            </a:pPr>
            <a:endParaRPr lang="es-ES"/>
          </a:p>
        </c:txPr>
        <c:crossAx val="56553472"/>
        <c:crosses val="autoZero"/>
        <c:crossBetween val="between"/>
      </c:valAx>
      <c:catAx>
        <c:axId val="56553472"/>
        <c:scaling>
          <c:orientation val="minMax"/>
        </c:scaling>
        <c:delete val="1"/>
        <c:axPos val="b"/>
        <c:tickLblPos val="none"/>
        <c:crossAx val="52144384"/>
        <c:crosses val="autoZero"/>
        <c:auto val="1"/>
        <c:lblAlgn val="ctr"/>
        <c:lblOffset val="100"/>
      </c:catAx>
    </c:plotArea>
    <c:legend>
      <c:legendPos val="b"/>
      <c:layout>
        <c:manualLayout>
          <c:xMode val="edge"/>
          <c:yMode val="edge"/>
          <c:x val="0.21292851396147044"/>
          <c:y val="0.85092049719422125"/>
          <c:w val="0.58833818080629352"/>
          <c:h val="8.5765062582828469E-2"/>
        </c:manualLayout>
      </c:layout>
      <c:txPr>
        <a:bodyPr/>
        <a:lstStyle/>
        <a:p>
          <a:pPr>
            <a:defRPr lang="es-EC"/>
          </a:pPr>
          <a:endParaRPr lang="es-ES"/>
        </a:p>
      </c:txPr>
    </c:legend>
    <c:plotVisOnly val="1"/>
    <c:dispBlanksAs val="gap"/>
  </c:chart>
  <c:txPr>
    <a:bodyPr/>
    <a:lstStyle/>
    <a:p>
      <a:pPr>
        <a:defRPr sz="1050" b="0" i="0" u="none" strike="noStrike" baseline="0">
          <a:solidFill>
            <a:srgbClr val="000000"/>
          </a:solidFill>
          <a:latin typeface="Calibri"/>
          <a:ea typeface="Calibri"/>
          <a:cs typeface="Calibri"/>
        </a:defRPr>
      </a:pPr>
      <a:endParaRPr lang="es-E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ES"/>
  <c:clrMapOvr bg1="lt1" tx1="dk1" bg2="lt2" tx2="dk2" accent1="accent1" accent2="accent2" accent3="accent3" accent4="accent4" accent5="accent5" accent6="accent6" hlink="hlink" folHlink="folHlink"/>
  <c:chart>
    <c:plotArea>
      <c:layout>
        <c:manualLayout>
          <c:layoutTarget val="inner"/>
          <c:xMode val="edge"/>
          <c:yMode val="edge"/>
          <c:x val="0.10795888853238685"/>
          <c:y val="8.1126104318070047E-2"/>
          <c:w val="0.7410680582817456"/>
          <c:h val="0.59118893683373197"/>
        </c:manualLayout>
      </c:layout>
      <c:barChart>
        <c:barDir val="col"/>
        <c:grouping val="clustered"/>
        <c:ser>
          <c:idx val="2"/>
          <c:order val="0"/>
          <c:tx>
            <c:strRef>
              <c:f>'Tabla Resumen'!$D$3</c:f>
              <c:strCache>
                <c:ptCount val="1"/>
                <c:pt idx="0">
                  <c:v>Desperdicio Total (Kg)</c:v>
                </c:pt>
              </c:strCache>
            </c:strRef>
          </c:tx>
          <c:spPr>
            <a:solidFill>
              <a:srgbClr val="002060"/>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dLbls>
            <c:numFmt formatCode="0" sourceLinked="0"/>
            <c:txPr>
              <a:bodyPr/>
              <a:lstStyle/>
              <a:p>
                <a:pPr>
                  <a:defRPr lang="es-EC" sz="800">
                    <a:solidFill>
                      <a:schemeClr val="bg1"/>
                    </a:solidFill>
                  </a:defRPr>
                </a:pPr>
                <a:endParaRPr lang="es-ES"/>
              </a:p>
            </c:txPr>
            <c:dLblPos val="inBase"/>
            <c:showVal val="1"/>
          </c:dLbls>
          <c:cat>
            <c:numRef>
              <c:f>'Tabla Resumen'!$G$7:$G$9</c:f>
              <c:numCache>
                <c:formatCode>General</c:formatCode>
                <c:ptCount val="3"/>
                <c:pt idx="0">
                  <c:v>4</c:v>
                </c:pt>
                <c:pt idx="1">
                  <c:v>5</c:v>
                </c:pt>
                <c:pt idx="2">
                  <c:v>6</c:v>
                </c:pt>
              </c:numCache>
            </c:numRef>
          </c:cat>
          <c:val>
            <c:numRef>
              <c:f>'Tabla Resumen'!$D$7:$D$9</c:f>
              <c:numCache>
                <c:formatCode>0.00</c:formatCode>
                <c:ptCount val="3"/>
                <c:pt idx="0">
                  <c:v>750</c:v>
                </c:pt>
                <c:pt idx="1">
                  <c:v>750</c:v>
                </c:pt>
                <c:pt idx="2">
                  <c:v>750</c:v>
                </c:pt>
              </c:numCache>
            </c:numRef>
          </c:val>
        </c:ser>
        <c:overlap val="100"/>
        <c:axId val="58160640"/>
        <c:axId val="58178560"/>
      </c:barChart>
      <c:lineChart>
        <c:grouping val="standard"/>
        <c:ser>
          <c:idx val="1"/>
          <c:order val="1"/>
          <c:tx>
            <c:strRef>
              <c:f>'Tabla Resumen'!$F$3</c:f>
              <c:strCache>
                <c:ptCount val="1"/>
                <c:pt idx="0">
                  <c:v>CostoTotal ($)</c:v>
                </c:pt>
              </c:strCache>
            </c:strRef>
          </c:tx>
          <c:spPr>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c:spPr>
          <c:marker>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c:spPr>
          </c:marker>
          <c:dLbls>
            <c:txPr>
              <a:bodyPr/>
              <a:lstStyle/>
              <a:p>
                <a:pPr>
                  <a:defRPr lang="es-EC" sz="800"/>
                </a:pPr>
                <a:endParaRPr lang="es-ES"/>
              </a:p>
            </c:txPr>
            <c:dLblPos val="t"/>
            <c:showVal val="1"/>
          </c:dLbls>
          <c:val>
            <c:numRef>
              <c:f>'Tabla Resumen'!$F$7:$F$9</c:f>
              <c:numCache>
                <c:formatCode>"$"\ #,##0.00</c:formatCode>
                <c:ptCount val="3"/>
                <c:pt idx="0">
                  <c:v>668.3358530331783</c:v>
                </c:pt>
                <c:pt idx="1">
                  <c:v>639.74573041192059</c:v>
                </c:pt>
                <c:pt idx="2">
                  <c:v>665.87820165364053</c:v>
                </c:pt>
              </c:numCache>
            </c:numRef>
          </c:val>
        </c:ser>
        <c:marker val="1"/>
        <c:axId val="59446016"/>
        <c:axId val="59395072"/>
      </c:lineChart>
      <c:catAx>
        <c:axId val="58160640"/>
        <c:scaling>
          <c:orientation val="minMax"/>
        </c:scaling>
        <c:axPos val="b"/>
        <c:title>
          <c:tx>
            <c:rich>
              <a:bodyPr/>
              <a:lstStyle/>
              <a:p>
                <a:pPr>
                  <a:defRPr lang="es-EC"/>
                </a:pPr>
                <a:r>
                  <a:rPr lang="en-US"/>
                  <a:t>ESCENARIOS</a:t>
                </a:r>
              </a:p>
            </c:rich>
          </c:tx>
          <c:layout>
            <c:manualLayout>
              <c:xMode val="edge"/>
              <c:yMode val="edge"/>
              <c:x val="0.42478810586418875"/>
              <c:y val="0.76632866349366247"/>
            </c:manualLayout>
          </c:layout>
        </c:title>
        <c:numFmt formatCode="General" sourceLinked="0"/>
        <c:tickLblPos val="nextTo"/>
        <c:txPr>
          <a:bodyPr/>
          <a:lstStyle/>
          <a:p>
            <a:pPr>
              <a:defRPr lang="es-EC"/>
            </a:pPr>
            <a:endParaRPr lang="es-ES"/>
          </a:p>
        </c:txPr>
        <c:crossAx val="58178560"/>
        <c:crosses val="autoZero"/>
        <c:auto val="1"/>
        <c:lblAlgn val="ctr"/>
        <c:lblOffset val="100"/>
      </c:catAx>
      <c:valAx>
        <c:axId val="58178560"/>
        <c:scaling>
          <c:orientation val="minMax"/>
          <c:max val="1000"/>
        </c:scaling>
        <c:axPos val="r"/>
        <c:numFmt formatCode="0.0" sourceLinked="0"/>
        <c:tickLblPos val="nextTo"/>
        <c:txPr>
          <a:bodyPr rot="0" vert="horz"/>
          <a:lstStyle/>
          <a:p>
            <a:pPr>
              <a:defRPr lang="es-EC" sz="800"/>
            </a:pPr>
            <a:endParaRPr lang="es-ES"/>
          </a:p>
        </c:txPr>
        <c:crossAx val="58160640"/>
        <c:crosses val="max"/>
        <c:crossBetween val="between"/>
        <c:majorUnit val="100"/>
      </c:valAx>
      <c:valAx>
        <c:axId val="59395072"/>
        <c:scaling>
          <c:orientation val="minMax"/>
        </c:scaling>
        <c:axPos val="l"/>
        <c:numFmt formatCode="&quot;$&quot;\ #,##0.0" sourceLinked="0"/>
        <c:tickLblPos val="nextTo"/>
        <c:txPr>
          <a:bodyPr/>
          <a:lstStyle/>
          <a:p>
            <a:pPr>
              <a:defRPr lang="es-EC" sz="800"/>
            </a:pPr>
            <a:endParaRPr lang="es-ES"/>
          </a:p>
        </c:txPr>
        <c:crossAx val="59446016"/>
        <c:crosses val="autoZero"/>
        <c:crossBetween val="between"/>
      </c:valAx>
      <c:catAx>
        <c:axId val="59446016"/>
        <c:scaling>
          <c:orientation val="minMax"/>
        </c:scaling>
        <c:delete val="1"/>
        <c:axPos val="b"/>
        <c:tickLblPos val="none"/>
        <c:crossAx val="59395072"/>
        <c:crosses val="autoZero"/>
        <c:auto val="1"/>
        <c:lblAlgn val="ctr"/>
        <c:lblOffset val="100"/>
      </c:catAx>
    </c:plotArea>
    <c:legend>
      <c:legendPos val="b"/>
      <c:layout>
        <c:manualLayout>
          <c:xMode val="edge"/>
          <c:yMode val="edge"/>
          <c:x val="0.21292851396147042"/>
          <c:y val="0.8509204971942208"/>
          <c:w val="0.58833818080629374"/>
          <c:h val="8.5765062582828275E-2"/>
        </c:manualLayout>
      </c:layout>
      <c:txPr>
        <a:bodyPr/>
        <a:lstStyle/>
        <a:p>
          <a:pPr>
            <a:defRPr lang="es-EC"/>
          </a:pPr>
          <a:endParaRPr lang="es-ES"/>
        </a:p>
      </c:txPr>
    </c:legend>
    <c:plotVisOnly val="1"/>
    <c:dispBlanksAs val="gap"/>
  </c:chart>
  <c:txPr>
    <a:bodyPr/>
    <a:lstStyle/>
    <a:p>
      <a:pPr>
        <a:defRPr sz="1050" b="0" i="0" u="none" strike="noStrike" baseline="0">
          <a:solidFill>
            <a:srgbClr val="000000"/>
          </a:solidFill>
          <a:latin typeface="Calibri"/>
          <a:ea typeface="Calibri"/>
          <a:cs typeface="Calibri"/>
        </a:defRPr>
      </a:pPr>
      <a:endParaRPr lang="es-ES"/>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ES"/>
  <c:clrMapOvr bg1="lt1" tx1="dk1" bg2="lt2" tx2="dk2" accent1="accent1" accent2="accent2" accent3="accent3" accent4="accent4" accent5="accent5" accent6="accent6" hlink="hlink" folHlink="folHlink"/>
  <c:chart>
    <c:plotArea>
      <c:layout>
        <c:manualLayout>
          <c:layoutTarget val="inner"/>
          <c:xMode val="edge"/>
          <c:yMode val="edge"/>
          <c:x val="0.10795888853238685"/>
          <c:y val="8.1126104318070047E-2"/>
          <c:w val="0.7410680582817456"/>
          <c:h val="0.59118893683373197"/>
        </c:manualLayout>
      </c:layout>
      <c:barChart>
        <c:barDir val="col"/>
        <c:grouping val="clustered"/>
        <c:ser>
          <c:idx val="0"/>
          <c:order val="0"/>
          <c:tx>
            <c:strRef>
              <c:f>'CU (2)'!$BJ$53</c:f>
              <c:strCache>
                <c:ptCount val="1"/>
                <c:pt idx="0">
                  <c:v>Volumen Total (Em/B2 )</c:v>
                </c:pt>
              </c:strCache>
            </c:strRef>
          </c:tx>
          <c:spPr>
            <a:solidFill>
              <a:srgbClr val="002060"/>
            </a:solidFill>
            <a:ln>
              <a:solidFill>
                <a:srgbClr val="002060"/>
              </a:solidFill>
            </a:ln>
            <a:effectLst>
              <a:innerShdw blurRad="635000">
                <a:prstClr val="black"/>
              </a:innerShdw>
            </a:effectLst>
          </c:spPr>
          <c:dLbls>
            <c:numFmt formatCode="0" sourceLinked="0"/>
            <c:txPr>
              <a:bodyPr/>
              <a:lstStyle/>
              <a:p>
                <a:pPr>
                  <a:defRPr lang="es-EC" sz="800">
                    <a:solidFill>
                      <a:schemeClr val="bg1"/>
                    </a:solidFill>
                  </a:defRPr>
                </a:pPr>
                <a:endParaRPr lang="es-ES"/>
              </a:p>
            </c:txPr>
            <c:dLblPos val="inBase"/>
            <c:showVal val="1"/>
          </c:dLbls>
          <c:cat>
            <c:numRef>
              <c:f>'CU (2)'!$BK$52:$BN$52</c:f>
              <c:numCache>
                <c:formatCode>General</c:formatCode>
                <c:ptCount val="4"/>
                <c:pt idx="0">
                  <c:v>2009</c:v>
                </c:pt>
                <c:pt idx="1">
                  <c:v>2010</c:v>
                </c:pt>
                <c:pt idx="2">
                  <c:v>2011</c:v>
                </c:pt>
                <c:pt idx="3">
                  <c:v>2012</c:v>
                </c:pt>
              </c:numCache>
            </c:numRef>
          </c:cat>
          <c:val>
            <c:numRef>
              <c:f>'CU (2)'!$BK$53:$BN$53</c:f>
              <c:numCache>
                <c:formatCode>0.0</c:formatCode>
                <c:ptCount val="4"/>
                <c:pt idx="0">
                  <c:v>3145.3201839763569</c:v>
                </c:pt>
                <c:pt idx="1">
                  <c:v>3191.645315056147</c:v>
                </c:pt>
                <c:pt idx="2">
                  <c:v>3239.1200276961581</c:v>
                </c:pt>
                <c:pt idx="3">
                  <c:v>3287.7776084813104</c:v>
                </c:pt>
              </c:numCache>
            </c:numRef>
          </c:val>
        </c:ser>
        <c:ser>
          <c:idx val="2"/>
          <c:order val="2"/>
          <c:tx>
            <c:strRef>
              <c:f>'CU (2)'!$BJ$55</c:f>
              <c:strCache>
                <c:ptCount val="1"/>
                <c:pt idx="0">
                  <c:v>Volumen Total (B1)</c:v>
                </c:pt>
              </c:strCache>
            </c:strRef>
          </c:tx>
          <c:spPr>
            <a:solidFill>
              <a:srgbClr val="002060"/>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dLbls>
            <c:numFmt formatCode="0" sourceLinked="0"/>
            <c:txPr>
              <a:bodyPr/>
              <a:lstStyle/>
              <a:p>
                <a:pPr>
                  <a:defRPr lang="es-EC" sz="800">
                    <a:solidFill>
                      <a:schemeClr val="bg1"/>
                    </a:solidFill>
                  </a:defRPr>
                </a:pPr>
                <a:endParaRPr lang="es-ES"/>
              </a:p>
            </c:txPr>
            <c:dLblPos val="inBase"/>
            <c:showVal val="1"/>
          </c:dLbls>
          <c:cat>
            <c:numRef>
              <c:f>'CU (2)'!$BK$52:$BN$52</c:f>
              <c:numCache>
                <c:formatCode>General</c:formatCode>
                <c:ptCount val="4"/>
                <c:pt idx="0">
                  <c:v>2009</c:v>
                </c:pt>
                <c:pt idx="1">
                  <c:v>2010</c:v>
                </c:pt>
                <c:pt idx="2">
                  <c:v>2011</c:v>
                </c:pt>
                <c:pt idx="3">
                  <c:v>2012</c:v>
                </c:pt>
              </c:numCache>
            </c:numRef>
          </c:cat>
          <c:val>
            <c:numRef>
              <c:f>'CU (2)'!$BK$55:$BN$55</c:f>
              <c:numCache>
                <c:formatCode>0.0</c:formatCode>
                <c:ptCount val="4"/>
                <c:pt idx="0">
                  <c:v>7762.4658654945524</c:v>
                </c:pt>
                <c:pt idx="1">
                  <c:v>8218.684692767667</c:v>
                </c:pt>
                <c:pt idx="2">
                  <c:v>8681.767942887489</c:v>
                </c:pt>
                <c:pt idx="3">
                  <c:v>9242.9963961314061</c:v>
                </c:pt>
              </c:numCache>
            </c:numRef>
          </c:val>
        </c:ser>
        <c:axId val="52571520"/>
        <c:axId val="52606080"/>
      </c:barChart>
      <c:lineChart>
        <c:grouping val="standard"/>
        <c:ser>
          <c:idx val="1"/>
          <c:order val="1"/>
          <c:tx>
            <c:strRef>
              <c:f>'CU (2)'!$BJ$54</c:f>
              <c:strCache>
                <c:ptCount val="1"/>
                <c:pt idx="0">
                  <c:v>Capacidad Utilizada (Em/B2)</c:v>
                </c:pt>
              </c:strCache>
            </c:strRef>
          </c:tx>
          <c:spPr>
            <a:ln w="12700" cap="flat" cmpd="sng" algn="ctr">
              <a:solidFill>
                <a:schemeClr val="dk1">
                  <a:shade val="95000"/>
                  <a:satMod val="105000"/>
                </a:schemeClr>
              </a:solidFill>
              <a:prstDash val="solid"/>
            </a:ln>
            <a:effectLst>
              <a:outerShdw blurRad="40000" dist="20000" dir="5400000" rotWithShape="0">
                <a:srgbClr val="000000">
                  <a:alpha val="38000"/>
                </a:srgbClr>
              </a:outerShdw>
            </a:effectLst>
          </c:spPr>
          <c:marker>
            <c:symbol val="diamond"/>
            <c:size val="5"/>
            <c:spPr>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12700" cap="flat" cmpd="sng" algn="ctr">
                <a:solidFill>
                  <a:schemeClr val="dk1">
                    <a:shade val="95000"/>
                    <a:satMod val="105000"/>
                  </a:schemeClr>
                </a:solidFill>
                <a:prstDash val="solid"/>
              </a:ln>
              <a:effectLst>
                <a:outerShdw blurRad="40000" dist="20000" dir="5400000" rotWithShape="0">
                  <a:srgbClr val="000000">
                    <a:alpha val="38000"/>
                  </a:srgbClr>
                </a:outerShdw>
              </a:effectLst>
            </c:spPr>
          </c:marker>
          <c:dLbls>
            <c:numFmt formatCode="0%" sourceLinked="0"/>
            <c:txPr>
              <a:bodyPr/>
              <a:lstStyle/>
              <a:p>
                <a:pPr>
                  <a:defRPr lang="es-EC" b="1"/>
                </a:pPr>
                <a:endParaRPr lang="es-ES"/>
              </a:p>
            </c:txPr>
            <c:dLblPos val="t"/>
            <c:showVal val="1"/>
          </c:dLbls>
          <c:cat>
            <c:numRef>
              <c:f>'CU (2)'!$BK$52:$BN$52</c:f>
              <c:numCache>
                <c:formatCode>General</c:formatCode>
                <c:ptCount val="4"/>
                <c:pt idx="0">
                  <c:v>2009</c:v>
                </c:pt>
                <c:pt idx="1">
                  <c:v>2010</c:v>
                </c:pt>
                <c:pt idx="2">
                  <c:v>2011</c:v>
                </c:pt>
                <c:pt idx="3">
                  <c:v>2012</c:v>
                </c:pt>
              </c:numCache>
            </c:numRef>
          </c:cat>
          <c:val>
            <c:numRef>
              <c:f>'CU (2)'!$BK$54:$BN$54</c:f>
              <c:numCache>
                <c:formatCode>0.0%</c:formatCode>
                <c:ptCount val="4"/>
                <c:pt idx="0">
                  <c:v>0.47498190455991812</c:v>
                </c:pt>
                <c:pt idx="1">
                  <c:v>0.48444842828871582</c:v>
                </c:pt>
                <c:pt idx="2">
                  <c:v>0.49417503306234267</c:v>
                </c:pt>
                <c:pt idx="3">
                  <c:v>0.50416940173879798</c:v>
                </c:pt>
              </c:numCache>
            </c:numRef>
          </c:val>
        </c:ser>
        <c:ser>
          <c:idx val="3"/>
          <c:order val="3"/>
          <c:tx>
            <c:strRef>
              <c:f>'CU (2)'!$BJ$56</c:f>
              <c:strCache>
                <c:ptCount val="1"/>
                <c:pt idx="0">
                  <c:v>Capacidad Utilizada (B1)</c:v>
                </c:pt>
              </c:strCache>
            </c:strRef>
          </c:tx>
          <c:spPr>
            <a:ln w="12700" cap="flat" cmpd="sng" algn="ctr">
              <a:solidFill>
                <a:schemeClr val="accent1">
                  <a:shade val="95000"/>
                  <a:satMod val="105000"/>
                </a:schemeClr>
              </a:solidFill>
              <a:prstDash val="solid"/>
            </a:ln>
            <a:effectLst>
              <a:outerShdw blurRad="40000" dist="20000" dir="5400000" rotWithShape="0">
                <a:srgbClr val="000000">
                  <a:alpha val="38000"/>
                </a:srgbClr>
              </a:outerShdw>
            </a:effectLst>
          </c:spPr>
          <c:marker>
            <c:symbol val="triangle"/>
            <c:size val="5"/>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12700" cap="flat" cmpd="sng" algn="ctr">
                <a:solidFill>
                  <a:schemeClr val="accent1">
                    <a:shade val="95000"/>
                    <a:satMod val="105000"/>
                  </a:schemeClr>
                </a:solidFill>
                <a:prstDash val="solid"/>
              </a:ln>
              <a:effectLst>
                <a:outerShdw blurRad="40000" dist="20000" dir="5400000" rotWithShape="0">
                  <a:srgbClr val="000000">
                    <a:alpha val="38000"/>
                  </a:srgbClr>
                </a:outerShdw>
              </a:effectLst>
            </c:spPr>
          </c:marker>
          <c:dLbls>
            <c:numFmt formatCode="0%" sourceLinked="0"/>
            <c:txPr>
              <a:bodyPr/>
              <a:lstStyle/>
              <a:p>
                <a:pPr>
                  <a:defRPr lang="es-EC" b="1"/>
                </a:pPr>
                <a:endParaRPr lang="es-ES"/>
              </a:p>
            </c:txPr>
            <c:dLblPos val="t"/>
            <c:showVal val="1"/>
          </c:dLbls>
          <c:cat>
            <c:numRef>
              <c:f>'CU (2)'!$BK$52:$BN$52</c:f>
              <c:numCache>
                <c:formatCode>General</c:formatCode>
                <c:ptCount val="4"/>
                <c:pt idx="0">
                  <c:v>2009</c:v>
                </c:pt>
                <c:pt idx="1">
                  <c:v>2010</c:v>
                </c:pt>
                <c:pt idx="2">
                  <c:v>2011</c:v>
                </c:pt>
                <c:pt idx="3">
                  <c:v>2012</c:v>
                </c:pt>
              </c:numCache>
            </c:numRef>
          </c:cat>
          <c:val>
            <c:numRef>
              <c:f>'CU (2)'!$BK$56:$BN$56</c:f>
              <c:numCache>
                <c:formatCode>0.0%</c:formatCode>
                <c:ptCount val="4"/>
                <c:pt idx="0">
                  <c:v>0.74327288353459509</c:v>
                </c:pt>
                <c:pt idx="1">
                  <c:v>0.78659063613084168</c:v>
                </c:pt>
                <c:pt idx="2">
                  <c:v>0.83098690462574176</c:v>
                </c:pt>
                <c:pt idx="3">
                  <c:v>0.88466204059733367</c:v>
                </c:pt>
              </c:numCache>
            </c:numRef>
          </c:val>
        </c:ser>
        <c:marker val="1"/>
        <c:axId val="52568448"/>
        <c:axId val="52569984"/>
      </c:lineChart>
      <c:catAx>
        <c:axId val="52568448"/>
        <c:scaling>
          <c:orientation val="minMax"/>
        </c:scaling>
        <c:axPos val="b"/>
        <c:numFmt formatCode="General" sourceLinked="1"/>
        <c:tickLblPos val="nextTo"/>
        <c:txPr>
          <a:bodyPr rot="0" vert="horz"/>
          <a:lstStyle/>
          <a:p>
            <a:pPr>
              <a:defRPr lang="es-EC" sz="1000"/>
            </a:pPr>
            <a:endParaRPr lang="es-ES"/>
          </a:p>
        </c:txPr>
        <c:crossAx val="52569984"/>
        <c:crosses val="autoZero"/>
        <c:auto val="1"/>
        <c:lblAlgn val="ctr"/>
        <c:lblOffset val="100"/>
      </c:catAx>
      <c:valAx>
        <c:axId val="52569984"/>
        <c:scaling>
          <c:orientation val="minMax"/>
        </c:scaling>
        <c:axPos val="l"/>
        <c:majorGridlines/>
        <c:numFmt formatCode="0.0%" sourceLinked="1"/>
        <c:tickLblPos val="nextTo"/>
        <c:txPr>
          <a:bodyPr rot="0" vert="horz"/>
          <a:lstStyle/>
          <a:p>
            <a:pPr>
              <a:defRPr lang="es-EC" sz="1000"/>
            </a:pPr>
            <a:endParaRPr lang="es-ES"/>
          </a:p>
        </c:txPr>
        <c:crossAx val="52568448"/>
        <c:crosses val="autoZero"/>
        <c:crossBetween val="between"/>
        <c:majorUnit val="0.25"/>
      </c:valAx>
      <c:catAx>
        <c:axId val="52571520"/>
        <c:scaling>
          <c:orientation val="minMax"/>
        </c:scaling>
        <c:delete val="1"/>
        <c:axPos val="b"/>
        <c:numFmt formatCode="General" sourceLinked="1"/>
        <c:tickLblPos val="none"/>
        <c:crossAx val="52606080"/>
        <c:crosses val="autoZero"/>
        <c:auto val="1"/>
        <c:lblAlgn val="ctr"/>
        <c:lblOffset val="100"/>
      </c:catAx>
      <c:valAx>
        <c:axId val="52606080"/>
        <c:scaling>
          <c:orientation val="minMax"/>
          <c:max val="10000"/>
        </c:scaling>
        <c:axPos val="r"/>
        <c:numFmt formatCode="0.0" sourceLinked="1"/>
        <c:tickLblPos val="nextTo"/>
        <c:txPr>
          <a:bodyPr rot="0" vert="horz"/>
          <a:lstStyle/>
          <a:p>
            <a:pPr>
              <a:defRPr lang="es-EC" sz="1000"/>
            </a:pPr>
            <a:endParaRPr lang="es-ES"/>
          </a:p>
        </c:txPr>
        <c:crossAx val="52571520"/>
        <c:crosses val="max"/>
        <c:crossBetween val="between"/>
        <c:majorUnit val="2000"/>
      </c:valAx>
    </c:plotArea>
    <c:legend>
      <c:legendPos val="b"/>
      <c:layout>
        <c:manualLayout>
          <c:xMode val="edge"/>
          <c:yMode val="edge"/>
          <c:x val="0.11844537226441022"/>
          <c:y val="0.78842039111308271"/>
          <c:w val="0.80561007276225649"/>
          <c:h val="0.15826845587963762"/>
        </c:manualLayout>
      </c:layout>
      <c:txPr>
        <a:bodyPr/>
        <a:lstStyle/>
        <a:p>
          <a:pPr>
            <a:defRPr lang="es-EC"/>
          </a:pPr>
          <a:endParaRPr lang="es-ES"/>
        </a:p>
      </c:txPr>
    </c:legend>
    <c:plotVisOnly val="1"/>
    <c:dispBlanksAs val="gap"/>
  </c:chart>
  <c:txPr>
    <a:bodyPr/>
    <a:lstStyle/>
    <a:p>
      <a:pPr>
        <a:defRPr sz="1050" b="0" i="0" u="none" strike="noStrike" baseline="0">
          <a:solidFill>
            <a:srgbClr val="000000"/>
          </a:solidFill>
          <a:latin typeface="Calibri"/>
          <a:ea typeface="Calibri"/>
          <a:cs typeface="Calibri"/>
        </a:defRPr>
      </a:pPr>
      <a:endParaRPr lang="es-ES"/>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s-ES"/>
  <c:clrMapOvr bg1="lt1" tx1="dk1" bg2="lt2" tx2="dk2" accent1="accent1" accent2="accent2" accent3="accent3" accent4="accent4" accent5="accent5" accent6="accent6" hlink="hlink" folHlink="folHlink"/>
  <c:chart>
    <c:plotArea>
      <c:layout>
        <c:manualLayout>
          <c:layoutTarget val="inner"/>
          <c:xMode val="edge"/>
          <c:yMode val="edge"/>
          <c:x val="0.12393887945670629"/>
          <c:y val="4.761904761904763E-2"/>
          <c:w val="0.71763735894794556"/>
          <c:h val="0.66264189415612185"/>
        </c:manualLayout>
      </c:layout>
      <c:barChart>
        <c:barDir val="col"/>
        <c:grouping val="clustered"/>
        <c:ser>
          <c:idx val="1"/>
          <c:order val="1"/>
          <c:tx>
            <c:strRef>
              <c:f>'CU (2)'!$BJ$55</c:f>
              <c:strCache>
                <c:ptCount val="1"/>
                <c:pt idx="0">
                  <c:v>Volumen Total (Em/B2 )</c:v>
                </c:pt>
              </c:strCache>
            </c:strRef>
          </c:tx>
          <c:spPr>
            <a:solidFill>
              <a:srgbClr val="002060"/>
            </a:solidFill>
            <a:effectLst>
              <a:innerShdw blurRad="635000">
                <a:prstClr val="black"/>
              </a:innerShdw>
            </a:effectLst>
          </c:spPr>
          <c:dLbls>
            <c:numFmt formatCode="0" sourceLinked="0"/>
            <c:txPr>
              <a:bodyPr/>
              <a:lstStyle/>
              <a:p>
                <a:pPr>
                  <a:defRPr lang="es-EC" sz="1000" b="0" i="0" u="none" strike="noStrike" baseline="0">
                    <a:solidFill>
                      <a:srgbClr val="FFFFFF"/>
                    </a:solidFill>
                    <a:latin typeface="Calibri"/>
                    <a:ea typeface="Calibri"/>
                    <a:cs typeface="Calibri"/>
                  </a:defRPr>
                </a:pPr>
                <a:endParaRPr lang="es-ES"/>
              </a:p>
            </c:txPr>
            <c:dLblPos val="inBase"/>
            <c:showVal val="1"/>
          </c:dLbls>
          <c:cat>
            <c:numRef>
              <c:f>'CU (2)'!$BK$54:$BN$54</c:f>
              <c:numCache>
                <c:formatCode>General</c:formatCode>
                <c:ptCount val="4"/>
                <c:pt idx="0">
                  <c:v>2009</c:v>
                </c:pt>
                <c:pt idx="1">
                  <c:v>2010</c:v>
                </c:pt>
                <c:pt idx="2">
                  <c:v>2011</c:v>
                </c:pt>
                <c:pt idx="3">
                  <c:v>2012</c:v>
                </c:pt>
              </c:numCache>
            </c:numRef>
          </c:cat>
          <c:val>
            <c:numRef>
              <c:f>'CU (2)'!$BK$55:$BN$55</c:f>
              <c:numCache>
                <c:formatCode>0.0</c:formatCode>
                <c:ptCount val="4"/>
                <c:pt idx="0">
                  <c:v>3145.3201839763578</c:v>
                </c:pt>
                <c:pt idx="1">
                  <c:v>3170.3133858161173</c:v>
                </c:pt>
                <c:pt idx="2">
                  <c:v>3915.5242196742602</c:v>
                </c:pt>
                <c:pt idx="3">
                  <c:v>4300.9547003709995</c:v>
                </c:pt>
              </c:numCache>
            </c:numRef>
          </c:val>
        </c:ser>
        <c:ser>
          <c:idx val="3"/>
          <c:order val="3"/>
          <c:tx>
            <c:strRef>
              <c:f>'CU (2)'!$BJ$57</c:f>
              <c:strCache>
                <c:ptCount val="1"/>
                <c:pt idx="0">
                  <c:v>Volumen Total (B1)</c:v>
                </c:pt>
              </c:strCache>
            </c:strRef>
          </c:tx>
          <c:spPr>
            <a:solidFill>
              <a:srgbClr val="002060"/>
            </a:solidFill>
          </c:spPr>
          <c:dLbls>
            <c:numFmt formatCode="0" sourceLinked="0"/>
            <c:txPr>
              <a:bodyPr/>
              <a:lstStyle/>
              <a:p>
                <a:pPr>
                  <a:defRPr lang="es-EC" sz="1000" b="0" i="0" u="none" strike="noStrike" baseline="0">
                    <a:solidFill>
                      <a:srgbClr val="FFFFFF"/>
                    </a:solidFill>
                    <a:latin typeface="Calibri"/>
                    <a:ea typeface="Calibri"/>
                    <a:cs typeface="Calibri"/>
                  </a:defRPr>
                </a:pPr>
                <a:endParaRPr lang="es-ES"/>
              </a:p>
            </c:txPr>
            <c:dLblPos val="inBase"/>
            <c:showVal val="1"/>
          </c:dLbls>
          <c:cat>
            <c:numRef>
              <c:f>'CU (2)'!$BK$54:$BN$54</c:f>
              <c:numCache>
                <c:formatCode>General</c:formatCode>
                <c:ptCount val="4"/>
                <c:pt idx="0">
                  <c:v>2009</c:v>
                </c:pt>
                <c:pt idx="1">
                  <c:v>2010</c:v>
                </c:pt>
                <c:pt idx="2">
                  <c:v>2011</c:v>
                </c:pt>
                <c:pt idx="3">
                  <c:v>2012</c:v>
                </c:pt>
              </c:numCache>
            </c:numRef>
          </c:cat>
          <c:val>
            <c:numRef>
              <c:f>'CU (2)'!$BK$57:$BN$57</c:f>
              <c:numCache>
                <c:formatCode>0.0</c:formatCode>
                <c:ptCount val="4"/>
                <c:pt idx="0">
                  <c:v>7762.4658654945524</c:v>
                </c:pt>
                <c:pt idx="1">
                  <c:v>8218.684692767667</c:v>
                </c:pt>
                <c:pt idx="2">
                  <c:v>7961.7679428874935</c:v>
                </c:pt>
                <c:pt idx="3">
                  <c:v>8162.9963961314033</c:v>
                </c:pt>
              </c:numCache>
            </c:numRef>
          </c:val>
        </c:ser>
        <c:axId val="53031680"/>
        <c:axId val="53033216"/>
      </c:barChart>
      <c:lineChart>
        <c:grouping val="standard"/>
        <c:ser>
          <c:idx val="0"/>
          <c:order val="0"/>
          <c:tx>
            <c:strRef>
              <c:f>'CU (2)'!$BJ$56</c:f>
              <c:strCache>
                <c:ptCount val="1"/>
                <c:pt idx="0">
                  <c:v>Capacidad Utilizada (Em/B2)</c:v>
                </c:pt>
              </c:strCache>
            </c:strRef>
          </c:tx>
          <c:spPr>
            <a:ln w="12700" cap="flat" cmpd="sng" algn="ctr">
              <a:solidFill>
                <a:schemeClr val="dk1">
                  <a:shade val="95000"/>
                  <a:satMod val="105000"/>
                </a:schemeClr>
              </a:solidFill>
              <a:prstDash val="solid"/>
            </a:ln>
            <a:effectLst>
              <a:outerShdw blurRad="40000" dist="20000" dir="5400000" rotWithShape="0">
                <a:srgbClr val="000000">
                  <a:alpha val="38000"/>
                </a:srgbClr>
              </a:outerShdw>
            </a:effectLst>
          </c:spPr>
          <c:marker>
            <c:spPr>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12700" cap="flat" cmpd="sng" algn="ctr">
                <a:solidFill>
                  <a:schemeClr val="dk1">
                    <a:shade val="95000"/>
                    <a:satMod val="105000"/>
                  </a:schemeClr>
                </a:solidFill>
                <a:prstDash val="solid"/>
              </a:ln>
              <a:effectLst>
                <a:outerShdw blurRad="40000" dist="20000" dir="5400000" rotWithShape="0">
                  <a:srgbClr val="000000">
                    <a:alpha val="38000"/>
                  </a:srgbClr>
                </a:outerShdw>
              </a:effectLst>
            </c:spPr>
          </c:marker>
          <c:dLbls>
            <c:dLbl>
              <c:idx val="0"/>
              <c:layout>
                <c:manualLayout>
                  <c:x val="-3.7527226610914365E-2"/>
                  <c:y val="5.6802331201922858E-2"/>
                </c:manualLayout>
              </c:layout>
              <c:dLblPos val="r"/>
              <c:showVal val="1"/>
            </c:dLbl>
            <c:dLbl>
              <c:idx val="1"/>
              <c:layout>
                <c:manualLayout>
                  <c:x val="-3.1958022526188054E-2"/>
                  <c:y val="3.3925040545644408E-2"/>
                </c:manualLayout>
              </c:layout>
              <c:dLblPos val="r"/>
              <c:showVal val="1"/>
            </c:dLbl>
            <c:dLbl>
              <c:idx val="2"/>
              <c:layout>
                <c:manualLayout>
                  <c:x val="-3.3814423887763442E-2"/>
                  <c:y val="4.1550804097737107E-2"/>
                </c:manualLayout>
              </c:layout>
              <c:dLblPos val="r"/>
              <c:showVal val="1"/>
            </c:dLbl>
            <c:dLbl>
              <c:idx val="3"/>
              <c:layout>
                <c:manualLayout>
                  <c:x val="-3.3814423887763442E-2"/>
                  <c:y val="3.3925040545644408E-2"/>
                </c:manualLayout>
              </c:layout>
              <c:dLblPos val="r"/>
              <c:showVal val="1"/>
            </c:dLbl>
            <c:numFmt formatCode="0%" sourceLinked="0"/>
            <c:txPr>
              <a:bodyPr/>
              <a:lstStyle/>
              <a:p>
                <a:pPr>
                  <a:defRPr lang="es-EC" sz="1000" b="1" i="0" u="none" strike="noStrike" baseline="0">
                    <a:solidFill>
                      <a:srgbClr val="000000"/>
                    </a:solidFill>
                    <a:latin typeface="Calibri"/>
                    <a:ea typeface="Calibri"/>
                    <a:cs typeface="Calibri"/>
                  </a:defRPr>
                </a:pPr>
                <a:endParaRPr lang="es-ES"/>
              </a:p>
            </c:txPr>
            <c:dLblPos val="t"/>
            <c:showVal val="1"/>
          </c:dLbls>
          <c:cat>
            <c:numRef>
              <c:f>'CU (2)'!$BK$54:$BN$54</c:f>
              <c:numCache>
                <c:formatCode>General</c:formatCode>
                <c:ptCount val="4"/>
                <c:pt idx="0">
                  <c:v>2009</c:v>
                </c:pt>
                <c:pt idx="1">
                  <c:v>2010</c:v>
                </c:pt>
                <c:pt idx="2">
                  <c:v>2011</c:v>
                </c:pt>
                <c:pt idx="3">
                  <c:v>2012</c:v>
                </c:pt>
              </c:numCache>
            </c:numRef>
          </c:cat>
          <c:val>
            <c:numRef>
              <c:f>'CU (2)'!$BK$56:$BN$56</c:f>
              <c:numCache>
                <c:formatCode>0.0%</c:formatCode>
                <c:ptCount val="4"/>
                <c:pt idx="0">
                  <c:v>0.47623543739595897</c:v>
                </c:pt>
                <c:pt idx="1">
                  <c:v>0.48023620767500108</c:v>
                </c:pt>
                <c:pt idx="2">
                  <c:v>0.61253997266982796</c:v>
                </c:pt>
                <c:pt idx="3">
                  <c:v>0.68074688293844765</c:v>
                </c:pt>
              </c:numCache>
            </c:numRef>
          </c:val>
        </c:ser>
        <c:ser>
          <c:idx val="2"/>
          <c:order val="2"/>
          <c:tx>
            <c:strRef>
              <c:f>'CU (2)'!$BJ$58</c:f>
              <c:strCache>
                <c:ptCount val="1"/>
                <c:pt idx="0">
                  <c:v>Capacidad Utilizada (B1)</c:v>
                </c:pt>
              </c:strCache>
            </c:strRef>
          </c:tx>
          <c:spPr>
            <a:ln w="12700" cap="flat" cmpd="sng" algn="ctr">
              <a:solidFill>
                <a:schemeClr val="accent1">
                  <a:shade val="95000"/>
                  <a:satMod val="105000"/>
                </a:schemeClr>
              </a:solidFill>
              <a:prstDash val="solid"/>
            </a:ln>
            <a:effectLst>
              <a:outerShdw blurRad="40000" dist="20000" dir="5400000" rotWithShape="0">
                <a:srgbClr val="000000">
                  <a:alpha val="38000"/>
                </a:srgbClr>
              </a:outerShdw>
            </a:effectLst>
          </c:spPr>
          <c:marker>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12700" cap="flat" cmpd="sng" algn="ctr">
                <a:solidFill>
                  <a:schemeClr val="accent1">
                    <a:shade val="95000"/>
                    <a:satMod val="105000"/>
                  </a:schemeClr>
                </a:solidFill>
                <a:prstDash val="solid"/>
              </a:ln>
              <a:effectLst>
                <a:outerShdw blurRad="40000" dist="20000" dir="5400000" rotWithShape="0">
                  <a:srgbClr val="000000">
                    <a:alpha val="38000"/>
                  </a:srgbClr>
                </a:outerShdw>
              </a:effectLst>
            </c:spPr>
          </c:marker>
          <c:dLbls>
            <c:dLbl>
              <c:idx val="2"/>
              <c:layout>
                <c:manualLayout>
                  <c:x val="-3.1958022526188054E-2"/>
                  <c:y val="-7.6648530959699354E-2"/>
                </c:manualLayout>
              </c:layout>
              <c:dLblPos val="r"/>
              <c:showVal val="1"/>
            </c:dLbl>
            <c:dLbl>
              <c:idx val="3"/>
              <c:layout>
                <c:manualLayout>
                  <c:x val="-3.1958022526188054E-2"/>
                  <c:y val="-6.1397003855514831E-2"/>
                </c:manualLayout>
              </c:layout>
              <c:dLblPos val="r"/>
              <c:showVal val="1"/>
            </c:dLbl>
            <c:numFmt formatCode="0%" sourceLinked="0"/>
            <c:txPr>
              <a:bodyPr/>
              <a:lstStyle/>
              <a:p>
                <a:pPr>
                  <a:defRPr lang="es-EC" sz="1000" b="1" i="0" u="none" strike="noStrike" baseline="0">
                    <a:solidFill>
                      <a:srgbClr val="000000"/>
                    </a:solidFill>
                    <a:latin typeface="Calibri"/>
                    <a:ea typeface="Calibri"/>
                    <a:cs typeface="Calibri"/>
                  </a:defRPr>
                </a:pPr>
                <a:endParaRPr lang="es-ES"/>
              </a:p>
            </c:txPr>
            <c:dLblPos val="t"/>
            <c:showVal val="1"/>
          </c:dLbls>
          <c:cat>
            <c:numRef>
              <c:f>'CU (2)'!$BK$54:$BN$54</c:f>
              <c:numCache>
                <c:formatCode>General</c:formatCode>
                <c:ptCount val="4"/>
                <c:pt idx="0">
                  <c:v>2009</c:v>
                </c:pt>
                <c:pt idx="1">
                  <c:v>2010</c:v>
                </c:pt>
                <c:pt idx="2">
                  <c:v>2011</c:v>
                </c:pt>
                <c:pt idx="3">
                  <c:v>2012</c:v>
                </c:pt>
              </c:numCache>
            </c:numRef>
          </c:cat>
          <c:val>
            <c:numRef>
              <c:f>'CU (2)'!$BK$58:$BN$58</c:f>
              <c:numCache>
                <c:formatCode>0.0%</c:formatCode>
                <c:ptCount val="4"/>
                <c:pt idx="0">
                  <c:v>0.74266324717734133</c:v>
                </c:pt>
                <c:pt idx="1">
                  <c:v>0.78630784277579668</c:v>
                </c:pt>
                <c:pt idx="2">
                  <c:v>0.76608519694936461</c:v>
                </c:pt>
                <c:pt idx="3">
                  <c:v>0.78751128913492141</c:v>
                </c:pt>
              </c:numCache>
            </c:numRef>
          </c:val>
        </c:ser>
        <c:marker val="1"/>
        <c:axId val="53020160"/>
        <c:axId val="53021696"/>
      </c:lineChart>
      <c:catAx>
        <c:axId val="53020160"/>
        <c:scaling>
          <c:orientation val="minMax"/>
        </c:scaling>
        <c:axPos val="b"/>
        <c:numFmt formatCode="General" sourceLinked="1"/>
        <c:tickLblPos val="nextTo"/>
        <c:txPr>
          <a:bodyPr rot="0" vert="horz"/>
          <a:lstStyle/>
          <a:p>
            <a:pPr>
              <a:defRPr lang="es-EC" sz="1000" b="0" i="0" u="none" strike="noStrike" baseline="0">
                <a:solidFill>
                  <a:srgbClr val="000000"/>
                </a:solidFill>
                <a:latin typeface="Calibri"/>
                <a:ea typeface="Calibri"/>
                <a:cs typeface="Calibri"/>
              </a:defRPr>
            </a:pPr>
            <a:endParaRPr lang="es-ES"/>
          </a:p>
        </c:txPr>
        <c:crossAx val="53021696"/>
        <c:crosses val="autoZero"/>
        <c:auto val="1"/>
        <c:lblAlgn val="ctr"/>
        <c:lblOffset val="100"/>
      </c:catAx>
      <c:valAx>
        <c:axId val="53021696"/>
        <c:scaling>
          <c:orientation val="minMax"/>
          <c:max val="1"/>
        </c:scaling>
        <c:axPos val="l"/>
        <c:majorGridlines/>
        <c:numFmt formatCode="0.0%" sourceLinked="0"/>
        <c:tickLblPos val="nextTo"/>
        <c:txPr>
          <a:bodyPr rot="0" vert="horz"/>
          <a:lstStyle/>
          <a:p>
            <a:pPr>
              <a:defRPr lang="es-EC" sz="1000" b="0" i="0" u="none" strike="noStrike" baseline="0">
                <a:solidFill>
                  <a:srgbClr val="000000"/>
                </a:solidFill>
                <a:latin typeface="Calibri"/>
                <a:ea typeface="Calibri"/>
                <a:cs typeface="Calibri"/>
              </a:defRPr>
            </a:pPr>
            <a:endParaRPr lang="es-ES"/>
          </a:p>
        </c:txPr>
        <c:crossAx val="53020160"/>
        <c:crosses val="autoZero"/>
        <c:crossBetween val="between"/>
        <c:majorUnit val="0.25"/>
      </c:valAx>
      <c:catAx>
        <c:axId val="53031680"/>
        <c:scaling>
          <c:orientation val="minMax"/>
        </c:scaling>
        <c:delete val="1"/>
        <c:axPos val="b"/>
        <c:numFmt formatCode="General" sourceLinked="1"/>
        <c:tickLblPos val="none"/>
        <c:crossAx val="53033216"/>
        <c:crosses val="autoZero"/>
        <c:auto val="1"/>
        <c:lblAlgn val="ctr"/>
        <c:lblOffset val="100"/>
      </c:catAx>
      <c:valAx>
        <c:axId val="53033216"/>
        <c:scaling>
          <c:orientation val="minMax"/>
          <c:max val="10000"/>
        </c:scaling>
        <c:axPos val="r"/>
        <c:numFmt formatCode="0.0" sourceLinked="1"/>
        <c:tickLblPos val="nextTo"/>
        <c:txPr>
          <a:bodyPr rot="0" vert="horz"/>
          <a:lstStyle/>
          <a:p>
            <a:pPr>
              <a:defRPr lang="es-EC" sz="1000" b="0" i="0" u="none" strike="noStrike" baseline="0">
                <a:solidFill>
                  <a:srgbClr val="000000"/>
                </a:solidFill>
                <a:latin typeface="Calibri"/>
                <a:ea typeface="Calibri"/>
                <a:cs typeface="Calibri"/>
              </a:defRPr>
            </a:pPr>
            <a:endParaRPr lang="es-ES"/>
          </a:p>
        </c:txPr>
        <c:crossAx val="53031680"/>
        <c:crosses val="max"/>
        <c:crossBetween val="between"/>
        <c:majorUnit val="2000"/>
      </c:valAx>
    </c:plotArea>
    <c:legend>
      <c:legendPos val="b"/>
      <c:layout>
        <c:manualLayout>
          <c:xMode val="edge"/>
          <c:yMode val="edge"/>
          <c:x val="9.6763830705005896E-2"/>
          <c:y val="0.82304941799173303"/>
          <c:w val="0.82659808888790809"/>
          <c:h val="0.15353996262932695"/>
        </c:manualLayout>
      </c:layout>
      <c:txPr>
        <a:bodyPr/>
        <a:lstStyle/>
        <a:p>
          <a:pPr>
            <a:defRPr lang="es-EC" sz="920" b="0" i="0" u="none" strike="noStrike" baseline="0">
              <a:solidFill>
                <a:srgbClr val="000000"/>
              </a:solidFill>
              <a:latin typeface="Calibri"/>
              <a:ea typeface="Calibri"/>
              <a:cs typeface="Calibri"/>
            </a:defRPr>
          </a:pPr>
          <a:endParaRPr lang="es-ES"/>
        </a:p>
      </c:txPr>
    </c:legend>
    <c:plotVisOnly val="1"/>
    <c:dispBlanksAs val="gap"/>
  </c:chart>
  <c:txPr>
    <a:bodyPr/>
    <a:lstStyle/>
    <a:p>
      <a:pPr>
        <a:defRPr sz="1000" b="0" i="0" u="none" strike="noStrike" baseline="0">
          <a:solidFill>
            <a:srgbClr val="000000"/>
          </a:solidFill>
          <a:latin typeface="Calibri"/>
          <a:ea typeface="Calibri"/>
          <a:cs typeface="Calibri"/>
        </a:defRPr>
      </a:pPr>
      <a:endParaRPr lang="es-ES"/>
    </a:p>
  </c:txPr>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C6DAB1B-90FB-4575-9DA8-80DE0AD2E43F}" type="datetimeFigureOut">
              <a:rPr lang="es-EC"/>
              <a:pPr>
                <a:defRPr/>
              </a:pPr>
              <a:t>13/07/2010</a:t>
            </a:fld>
            <a:endParaRPr lang="es-EC"/>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C"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C" noProof="0" smtClean="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D2D8972-EA10-4604-AFC9-86240784C0D6}" type="slidenum">
              <a:rPr lang="es-EC"/>
              <a:pPr>
                <a:defRPr/>
              </a:pPr>
              <a:t>‹Nº›</a:t>
            </a:fld>
            <a:endParaRPr lang="es-EC"/>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6083"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C" smtClean="0"/>
          </a:p>
        </p:txBody>
      </p:sp>
      <p:sp>
        <p:nvSpPr>
          <p:cNvPr id="46084"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B13A57-0EFD-4504-B77F-D435E772418C}" type="slidenum">
              <a:rPr lang="es-EC" smtClean="0"/>
              <a:pPr/>
              <a:t>1</a:t>
            </a:fld>
            <a:endParaRPr lang="es-EC"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7107"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C" smtClean="0"/>
              <a:t>Rodrigo</a:t>
            </a:r>
          </a:p>
        </p:txBody>
      </p:sp>
      <p:sp>
        <p:nvSpPr>
          <p:cNvPr id="4710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D6DA8D6-31EA-478F-B724-12C9A1B07109}" type="slidenum">
              <a:rPr lang="es-EC" smtClean="0"/>
              <a:pPr/>
              <a:t>2</a:t>
            </a:fld>
            <a:endParaRPr lang="es-EC"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8131"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C" smtClean="0"/>
              <a:t>Rodrigo</a:t>
            </a:r>
          </a:p>
        </p:txBody>
      </p:sp>
      <p:sp>
        <p:nvSpPr>
          <p:cNvPr id="4813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CF7003C-D23D-4A31-ADD9-714E23DEA0FE}" type="slidenum">
              <a:rPr lang="es-EC" smtClean="0"/>
              <a:pPr/>
              <a:t>3</a:t>
            </a:fld>
            <a:endParaRPr lang="es-EC"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915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C" smtClean="0"/>
          </a:p>
        </p:txBody>
      </p:sp>
      <p:sp>
        <p:nvSpPr>
          <p:cNvPr id="4915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28F4781-DDE3-4AD0-B283-7B3F6491240E}" type="slidenum">
              <a:rPr lang="es-EC" smtClean="0"/>
              <a:pPr/>
              <a:t>4</a:t>
            </a:fld>
            <a:endParaRPr lang="es-EC"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0179"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C" smtClean="0"/>
              <a:t>Se esta minimizando el tiempo por cambio de formatos( 500-250 o 250-500) y se esta analizando a mayor detalle el cambio de producto. </a:t>
            </a:r>
          </a:p>
        </p:txBody>
      </p:sp>
      <p:sp>
        <p:nvSpPr>
          <p:cNvPr id="5018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B8C0F24-C1CA-4958-927C-1194A82094A8}" type="slidenum">
              <a:rPr lang="es-EC" smtClean="0"/>
              <a:pPr/>
              <a:t>23</a:t>
            </a:fld>
            <a:endParaRPr lang="es-EC"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 Rectángulo"/>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5" name="4 Rectángulo"/>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6" name="5 Rectángulo"/>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7" name="6 Rectángulo"/>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10" name="9 Rectángulo"/>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useBgFill="1">
        <p:nvSpPr>
          <p:cNvPr id="11" name="10 Rectángulo redondeado"/>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useBgFill="1">
        <p:nvSpPr>
          <p:cNvPr id="12" name="11 Rectángulo redondeado"/>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13" name="12 Rectángulo"/>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14" name="13 Rectángulo"/>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15" name="14 Rectángulo"/>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16" name="15 Rectángulo"/>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17" name="27 Marcador de fecha"/>
          <p:cNvSpPr>
            <a:spLocks noGrp="1"/>
          </p:cNvSpPr>
          <p:nvPr>
            <p:ph type="dt" sz="half" idx="10"/>
          </p:nvPr>
        </p:nvSpPr>
        <p:spPr>
          <a:xfrm>
            <a:off x="6705600" y="4206875"/>
            <a:ext cx="960438" cy="457200"/>
          </a:xfrm>
        </p:spPr>
        <p:txBody>
          <a:bodyPr/>
          <a:lstStyle>
            <a:lvl1pPr>
              <a:defRPr/>
            </a:lvl1pPr>
          </a:lstStyle>
          <a:p>
            <a:pPr>
              <a:defRPr/>
            </a:pPr>
            <a:endParaRPr lang="es-ES"/>
          </a:p>
        </p:txBody>
      </p:sp>
      <p:sp>
        <p:nvSpPr>
          <p:cNvPr id="18" name="16 Marcador de pie de página"/>
          <p:cNvSpPr>
            <a:spLocks noGrp="1"/>
          </p:cNvSpPr>
          <p:nvPr>
            <p:ph type="ftr" sz="quarter" idx="11"/>
          </p:nvPr>
        </p:nvSpPr>
        <p:spPr>
          <a:xfrm>
            <a:off x="5410200" y="4205288"/>
            <a:ext cx="1295400" cy="457200"/>
          </a:xfrm>
        </p:spPr>
        <p:txBody>
          <a:bodyPr/>
          <a:lstStyle>
            <a:lvl1pPr>
              <a:defRPr/>
            </a:lvl1pPr>
          </a:lstStyle>
          <a:p>
            <a:pPr>
              <a:defRPr/>
            </a:pPr>
            <a:endParaRPr lang="es-ES"/>
          </a:p>
        </p:txBody>
      </p:sp>
      <p:sp>
        <p:nvSpPr>
          <p:cNvPr id="19" name="28 Marcador de número de diapositiva"/>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CEE61607-BB67-492F-AC85-509341908046}"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EE1F94B2-9ED8-4BEC-9634-E61FB1B1DED3}"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79B0AFD1-3309-4ECE-9FC3-9728CAA8DF22}"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7240A43E-34BE-49CD-A9A6-0CD2252C2B5E}"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4" name="13 Marcador de fecha"/>
          <p:cNvSpPr>
            <a:spLocks noGrp="1"/>
          </p:cNvSpPr>
          <p:nvPr>
            <p:ph type="dt" sz="half" idx="10"/>
          </p:nvPr>
        </p:nvSpPr>
        <p:spPr/>
        <p:txBody>
          <a:bodyPr/>
          <a:lstStyle>
            <a:lvl1pPr>
              <a:defRPr/>
            </a:lvl1pPr>
          </a:lstStyle>
          <a:p>
            <a:pPr>
              <a:defRPr/>
            </a:pPr>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3421E725-9A70-41E8-93EE-187CCA822E04}"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endParaRPr lang="es-ES"/>
          </a:p>
        </p:txBody>
      </p:sp>
      <p:sp>
        <p:nvSpPr>
          <p:cNvPr id="6" name="2 Marcador de pie de página"/>
          <p:cNvSpPr>
            <a:spLocks noGrp="1"/>
          </p:cNvSpPr>
          <p:nvPr>
            <p:ph type="ftr" sz="quarter" idx="11"/>
          </p:nvPr>
        </p:nvSpPr>
        <p:spPr/>
        <p:txBody>
          <a:bodyPr/>
          <a:lstStyle>
            <a:lvl1pPr>
              <a:defRPr/>
            </a:lvl1pPr>
          </a:lstStyle>
          <a:p>
            <a:pPr>
              <a:defRPr/>
            </a:pPr>
            <a:endParaRPr lang="es-ES"/>
          </a:p>
        </p:txBody>
      </p:sp>
      <p:sp>
        <p:nvSpPr>
          <p:cNvPr id="7" name="22 Marcador de número de diapositiva"/>
          <p:cNvSpPr>
            <a:spLocks noGrp="1"/>
          </p:cNvSpPr>
          <p:nvPr>
            <p:ph type="sldNum" sz="quarter" idx="12"/>
          </p:nvPr>
        </p:nvSpPr>
        <p:spPr/>
        <p:txBody>
          <a:bodyPr/>
          <a:lstStyle>
            <a:lvl1pPr>
              <a:defRPr/>
            </a:lvl1pPr>
          </a:lstStyle>
          <a:p>
            <a:pPr>
              <a:defRPr/>
            </a:pPr>
            <a:fld id="{561A46F7-6060-4024-B521-2DE87E062179}"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lstStyle>
            <a:lvl1pPr>
              <a:defRPr sz="4000" b="0" i="0" cap="none"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25 Marcador de fecha"/>
          <p:cNvSpPr>
            <a:spLocks noGrp="1"/>
          </p:cNvSpPr>
          <p:nvPr>
            <p:ph type="dt" sz="half" idx="10"/>
          </p:nvPr>
        </p:nvSpPr>
        <p:spPr/>
        <p:txBody>
          <a:bodyPr rtlCol="0"/>
          <a:lstStyle>
            <a:lvl1pPr>
              <a:defRPr/>
            </a:lvl1pPr>
          </a:lstStyle>
          <a:p>
            <a:pPr>
              <a:defRPr/>
            </a:pPr>
            <a:endParaRPr lang="es-ES"/>
          </a:p>
        </p:txBody>
      </p:sp>
      <p:sp>
        <p:nvSpPr>
          <p:cNvPr id="8" name="26 Marcador de número de diapositiva"/>
          <p:cNvSpPr>
            <a:spLocks noGrp="1"/>
          </p:cNvSpPr>
          <p:nvPr>
            <p:ph type="sldNum" sz="quarter" idx="11"/>
          </p:nvPr>
        </p:nvSpPr>
        <p:spPr/>
        <p:txBody>
          <a:bodyPr rtlCol="0"/>
          <a:lstStyle>
            <a:lvl1pPr>
              <a:defRPr/>
            </a:lvl1pPr>
          </a:lstStyle>
          <a:p>
            <a:pPr>
              <a:defRPr/>
            </a:pPr>
            <a:fld id="{5C70EB52-21ED-47CF-ABE9-8EDA63B563D9}" type="slidenum">
              <a:rPr lang="es-ES"/>
              <a:pPr>
                <a:defRPr/>
              </a:pPr>
              <a:t>‹Nº›</a:t>
            </a:fld>
            <a:endParaRPr lang="es-ES"/>
          </a:p>
        </p:txBody>
      </p:sp>
      <p:sp>
        <p:nvSpPr>
          <p:cNvPr id="9" name="27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lstStyle>
            <a:lvl1pPr>
              <a:defRPr sz="4000">
                <a:solidFill>
                  <a:schemeClr val="tx2"/>
                </a:solidFill>
              </a:defRPr>
            </a:lvl1pPr>
          </a:lstStyle>
          <a:p>
            <a:r>
              <a:rPr lang="es-ES" smtClean="0"/>
              <a:t>Haga clic para modificar el estilo de título del patrón</a:t>
            </a:r>
            <a:endParaRPr lang="en-US"/>
          </a:p>
        </p:txBody>
      </p:sp>
      <p:sp>
        <p:nvSpPr>
          <p:cNvPr id="3" name="2 Marcador de fecha"/>
          <p:cNvSpPr>
            <a:spLocks noGrp="1"/>
          </p:cNvSpPr>
          <p:nvPr>
            <p:ph type="dt" sz="half" idx="10"/>
          </p:nvPr>
        </p:nvSpPr>
        <p:spPr>
          <a:xfrm>
            <a:off x="6583363" y="612775"/>
            <a:ext cx="957262" cy="457200"/>
          </a:xfrm>
        </p:spPr>
        <p:txBody>
          <a:bodyPr/>
          <a:lstStyle>
            <a:lvl1pPr>
              <a:defRPr/>
            </a:lvl1pPr>
          </a:lstStyle>
          <a:p>
            <a:pPr>
              <a:defRPr/>
            </a:pPr>
            <a:endParaRPr lang="es-ES"/>
          </a:p>
        </p:txBody>
      </p:sp>
      <p:sp>
        <p:nvSpPr>
          <p:cNvPr id="4" name="3 Marcador de pie de página"/>
          <p:cNvSpPr>
            <a:spLocks noGrp="1"/>
          </p:cNvSpPr>
          <p:nvPr>
            <p:ph type="ftr" sz="quarter" idx="11"/>
          </p:nvPr>
        </p:nvSpPr>
        <p:spPr/>
        <p:txBody>
          <a:bodyPr/>
          <a:lstStyle>
            <a:lvl1pPr>
              <a:defRPr/>
            </a:lvl1pPr>
          </a:lstStyle>
          <a:p>
            <a:pPr>
              <a:defRPr/>
            </a:pPr>
            <a:endParaRPr lang="es-ES"/>
          </a:p>
        </p:txBody>
      </p:sp>
      <p:sp>
        <p:nvSpPr>
          <p:cNvPr id="5" name="4 Marcador de número de diapositiva"/>
          <p:cNvSpPr>
            <a:spLocks noGrp="1"/>
          </p:cNvSpPr>
          <p:nvPr>
            <p:ph type="sldNum" sz="quarter" idx="12"/>
          </p:nvPr>
        </p:nvSpPr>
        <p:spPr/>
        <p:txBody>
          <a:bodyPr/>
          <a:lstStyle>
            <a:lvl1pPr>
              <a:defRPr/>
            </a:lvl1pPr>
          </a:lstStyle>
          <a:p>
            <a:pPr>
              <a:defRPr/>
            </a:pPr>
            <a:fld id="{83E71232-BE6D-4C55-93D2-C574AE85FAA1}"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22 Marcador de número de diapositiva"/>
          <p:cNvSpPr>
            <a:spLocks noGrp="1"/>
          </p:cNvSpPr>
          <p:nvPr>
            <p:ph type="sldNum" sz="quarter" idx="12"/>
          </p:nvPr>
        </p:nvSpPr>
        <p:spPr/>
        <p:txBody>
          <a:bodyPr/>
          <a:lstStyle>
            <a:lvl1pPr>
              <a:defRPr/>
            </a:lvl1pPr>
          </a:lstStyle>
          <a:p>
            <a:pPr>
              <a:defRPr/>
            </a:pPr>
            <a:fld id="{6C60D13B-2CDF-45C2-98FB-2BDB77F1580E}"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endParaRPr lang="es-ES"/>
          </a:p>
        </p:txBody>
      </p:sp>
      <p:sp>
        <p:nvSpPr>
          <p:cNvPr id="6" name="2 Marcador de pie de página"/>
          <p:cNvSpPr>
            <a:spLocks noGrp="1"/>
          </p:cNvSpPr>
          <p:nvPr>
            <p:ph type="ftr" sz="quarter" idx="11"/>
          </p:nvPr>
        </p:nvSpPr>
        <p:spPr/>
        <p:txBody>
          <a:bodyPr/>
          <a:lstStyle>
            <a:lvl1pPr>
              <a:defRPr/>
            </a:lvl1pPr>
          </a:lstStyle>
          <a:p>
            <a:pPr>
              <a:defRPr/>
            </a:pPr>
            <a:endParaRPr lang="es-ES"/>
          </a:p>
        </p:txBody>
      </p:sp>
      <p:sp>
        <p:nvSpPr>
          <p:cNvPr id="7" name="22 Marcador de número de diapositiva"/>
          <p:cNvSpPr>
            <a:spLocks noGrp="1"/>
          </p:cNvSpPr>
          <p:nvPr>
            <p:ph type="sldNum" sz="quarter" idx="12"/>
          </p:nvPr>
        </p:nvSpPr>
        <p:spPr/>
        <p:txBody>
          <a:bodyPr/>
          <a:lstStyle>
            <a:lvl1pPr>
              <a:defRPr/>
            </a:lvl1pPr>
          </a:lstStyle>
          <a:p>
            <a:pPr>
              <a:defRPr/>
            </a:pPr>
            <a:fld id="{DE92A068-19B4-4926-9450-CFF521CEF44A}"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s-ES" smtClean="0"/>
              <a:t>Haga clic para modificar el estilo de texto del patrón</a:t>
            </a:r>
          </a:p>
        </p:txBody>
      </p:sp>
      <p:sp>
        <p:nvSpPr>
          <p:cNvPr id="5" name="13 Marcador de fecha"/>
          <p:cNvSpPr>
            <a:spLocks noGrp="1"/>
          </p:cNvSpPr>
          <p:nvPr>
            <p:ph type="dt" sz="half" idx="10"/>
          </p:nvPr>
        </p:nvSpPr>
        <p:spPr/>
        <p:txBody>
          <a:bodyPr/>
          <a:lstStyle>
            <a:lvl1pPr>
              <a:defRPr/>
            </a:lvl1pPr>
          </a:lstStyle>
          <a:p>
            <a:pPr>
              <a:defRPr/>
            </a:pPr>
            <a:endParaRPr lang="es-ES"/>
          </a:p>
        </p:txBody>
      </p:sp>
      <p:sp>
        <p:nvSpPr>
          <p:cNvPr id="6" name="2 Marcador de pie de página"/>
          <p:cNvSpPr>
            <a:spLocks noGrp="1"/>
          </p:cNvSpPr>
          <p:nvPr>
            <p:ph type="ftr" sz="quarter" idx="11"/>
          </p:nvPr>
        </p:nvSpPr>
        <p:spPr/>
        <p:txBody>
          <a:bodyPr/>
          <a:lstStyle>
            <a:lvl1pPr>
              <a:defRPr/>
            </a:lvl1pPr>
          </a:lstStyle>
          <a:p>
            <a:pPr>
              <a:defRPr/>
            </a:pPr>
            <a:endParaRPr lang="es-ES"/>
          </a:p>
        </p:txBody>
      </p:sp>
      <p:sp>
        <p:nvSpPr>
          <p:cNvPr id="7" name="22 Marcador de número de diapositiva"/>
          <p:cNvSpPr>
            <a:spLocks noGrp="1"/>
          </p:cNvSpPr>
          <p:nvPr>
            <p:ph type="sldNum" sz="quarter" idx="12"/>
          </p:nvPr>
        </p:nvSpPr>
        <p:spPr/>
        <p:txBody>
          <a:bodyPr/>
          <a:lstStyle>
            <a:lvl1pPr>
              <a:defRPr/>
            </a:lvl1pPr>
          </a:lstStyle>
          <a:p>
            <a:pPr>
              <a:defRPr/>
            </a:pPr>
            <a:fld id="{67D2A450-FCCD-42D0-8F5E-E0A9C68F628F}"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29" name="28 Rectángulo"/>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30" name="29 Rectángulo"/>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31" name="30 Rectángulo"/>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32" name="31 Rectángulo"/>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useBgFill="1">
        <p:nvSpPr>
          <p:cNvPr id="33" name="32 Rectángulo redondeado"/>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useBgFill="1">
        <p:nvSpPr>
          <p:cNvPr id="34" name="33 Rectángulo redondeado"/>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35" name="34 Rectángulo"/>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36" name="35 Rectángulo"/>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37" name="36 Rectángulo"/>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38" name="37 Rectángulo"/>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39" name="38 Rectángulo"/>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40" name="39 Rectángulo"/>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4111" name="21 Marcador de título"/>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4112" name="12 Marcador de texto"/>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defRPr>
            </a:lvl1pPr>
          </a:lstStyle>
          <a:p>
            <a:pPr>
              <a:defRPr/>
            </a:pPr>
            <a:endParaRPr lang="es-ES"/>
          </a:p>
        </p:txBody>
      </p:sp>
      <p:sp>
        <p:nvSpPr>
          <p:cNvPr id="3" name="2 Marcador de pie de página"/>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defRPr>
            </a:lvl1pPr>
          </a:lstStyle>
          <a:p>
            <a:pPr>
              <a:defRPr/>
            </a:pPr>
            <a:endParaRPr lang="es-ES"/>
          </a:p>
        </p:txBody>
      </p:sp>
      <p:sp>
        <p:nvSpPr>
          <p:cNvPr id="23" name="22 Marcador de número de diapositiva"/>
          <p:cNvSpPr>
            <a:spLocks noGrp="1"/>
          </p:cNvSpPr>
          <p:nvPr>
            <p:ph type="sldNum" sz="quarter" idx="4"/>
          </p:nvPr>
        </p:nvSpPr>
        <p:spPr>
          <a:xfrm>
            <a:off x="8174038" y="1588"/>
            <a:ext cx="762000" cy="366712"/>
          </a:xfrm>
          <a:prstGeom prst="rect">
            <a:avLst/>
          </a:prstGeom>
        </p:spPr>
        <p:txBody>
          <a:bodyPr vert="horz" anchor="b"/>
          <a:lstStyle>
            <a:lvl1pPr algn="r" eaLnBrk="1" latinLnBrk="0" hangingPunct="1">
              <a:defRPr kumimoji="0" sz="1800">
                <a:solidFill>
                  <a:srgbClr val="FFFFFF"/>
                </a:solidFill>
              </a:defRPr>
            </a:lvl1pPr>
          </a:lstStyle>
          <a:p>
            <a:pPr>
              <a:defRPr/>
            </a:pPr>
            <a:fld id="{9654993F-C94F-4DFD-9B6C-FC977D37C387}"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4180" r:id="rId1"/>
    <p:sldLayoutId id="2147484172" r:id="rId2"/>
    <p:sldLayoutId id="2147484173" r:id="rId3"/>
    <p:sldLayoutId id="2147484174" r:id="rId4"/>
    <p:sldLayoutId id="2147484181" r:id="rId5"/>
    <p:sldLayoutId id="2147484182" r:id="rId6"/>
    <p:sldLayoutId id="2147484175" r:id="rId7"/>
    <p:sldLayoutId id="2147484176" r:id="rId8"/>
    <p:sldLayoutId id="2147484177" r:id="rId9"/>
    <p:sldLayoutId id="2147484178" r:id="rId10"/>
    <p:sldLayoutId id="2147484179"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chart" Target="../charts/chart1.x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2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758825" y="642938"/>
            <a:ext cx="7773988" cy="2428875"/>
          </a:xfrm>
        </p:spPr>
        <p:txBody>
          <a:bodyPr/>
          <a:lstStyle/>
          <a:p>
            <a:pPr algn="just" eaLnBrk="1" hangingPunct="1"/>
            <a:r>
              <a:rPr lang="es-ES" sz="3200" b="1" smtClean="0"/>
              <a:t>“</a:t>
            </a:r>
            <a:r>
              <a:rPr lang="es-EC" sz="3200" b="1" smtClean="0"/>
              <a:t>Desarrollo de un modelo de simulación para el secuenciamiento y análisis de capacidad para una planta que fabrica Margarinas</a:t>
            </a:r>
            <a:r>
              <a:rPr lang="es-ES" sz="3200" b="1" smtClean="0"/>
              <a:t>”</a:t>
            </a:r>
          </a:p>
        </p:txBody>
      </p:sp>
    </p:spTree>
  </p:cSld>
  <p:clrMapOvr>
    <a:masterClrMapping/>
  </p:clrMapOvr>
  <p:transition>
    <p:cut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s-ES" smtClean="0"/>
              <a:t>Descripción Física de la Planta</a:t>
            </a:r>
          </a:p>
        </p:txBody>
      </p:sp>
      <p:sp>
        <p:nvSpPr>
          <p:cNvPr id="1741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pic>
        <p:nvPicPr>
          <p:cNvPr id="17412" name="6 Imagen"/>
          <p:cNvPicPr>
            <a:picLocks noChangeAspect="1" noChangeArrowheads="1"/>
          </p:cNvPicPr>
          <p:nvPr/>
        </p:nvPicPr>
        <p:blipFill>
          <a:blip r:embed="rId2"/>
          <a:srcRect/>
          <a:stretch>
            <a:fillRect/>
          </a:stretch>
        </p:blipFill>
        <p:spPr bwMode="auto">
          <a:xfrm>
            <a:off x="1071563" y="2143125"/>
            <a:ext cx="6858000" cy="4429125"/>
          </a:xfrm>
          <a:prstGeom prst="rect">
            <a:avLst/>
          </a:prstGeom>
          <a:noFill/>
          <a:ln w="9525">
            <a:noFill/>
            <a:miter lim="800000"/>
            <a:headEnd/>
            <a:tailEnd/>
          </a:ln>
        </p:spPr>
      </p:pic>
      <p:sp>
        <p:nvSpPr>
          <p:cNvPr id="13" name="12 Flecha abajo"/>
          <p:cNvSpPr/>
          <p:nvPr/>
        </p:nvSpPr>
        <p:spPr>
          <a:xfrm>
            <a:off x="6572250" y="2428875"/>
            <a:ext cx="142875" cy="928688"/>
          </a:xfrm>
          <a:prstGeom prst="down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s-EC"/>
          </a:p>
        </p:txBody>
      </p:sp>
      <p:sp>
        <p:nvSpPr>
          <p:cNvPr id="14" name="13 Flecha abajo"/>
          <p:cNvSpPr/>
          <p:nvPr/>
        </p:nvSpPr>
        <p:spPr>
          <a:xfrm>
            <a:off x="4572000" y="2428875"/>
            <a:ext cx="142875" cy="428625"/>
          </a:xfrm>
          <a:prstGeom prst="down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s-EC"/>
          </a:p>
        </p:txBody>
      </p:sp>
      <p:sp>
        <p:nvSpPr>
          <p:cNvPr id="15" name="14 Flecha abajo"/>
          <p:cNvSpPr/>
          <p:nvPr/>
        </p:nvSpPr>
        <p:spPr>
          <a:xfrm>
            <a:off x="3571875" y="2428875"/>
            <a:ext cx="142875" cy="928688"/>
          </a:xfrm>
          <a:prstGeom prst="down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s-EC"/>
          </a:p>
        </p:txBody>
      </p:sp>
      <p:sp>
        <p:nvSpPr>
          <p:cNvPr id="16" name="15 Flecha abajo"/>
          <p:cNvSpPr/>
          <p:nvPr/>
        </p:nvSpPr>
        <p:spPr>
          <a:xfrm>
            <a:off x="2286000" y="2428875"/>
            <a:ext cx="142875" cy="928688"/>
          </a:xfrm>
          <a:prstGeom prst="down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s-EC"/>
          </a:p>
        </p:txBody>
      </p:sp>
      <p:sp>
        <p:nvSpPr>
          <p:cNvPr id="17" name="16 Flecha abajo"/>
          <p:cNvSpPr/>
          <p:nvPr/>
        </p:nvSpPr>
        <p:spPr>
          <a:xfrm>
            <a:off x="1500188" y="2428875"/>
            <a:ext cx="142875" cy="928688"/>
          </a:xfrm>
          <a:prstGeom prst="down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s-EC"/>
          </a:p>
        </p:txBody>
      </p:sp>
      <p:sp>
        <p:nvSpPr>
          <p:cNvPr id="18" name="17 Rectángulo"/>
          <p:cNvSpPr/>
          <p:nvPr/>
        </p:nvSpPr>
        <p:spPr>
          <a:xfrm>
            <a:off x="1214438" y="2143125"/>
            <a:ext cx="642937" cy="285750"/>
          </a:xfrm>
          <a:prstGeom prst="rect">
            <a:avLst/>
          </a:prstGeom>
          <a:solidFill>
            <a:schemeClr val="tx1">
              <a:alpha val="17000"/>
            </a:schemeClr>
          </a:solidFill>
          <a:ln w="50800">
            <a:solidFill>
              <a:srgbClr val="FFFF00">
                <a:alpha val="36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s-EC"/>
          </a:p>
        </p:txBody>
      </p:sp>
      <p:sp>
        <p:nvSpPr>
          <p:cNvPr id="19" name="18 Rectángulo"/>
          <p:cNvSpPr/>
          <p:nvPr/>
        </p:nvSpPr>
        <p:spPr>
          <a:xfrm>
            <a:off x="2071688" y="2143125"/>
            <a:ext cx="642937" cy="285750"/>
          </a:xfrm>
          <a:prstGeom prst="rect">
            <a:avLst/>
          </a:prstGeom>
          <a:solidFill>
            <a:schemeClr val="tx1">
              <a:alpha val="17000"/>
            </a:schemeClr>
          </a:solidFill>
          <a:ln w="50800">
            <a:solidFill>
              <a:srgbClr val="FFFF00">
                <a:alpha val="36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s-EC"/>
          </a:p>
        </p:txBody>
      </p:sp>
      <p:sp>
        <p:nvSpPr>
          <p:cNvPr id="20" name="19 Rectángulo"/>
          <p:cNvSpPr/>
          <p:nvPr/>
        </p:nvSpPr>
        <p:spPr>
          <a:xfrm>
            <a:off x="3286125" y="2143125"/>
            <a:ext cx="642938" cy="285750"/>
          </a:xfrm>
          <a:prstGeom prst="rect">
            <a:avLst/>
          </a:prstGeom>
          <a:solidFill>
            <a:schemeClr val="tx1">
              <a:alpha val="17000"/>
            </a:schemeClr>
          </a:solidFill>
          <a:ln w="50800">
            <a:solidFill>
              <a:srgbClr val="FFFF00">
                <a:alpha val="36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s-EC"/>
          </a:p>
        </p:txBody>
      </p:sp>
      <p:sp>
        <p:nvSpPr>
          <p:cNvPr id="21" name="20 Rectángulo"/>
          <p:cNvSpPr/>
          <p:nvPr/>
        </p:nvSpPr>
        <p:spPr>
          <a:xfrm>
            <a:off x="4214813" y="2143125"/>
            <a:ext cx="785812" cy="285750"/>
          </a:xfrm>
          <a:prstGeom prst="rect">
            <a:avLst/>
          </a:prstGeom>
          <a:solidFill>
            <a:schemeClr val="tx1">
              <a:alpha val="17000"/>
            </a:schemeClr>
          </a:solidFill>
          <a:ln w="50800">
            <a:solidFill>
              <a:srgbClr val="FFFF00">
                <a:alpha val="36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s-EC"/>
          </a:p>
        </p:txBody>
      </p:sp>
      <p:sp>
        <p:nvSpPr>
          <p:cNvPr id="22" name="21 Rectángulo"/>
          <p:cNvSpPr/>
          <p:nvPr/>
        </p:nvSpPr>
        <p:spPr>
          <a:xfrm>
            <a:off x="6286500" y="2143125"/>
            <a:ext cx="714375" cy="285750"/>
          </a:xfrm>
          <a:prstGeom prst="rect">
            <a:avLst/>
          </a:prstGeom>
          <a:solidFill>
            <a:schemeClr val="tx1">
              <a:alpha val="17000"/>
            </a:schemeClr>
          </a:solidFill>
          <a:ln w="50800">
            <a:solidFill>
              <a:srgbClr val="FFFF00">
                <a:alpha val="36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s-EC"/>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s-ES" smtClean="0"/>
              <a:t>Simulación del Proceso</a:t>
            </a:r>
          </a:p>
        </p:txBody>
      </p:sp>
      <p:sp>
        <p:nvSpPr>
          <p:cNvPr id="18435" name="Rectangle 3"/>
          <p:cNvSpPr>
            <a:spLocks noGrp="1" noChangeArrowheads="1"/>
          </p:cNvSpPr>
          <p:nvPr>
            <p:ph idx="1"/>
          </p:nvPr>
        </p:nvSpPr>
        <p:spPr/>
        <p:txBody>
          <a:bodyPr/>
          <a:lstStyle/>
          <a:p>
            <a:pPr algn="just" eaLnBrk="1" hangingPunct="1">
              <a:lnSpc>
                <a:spcPct val="80000"/>
              </a:lnSpc>
            </a:pPr>
            <a:r>
              <a:rPr lang="es-EC" sz="2000" smtClean="0"/>
              <a:t>Dado que el proceso productivo real es de flujo continuo, el modelo de simulación tiene una combinación flujos continuos y discretos.</a:t>
            </a:r>
          </a:p>
          <a:p>
            <a:pPr algn="just" eaLnBrk="1" hangingPunct="1">
              <a:lnSpc>
                <a:spcPct val="80000"/>
              </a:lnSpc>
            </a:pPr>
            <a:endParaRPr lang="es-EC" sz="2000" smtClean="0"/>
          </a:p>
          <a:p>
            <a:pPr algn="just" eaLnBrk="1" hangingPunct="1">
              <a:lnSpc>
                <a:spcPct val="80000"/>
              </a:lnSpc>
            </a:pPr>
            <a:r>
              <a:rPr lang="es-EC" sz="2000" smtClean="0"/>
              <a:t>En el modelo se crearon locaciones reales que representan a las máquinas donde el producto es procesado como también existen locaciones ficticias que se crearon con el fin facilitar ciertas actividades propias de la simulación continua.</a:t>
            </a:r>
          </a:p>
          <a:p>
            <a:pPr algn="just" eaLnBrk="1" hangingPunct="1">
              <a:lnSpc>
                <a:spcPct val="80000"/>
              </a:lnSpc>
            </a:pPr>
            <a:endParaRPr lang="es-EC" sz="2000" smtClean="0"/>
          </a:p>
          <a:p>
            <a:pPr algn="just" eaLnBrk="1" hangingPunct="1">
              <a:lnSpc>
                <a:spcPct val="80000"/>
              </a:lnSpc>
            </a:pPr>
            <a:r>
              <a:rPr lang="es-EC" sz="2000" smtClean="0"/>
              <a:t>Los tanques en el modelo de simulación, son locaciones en las cuales se les asocia un nivel de volumen. Usando tanques se puede modelar el fluido continuo de líquidos, esto combinado con la simulación discreta permite modelar de manera efectiva el proceso productivo real de la fabricación de margarinas.</a:t>
            </a:r>
          </a:p>
          <a:p>
            <a:pPr algn="just" eaLnBrk="1" hangingPunct="1">
              <a:lnSpc>
                <a:spcPct val="80000"/>
              </a:lnSpc>
            </a:pPr>
            <a:endParaRPr lang="es-EC" sz="2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s-ES" smtClean="0"/>
              <a:t>Simulación del Proceso</a:t>
            </a:r>
          </a:p>
        </p:txBody>
      </p:sp>
      <p:pic>
        <p:nvPicPr>
          <p:cNvPr id="19459" name="6 Imagen"/>
          <p:cNvPicPr>
            <a:picLocks noChangeAspect="1" noChangeArrowheads="1"/>
          </p:cNvPicPr>
          <p:nvPr/>
        </p:nvPicPr>
        <p:blipFill>
          <a:blip r:embed="rId2"/>
          <a:srcRect/>
          <a:stretch>
            <a:fillRect/>
          </a:stretch>
        </p:blipFill>
        <p:spPr bwMode="auto">
          <a:xfrm>
            <a:off x="5000625" y="2643188"/>
            <a:ext cx="4143375" cy="2786062"/>
          </a:xfrm>
          <a:prstGeom prst="rect">
            <a:avLst/>
          </a:prstGeom>
          <a:noFill/>
          <a:ln w="9525">
            <a:noFill/>
            <a:miter lim="800000"/>
            <a:headEnd/>
            <a:tailEnd/>
          </a:ln>
        </p:spPr>
      </p:pic>
      <p:pic>
        <p:nvPicPr>
          <p:cNvPr id="19460" name="Picture 4"/>
          <p:cNvPicPr>
            <a:picLocks noChangeAspect="1" noChangeArrowheads="1"/>
          </p:cNvPicPr>
          <p:nvPr/>
        </p:nvPicPr>
        <p:blipFill>
          <a:blip r:embed="rId3"/>
          <a:srcRect/>
          <a:stretch>
            <a:fillRect/>
          </a:stretch>
        </p:blipFill>
        <p:spPr bwMode="auto">
          <a:xfrm>
            <a:off x="428625" y="2286000"/>
            <a:ext cx="4286250" cy="4286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s-ES" smtClean="0"/>
              <a:t>Simulación del Proceso</a:t>
            </a:r>
          </a:p>
        </p:txBody>
      </p:sp>
      <p:pic>
        <p:nvPicPr>
          <p:cNvPr id="20483" name="Picture 3"/>
          <p:cNvPicPr>
            <a:picLocks noChangeAspect="1" noChangeArrowheads="1"/>
          </p:cNvPicPr>
          <p:nvPr/>
        </p:nvPicPr>
        <p:blipFill>
          <a:blip r:embed="rId2"/>
          <a:srcRect/>
          <a:stretch>
            <a:fillRect/>
          </a:stretch>
        </p:blipFill>
        <p:spPr bwMode="auto">
          <a:xfrm>
            <a:off x="928688" y="2643188"/>
            <a:ext cx="3330575" cy="3714750"/>
          </a:xfrm>
          <a:prstGeom prst="rect">
            <a:avLst/>
          </a:prstGeom>
          <a:noFill/>
          <a:ln w="9525">
            <a:noFill/>
            <a:miter lim="800000"/>
            <a:headEnd/>
            <a:tailEnd/>
          </a:ln>
        </p:spPr>
      </p:pic>
      <p:pic>
        <p:nvPicPr>
          <p:cNvPr id="20484" name="6 Imagen"/>
          <p:cNvPicPr>
            <a:picLocks noChangeAspect="1" noChangeArrowheads="1"/>
          </p:cNvPicPr>
          <p:nvPr/>
        </p:nvPicPr>
        <p:blipFill>
          <a:blip r:embed="rId3"/>
          <a:srcRect/>
          <a:stretch>
            <a:fillRect/>
          </a:stretch>
        </p:blipFill>
        <p:spPr bwMode="auto">
          <a:xfrm>
            <a:off x="5000625" y="2643188"/>
            <a:ext cx="4143375" cy="2786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s-ES" smtClean="0"/>
              <a:t>Validación del Modelo Simulado</a:t>
            </a:r>
          </a:p>
        </p:txBody>
      </p:sp>
      <p:sp>
        <p:nvSpPr>
          <p:cNvPr id="21507" name="Rectangle 3"/>
          <p:cNvSpPr>
            <a:spLocks noGrp="1" noChangeArrowheads="1"/>
          </p:cNvSpPr>
          <p:nvPr>
            <p:ph idx="1"/>
          </p:nvPr>
        </p:nvSpPr>
        <p:spPr/>
        <p:txBody>
          <a:bodyPr/>
          <a:lstStyle/>
          <a:p>
            <a:pPr algn="just" eaLnBrk="1" hangingPunct="1">
              <a:lnSpc>
                <a:spcPct val="80000"/>
              </a:lnSpc>
              <a:buFont typeface="Georgia" pitchFamily="18" charset="0"/>
              <a:buNone/>
            </a:pPr>
            <a:r>
              <a:rPr lang="es-EC" sz="2400" smtClean="0"/>
              <a:t>	El período tomado a validar fue el mes de Abril del 2009. </a:t>
            </a:r>
          </a:p>
          <a:p>
            <a:pPr algn="just" eaLnBrk="1" hangingPunct="1">
              <a:lnSpc>
                <a:spcPct val="80000"/>
              </a:lnSpc>
            </a:pPr>
            <a:endParaRPr lang="es-EC" sz="2400" smtClean="0"/>
          </a:p>
          <a:p>
            <a:pPr algn="just" eaLnBrk="1" hangingPunct="1">
              <a:lnSpc>
                <a:spcPct val="80000"/>
              </a:lnSpc>
              <a:buFont typeface="Georgia" pitchFamily="18" charset="0"/>
              <a:buNone/>
            </a:pPr>
            <a:r>
              <a:rPr lang="es-EC" sz="2400" smtClean="0"/>
              <a:t>	Se utilizaron las órdenes de producción de dicho mes de la misma forma como fueron planificadas y secuenciadas.</a:t>
            </a:r>
          </a:p>
          <a:p>
            <a:pPr algn="just" eaLnBrk="1" hangingPunct="1">
              <a:lnSpc>
                <a:spcPct val="80000"/>
              </a:lnSpc>
            </a:pPr>
            <a:endParaRPr lang="es-EC" sz="2400" smtClean="0"/>
          </a:p>
          <a:p>
            <a:pPr algn="just" eaLnBrk="1" hangingPunct="1">
              <a:lnSpc>
                <a:spcPct val="80000"/>
              </a:lnSpc>
            </a:pPr>
            <a:r>
              <a:rPr lang="es-EC" sz="2400" smtClean="0"/>
              <a:t>Las variables de respuesta:</a:t>
            </a:r>
          </a:p>
          <a:p>
            <a:pPr algn="just" eaLnBrk="1" hangingPunct="1">
              <a:lnSpc>
                <a:spcPct val="80000"/>
              </a:lnSpc>
            </a:pPr>
            <a:endParaRPr lang="es-EC" sz="2400" smtClean="0"/>
          </a:p>
          <a:p>
            <a:pPr lvl="1" algn="just" eaLnBrk="1" hangingPunct="1">
              <a:lnSpc>
                <a:spcPct val="80000"/>
              </a:lnSpc>
            </a:pPr>
            <a:r>
              <a:rPr lang="es-EC" sz="2000" smtClean="0"/>
              <a:t>Tiempos de salida obtenidos por el modelo de simulación de cada una de las órdenes de producción del mes de Abril del 2009.</a:t>
            </a:r>
          </a:p>
          <a:p>
            <a:pPr lvl="1" algn="just" eaLnBrk="1" hangingPunct="1">
              <a:lnSpc>
                <a:spcPct val="80000"/>
              </a:lnSpc>
            </a:pPr>
            <a:endParaRPr lang="es-EC" sz="2000" smtClean="0"/>
          </a:p>
          <a:p>
            <a:pPr lvl="1" algn="just" eaLnBrk="1" hangingPunct="1">
              <a:lnSpc>
                <a:spcPct val="80000"/>
              </a:lnSpc>
            </a:pPr>
            <a:r>
              <a:rPr lang="es-EC" sz="2000" smtClean="0"/>
              <a:t>Porcentaje de Utilización de cada operación del proceso.</a:t>
            </a:r>
          </a:p>
          <a:p>
            <a:pPr lvl="1" algn="just" eaLnBrk="1" hangingPunct="1">
              <a:lnSpc>
                <a:spcPct val="80000"/>
              </a:lnSpc>
            </a:pPr>
            <a:endParaRPr lang="es-EC" sz="1800" smtClean="0"/>
          </a:p>
          <a:p>
            <a:pPr algn="just" eaLnBrk="1" hangingPunct="1">
              <a:lnSpc>
                <a:spcPct val="80000"/>
              </a:lnSpc>
            </a:pPr>
            <a:endParaRPr lang="es-EC" sz="2000" smtClean="0"/>
          </a:p>
          <a:p>
            <a:pPr algn="just" eaLnBrk="1" hangingPunct="1">
              <a:lnSpc>
                <a:spcPct val="80000"/>
              </a:lnSpc>
            </a:pPr>
            <a:endParaRPr lang="es-EC" sz="20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s-ES" smtClean="0"/>
              <a:t>Validación del Modelo Simulado</a:t>
            </a:r>
          </a:p>
        </p:txBody>
      </p:sp>
      <p:sp>
        <p:nvSpPr>
          <p:cNvPr id="22531" name="Rectangle 3"/>
          <p:cNvSpPr>
            <a:spLocks noGrp="1" noChangeArrowheads="1"/>
          </p:cNvSpPr>
          <p:nvPr>
            <p:ph idx="1"/>
          </p:nvPr>
        </p:nvSpPr>
        <p:spPr/>
        <p:txBody>
          <a:bodyPr/>
          <a:lstStyle/>
          <a:p>
            <a:pPr algn="just" eaLnBrk="1" hangingPunct="1">
              <a:lnSpc>
                <a:spcPct val="80000"/>
              </a:lnSpc>
            </a:pPr>
            <a:r>
              <a:rPr lang="es-EC" sz="2000" smtClean="0">
                <a:solidFill>
                  <a:schemeClr val="accent2"/>
                </a:solidFill>
              </a:rPr>
              <a:t>Tiempos de salida obtenidos por el modelo de simulación de cada una de las órdenes de producción del mes de Abril del 2009.</a:t>
            </a:r>
          </a:p>
          <a:p>
            <a:pPr algn="just" eaLnBrk="1" hangingPunct="1">
              <a:lnSpc>
                <a:spcPct val="80000"/>
              </a:lnSpc>
            </a:pPr>
            <a:endParaRPr lang="es-EC" sz="2000" smtClean="0"/>
          </a:p>
          <a:p>
            <a:pPr algn="just" eaLnBrk="1" hangingPunct="1">
              <a:lnSpc>
                <a:spcPct val="80000"/>
              </a:lnSpc>
              <a:buFont typeface="Georgia" pitchFamily="18" charset="0"/>
              <a:buNone/>
            </a:pPr>
            <a:endParaRPr lang="es-EC" sz="2000" smtClean="0"/>
          </a:p>
          <a:p>
            <a:pPr algn="just" eaLnBrk="1" hangingPunct="1">
              <a:lnSpc>
                <a:spcPct val="80000"/>
              </a:lnSpc>
              <a:buFont typeface="Georgia" pitchFamily="18" charset="0"/>
              <a:buNone/>
            </a:pPr>
            <a:r>
              <a:rPr lang="es-EC" sz="1600" smtClean="0"/>
              <a:t>	H0: No existe diferencia significativa entre los tiempos de salida promedio reales de la línea B1 y los obtenidos por el modelo.</a:t>
            </a:r>
          </a:p>
          <a:p>
            <a:pPr algn="just" eaLnBrk="1" hangingPunct="1">
              <a:lnSpc>
                <a:spcPct val="80000"/>
              </a:lnSpc>
              <a:buFont typeface="Georgia" pitchFamily="18" charset="0"/>
              <a:buNone/>
            </a:pPr>
            <a:endParaRPr lang="es-EC" sz="1600" smtClean="0"/>
          </a:p>
          <a:p>
            <a:pPr algn="just" eaLnBrk="1" hangingPunct="1">
              <a:lnSpc>
                <a:spcPct val="80000"/>
              </a:lnSpc>
              <a:buFont typeface="Georgia" pitchFamily="18" charset="0"/>
              <a:buNone/>
            </a:pPr>
            <a:endParaRPr lang="es-EC" sz="1600" smtClean="0"/>
          </a:p>
          <a:p>
            <a:pPr algn="just" eaLnBrk="1" hangingPunct="1">
              <a:lnSpc>
                <a:spcPct val="80000"/>
              </a:lnSpc>
              <a:buFont typeface="Georgia" pitchFamily="18" charset="0"/>
              <a:buNone/>
            </a:pPr>
            <a:r>
              <a:rPr lang="es-EC" sz="1600" smtClean="0"/>
              <a:t>	H1: La diferencia de las medias de los datos de salida reales de la línea B1 y los obtenidos por el modelo es diferente de cero.</a:t>
            </a:r>
          </a:p>
          <a:p>
            <a:pPr algn="just" eaLnBrk="1" hangingPunct="1">
              <a:lnSpc>
                <a:spcPct val="80000"/>
              </a:lnSpc>
              <a:buFont typeface="Georgia" pitchFamily="18" charset="0"/>
              <a:buNone/>
            </a:pPr>
            <a:endParaRPr lang="es-EC" sz="1600" smtClean="0"/>
          </a:p>
          <a:p>
            <a:pPr algn="just" eaLnBrk="1" hangingPunct="1">
              <a:lnSpc>
                <a:spcPct val="80000"/>
              </a:lnSpc>
              <a:buFont typeface="Georgia" pitchFamily="18" charset="0"/>
              <a:buNone/>
            </a:pPr>
            <a:endParaRPr lang="es-EC" sz="1600" smtClean="0"/>
          </a:p>
          <a:p>
            <a:pPr algn="just" eaLnBrk="1" hangingPunct="1">
              <a:lnSpc>
                <a:spcPct val="80000"/>
              </a:lnSpc>
              <a:buFont typeface="Georgia" pitchFamily="18" charset="0"/>
              <a:buNone/>
            </a:pPr>
            <a:endParaRPr lang="es-EC" sz="1600" smtClean="0"/>
          </a:p>
          <a:p>
            <a:pPr algn="just" eaLnBrk="1" hangingPunct="1">
              <a:lnSpc>
                <a:spcPct val="80000"/>
              </a:lnSpc>
              <a:buFont typeface="Georgia" pitchFamily="18" charset="0"/>
              <a:buNone/>
            </a:pPr>
            <a:r>
              <a:rPr lang="es-EC" sz="1600" smtClean="0"/>
              <a:t>	µ1 - µ2 = 0                 		 µ1 - µ2 ≠ 0 </a:t>
            </a:r>
          </a:p>
          <a:p>
            <a:pPr algn="just" eaLnBrk="1" hangingPunct="1">
              <a:lnSpc>
                <a:spcPct val="80000"/>
              </a:lnSpc>
              <a:buFont typeface="Georgia" pitchFamily="18" charset="0"/>
              <a:buNone/>
            </a:pPr>
            <a:endParaRPr lang="es-EC" sz="1600" smtClean="0">
              <a:solidFill>
                <a:schemeClr val="accent2"/>
              </a:solidFill>
            </a:endParaRPr>
          </a:p>
          <a:p>
            <a:pPr algn="just" eaLnBrk="1" hangingPunct="1">
              <a:lnSpc>
                <a:spcPct val="80000"/>
              </a:lnSpc>
              <a:buFont typeface="Georgia" pitchFamily="18" charset="0"/>
              <a:buNone/>
            </a:pPr>
            <a:endParaRPr lang="es-EC" sz="1600" smtClean="0">
              <a:solidFill>
                <a:schemeClr val="accent2"/>
              </a:solidFill>
            </a:endParaRPr>
          </a:p>
          <a:p>
            <a:pPr algn="just" eaLnBrk="1" hangingPunct="1">
              <a:lnSpc>
                <a:spcPct val="80000"/>
              </a:lnSpc>
              <a:buFont typeface="Georgia" pitchFamily="18" charset="0"/>
              <a:buNone/>
            </a:pPr>
            <a:endParaRPr lang="es-EC" sz="1600" smtClean="0">
              <a:solidFill>
                <a:schemeClr val="accent2"/>
              </a:solidFill>
            </a:endParaRPr>
          </a:p>
          <a:p>
            <a:pPr algn="r" eaLnBrk="1" hangingPunct="1">
              <a:lnSpc>
                <a:spcPct val="80000"/>
              </a:lnSpc>
              <a:buFont typeface="Georgia" pitchFamily="18" charset="0"/>
              <a:buNone/>
            </a:pPr>
            <a:r>
              <a:rPr lang="es-EC" sz="1200" smtClean="0"/>
              <a:t>La misma prueba de hipótesis fue planteada para la Línea B2</a:t>
            </a:r>
          </a:p>
          <a:p>
            <a:pPr algn="just" eaLnBrk="1" hangingPunct="1">
              <a:lnSpc>
                <a:spcPct val="80000"/>
              </a:lnSpc>
              <a:buFont typeface="Georgia" pitchFamily="18" charset="0"/>
              <a:buNone/>
            </a:pPr>
            <a:endParaRPr lang="es-EC" sz="1200" smtClean="0"/>
          </a:p>
          <a:p>
            <a:pPr algn="just" eaLnBrk="1" hangingPunct="1">
              <a:lnSpc>
                <a:spcPct val="80000"/>
              </a:lnSpc>
              <a:buFont typeface="Georgia" pitchFamily="18" charset="0"/>
              <a:buNone/>
            </a:pPr>
            <a:endParaRPr lang="es-EC" sz="1400" smtClean="0">
              <a:solidFill>
                <a:schemeClr val="accent2"/>
              </a:solidFill>
            </a:endParaRPr>
          </a:p>
          <a:p>
            <a:pPr algn="just" eaLnBrk="1" hangingPunct="1">
              <a:lnSpc>
                <a:spcPct val="80000"/>
              </a:lnSpc>
              <a:buFont typeface="Georgia" pitchFamily="18" charset="0"/>
              <a:buNone/>
            </a:pPr>
            <a:endParaRPr lang="es-EC" sz="1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es-ES" smtClean="0"/>
              <a:t>Validación del Modelo Simulado</a:t>
            </a:r>
          </a:p>
        </p:txBody>
      </p:sp>
      <p:sp>
        <p:nvSpPr>
          <p:cNvPr id="1028" name="Rectangle 3"/>
          <p:cNvSpPr>
            <a:spLocks noGrp="1" noChangeArrowheads="1"/>
          </p:cNvSpPr>
          <p:nvPr>
            <p:ph idx="1"/>
          </p:nvPr>
        </p:nvSpPr>
        <p:spPr>
          <a:xfrm>
            <a:off x="457200" y="2249488"/>
            <a:ext cx="8229600" cy="1679575"/>
          </a:xfrm>
        </p:spPr>
        <p:txBody>
          <a:bodyPr/>
          <a:lstStyle/>
          <a:p>
            <a:pPr>
              <a:buFont typeface="Georgia" pitchFamily="18" charset="0"/>
              <a:buNone/>
            </a:pPr>
            <a:r>
              <a:rPr lang="en-US" sz="1400" smtClean="0"/>
              <a:t>	One-Sample T: Diferencia B1 </a:t>
            </a:r>
            <a:endParaRPr lang="es-EC" sz="1400" smtClean="0"/>
          </a:p>
          <a:p>
            <a:pPr>
              <a:buFont typeface="Georgia" pitchFamily="18" charset="0"/>
              <a:buNone/>
            </a:pPr>
            <a:r>
              <a:rPr lang="en-US" sz="1400" smtClean="0"/>
              <a:t>	Test of mu = 0 vs. not = 0</a:t>
            </a:r>
            <a:endParaRPr lang="es-EC" sz="1400" smtClean="0"/>
          </a:p>
          <a:p>
            <a:pPr>
              <a:buFont typeface="Georgia" pitchFamily="18" charset="0"/>
              <a:buNone/>
            </a:pPr>
            <a:r>
              <a:rPr lang="es-EC" sz="1400" smtClean="0"/>
              <a:t>	</a:t>
            </a:r>
            <a:r>
              <a:rPr lang="en-US" sz="1400" b="1" smtClean="0"/>
              <a:t>Variable                 N          Mean            StDev            SE Mean                  95% CI                    T</a:t>
            </a:r>
            <a:endParaRPr lang="es-EC" sz="1400" b="1" smtClean="0"/>
          </a:p>
          <a:p>
            <a:pPr>
              <a:buFont typeface="Georgia" pitchFamily="18" charset="0"/>
              <a:buNone/>
            </a:pPr>
            <a:r>
              <a:rPr lang="es-EC" sz="1400" smtClean="0"/>
              <a:t>	Diferencia B1            23       0.347826        1.070628          0.223241        (-0.115148, 0.810801)     1.56</a:t>
            </a:r>
          </a:p>
          <a:p>
            <a:pPr>
              <a:buFont typeface="Georgia" pitchFamily="18" charset="0"/>
              <a:buNone/>
            </a:pPr>
            <a:r>
              <a:rPr lang="es-EC" sz="1400" b="1" smtClean="0"/>
              <a:t>	Variable                         P</a:t>
            </a:r>
          </a:p>
          <a:p>
            <a:pPr>
              <a:buFont typeface="Georgia" pitchFamily="18" charset="0"/>
              <a:buNone/>
            </a:pPr>
            <a:r>
              <a:rPr lang="es-EC" sz="1400" smtClean="0"/>
              <a:t>	Diferencia B1                 0.133</a:t>
            </a:r>
          </a:p>
          <a:p>
            <a:pPr algn="just" eaLnBrk="1" hangingPunct="1">
              <a:lnSpc>
                <a:spcPct val="80000"/>
              </a:lnSpc>
              <a:buFont typeface="Georgia" pitchFamily="18" charset="0"/>
              <a:buNone/>
            </a:pPr>
            <a:endParaRPr lang="es-EC" sz="1400" smtClean="0">
              <a:solidFill>
                <a:schemeClr val="accent2"/>
              </a:solidFill>
            </a:endParaRPr>
          </a:p>
          <a:p>
            <a:pPr algn="just" eaLnBrk="1" hangingPunct="1">
              <a:lnSpc>
                <a:spcPct val="80000"/>
              </a:lnSpc>
              <a:buFont typeface="Georgia" pitchFamily="18" charset="0"/>
              <a:buNone/>
            </a:pPr>
            <a:endParaRPr lang="es-EC" sz="1800" smtClean="0"/>
          </a:p>
        </p:txBody>
      </p:sp>
      <p:sp>
        <p:nvSpPr>
          <p:cNvPr id="1029"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graphicFrame>
        <p:nvGraphicFramePr>
          <p:cNvPr id="1026" name="Object 1"/>
          <p:cNvGraphicFramePr>
            <a:graphicFrameLocks noChangeAspect="1"/>
          </p:cNvGraphicFramePr>
          <p:nvPr/>
        </p:nvGraphicFramePr>
        <p:xfrm>
          <a:off x="2357438" y="3956050"/>
          <a:ext cx="4252912" cy="2830513"/>
        </p:xfrm>
        <a:graphic>
          <a:graphicData uri="http://schemas.openxmlformats.org/presentationml/2006/ole">
            <p:oleObj spid="_x0000_s1026" r:id="rId3" imgW="5486400" imgH="3657600" progId="MtbGraph.Document">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s-ES" smtClean="0"/>
              <a:t>Validación del Modelo Simulado</a:t>
            </a:r>
          </a:p>
        </p:txBody>
      </p:sp>
      <p:sp>
        <p:nvSpPr>
          <p:cNvPr id="23555" name="Rectangle 3"/>
          <p:cNvSpPr>
            <a:spLocks noGrp="1" noChangeArrowheads="1"/>
          </p:cNvSpPr>
          <p:nvPr>
            <p:ph idx="1"/>
          </p:nvPr>
        </p:nvSpPr>
        <p:spPr/>
        <p:txBody>
          <a:bodyPr/>
          <a:lstStyle/>
          <a:p>
            <a:pPr algn="just" eaLnBrk="1" hangingPunct="1">
              <a:lnSpc>
                <a:spcPct val="80000"/>
              </a:lnSpc>
              <a:buFont typeface="Georgia" pitchFamily="18" charset="0"/>
              <a:buNone/>
            </a:pPr>
            <a:r>
              <a:rPr lang="es-EC" sz="2000" smtClean="0"/>
              <a:t>	Debido a que el P-Valor es mayor a 0.05 con una confianza del 95% se puede concluir que no existe suficiente evidencia estadística para rechazar la hipótesis nula.  Es decir que la línea B1 y B2 en la simulación representa exitosamente la operación de la misma, en la planta real. Referente a la primera variable de respuesta.</a:t>
            </a:r>
          </a:p>
          <a:p>
            <a:pPr algn="just" eaLnBrk="1" hangingPunct="1">
              <a:lnSpc>
                <a:spcPct val="80000"/>
              </a:lnSpc>
            </a:pPr>
            <a:endParaRPr lang="es-EC" sz="2000" smtClean="0"/>
          </a:p>
          <a:p>
            <a:pPr algn="just" eaLnBrk="1" hangingPunct="1">
              <a:lnSpc>
                <a:spcPct val="80000"/>
              </a:lnSpc>
            </a:pPr>
            <a:endParaRPr lang="es-EC" sz="2000" smtClean="0"/>
          </a:p>
          <a:p>
            <a:pPr algn="just" eaLnBrk="1" hangingPunct="1">
              <a:lnSpc>
                <a:spcPct val="80000"/>
              </a:lnSpc>
            </a:pPr>
            <a:endParaRPr lang="es-EC" sz="2000" smtClean="0"/>
          </a:p>
          <a:p>
            <a:pPr algn="just" eaLnBrk="1" hangingPunct="1">
              <a:lnSpc>
                <a:spcPct val="80000"/>
              </a:lnSpc>
            </a:pPr>
            <a:endParaRPr lang="es-EC" sz="2000" smtClean="0"/>
          </a:p>
          <a:p>
            <a:pPr algn="just" eaLnBrk="1" hangingPunct="1">
              <a:lnSpc>
                <a:spcPct val="80000"/>
              </a:lnSpc>
            </a:pPr>
            <a:endParaRPr lang="es-EC" sz="2000" smtClean="0"/>
          </a:p>
          <a:p>
            <a:pPr algn="just" eaLnBrk="1" hangingPunct="1">
              <a:lnSpc>
                <a:spcPct val="80000"/>
              </a:lnSpc>
            </a:pPr>
            <a:endParaRPr lang="es-EC" sz="2000" smtClean="0"/>
          </a:p>
          <a:p>
            <a:pPr algn="just" eaLnBrk="1" hangingPunct="1">
              <a:lnSpc>
                <a:spcPct val="80000"/>
              </a:lnSpc>
            </a:pPr>
            <a:endParaRPr lang="es-EC" sz="2000" smtClean="0"/>
          </a:p>
          <a:p>
            <a:pPr algn="just" eaLnBrk="1" hangingPunct="1">
              <a:lnSpc>
                <a:spcPct val="80000"/>
              </a:lnSpc>
            </a:pPr>
            <a:endParaRPr lang="es-EC" sz="2000" smtClean="0"/>
          </a:p>
          <a:p>
            <a:pPr algn="just" eaLnBrk="1" hangingPunct="1">
              <a:lnSpc>
                <a:spcPct val="80000"/>
              </a:lnSpc>
            </a:pPr>
            <a:endParaRPr lang="es-EC" sz="2000" smtClean="0"/>
          </a:p>
          <a:p>
            <a:pPr algn="just" eaLnBrk="1" hangingPunct="1">
              <a:lnSpc>
                <a:spcPct val="80000"/>
              </a:lnSpc>
              <a:buFont typeface="Georgia" pitchFamily="18" charset="0"/>
              <a:buNone/>
            </a:pPr>
            <a:endParaRPr lang="es-EC" sz="2000" smtClean="0"/>
          </a:p>
          <a:p>
            <a:pPr algn="r" eaLnBrk="1" hangingPunct="1">
              <a:lnSpc>
                <a:spcPct val="80000"/>
              </a:lnSpc>
              <a:buFont typeface="Georgia" pitchFamily="18" charset="0"/>
              <a:buNone/>
            </a:pPr>
            <a:r>
              <a:rPr lang="es-EC" sz="1200" smtClean="0"/>
              <a:t>La misma prueba de hipótesis fue planteada para la Línea B2</a:t>
            </a:r>
          </a:p>
          <a:p>
            <a:pPr algn="just" eaLnBrk="1" hangingPunct="1">
              <a:lnSpc>
                <a:spcPct val="80000"/>
              </a:lnSpc>
              <a:buFont typeface="Georgia" pitchFamily="18" charset="0"/>
              <a:buNone/>
            </a:pPr>
            <a:endParaRPr lang="es-EC" sz="2000" smtClean="0"/>
          </a:p>
          <a:p>
            <a:pPr algn="just" eaLnBrk="1" hangingPunct="1">
              <a:lnSpc>
                <a:spcPct val="80000"/>
              </a:lnSpc>
              <a:buFont typeface="Georgia" pitchFamily="18" charset="0"/>
              <a:buNone/>
            </a:pPr>
            <a:endParaRPr lang="es-EC" sz="1400" smtClean="0">
              <a:solidFill>
                <a:schemeClr val="accent2"/>
              </a:solidFill>
            </a:endParaRPr>
          </a:p>
          <a:p>
            <a:pPr algn="just" eaLnBrk="1" hangingPunct="1">
              <a:lnSpc>
                <a:spcPct val="80000"/>
              </a:lnSpc>
              <a:buFont typeface="Georgia" pitchFamily="18" charset="0"/>
              <a:buNone/>
            </a:pPr>
            <a:endParaRPr lang="es-EC"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s-ES" smtClean="0"/>
              <a:t>Validación del Modelo Simulado</a:t>
            </a:r>
          </a:p>
        </p:txBody>
      </p:sp>
      <p:sp>
        <p:nvSpPr>
          <p:cNvPr id="24579" name="Rectangle 3"/>
          <p:cNvSpPr>
            <a:spLocks noGrp="1" noChangeArrowheads="1"/>
          </p:cNvSpPr>
          <p:nvPr>
            <p:ph idx="1"/>
          </p:nvPr>
        </p:nvSpPr>
        <p:spPr>
          <a:xfrm>
            <a:off x="457200" y="2249488"/>
            <a:ext cx="8229600" cy="4322762"/>
          </a:xfrm>
        </p:spPr>
        <p:txBody>
          <a:bodyPr/>
          <a:lstStyle/>
          <a:p>
            <a:pPr algn="just" eaLnBrk="1" hangingPunct="1">
              <a:lnSpc>
                <a:spcPct val="80000"/>
              </a:lnSpc>
            </a:pPr>
            <a:r>
              <a:rPr lang="es-EC" sz="2000" smtClean="0">
                <a:solidFill>
                  <a:schemeClr val="accent2"/>
                </a:solidFill>
              </a:rPr>
              <a:t>Porcentaje de Utilización de cada operación del proceso.</a:t>
            </a:r>
          </a:p>
          <a:p>
            <a:pPr algn="just" eaLnBrk="1" hangingPunct="1">
              <a:lnSpc>
                <a:spcPct val="80000"/>
              </a:lnSpc>
              <a:buFont typeface="Georgia" pitchFamily="18" charset="0"/>
              <a:buNone/>
            </a:pPr>
            <a:endParaRPr lang="es-EC" sz="1400" smtClean="0">
              <a:solidFill>
                <a:schemeClr val="accent2"/>
              </a:solidFill>
            </a:endParaRPr>
          </a:p>
          <a:p>
            <a:pPr algn="just" eaLnBrk="1" hangingPunct="1">
              <a:lnSpc>
                <a:spcPct val="80000"/>
              </a:lnSpc>
              <a:buFont typeface="Georgia" pitchFamily="18" charset="0"/>
              <a:buNone/>
            </a:pPr>
            <a:endParaRPr lang="es-EC" sz="1400" smtClean="0">
              <a:solidFill>
                <a:schemeClr val="accent2"/>
              </a:solidFill>
            </a:endParaRPr>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r>
              <a:rPr lang="es-EC" sz="2000" smtClean="0"/>
              <a:t>	Al comparar los resultados de la utilización de los equipos podemos observar que los resultados en la realidad son muy similares a los obtenidos en el modelo de simulación. </a:t>
            </a:r>
          </a:p>
          <a:p>
            <a:pPr algn="just" eaLnBrk="1" hangingPunct="1">
              <a:lnSpc>
                <a:spcPct val="80000"/>
              </a:lnSpc>
              <a:buFont typeface="Arial" charset="0"/>
              <a:buChar char="•"/>
            </a:pPr>
            <a:endParaRPr lang="es-EC" sz="2000" smtClean="0"/>
          </a:p>
          <a:p>
            <a:pPr algn="just" eaLnBrk="1" hangingPunct="1">
              <a:lnSpc>
                <a:spcPct val="80000"/>
              </a:lnSpc>
              <a:buFont typeface="Arial" charset="0"/>
              <a:buChar char="•"/>
            </a:pPr>
            <a:endParaRPr lang="es-EC" sz="2000" smtClean="0"/>
          </a:p>
          <a:p>
            <a:pPr algn="just" eaLnBrk="1" hangingPunct="1">
              <a:lnSpc>
                <a:spcPct val="80000"/>
              </a:lnSpc>
              <a:buFont typeface="Georgia" pitchFamily="18" charset="0"/>
              <a:buNone/>
            </a:pPr>
            <a:r>
              <a:rPr lang="es-EC" sz="2000" smtClean="0"/>
              <a:t>	Finalizando la validación podemos concluir que el modelo de simulación se comporta igual al proceso real  para la línea B1 y para la línea B2; podrá ser utilizado para resolver los objetivos planteados en este estudio.</a:t>
            </a:r>
          </a:p>
          <a:p>
            <a:pPr algn="just" eaLnBrk="1" hangingPunct="1">
              <a:lnSpc>
                <a:spcPct val="80000"/>
              </a:lnSpc>
              <a:buFont typeface="Georgia" pitchFamily="18" charset="0"/>
              <a:buNone/>
            </a:pPr>
            <a:endParaRPr lang="es-EC" sz="1800" smtClean="0"/>
          </a:p>
        </p:txBody>
      </p:sp>
      <p:graphicFrame>
        <p:nvGraphicFramePr>
          <p:cNvPr id="4" name="3 Tabla"/>
          <p:cNvGraphicFramePr>
            <a:graphicFrameLocks noGrp="1"/>
          </p:cNvGraphicFramePr>
          <p:nvPr/>
        </p:nvGraphicFramePr>
        <p:xfrm>
          <a:off x="3214688" y="2714625"/>
          <a:ext cx="2603500" cy="971550"/>
        </p:xfrm>
        <a:graphic>
          <a:graphicData uri="http://schemas.openxmlformats.org/drawingml/2006/table">
            <a:tbl>
              <a:tblPr/>
              <a:tblGrid>
                <a:gridCol w="698500"/>
                <a:gridCol w="927100"/>
                <a:gridCol w="977900"/>
              </a:tblGrid>
              <a:tr h="485775">
                <a:tc>
                  <a:txBody>
                    <a:bodyPr/>
                    <a:lstStyle/>
                    <a:p>
                      <a:pPr algn="ctr">
                        <a:spcAft>
                          <a:spcPts val="0"/>
                        </a:spcAft>
                      </a:pPr>
                      <a:r>
                        <a:rPr lang="es-EC" sz="1000" b="1" dirty="0">
                          <a:solidFill>
                            <a:srgbClr val="FFFFFF"/>
                          </a:solidFill>
                          <a:latin typeface="Arial"/>
                          <a:ea typeface="Times New Roman"/>
                        </a:rPr>
                        <a:t>Entidad</a:t>
                      </a:r>
                      <a:endParaRPr lang="es-EC" sz="1200" dirty="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dirty="0">
                          <a:solidFill>
                            <a:srgbClr val="FFFFFF"/>
                          </a:solidFill>
                          <a:latin typeface="Arial"/>
                          <a:ea typeface="Times New Roman"/>
                        </a:rPr>
                        <a:t>Utilización de Capacidad Real (%)</a:t>
                      </a:r>
                      <a:endParaRPr lang="es-EC" sz="1200" dirty="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a:solidFill>
                            <a:srgbClr val="FFFFFF"/>
                          </a:solidFill>
                          <a:latin typeface="Arial"/>
                          <a:ea typeface="Times New Roman"/>
                        </a:rPr>
                        <a:t>Utilización de Capacidad Simulado (%)</a:t>
                      </a:r>
                      <a:endParaRPr lang="es-EC"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r>
              <a:tr h="161925">
                <a:tc>
                  <a:txBody>
                    <a:bodyPr/>
                    <a:lstStyle/>
                    <a:p>
                      <a:pPr>
                        <a:spcAft>
                          <a:spcPts val="0"/>
                        </a:spcAft>
                      </a:pPr>
                      <a:r>
                        <a:rPr lang="es-EC" sz="1000">
                          <a:latin typeface="Arial"/>
                          <a:ea typeface="Times New Roman"/>
                        </a:rPr>
                        <a:t>B1</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C" sz="1000">
                          <a:latin typeface="Arial"/>
                          <a:ea typeface="Times New Roman"/>
                        </a:rPr>
                        <a:t>74,27%</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C" sz="1000">
                          <a:latin typeface="Arial"/>
                          <a:ea typeface="Times New Roman"/>
                        </a:rPr>
                        <a:t>74,60%</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a:spcAft>
                          <a:spcPts val="0"/>
                        </a:spcAft>
                      </a:pPr>
                      <a:r>
                        <a:rPr lang="es-EC" sz="1000">
                          <a:latin typeface="Arial"/>
                          <a:ea typeface="Times New Roman"/>
                        </a:rPr>
                        <a:t>Em</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C" sz="1000">
                          <a:latin typeface="Arial"/>
                          <a:ea typeface="Times New Roman"/>
                        </a:rPr>
                        <a:t>15,23%</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C" sz="1000">
                          <a:latin typeface="Arial"/>
                          <a:ea typeface="Times New Roman"/>
                        </a:rPr>
                        <a:t>14,43%</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a:spcAft>
                          <a:spcPts val="0"/>
                        </a:spcAft>
                      </a:pPr>
                      <a:r>
                        <a:rPr lang="es-EC" sz="1000">
                          <a:latin typeface="Arial"/>
                          <a:ea typeface="Times New Roman"/>
                        </a:rPr>
                        <a:t>B2</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C" sz="1000">
                          <a:latin typeface="Arial"/>
                          <a:ea typeface="Times New Roman"/>
                        </a:rPr>
                        <a:t>32,39%</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C" sz="1000" dirty="0">
                          <a:latin typeface="Arial"/>
                          <a:ea typeface="Times New Roman"/>
                        </a:rPr>
                        <a:t>30,29%</a:t>
                      </a:r>
                      <a:endParaRPr lang="es-EC"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s-ES" smtClean="0"/>
              <a:t>Planteamiento de Mejoras</a:t>
            </a:r>
          </a:p>
        </p:txBody>
      </p:sp>
      <p:sp>
        <p:nvSpPr>
          <p:cNvPr id="25603" name="Rectangle 3"/>
          <p:cNvSpPr>
            <a:spLocks noGrp="1" noChangeArrowheads="1"/>
          </p:cNvSpPr>
          <p:nvPr>
            <p:ph idx="1"/>
          </p:nvPr>
        </p:nvSpPr>
        <p:spPr>
          <a:xfrm>
            <a:off x="457200" y="2249488"/>
            <a:ext cx="8229600" cy="4322762"/>
          </a:xfrm>
        </p:spPr>
        <p:txBody>
          <a:bodyPr/>
          <a:lstStyle/>
          <a:p>
            <a:pPr algn="just" eaLnBrk="1" hangingPunct="1">
              <a:lnSpc>
                <a:spcPct val="80000"/>
              </a:lnSpc>
              <a:buFont typeface="Arial" charset="0"/>
              <a:buChar char="•"/>
            </a:pPr>
            <a:r>
              <a:rPr lang="es-EC" sz="2400" smtClean="0"/>
              <a:t>Las cambios a analizar fueron:</a:t>
            </a:r>
          </a:p>
          <a:p>
            <a:pPr algn="just" eaLnBrk="1" hangingPunct="1">
              <a:lnSpc>
                <a:spcPct val="80000"/>
              </a:lnSpc>
              <a:buFont typeface="Georgia" pitchFamily="18" charset="0"/>
              <a:buNone/>
            </a:pPr>
            <a:endParaRPr lang="es-EC" sz="2400" smtClean="0"/>
          </a:p>
          <a:p>
            <a:pPr algn="just" eaLnBrk="1" hangingPunct="1">
              <a:lnSpc>
                <a:spcPct val="80000"/>
              </a:lnSpc>
              <a:buFont typeface="Georgia" pitchFamily="18" charset="0"/>
              <a:buNone/>
            </a:pPr>
            <a:endParaRPr lang="es-EC" sz="2400" smtClean="0"/>
          </a:p>
          <a:p>
            <a:pPr lvl="1" algn="just" eaLnBrk="1" hangingPunct="1">
              <a:lnSpc>
                <a:spcPct val="80000"/>
              </a:lnSpc>
            </a:pPr>
            <a:r>
              <a:rPr lang="es-ES" sz="2400" smtClean="0"/>
              <a:t>Evaluación de diferentes métodos de secuenciamiento</a:t>
            </a:r>
            <a:r>
              <a:rPr lang="es-EC" sz="2400" smtClean="0"/>
              <a:t>.</a:t>
            </a:r>
          </a:p>
          <a:p>
            <a:pPr lvl="1" algn="just" eaLnBrk="1" hangingPunct="1">
              <a:lnSpc>
                <a:spcPct val="80000"/>
              </a:lnSpc>
            </a:pPr>
            <a:endParaRPr lang="es-EC" sz="2400" smtClean="0"/>
          </a:p>
          <a:p>
            <a:pPr lvl="1" algn="just" eaLnBrk="1" hangingPunct="1">
              <a:lnSpc>
                <a:spcPct val="80000"/>
              </a:lnSpc>
            </a:pPr>
            <a:endParaRPr lang="es-EC" sz="2400" smtClean="0"/>
          </a:p>
          <a:p>
            <a:pPr lvl="1" algn="just" eaLnBrk="1" hangingPunct="1">
              <a:lnSpc>
                <a:spcPct val="80000"/>
              </a:lnSpc>
            </a:pPr>
            <a:r>
              <a:rPr lang="es-ES" sz="2400" smtClean="0"/>
              <a:t>Evaluación de desempeño de cada operación a largo plazo, desplazando volumen a la línea B2</a:t>
            </a:r>
            <a:r>
              <a:rPr lang="es-EC" sz="2400" smtClean="0"/>
              <a:t>.</a:t>
            </a:r>
          </a:p>
          <a:p>
            <a:pPr algn="just" eaLnBrk="1" hangingPunct="1">
              <a:lnSpc>
                <a:spcPct val="80000"/>
              </a:lnSpc>
              <a:buFont typeface="Georgia" pitchFamily="18" charset="0"/>
              <a:buNone/>
            </a:pPr>
            <a:endParaRPr lang="es-EC" sz="18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rIns="45720" rtlCol="0">
            <a:normAutofit/>
            <a:scene3d>
              <a:camera prst="orthographicFront"/>
              <a:lightRig rig="threePt" dir="t">
                <a:rot lat="0" lon="0" rev="4800000"/>
              </a:lightRig>
            </a:scene3d>
            <a:sp3d prstMaterial="matte">
              <a:bevelT w="50800" h="10160"/>
            </a:sp3d>
          </a:bodyPr>
          <a:lstStyle/>
          <a:p>
            <a:pPr eaLnBrk="1" fontAlgn="auto" hangingPunct="1">
              <a:spcAft>
                <a:spcPts val="0"/>
              </a:spcAft>
              <a:defRPr/>
            </a:pPr>
            <a:r>
              <a:rPr lang="es-ES" dirty="0"/>
              <a:t>Introducción</a:t>
            </a:r>
          </a:p>
        </p:txBody>
      </p:sp>
      <p:sp>
        <p:nvSpPr>
          <p:cNvPr id="9219" name="Rectangle 3"/>
          <p:cNvSpPr>
            <a:spLocks noGrp="1" noChangeArrowheads="1"/>
          </p:cNvSpPr>
          <p:nvPr>
            <p:ph idx="1"/>
          </p:nvPr>
        </p:nvSpPr>
        <p:spPr/>
        <p:txBody>
          <a:bodyPr/>
          <a:lstStyle/>
          <a:p>
            <a:pPr algn="just" eaLnBrk="1" hangingPunct="1">
              <a:lnSpc>
                <a:spcPct val="80000"/>
              </a:lnSpc>
            </a:pPr>
            <a:r>
              <a:rPr lang="es-ES" sz="1800" smtClean="0"/>
              <a:t>No existen muchas técnicas para obtener la utilización a largo plazo de cada una de los operaciones de un proceso productivo</a:t>
            </a:r>
          </a:p>
          <a:p>
            <a:pPr algn="just" eaLnBrk="1" hangingPunct="1">
              <a:lnSpc>
                <a:spcPct val="80000"/>
              </a:lnSpc>
              <a:buFont typeface="Wingdings" pitchFamily="2" charset="2"/>
              <a:buNone/>
            </a:pPr>
            <a:endParaRPr lang="es-ES" sz="1800" smtClean="0"/>
          </a:p>
          <a:p>
            <a:pPr algn="just" eaLnBrk="1" hangingPunct="1">
              <a:lnSpc>
                <a:spcPct val="80000"/>
              </a:lnSpc>
            </a:pPr>
            <a:r>
              <a:rPr lang="es-EC" sz="1800" smtClean="0"/>
              <a:t>Muchos de estos análisis son tradicionales y se han vuelto obsoletos debido a su complejidad, cantidad de tiempo y recursos necesarios .</a:t>
            </a:r>
          </a:p>
          <a:p>
            <a:pPr algn="just" eaLnBrk="1" hangingPunct="1">
              <a:lnSpc>
                <a:spcPct val="80000"/>
              </a:lnSpc>
              <a:buFont typeface="Georgia" pitchFamily="18" charset="0"/>
              <a:buNone/>
            </a:pPr>
            <a:endParaRPr lang="es-ES" sz="1800" smtClean="0"/>
          </a:p>
          <a:p>
            <a:pPr algn="just" eaLnBrk="1" hangingPunct="1">
              <a:lnSpc>
                <a:spcPct val="80000"/>
              </a:lnSpc>
            </a:pPr>
            <a:r>
              <a:rPr lang="es-ES" sz="1800" smtClean="0"/>
              <a:t>Los programas de simulación han demostrado ser una herramienta estratégica y táctica para cualquier compañía.</a:t>
            </a:r>
          </a:p>
          <a:p>
            <a:pPr algn="just" eaLnBrk="1" hangingPunct="1">
              <a:lnSpc>
                <a:spcPct val="80000"/>
              </a:lnSpc>
            </a:pPr>
            <a:endParaRPr lang="es-ES" sz="1800" smtClean="0"/>
          </a:p>
          <a:p>
            <a:pPr algn="just" eaLnBrk="1" hangingPunct="1">
              <a:lnSpc>
                <a:spcPct val="80000"/>
              </a:lnSpc>
            </a:pPr>
            <a:r>
              <a:rPr lang="es-EC" sz="1800" smtClean="0"/>
              <a:t>La empresa en estudio a realizado diferentes estrategias para obtener la mayor participación en el mercado dando resultados notables y mostrando crecimiento a corto, mediano y largo plazo.</a:t>
            </a:r>
            <a:endParaRPr lang="es-ES" sz="1800" smtClean="0"/>
          </a:p>
          <a:p>
            <a:pPr algn="just" eaLnBrk="1" hangingPunct="1">
              <a:lnSpc>
                <a:spcPct val="80000"/>
              </a:lnSpc>
              <a:buFont typeface="Wingdings" pitchFamily="2" charset="2"/>
              <a:buNone/>
            </a:pPr>
            <a:endParaRPr lang="es-ES" sz="1800" smtClean="0"/>
          </a:p>
          <a:p>
            <a:pPr algn="just" eaLnBrk="1" hangingPunct="1">
              <a:lnSpc>
                <a:spcPct val="80000"/>
              </a:lnSpc>
            </a:pPr>
            <a:r>
              <a:rPr lang="es-ES" sz="1800" smtClean="0"/>
              <a:t>Dado al crecimiento de su demanda,  se requiere conocer si sus operaciones del proceso productivo podrá cumplir la demanda a largo plazo.</a:t>
            </a:r>
          </a:p>
          <a:p>
            <a:pPr algn="just" eaLnBrk="1" hangingPunct="1">
              <a:lnSpc>
                <a:spcPct val="80000"/>
              </a:lnSpc>
            </a:pPr>
            <a:endParaRPr lang="es-ES" sz="18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s-ES" smtClean="0"/>
              <a:t>Planteamiento de Mejoras</a:t>
            </a:r>
          </a:p>
        </p:txBody>
      </p:sp>
      <p:sp>
        <p:nvSpPr>
          <p:cNvPr id="26627" name="Rectangle 3"/>
          <p:cNvSpPr>
            <a:spLocks noGrp="1" noChangeArrowheads="1"/>
          </p:cNvSpPr>
          <p:nvPr>
            <p:ph idx="1"/>
          </p:nvPr>
        </p:nvSpPr>
        <p:spPr>
          <a:xfrm>
            <a:off x="457200" y="2249488"/>
            <a:ext cx="8229600" cy="4322762"/>
          </a:xfrm>
        </p:spPr>
        <p:txBody>
          <a:bodyPr/>
          <a:lstStyle/>
          <a:p>
            <a:pPr algn="just" eaLnBrk="1" hangingPunct="1">
              <a:lnSpc>
                <a:spcPct val="80000"/>
              </a:lnSpc>
              <a:buFont typeface="Arial" charset="0"/>
              <a:buChar char="•"/>
            </a:pPr>
            <a:r>
              <a:rPr lang="es-EC" sz="2400" smtClean="0">
                <a:solidFill>
                  <a:schemeClr val="accent2"/>
                </a:solidFill>
              </a:rPr>
              <a:t>Evaluación de diferentes métodos de secuenciamiento</a:t>
            </a:r>
          </a:p>
          <a:p>
            <a:pPr algn="just" eaLnBrk="1" hangingPunct="1">
              <a:lnSpc>
                <a:spcPct val="80000"/>
              </a:lnSpc>
              <a:buFont typeface="Arial" charset="0"/>
              <a:buChar char="•"/>
            </a:pPr>
            <a:endParaRPr lang="es-EC" sz="2000" smtClean="0">
              <a:solidFill>
                <a:schemeClr val="accent2"/>
              </a:solidFill>
            </a:endParaRPr>
          </a:p>
          <a:p>
            <a:pPr algn="just" eaLnBrk="1" hangingPunct="1">
              <a:lnSpc>
                <a:spcPct val="80000"/>
              </a:lnSpc>
              <a:buFont typeface="Georgia" pitchFamily="18" charset="0"/>
              <a:buNone/>
            </a:pPr>
            <a:r>
              <a:rPr lang="es-EC" sz="1800" smtClean="0"/>
              <a:t>	Un plan de secuenciamiento de producción tiene como objetivo en optimizar los cambios de formato y los tamaños de lote a producir.</a:t>
            </a:r>
          </a:p>
          <a:p>
            <a:pPr algn="just" eaLnBrk="1" hangingPunct="1">
              <a:lnSpc>
                <a:spcPct val="80000"/>
              </a:lnSpc>
              <a:buFont typeface="Arial" charset="0"/>
              <a:buChar char="•"/>
            </a:pPr>
            <a:endParaRPr lang="es-EC" sz="1800" smtClean="0"/>
          </a:p>
          <a:p>
            <a:pPr algn="just" eaLnBrk="1" hangingPunct="1">
              <a:lnSpc>
                <a:spcPct val="80000"/>
              </a:lnSpc>
              <a:buFont typeface="Georgia" pitchFamily="18" charset="0"/>
              <a:buNone/>
            </a:pPr>
            <a:r>
              <a:rPr lang="es-EC" sz="1800" smtClean="0"/>
              <a:t>	Se analizará la línea de producción B1, la cual los analizaremos por familia de productos.</a:t>
            </a:r>
          </a:p>
          <a:p>
            <a:pPr lvl="1" algn="just" eaLnBrk="1" hangingPunct="1">
              <a:lnSpc>
                <a:spcPct val="80000"/>
              </a:lnSpc>
            </a:pPr>
            <a:r>
              <a:rPr lang="es-EC" sz="1100" smtClean="0"/>
              <a:t>Familia B, representan el 90% del volumen anual, y sus productos finales (skus) son:</a:t>
            </a:r>
          </a:p>
          <a:p>
            <a:pPr lvl="1" algn="just" eaLnBrk="1" hangingPunct="1">
              <a:lnSpc>
                <a:spcPct val="80000"/>
              </a:lnSpc>
            </a:pPr>
            <a:r>
              <a:rPr lang="es-EC" sz="1100" smtClean="0"/>
              <a:t>Familia D, representan el 10% del volumen anual, y sus productos finales (skus) son:</a:t>
            </a:r>
          </a:p>
          <a:p>
            <a:pPr algn="just" eaLnBrk="1" hangingPunct="1">
              <a:lnSpc>
                <a:spcPct val="80000"/>
              </a:lnSpc>
              <a:buFont typeface="Georgia" pitchFamily="18" charset="0"/>
              <a:buNone/>
            </a:pPr>
            <a:endParaRPr lang="es-EC" sz="2000" smtClean="0"/>
          </a:p>
          <a:p>
            <a:pPr algn="just" eaLnBrk="1" hangingPunct="1">
              <a:lnSpc>
                <a:spcPct val="80000"/>
              </a:lnSpc>
              <a:buFont typeface="Georgia" pitchFamily="18" charset="0"/>
              <a:buNone/>
            </a:pPr>
            <a:r>
              <a:rPr lang="es-EC" sz="1800" smtClean="0"/>
              <a:t>	No se recomienda la planificación de cualquier sku de la familia D secuenciada después de cualquier sku de la familia B.</a:t>
            </a:r>
          </a:p>
          <a:p>
            <a:pPr algn="just" eaLnBrk="1" hangingPunct="1">
              <a:lnSpc>
                <a:spcPct val="80000"/>
              </a:lnSpc>
              <a:buFont typeface="Arial" charset="0"/>
              <a:buChar char="•"/>
            </a:pPr>
            <a:endParaRPr lang="es-EC" sz="1800" smtClean="0"/>
          </a:p>
          <a:p>
            <a:pPr algn="just" eaLnBrk="1" hangingPunct="1">
              <a:lnSpc>
                <a:spcPct val="80000"/>
              </a:lnSpc>
              <a:buFont typeface="Georgia" pitchFamily="18" charset="0"/>
              <a:buNone/>
            </a:pPr>
            <a:r>
              <a:rPr lang="es-EC" sz="1800" smtClean="0"/>
              <a:t>	A continuación detallamos las secuencias estudiadas:</a:t>
            </a:r>
          </a:p>
          <a:p>
            <a:pPr algn="just" eaLnBrk="1" hangingPunct="1">
              <a:lnSpc>
                <a:spcPct val="80000"/>
              </a:lnSpc>
              <a:buFont typeface="Georgia" pitchFamily="18" charset="0"/>
              <a:buNone/>
            </a:pPr>
            <a:endParaRPr lang="es-EC" sz="2400" smtClean="0"/>
          </a:p>
          <a:p>
            <a:pPr algn="just" eaLnBrk="1" hangingPunct="1">
              <a:lnSpc>
                <a:spcPct val="80000"/>
              </a:lnSpc>
              <a:buFont typeface="Georgia" pitchFamily="18" charset="0"/>
              <a:buNone/>
            </a:pPr>
            <a:endParaRPr lang="es-EC" sz="24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p:txBody>
          <a:bodyPr/>
          <a:lstStyle/>
          <a:p>
            <a:pPr eaLnBrk="1" hangingPunct="1"/>
            <a:r>
              <a:rPr lang="es-ES" smtClean="0"/>
              <a:t>Planteamiento de Mejoras</a:t>
            </a:r>
          </a:p>
        </p:txBody>
      </p:sp>
      <p:sp>
        <p:nvSpPr>
          <p:cNvPr id="23555" name="Rectangle 3"/>
          <p:cNvSpPr>
            <a:spLocks noGrp="1" noChangeArrowheads="1"/>
          </p:cNvSpPr>
          <p:nvPr>
            <p:ph idx="1"/>
          </p:nvPr>
        </p:nvSpPr>
        <p:spPr>
          <a:xfrm>
            <a:off x="457200" y="2249488"/>
            <a:ext cx="8229600" cy="2179637"/>
          </a:xfrm>
        </p:spPr>
        <p:txBody>
          <a:bodyPr/>
          <a:lstStyle/>
          <a:p>
            <a:pPr algn="just" eaLnBrk="1" hangingPunct="1">
              <a:lnSpc>
                <a:spcPct val="80000"/>
              </a:lnSpc>
              <a:buFont typeface="Arial" charset="0"/>
              <a:buChar char="•"/>
              <a:defRPr/>
            </a:pPr>
            <a:r>
              <a:rPr lang="es-EC" sz="2400" dirty="0" smtClean="0">
                <a:solidFill>
                  <a:schemeClr val="accent2"/>
                </a:solidFill>
              </a:rPr>
              <a:t>Evaluación de diferentes métodos de secuenciamiento</a:t>
            </a:r>
          </a:p>
          <a:p>
            <a:pPr marL="366268" indent="-246888" algn="just" eaLnBrk="1" fontAlgn="auto" hangingPunct="1">
              <a:lnSpc>
                <a:spcPct val="80000"/>
              </a:lnSpc>
              <a:spcAft>
                <a:spcPts val="0"/>
              </a:spcAft>
              <a:buFont typeface="Georgia" pitchFamily="18" charset="0"/>
              <a:buNone/>
              <a:defRPr/>
            </a:pPr>
            <a:r>
              <a:rPr lang="es-EC" sz="1800" dirty="0" smtClean="0"/>
              <a:t>	</a:t>
            </a:r>
            <a:r>
              <a:rPr lang="es-EC" sz="1800" b="1" u="sng" dirty="0" smtClean="0"/>
              <a:t>Familia D</a:t>
            </a:r>
          </a:p>
          <a:p>
            <a:pPr marL="658368" lvl="1" indent="-246888" algn="just" eaLnBrk="1" fontAlgn="auto" hangingPunct="1">
              <a:lnSpc>
                <a:spcPct val="80000"/>
              </a:lnSpc>
              <a:spcAft>
                <a:spcPts val="0"/>
              </a:spcAft>
              <a:buFont typeface="Georgia" pitchFamily="18" charset="0"/>
              <a:buNone/>
              <a:defRPr/>
            </a:pPr>
            <a:endParaRPr lang="es-EC" sz="1100" dirty="0" smtClean="0"/>
          </a:p>
          <a:p>
            <a:pPr marL="452437" indent="-342900" algn="just" eaLnBrk="1" hangingPunct="1">
              <a:lnSpc>
                <a:spcPct val="80000"/>
              </a:lnSpc>
              <a:buFont typeface="Georgia" pitchFamily="18" charset="0"/>
              <a:buAutoNum type="arabicPeriod"/>
              <a:defRPr/>
            </a:pPr>
            <a:r>
              <a:rPr lang="es-ES" sz="1800" dirty="0" smtClean="0"/>
              <a:t>Modelo (DL250 – DR250 – DR500) </a:t>
            </a:r>
          </a:p>
          <a:p>
            <a:pPr marL="452437" indent="-342900" algn="just" eaLnBrk="1" hangingPunct="1">
              <a:lnSpc>
                <a:spcPct val="80000"/>
              </a:lnSpc>
              <a:buFont typeface="Georgia" pitchFamily="18" charset="0"/>
              <a:buAutoNum type="arabicPeriod"/>
              <a:defRPr/>
            </a:pPr>
            <a:endParaRPr lang="es-ES" sz="1800" dirty="0" smtClean="0"/>
          </a:p>
          <a:p>
            <a:pPr marL="452437" indent="-342900" algn="just" eaLnBrk="1" hangingPunct="1">
              <a:lnSpc>
                <a:spcPct val="80000"/>
              </a:lnSpc>
              <a:buFont typeface="Georgia" pitchFamily="18" charset="0"/>
              <a:buAutoNum type="arabicPeriod"/>
              <a:defRPr/>
            </a:pPr>
            <a:r>
              <a:rPr lang="es-ES" sz="1800" dirty="0" smtClean="0"/>
              <a:t>Modelo (DR500 – DR250 – DL250)</a:t>
            </a:r>
          </a:p>
          <a:p>
            <a:pPr marL="452437" indent="-342900" algn="just" eaLnBrk="1" hangingPunct="1">
              <a:lnSpc>
                <a:spcPct val="80000"/>
              </a:lnSpc>
              <a:buFont typeface="Georgia" pitchFamily="18" charset="0"/>
              <a:buAutoNum type="arabicPeriod"/>
              <a:defRPr/>
            </a:pPr>
            <a:endParaRPr lang="es-EC" sz="1800" dirty="0" smtClean="0"/>
          </a:p>
          <a:p>
            <a:pPr marL="452437" indent="-342900" algn="just" eaLnBrk="1" hangingPunct="1">
              <a:lnSpc>
                <a:spcPct val="80000"/>
              </a:lnSpc>
              <a:buFont typeface="Georgia" pitchFamily="18" charset="0"/>
              <a:buAutoNum type="arabicPeriod"/>
              <a:defRPr/>
            </a:pPr>
            <a:r>
              <a:rPr lang="es-ES" sz="1800" dirty="0" smtClean="0"/>
              <a:t>Modelo (DR500 – DL250 – DR250)</a:t>
            </a:r>
            <a:endParaRPr lang="es-EC" sz="1800" dirty="0" smtClean="0"/>
          </a:p>
          <a:p>
            <a:pPr marL="452437" indent="-342900" algn="just" eaLnBrk="1" hangingPunct="1">
              <a:lnSpc>
                <a:spcPct val="80000"/>
              </a:lnSpc>
              <a:buFont typeface="Georgia" pitchFamily="18" charset="0"/>
              <a:buAutoNum type="arabicPeriod"/>
              <a:defRPr/>
            </a:pPr>
            <a:endParaRPr lang="es-EC" sz="1800" dirty="0" smtClean="0"/>
          </a:p>
          <a:p>
            <a:pPr algn="just" eaLnBrk="1" hangingPunct="1">
              <a:lnSpc>
                <a:spcPct val="80000"/>
              </a:lnSpc>
              <a:buFont typeface="Georgia" pitchFamily="18" charset="0"/>
              <a:buNone/>
              <a:defRPr/>
            </a:pPr>
            <a:endParaRPr lang="es-EC" sz="2000" dirty="0" smtClean="0"/>
          </a:p>
          <a:p>
            <a:pPr algn="just" eaLnBrk="1" hangingPunct="1">
              <a:lnSpc>
                <a:spcPct val="80000"/>
              </a:lnSpc>
              <a:buFont typeface="Arial" charset="0"/>
              <a:buChar char="•"/>
              <a:defRPr/>
            </a:pPr>
            <a:endParaRPr lang="es-EC" sz="1800" dirty="0" smtClean="0"/>
          </a:p>
          <a:p>
            <a:pPr algn="just" eaLnBrk="1" hangingPunct="1">
              <a:lnSpc>
                <a:spcPct val="80000"/>
              </a:lnSpc>
              <a:buFont typeface="Georgia" pitchFamily="18" charset="0"/>
              <a:buNone/>
              <a:defRPr/>
            </a:pPr>
            <a:endParaRPr lang="es-EC" sz="2400" dirty="0" smtClean="0"/>
          </a:p>
          <a:p>
            <a:pPr algn="just" eaLnBrk="1" hangingPunct="1">
              <a:lnSpc>
                <a:spcPct val="80000"/>
              </a:lnSpc>
              <a:buFont typeface="Georgia" pitchFamily="18" charset="0"/>
              <a:buNone/>
              <a:defRPr/>
            </a:pPr>
            <a:endParaRPr lang="es-EC" sz="2400" dirty="0" smtClean="0"/>
          </a:p>
        </p:txBody>
      </p:sp>
      <p:sp>
        <p:nvSpPr>
          <p:cNvPr id="2055"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graphicFrame>
        <p:nvGraphicFramePr>
          <p:cNvPr id="2050" name="Object 2"/>
          <p:cNvGraphicFramePr>
            <a:graphicFrameLocks noChangeAspect="1"/>
          </p:cNvGraphicFramePr>
          <p:nvPr/>
        </p:nvGraphicFramePr>
        <p:xfrm>
          <a:off x="5500688" y="2892425"/>
          <a:ext cx="1785937" cy="404813"/>
        </p:xfrm>
        <a:graphic>
          <a:graphicData uri="http://schemas.openxmlformats.org/presentationml/2006/ole">
            <p:oleObj spid="_x0000_s2050" name="Visio" r:id="rId3" imgW="3274653" imgH="754734" progId="Visio.Drawing.11">
              <p:embed/>
            </p:oleObj>
          </a:graphicData>
        </a:graphic>
      </p:graphicFrame>
      <p:sp>
        <p:nvSpPr>
          <p:cNvPr id="2056"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graphicFrame>
        <p:nvGraphicFramePr>
          <p:cNvPr id="2051" name="Object 4"/>
          <p:cNvGraphicFramePr>
            <a:graphicFrameLocks noChangeAspect="1"/>
          </p:cNvGraphicFramePr>
          <p:nvPr/>
        </p:nvGraphicFramePr>
        <p:xfrm>
          <a:off x="5500688" y="3357563"/>
          <a:ext cx="1785937" cy="412750"/>
        </p:xfrm>
        <a:graphic>
          <a:graphicData uri="http://schemas.openxmlformats.org/presentationml/2006/ole">
            <p:oleObj spid="_x0000_s2051" name="Visio" r:id="rId4" imgW="3274653" imgH="754734" progId="Visio.Drawing.11">
              <p:embed/>
            </p:oleObj>
          </a:graphicData>
        </a:graphic>
      </p:graphicFrame>
      <p:sp>
        <p:nvSpPr>
          <p:cNvPr id="2057"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graphicFrame>
        <p:nvGraphicFramePr>
          <p:cNvPr id="2052" name="Object 6"/>
          <p:cNvGraphicFramePr>
            <a:graphicFrameLocks noChangeAspect="1"/>
          </p:cNvGraphicFramePr>
          <p:nvPr/>
        </p:nvGraphicFramePr>
        <p:xfrm>
          <a:off x="5500688" y="3857625"/>
          <a:ext cx="1785937" cy="436563"/>
        </p:xfrm>
        <a:graphic>
          <a:graphicData uri="http://schemas.openxmlformats.org/presentationml/2006/ole">
            <p:oleObj spid="_x0000_s2052" name="Visio" r:id="rId5" imgW="3274653" imgH="754734" progId="Visio.Drawing.11">
              <p:embed/>
            </p:oleObj>
          </a:graphicData>
        </a:graphic>
      </p:graphicFrame>
      <p:graphicFrame>
        <p:nvGraphicFramePr>
          <p:cNvPr id="11" name="10 Gráfico"/>
          <p:cNvGraphicFramePr/>
          <p:nvPr/>
        </p:nvGraphicFramePr>
        <p:xfrm>
          <a:off x="2571736" y="4643446"/>
          <a:ext cx="4143404" cy="2000264"/>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s-ES" smtClean="0"/>
              <a:t>Planteamiento de Mejoras</a:t>
            </a:r>
          </a:p>
        </p:txBody>
      </p:sp>
      <p:sp>
        <p:nvSpPr>
          <p:cNvPr id="23555" name="Rectangle 3"/>
          <p:cNvSpPr>
            <a:spLocks noGrp="1" noChangeArrowheads="1"/>
          </p:cNvSpPr>
          <p:nvPr>
            <p:ph idx="1"/>
          </p:nvPr>
        </p:nvSpPr>
        <p:spPr>
          <a:xfrm>
            <a:off x="457200" y="2249488"/>
            <a:ext cx="8229600" cy="3751262"/>
          </a:xfrm>
        </p:spPr>
        <p:txBody>
          <a:bodyPr/>
          <a:lstStyle/>
          <a:p>
            <a:pPr algn="just" eaLnBrk="1" hangingPunct="1">
              <a:lnSpc>
                <a:spcPct val="80000"/>
              </a:lnSpc>
              <a:buFont typeface="Arial" charset="0"/>
              <a:buChar char="•"/>
              <a:defRPr/>
            </a:pPr>
            <a:r>
              <a:rPr lang="es-EC" sz="2400" dirty="0" smtClean="0">
                <a:solidFill>
                  <a:schemeClr val="accent2"/>
                </a:solidFill>
              </a:rPr>
              <a:t>Evaluación de diferentes métodos de secuenciamiento</a:t>
            </a:r>
          </a:p>
          <a:p>
            <a:pPr algn="just" eaLnBrk="1" hangingPunct="1">
              <a:lnSpc>
                <a:spcPct val="80000"/>
              </a:lnSpc>
              <a:buFont typeface="Georgia" pitchFamily="18" charset="0"/>
              <a:buNone/>
              <a:defRPr/>
            </a:pPr>
            <a:r>
              <a:rPr lang="es-EC" sz="2400" dirty="0" smtClean="0">
                <a:solidFill>
                  <a:schemeClr val="accent2"/>
                </a:solidFill>
              </a:rPr>
              <a:t>	</a:t>
            </a:r>
            <a:r>
              <a:rPr lang="es-EC" sz="1800" b="1" u="sng" dirty="0" smtClean="0"/>
              <a:t> Familia D</a:t>
            </a:r>
            <a:endParaRPr lang="es-EC" sz="1800" dirty="0" smtClean="0">
              <a:solidFill>
                <a:schemeClr val="accent2"/>
              </a:solidFill>
            </a:endParaRPr>
          </a:p>
          <a:p>
            <a:pPr algn="just" eaLnBrk="1" hangingPunct="1">
              <a:lnSpc>
                <a:spcPct val="80000"/>
              </a:lnSpc>
              <a:buFont typeface="Arial" charset="0"/>
              <a:buChar char="•"/>
              <a:defRPr/>
            </a:pPr>
            <a:endParaRPr lang="es-EC" sz="2400" dirty="0" smtClean="0">
              <a:solidFill>
                <a:schemeClr val="accent2"/>
              </a:solidFill>
            </a:endParaRPr>
          </a:p>
          <a:p>
            <a:pPr algn="just" eaLnBrk="1" hangingPunct="1">
              <a:lnSpc>
                <a:spcPct val="80000"/>
              </a:lnSpc>
              <a:buFont typeface="Georgia" pitchFamily="18" charset="0"/>
              <a:buNone/>
              <a:defRPr/>
            </a:pPr>
            <a:r>
              <a:rPr lang="es-EC" sz="1800" dirty="0" smtClean="0"/>
              <a:t>	Para todos los modelos planteados para la familia D tenemos diferentes cantidades en desperdicio, costeando dichos valores la secuencia más rentable es  la 1ra opción.</a:t>
            </a:r>
          </a:p>
          <a:p>
            <a:pPr algn="just" eaLnBrk="1" hangingPunct="1">
              <a:lnSpc>
                <a:spcPct val="80000"/>
              </a:lnSpc>
              <a:buFont typeface="Arial" charset="0"/>
              <a:buChar char="•"/>
              <a:defRPr/>
            </a:pPr>
            <a:endParaRPr lang="es-EC" sz="1800" u="sng" dirty="0" smtClean="0"/>
          </a:p>
          <a:p>
            <a:pPr marL="658368" lvl="1" indent="-246888" algn="just" eaLnBrk="1" fontAlgn="auto" hangingPunct="1">
              <a:lnSpc>
                <a:spcPct val="80000"/>
              </a:lnSpc>
              <a:spcAft>
                <a:spcPts val="0"/>
              </a:spcAft>
              <a:buFont typeface="Georgia" pitchFamily="18" charset="0"/>
              <a:buNone/>
              <a:defRPr/>
            </a:pPr>
            <a:endParaRPr lang="es-EC" sz="1100" dirty="0" smtClean="0"/>
          </a:p>
          <a:p>
            <a:pPr marL="452437" indent="-342900" algn="just" eaLnBrk="1" hangingPunct="1">
              <a:lnSpc>
                <a:spcPct val="80000"/>
              </a:lnSpc>
              <a:buFont typeface="Georgia" pitchFamily="18" charset="0"/>
              <a:buNone/>
              <a:defRPr/>
            </a:pPr>
            <a:r>
              <a:rPr lang="es-ES" sz="1800" dirty="0" smtClean="0"/>
              <a:t>	Modelo (DL250 – DR250 – DR500) </a:t>
            </a:r>
          </a:p>
          <a:p>
            <a:pPr marL="452437" indent="-342900" algn="just" eaLnBrk="1" hangingPunct="1">
              <a:lnSpc>
                <a:spcPct val="80000"/>
              </a:lnSpc>
              <a:buFont typeface="Georgia" pitchFamily="18" charset="0"/>
              <a:buAutoNum type="arabicPeriod"/>
              <a:defRPr/>
            </a:pPr>
            <a:endParaRPr lang="es-ES" sz="1800" dirty="0" smtClean="0"/>
          </a:p>
          <a:p>
            <a:pPr marL="452437" indent="-342900" algn="just" eaLnBrk="1" hangingPunct="1">
              <a:lnSpc>
                <a:spcPct val="80000"/>
              </a:lnSpc>
              <a:buFont typeface="Georgia" pitchFamily="18" charset="0"/>
              <a:buAutoNum type="arabicPeriod"/>
              <a:defRPr/>
            </a:pPr>
            <a:endParaRPr lang="es-EC" sz="1800" dirty="0" smtClean="0"/>
          </a:p>
          <a:p>
            <a:pPr marL="452437" indent="-342900" algn="just" eaLnBrk="1" hangingPunct="1">
              <a:lnSpc>
                <a:spcPct val="80000"/>
              </a:lnSpc>
              <a:buFont typeface="Georgia" pitchFamily="18" charset="0"/>
              <a:buAutoNum type="arabicPeriod"/>
              <a:defRPr/>
            </a:pPr>
            <a:endParaRPr lang="es-EC" sz="1800" dirty="0" smtClean="0"/>
          </a:p>
          <a:p>
            <a:pPr algn="just" eaLnBrk="1" hangingPunct="1">
              <a:lnSpc>
                <a:spcPct val="80000"/>
              </a:lnSpc>
              <a:buFont typeface="Georgia" pitchFamily="18" charset="0"/>
              <a:buNone/>
              <a:defRPr/>
            </a:pPr>
            <a:endParaRPr lang="es-EC" sz="2000" dirty="0" smtClean="0"/>
          </a:p>
          <a:p>
            <a:pPr algn="just" eaLnBrk="1" hangingPunct="1">
              <a:lnSpc>
                <a:spcPct val="80000"/>
              </a:lnSpc>
              <a:buFont typeface="Arial" charset="0"/>
              <a:buChar char="•"/>
              <a:defRPr/>
            </a:pPr>
            <a:endParaRPr lang="es-EC" sz="1800" dirty="0" smtClean="0"/>
          </a:p>
          <a:p>
            <a:pPr algn="just" eaLnBrk="1" hangingPunct="1">
              <a:lnSpc>
                <a:spcPct val="80000"/>
              </a:lnSpc>
              <a:buFont typeface="Georgia" pitchFamily="18" charset="0"/>
              <a:buNone/>
              <a:defRPr/>
            </a:pPr>
            <a:endParaRPr lang="es-EC" sz="2400" dirty="0" smtClean="0"/>
          </a:p>
          <a:p>
            <a:pPr algn="just" eaLnBrk="1" hangingPunct="1">
              <a:lnSpc>
                <a:spcPct val="80000"/>
              </a:lnSpc>
              <a:buFont typeface="Georgia" pitchFamily="18" charset="0"/>
              <a:buNone/>
              <a:defRPr/>
            </a:pPr>
            <a:endParaRPr lang="es-EC" sz="2400" dirty="0" smtClean="0"/>
          </a:p>
        </p:txBody>
      </p:sp>
      <p:sp>
        <p:nvSpPr>
          <p:cNvPr id="27652"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sp>
        <p:nvSpPr>
          <p:cNvPr id="27653"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sp>
        <p:nvSpPr>
          <p:cNvPr id="27654"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graphicFrame>
        <p:nvGraphicFramePr>
          <p:cNvPr id="7" name="6 Gráfico"/>
          <p:cNvGraphicFramePr/>
          <p:nvPr/>
        </p:nvGraphicFramePr>
        <p:xfrm>
          <a:off x="2571736" y="4643446"/>
          <a:ext cx="4143404" cy="200026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pPr eaLnBrk="1" hangingPunct="1"/>
            <a:r>
              <a:rPr lang="es-ES" smtClean="0"/>
              <a:t>Planteamiento de Mejoras</a:t>
            </a:r>
          </a:p>
        </p:txBody>
      </p:sp>
      <p:sp>
        <p:nvSpPr>
          <p:cNvPr id="23555" name="Rectangle 3"/>
          <p:cNvSpPr>
            <a:spLocks noGrp="1" noChangeArrowheads="1"/>
          </p:cNvSpPr>
          <p:nvPr>
            <p:ph idx="1"/>
          </p:nvPr>
        </p:nvSpPr>
        <p:spPr>
          <a:xfrm>
            <a:off x="457200" y="2249488"/>
            <a:ext cx="8229600" cy="4037012"/>
          </a:xfrm>
        </p:spPr>
        <p:txBody>
          <a:bodyPr/>
          <a:lstStyle/>
          <a:p>
            <a:pPr algn="just" eaLnBrk="1" hangingPunct="1">
              <a:lnSpc>
                <a:spcPct val="80000"/>
              </a:lnSpc>
              <a:buFont typeface="Arial" charset="0"/>
              <a:buChar char="•"/>
              <a:defRPr/>
            </a:pPr>
            <a:r>
              <a:rPr lang="es-EC" sz="2400" dirty="0" smtClean="0">
                <a:solidFill>
                  <a:schemeClr val="accent2"/>
                </a:solidFill>
              </a:rPr>
              <a:t>Evaluación de diferentes métodos de secuenciamiento</a:t>
            </a:r>
          </a:p>
          <a:p>
            <a:pPr marL="366268" indent="-246888" algn="just" eaLnBrk="1" fontAlgn="auto" hangingPunct="1">
              <a:lnSpc>
                <a:spcPct val="80000"/>
              </a:lnSpc>
              <a:spcAft>
                <a:spcPts val="0"/>
              </a:spcAft>
              <a:buFont typeface="Georgia" pitchFamily="18" charset="0"/>
              <a:buNone/>
              <a:defRPr/>
            </a:pPr>
            <a:r>
              <a:rPr lang="es-EC" sz="1800" dirty="0" smtClean="0"/>
              <a:t>	</a:t>
            </a:r>
            <a:r>
              <a:rPr lang="es-EC" sz="1800" b="1" u="sng" dirty="0" smtClean="0"/>
              <a:t>Familia B</a:t>
            </a:r>
          </a:p>
          <a:p>
            <a:pPr marL="658368" lvl="1" indent="-246888" algn="just" eaLnBrk="1" fontAlgn="auto" hangingPunct="1">
              <a:lnSpc>
                <a:spcPct val="80000"/>
              </a:lnSpc>
              <a:spcAft>
                <a:spcPts val="0"/>
              </a:spcAft>
              <a:buFont typeface="Georgia" pitchFamily="18" charset="0"/>
              <a:buNone/>
              <a:defRPr/>
            </a:pPr>
            <a:endParaRPr lang="es-EC" sz="1100" dirty="0" smtClean="0"/>
          </a:p>
          <a:p>
            <a:pPr marL="452437" indent="-342900" algn="just" eaLnBrk="1" hangingPunct="1">
              <a:lnSpc>
                <a:spcPct val="80000"/>
              </a:lnSpc>
              <a:buFont typeface="+mj-lt"/>
              <a:buAutoNum type="arabicPeriod" startAt="4"/>
              <a:defRPr/>
            </a:pPr>
            <a:r>
              <a:rPr lang="es-ES" sz="1800" dirty="0" smtClean="0"/>
              <a:t>Modelo (BL500 – BV500 – BC500 – BC250 – BV250 – BL250)</a:t>
            </a:r>
          </a:p>
          <a:p>
            <a:pPr marL="452437" indent="-342900" algn="just" eaLnBrk="1" hangingPunct="1">
              <a:lnSpc>
                <a:spcPct val="80000"/>
              </a:lnSpc>
              <a:buFont typeface="Georgia" pitchFamily="18" charset="0"/>
              <a:buAutoNum type="arabicPeriod" startAt="4"/>
              <a:defRPr/>
            </a:pPr>
            <a:endParaRPr lang="es-ES" sz="1800" dirty="0" smtClean="0"/>
          </a:p>
          <a:p>
            <a:pPr marL="452437" indent="-342900" algn="just" eaLnBrk="1" hangingPunct="1">
              <a:lnSpc>
                <a:spcPct val="80000"/>
              </a:lnSpc>
              <a:buFont typeface="Georgia" pitchFamily="18" charset="0"/>
              <a:buAutoNum type="arabicPeriod" startAt="4"/>
              <a:defRPr/>
            </a:pPr>
            <a:endParaRPr lang="es-ES" sz="1800" dirty="0" smtClean="0"/>
          </a:p>
          <a:p>
            <a:pPr marL="452437" indent="-342900" algn="just" eaLnBrk="1" hangingPunct="1">
              <a:lnSpc>
                <a:spcPct val="80000"/>
              </a:lnSpc>
              <a:buFont typeface="Georgia" pitchFamily="18" charset="0"/>
              <a:buAutoNum type="arabicPeriod" startAt="4"/>
              <a:defRPr/>
            </a:pPr>
            <a:endParaRPr lang="es-ES" sz="1800" dirty="0" smtClean="0"/>
          </a:p>
          <a:p>
            <a:pPr marL="452437" indent="-342900" algn="just" eaLnBrk="1" hangingPunct="1">
              <a:lnSpc>
                <a:spcPct val="80000"/>
              </a:lnSpc>
              <a:buFont typeface="Georgia" pitchFamily="18" charset="0"/>
              <a:buAutoNum type="arabicPeriod" startAt="4"/>
              <a:defRPr/>
            </a:pPr>
            <a:r>
              <a:rPr lang="es-ES" sz="1800" dirty="0" smtClean="0"/>
              <a:t>Modelo (BC500 – BL500 – BV500 – BV250 – BL250 – BC250)</a:t>
            </a:r>
          </a:p>
          <a:p>
            <a:pPr marL="452437" indent="-342900" algn="just" eaLnBrk="1" hangingPunct="1">
              <a:lnSpc>
                <a:spcPct val="80000"/>
              </a:lnSpc>
              <a:buFont typeface="Georgia" pitchFamily="18" charset="0"/>
              <a:buAutoNum type="arabicPeriod" startAt="4"/>
              <a:defRPr/>
            </a:pPr>
            <a:endParaRPr lang="es-ES" sz="1800" dirty="0" smtClean="0"/>
          </a:p>
          <a:p>
            <a:pPr marL="452437" indent="-342900" algn="just" eaLnBrk="1" hangingPunct="1">
              <a:lnSpc>
                <a:spcPct val="80000"/>
              </a:lnSpc>
              <a:buFont typeface="Georgia" pitchFamily="18" charset="0"/>
              <a:buAutoNum type="arabicPeriod" startAt="4"/>
              <a:defRPr/>
            </a:pPr>
            <a:endParaRPr lang="es-ES" sz="1800" dirty="0" smtClean="0"/>
          </a:p>
          <a:p>
            <a:pPr marL="452437" indent="-342900" algn="just" eaLnBrk="1" hangingPunct="1">
              <a:lnSpc>
                <a:spcPct val="80000"/>
              </a:lnSpc>
              <a:buFont typeface="Georgia" pitchFamily="18" charset="0"/>
              <a:buAutoNum type="arabicPeriod" startAt="4"/>
              <a:defRPr/>
            </a:pPr>
            <a:endParaRPr lang="es-EC" sz="1800" dirty="0" smtClean="0"/>
          </a:p>
          <a:p>
            <a:pPr marL="452437" indent="-342900" algn="just" eaLnBrk="1" hangingPunct="1">
              <a:lnSpc>
                <a:spcPct val="80000"/>
              </a:lnSpc>
              <a:buFont typeface="Georgia" pitchFamily="18" charset="0"/>
              <a:buAutoNum type="arabicPeriod" startAt="4"/>
              <a:defRPr/>
            </a:pPr>
            <a:r>
              <a:rPr lang="es-ES" sz="1800" dirty="0" smtClean="0"/>
              <a:t>Modelo (BL500 – BC500 – BV500 – BV250 – BC250 – BL250)</a:t>
            </a:r>
          </a:p>
          <a:p>
            <a:pPr marL="452437" indent="-342900" algn="just" eaLnBrk="1" hangingPunct="1">
              <a:lnSpc>
                <a:spcPct val="80000"/>
              </a:lnSpc>
              <a:buFont typeface="Georgia" pitchFamily="18" charset="0"/>
              <a:buAutoNum type="arabicPeriod" startAt="4"/>
              <a:defRPr/>
            </a:pPr>
            <a:endParaRPr lang="es-EC" sz="1800" dirty="0" smtClean="0"/>
          </a:p>
          <a:p>
            <a:pPr marL="452437" indent="-342900" algn="just" eaLnBrk="1" hangingPunct="1">
              <a:lnSpc>
                <a:spcPct val="80000"/>
              </a:lnSpc>
              <a:buFont typeface="Georgia" pitchFamily="18" charset="0"/>
              <a:buAutoNum type="arabicPeriod" startAt="4"/>
              <a:defRPr/>
            </a:pPr>
            <a:endParaRPr lang="es-EC" sz="1800" dirty="0" smtClean="0"/>
          </a:p>
          <a:p>
            <a:pPr algn="just" eaLnBrk="1" hangingPunct="1">
              <a:lnSpc>
                <a:spcPct val="80000"/>
              </a:lnSpc>
              <a:buFont typeface="Georgia" pitchFamily="18" charset="0"/>
              <a:buNone/>
              <a:defRPr/>
            </a:pPr>
            <a:endParaRPr lang="es-EC" sz="2000" dirty="0" smtClean="0"/>
          </a:p>
          <a:p>
            <a:pPr algn="just" eaLnBrk="1" hangingPunct="1">
              <a:lnSpc>
                <a:spcPct val="80000"/>
              </a:lnSpc>
              <a:buFont typeface="Arial" charset="0"/>
              <a:buChar char="•"/>
              <a:defRPr/>
            </a:pPr>
            <a:endParaRPr lang="es-EC" sz="1800" dirty="0" smtClean="0"/>
          </a:p>
          <a:p>
            <a:pPr algn="just" eaLnBrk="1" hangingPunct="1">
              <a:lnSpc>
                <a:spcPct val="80000"/>
              </a:lnSpc>
              <a:buFont typeface="Georgia" pitchFamily="18" charset="0"/>
              <a:buNone/>
              <a:defRPr/>
            </a:pPr>
            <a:endParaRPr lang="es-EC" sz="2400" dirty="0" smtClean="0"/>
          </a:p>
          <a:p>
            <a:pPr algn="just" eaLnBrk="1" hangingPunct="1">
              <a:lnSpc>
                <a:spcPct val="80000"/>
              </a:lnSpc>
              <a:buFont typeface="Georgia" pitchFamily="18" charset="0"/>
              <a:buNone/>
              <a:defRPr/>
            </a:pPr>
            <a:endParaRPr lang="es-EC" sz="2400" dirty="0" smtClean="0"/>
          </a:p>
        </p:txBody>
      </p:sp>
      <p:sp>
        <p:nvSpPr>
          <p:cNvPr id="3079"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sp>
        <p:nvSpPr>
          <p:cNvPr id="3080"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sp>
        <p:nvSpPr>
          <p:cNvPr id="3081"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sp>
        <p:nvSpPr>
          <p:cNvPr id="3082"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graphicFrame>
        <p:nvGraphicFramePr>
          <p:cNvPr id="3074" name="Object 5"/>
          <p:cNvGraphicFramePr>
            <a:graphicFrameLocks noChangeAspect="1"/>
          </p:cNvGraphicFramePr>
          <p:nvPr/>
        </p:nvGraphicFramePr>
        <p:xfrm>
          <a:off x="1071563" y="3357563"/>
          <a:ext cx="3929062" cy="428625"/>
        </p:xfrm>
        <a:graphic>
          <a:graphicData uri="http://schemas.openxmlformats.org/presentationml/2006/ole">
            <p:oleObj spid="_x0000_s3074" name="Visio" r:id="rId4" imgW="6784694" imgH="754734" progId="Visio.Drawing.11">
              <p:embed/>
            </p:oleObj>
          </a:graphicData>
        </a:graphic>
      </p:graphicFrame>
      <p:sp>
        <p:nvSpPr>
          <p:cNvPr id="3083"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graphicFrame>
        <p:nvGraphicFramePr>
          <p:cNvPr id="3075" name="Object 7"/>
          <p:cNvGraphicFramePr>
            <a:graphicFrameLocks noChangeAspect="1"/>
          </p:cNvGraphicFramePr>
          <p:nvPr/>
        </p:nvGraphicFramePr>
        <p:xfrm>
          <a:off x="1071563" y="4500563"/>
          <a:ext cx="3929062" cy="414337"/>
        </p:xfrm>
        <a:graphic>
          <a:graphicData uri="http://schemas.openxmlformats.org/presentationml/2006/ole">
            <p:oleObj spid="_x0000_s3075" name="Visio" r:id="rId5" imgW="6784694" imgH="760673" progId="Visio.Drawing.11">
              <p:embed/>
            </p:oleObj>
          </a:graphicData>
        </a:graphic>
      </p:graphicFrame>
      <p:sp>
        <p:nvSpPr>
          <p:cNvPr id="3084"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graphicFrame>
        <p:nvGraphicFramePr>
          <p:cNvPr id="3076" name="Object 9"/>
          <p:cNvGraphicFramePr>
            <a:graphicFrameLocks noChangeAspect="1"/>
          </p:cNvGraphicFramePr>
          <p:nvPr/>
        </p:nvGraphicFramePr>
        <p:xfrm>
          <a:off x="1000125" y="5572125"/>
          <a:ext cx="4000500" cy="428625"/>
        </p:xfrm>
        <a:graphic>
          <a:graphicData uri="http://schemas.openxmlformats.org/presentationml/2006/ole">
            <p:oleObj spid="_x0000_s3076" name="Visio" r:id="rId6" imgW="6784694" imgH="754734" progId="Visio.Drawing.11">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s-ES" smtClean="0"/>
              <a:t>Planteamiento de Mejoras</a:t>
            </a:r>
          </a:p>
        </p:txBody>
      </p:sp>
      <p:sp>
        <p:nvSpPr>
          <p:cNvPr id="23555" name="Rectangle 3"/>
          <p:cNvSpPr>
            <a:spLocks noGrp="1" noChangeArrowheads="1"/>
          </p:cNvSpPr>
          <p:nvPr>
            <p:ph idx="1"/>
          </p:nvPr>
        </p:nvSpPr>
        <p:spPr>
          <a:xfrm>
            <a:off x="457200" y="2249488"/>
            <a:ext cx="8229600" cy="2751137"/>
          </a:xfrm>
        </p:spPr>
        <p:txBody>
          <a:bodyPr/>
          <a:lstStyle/>
          <a:p>
            <a:pPr algn="just" eaLnBrk="1" hangingPunct="1">
              <a:lnSpc>
                <a:spcPct val="80000"/>
              </a:lnSpc>
              <a:buFont typeface="Arial" charset="0"/>
              <a:buChar char="•"/>
              <a:defRPr/>
            </a:pPr>
            <a:r>
              <a:rPr lang="es-EC" sz="2400" dirty="0" smtClean="0">
                <a:solidFill>
                  <a:schemeClr val="accent2"/>
                </a:solidFill>
              </a:rPr>
              <a:t>Evaluación de diferentes métodos de secuenciamiento</a:t>
            </a:r>
          </a:p>
          <a:p>
            <a:pPr algn="just" eaLnBrk="1" hangingPunct="1">
              <a:lnSpc>
                <a:spcPct val="80000"/>
              </a:lnSpc>
              <a:buFont typeface="Georgia" pitchFamily="18" charset="0"/>
              <a:buNone/>
              <a:defRPr/>
            </a:pPr>
            <a:r>
              <a:rPr lang="es-EC" sz="2400" b="1" dirty="0" smtClean="0"/>
              <a:t>	</a:t>
            </a:r>
            <a:r>
              <a:rPr lang="es-EC" sz="1800" b="1" u="sng" dirty="0" smtClean="0"/>
              <a:t>Familia B</a:t>
            </a:r>
          </a:p>
          <a:p>
            <a:pPr algn="just" eaLnBrk="1" hangingPunct="1">
              <a:lnSpc>
                <a:spcPct val="80000"/>
              </a:lnSpc>
              <a:buFont typeface="Georgia" pitchFamily="18" charset="0"/>
              <a:buNone/>
              <a:defRPr/>
            </a:pPr>
            <a:endParaRPr lang="es-EC" sz="1800" dirty="0" smtClean="0">
              <a:solidFill>
                <a:schemeClr val="accent2"/>
              </a:solidFill>
            </a:endParaRPr>
          </a:p>
          <a:p>
            <a:pPr algn="just" eaLnBrk="1" hangingPunct="1">
              <a:lnSpc>
                <a:spcPct val="80000"/>
              </a:lnSpc>
              <a:buFont typeface="Georgia" pitchFamily="18" charset="0"/>
              <a:buNone/>
              <a:defRPr/>
            </a:pPr>
            <a:endParaRPr lang="es-EC" sz="1800" dirty="0" smtClean="0">
              <a:solidFill>
                <a:schemeClr val="accent2"/>
              </a:solidFill>
            </a:endParaRPr>
          </a:p>
          <a:p>
            <a:pPr algn="just" eaLnBrk="1" hangingPunct="1">
              <a:lnSpc>
                <a:spcPct val="80000"/>
              </a:lnSpc>
              <a:buFont typeface="Georgia" pitchFamily="18" charset="0"/>
              <a:buNone/>
              <a:defRPr/>
            </a:pPr>
            <a:endParaRPr lang="es-EC" sz="1800" dirty="0" smtClean="0">
              <a:solidFill>
                <a:schemeClr val="accent2"/>
              </a:solidFill>
            </a:endParaRPr>
          </a:p>
          <a:p>
            <a:pPr algn="just" eaLnBrk="1" hangingPunct="1">
              <a:lnSpc>
                <a:spcPct val="80000"/>
              </a:lnSpc>
              <a:buFont typeface="Georgia" pitchFamily="18" charset="0"/>
              <a:buNone/>
              <a:defRPr/>
            </a:pPr>
            <a:endParaRPr lang="es-EC" sz="1800" dirty="0" smtClean="0">
              <a:solidFill>
                <a:schemeClr val="accent2"/>
              </a:solidFill>
            </a:endParaRPr>
          </a:p>
          <a:p>
            <a:pPr algn="just" eaLnBrk="1" hangingPunct="1">
              <a:lnSpc>
                <a:spcPct val="80000"/>
              </a:lnSpc>
              <a:buFont typeface="Georgia" pitchFamily="18" charset="0"/>
              <a:buNone/>
              <a:defRPr/>
            </a:pPr>
            <a:endParaRPr lang="es-EC" sz="1800" dirty="0" smtClean="0">
              <a:solidFill>
                <a:schemeClr val="accent2"/>
              </a:solidFill>
            </a:endParaRPr>
          </a:p>
          <a:p>
            <a:pPr algn="just" eaLnBrk="1" hangingPunct="1">
              <a:lnSpc>
                <a:spcPct val="80000"/>
              </a:lnSpc>
              <a:buFont typeface="Georgia" pitchFamily="18" charset="0"/>
              <a:buNone/>
              <a:defRPr/>
            </a:pPr>
            <a:endParaRPr lang="es-EC" sz="1800" dirty="0" smtClean="0">
              <a:solidFill>
                <a:schemeClr val="accent2"/>
              </a:solidFill>
            </a:endParaRPr>
          </a:p>
          <a:p>
            <a:pPr algn="just" eaLnBrk="1" hangingPunct="1">
              <a:lnSpc>
                <a:spcPct val="80000"/>
              </a:lnSpc>
              <a:buFont typeface="Georgia" pitchFamily="18" charset="0"/>
              <a:buNone/>
              <a:defRPr/>
            </a:pPr>
            <a:endParaRPr lang="es-EC" sz="1800" dirty="0" smtClean="0">
              <a:solidFill>
                <a:schemeClr val="accent2"/>
              </a:solidFill>
            </a:endParaRPr>
          </a:p>
          <a:p>
            <a:pPr algn="just" eaLnBrk="1" hangingPunct="1">
              <a:lnSpc>
                <a:spcPct val="80000"/>
              </a:lnSpc>
              <a:buFont typeface="Georgia" pitchFamily="18" charset="0"/>
              <a:buNone/>
              <a:defRPr/>
            </a:pPr>
            <a:endParaRPr lang="es-EC" sz="1800" dirty="0" smtClean="0">
              <a:solidFill>
                <a:schemeClr val="accent2"/>
              </a:solidFill>
            </a:endParaRPr>
          </a:p>
          <a:p>
            <a:pPr algn="just" eaLnBrk="1" hangingPunct="1">
              <a:lnSpc>
                <a:spcPct val="80000"/>
              </a:lnSpc>
              <a:buFont typeface="Georgia" pitchFamily="18" charset="0"/>
              <a:buNone/>
              <a:defRPr/>
            </a:pPr>
            <a:endParaRPr lang="es-EC" sz="1800" dirty="0" smtClean="0">
              <a:solidFill>
                <a:schemeClr val="accent2"/>
              </a:solidFill>
            </a:endParaRPr>
          </a:p>
          <a:p>
            <a:pPr algn="just" eaLnBrk="1" hangingPunct="1">
              <a:lnSpc>
                <a:spcPct val="80000"/>
              </a:lnSpc>
              <a:buFont typeface="Arial" charset="0"/>
              <a:buChar char="•"/>
              <a:defRPr/>
            </a:pPr>
            <a:endParaRPr lang="es-EC" sz="1600" dirty="0" smtClean="0"/>
          </a:p>
          <a:p>
            <a:pPr algn="just" eaLnBrk="1" hangingPunct="1">
              <a:lnSpc>
                <a:spcPct val="80000"/>
              </a:lnSpc>
              <a:buFont typeface="Georgia" pitchFamily="18" charset="0"/>
              <a:buNone/>
              <a:defRPr/>
            </a:pPr>
            <a:r>
              <a:rPr lang="es-EC" sz="1600" dirty="0" smtClean="0"/>
              <a:t>	Para todos los modelos planteados para la familia B tenemos la misma cantidad en desperdicio, costeando dichos valores la secuencia más restable es  la 5ta opción. </a:t>
            </a:r>
          </a:p>
          <a:p>
            <a:pPr marL="658368" lvl="1" indent="-246888" algn="just" eaLnBrk="1" fontAlgn="auto" hangingPunct="1">
              <a:lnSpc>
                <a:spcPct val="80000"/>
              </a:lnSpc>
              <a:spcAft>
                <a:spcPts val="0"/>
              </a:spcAft>
              <a:buFont typeface="Georgia" pitchFamily="18" charset="0"/>
              <a:buNone/>
              <a:defRPr/>
            </a:pPr>
            <a:endParaRPr lang="es-EC" sz="1100" dirty="0" smtClean="0"/>
          </a:p>
          <a:p>
            <a:pPr marL="452437" indent="-342900" algn="just" eaLnBrk="1" hangingPunct="1">
              <a:lnSpc>
                <a:spcPct val="80000"/>
              </a:lnSpc>
              <a:buFont typeface="Georgia" pitchFamily="18" charset="0"/>
              <a:buNone/>
              <a:defRPr/>
            </a:pPr>
            <a:r>
              <a:rPr lang="es-ES" sz="1800" dirty="0" smtClean="0"/>
              <a:t>	</a:t>
            </a:r>
            <a:r>
              <a:rPr lang="es-ES" sz="1600" dirty="0" smtClean="0"/>
              <a:t>Modelo (BC500 – BL500 – BV500 – BV250 – BL250 – BC250)</a:t>
            </a:r>
          </a:p>
          <a:p>
            <a:pPr marL="452437" indent="-342900" algn="just" eaLnBrk="1" hangingPunct="1">
              <a:lnSpc>
                <a:spcPct val="80000"/>
              </a:lnSpc>
              <a:buFont typeface="Georgia" pitchFamily="18" charset="0"/>
              <a:buNone/>
              <a:defRPr/>
            </a:pPr>
            <a:endParaRPr lang="es-ES" sz="1800" dirty="0" smtClean="0"/>
          </a:p>
          <a:p>
            <a:pPr marL="452437" indent="-342900" algn="just" eaLnBrk="1" hangingPunct="1">
              <a:lnSpc>
                <a:spcPct val="80000"/>
              </a:lnSpc>
              <a:buFont typeface="Georgia" pitchFamily="18" charset="0"/>
              <a:buAutoNum type="arabicPeriod"/>
              <a:defRPr/>
            </a:pPr>
            <a:endParaRPr lang="es-ES" sz="1800" dirty="0" smtClean="0"/>
          </a:p>
          <a:p>
            <a:pPr marL="452437" indent="-342900" algn="just" eaLnBrk="1" hangingPunct="1">
              <a:lnSpc>
                <a:spcPct val="80000"/>
              </a:lnSpc>
              <a:buFont typeface="Georgia" pitchFamily="18" charset="0"/>
              <a:buAutoNum type="arabicPeriod"/>
              <a:defRPr/>
            </a:pPr>
            <a:endParaRPr lang="es-EC" sz="1800" dirty="0" smtClean="0"/>
          </a:p>
          <a:p>
            <a:pPr marL="452437" indent="-342900" algn="just" eaLnBrk="1" hangingPunct="1">
              <a:lnSpc>
                <a:spcPct val="80000"/>
              </a:lnSpc>
              <a:buFont typeface="Georgia" pitchFamily="18" charset="0"/>
              <a:buAutoNum type="arabicPeriod"/>
              <a:defRPr/>
            </a:pPr>
            <a:endParaRPr lang="es-EC" sz="1800" dirty="0" smtClean="0"/>
          </a:p>
          <a:p>
            <a:pPr algn="just" eaLnBrk="1" hangingPunct="1">
              <a:lnSpc>
                <a:spcPct val="80000"/>
              </a:lnSpc>
              <a:buFont typeface="Georgia" pitchFamily="18" charset="0"/>
              <a:buNone/>
              <a:defRPr/>
            </a:pPr>
            <a:endParaRPr lang="es-EC" sz="2000" dirty="0" smtClean="0"/>
          </a:p>
          <a:p>
            <a:pPr algn="just" eaLnBrk="1" hangingPunct="1">
              <a:lnSpc>
                <a:spcPct val="80000"/>
              </a:lnSpc>
              <a:buFont typeface="Arial" charset="0"/>
              <a:buChar char="•"/>
              <a:defRPr/>
            </a:pPr>
            <a:endParaRPr lang="es-EC" sz="1800" dirty="0" smtClean="0"/>
          </a:p>
          <a:p>
            <a:pPr algn="just" eaLnBrk="1" hangingPunct="1">
              <a:lnSpc>
                <a:spcPct val="80000"/>
              </a:lnSpc>
              <a:buFont typeface="Georgia" pitchFamily="18" charset="0"/>
              <a:buNone/>
              <a:defRPr/>
            </a:pPr>
            <a:endParaRPr lang="es-EC" sz="2400" dirty="0" smtClean="0"/>
          </a:p>
          <a:p>
            <a:pPr algn="just" eaLnBrk="1" hangingPunct="1">
              <a:lnSpc>
                <a:spcPct val="80000"/>
              </a:lnSpc>
              <a:buFont typeface="Georgia" pitchFamily="18" charset="0"/>
              <a:buNone/>
              <a:defRPr/>
            </a:pPr>
            <a:endParaRPr lang="es-EC" sz="2400" dirty="0" smtClean="0"/>
          </a:p>
        </p:txBody>
      </p:sp>
      <p:sp>
        <p:nvSpPr>
          <p:cNvPr id="28676"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sp>
        <p:nvSpPr>
          <p:cNvPr id="28677"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sp>
        <p:nvSpPr>
          <p:cNvPr id="28678"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graphicFrame>
        <p:nvGraphicFramePr>
          <p:cNvPr id="8" name="7 Gráfico"/>
          <p:cNvGraphicFramePr/>
          <p:nvPr/>
        </p:nvGraphicFramePr>
        <p:xfrm>
          <a:off x="2143108" y="2928934"/>
          <a:ext cx="4357719" cy="22687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s-ES" smtClean="0"/>
              <a:t>Planteamiento de Mejoras</a:t>
            </a:r>
          </a:p>
        </p:txBody>
      </p:sp>
      <p:sp>
        <p:nvSpPr>
          <p:cNvPr id="23555" name="Rectangle 3"/>
          <p:cNvSpPr>
            <a:spLocks noGrp="1" noChangeArrowheads="1"/>
          </p:cNvSpPr>
          <p:nvPr>
            <p:ph idx="1"/>
          </p:nvPr>
        </p:nvSpPr>
        <p:spPr>
          <a:xfrm>
            <a:off x="457200" y="2249488"/>
            <a:ext cx="8229600" cy="4394200"/>
          </a:xfrm>
        </p:spPr>
        <p:txBody>
          <a:bodyPr/>
          <a:lstStyle/>
          <a:p>
            <a:pPr algn="just" eaLnBrk="1" hangingPunct="1">
              <a:lnSpc>
                <a:spcPct val="80000"/>
              </a:lnSpc>
              <a:buFont typeface="Arial" charset="0"/>
              <a:buChar char="•"/>
              <a:defRPr/>
            </a:pPr>
            <a:r>
              <a:rPr lang="es-EC" sz="2400" dirty="0" smtClean="0">
                <a:solidFill>
                  <a:schemeClr val="accent2"/>
                </a:solidFill>
              </a:rPr>
              <a:t>Evaluación de diferentes métodos de secuenciamiento</a:t>
            </a:r>
          </a:p>
          <a:p>
            <a:pPr algn="just" eaLnBrk="1" hangingPunct="1">
              <a:lnSpc>
                <a:spcPct val="80000"/>
              </a:lnSpc>
              <a:buFont typeface="Georgia" pitchFamily="18" charset="0"/>
              <a:buNone/>
              <a:defRPr/>
            </a:pPr>
            <a:r>
              <a:rPr lang="es-EC" sz="2400" b="1" dirty="0" smtClean="0"/>
              <a:t>	</a:t>
            </a:r>
            <a:r>
              <a:rPr lang="es-EC" sz="1800" b="1" u="sng" dirty="0" smtClean="0"/>
              <a:t>Familia B</a:t>
            </a:r>
            <a:endParaRPr lang="es-EC" sz="1800" dirty="0" smtClean="0">
              <a:solidFill>
                <a:schemeClr val="accent2"/>
              </a:solidFill>
            </a:endParaRPr>
          </a:p>
          <a:p>
            <a:pPr algn="just" eaLnBrk="1" hangingPunct="1">
              <a:lnSpc>
                <a:spcPct val="80000"/>
              </a:lnSpc>
              <a:buFont typeface="Arial" charset="0"/>
              <a:buChar char="•"/>
              <a:defRPr/>
            </a:pPr>
            <a:endParaRPr lang="es-EC" sz="1600" dirty="0" smtClean="0"/>
          </a:p>
          <a:p>
            <a:pPr algn="just" eaLnBrk="1" hangingPunct="1">
              <a:lnSpc>
                <a:spcPct val="80000"/>
              </a:lnSpc>
              <a:buFont typeface="Georgia" pitchFamily="18" charset="0"/>
              <a:buNone/>
              <a:defRPr/>
            </a:pPr>
            <a:r>
              <a:rPr lang="es-EC" sz="1600" dirty="0" smtClean="0"/>
              <a:t>	Los productos BC250 y BC500 no representan un volumen considerable.</a:t>
            </a:r>
          </a:p>
          <a:p>
            <a:pPr algn="just" eaLnBrk="1" hangingPunct="1">
              <a:lnSpc>
                <a:spcPct val="80000"/>
              </a:lnSpc>
              <a:buFont typeface="Arial" charset="0"/>
              <a:buChar char="•"/>
              <a:defRPr/>
            </a:pPr>
            <a:endParaRPr lang="es-EC" sz="1600" dirty="0" smtClean="0"/>
          </a:p>
          <a:p>
            <a:pPr algn="just" eaLnBrk="1" hangingPunct="1">
              <a:lnSpc>
                <a:spcPct val="80000"/>
              </a:lnSpc>
              <a:buFont typeface="Georgia" pitchFamily="18" charset="0"/>
              <a:buNone/>
              <a:defRPr/>
            </a:pPr>
            <a:r>
              <a:rPr lang="es-EC" sz="1600" dirty="0" smtClean="0"/>
              <a:t>	Debido al lote mínimo de preparación, se recomienda secuenciarlos uno a continuación de otro</a:t>
            </a:r>
          </a:p>
          <a:p>
            <a:pPr algn="just" eaLnBrk="1" hangingPunct="1">
              <a:lnSpc>
                <a:spcPct val="80000"/>
              </a:lnSpc>
              <a:buFont typeface="Arial" charset="0"/>
              <a:buChar char="•"/>
              <a:defRPr/>
            </a:pPr>
            <a:endParaRPr lang="es-EC" sz="1600" dirty="0" smtClean="0"/>
          </a:p>
          <a:p>
            <a:pPr algn="just" eaLnBrk="1" hangingPunct="1">
              <a:lnSpc>
                <a:spcPct val="80000"/>
              </a:lnSpc>
              <a:buFont typeface="Georgia" pitchFamily="18" charset="0"/>
              <a:buNone/>
              <a:defRPr/>
            </a:pPr>
            <a:r>
              <a:rPr lang="es-EC" sz="1600" dirty="0" smtClean="0"/>
              <a:t>	El 5to y 6to modelo no satisfacen esta consideración únicamente lo hace el modelo 4to. </a:t>
            </a:r>
          </a:p>
          <a:p>
            <a:pPr algn="just" eaLnBrk="1" hangingPunct="1">
              <a:lnSpc>
                <a:spcPct val="80000"/>
              </a:lnSpc>
              <a:buFont typeface="Arial" charset="0"/>
              <a:buChar char="•"/>
              <a:defRPr/>
            </a:pPr>
            <a:endParaRPr lang="es-EC" sz="1600" dirty="0" smtClean="0"/>
          </a:p>
          <a:p>
            <a:pPr algn="just" eaLnBrk="1" hangingPunct="1">
              <a:lnSpc>
                <a:spcPct val="80000"/>
              </a:lnSpc>
              <a:buFont typeface="Georgia" pitchFamily="18" charset="0"/>
              <a:buNone/>
              <a:defRPr/>
            </a:pPr>
            <a:r>
              <a:rPr lang="es-EC" sz="1600" dirty="0" smtClean="0"/>
              <a:t>	En conclusión sugerimos el empleo del 4to o 5to modelo evaluado.</a:t>
            </a:r>
          </a:p>
          <a:p>
            <a:pPr algn="just" eaLnBrk="1" hangingPunct="1">
              <a:lnSpc>
                <a:spcPct val="80000"/>
              </a:lnSpc>
              <a:buFont typeface="Arial" charset="0"/>
              <a:buChar char="•"/>
              <a:defRPr/>
            </a:pPr>
            <a:endParaRPr lang="es-EC" sz="1600" dirty="0" smtClean="0"/>
          </a:p>
          <a:p>
            <a:pPr marL="744537" lvl="1" indent="-342900" algn="just" eaLnBrk="1" hangingPunct="1">
              <a:lnSpc>
                <a:spcPct val="80000"/>
              </a:lnSpc>
              <a:buFont typeface="+mj-lt"/>
              <a:buAutoNum type="arabicPeriod" startAt="4"/>
              <a:defRPr/>
            </a:pPr>
            <a:r>
              <a:rPr lang="es-ES" sz="1400" dirty="0" smtClean="0"/>
              <a:t>Modelo (BL500 – BV500 – BC500 – BC250 – BV250 – BL250)</a:t>
            </a:r>
          </a:p>
          <a:p>
            <a:pPr marL="452437" indent="-342900" algn="just" eaLnBrk="1" hangingPunct="1">
              <a:lnSpc>
                <a:spcPct val="80000"/>
              </a:lnSpc>
              <a:buFont typeface="+mj-lt"/>
              <a:buAutoNum type="arabicPeriod" startAt="4"/>
              <a:defRPr/>
            </a:pPr>
            <a:endParaRPr lang="es-ES" sz="1600" dirty="0" smtClean="0"/>
          </a:p>
          <a:p>
            <a:pPr marL="744537" lvl="1" indent="-342900" algn="just" eaLnBrk="1" hangingPunct="1">
              <a:lnSpc>
                <a:spcPct val="80000"/>
              </a:lnSpc>
              <a:buFont typeface="+mj-lt"/>
              <a:buAutoNum type="arabicPeriod" startAt="5"/>
              <a:defRPr/>
            </a:pPr>
            <a:r>
              <a:rPr lang="es-ES" sz="1400" dirty="0" smtClean="0"/>
              <a:t>Modelo (BC500 – BL500 – BV500 – BV250 – BL250 – BC250)</a:t>
            </a:r>
          </a:p>
          <a:p>
            <a:pPr marL="452437" indent="-342900" algn="just" eaLnBrk="1" hangingPunct="1">
              <a:lnSpc>
                <a:spcPct val="80000"/>
              </a:lnSpc>
              <a:buFont typeface="Georgia" pitchFamily="18" charset="0"/>
              <a:buNone/>
              <a:defRPr/>
            </a:pPr>
            <a:endParaRPr lang="es-ES" sz="1600" dirty="0" smtClean="0"/>
          </a:p>
          <a:p>
            <a:pPr marL="452437" indent="-342900" algn="just" eaLnBrk="1" hangingPunct="1">
              <a:lnSpc>
                <a:spcPct val="80000"/>
              </a:lnSpc>
              <a:buFont typeface="Georgia" pitchFamily="18" charset="0"/>
              <a:buNone/>
              <a:defRPr/>
            </a:pPr>
            <a:endParaRPr lang="es-ES" sz="1800" dirty="0" smtClean="0"/>
          </a:p>
          <a:p>
            <a:pPr marL="452437" indent="-342900" algn="just" eaLnBrk="1" hangingPunct="1">
              <a:lnSpc>
                <a:spcPct val="80000"/>
              </a:lnSpc>
              <a:buFont typeface="Georgia" pitchFamily="18" charset="0"/>
              <a:buAutoNum type="arabicPeriod"/>
              <a:defRPr/>
            </a:pPr>
            <a:endParaRPr lang="es-ES" sz="1800" dirty="0" smtClean="0"/>
          </a:p>
          <a:p>
            <a:pPr marL="452437" indent="-342900" algn="just" eaLnBrk="1" hangingPunct="1">
              <a:lnSpc>
                <a:spcPct val="80000"/>
              </a:lnSpc>
              <a:buFont typeface="Georgia" pitchFamily="18" charset="0"/>
              <a:buAutoNum type="arabicPeriod"/>
              <a:defRPr/>
            </a:pPr>
            <a:endParaRPr lang="es-EC" sz="1800" dirty="0" smtClean="0"/>
          </a:p>
          <a:p>
            <a:pPr marL="452437" indent="-342900" algn="just" eaLnBrk="1" hangingPunct="1">
              <a:lnSpc>
                <a:spcPct val="80000"/>
              </a:lnSpc>
              <a:buFont typeface="Georgia" pitchFamily="18" charset="0"/>
              <a:buAutoNum type="arabicPeriod"/>
              <a:defRPr/>
            </a:pPr>
            <a:endParaRPr lang="es-EC" sz="1800" dirty="0" smtClean="0"/>
          </a:p>
          <a:p>
            <a:pPr algn="just" eaLnBrk="1" hangingPunct="1">
              <a:lnSpc>
                <a:spcPct val="80000"/>
              </a:lnSpc>
              <a:buFont typeface="Georgia" pitchFamily="18" charset="0"/>
              <a:buNone/>
              <a:defRPr/>
            </a:pPr>
            <a:endParaRPr lang="es-EC" sz="2000" dirty="0" smtClean="0"/>
          </a:p>
          <a:p>
            <a:pPr algn="just" eaLnBrk="1" hangingPunct="1">
              <a:lnSpc>
                <a:spcPct val="80000"/>
              </a:lnSpc>
              <a:buFont typeface="Arial" charset="0"/>
              <a:buChar char="•"/>
              <a:defRPr/>
            </a:pPr>
            <a:endParaRPr lang="es-EC" sz="1800" dirty="0" smtClean="0"/>
          </a:p>
          <a:p>
            <a:pPr algn="just" eaLnBrk="1" hangingPunct="1">
              <a:lnSpc>
                <a:spcPct val="80000"/>
              </a:lnSpc>
              <a:buFont typeface="Georgia" pitchFamily="18" charset="0"/>
              <a:buNone/>
              <a:defRPr/>
            </a:pPr>
            <a:endParaRPr lang="es-EC" sz="2400" dirty="0" smtClean="0"/>
          </a:p>
          <a:p>
            <a:pPr algn="just" eaLnBrk="1" hangingPunct="1">
              <a:lnSpc>
                <a:spcPct val="80000"/>
              </a:lnSpc>
              <a:buFont typeface="Georgia" pitchFamily="18" charset="0"/>
              <a:buNone/>
              <a:defRPr/>
            </a:pPr>
            <a:endParaRPr lang="es-EC" sz="2400" dirty="0" smtClean="0"/>
          </a:p>
        </p:txBody>
      </p:sp>
      <p:sp>
        <p:nvSpPr>
          <p:cNvPr id="29700"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sp>
        <p:nvSpPr>
          <p:cNvPr id="29701"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sp>
        <p:nvSpPr>
          <p:cNvPr id="29702"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s-ES" smtClean="0"/>
              <a:t>Análisis Financiero</a:t>
            </a:r>
          </a:p>
        </p:txBody>
      </p:sp>
      <p:sp>
        <p:nvSpPr>
          <p:cNvPr id="30723" name="Rectangle 3"/>
          <p:cNvSpPr>
            <a:spLocks noGrp="1" noChangeArrowheads="1"/>
          </p:cNvSpPr>
          <p:nvPr>
            <p:ph idx="1"/>
          </p:nvPr>
        </p:nvSpPr>
        <p:spPr>
          <a:xfrm>
            <a:off x="457200" y="2249488"/>
            <a:ext cx="8229600" cy="4108450"/>
          </a:xfrm>
        </p:spPr>
        <p:txBody>
          <a:bodyPr/>
          <a:lstStyle/>
          <a:p>
            <a:pPr algn="just" eaLnBrk="1" hangingPunct="1">
              <a:lnSpc>
                <a:spcPct val="80000"/>
              </a:lnSpc>
              <a:buFont typeface="Arial" charset="0"/>
              <a:buChar char="•"/>
            </a:pPr>
            <a:r>
              <a:rPr lang="es-EC" sz="2400" smtClean="0">
                <a:solidFill>
                  <a:schemeClr val="accent2"/>
                </a:solidFill>
              </a:rPr>
              <a:t>Evaluación de diferentes métodos de secuenciamiento</a:t>
            </a:r>
          </a:p>
          <a:p>
            <a:pPr algn="just" eaLnBrk="1" hangingPunct="1">
              <a:lnSpc>
                <a:spcPct val="80000"/>
              </a:lnSpc>
              <a:buFont typeface="Arial" charset="0"/>
              <a:buChar char="•"/>
            </a:pPr>
            <a:endParaRPr lang="es-EC" sz="2400" smtClean="0">
              <a:solidFill>
                <a:schemeClr val="accent2"/>
              </a:solidFill>
            </a:endParaRPr>
          </a:p>
          <a:p>
            <a:pPr algn="just" eaLnBrk="1" hangingPunct="1">
              <a:lnSpc>
                <a:spcPct val="80000"/>
              </a:lnSpc>
              <a:buFont typeface="Georgia" pitchFamily="18" charset="0"/>
              <a:buNone/>
            </a:pPr>
            <a:r>
              <a:rPr lang="es-EC" sz="1800" smtClean="0"/>
              <a:t>	Para justificar la utilización entre el:</a:t>
            </a:r>
          </a:p>
          <a:p>
            <a:pPr lvl="1" algn="just" eaLnBrk="1" hangingPunct="1">
              <a:lnSpc>
                <a:spcPct val="80000"/>
              </a:lnSpc>
              <a:buFont typeface="Arial" charset="0"/>
              <a:buChar char="•"/>
            </a:pPr>
            <a:r>
              <a:rPr lang="es-EC" sz="1600" smtClean="0"/>
              <a:t>4to Modelo (BL500 – BV500 – BC500 – BC250 – BV250 – BL250) </a:t>
            </a:r>
          </a:p>
          <a:p>
            <a:pPr lvl="1" algn="just" eaLnBrk="1" hangingPunct="1">
              <a:lnSpc>
                <a:spcPct val="80000"/>
              </a:lnSpc>
              <a:buFont typeface="Arial" charset="0"/>
              <a:buChar char="•"/>
            </a:pPr>
            <a:r>
              <a:rPr lang="es-EC" sz="1600" smtClean="0"/>
              <a:t>5to Modelo (BC500 – BL500 – BV500 – BV250 – BL250 – BC250)</a:t>
            </a:r>
          </a:p>
          <a:p>
            <a:pPr algn="just" eaLnBrk="1" hangingPunct="1">
              <a:lnSpc>
                <a:spcPct val="80000"/>
              </a:lnSpc>
              <a:buFont typeface="Georgia" pitchFamily="18" charset="0"/>
              <a:buNone/>
            </a:pPr>
            <a:r>
              <a:rPr lang="es-EC" sz="2000" smtClean="0">
                <a:solidFill>
                  <a:schemeClr val="accent2"/>
                </a:solidFill>
              </a:rPr>
              <a:t>	</a:t>
            </a:r>
            <a:r>
              <a:rPr lang="es-EC" sz="1800" smtClean="0"/>
              <a:t>El impacto al secuenciar los skus BC por separado se tiene como riesgo el desperdicio de un material utilizado en su mezcla.</a:t>
            </a:r>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r>
              <a:rPr lang="es-EC" sz="1800" smtClean="0"/>
              <a:t>	Tratando de eliminar esta pérdida de material, consumiéndolo en su totalidad se pone en riesgo el producto terminando dado que sobrepasa la vida útil del mismo (3 meses).</a:t>
            </a:r>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r>
              <a:rPr lang="es-EC" sz="1800" smtClean="0"/>
              <a:t>	Reduciendo el impacto, y consumiendo el material sin poner en riesgo el producto terminado (1,5 meses), se costeará el desperdicio por no secuenciar los sku BC uno seguido de otro.</a:t>
            </a:r>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2400" smtClean="0"/>
          </a:p>
          <a:p>
            <a:pPr algn="just" eaLnBrk="1" hangingPunct="1">
              <a:lnSpc>
                <a:spcPct val="80000"/>
              </a:lnSpc>
              <a:buFont typeface="Georgia" pitchFamily="18" charset="0"/>
              <a:buNone/>
            </a:pPr>
            <a:endParaRPr lang="es-EC" sz="24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s-ES" smtClean="0"/>
              <a:t>Análisis Financiero</a:t>
            </a:r>
          </a:p>
        </p:txBody>
      </p:sp>
      <p:sp>
        <p:nvSpPr>
          <p:cNvPr id="31747" name="Rectangle 3"/>
          <p:cNvSpPr>
            <a:spLocks noGrp="1" noChangeArrowheads="1"/>
          </p:cNvSpPr>
          <p:nvPr>
            <p:ph idx="1"/>
          </p:nvPr>
        </p:nvSpPr>
        <p:spPr>
          <a:xfrm>
            <a:off x="457200" y="2249488"/>
            <a:ext cx="8229600" cy="3894137"/>
          </a:xfrm>
        </p:spPr>
        <p:txBody>
          <a:bodyPr/>
          <a:lstStyle/>
          <a:p>
            <a:pPr algn="just" eaLnBrk="1" hangingPunct="1">
              <a:lnSpc>
                <a:spcPct val="80000"/>
              </a:lnSpc>
              <a:buFont typeface="Arial" charset="0"/>
              <a:buChar char="•"/>
            </a:pPr>
            <a:r>
              <a:rPr lang="es-EC" sz="2400" smtClean="0">
                <a:solidFill>
                  <a:schemeClr val="accent2"/>
                </a:solidFill>
              </a:rPr>
              <a:t>Evaluación de diferentes métodos de secuenciamiento</a:t>
            </a:r>
          </a:p>
          <a:p>
            <a:pPr algn="just" eaLnBrk="1" hangingPunct="1">
              <a:lnSpc>
                <a:spcPct val="80000"/>
              </a:lnSpc>
              <a:buFont typeface="Arial" charset="0"/>
              <a:buChar char="•"/>
            </a:pPr>
            <a:endParaRPr lang="es-EC" sz="2400" smtClean="0">
              <a:solidFill>
                <a:schemeClr val="accent2"/>
              </a:solidFill>
            </a:endParaRPr>
          </a:p>
          <a:p>
            <a:pPr algn="just" eaLnBrk="1" hangingPunct="1">
              <a:lnSpc>
                <a:spcPct val="80000"/>
              </a:lnSpc>
              <a:buFont typeface="Georgia" pitchFamily="18" charset="0"/>
              <a:buNone/>
            </a:pPr>
            <a:r>
              <a:rPr lang="es-EC" sz="1800" smtClean="0"/>
              <a:t>	El costo total del desperdicio generado es:</a:t>
            </a:r>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Georgia" pitchFamily="18" charset="0"/>
              <a:buNone/>
            </a:pPr>
            <a:r>
              <a:rPr lang="es-EC" sz="1800" smtClean="0"/>
              <a:t>	Obteniendo finalmente el costo total por Modelo de:</a:t>
            </a:r>
          </a:p>
          <a:p>
            <a:pPr algn="just" eaLnBrk="1" hangingPunct="1">
              <a:lnSpc>
                <a:spcPct val="80000"/>
              </a:lnSpc>
              <a:buFont typeface="Georgia" pitchFamily="18" charset="0"/>
              <a:buNone/>
            </a:pPr>
            <a:r>
              <a:rPr lang="es-EC" sz="2000" smtClean="0">
                <a:solidFill>
                  <a:schemeClr val="accent2"/>
                </a:solidFill>
              </a:rPr>
              <a:t>	</a:t>
            </a: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2400" smtClean="0"/>
          </a:p>
          <a:p>
            <a:pPr algn="just" eaLnBrk="1" hangingPunct="1">
              <a:lnSpc>
                <a:spcPct val="80000"/>
              </a:lnSpc>
              <a:buFont typeface="Georgia" pitchFamily="18" charset="0"/>
              <a:buNone/>
            </a:pPr>
            <a:endParaRPr lang="es-EC" sz="2400" smtClean="0"/>
          </a:p>
        </p:txBody>
      </p:sp>
      <p:graphicFrame>
        <p:nvGraphicFramePr>
          <p:cNvPr id="4" name="3 Tabla"/>
          <p:cNvGraphicFramePr>
            <a:graphicFrameLocks noGrp="1"/>
          </p:cNvGraphicFramePr>
          <p:nvPr/>
        </p:nvGraphicFramePr>
        <p:xfrm>
          <a:off x="2000250" y="3357563"/>
          <a:ext cx="4902200" cy="1133475"/>
        </p:xfrm>
        <a:graphic>
          <a:graphicData uri="http://schemas.openxmlformats.org/drawingml/2006/table">
            <a:tbl>
              <a:tblPr/>
              <a:tblGrid>
                <a:gridCol w="660400"/>
                <a:gridCol w="901700"/>
                <a:gridCol w="1016000"/>
                <a:gridCol w="1193800"/>
                <a:gridCol w="1130300"/>
              </a:tblGrid>
              <a:tr h="485775">
                <a:tc>
                  <a:txBody>
                    <a:bodyPr/>
                    <a:lstStyle/>
                    <a:p>
                      <a:pPr algn="ctr">
                        <a:spcAft>
                          <a:spcPts val="0"/>
                        </a:spcAft>
                      </a:pPr>
                      <a:r>
                        <a:rPr lang="es-EC" sz="1000" b="1" dirty="0">
                          <a:solidFill>
                            <a:srgbClr val="FFFFFF"/>
                          </a:solidFill>
                          <a:latin typeface="Arial"/>
                          <a:ea typeface="Times New Roman"/>
                        </a:rPr>
                        <a:t>Nombre del Sku</a:t>
                      </a:r>
                      <a:endParaRPr lang="es-EC"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a:solidFill>
                            <a:srgbClr val="FFFFFF"/>
                          </a:solidFill>
                          <a:latin typeface="Arial"/>
                          <a:ea typeface="Times New Roman"/>
                        </a:rPr>
                        <a:t>Lote  del Ingrediente - Kilos</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dirty="0">
                          <a:solidFill>
                            <a:srgbClr val="FFFFFF"/>
                          </a:solidFill>
                          <a:latin typeface="Arial"/>
                          <a:ea typeface="Times New Roman"/>
                        </a:rPr>
                        <a:t>Desperdicio Generado - Kilos</a:t>
                      </a:r>
                      <a:endParaRPr lang="es-EC"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a:solidFill>
                            <a:srgbClr val="FFFFFF"/>
                          </a:solidFill>
                          <a:latin typeface="Arial"/>
                          <a:ea typeface="Times New Roman"/>
                        </a:rPr>
                        <a:t>Costo del Ingrediente - Dólares por kilos</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a:solidFill>
                            <a:srgbClr val="FFFFFF"/>
                          </a:solidFill>
                          <a:latin typeface="Arial"/>
                          <a:ea typeface="Times New Roman"/>
                        </a:rPr>
                        <a:t>Costo Total del Desperdicio - Dólares</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r>
              <a:tr h="161925">
                <a:tc>
                  <a:txBody>
                    <a:bodyPr/>
                    <a:lstStyle/>
                    <a:p>
                      <a:pPr algn="ctr">
                        <a:spcAft>
                          <a:spcPts val="0"/>
                        </a:spcAft>
                      </a:pPr>
                      <a:r>
                        <a:rPr lang="es-EC" sz="1000">
                          <a:latin typeface="Arial"/>
                          <a:ea typeface="Times New Roman"/>
                        </a:rPr>
                        <a:t>BC 250</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950</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475</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$ 0,10</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$ 47,50</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algn="ctr">
                        <a:spcAft>
                          <a:spcPts val="0"/>
                        </a:spcAft>
                      </a:pPr>
                      <a:r>
                        <a:rPr lang="es-EC" sz="1000">
                          <a:latin typeface="Arial"/>
                          <a:ea typeface="Times New Roman"/>
                        </a:rPr>
                        <a:t>BC 500</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950</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475</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$ 0,10</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$ 47,50</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a:spcAft>
                          <a:spcPts val="0"/>
                        </a:spcAft>
                      </a:pPr>
                      <a:r>
                        <a:rPr lang="es-EC" sz="1000">
                          <a:latin typeface="Arial"/>
                          <a:ea typeface="Times New Roman"/>
                        </a:rPr>
                        <a:t> </a:t>
                      </a:r>
                      <a:endParaRPr lang="es-EC" sz="1200">
                        <a:latin typeface="Times New Roman"/>
                        <a:ea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pPr>
                      <a:r>
                        <a:rPr lang="es-EC" sz="1000">
                          <a:latin typeface="Arial"/>
                          <a:ea typeface="Times New Roman"/>
                        </a:rPr>
                        <a:t> </a:t>
                      </a:r>
                      <a:endParaRPr lang="es-EC" sz="1200">
                        <a:latin typeface="Times New Roman"/>
                        <a:ea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pPr>
                      <a:r>
                        <a:rPr lang="es-EC" sz="1000">
                          <a:latin typeface="Arial"/>
                          <a:ea typeface="Times New Roman"/>
                        </a:rPr>
                        <a:t> </a:t>
                      </a:r>
                      <a:endParaRPr lang="es-EC" sz="1200">
                        <a:latin typeface="Times New Roman"/>
                        <a:ea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pPr>
                      <a:r>
                        <a:rPr lang="es-EC" sz="1000">
                          <a:latin typeface="Arial"/>
                          <a:ea typeface="Times New Roman"/>
                        </a:rPr>
                        <a:t> </a:t>
                      </a:r>
                      <a:endParaRPr lang="es-EC" sz="1200">
                        <a:latin typeface="Times New Roman"/>
                        <a:ea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es-EC" sz="1000">
                          <a:latin typeface="Arial"/>
                          <a:ea typeface="Times New Roman"/>
                        </a:rPr>
                        <a:t> </a:t>
                      </a:r>
                      <a:endParaRPr lang="es-EC" sz="1200">
                        <a:latin typeface="Times New Roman"/>
                        <a:ea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a:spcAft>
                          <a:spcPts val="0"/>
                        </a:spcAft>
                      </a:pPr>
                      <a:r>
                        <a:rPr lang="es-EC" sz="1000" dirty="0">
                          <a:latin typeface="Arial"/>
                          <a:ea typeface="Times New Roman"/>
                        </a:rPr>
                        <a:t> </a:t>
                      </a:r>
                      <a:endParaRPr lang="es-EC" sz="1200" dirty="0">
                        <a:latin typeface="Times New Roman"/>
                        <a:ea typeface="Times New Roman"/>
                      </a:endParaRPr>
                    </a:p>
                  </a:txBody>
                  <a:tcPr marL="44450" marR="44450" marT="0" marB="0" anchor="b">
                    <a:lnL>
                      <a:noFill/>
                    </a:lnL>
                    <a:lnR>
                      <a:noFill/>
                    </a:lnR>
                    <a:lnT>
                      <a:noFill/>
                    </a:lnT>
                    <a:lnB>
                      <a:noFill/>
                    </a:lnB>
                    <a:solidFill>
                      <a:srgbClr val="FFFFFF"/>
                    </a:solidFill>
                  </a:tcPr>
                </a:tc>
                <a:tc>
                  <a:txBody>
                    <a:bodyPr/>
                    <a:lstStyle/>
                    <a:p>
                      <a:pPr>
                        <a:spcAft>
                          <a:spcPts val="0"/>
                        </a:spcAft>
                      </a:pPr>
                      <a:r>
                        <a:rPr lang="es-EC" sz="1000">
                          <a:latin typeface="Arial"/>
                          <a:ea typeface="Times New Roman"/>
                        </a:rPr>
                        <a:t> </a:t>
                      </a:r>
                      <a:endParaRPr lang="es-EC" sz="1200">
                        <a:latin typeface="Times New Roman"/>
                        <a:ea typeface="Times New Roman"/>
                      </a:endParaRPr>
                    </a:p>
                  </a:txBody>
                  <a:tcPr marL="44450" marR="44450" marT="0" marB="0" anchor="b">
                    <a:lnL>
                      <a:noFill/>
                    </a:lnL>
                    <a:lnR>
                      <a:noFill/>
                    </a:lnR>
                    <a:lnT>
                      <a:noFill/>
                    </a:lnT>
                    <a:lnB>
                      <a:noFill/>
                    </a:lnB>
                    <a:solidFill>
                      <a:srgbClr val="FFFFFF"/>
                    </a:solidFill>
                  </a:tcPr>
                </a:tc>
                <a:tc>
                  <a:txBody>
                    <a:bodyPr/>
                    <a:lstStyle/>
                    <a:p>
                      <a:pPr>
                        <a:spcAft>
                          <a:spcPts val="0"/>
                        </a:spcAft>
                      </a:pPr>
                      <a:r>
                        <a:rPr lang="es-EC" sz="1000">
                          <a:latin typeface="Arial"/>
                          <a:ea typeface="Times New Roman"/>
                        </a:rPr>
                        <a:t> </a:t>
                      </a:r>
                      <a:endParaRPr lang="es-EC" sz="1200">
                        <a:latin typeface="Times New Roman"/>
                        <a:ea typeface="Times New Roman"/>
                      </a:endParaRPr>
                    </a:p>
                  </a:txBody>
                  <a:tcPr marL="44450" marR="4445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C" sz="1000">
                          <a:latin typeface="Arial"/>
                          <a:ea typeface="Times New Roman"/>
                        </a:rPr>
                        <a:t>Total</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dirty="0">
                          <a:latin typeface="Arial"/>
                          <a:ea typeface="Times New Roman"/>
                        </a:rPr>
                        <a:t>$ 95,00</a:t>
                      </a:r>
                      <a:endParaRPr lang="es-EC"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5" name="4 Tabla"/>
          <p:cNvGraphicFramePr>
            <a:graphicFrameLocks noGrp="1"/>
          </p:cNvGraphicFramePr>
          <p:nvPr/>
        </p:nvGraphicFramePr>
        <p:xfrm>
          <a:off x="1285875" y="5143500"/>
          <a:ext cx="6429375" cy="1089025"/>
        </p:xfrm>
        <a:graphic>
          <a:graphicData uri="http://schemas.openxmlformats.org/drawingml/2006/table">
            <a:tbl>
              <a:tblPr/>
              <a:tblGrid>
                <a:gridCol w="357190"/>
                <a:gridCol w="3183649"/>
                <a:gridCol w="985046"/>
                <a:gridCol w="1131471"/>
                <a:gridCol w="772063"/>
              </a:tblGrid>
              <a:tr h="482758">
                <a:tc gridSpan="2">
                  <a:txBody>
                    <a:bodyPr/>
                    <a:lstStyle/>
                    <a:p>
                      <a:pPr algn="ctr">
                        <a:spcAft>
                          <a:spcPts val="0"/>
                        </a:spcAft>
                      </a:pPr>
                      <a:r>
                        <a:rPr lang="es-EC" sz="1000" b="1" dirty="0">
                          <a:solidFill>
                            <a:srgbClr val="FFFFFF"/>
                          </a:solidFill>
                          <a:latin typeface="Arial"/>
                          <a:ea typeface="Times New Roman"/>
                        </a:rPr>
                        <a:t>Escenario</a:t>
                      </a:r>
                      <a:endParaRPr lang="es-EC" sz="1200" dirty="0">
                        <a:latin typeface="Times New Roman"/>
                        <a:ea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hMerge="1">
                  <a:txBody>
                    <a:bodyPr/>
                    <a:lstStyle/>
                    <a:p>
                      <a:endParaRPr lang="es-EC"/>
                    </a:p>
                  </a:txBody>
                  <a:tcPr/>
                </a:tc>
                <a:tc>
                  <a:txBody>
                    <a:bodyPr/>
                    <a:lstStyle/>
                    <a:p>
                      <a:pPr algn="ctr">
                        <a:spcAft>
                          <a:spcPts val="0"/>
                        </a:spcAft>
                      </a:pPr>
                      <a:r>
                        <a:rPr lang="es-EC" sz="1000" b="1">
                          <a:solidFill>
                            <a:srgbClr val="FFFFFF"/>
                          </a:solidFill>
                          <a:latin typeface="Arial"/>
                          <a:ea typeface="Times New Roman"/>
                        </a:rPr>
                        <a:t>Costo Total por Cambio de Formato</a:t>
                      </a:r>
                      <a:endParaRPr lang="es-EC"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a:solidFill>
                            <a:srgbClr val="FFFFFF"/>
                          </a:solidFill>
                          <a:latin typeface="Arial"/>
                          <a:ea typeface="Times New Roman"/>
                        </a:rPr>
                        <a:t>Costo Total del Desperdicio del Ingrediente</a:t>
                      </a:r>
                      <a:endParaRPr lang="es-EC" sz="1200">
                        <a:latin typeface="Times New Roman"/>
                        <a:ea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a:solidFill>
                            <a:srgbClr val="FFFFFF"/>
                          </a:solidFill>
                          <a:latin typeface="Arial"/>
                          <a:ea typeface="Times New Roman"/>
                        </a:rPr>
                        <a:t>Costo Total</a:t>
                      </a:r>
                      <a:endParaRPr lang="es-EC" sz="1200">
                        <a:latin typeface="Times New Roman"/>
                        <a:ea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r>
              <a:tr h="302907">
                <a:tc>
                  <a:txBody>
                    <a:bodyPr/>
                    <a:lstStyle/>
                    <a:p>
                      <a:pPr algn="ctr">
                        <a:spcAft>
                          <a:spcPts val="0"/>
                        </a:spcAft>
                      </a:pPr>
                      <a:r>
                        <a:rPr lang="es-EC" sz="1000">
                          <a:latin typeface="Arial"/>
                          <a:ea typeface="Times New Roman"/>
                        </a:rPr>
                        <a:t>4to</a:t>
                      </a:r>
                      <a:endParaRPr lang="es-EC" sz="1200">
                        <a:latin typeface="Times New Roman"/>
                        <a:ea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000">
                          <a:latin typeface="Arial"/>
                          <a:ea typeface="Times New Roman"/>
                        </a:rPr>
                        <a:t>(BL500 – BV500 – BC500 – BC250 – BV250 – BL250) </a:t>
                      </a:r>
                      <a:endParaRPr lang="es-EC" sz="1200">
                        <a:latin typeface="Times New Roman"/>
                        <a:ea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$ 668,34</a:t>
                      </a:r>
                      <a:endParaRPr lang="es-EC" sz="1200">
                        <a:latin typeface="Times New Roman"/>
                        <a:ea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$ 0,00</a:t>
                      </a:r>
                      <a:endParaRPr lang="es-EC" sz="1200">
                        <a:latin typeface="Times New Roman"/>
                        <a:ea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$ 668,34</a:t>
                      </a:r>
                      <a:endParaRPr lang="es-EC" sz="1200">
                        <a:latin typeface="Times New Roman"/>
                        <a:ea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02907">
                <a:tc>
                  <a:txBody>
                    <a:bodyPr/>
                    <a:lstStyle/>
                    <a:p>
                      <a:pPr algn="ctr">
                        <a:spcAft>
                          <a:spcPts val="0"/>
                        </a:spcAft>
                      </a:pPr>
                      <a:r>
                        <a:rPr lang="es-EC" sz="1000">
                          <a:latin typeface="Arial"/>
                          <a:ea typeface="Times New Roman"/>
                        </a:rPr>
                        <a:t>5to</a:t>
                      </a:r>
                      <a:endParaRPr lang="es-EC" sz="1200">
                        <a:latin typeface="Times New Roman"/>
                        <a:ea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000">
                          <a:latin typeface="Arial"/>
                          <a:ea typeface="Times New Roman"/>
                        </a:rPr>
                        <a:t>(BL500 – BC500 – BV500 – BV250 – BC250 – BL250) </a:t>
                      </a:r>
                      <a:endParaRPr lang="es-EC" sz="1200">
                        <a:latin typeface="Times New Roman"/>
                        <a:ea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dirty="0">
                          <a:latin typeface="Arial"/>
                          <a:ea typeface="Times New Roman"/>
                        </a:rPr>
                        <a:t>$ 639,75</a:t>
                      </a:r>
                      <a:endParaRPr lang="es-EC" sz="1200" dirty="0">
                        <a:latin typeface="Times New Roman"/>
                        <a:ea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$ 95,00</a:t>
                      </a:r>
                      <a:endParaRPr lang="es-EC" sz="1200">
                        <a:latin typeface="Times New Roman"/>
                        <a:ea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dirty="0">
                          <a:latin typeface="Arial"/>
                          <a:ea typeface="Times New Roman"/>
                        </a:rPr>
                        <a:t>$ 734,75</a:t>
                      </a:r>
                      <a:endParaRPr lang="es-EC" sz="1200" dirty="0">
                        <a:latin typeface="Times New Roman"/>
                        <a:ea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s-ES" smtClean="0"/>
              <a:t>Análisis Financiero</a:t>
            </a:r>
          </a:p>
        </p:txBody>
      </p:sp>
      <p:sp>
        <p:nvSpPr>
          <p:cNvPr id="32771" name="Rectangle 3"/>
          <p:cNvSpPr>
            <a:spLocks noGrp="1" noChangeArrowheads="1"/>
          </p:cNvSpPr>
          <p:nvPr>
            <p:ph idx="1"/>
          </p:nvPr>
        </p:nvSpPr>
        <p:spPr>
          <a:xfrm>
            <a:off x="457200" y="2249488"/>
            <a:ext cx="8229600" cy="3894137"/>
          </a:xfrm>
        </p:spPr>
        <p:txBody>
          <a:bodyPr/>
          <a:lstStyle/>
          <a:p>
            <a:pPr algn="just" eaLnBrk="1" hangingPunct="1">
              <a:lnSpc>
                <a:spcPct val="80000"/>
              </a:lnSpc>
              <a:buFont typeface="Arial" charset="0"/>
              <a:buChar char="•"/>
            </a:pPr>
            <a:r>
              <a:rPr lang="es-EC" sz="2400" smtClean="0">
                <a:solidFill>
                  <a:schemeClr val="accent2"/>
                </a:solidFill>
              </a:rPr>
              <a:t>Evaluación de diferentes métodos de secuenciamiento</a:t>
            </a:r>
          </a:p>
          <a:p>
            <a:pPr algn="just" eaLnBrk="1" hangingPunct="1">
              <a:lnSpc>
                <a:spcPct val="80000"/>
              </a:lnSpc>
              <a:buFont typeface="Arial" charset="0"/>
              <a:buChar char="•"/>
            </a:pPr>
            <a:endParaRPr lang="es-EC" sz="2400" smtClean="0">
              <a:solidFill>
                <a:schemeClr val="accent2"/>
              </a:solidFill>
            </a:endParaRPr>
          </a:p>
          <a:p>
            <a:pPr algn="just" eaLnBrk="1" hangingPunct="1">
              <a:lnSpc>
                <a:spcPct val="80000"/>
              </a:lnSpc>
              <a:buFont typeface="Arial" charset="0"/>
              <a:buChar char="•"/>
            </a:pPr>
            <a:endParaRPr lang="es-EC" sz="2400" smtClean="0">
              <a:solidFill>
                <a:schemeClr val="accent2"/>
              </a:solidFill>
            </a:endParaRPr>
          </a:p>
          <a:p>
            <a:pPr algn="just" eaLnBrk="1" hangingPunct="1">
              <a:lnSpc>
                <a:spcPct val="80000"/>
              </a:lnSpc>
              <a:buFont typeface="Arial" charset="0"/>
              <a:buChar char="•"/>
            </a:pPr>
            <a:endParaRPr lang="es-EC" sz="2400" smtClean="0">
              <a:solidFill>
                <a:schemeClr val="accent2"/>
              </a:solidFill>
            </a:endParaRPr>
          </a:p>
          <a:p>
            <a:pPr algn="just" eaLnBrk="1" hangingPunct="1">
              <a:lnSpc>
                <a:spcPct val="80000"/>
              </a:lnSpc>
              <a:buFont typeface="Arial" charset="0"/>
              <a:buChar char="•"/>
            </a:pPr>
            <a:endParaRPr lang="es-EC" sz="2400" smtClean="0">
              <a:solidFill>
                <a:schemeClr val="accent2"/>
              </a:solidFill>
            </a:endParaRPr>
          </a:p>
          <a:p>
            <a:pPr algn="just" eaLnBrk="1" hangingPunct="1">
              <a:lnSpc>
                <a:spcPct val="80000"/>
              </a:lnSpc>
              <a:buFont typeface="Arial" charset="0"/>
              <a:buChar char="•"/>
            </a:pPr>
            <a:endParaRPr lang="es-EC" sz="2400" smtClean="0">
              <a:solidFill>
                <a:schemeClr val="accent2"/>
              </a:solidFill>
            </a:endParaRPr>
          </a:p>
          <a:p>
            <a:pPr algn="just" eaLnBrk="1" hangingPunct="1">
              <a:lnSpc>
                <a:spcPct val="80000"/>
              </a:lnSpc>
              <a:buFont typeface="Arial" charset="0"/>
              <a:buChar char="•"/>
            </a:pPr>
            <a:endParaRPr lang="es-EC" sz="2400" smtClean="0">
              <a:solidFill>
                <a:schemeClr val="accent2"/>
              </a:solidFill>
            </a:endParaRPr>
          </a:p>
          <a:p>
            <a:pPr algn="just" eaLnBrk="1" hangingPunct="1">
              <a:lnSpc>
                <a:spcPct val="80000"/>
              </a:lnSpc>
              <a:buFont typeface="Georgia" pitchFamily="18" charset="0"/>
              <a:buNone/>
            </a:pPr>
            <a:r>
              <a:rPr lang="es-EC" sz="1800" smtClean="0"/>
              <a:t>	Finalmente podemos concluir que el:</a:t>
            </a:r>
          </a:p>
          <a:p>
            <a:pPr algn="just" eaLnBrk="1" hangingPunct="1">
              <a:lnSpc>
                <a:spcPct val="80000"/>
              </a:lnSpc>
              <a:buFont typeface="Georgia" pitchFamily="18" charset="0"/>
              <a:buNone/>
            </a:pPr>
            <a:r>
              <a:rPr lang="es-EC" sz="1800" smtClean="0"/>
              <a:t>	El 4to escenario (BL500 – BV500 – BC500 – BC250 – BV250 – BL250), es lo más recomendable para el negocio al momento de secuenciar.</a:t>
            </a:r>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Georgia" pitchFamily="18" charset="0"/>
              <a:buNone/>
            </a:pPr>
            <a:r>
              <a:rPr lang="es-EC" sz="2000" smtClean="0">
                <a:solidFill>
                  <a:schemeClr val="accent2"/>
                </a:solidFill>
              </a:rPr>
              <a:t>	</a:t>
            </a: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2400" smtClean="0"/>
          </a:p>
          <a:p>
            <a:pPr algn="just" eaLnBrk="1" hangingPunct="1">
              <a:lnSpc>
                <a:spcPct val="80000"/>
              </a:lnSpc>
              <a:buFont typeface="Georgia" pitchFamily="18" charset="0"/>
              <a:buNone/>
            </a:pPr>
            <a:r>
              <a:rPr lang="es-EC" sz="2400" smtClean="0"/>
              <a:t>|</a:t>
            </a:r>
          </a:p>
        </p:txBody>
      </p:sp>
      <p:graphicFrame>
        <p:nvGraphicFramePr>
          <p:cNvPr id="5" name="4 Tabla"/>
          <p:cNvGraphicFramePr>
            <a:graphicFrameLocks noGrp="1"/>
          </p:cNvGraphicFramePr>
          <p:nvPr/>
        </p:nvGraphicFramePr>
        <p:xfrm>
          <a:off x="928688" y="2882900"/>
          <a:ext cx="7286625" cy="1089025"/>
        </p:xfrm>
        <a:graphic>
          <a:graphicData uri="http://schemas.openxmlformats.org/drawingml/2006/table">
            <a:tbl>
              <a:tblPr/>
              <a:tblGrid>
                <a:gridCol w="483859"/>
                <a:gridCol w="3586436"/>
                <a:gridCol w="1059042"/>
                <a:gridCol w="1282335"/>
                <a:gridCol w="875005"/>
              </a:tblGrid>
              <a:tr h="482758">
                <a:tc gridSpan="2">
                  <a:txBody>
                    <a:bodyPr/>
                    <a:lstStyle/>
                    <a:p>
                      <a:pPr algn="ctr">
                        <a:spcAft>
                          <a:spcPts val="0"/>
                        </a:spcAft>
                      </a:pPr>
                      <a:r>
                        <a:rPr lang="es-EC" sz="1000" b="1" dirty="0">
                          <a:solidFill>
                            <a:srgbClr val="FFFFFF"/>
                          </a:solidFill>
                          <a:latin typeface="Arial"/>
                          <a:ea typeface="Times New Roman"/>
                          <a:cs typeface="Times New Roman"/>
                        </a:rPr>
                        <a:t>Escenario</a:t>
                      </a:r>
                      <a:endParaRPr lang="es-EC" sz="1200" dirty="0">
                        <a:latin typeface="Times New Roman"/>
                        <a:ea typeface="Times New Roman"/>
                        <a:cs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hMerge="1">
                  <a:txBody>
                    <a:bodyPr/>
                    <a:lstStyle/>
                    <a:p>
                      <a:endParaRPr lang="es-EC"/>
                    </a:p>
                  </a:txBody>
                  <a:tcPr/>
                </a:tc>
                <a:tc>
                  <a:txBody>
                    <a:bodyPr/>
                    <a:lstStyle/>
                    <a:p>
                      <a:pPr algn="ctr">
                        <a:spcAft>
                          <a:spcPts val="0"/>
                        </a:spcAft>
                      </a:pPr>
                      <a:r>
                        <a:rPr lang="es-EC" sz="1000" b="1">
                          <a:solidFill>
                            <a:srgbClr val="FFFFFF"/>
                          </a:solidFill>
                          <a:latin typeface="Arial"/>
                          <a:ea typeface="Times New Roman"/>
                          <a:cs typeface="Times New Roman"/>
                        </a:rPr>
                        <a:t>Costo Total por Cambio de Formato</a:t>
                      </a:r>
                      <a:endParaRPr lang="es-EC" sz="1200">
                        <a:latin typeface="Times New Roman"/>
                        <a:ea typeface="Times New Roman"/>
                        <a:cs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a:solidFill>
                            <a:srgbClr val="FFFFFF"/>
                          </a:solidFill>
                          <a:latin typeface="Arial"/>
                          <a:ea typeface="Times New Roman"/>
                          <a:cs typeface="Times New Roman"/>
                        </a:rPr>
                        <a:t>Costo Total del Desperdicio del Ingrediente</a:t>
                      </a:r>
                      <a:endParaRPr lang="es-EC" sz="1200">
                        <a:latin typeface="Times New Roman"/>
                        <a:ea typeface="Times New Roman"/>
                        <a:cs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dirty="0">
                          <a:solidFill>
                            <a:srgbClr val="FFFFFF"/>
                          </a:solidFill>
                          <a:latin typeface="Arial"/>
                          <a:ea typeface="Times New Roman"/>
                          <a:cs typeface="Times New Roman"/>
                        </a:rPr>
                        <a:t>Costo Total</a:t>
                      </a:r>
                      <a:endParaRPr lang="es-EC" sz="1200" dirty="0">
                        <a:latin typeface="Times New Roman"/>
                        <a:ea typeface="Times New Roman"/>
                        <a:cs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r>
              <a:tr h="302907">
                <a:tc>
                  <a:txBody>
                    <a:bodyPr/>
                    <a:lstStyle/>
                    <a:p>
                      <a:pPr algn="ctr">
                        <a:spcAft>
                          <a:spcPts val="0"/>
                        </a:spcAft>
                      </a:pPr>
                      <a:r>
                        <a:rPr lang="es-EC" sz="1000">
                          <a:latin typeface="Arial"/>
                          <a:ea typeface="Times New Roman"/>
                          <a:cs typeface="Times New Roman"/>
                        </a:rPr>
                        <a:t>4to</a:t>
                      </a:r>
                      <a:endParaRPr lang="es-EC" sz="1200">
                        <a:latin typeface="Times New Roman"/>
                        <a:ea typeface="Times New Roman"/>
                        <a:cs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000">
                          <a:latin typeface="Arial"/>
                          <a:ea typeface="Times New Roman"/>
                          <a:cs typeface="Times New Roman"/>
                        </a:rPr>
                        <a:t>(BL500 – BV500 – BC500 – BC250 – BV250 – BL250) </a:t>
                      </a:r>
                      <a:endParaRPr lang="es-EC" sz="1200">
                        <a:latin typeface="Times New Roman"/>
                        <a:ea typeface="Times New Roman"/>
                        <a:cs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cs typeface="Times New Roman"/>
                        </a:rPr>
                        <a:t>$ 668,34</a:t>
                      </a:r>
                      <a:endParaRPr lang="es-EC" sz="1200">
                        <a:latin typeface="Times New Roman"/>
                        <a:ea typeface="Times New Roman"/>
                        <a:cs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cs typeface="Times New Roman"/>
                        </a:rPr>
                        <a:t>$ 0,00</a:t>
                      </a:r>
                      <a:endParaRPr lang="es-EC" sz="1200">
                        <a:latin typeface="Times New Roman"/>
                        <a:ea typeface="Times New Roman"/>
                        <a:cs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cs typeface="Times New Roman"/>
                        </a:rPr>
                        <a:t>$ 668,34</a:t>
                      </a:r>
                      <a:endParaRPr lang="es-EC" sz="1200">
                        <a:latin typeface="Times New Roman"/>
                        <a:ea typeface="Times New Roman"/>
                        <a:cs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02907">
                <a:tc>
                  <a:txBody>
                    <a:bodyPr/>
                    <a:lstStyle/>
                    <a:p>
                      <a:pPr algn="ctr">
                        <a:spcAft>
                          <a:spcPts val="0"/>
                        </a:spcAft>
                      </a:pPr>
                      <a:r>
                        <a:rPr lang="es-EC" sz="1000">
                          <a:latin typeface="Arial"/>
                          <a:ea typeface="Times New Roman"/>
                          <a:cs typeface="Times New Roman"/>
                        </a:rPr>
                        <a:t>5to</a:t>
                      </a:r>
                      <a:endParaRPr lang="es-EC" sz="1200">
                        <a:latin typeface="Times New Roman"/>
                        <a:ea typeface="Times New Roman"/>
                        <a:cs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000">
                          <a:latin typeface="Arial"/>
                          <a:ea typeface="Times New Roman"/>
                          <a:cs typeface="Times New Roman"/>
                        </a:rPr>
                        <a:t>(BL500 – BC500 – BV500 – BV250 – BC250 – BL250) </a:t>
                      </a:r>
                      <a:endParaRPr lang="es-EC" sz="1200">
                        <a:latin typeface="Times New Roman"/>
                        <a:ea typeface="Times New Roman"/>
                        <a:cs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cs typeface="Times New Roman"/>
                        </a:rPr>
                        <a:t>$ 639,75</a:t>
                      </a:r>
                      <a:endParaRPr lang="es-EC" sz="1200">
                        <a:latin typeface="Times New Roman"/>
                        <a:ea typeface="Times New Roman"/>
                        <a:cs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cs typeface="Times New Roman"/>
                        </a:rPr>
                        <a:t>$ 95,00</a:t>
                      </a:r>
                      <a:endParaRPr lang="es-EC" sz="1200">
                        <a:latin typeface="Times New Roman"/>
                        <a:ea typeface="Times New Roman"/>
                        <a:cs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dirty="0">
                          <a:latin typeface="Arial"/>
                          <a:ea typeface="Times New Roman"/>
                          <a:cs typeface="Times New Roman"/>
                        </a:rPr>
                        <a:t>$ 734,75</a:t>
                      </a:r>
                      <a:endParaRPr lang="es-EC" sz="1200" dirty="0">
                        <a:latin typeface="Times New Roman"/>
                        <a:ea typeface="Times New Roman"/>
                        <a:cs typeface="Times New Roman"/>
                      </a:endParaRPr>
                    </a:p>
                  </a:txBody>
                  <a:tcPr marL="44174" marR="441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s-ES" smtClean="0"/>
              <a:t>Planteamiento de Mejoras</a:t>
            </a:r>
          </a:p>
        </p:txBody>
      </p:sp>
      <p:sp>
        <p:nvSpPr>
          <p:cNvPr id="33795" name="Rectangle 3"/>
          <p:cNvSpPr>
            <a:spLocks noGrp="1" noChangeArrowheads="1"/>
          </p:cNvSpPr>
          <p:nvPr>
            <p:ph idx="1"/>
          </p:nvPr>
        </p:nvSpPr>
        <p:spPr>
          <a:xfrm>
            <a:off x="457200" y="2249488"/>
            <a:ext cx="8229600" cy="1536700"/>
          </a:xfrm>
        </p:spPr>
        <p:txBody>
          <a:bodyPr/>
          <a:lstStyle/>
          <a:p>
            <a:pPr algn="just" eaLnBrk="1" hangingPunct="1">
              <a:lnSpc>
                <a:spcPct val="80000"/>
              </a:lnSpc>
              <a:buFont typeface="Arial" charset="0"/>
              <a:buChar char="•"/>
            </a:pPr>
            <a:r>
              <a:rPr lang="es-EC" sz="2400" smtClean="0">
                <a:solidFill>
                  <a:schemeClr val="accent2"/>
                </a:solidFill>
              </a:rPr>
              <a:t>Evaluación de desempeño de cada operación a largo plazo.</a:t>
            </a:r>
          </a:p>
          <a:p>
            <a:pPr algn="just" eaLnBrk="1" hangingPunct="1">
              <a:lnSpc>
                <a:spcPct val="80000"/>
              </a:lnSpc>
              <a:buFont typeface="Georgia" pitchFamily="18" charset="0"/>
              <a:buNone/>
            </a:pPr>
            <a:endParaRPr lang="es-EC" sz="2000" smtClean="0">
              <a:solidFill>
                <a:schemeClr val="accent2"/>
              </a:solidFill>
            </a:endParaRPr>
          </a:p>
          <a:p>
            <a:pPr algn="just" eaLnBrk="1" hangingPunct="1">
              <a:lnSpc>
                <a:spcPct val="80000"/>
              </a:lnSpc>
              <a:buFont typeface="Georgia" pitchFamily="18" charset="0"/>
              <a:buNone/>
            </a:pPr>
            <a:r>
              <a:rPr lang="es-EC" sz="1800" smtClean="0"/>
              <a:t>	Iniciaremos mostrando la capacidad utilizada de la líneas de producción para cumplir los volúmenes de ventas proyectados al 2012</a:t>
            </a:r>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Georgia" pitchFamily="18" charset="0"/>
              <a:buNone/>
            </a:pPr>
            <a:endParaRPr lang="es-EC" sz="2400" smtClean="0"/>
          </a:p>
        </p:txBody>
      </p:sp>
      <p:graphicFrame>
        <p:nvGraphicFramePr>
          <p:cNvPr id="4" name="3 Gráfico"/>
          <p:cNvGraphicFramePr/>
          <p:nvPr/>
        </p:nvGraphicFramePr>
        <p:xfrm>
          <a:off x="2143109" y="3857628"/>
          <a:ext cx="5143536" cy="277234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s-ES" smtClean="0"/>
              <a:t>Objetivo general</a:t>
            </a:r>
          </a:p>
        </p:txBody>
      </p:sp>
      <p:sp>
        <p:nvSpPr>
          <p:cNvPr id="10243" name="Rectangle 3"/>
          <p:cNvSpPr>
            <a:spLocks noGrp="1" noChangeArrowheads="1"/>
          </p:cNvSpPr>
          <p:nvPr>
            <p:ph idx="1"/>
          </p:nvPr>
        </p:nvSpPr>
        <p:spPr/>
        <p:txBody>
          <a:bodyPr/>
          <a:lstStyle/>
          <a:p>
            <a:pPr algn="just" eaLnBrk="1" hangingPunct="1"/>
            <a:r>
              <a:rPr lang="es-ES" smtClean="0"/>
              <a:t>Determinar mediante un modelo de simulación el nivel de utilización de todo el proceso productivo de la planta de margarinas considerando los volúmenes de ventas actuales y proyectadas al 2012. Con el fin de identificar el secuenciamiento más adecuado y potenciales restricciones.</a:t>
            </a:r>
            <a:endParaRPr lang="es-EC"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s-ES" smtClean="0"/>
              <a:t>Planteamiento de Mejoras</a:t>
            </a:r>
          </a:p>
        </p:txBody>
      </p:sp>
      <p:sp>
        <p:nvSpPr>
          <p:cNvPr id="34819" name="Rectangle 3"/>
          <p:cNvSpPr>
            <a:spLocks noGrp="1" noChangeArrowheads="1"/>
          </p:cNvSpPr>
          <p:nvPr>
            <p:ph idx="1"/>
          </p:nvPr>
        </p:nvSpPr>
        <p:spPr>
          <a:xfrm>
            <a:off x="457200" y="2249488"/>
            <a:ext cx="8229600" cy="4322762"/>
          </a:xfrm>
        </p:spPr>
        <p:txBody>
          <a:bodyPr/>
          <a:lstStyle/>
          <a:p>
            <a:pPr algn="just" eaLnBrk="1" hangingPunct="1">
              <a:lnSpc>
                <a:spcPct val="80000"/>
              </a:lnSpc>
              <a:buFont typeface="Arial" charset="0"/>
              <a:buChar char="•"/>
            </a:pPr>
            <a:r>
              <a:rPr lang="es-EC" sz="2400" smtClean="0">
                <a:solidFill>
                  <a:schemeClr val="accent2"/>
                </a:solidFill>
              </a:rPr>
              <a:t>Evaluación de desempeño de cada operación a largo plazo.</a:t>
            </a:r>
          </a:p>
          <a:p>
            <a:pPr algn="just" eaLnBrk="1" hangingPunct="1">
              <a:lnSpc>
                <a:spcPct val="80000"/>
              </a:lnSpc>
              <a:buFont typeface="Georgia" pitchFamily="18" charset="0"/>
              <a:buNone/>
            </a:pPr>
            <a:endParaRPr lang="es-EC" sz="2000" smtClean="0">
              <a:solidFill>
                <a:schemeClr val="accent2"/>
              </a:solidFill>
            </a:endParaRPr>
          </a:p>
          <a:p>
            <a:pPr algn="just" eaLnBrk="1" hangingPunct="1">
              <a:lnSpc>
                <a:spcPct val="80000"/>
              </a:lnSpc>
              <a:buFont typeface="Georgia" pitchFamily="18" charset="0"/>
              <a:buNone/>
            </a:pPr>
            <a:r>
              <a:rPr lang="es-EC" sz="2000" b="1" smtClean="0"/>
              <a:t>	</a:t>
            </a:r>
            <a:r>
              <a:rPr lang="es-EC" sz="2000" b="1" u="sng" smtClean="0"/>
              <a:t>Envasadoras B2 y Em</a:t>
            </a:r>
          </a:p>
          <a:p>
            <a:pPr algn="just" eaLnBrk="1" hangingPunct="1">
              <a:lnSpc>
                <a:spcPct val="80000"/>
              </a:lnSpc>
              <a:buFont typeface="Georgia" pitchFamily="18" charset="0"/>
              <a:buNone/>
            </a:pPr>
            <a:r>
              <a:rPr lang="es-EC" sz="1800" smtClean="0"/>
              <a:t>	El volumen y utilización de las líneas es baja, por ende no existen problemas de capacidad a largo plazo y manufactura podría comprometerse con el volumen solicitado sin que existan inconvenientes.</a:t>
            </a:r>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r>
              <a:rPr lang="es-EC" sz="2000" b="1" smtClean="0"/>
              <a:t>	</a:t>
            </a:r>
            <a:r>
              <a:rPr lang="es-EC" sz="2000" b="1" u="sng" smtClean="0"/>
              <a:t>Envasadora B1</a:t>
            </a:r>
          </a:p>
          <a:p>
            <a:pPr algn="just" eaLnBrk="1" hangingPunct="1">
              <a:lnSpc>
                <a:spcPct val="80000"/>
              </a:lnSpc>
              <a:buFont typeface="Georgia" pitchFamily="18" charset="0"/>
              <a:buNone/>
            </a:pPr>
            <a:r>
              <a:rPr lang="es-EC" sz="1800" smtClean="0"/>
              <a:t>	Presenta una tendencia elevada en volumen y capacidad de utilización, superando el 80%. Dado a la criticidad mostrada, manufactura no podrá comprometerse con dicho volumen proyectado.</a:t>
            </a:r>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r>
              <a:rPr lang="es-EC" sz="1800" smtClean="0"/>
              <a:t>	Se evaluará mediante la simulación el traslado del volumen de la envasadora B1 a la B2/Em.</a:t>
            </a:r>
          </a:p>
          <a:p>
            <a:pPr algn="just" eaLnBrk="1" hangingPunct="1">
              <a:lnSpc>
                <a:spcPct val="80000"/>
              </a:lnSpc>
              <a:buFont typeface="Arial" charset="0"/>
              <a:buChar char="•"/>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2400" smtClean="0"/>
          </a:p>
          <a:p>
            <a:pPr algn="just" eaLnBrk="1" hangingPunct="1">
              <a:lnSpc>
                <a:spcPct val="80000"/>
              </a:lnSpc>
              <a:buFont typeface="Georgia" pitchFamily="18" charset="0"/>
              <a:buNone/>
            </a:pPr>
            <a:endParaRPr lang="es-EC" sz="24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s-ES" smtClean="0"/>
              <a:t>Planteamiento de Mejoras</a:t>
            </a:r>
          </a:p>
        </p:txBody>
      </p:sp>
      <p:sp>
        <p:nvSpPr>
          <p:cNvPr id="35843" name="Rectangle 3"/>
          <p:cNvSpPr>
            <a:spLocks noGrp="1" noChangeArrowheads="1"/>
          </p:cNvSpPr>
          <p:nvPr>
            <p:ph idx="1"/>
          </p:nvPr>
        </p:nvSpPr>
        <p:spPr>
          <a:xfrm>
            <a:off x="457200" y="2249488"/>
            <a:ext cx="8229600" cy="4322762"/>
          </a:xfrm>
        </p:spPr>
        <p:txBody>
          <a:bodyPr/>
          <a:lstStyle/>
          <a:p>
            <a:pPr algn="just" eaLnBrk="1" hangingPunct="1">
              <a:lnSpc>
                <a:spcPct val="80000"/>
              </a:lnSpc>
              <a:buFont typeface="Arial" charset="0"/>
              <a:buChar char="•"/>
            </a:pPr>
            <a:r>
              <a:rPr lang="es-EC" sz="2400" smtClean="0">
                <a:solidFill>
                  <a:schemeClr val="accent2"/>
                </a:solidFill>
              </a:rPr>
              <a:t>Evaluación de desempeño de cada operación a largo plazo.</a:t>
            </a:r>
          </a:p>
          <a:p>
            <a:pPr algn="just" eaLnBrk="1" hangingPunct="1">
              <a:lnSpc>
                <a:spcPct val="80000"/>
              </a:lnSpc>
              <a:buFont typeface="Georgia" pitchFamily="18" charset="0"/>
              <a:buNone/>
            </a:pPr>
            <a:endParaRPr lang="es-EC" sz="2000" smtClean="0">
              <a:solidFill>
                <a:schemeClr val="accent2"/>
              </a:solidFill>
            </a:endParaRPr>
          </a:p>
          <a:p>
            <a:pPr algn="just" eaLnBrk="1" hangingPunct="1">
              <a:lnSpc>
                <a:spcPct val="80000"/>
              </a:lnSpc>
              <a:buFont typeface="Georgia" pitchFamily="18" charset="0"/>
              <a:buNone/>
            </a:pPr>
            <a:r>
              <a:rPr lang="es-EC" sz="1800" smtClean="0"/>
              <a:t>	Lograremos descongestionar la máquina B1 y trasladar parte del volumen a la máquina B2 bajando el nivel de utilización del equipo con problemas de capacidad.</a:t>
            </a:r>
          </a:p>
          <a:p>
            <a:pPr algn="just" eaLnBrk="1" hangingPunct="1">
              <a:lnSpc>
                <a:spcPct val="80000"/>
              </a:lnSpc>
              <a:buFont typeface="Arial" charset="0"/>
              <a:buChar char="•"/>
            </a:pPr>
            <a:endParaRPr lang="es-EC" sz="1800" smtClean="0"/>
          </a:p>
          <a:p>
            <a:pPr algn="just" eaLnBrk="1" hangingPunct="1">
              <a:lnSpc>
                <a:spcPct val="80000"/>
              </a:lnSpc>
              <a:buFont typeface="Georgia" pitchFamily="18" charset="0"/>
              <a:buNone/>
            </a:pPr>
            <a:r>
              <a:rPr lang="es-EC" sz="1800" smtClean="0"/>
              <a:t>	Creando la entidad BV500 para la línea B2 en el modelo, se traspasó volumen de la línea B1 a la B2 hasta llegar a un nivel de utilización aceptable para las dos líneas.</a:t>
            </a:r>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2400" smtClean="0"/>
          </a:p>
          <a:p>
            <a:pPr algn="just" eaLnBrk="1" hangingPunct="1">
              <a:lnSpc>
                <a:spcPct val="80000"/>
              </a:lnSpc>
              <a:buFont typeface="Georgia" pitchFamily="18" charset="0"/>
              <a:buNone/>
            </a:pPr>
            <a:endParaRPr lang="es-EC" sz="24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s-ES" smtClean="0"/>
              <a:t>Planteamiento de Mejoras</a:t>
            </a:r>
          </a:p>
        </p:txBody>
      </p:sp>
      <p:sp>
        <p:nvSpPr>
          <p:cNvPr id="36867" name="Rectangle 3"/>
          <p:cNvSpPr>
            <a:spLocks noGrp="1" noChangeArrowheads="1"/>
          </p:cNvSpPr>
          <p:nvPr>
            <p:ph idx="1"/>
          </p:nvPr>
        </p:nvSpPr>
        <p:spPr>
          <a:xfrm>
            <a:off x="457200" y="2249488"/>
            <a:ext cx="8229600" cy="1965325"/>
          </a:xfrm>
        </p:spPr>
        <p:txBody>
          <a:bodyPr/>
          <a:lstStyle/>
          <a:p>
            <a:pPr algn="just" eaLnBrk="1" hangingPunct="1">
              <a:lnSpc>
                <a:spcPct val="80000"/>
              </a:lnSpc>
              <a:buFont typeface="Arial" charset="0"/>
              <a:buChar char="•"/>
            </a:pPr>
            <a:r>
              <a:rPr lang="es-EC" sz="2400" smtClean="0">
                <a:solidFill>
                  <a:schemeClr val="accent2"/>
                </a:solidFill>
              </a:rPr>
              <a:t>Evaluación de desempeño de cada operación a largo plazo.</a:t>
            </a:r>
          </a:p>
          <a:p>
            <a:pPr algn="just" eaLnBrk="1" hangingPunct="1">
              <a:lnSpc>
                <a:spcPct val="80000"/>
              </a:lnSpc>
              <a:buFont typeface="Arial" charset="0"/>
              <a:buChar char="•"/>
            </a:pPr>
            <a:endParaRPr lang="es-EC" sz="2400" smtClean="0">
              <a:solidFill>
                <a:schemeClr val="accent2"/>
              </a:solidFill>
            </a:endParaRPr>
          </a:p>
          <a:p>
            <a:pPr algn="just" eaLnBrk="1" hangingPunct="1">
              <a:lnSpc>
                <a:spcPct val="80000"/>
              </a:lnSpc>
              <a:buFont typeface="Georgia" pitchFamily="18" charset="0"/>
              <a:buNone/>
            </a:pPr>
            <a:r>
              <a:rPr lang="es-EC" sz="1800" smtClean="0"/>
              <a:t>	Con los cambios propuestos para sustentar los volúmenes a largo plazo, a continuación mostramos el estado de cada operación del proceso productivo.</a:t>
            </a:r>
          </a:p>
          <a:p>
            <a:pPr algn="just" eaLnBrk="1" hangingPunct="1">
              <a:lnSpc>
                <a:spcPct val="80000"/>
              </a:lnSpc>
              <a:buFont typeface="Arial" charset="0"/>
              <a:buChar char="•"/>
            </a:pPr>
            <a:endParaRPr lang="es-EC" sz="2400" smtClean="0">
              <a:solidFill>
                <a:schemeClr val="accent2"/>
              </a:solidFill>
            </a:endParaRPr>
          </a:p>
          <a:p>
            <a:pPr algn="just" eaLnBrk="1" hangingPunct="1">
              <a:lnSpc>
                <a:spcPct val="80000"/>
              </a:lnSpc>
              <a:buFont typeface="Georgia" pitchFamily="18" charset="0"/>
              <a:buNone/>
            </a:pPr>
            <a:endParaRPr lang="es-EC" sz="2000" smtClean="0">
              <a:solidFill>
                <a:schemeClr val="accent2"/>
              </a:solidFill>
            </a:endParaRPr>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Arial" charset="0"/>
              <a:buChar char="•"/>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2400" smtClean="0"/>
          </a:p>
          <a:p>
            <a:pPr algn="just" eaLnBrk="1" hangingPunct="1">
              <a:lnSpc>
                <a:spcPct val="80000"/>
              </a:lnSpc>
              <a:buFont typeface="Georgia" pitchFamily="18" charset="0"/>
              <a:buNone/>
            </a:pPr>
            <a:endParaRPr lang="es-EC" sz="2400" smtClean="0"/>
          </a:p>
        </p:txBody>
      </p:sp>
      <p:graphicFrame>
        <p:nvGraphicFramePr>
          <p:cNvPr id="5" name="4 Tabla"/>
          <p:cNvGraphicFramePr>
            <a:graphicFrameLocks noGrp="1"/>
          </p:cNvGraphicFramePr>
          <p:nvPr/>
        </p:nvGraphicFramePr>
        <p:xfrm>
          <a:off x="3143250" y="4143375"/>
          <a:ext cx="2590800" cy="2105025"/>
        </p:xfrm>
        <a:graphic>
          <a:graphicData uri="http://schemas.openxmlformats.org/drawingml/2006/table">
            <a:tbl>
              <a:tblPr/>
              <a:tblGrid>
                <a:gridCol w="831850"/>
                <a:gridCol w="879475"/>
                <a:gridCol w="879475"/>
              </a:tblGrid>
              <a:tr h="161925">
                <a:tc gridSpan="3">
                  <a:txBody>
                    <a:bodyPr/>
                    <a:lstStyle/>
                    <a:p>
                      <a:pPr algn="ctr">
                        <a:spcAft>
                          <a:spcPts val="0"/>
                        </a:spcAft>
                      </a:pPr>
                      <a:r>
                        <a:rPr lang="es-EC" sz="1000" b="1" dirty="0">
                          <a:solidFill>
                            <a:srgbClr val="FFFFFF"/>
                          </a:solidFill>
                          <a:latin typeface="Arial"/>
                          <a:ea typeface="Times New Roman"/>
                        </a:rPr>
                        <a:t>2012</a:t>
                      </a:r>
                      <a:endParaRPr lang="es-EC"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hMerge="1">
                  <a:txBody>
                    <a:bodyPr/>
                    <a:lstStyle/>
                    <a:p>
                      <a:endParaRPr lang="es-EC"/>
                    </a:p>
                  </a:txBody>
                  <a:tcPr/>
                </a:tc>
                <a:tc hMerge="1">
                  <a:txBody>
                    <a:bodyPr/>
                    <a:lstStyle/>
                    <a:p>
                      <a:endParaRPr lang="es-EC"/>
                    </a:p>
                  </a:txBody>
                  <a:tcPr/>
                </a:tc>
              </a:tr>
              <a:tr h="485775">
                <a:tc>
                  <a:txBody>
                    <a:bodyPr/>
                    <a:lstStyle/>
                    <a:p>
                      <a:pPr algn="ctr">
                        <a:spcAft>
                          <a:spcPts val="0"/>
                        </a:spcAft>
                      </a:pPr>
                      <a:r>
                        <a:rPr lang="es-EC" sz="1000" b="1">
                          <a:solidFill>
                            <a:srgbClr val="FFFFFF"/>
                          </a:solidFill>
                          <a:latin typeface="Arial"/>
                          <a:ea typeface="Times New Roman"/>
                        </a:rPr>
                        <a:t>Locaciones</a:t>
                      </a:r>
                      <a:endParaRPr lang="es-EC"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a:solidFill>
                            <a:srgbClr val="FFFFFF"/>
                          </a:solidFill>
                          <a:latin typeface="Arial"/>
                          <a:ea typeface="Times New Roman"/>
                        </a:rPr>
                        <a:t>Capacidad Utilizada sin cambios (%)</a:t>
                      </a:r>
                      <a:endParaRPr lang="es-EC"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a:solidFill>
                            <a:srgbClr val="FFFFFF"/>
                          </a:solidFill>
                          <a:latin typeface="Arial"/>
                          <a:ea typeface="Times New Roman"/>
                        </a:rPr>
                        <a:t>Capacidad Utilizada con cambios (%)</a:t>
                      </a:r>
                      <a:endParaRPr lang="es-EC"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r>
              <a:tr h="161925">
                <a:tc>
                  <a:txBody>
                    <a:bodyPr/>
                    <a:lstStyle/>
                    <a:p>
                      <a:pPr>
                        <a:spcAft>
                          <a:spcPts val="0"/>
                        </a:spcAft>
                      </a:pPr>
                      <a:r>
                        <a:rPr lang="es-EC" sz="1000">
                          <a:latin typeface="Arial"/>
                          <a:ea typeface="Times New Roman"/>
                        </a:rPr>
                        <a:t>Premix1</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51,9%</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46,0%</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a:spcAft>
                          <a:spcPts val="0"/>
                        </a:spcAft>
                      </a:pPr>
                      <a:r>
                        <a:rPr lang="es-EC" sz="1000">
                          <a:latin typeface="Arial"/>
                          <a:ea typeface="Times New Roman"/>
                        </a:rPr>
                        <a:t>Pulmon1</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49,7%</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43,8%</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a:spcAft>
                          <a:spcPts val="0"/>
                        </a:spcAft>
                      </a:pPr>
                      <a:r>
                        <a:rPr lang="es-EC" sz="1000" dirty="0" smtClean="0">
                          <a:latin typeface="Arial"/>
                          <a:ea typeface="Times New Roman"/>
                        </a:rPr>
                        <a:t>MPU1</a:t>
                      </a:r>
                      <a:endParaRPr lang="es-EC"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48,8%</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42,9%</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a:spcAft>
                          <a:spcPts val="0"/>
                        </a:spcAft>
                      </a:pPr>
                      <a:r>
                        <a:rPr lang="es-EC" sz="1000">
                          <a:latin typeface="Arial"/>
                          <a:ea typeface="Times New Roman"/>
                        </a:rPr>
                        <a:t>B1</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87,3%</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77,9%</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a:spcAft>
                          <a:spcPts val="0"/>
                        </a:spcAft>
                      </a:pPr>
                      <a:r>
                        <a:rPr lang="es-EC" sz="1000">
                          <a:latin typeface="Arial"/>
                          <a:ea typeface="Times New Roman"/>
                        </a:rPr>
                        <a:t>Premix2</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20,1%</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28,2%</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a:spcAft>
                          <a:spcPts val="0"/>
                        </a:spcAft>
                      </a:pPr>
                      <a:r>
                        <a:rPr lang="es-EC" sz="1000">
                          <a:latin typeface="Arial"/>
                          <a:ea typeface="Times New Roman"/>
                        </a:rPr>
                        <a:t>Pulmon2</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16,6%</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25,1%</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a:spcAft>
                          <a:spcPts val="0"/>
                        </a:spcAft>
                      </a:pPr>
                      <a:r>
                        <a:rPr lang="es-EC" sz="1000" dirty="0" smtClean="0">
                          <a:latin typeface="Arial"/>
                          <a:ea typeface="Times New Roman"/>
                        </a:rPr>
                        <a:t>MPU2</a:t>
                      </a:r>
                      <a:endParaRPr lang="es-EC"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21,4%</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32,4%</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a:spcAft>
                          <a:spcPts val="0"/>
                        </a:spcAft>
                      </a:pPr>
                      <a:r>
                        <a:rPr lang="es-EC" sz="1000">
                          <a:latin typeface="Arial"/>
                          <a:ea typeface="Times New Roman"/>
                        </a:rPr>
                        <a:t>Em</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15,1%</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15,7%</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a:spcAft>
                          <a:spcPts val="0"/>
                        </a:spcAft>
                      </a:pPr>
                      <a:r>
                        <a:rPr lang="es-EC" sz="1000">
                          <a:latin typeface="Arial"/>
                          <a:ea typeface="Times New Roman"/>
                        </a:rPr>
                        <a:t>B2</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35,0%</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dirty="0">
                          <a:latin typeface="Arial"/>
                          <a:ea typeface="Times New Roman"/>
                        </a:rPr>
                        <a:t>53,6%</a:t>
                      </a:r>
                      <a:endParaRPr lang="es-EC"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s-ES" smtClean="0"/>
              <a:t>Planteamiento de Mejoras</a:t>
            </a:r>
          </a:p>
        </p:txBody>
      </p:sp>
      <p:sp>
        <p:nvSpPr>
          <p:cNvPr id="37891" name="Rectangle 3"/>
          <p:cNvSpPr>
            <a:spLocks noGrp="1" noChangeArrowheads="1"/>
          </p:cNvSpPr>
          <p:nvPr>
            <p:ph idx="1"/>
          </p:nvPr>
        </p:nvSpPr>
        <p:spPr>
          <a:xfrm>
            <a:off x="457200" y="2249488"/>
            <a:ext cx="8229600" cy="965200"/>
          </a:xfrm>
        </p:spPr>
        <p:txBody>
          <a:bodyPr/>
          <a:lstStyle/>
          <a:p>
            <a:pPr algn="just" eaLnBrk="1" hangingPunct="1">
              <a:lnSpc>
                <a:spcPct val="80000"/>
              </a:lnSpc>
              <a:buFont typeface="Arial" charset="0"/>
              <a:buChar char="•"/>
            </a:pPr>
            <a:r>
              <a:rPr lang="es-EC" sz="2400" smtClean="0">
                <a:solidFill>
                  <a:schemeClr val="accent2"/>
                </a:solidFill>
              </a:rPr>
              <a:t>Evaluación de desempeño de cada operación a largo plazo.</a:t>
            </a:r>
          </a:p>
          <a:p>
            <a:pPr algn="just" eaLnBrk="1" hangingPunct="1">
              <a:lnSpc>
                <a:spcPct val="80000"/>
              </a:lnSpc>
              <a:buFont typeface="Georgia" pitchFamily="18" charset="0"/>
              <a:buNone/>
            </a:pPr>
            <a:endParaRPr lang="es-EC" sz="2000" smtClean="0">
              <a:solidFill>
                <a:schemeClr val="accent2"/>
              </a:solidFill>
            </a:endParaRPr>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2400" smtClean="0"/>
          </a:p>
          <a:p>
            <a:pPr algn="just" eaLnBrk="1" hangingPunct="1">
              <a:lnSpc>
                <a:spcPct val="80000"/>
              </a:lnSpc>
              <a:buFont typeface="Georgia" pitchFamily="18" charset="0"/>
              <a:buNone/>
            </a:pPr>
            <a:endParaRPr lang="es-EC" sz="2400" smtClean="0"/>
          </a:p>
        </p:txBody>
      </p:sp>
      <p:graphicFrame>
        <p:nvGraphicFramePr>
          <p:cNvPr id="4" name="3 Gráfico"/>
          <p:cNvGraphicFramePr/>
          <p:nvPr/>
        </p:nvGraphicFramePr>
        <p:xfrm>
          <a:off x="1785918" y="3071810"/>
          <a:ext cx="5214974" cy="335758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s-ES" smtClean="0"/>
              <a:t>Análisis Financiero</a:t>
            </a:r>
          </a:p>
        </p:txBody>
      </p:sp>
      <p:sp>
        <p:nvSpPr>
          <p:cNvPr id="38915" name="Rectangle 3"/>
          <p:cNvSpPr>
            <a:spLocks noGrp="1" noChangeArrowheads="1"/>
          </p:cNvSpPr>
          <p:nvPr>
            <p:ph idx="1"/>
          </p:nvPr>
        </p:nvSpPr>
        <p:spPr>
          <a:xfrm>
            <a:off x="457200" y="2249488"/>
            <a:ext cx="8229600" cy="2036762"/>
          </a:xfrm>
        </p:spPr>
        <p:txBody>
          <a:bodyPr/>
          <a:lstStyle/>
          <a:p>
            <a:pPr algn="just" eaLnBrk="1" hangingPunct="1">
              <a:lnSpc>
                <a:spcPct val="80000"/>
              </a:lnSpc>
              <a:buFont typeface="Arial" charset="0"/>
              <a:buChar char="•"/>
            </a:pPr>
            <a:r>
              <a:rPr lang="es-EC" sz="2400" smtClean="0">
                <a:solidFill>
                  <a:schemeClr val="accent2"/>
                </a:solidFill>
              </a:rPr>
              <a:t>Evaluación de desempeño de cada operación a largo plazo.</a:t>
            </a:r>
          </a:p>
          <a:p>
            <a:pPr algn="just" eaLnBrk="1" hangingPunct="1">
              <a:lnSpc>
                <a:spcPct val="80000"/>
              </a:lnSpc>
              <a:buFont typeface="Georgia" pitchFamily="18" charset="0"/>
              <a:buNone/>
            </a:pPr>
            <a:endParaRPr lang="es-EC" sz="2400" smtClean="0">
              <a:solidFill>
                <a:schemeClr val="accent2"/>
              </a:solidFill>
            </a:endParaRPr>
          </a:p>
          <a:p>
            <a:pPr algn="just" eaLnBrk="1" hangingPunct="1">
              <a:lnSpc>
                <a:spcPct val="80000"/>
              </a:lnSpc>
              <a:buFont typeface="Georgia" pitchFamily="18" charset="0"/>
              <a:buNone/>
            </a:pPr>
            <a:r>
              <a:rPr lang="es-EC" sz="1800" smtClean="0"/>
              <a:t>	Para poder trasladar volumen de  la B1 a la B2, se tendrá que realizar la inversión de un kit de moldes con formato de 500gr o 250gr para la línea B2. </a:t>
            </a:r>
            <a:r>
              <a:rPr lang="es-EC" sz="1200" smtClean="0"/>
              <a:t>(el formato de 500gr por recomendación del departamento de proyectos de la empresa)</a:t>
            </a:r>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2400" smtClean="0"/>
          </a:p>
          <a:p>
            <a:pPr algn="just" eaLnBrk="1" hangingPunct="1">
              <a:lnSpc>
                <a:spcPct val="80000"/>
              </a:lnSpc>
              <a:buFont typeface="Georgia" pitchFamily="18" charset="0"/>
              <a:buNone/>
            </a:pPr>
            <a:endParaRPr lang="es-EC" sz="2400" smtClean="0"/>
          </a:p>
        </p:txBody>
      </p:sp>
      <p:graphicFrame>
        <p:nvGraphicFramePr>
          <p:cNvPr id="4" name="3 Tabla"/>
          <p:cNvGraphicFramePr>
            <a:graphicFrameLocks noGrp="1"/>
          </p:cNvGraphicFramePr>
          <p:nvPr/>
        </p:nvGraphicFramePr>
        <p:xfrm>
          <a:off x="3071813" y="4572000"/>
          <a:ext cx="2959100" cy="809625"/>
        </p:xfrm>
        <a:graphic>
          <a:graphicData uri="http://schemas.openxmlformats.org/drawingml/2006/table">
            <a:tbl>
              <a:tblPr/>
              <a:tblGrid>
                <a:gridCol w="1079500"/>
                <a:gridCol w="1016000"/>
                <a:gridCol w="863600"/>
              </a:tblGrid>
              <a:tr h="161925">
                <a:tc>
                  <a:txBody>
                    <a:bodyPr/>
                    <a:lstStyle/>
                    <a:p>
                      <a:pPr algn="ctr">
                        <a:spcAft>
                          <a:spcPts val="0"/>
                        </a:spcAft>
                      </a:pPr>
                      <a:r>
                        <a:rPr lang="es-EC" sz="1000" b="1">
                          <a:solidFill>
                            <a:srgbClr val="FFFFFF"/>
                          </a:solidFill>
                          <a:latin typeface="Arial"/>
                          <a:ea typeface="Times New Roman"/>
                        </a:rPr>
                        <a:t>Descripción</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a:solidFill>
                            <a:srgbClr val="FFFFFF"/>
                          </a:solidFill>
                          <a:latin typeface="Arial"/>
                          <a:ea typeface="Times New Roman"/>
                        </a:rPr>
                        <a:t>Cantidad</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a:solidFill>
                            <a:srgbClr val="FFFFFF"/>
                          </a:solidFill>
                          <a:latin typeface="Arial"/>
                          <a:ea typeface="Times New Roman"/>
                        </a:rPr>
                        <a:t>Total</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r>
              <a:tr h="161925">
                <a:tc>
                  <a:txBody>
                    <a:bodyPr/>
                    <a:lstStyle/>
                    <a:p>
                      <a:pPr algn="ctr">
                        <a:spcAft>
                          <a:spcPts val="0"/>
                        </a:spcAft>
                      </a:pPr>
                      <a:r>
                        <a:rPr lang="es-EC" sz="1000">
                          <a:latin typeface="Arial"/>
                          <a:ea typeface="Times New Roman"/>
                        </a:rPr>
                        <a:t>Kit de 500gr</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1</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$ 9.750,00</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algn="ctr">
                        <a:spcAft>
                          <a:spcPts val="0"/>
                        </a:spcAft>
                      </a:pPr>
                      <a:r>
                        <a:rPr lang="es-EC" sz="1000">
                          <a:latin typeface="Arial"/>
                          <a:ea typeface="Times New Roman"/>
                        </a:rPr>
                        <a:t>Mano de Obra</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1</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$ 5.000,00</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a:spcAft>
                          <a:spcPts val="0"/>
                        </a:spcAft>
                      </a:pPr>
                      <a:r>
                        <a:rPr lang="es-EC" sz="1000">
                          <a:latin typeface="Arial"/>
                          <a:ea typeface="Times New Roman"/>
                        </a:rPr>
                        <a:t> </a:t>
                      </a:r>
                      <a:endParaRPr lang="es-EC" sz="1200">
                        <a:latin typeface="Times New Roman"/>
                        <a:ea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pPr>
                      <a:r>
                        <a:rPr lang="es-EC" sz="1000">
                          <a:latin typeface="Arial"/>
                          <a:ea typeface="Times New Roman"/>
                        </a:rPr>
                        <a:t> </a:t>
                      </a:r>
                      <a:endParaRPr lang="es-EC" sz="1200">
                        <a:latin typeface="Times New Roman"/>
                        <a:ea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es-EC" sz="1000">
                          <a:latin typeface="Arial"/>
                          <a:ea typeface="Times New Roman"/>
                        </a:rPr>
                        <a:t> </a:t>
                      </a:r>
                      <a:endParaRPr lang="es-EC" sz="1200">
                        <a:latin typeface="Times New Roman"/>
                        <a:ea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a:spcAft>
                          <a:spcPts val="0"/>
                        </a:spcAft>
                      </a:pPr>
                      <a:r>
                        <a:rPr lang="es-EC" sz="1000">
                          <a:latin typeface="Arial"/>
                          <a:ea typeface="Times New Roman"/>
                        </a:rPr>
                        <a:t> </a:t>
                      </a:r>
                      <a:endParaRPr lang="es-EC" sz="1200">
                        <a:latin typeface="Times New Roman"/>
                        <a:ea typeface="Times New Roman"/>
                      </a:endParaRPr>
                    </a:p>
                  </a:txBody>
                  <a:tcPr marL="44450" marR="4445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C" sz="1000">
                          <a:latin typeface="Arial"/>
                          <a:ea typeface="Times New Roman"/>
                        </a:rPr>
                        <a:t>Total</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dirty="0">
                          <a:latin typeface="Arial"/>
                          <a:ea typeface="Times New Roman"/>
                        </a:rPr>
                        <a:t>$ 14.750,00</a:t>
                      </a:r>
                      <a:endParaRPr lang="es-EC"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s-ES" smtClean="0"/>
              <a:t>Análisis Financiero</a:t>
            </a:r>
          </a:p>
        </p:txBody>
      </p:sp>
      <p:sp>
        <p:nvSpPr>
          <p:cNvPr id="39939" name="Rectangle 3"/>
          <p:cNvSpPr>
            <a:spLocks noGrp="1" noChangeArrowheads="1"/>
          </p:cNvSpPr>
          <p:nvPr>
            <p:ph idx="1"/>
          </p:nvPr>
        </p:nvSpPr>
        <p:spPr>
          <a:xfrm>
            <a:off x="457200" y="2249488"/>
            <a:ext cx="8229600" cy="4037012"/>
          </a:xfrm>
        </p:spPr>
        <p:txBody>
          <a:bodyPr/>
          <a:lstStyle/>
          <a:p>
            <a:pPr algn="just" eaLnBrk="1" hangingPunct="1">
              <a:lnSpc>
                <a:spcPct val="80000"/>
              </a:lnSpc>
              <a:buFont typeface="Arial" charset="0"/>
              <a:buChar char="•"/>
            </a:pPr>
            <a:r>
              <a:rPr lang="es-EC" sz="2400" smtClean="0">
                <a:solidFill>
                  <a:schemeClr val="accent2"/>
                </a:solidFill>
              </a:rPr>
              <a:t>Evaluación de desempeño de cada operación a largo plazo.</a:t>
            </a:r>
          </a:p>
          <a:p>
            <a:pPr algn="just" eaLnBrk="1" hangingPunct="1">
              <a:lnSpc>
                <a:spcPct val="80000"/>
              </a:lnSpc>
              <a:buFont typeface="Georgia" pitchFamily="18" charset="0"/>
              <a:buNone/>
            </a:pPr>
            <a:endParaRPr lang="es-EC" sz="2400" smtClean="0">
              <a:solidFill>
                <a:schemeClr val="accent2"/>
              </a:solidFill>
            </a:endParaRPr>
          </a:p>
          <a:p>
            <a:pPr algn="just" eaLnBrk="1" hangingPunct="1">
              <a:lnSpc>
                <a:spcPct val="80000"/>
              </a:lnSpc>
              <a:buFont typeface="Georgia" pitchFamily="18" charset="0"/>
              <a:buNone/>
            </a:pPr>
            <a:r>
              <a:rPr lang="es-EC" sz="1800" smtClean="0"/>
              <a:t>	Al no realizar la inversión del kit, los riesgos potenciales son:</a:t>
            </a:r>
          </a:p>
          <a:p>
            <a:pPr algn="just" eaLnBrk="1" hangingPunct="1">
              <a:lnSpc>
                <a:spcPct val="80000"/>
              </a:lnSpc>
              <a:buFont typeface="Arial" charset="0"/>
              <a:buChar char="•"/>
            </a:pPr>
            <a:endParaRPr lang="es-EC" sz="1800" smtClean="0"/>
          </a:p>
          <a:p>
            <a:pPr lvl="1" algn="just" eaLnBrk="1" hangingPunct="1">
              <a:lnSpc>
                <a:spcPct val="80000"/>
              </a:lnSpc>
              <a:buFont typeface="Arial" charset="0"/>
              <a:buChar char="•"/>
            </a:pPr>
            <a:r>
              <a:rPr lang="es-EC" sz="1600" smtClean="0"/>
              <a:t>Restricción de volumen  – 1236 toneladas acumuladas al 2012.</a:t>
            </a:r>
          </a:p>
          <a:p>
            <a:pPr lvl="1" algn="just" eaLnBrk="1" hangingPunct="1">
              <a:lnSpc>
                <a:spcPct val="80000"/>
              </a:lnSpc>
              <a:buFont typeface="Arial" charset="0"/>
              <a:buChar char="•"/>
            </a:pPr>
            <a:endParaRPr lang="es-EC" sz="1600" smtClean="0"/>
          </a:p>
          <a:p>
            <a:pPr lvl="1" algn="just" eaLnBrk="1" hangingPunct="1">
              <a:lnSpc>
                <a:spcPct val="80000"/>
              </a:lnSpc>
              <a:buFont typeface="Arial" charset="0"/>
              <a:buChar char="•"/>
            </a:pPr>
            <a:r>
              <a:rPr lang="es-EC" sz="1600" smtClean="0"/>
              <a:t>Perjudicar el servicio generar ando clientes insatisfechos</a:t>
            </a:r>
          </a:p>
          <a:p>
            <a:pPr lvl="1" algn="just" eaLnBrk="1" hangingPunct="1">
              <a:lnSpc>
                <a:spcPct val="80000"/>
              </a:lnSpc>
              <a:buFont typeface="Arial" charset="0"/>
              <a:buChar char="•"/>
            </a:pPr>
            <a:endParaRPr lang="es-EC" sz="1600" smtClean="0"/>
          </a:p>
          <a:p>
            <a:pPr lvl="1" algn="just" eaLnBrk="1" hangingPunct="1">
              <a:lnSpc>
                <a:spcPct val="80000"/>
              </a:lnSpc>
              <a:buFont typeface="Arial" charset="0"/>
              <a:buChar char="•"/>
            </a:pPr>
            <a:r>
              <a:rPr lang="es-EC" sz="1600" smtClean="0"/>
              <a:t>Ingreso y crecimiento de la competencia </a:t>
            </a:r>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2400" smtClean="0"/>
          </a:p>
          <a:p>
            <a:pPr algn="just" eaLnBrk="1" hangingPunct="1">
              <a:lnSpc>
                <a:spcPct val="80000"/>
              </a:lnSpc>
              <a:buFont typeface="Georgia" pitchFamily="18" charset="0"/>
              <a:buNone/>
            </a:pPr>
            <a:endParaRPr lang="es-EC" sz="240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s-ES" smtClean="0"/>
              <a:t>Análisis Financiero</a:t>
            </a:r>
          </a:p>
        </p:txBody>
      </p:sp>
      <p:sp>
        <p:nvSpPr>
          <p:cNvPr id="40963" name="Rectangle 3"/>
          <p:cNvSpPr>
            <a:spLocks noGrp="1" noChangeArrowheads="1"/>
          </p:cNvSpPr>
          <p:nvPr>
            <p:ph idx="1"/>
          </p:nvPr>
        </p:nvSpPr>
        <p:spPr>
          <a:xfrm>
            <a:off x="457200" y="2249488"/>
            <a:ext cx="8229600" cy="2036762"/>
          </a:xfrm>
        </p:spPr>
        <p:txBody>
          <a:bodyPr/>
          <a:lstStyle/>
          <a:p>
            <a:pPr algn="just" eaLnBrk="1" hangingPunct="1">
              <a:lnSpc>
                <a:spcPct val="80000"/>
              </a:lnSpc>
              <a:buFont typeface="Arial" charset="0"/>
              <a:buChar char="•"/>
            </a:pPr>
            <a:r>
              <a:rPr lang="es-EC" sz="2400" smtClean="0">
                <a:solidFill>
                  <a:schemeClr val="accent2"/>
                </a:solidFill>
              </a:rPr>
              <a:t>Evaluación de desempeño de cada operación a largo plazo.</a:t>
            </a:r>
          </a:p>
          <a:p>
            <a:pPr algn="just" eaLnBrk="1" hangingPunct="1">
              <a:lnSpc>
                <a:spcPct val="80000"/>
              </a:lnSpc>
              <a:buFont typeface="Georgia" pitchFamily="18" charset="0"/>
              <a:buNone/>
            </a:pPr>
            <a:endParaRPr lang="es-EC" sz="2400" smtClean="0">
              <a:solidFill>
                <a:schemeClr val="accent2"/>
              </a:solidFill>
            </a:endParaRPr>
          </a:p>
          <a:p>
            <a:pPr algn="just" eaLnBrk="1" hangingPunct="1">
              <a:lnSpc>
                <a:spcPct val="80000"/>
              </a:lnSpc>
              <a:buFont typeface="Georgia" pitchFamily="18" charset="0"/>
              <a:buNone/>
            </a:pPr>
            <a:r>
              <a:rPr lang="es-EC" sz="1800" smtClean="0"/>
              <a:t>	Se calculó cual sería el volumen a restringir si no se realiza la compra del kit de moldes.</a:t>
            </a:r>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r>
              <a:rPr lang="es-EC" sz="1800" smtClean="0"/>
              <a:t>	Utilizando el precio/tonelada del sku mas económico, se obtuvo:</a:t>
            </a:r>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r>
              <a:rPr lang="es-EC" sz="1800" smtClean="0"/>
              <a:t>	En base al costo-beneficio se recomienda la compra e instalación del kit de 500gr para la línea B2.</a:t>
            </a:r>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1800" smtClean="0"/>
          </a:p>
          <a:p>
            <a:pPr algn="just" eaLnBrk="1" hangingPunct="1">
              <a:lnSpc>
                <a:spcPct val="80000"/>
              </a:lnSpc>
              <a:buFont typeface="Georgia" pitchFamily="18" charset="0"/>
              <a:buNone/>
            </a:pPr>
            <a:endParaRPr lang="es-EC" sz="2400" smtClean="0"/>
          </a:p>
          <a:p>
            <a:pPr algn="just" eaLnBrk="1" hangingPunct="1">
              <a:lnSpc>
                <a:spcPct val="80000"/>
              </a:lnSpc>
              <a:buFont typeface="Georgia" pitchFamily="18" charset="0"/>
              <a:buNone/>
            </a:pPr>
            <a:endParaRPr lang="es-EC" sz="2400" smtClean="0"/>
          </a:p>
        </p:txBody>
      </p:sp>
      <p:graphicFrame>
        <p:nvGraphicFramePr>
          <p:cNvPr id="5" name="4 Tabla"/>
          <p:cNvGraphicFramePr>
            <a:graphicFrameLocks noGrp="1"/>
          </p:cNvGraphicFramePr>
          <p:nvPr/>
        </p:nvGraphicFramePr>
        <p:xfrm>
          <a:off x="1285875" y="4572000"/>
          <a:ext cx="6858000" cy="590550"/>
        </p:xfrm>
        <a:graphic>
          <a:graphicData uri="http://schemas.openxmlformats.org/drawingml/2006/table">
            <a:tbl>
              <a:tblPr/>
              <a:tblGrid>
                <a:gridCol w="1638300"/>
                <a:gridCol w="762000"/>
                <a:gridCol w="482600"/>
                <a:gridCol w="482600"/>
                <a:gridCol w="787400"/>
                <a:gridCol w="711200"/>
                <a:gridCol w="1993927"/>
              </a:tblGrid>
              <a:tr h="428628">
                <a:tc>
                  <a:txBody>
                    <a:bodyPr/>
                    <a:lstStyle/>
                    <a:p>
                      <a:pPr algn="ctr">
                        <a:spcAft>
                          <a:spcPts val="0"/>
                        </a:spcAft>
                      </a:pPr>
                      <a:r>
                        <a:rPr lang="es-EC" sz="1000" b="1" dirty="0">
                          <a:solidFill>
                            <a:srgbClr val="FFFFFF"/>
                          </a:solidFill>
                          <a:latin typeface="Arial"/>
                          <a:ea typeface="Times New Roman"/>
                        </a:rPr>
                        <a:t>Descripción</a:t>
                      </a:r>
                      <a:endParaRPr lang="es-EC" sz="1200" dirty="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a:solidFill>
                            <a:srgbClr val="FFFFFF"/>
                          </a:solidFill>
                          <a:latin typeface="Arial"/>
                          <a:ea typeface="Times New Roman"/>
                        </a:rPr>
                        <a:t>Un</a:t>
                      </a:r>
                      <a:endParaRPr lang="es-EC"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a:solidFill>
                            <a:srgbClr val="FFFFFF"/>
                          </a:solidFill>
                          <a:latin typeface="Arial"/>
                          <a:ea typeface="Times New Roman"/>
                        </a:rPr>
                        <a:t>2011</a:t>
                      </a:r>
                      <a:endParaRPr lang="es-EC"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a:solidFill>
                            <a:srgbClr val="FFFFFF"/>
                          </a:solidFill>
                          <a:latin typeface="Arial"/>
                          <a:ea typeface="Times New Roman"/>
                        </a:rPr>
                        <a:t>2012</a:t>
                      </a:r>
                      <a:endParaRPr lang="es-EC"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a:solidFill>
                            <a:srgbClr val="FFFFFF"/>
                          </a:solidFill>
                          <a:latin typeface="Arial"/>
                          <a:ea typeface="Times New Roman"/>
                        </a:rPr>
                        <a:t>Subtotal</a:t>
                      </a:r>
                      <a:endParaRPr lang="es-EC"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a:solidFill>
                            <a:srgbClr val="FFFFFF"/>
                          </a:solidFill>
                          <a:latin typeface="Arial"/>
                          <a:ea typeface="Times New Roman"/>
                        </a:rPr>
                        <a:t>P.V.P. / tonelada </a:t>
                      </a:r>
                      <a:endParaRPr lang="es-EC"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c>
                  <a:txBody>
                    <a:bodyPr/>
                    <a:lstStyle/>
                    <a:p>
                      <a:pPr algn="ctr">
                        <a:spcAft>
                          <a:spcPts val="0"/>
                        </a:spcAft>
                      </a:pPr>
                      <a:r>
                        <a:rPr lang="es-EC" sz="1000" b="1" dirty="0">
                          <a:solidFill>
                            <a:srgbClr val="FFFFFF"/>
                          </a:solidFill>
                          <a:latin typeface="Arial"/>
                          <a:ea typeface="Times New Roman"/>
                        </a:rPr>
                        <a:t>Costo de Oportunidad del sku con menor Margen</a:t>
                      </a:r>
                      <a:endParaRPr lang="es-EC" sz="1200" dirty="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923C"/>
                    </a:solidFill>
                  </a:tcPr>
                </a:tc>
              </a:tr>
              <a:tr h="161925">
                <a:tc>
                  <a:txBody>
                    <a:bodyPr/>
                    <a:lstStyle/>
                    <a:p>
                      <a:pPr>
                        <a:spcAft>
                          <a:spcPts val="0"/>
                        </a:spcAft>
                      </a:pPr>
                      <a:r>
                        <a:rPr lang="es-EC" sz="1000">
                          <a:latin typeface="Arial"/>
                          <a:ea typeface="Times New Roman"/>
                        </a:rPr>
                        <a:t>Volumen Restringido</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Ton</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355,0</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881,1</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1236,1</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a:latin typeface="Arial"/>
                          <a:ea typeface="Times New Roman"/>
                        </a:rPr>
                        <a:t>$ 2.800,0</a:t>
                      </a:r>
                      <a:endParaRPr lang="es-EC"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s-EC" sz="1000" dirty="0">
                          <a:latin typeface="Arial"/>
                          <a:ea typeface="Times New Roman"/>
                        </a:rPr>
                        <a:t>$ 3.461.005,1</a:t>
                      </a:r>
                      <a:endParaRPr lang="es-EC"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s-ES" smtClean="0"/>
              <a:t>Conclusiones</a:t>
            </a:r>
          </a:p>
        </p:txBody>
      </p:sp>
      <p:sp>
        <p:nvSpPr>
          <p:cNvPr id="41987" name="Rectangle 3"/>
          <p:cNvSpPr>
            <a:spLocks noGrp="1" noChangeArrowheads="1"/>
          </p:cNvSpPr>
          <p:nvPr>
            <p:ph idx="1"/>
          </p:nvPr>
        </p:nvSpPr>
        <p:spPr>
          <a:xfrm>
            <a:off x="457200" y="2249488"/>
            <a:ext cx="8229600" cy="4037012"/>
          </a:xfrm>
        </p:spPr>
        <p:txBody>
          <a:bodyPr/>
          <a:lstStyle/>
          <a:p>
            <a:pPr algn="just" eaLnBrk="1" hangingPunct="1">
              <a:lnSpc>
                <a:spcPct val="80000"/>
              </a:lnSpc>
            </a:pPr>
            <a:r>
              <a:rPr lang="es-EC" sz="2400" smtClean="0"/>
              <a:t>A través de la simulación se pudo conocer el estado actual de cada una de las operaciones del proceso productivo de la planta de margarinas y evaluar si existen operaciones restrictivas que afecta el desempeño del sistema</a:t>
            </a:r>
          </a:p>
          <a:p>
            <a:pPr marL="365125" lvl="2" indent="-255588" algn="just" eaLnBrk="1" hangingPunct="1">
              <a:lnSpc>
                <a:spcPct val="80000"/>
              </a:lnSpc>
              <a:buClr>
                <a:srgbClr val="A04DA3"/>
              </a:buClr>
              <a:buFont typeface="Georgia" pitchFamily="18" charset="0"/>
              <a:buChar char="•"/>
            </a:pPr>
            <a:r>
              <a:rPr lang="es-ES" smtClean="0">
                <a:solidFill>
                  <a:schemeClr val="tx1"/>
                </a:solidFill>
              </a:rPr>
              <a:t>Usando los volúmenes de demanda al 2012 entregados por la organización, fue posible identificar las potenciales operaciones con capacidad restringida y al mismo tiempo conocer aquellas que no podrán ser consideradas limitantes en el futuro.</a:t>
            </a:r>
          </a:p>
          <a:p>
            <a:pPr marL="365125" lvl="2" indent="-255588" algn="just" eaLnBrk="1" hangingPunct="1">
              <a:lnSpc>
                <a:spcPct val="80000"/>
              </a:lnSpc>
              <a:buClr>
                <a:srgbClr val="A04DA3"/>
              </a:buClr>
              <a:buFont typeface="Georgia" pitchFamily="18" charset="0"/>
              <a:buChar char="•"/>
            </a:pPr>
            <a:endParaRPr lang="es-EC" smtClean="0">
              <a:solidFill>
                <a:schemeClr val="tx1"/>
              </a:solidFill>
            </a:endParaRPr>
          </a:p>
          <a:p>
            <a:pPr marL="365125" lvl="2" indent="-255588" algn="just" eaLnBrk="1" hangingPunct="1">
              <a:lnSpc>
                <a:spcPct val="80000"/>
              </a:lnSpc>
              <a:buClr>
                <a:srgbClr val="A04DA3"/>
              </a:buClr>
              <a:buFont typeface="Georgia" pitchFamily="18" charset="0"/>
              <a:buChar char="•"/>
            </a:pPr>
            <a:endParaRPr lang="es-EC" smtClean="0">
              <a:solidFill>
                <a:schemeClr val="tx1"/>
              </a:solidFill>
            </a:endParaRPr>
          </a:p>
          <a:p>
            <a:pPr algn="just" eaLnBrk="1" hangingPunct="1">
              <a:lnSpc>
                <a:spcPct val="80000"/>
              </a:lnSpc>
            </a:pPr>
            <a:endParaRPr lang="es-EC" sz="240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s-ES" smtClean="0"/>
              <a:t>Conclusiones</a:t>
            </a:r>
          </a:p>
        </p:txBody>
      </p:sp>
      <p:sp>
        <p:nvSpPr>
          <p:cNvPr id="43011" name="Rectangle 3"/>
          <p:cNvSpPr>
            <a:spLocks noGrp="1" noChangeArrowheads="1"/>
          </p:cNvSpPr>
          <p:nvPr>
            <p:ph idx="1"/>
          </p:nvPr>
        </p:nvSpPr>
        <p:spPr>
          <a:xfrm>
            <a:off x="457200" y="2249488"/>
            <a:ext cx="8229600" cy="4037012"/>
          </a:xfrm>
        </p:spPr>
        <p:txBody>
          <a:bodyPr/>
          <a:lstStyle/>
          <a:p>
            <a:pPr algn="just" eaLnBrk="1" hangingPunct="1">
              <a:lnSpc>
                <a:spcPct val="80000"/>
              </a:lnSpc>
            </a:pPr>
            <a:r>
              <a:rPr lang="es-EC" sz="2400" smtClean="0"/>
              <a:t>Uno de los resultados finales del estudio fue el planteamientos de  la opción de realizar una inversión de un kit de moldes para pasar volumen de una línea con problemas de capacidad (B1) a otra que no los tiene (B2). La inversión sería $14,000 (€ 9536), con el fin de evitar perder ventas que superan los $3, 500,000 (€ 2, 384,196) en producto terminado</a:t>
            </a:r>
          </a:p>
          <a:p>
            <a:pPr marL="365125" lvl="2" indent="-255588" algn="just" eaLnBrk="1" hangingPunct="1">
              <a:lnSpc>
                <a:spcPct val="80000"/>
              </a:lnSpc>
              <a:buClr>
                <a:srgbClr val="A04DA3"/>
              </a:buClr>
              <a:buFont typeface="Georgia" pitchFamily="18" charset="0"/>
              <a:buChar char="•"/>
            </a:pPr>
            <a:r>
              <a:rPr lang="es-ES" smtClean="0">
                <a:solidFill>
                  <a:schemeClr val="tx1"/>
                </a:solidFill>
              </a:rPr>
              <a:t>Se sugiere realizar un estudio del impacto por la pérdida de participación en el mercado, si es que la empresa no decide realizar la inversión con el fin de pasar volumen entre líneas de producción.</a:t>
            </a:r>
            <a:endParaRPr lang="es-EC" smtClean="0">
              <a:solidFill>
                <a:schemeClr val="tx1"/>
              </a:solidFill>
            </a:endParaRPr>
          </a:p>
          <a:p>
            <a:pPr algn="just" eaLnBrk="1" hangingPunct="1">
              <a:lnSpc>
                <a:spcPct val="80000"/>
              </a:lnSpc>
            </a:pPr>
            <a:endParaRPr lang="es-EC" smtClean="0"/>
          </a:p>
          <a:p>
            <a:pPr marL="365125" lvl="2" indent="-255588" algn="just" eaLnBrk="1" hangingPunct="1">
              <a:lnSpc>
                <a:spcPct val="80000"/>
              </a:lnSpc>
              <a:buClr>
                <a:srgbClr val="A04DA3"/>
              </a:buClr>
              <a:buFont typeface="Georgia" pitchFamily="18" charset="0"/>
              <a:buChar char="•"/>
            </a:pPr>
            <a:endParaRPr lang="es-EC" smtClean="0">
              <a:solidFill>
                <a:schemeClr val="tx1"/>
              </a:solidFill>
            </a:endParaRPr>
          </a:p>
          <a:p>
            <a:pPr algn="just" eaLnBrk="1" hangingPunct="1">
              <a:lnSpc>
                <a:spcPct val="80000"/>
              </a:lnSpc>
            </a:pPr>
            <a:endParaRPr lang="es-EC" sz="24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s-ES" smtClean="0"/>
              <a:t>Recomendaciones</a:t>
            </a:r>
          </a:p>
        </p:txBody>
      </p:sp>
      <p:sp>
        <p:nvSpPr>
          <p:cNvPr id="44035" name="Rectangle 3"/>
          <p:cNvSpPr>
            <a:spLocks noGrp="1" noChangeArrowheads="1"/>
          </p:cNvSpPr>
          <p:nvPr>
            <p:ph idx="1"/>
          </p:nvPr>
        </p:nvSpPr>
        <p:spPr>
          <a:xfrm>
            <a:off x="457200" y="2249488"/>
            <a:ext cx="8229600" cy="4037012"/>
          </a:xfrm>
        </p:spPr>
        <p:txBody>
          <a:bodyPr/>
          <a:lstStyle/>
          <a:p>
            <a:pPr marL="365125" lvl="2" indent="-255588" algn="just" eaLnBrk="1" hangingPunct="1">
              <a:lnSpc>
                <a:spcPct val="80000"/>
              </a:lnSpc>
              <a:buClr>
                <a:srgbClr val="A04DA3"/>
              </a:buClr>
              <a:buFont typeface="Georgia" pitchFamily="18" charset="0"/>
              <a:buChar char="•"/>
            </a:pPr>
            <a:r>
              <a:rPr lang="es-EC" smtClean="0">
                <a:solidFill>
                  <a:schemeClr val="tx1"/>
                </a:solidFill>
              </a:rPr>
              <a:t>El tener un departamento de planificación, producción, distribución y proyectos capacitados en la aplicación de un software de simulación puede llevar a la organización a la obtención de beneficios basados en el desarrollo de proyectos que pueden ir desde el mejoramiento del servicio al cliente la identificación de cuellos de botella hasta la obtención de ahorros en toda la cadena de suministro.</a:t>
            </a:r>
          </a:p>
          <a:p>
            <a:pPr algn="just" eaLnBrk="1" hangingPunct="1">
              <a:lnSpc>
                <a:spcPct val="80000"/>
              </a:lnSpc>
            </a:pPr>
            <a:endParaRPr lang="es-EC" smtClean="0"/>
          </a:p>
          <a:p>
            <a:pPr marL="365125" lvl="2" indent="-255588" algn="just" eaLnBrk="1" hangingPunct="1">
              <a:lnSpc>
                <a:spcPct val="80000"/>
              </a:lnSpc>
              <a:buClr>
                <a:srgbClr val="A04DA3"/>
              </a:buClr>
              <a:buFont typeface="Georgia" pitchFamily="18" charset="0"/>
              <a:buChar char="•"/>
            </a:pPr>
            <a:endParaRPr lang="es-EC" smtClean="0">
              <a:solidFill>
                <a:schemeClr val="tx1"/>
              </a:solidFill>
            </a:endParaRPr>
          </a:p>
          <a:p>
            <a:pPr algn="just" eaLnBrk="1" hangingPunct="1">
              <a:lnSpc>
                <a:spcPct val="80000"/>
              </a:lnSpc>
            </a:pPr>
            <a:endParaRPr lang="es-EC" sz="2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s-ES" smtClean="0"/>
              <a:t>Objetivos específicos</a:t>
            </a:r>
          </a:p>
        </p:txBody>
      </p:sp>
      <p:sp>
        <p:nvSpPr>
          <p:cNvPr id="11267" name="Rectangle 3"/>
          <p:cNvSpPr>
            <a:spLocks noGrp="1" noChangeArrowheads="1"/>
          </p:cNvSpPr>
          <p:nvPr>
            <p:ph idx="1"/>
          </p:nvPr>
        </p:nvSpPr>
        <p:spPr/>
        <p:txBody>
          <a:bodyPr/>
          <a:lstStyle/>
          <a:p>
            <a:pPr algn="just" eaLnBrk="1" hangingPunct="1">
              <a:lnSpc>
                <a:spcPct val="80000"/>
              </a:lnSpc>
            </a:pPr>
            <a:r>
              <a:rPr lang="es-EC" sz="2000" smtClean="0"/>
              <a:t>Realizar un modelo de simulación del proceso productivo de la fábrica de margarinas.</a:t>
            </a:r>
            <a:endParaRPr lang="es-ES" sz="2000" smtClean="0"/>
          </a:p>
          <a:p>
            <a:pPr algn="just" eaLnBrk="1" hangingPunct="1">
              <a:lnSpc>
                <a:spcPct val="80000"/>
              </a:lnSpc>
            </a:pPr>
            <a:endParaRPr lang="es-ES" sz="2000" smtClean="0"/>
          </a:p>
          <a:p>
            <a:pPr algn="just" eaLnBrk="1" hangingPunct="1">
              <a:lnSpc>
                <a:spcPct val="80000"/>
              </a:lnSpc>
            </a:pPr>
            <a:r>
              <a:rPr lang="es-EC" sz="2000" smtClean="0"/>
              <a:t>Analizar las diferentes opciones de secuenciamiento en la línea de envasado e identificar la más adecuada considerando para su evaluación costos y nivel de desperdicio. </a:t>
            </a:r>
            <a:endParaRPr lang="es-ES" sz="2000" smtClean="0"/>
          </a:p>
          <a:p>
            <a:pPr algn="just" eaLnBrk="1" hangingPunct="1">
              <a:lnSpc>
                <a:spcPct val="80000"/>
              </a:lnSpc>
              <a:buFont typeface="Georgia" pitchFamily="18" charset="0"/>
              <a:buNone/>
            </a:pPr>
            <a:endParaRPr lang="es-ES" sz="2000" smtClean="0"/>
          </a:p>
          <a:p>
            <a:pPr algn="just" eaLnBrk="1" hangingPunct="1">
              <a:lnSpc>
                <a:spcPct val="80000"/>
              </a:lnSpc>
            </a:pPr>
            <a:r>
              <a:rPr lang="es-EC" sz="2000" smtClean="0"/>
              <a:t>Identificar los porcentajes de utilización actuales de las líneas de envasado como el de cada una de las operaciones del proceso productivo.</a:t>
            </a:r>
          </a:p>
          <a:p>
            <a:pPr algn="just" eaLnBrk="1" hangingPunct="1">
              <a:lnSpc>
                <a:spcPct val="80000"/>
              </a:lnSpc>
              <a:buFont typeface="Georgia" pitchFamily="18" charset="0"/>
              <a:buNone/>
            </a:pPr>
            <a:endParaRPr lang="es-ES" sz="2000" smtClean="0"/>
          </a:p>
          <a:p>
            <a:pPr algn="just" eaLnBrk="1" hangingPunct="1">
              <a:lnSpc>
                <a:spcPct val="80000"/>
              </a:lnSpc>
            </a:pPr>
            <a:r>
              <a:rPr lang="es-EC" sz="2000" smtClean="0"/>
              <a:t>Evaluar económicamente las propuestas planteadas.</a:t>
            </a:r>
            <a:endParaRPr lang="es-ES" sz="2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s-ES" smtClean="0"/>
              <a:t>Descripción de los Productos</a:t>
            </a:r>
          </a:p>
        </p:txBody>
      </p:sp>
      <p:sp>
        <p:nvSpPr>
          <p:cNvPr id="176131" name="Rectangle 3"/>
          <p:cNvSpPr>
            <a:spLocks noGrp="1" noChangeArrowheads="1"/>
          </p:cNvSpPr>
          <p:nvPr>
            <p:ph idx="1"/>
          </p:nvPr>
        </p:nvSpPr>
        <p:spPr/>
        <p:txBody>
          <a:bodyPr>
            <a:noAutofit/>
          </a:bodyPr>
          <a:lstStyle/>
          <a:p>
            <a:pPr algn="just" eaLnBrk="1" hangingPunct="1">
              <a:defRPr/>
            </a:pPr>
            <a:r>
              <a:rPr lang="es-EC" sz="1800" dirty="0" smtClean="0"/>
              <a:t>La presente empresa elabora una gama de productos de consumo masivo que satisfacen múltiples requerimientos del mercado ecuatoriano, entre estas tenemos las margarinas. </a:t>
            </a:r>
          </a:p>
          <a:p>
            <a:pPr marL="365760" indent="-256032" algn="just" eaLnBrk="1" fontAlgn="auto" hangingPunct="1">
              <a:lnSpc>
                <a:spcPct val="80000"/>
              </a:lnSpc>
              <a:spcAft>
                <a:spcPts val="0"/>
              </a:spcAft>
              <a:buClr>
                <a:schemeClr val="accent3"/>
              </a:buClr>
              <a:buFont typeface="Georgia"/>
              <a:buNone/>
              <a:defRPr/>
            </a:pPr>
            <a:endParaRPr lang="es-EC" sz="1800" dirty="0" smtClean="0"/>
          </a:p>
          <a:p>
            <a:pPr algn="just" eaLnBrk="1" hangingPunct="1">
              <a:defRPr/>
            </a:pPr>
            <a:r>
              <a:rPr lang="es-EC" sz="1800" dirty="0" smtClean="0"/>
              <a:t>Las margarinas elaboradas por esta empresa se clasifican en 2 familias de productos:</a:t>
            </a:r>
            <a:endParaRPr lang="es-EC" sz="1200" dirty="0" smtClean="0"/>
          </a:p>
          <a:p>
            <a:pPr marL="658368" lvl="1" indent="-246888" algn="just" eaLnBrk="1" fontAlgn="auto" hangingPunct="1">
              <a:lnSpc>
                <a:spcPct val="80000"/>
              </a:lnSpc>
              <a:spcAft>
                <a:spcPts val="0"/>
              </a:spcAft>
              <a:buFont typeface="Georgia"/>
              <a:buChar char="▫"/>
              <a:defRPr/>
            </a:pPr>
            <a:r>
              <a:rPr lang="es-EC" sz="1100" dirty="0" smtClean="0"/>
              <a:t>Familia B, representan el 90% del volumen anual, y sus productos finales (</a:t>
            </a:r>
            <a:r>
              <a:rPr lang="es-EC" sz="1100" dirty="0" err="1" smtClean="0"/>
              <a:t>skus</a:t>
            </a:r>
            <a:r>
              <a:rPr lang="es-EC" sz="1100" dirty="0" smtClean="0"/>
              <a:t>) son:</a:t>
            </a:r>
          </a:p>
          <a:p>
            <a:pPr marL="923544" lvl="2" indent="-219456" algn="just" eaLnBrk="1" fontAlgn="auto" hangingPunct="1">
              <a:lnSpc>
                <a:spcPct val="80000"/>
              </a:lnSpc>
              <a:spcAft>
                <a:spcPts val="0"/>
              </a:spcAft>
              <a:buFont typeface="Wingdings 2"/>
              <a:buChar char=""/>
              <a:defRPr/>
            </a:pPr>
            <a:r>
              <a:rPr lang="es-ES" sz="1100" dirty="0" smtClean="0"/>
              <a:t>BV250</a:t>
            </a:r>
            <a:endParaRPr lang="es-EC" sz="1100" dirty="0" smtClean="0"/>
          </a:p>
          <a:p>
            <a:pPr marL="923544" lvl="2" indent="-219456" algn="just" eaLnBrk="1" fontAlgn="auto" hangingPunct="1">
              <a:lnSpc>
                <a:spcPct val="80000"/>
              </a:lnSpc>
              <a:spcAft>
                <a:spcPts val="0"/>
              </a:spcAft>
              <a:buFont typeface="Wingdings 2"/>
              <a:buChar char=""/>
              <a:defRPr/>
            </a:pPr>
            <a:r>
              <a:rPr lang="es-ES" sz="1100" dirty="0" smtClean="0"/>
              <a:t>BV500</a:t>
            </a:r>
            <a:endParaRPr lang="es-EC" sz="1100" dirty="0" smtClean="0"/>
          </a:p>
          <a:p>
            <a:pPr marL="923544" lvl="2" indent="-219456" algn="just" eaLnBrk="1" fontAlgn="auto" hangingPunct="1">
              <a:lnSpc>
                <a:spcPct val="80000"/>
              </a:lnSpc>
              <a:spcAft>
                <a:spcPts val="0"/>
              </a:spcAft>
              <a:buFont typeface="Wingdings 2"/>
              <a:buChar char=""/>
              <a:defRPr/>
            </a:pPr>
            <a:r>
              <a:rPr lang="es-ES" sz="1100" dirty="0" smtClean="0"/>
              <a:t>BL250</a:t>
            </a:r>
            <a:endParaRPr lang="es-EC" sz="1100" dirty="0" smtClean="0"/>
          </a:p>
          <a:p>
            <a:pPr marL="923544" lvl="2" indent="-219456" algn="just" eaLnBrk="1" fontAlgn="auto" hangingPunct="1">
              <a:lnSpc>
                <a:spcPct val="80000"/>
              </a:lnSpc>
              <a:spcAft>
                <a:spcPts val="0"/>
              </a:spcAft>
              <a:buFont typeface="Wingdings 2"/>
              <a:buChar char=""/>
              <a:defRPr/>
            </a:pPr>
            <a:r>
              <a:rPr lang="es-ES" sz="1100" dirty="0" smtClean="0"/>
              <a:t>BL500</a:t>
            </a:r>
            <a:endParaRPr lang="es-EC" sz="1100" dirty="0" smtClean="0"/>
          </a:p>
          <a:p>
            <a:pPr marL="923544" lvl="2" indent="-219456" algn="just" eaLnBrk="1" fontAlgn="auto" hangingPunct="1">
              <a:lnSpc>
                <a:spcPct val="80000"/>
              </a:lnSpc>
              <a:spcAft>
                <a:spcPts val="0"/>
              </a:spcAft>
              <a:buFont typeface="Wingdings 2"/>
              <a:buChar char=""/>
              <a:defRPr/>
            </a:pPr>
            <a:r>
              <a:rPr lang="es-ES" sz="1100" dirty="0" smtClean="0"/>
              <a:t>BC250</a:t>
            </a:r>
            <a:endParaRPr lang="es-EC" sz="1100" dirty="0" smtClean="0"/>
          </a:p>
          <a:p>
            <a:pPr marL="923544" lvl="2" indent="-219456" algn="just" eaLnBrk="1" fontAlgn="auto" hangingPunct="1">
              <a:lnSpc>
                <a:spcPct val="80000"/>
              </a:lnSpc>
              <a:spcAft>
                <a:spcPts val="0"/>
              </a:spcAft>
              <a:buFont typeface="Wingdings 2"/>
              <a:buChar char=""/>
              <a:defRPr/>
            </a:pPr>
            <a:r>
              <a:rPr lang="es-ES" sz="1100" dirty="0" smtClean="0"/>
              <a:t>BC500</a:t>
            </a:r>
            <a:endParaRPr lang="es-EC" sz="1100" dirty="0" smtClean="0"/>
          </a:p>
          <a:p>
            <a:pPr marL="923544" lvl="2" indent="-219456" algn="just" eaLnBrk="1" fontAlgn="auto" hangingPunct="1">
              <a:lnSpc>
                <a:spcPct val="80000"/>
              </a:lnSpc>
              <a:spcAft>
                <a:spcPts val="0"/>
              </a:spcAft>
              <a:buFont typeface="Wingdings 2"/>
              <a:buChar char=""/>
              <a:defRPr/>
            </a:pPr>
            <a:r>
              <a:rPr lang="es-ES" sz="1100" dirty="0" smtClean="0"/>
              <a:t>BV1000</a:t>
            </a:r>
            <a:endParaRPr lang="es-EC" sz="1100" dirty="0" smtClean="0"/>
          </a:p>
          <a:p>
            <a:pPr marL="923544" lvl="2" indent="-219456" algn="just" eaLnBrk="1" fontAlgn="auto" hangingPunct="1">
              <a:lnSpc>
                <a:spcPct val="80000"/>
              </a:lnSpc>
              <a:spcAft>
                <a:spcPts val="0"/>
              </a:spcAft>
              <a:buFont typeface="Wingdings 2"/>
              <a:buChar char=""/>
              <a:defRPr/>
            </a:pPr>
            <a:r>
              <a:rPr lang="es-ES" sz="1100" dirty="0" smtClean="0"/>
              <a:t>BV3000</a:t>
            </a:r>
            <a:endParaRPr lang="es-EC" sz="1100" dirty="0" smtClean="0"/>
          </a:p>
          <a:p>
            <a:pPr marL="923544" lvl="2" indent="-219456" algn="just" eaLnBrk="1" fontAlgn="auto" hangingPunct="1">
              <a:lnSpc>
                <a:spcPct val="80000"/>
              </a:lnSpc>
              <a:spcAft>
                <a:spcPts val="0"/>
              </a:spcAft>
              <a:buFont typeface="Wingdings 2"/>
              <a:buChar char=""/>
              <a:defRPr/>
            </a:pPr>
            <a:r>
              <a:rPr lang="es-ES" sz="1100" dirty="0" smtClean="0"/>
              <a:t>BV50</a:t>
            </a:r>
            <a:endParaRPr lang="es-EC" sz="1100" dirty="0" smtClean="0"/>
          </a:p>
          <a:p>
            <a:pPr marL="658368" lvl="1" indent="-246888" algn="just" eaLnBrk="1" fontAlgn="auto" hangingPunct="1">
              <a:lnSpc>
                <a:spcPct val="80000"/>
              </a:lnSpc>
              <a:spcAft>
                <a:spcPts val="0"/>
              </a:spcAft>
              <a:buFont typeface="Georgia"/>
              <a:buChar char="▫"/>
              <a:defRPr/>
            </a:pPr>
            <a:r>
              <a:rPr lang="es-EC" sz="1100" dirty="0" smtClean="0"/>
              <a:t>Familia D, representan el 10% del volumen anual, y sus productos finales (</a:t>
            </a:r>
            <a:r>
              <a:rPr lang="es-EC" sz="1100" dirty="0" err="1" smtClean="0"/>
              <a:t>skus</a:t>
            </a:r>
            <a:r>
              <a:rPr lang="es-EC" sz="1100" dirty="0" smtClean="0"/>
              <a:t>) son:</a:t>
            </a:r>
          </a:p>
          <a:p>
            <a:pPr marL="923544" lvl="2" indent="-219456" algn="just" eaLnBrk="1" fontAlgn="auto" hangingPunct="1">
              <a:lnSpc>
                <a:spcPct val="80000"/>
              </a:lnSpc>
              <a:spcAft>
                <a:spcPts val="0"/>
              </a:spcAft>
              <a:buFont typeface="Wingdings 2"/>
              <a:buChar char=""/>
              <a:defRPr/>
            </a:pPr>
            <a:r>
              <a:rPr lang="es-ES" sz="1100" dirty="0" smtClean="0"/>
              <a:t>DR1000</a:t>
            </a:r>
          </a:p>
          <a:p>
            <a:pPr marL="923544" lvl="2" indent="-219456" algn="just" eaLnBrk="1" fontAlgn="auto" hangingPunct="1">
              <a:lnSpc>
                <a:spcPct val="80000"/>
              </a:lnSpc>
              <a:spcAft>
                <a:spcPts val="0"/>
              </a:spcAft>
              <a:buFont typeface="Wingdings 2"/>
              <a:buChar char=""/>
              <a:defRPr/>
            </a:pPr>
            <a:r>
              <a:rPr lang="es-ES" sz="1100" dirty="0" smtClean="0"/>
              <a:t>DR250</a:t>
            </a:r>
            <a:endParaRPr lang="es-EC" sz="1100" dirty="0" smtClean="0"/>
          </a:p>
          <a:p>
            <a:pPr marL="923544" lvl="2" indent="-219456" algn="just" eaLnBrk="1" fontAlgn="auto" hangingPunct="1">
              <a:lnSpc>
                <a:spcPct val="80000"/>
              </a:lnSpc>
              <a:spcAft>
                <a:spcPts val="0"/>
              </a:spcAft>
              <a:buFont typeface="Wingdings 2"/>
              <a:buChar char=""/>
              <a:defRPr/>
            </a:pPr>
            <a:r>
              <a:rPr lang="es-ES" sz="1100" dirty="0" smtClean="0"/>
              <a:t>DR500</a:t>
            </a:r>
            <a:endParaRPr lang="es-EC" sz="1100" dirty="0" smtClean="0"/>
          </a:p>
          <a:p>
            <a:pPr marL="923544" lvl="2" indent="-219456" algn="just" eaLnBrk="1" fontAlgn="auto" hangingPunct="1">
              <a:lnSpc>
                <a:spcPct val="80000"/>
              </a:lnSpc>
              <a:spcAft>
                <a:spcPts val="0"/>
              </a:spcAft>
              <a:buFont typeface="Wingdings 2"/>
              <a:buChar char=""/>
              <a:defRPr/>
            </a:pPr>
            <a:r>
              <a:rPr lang="es-ES" sz="1100" dirty="0" smtClean="0"/>
              <a:t>DL250</a:t>
            </a:r>
            <a:endParaRPr lang="es-EC" sz="1100" dirty="0" smtClean="0"/>
          </a:p>
          <a:p>
            <a:pPr marL="923544" lvl="2" indent="-219456" algn="just" eaLnBrk="1" fontAlgn="auto" hangingPunct="1">
              <a:lnSpc>
                <a:spcPct val="80000"/>
              </a:lnSpc>
              <a:spcAft>
                <a:spcPts val="0"/>
              </a:spcAft>
              <a:buFont typeface="Wingdings 2"/>
              <a:buChar char=""/>
              <a:defRPr/>
            </a:pPr>
            <a:endParaRPr lang="es-EC" sz="1200" dirty="0" smtClean="0"/>
          </a:p>
          <a:p>
            <a:pPr marL="658368" lvl="1" indent="-246888" algn="just" eaLnBrk="1" fontAlgn="auto" hangingPunct="1">
              <a:lnSpc>
                <a:spcPct val="80000"/>
              </a:lnSpc>
              <a:spcAft>
                <a:spcPts val="0"/>
              </a:spcAft>
              <a:buFont typeface="Georgia"/>
              <a:buChar char="▫"/>
              <a:defRPr/>
            </a:pPr>
            <a:endParaRPr lang="es-EC" sz="1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s-ES" smtClean="0"/>
              <a:t>Descripción del Proceso Productivo</a:t>
            </a:r>
          </a:p>
        </p:txBody>
      </p:sp>
      <p:sp>
        <p:nvSpPr>
          <p:cNvPr id="13315"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sp>
        <p:nvSpPr>
          <p:cNvPr id="13316" name="8 Marcador de contenido"/>
          <p:cNvSpPr>
            <a:spLocks noGrp="1"/>
          </p:cNvSpPr>
          <p:nvPr>
            <p:ph sz="half" idx="2"/>
          </p:nvPr>
        </p:nvSpPr>
        <p:spPr>
          <a:xfrm>
            <a:off x="4648200" y="2249488"/>
            <a:ext cx="4038600" cy="4525962"/>
          </a:xfrm>
        </p:spPr>
        <p:txBody>
          <a:bodyPr/>
          <a:lstStyle/>
          <a:p>
            <a:pPr algn="just" eaLnBrk="1" hangingPunct="1"/>
            <a:r>
              <a:rPr lang="es-EC" u="sng" smtClean="0"/>
              <a:t>Recepción de Materiales</a:t>
            </a:r>
          </a:p>
          <a:p>
            <a:pPr algn="just" eaLnBrk="1" hangingPunct="1">
              <a:buFont typeface="Georgia" pitchFamily="18" charset="0"/>
              <a:buNone/>
            </a:pPr>
            <a:r>
              <a:rPr lang="es-EC" smtClean="0"/>
              <a:t>	</a:t>
            </a:r>
            <a:r>
              <a:rPr lang="es-EC" sz="1800" smtClean="0"/>
              <a:t>El mayor porcentaje de sus materiales son líquidos almacenados en tanques desde 10 hasta 25 toneladas y los materiales sólidos en bodega seca.</a:t>
            </a:r>
          </a:p>
          <a:p>
            <a:pPr algn="just" eaLnBrk="1" hangingPunct="1">
              <a:buFont typeface="Georgia" pitchFamily="18" charset="0"/>
              <a:buNone/>
            </a:pPr>
            <a:endParaRPr lang="es-EC" sz="1800" smtClean="0"/>
          </a:p>
          <a:p>
            <a:pPr algn="just" eaLnBrk="1" hangingPunct="1">
              <a:buFont typeface="Arial" charset="0"/>
              <a:buChar char="•"/>
            </a:pPr>
            <a:r>
              <a:rPr lang="es-EC" u="sng" smtClean="0"/>
              <a:t>Proceso de Mezcla</a:t>
            </a:r>
          </a:p>
          <a:p>
            <a:pPr algn="just" eaLnBrk="1" hangingPunct="1">
              <a:buFont typeface="Georgia" pitchFamily="18" charset="0"/>
              <a:buNone/>
            </a:pPr>
            <a:r>
              <a:rPr lang="es-EC" smtClean="0"/>
              <a:t>	</a:t>
            </a:r>
            <a:r>
              <a:rPr lang="es-EC" sz="1800" smtClean="0"/>
              <a:t>Mediante una ruta de preparación la mezcla es preparada en tanques básculas con agitadores de 3.8 y 2.8 toneladas.</a:t>
            </a:r>
          </a:p>
          <a:p>
            <a:pPr algn="just" eaLnBrk="1" hangingPunct="1">
              <a:buFont typeface="Georgia" pitchFamily="18" charset="0"/>
              <a:buNone/>
            </a:pPr>
            <a:endParaRPr lang="es-EC" smtClean="0"/>
          </a:p>
          <a:p>
            <a:pPr algn="just" eaLnBrk="1" hangingPunct="1">
              <a:buFont typeface="Georgia" pitchFamily="18" charset="0"/>
              <a:buNone/>
            </a:pPr>
            <a:endParaRPr lang="es-EC" smtClean="0"/>
          </a:p>
        </p:txBody>
      </p:sp>
      <p:pic>
        <p:nvPicPr>
          <p:cNvPr id="13317" name="Picture 3"/>
          <p:cNvPicPr>
            <a:picLocks noChangeAspect="1" noChangeArrowheads="1"/>
          </p:cNvPicPr>
          <p:nvPr/>
        </p:nvPicPr>
        <p:blipFill>
          <a:blip r:embed="rId2"/>
          <a:srcRect/>
          <a:stretch>
            <a:fillRect/>
          </a:stretch>
        </p:blipFill>
        <p:spPr bwMode="auto">
          <a:xfrm>
            <a:off x="571500" y="2143125"/>
            <a:ext cx="3714750" cy="445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s-ES" smtClean="0"/>
              <a:t>Descripción del Proceso Productivo</a:t>
            </a:r>
          </a:p>
        </p:txBody>
      </p:sp>
      <p:sp>
        <p:nvSpPr>
          <p:cNvPr id="14339"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sp>
        <p:nvSpPr>
          <p:cNvPr id="14340" name="8 Marcador de contenido"/>
          <p:cNvSpPr>
            <a:spLocks noGrp="1"/>
          </p:cNvSpPr>
          <p:nvPr>
            <p:ph sz="half" idx="2"/>
          </p:nvPr>
        </p:nvSpPr>
        <p:spPr>
          <a:xfrm>
            <a:off x="4648200" y="2249488"/>
            <a:ext cx="4038600" cy="4525962"/>
          </a:xfrm>
        </p:spPr>
        <p:txBody>
          <a:bodyPr/>
          <a:lstStyle/>
          <a:p>
            <a:pPr algn="just" eaLnBrk="1" hangingPunct="1"/>
            <a:r>
              <a:rPr lang="es-EC" u="sng" smtClean="0"/>
              <a:t>Proceso de Enfriamiento y Cristalización</a:t>
            </a:r>
          </a:p>
          <a:p>
            <a:pPr algn="just" eaLnBrk="1" hangingPunct="1">
              <a:buFont typeface="Georgia" pitchFamily="18" charset="0"/>
              <a:buNone/>
            </a:pPr>
            <a:r>
              <a:rPr lang="es-EC" smtClean="0"/>
              <a:t>	</a:t>
            </a:r>
            <a:r>
              <a:rPr lang="es-EC" sz="1800" smtClean="0"/>
              <a:t>Es realizada en los MPUs (Unidad de procesamiento de margarinas) transformando la emulsión o mezcla líquida en un producto cremoso mediante un intercambio térmico. </a:t>
            </a:r>
          </a:p>
          <a:p>
            <a:pPr algn="just" eaLnBrk="1" hangingPunct="1">
              <a:buFont typeface="Georgia" pitchFamily="18" charset="0"/>
              <a:buNone/>
            </a:pPr>
            <a:r>
              <a:rPr lang="es-EC" sz="1800" smtClean="0"/>
              <a:t>	Posteriormente el enfriamiento ocurre por una expansión de amoniaco que circula por un tubo intermedio. Actualmente se cuenta con 2 MPUs </a:t>
            </a:r>
          </a:p>
          <a:p>
            <a:pPr algn="just" eaLnBrk="1" hangingPunct="1">
              <a:buFont typeface="Georgia" pitchFamily="18" charset="0"/>
              <a:buNone/>
            </a:pPr>
            <a:endParaRPr lang="es-EC" sz="1800" smtClean="0"/>
          </a:p>
          <a:p>
            <a:pPr algn="just" eaLnBrk="1" hangingPunct="1">
              <a:buFont typeface="Georgia" pitchFamily="18" charset="0"/>
              <a:buNone/>
            </a:pPr>
            <a:endParaRPr lang="es-EC" smtClean="0"/>
          </a:p>
          <a:p>
            <a:pPr algn="just" eaLnBrk="1" hangingPunct="1">
              <a:buFont typeface="Georgia" pitchFamily="18" charset="0"/>
              <a:buNone/>
            </a:pPr>
            <a:endParaRPr lang="es-EC" smtClean="0"/>
          </a:p>
        </p:txBody>
      </p:sp>
      <p:pic>
        <p:nvPicPr>
          <p:cNvPr id="14341" name="Picture 4"/>
          <p:cNvPicPr>
            <a:picLocks noChangeAspect="1" noChangeArrowheads="1"/>
          </p:cNvPicPr>
          <p:nvPr/>
        </p:nvPicPr>
        <p:blipFill>
          <a:blip r:embed="rId2"/>
          <a:srcRect/>
          <a:stretch>
            <a:fillRect/>
          </a:stretch>
        </p:blipFill>
        <p:spPr bwMode="auto">
          <a:xfrm>
            <a:off x="571500" y="2143125"/>
            <a:ext cx="3714750" cy="442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s-ES" smtClean="0"/>
              <a:t>Descripción del Proceso Productivo</a:t>
            </a:r>
          </a:p>
        </p:txBody>
      </p:sp>
      <p:sp>
        <p:nvSpPr>
          <p:cNvPr id="15363"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sp>
        <p:nvSpPr>
          <p:cNvPr id="15364" name="8 Marcador de contenido"/>
          <p:cNvSpPr>
            <a:spLocks noGrp="1"/>
          </p:cNvSpPr>
          <p:nvPr>
            <p:ph sz="half" idx="2"/>
          </p:nvPr>
        </p:nvSpPr>
        <p:spPr>
          <a:xfrm>
            <a:off x="4648200" y="2249488"/>
            <a:ext cx="4038600" cy="4525962"/>
          </a:xfrm>
        </p:spPr>
        <p:txBody>
          <a:bodyPr/>
          <a:lstStyle/>
          <a:p>
            <a:pPr algn="just" eaLnBrk="1" hangingPunct="1"/>
            <a:r>
              <a:rPr lang="es-EC" u="sng" smtClean="0"/>
              <a:t>Proceso de Envasado</a:t>
            </a:r>
          </a:p>
          <a:p>
            <a:pPr algn="just" eaLnBrk="1" hangingPunct="1">
              <a:buFont typeface="Georgia" pitchFamily="18" charset="0"/>
              <a:buNone/>
            </a:pPr>
            <a:r>
              <a:rPr lang="es-EC" smtClean="0"/>
              <a:t>	</a:t>
            </a:r>
            <a:r>
              <a:rPr lang="es-EC" sz="1800" smtClean="0"/>
              <a:t>El flujo de la margarinas a través de todo el proceso es continuo  y  envasado en diferentes presentaciones. </a:t>
            </a:r>
          </a:p>
          <a:p>
            <a:pPr algn="just" eaLnBrk="1" hangingPunct="1">
              <a:buFont typeface="Georgia" pitchFamily="18" charset="0"/>
              <a:buNone/>
            </a:pPr>
            <a:r>
              <a:rPr lang="es-EC" sz="1800" smtClean="0"/>
              <a:t>	La empresa cuenta con 2 máquinas automáticas y 1 máquina manual,  la cual son abastecidos por 2 MPUs (2 envasadoras comparten un MPU), en la misma línea los envases son colocados en cajas selladas y trasladadas por una banda para ser estibadas.</a:t>
            </a:r>
          </a:p>
          <a:p>
            <a:pPr algn="just" eaLnBrk="1" hangingPunct="1">
              <a:buFont typeface="Georgia" pitchFamily="18" charset="0"/>
              <a:buNone/>
            </a:pPr>
            <a:endParaRPr lang="es-EC" sz="1800" smtClean="0"/>
          </a:p>
          <a:p>
            <a:pPr algn="just" eaLnBrk="1" hangingPunct="1">
              <a:buFont typeface="Georgia" pitchFamily="18" charset="0"/>
              <a:buNone/>
            </a:pPr>
            <a:endParaRPr lang="es-EC" smtClean="0"/>
          </a:p>
          <a:p>
            <a:pPr algn="just" eaLnBrk="1" hangingPunct="1">
              <a:buFont typeface="Georgia" pitchFamily="18" charset="0"/>
              <a:buNone/>
            </a:pPr>
            <a:endParaRPr lang="es-EC" smtClean="0"/>
          </a:p>
        </p:txBody>
      </p:sp>
      <p:pic>
        <p:nvPicPr>
          <p:cNvPr id="15365" name="Picture 2"/>
          <p:cNvPicPr>
            <a:picLocks noChangeAspect="1" noChangeArrowheads="1"/>
          </p:cNvPicPr>
          <p:nvPr/>
        </p:nvPicPr>
        <p:blipFill>
          <a:blip r:embed="rId2"/>
          <a:srcRect/>
          <a:stretch>
            <a:fillRect/>
          </a:stretch>
        </p:blipFill>
        <p:spPr bwMode="auto">
          <a:xfrm>
            <a:off x="571500" y="2143125"/>
            <a:ext cx="3714750" cy="442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s-ES" smtClean="0"/>
              <a:t>Descripción del Proceso Productivo</a:t>
            </a:r>
          </a:p>
        </p:txBody>
      </p:sp>
      <p:sp>
        <p:nvSpPr>
          <p:cNvPr id="1638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C"/>
          </a:p>
        </p:txBody>
      </p:sp>
      <p:sp>
        <p:nvSpPr>
          <p:cNvPr id="16388" name="8 Marcador de contenido"/>
          <p:cNvSpPr>
            <a:spLocks noGrp="1"/>
          </p:cNvSpPr>
          <p:nvPr>
            <p:ph sz="half" idx="2"/>
          </p:nvPr>
        </p:nvSpPr>
        <p:spPr>
          <a:xfrm>
            <a:off x="4648200" y="2249488"/>
            <a:ext cx="4038600" cy="4525962"/>
          </a:xfrm>
        </p:spPr>
        <p:txBody>
          <a:bodyPr/>
          <a:lstStyle/>
          <a:p>
            <a:pPr algn="just" eaLnBrk="1" hangingPunct="1"/>
            <a:r>
              <a:rPr lang="es-EC" u="sng" smtClean="0"/>
              <a:t>Almacenamiento, Cuarentena  y Distribución</a:t>
            </a:r>
          </a:p>
          <a:p>
            <a:pPr algn="just" eaLnBrk="1" hangingPunct="1">
              <a:buFont typeface="Georgia" pitchFamily="18" charset="0"/>
              <a:buNone/>
            </a:pPr>
            <a:r>
              <a:rPr lang="es-EC" smtClean="0"/>
              <a:t>	</a:t>
            </a:r>
            <a:r>
              <a:rPr lang="es-EC" sz="1800" smtClean="0"/>
              <a:t>Finalmente el producto es almacenado en bodegas refrigeradas cumpliendo su tiempo de cuarenta para luego ser distribuidos a los clientes.</a:t>
            </a:r>
          </a:p>
          <a:p>
            <a:pPr algn="just" eaLnBrk="1" hangingPunct="1">
              <a:buFont typeface="Georgia" pitchFamily="18" charset="0"/>
              <a:buNone/>
            </a:pPr>
            <a:endParaRPr lang="es-EC" sz="1800" smtClean="0"/>
          </a:p>
          <a:p>
            <a:pPr algn="just" eaLnBrk="1" hangingPunct="1">
              <a:buFont typeface="Georgia" pitchFamily="18" charset="0"/>
              <a:buNone/>
            </a:pPr>
            <a:endParaRPr lang="es-EC" smtClean="0"/>
          </a:p>
          <a:p>
            <a:pPr algn="just" eaLnBrk="1" hangingPunct="1">
              <a:buFont typeface="Georgia" pitchFamily="18" charset="0"/>
              <a:buNone/>
            </a:pPr>
            <a:endParaRPr lang="es-EC" smtClean="0"/>
          </a:p>
        </p:txBody>
      </p:sp>
      <p:pic>
        <p:nvPicPr>
          <p:cNvPr id="16389" name="Picture 2"/>
          <p:cNvPicPr>
            <a:picLocks noChangeAspect="1" noChangeArrowheads="1"/>
          </p:cNvPicPr>
          <p:nvPr/>
        </p:nvPicPr>
        <p:blipFill>
          <a:blip r:embed="rId2"/>
          <a:srcRect/>
          <a:stretch>
            <a:fillRect/>
          </a:stretch>
        </p:blipFill>
        <p:spPr bwMode="auto">
          <a:xfrm>
            <a:off x="571500" y="2143125"/>
            <a:ext cx="3714750" cy="442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Override>
</file>

<file path=ppt/theme/themeOverride2.xml><?xml version="1.0" encoding="utf-8"?>
<a:themeOverride xmlns:a="http://schemas.openxmlformats.org/drawingml/2006/main">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Override>
</file>

<file path=ppt/theme/themeOverride3.xml><?xml version="1.0" encoding="utf-8"?>
<a:themeOverride xmlns:a="http://schemas.openxmlformats.org/drawingml/2006/main">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Override>
</file>

<file path=ppt/theme/themeOverride4.xml><?xml version="1.0" encoding="utf-8"?>
<a:themeOverride xmlns:a="http://schemas.openxmlformats.org/drawingml/2006/main">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Override>
</file>

<file path=ppt/theme/themeOverride5.xml><?xml version="1.0" encoding="utf-8"?>
<a:themeOverride xmlns:a="http://schemas.openxmlformats.org/drawingml/2006/main">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Urban</Template>
  <TotalTime>3061</TotalTime>
  <Words>1346</Words>
  <Application>Microsoft Office PowerPoint</Application>
  <PresentationFormat>Presentación en pantalla (4:3)</PresentationFormat>
  <Paragraphs>523</Paragraphs>
  <Slides>39</Slides>
  <Notes>5</Notes>
  <HiddenSlides>0</HiddenSlides>
  <MMClips>0</MMClips>
  <ScaleCrop>false</ScaleCrop>
  <HeadingPairs>
    <vt:vector size="8" baseType="variant">
      <vt:variant>
        <vt:lpstr>Fuentes usadas</vt:lpstr>
      </vt:variant>
      <vt:variant>
        <vt:i4>7</vt:i4>
      </vt:variant>
      <vt:variant>
        <vt:lpstr>Tema</vt:lpstr>
      </vt:variant>
      <vt:variant>
        <vt:i4>1</vt:i4>
      </vt:variant>
      <vt:variant>
        <vt:lpstr>Servidores OLE incrustados</vt:lpstr>
      </vt:variant>
      <vt:variant>
        <vt:i4>2</vt:i4>
      </vt:variant>
      <vt:variant>
        <vt:lpstr>Títulos de diapositiva</vt:lpstr>
      </vt:variant>
      <vt:variant>
        <vt:i4>39</vt:i4>
      </vt:variant>
    </vt:vector>
  </HeadingPairs>
  <TitlesOfParts>
    <vt:vector size="49" baseType="lpstr">
      <vt:lpstr>Arial</vt:lpstr>
      <vt:lpstr>Trebuchet MS</vt:lpstr>
      <vt:lpstr>Georgia</vt:lpstr>
      <vt:lpstr>Wingdings 2</vt:lpstr>
      <vt:lpstr>Calibri</vt:lpstr>
      <vt:lpstr>Wingdings</vt:lpstr>
      <vt:lpstr>Times New Roman</vt:lpstr>
      <vt:lpstr>Urbano</vt:lpstr>
      <vt:lpstr>MtbGraph.Document</vt:lpstr>
      <vt:lpstr>Dibujo de Microsoft Office Visio</vt:lpstr>
      <vt:lpstr>“Desarrollo de un modelo de simulación para el secuenciamiento y análisis de capacidad para una planta que fabrica Margarinas”</vt:lpstr>
      <vt:lpstr>Introducción</vt:lpstr>
      <vt:lpstr>Objetivo general</vt:lpstr>
      <vt:lpstr>Objetivos específicos</vt:lpstr>
      <vt:lpstr>Descripción de los Productos</vt:lpstr>
      <vt:lpstr>Descripción del Proceso Productivo</vt:lpstr>
      <vt:lpstr>Descripción del Proceso Productivo</vt:lpstr>
      <vt:lpstr>Descripción del Proceso Productivo</vt:lpstr>
      <vt:lpstr>Descripción del Proceso Productivo</vt:lpstr>
      <vt:lpstr>Descripción Física de la Planta</vt:lpstr>
      <vt:lpstr>Simulación del Proceso</vt:lpstr>
      <vt:lpstr>Simulación del Proceso</vt:lpstr>
      <vt:lpstr>Simulación del Proceso</vt:lpstr>
      <vt:lpstr>Validación del Modelo Simulado</vt:lpstr>
      <vt:lpstr>Validación del Modelo Simulado</vt:lpstr>
      <vt:lpstr>Validación del Modelo Simulado</vt:lpstr>
      <vt:lpstr>Validación del Modelo Simulado</vt:lpstr>
      <vt:lpstr>Validación del Modelo Simulado</vt:lpstr>
      <vt:lpstr>Planteamiento de Mejoras</vt:lpstr>
      <vt:lpstr>Planteamiento de Mejoras</vt:lpstr>
      <vt:lpstr>Planteamiento de Mejoras</vt:lpstr>
      <vt:lpstr>Planteamiento de Mejoras</vt:lpstr>
      <vt:lpstr>Planteamiento de Mejoras</vt:lpstr>
      <vt:lpstr>Planteamiento de Mejoras</vt:lpstr>
      <vt:lpstr>Planteamiento de Mejoras</vt:lpstr>
      <vt:lpstr>Análisis Financiero</vt:lpstr>
      <vt:lpstr>Análisis Financiero</vt:lpstr>
      <vt:lpstr>Análisis Financiero</vt:lpstr>
      <vt:lpstr>Planteamiento de Mejoras</vt:lpstr>
      <vt:lpstr>Planteamiento de Mejoras</vt:lpstr>
      <vt:lpstr>Planteamiento de Mejoras</vt:lpstr>
      <vt:lpstr>Planteamiento de Mejoras</vt:lpstr>
      <vt:lpstr>Planteamiento de Mejoras</vt:lpstr>
      <vt:lpstr>Análisis Financiero</vt:lpstr>
      <vt:lpstr>Análisis Financiero</vt:lpstr>
      <vt:lpstr>Análisis Financiero</vt:lpstr>
      <vt:lpstr>Conclusiones</vt:lpstr>
      <vt:lpstr>Conclusiones</vt:lpstr>
      <vt:lpstr>Recomendaciones</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“Establecimiento y Evaluación de Mejoras en un Proceso de Distribución y Venta a Domicilio de Cargas de GLP de Uso Doméstico en una Zona Sur de la Ciudad de Guayaquil a Través del Empleo de un Modelo de Simulación”</dc:title>
  <dc:creator>Genesys Control</dc:creator>
  <cp:lastModifiedBy>biblio2</cp:lastModifiedBy>
  <cp:revision>158</cp:revision>
  <dcterms:created xsi:type="dcterms:W3CDTF">2008-10-12T16:43:36Z</dcterms:created>
  <dcterms:modified xsi:type="dcterms:W3CDTF">2010-07-13T21:20:57Z</dcterms:modified>
</cp:coreProperties>
</file>