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9"/>
  </p:notesMasterIdLst>
  <p:sldIdLst>
    <p:sldId id="316" r:id="rId2"/>
    <p:sldId id="319" r:id="rId3"/>
    <p:sldId id="256" r:id="rId4"/>
    <p:sldId id="275"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6" r:id="rId20"/>
    <p:sldId id="277" r:id="rId21"/>
    <p:sldId id="278" r:id="rId22"/>
    <p:sldId id="338" r:id="rId23"/>
    <p:sldId id="339" r:id="rId24"/>
    <p:sldId id="340" r:id="rId25"/>
    <p:sldId id="279" r:id="rId26"/>
    <p:sldId id="280" r:id="rId27"/>
    <p:sldId id="281" r:id="rId28"/>
    <p:sldId id="282" r:id="rId29"/>
    <p:sldId id="283" r:id="rId30"/>
    <p:sldId id="284" r:id="rId31"/>
    <p:sldId id="285" r:id="rId32"/>
    <p:sldId id="286" r:id="rId33"/>
    <p:sldId id="287" r:id="rId34"/>
    <p:sldId id="288" r:id="rId35"/>
    <p:sldId id="289"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15" r:id="rId53"/>
    <p:sldId id="307" r:id="rId54"/>
    <p:sldId id="308" r:id="rId55"/>
    <p:sldId id="309" r:id="rId56"/>
    <p:sldId id="310" r:id="rId57"/>
    <p:sldId id="311" r:id="rId58"/>
    <p:sldId id="312" r:id="rId59"/>
    <p:sldId id="313" r:id="rId60"/>
    <p:sldId id="317" r:id="rId61"/>
    <p:sldId id="318" r:id="rId62"/>
    <p:sldId id="320" r:id="rId63"/>
    <p:sldId id="321" r:id="rId64"/>
    <p:sldId id="322" r:id="rId65"/>
    <p:sldId id="323" r:id="rId66"/>
    <p:sldId id="324" r:id="rId67"/>
    <p:sldId id="325" r:id="rId68"/>
    <p:sldId id="326" r:id="rId69"/>
    <p:sldId id="328" r:id="rId70"/>
    <p:sldId id="330" r:id="rId71"/>
    <p:sldId id="331" r:id="rId72"/>
    <p:sldId id="332" r:id="rId73"/>
    <p:sldId id="333" r:id="rId74"/>
    <p:sldId id="334" r:id="rId75"/>
    <p:sldId id="335" r:id="rId76"/>
    <p:sldId id="336" r:id="rId77"/>
    <p:sldId id="337" r:id="rId78"/>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Mis%20Documentos\ESPOL\SEMINARIO%20DE%20GRADUCACION\Parte%20CAP_4\Nuevo%20Hoja%20de%20c&#225;lculo%20de%20Microsoft%20Office%20Exce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AngAx val="1"/>
    </c:view3D>
    <c:plotArea>
      <c:layout/>
      <c:bar3DChart>
        <c:barDir val="col"/>
        <c:grouping val="clustered"/>
        <c:ser>
          <c:idx val="0"/>
          <c:order val="0"/>
          <c:tx>
            <c:v>GSM</c:v>
          </c:tx>
          <c:cat>
            <c:strLit>
              <c:ptCount val="1"/>
              <c:pt idx="0">
                <c:v>GSM</c:v>
              </c:pt>
            </c:strLit>
          </c:cat>
          <c:val>
            <c:numRef>
              <c:f>Hoja1!$E$1</c:f>
              <c:numCache>
                <c:formatCode>General</c:formatCode>
                <c:ptCount val="1"/>
                <c:pt idx="0">
                  <c:v>9.6</c:v>
                </c:pt>
              </c:numCache>
            </c:numRef>
          </c:val>
        </c:ser>
        <c:ser>
          <c:idx val="1"/>
          <c:order val="1"/>
          <c:tx>
            <c:v>GPRS</c:v>
          </c:tx>
          <c:cat>
            <c:strLit>
              <c:ptCount val="1"/>
              <c:pt idx="0">
                <c:v>GSM</c:v>
              </c:pt>
            </c:strLit>
          </c:cat>
          <c:val>
            <c:numRef>
              <c:f>Hoja1!$E$2</c:f>
              <c:numCache>
                <c:formatCode>General</c:formatCode>
                <c:ptCount val="1"/>
                <c:pt idx="0">
                  <c:v>171.2</c:v>
                </c:pt>
              </c:numCache>
            </c:numRef>
          </c:val>
        </c:ser>
        <c:ser>
          <c:idx val="2"/>
          <c:order val="2"/>
          <c:tx>
            <c:v>EDGE</c:v>
          </c:tx>
          <c:cat>
            <c:strLit>
              <c:ptCount val="1"/>
              <c:pt idx="0">
                <c:v>GSM</c:v>
              </c:pt>
            </c:strLit>
          </c:cat>
          <c:val>
            <c:numRef>
              <c:f>Hoja1!$E$3</c:f>
              <c:numCache>
                <c:formatCode>General</c:formatCode>
                <c:ptCount val="1"/>
                <c:pt idx="0">
                  <c:v>553.6</c:v>
                </c:pt>
              </c:numCache>
            </c:numRef>
          </c:val>
        </c:ser>
        <c:ser>
          <c:idx val="3"/>
          <c:order val="3"/>
          <c:tx>
            <c:v>UMTS</c:v>
          </c:tx>
          <c:cat>
            <c:strLit>
              <c:ptCount val="1"/>
              <c:pt idx="0">
                <c:v>GSM</c:v>
              </c:pt>
            </c:strLit>
          </c:cat>
          <c:val>
            <c:numRef>
              <c:f>Hoja1!$E$4</c:f>
              <c:numCache>
                <c:formatCode>General</c:formatCode>
                <c:ptCount val="1"/>
                <c:pt idx="0">
                  <c:v>1920</c:v>
                </c:pt>
              </c:numCache>
            </c:numRef>
          </c:val>
        </c:ser>
        <c:shape val="cylinder"/>
        <c:axId val="55379456"/>
        <c:axId val="55381376"/>
        <c:axId val="0"/>
      </c:bar3DChart>
      <c:catAx>
        <c:axId val="55379456"/>
        <c:scaling>
          <c:orientation val="minMax"/>
        </c:scaling>
        <c:delete val="1"/>
        <c:axPos val="b"/>
        <c:title>
          <c:tx>
            <c:rich>
              <a:bodyPr/>
              <a:lstStyle/>
              <a:p>
                <a:pPr>
                  <a:defRPr lang="es-ES"/>
                </a:pPr>
                <a:r>
                  <a:rPr lang="es-ES"/>
                  <a:t>Tecnologías</a:t>
                </a:r>
              </a:p>
            </c:rich>
          </c:tx>
          <c:layout/>
        </c:title>
        <c:majorTickMark val="none"/>
        <c:tickLblPos val="none"/>
        <c:crossAx val="55381376"/>
        <c:crosses val="autoZero"/>
        <c:auto val="1"/>
        <c:lblAlgn val="ctr"/>
        <c:lblOffset val="100"/>
      </c:catAx>
      <c:valAx>
        <c:axId val="55381376"/>
        <c:scaling>
          <c:orientation val="minMax"/>
        </c:scaling>
        <c:axPos val="l"/>
        <c:majorGridlines/>
        <c:title>
          <c:tx>
            <c:rich>
              <a:bodyPr/>
              <a:lstStyle/>
              <a:p>
                <a:pPr>
                  <a:defRPr lang="es-ES"/>
                </a:pPr>
                <a:r>
                  <a:rPr lang="es-ES"/>
                  <a:t>Máxima tasa de Datos (Kbps)</a:t>
                </a:r>
              </a:p>
            </c:rich>
          </c:tx>
          <c:layout/>
        </c:title>
        <c:numFmt formatCode="General" sourceLinked="1"/>
        <c:tickLblPos val="nextTo"/>
        <c:txPr>
          <a:bodyPr/>
          <a:lstStyle/>
          <a:p>
            <a:pPr>
              <a:defRPr lang="es-ES"/>
            </a:pPr>
            <a:endParaRPr lang="en-US"/>
          </a:p>
        </c:txPr>
        <c:crossAx val="55379456"/>
        <c:crosses val="autoZero"/>
        <c:crossBetween val="between"/>
      </c:valAx>
    </c:plotArea>
    <c:legend>
      <c:legendPos val="r"/>
      <c:layout/>
      <c:txPr>
        <a:bodyPr/>
        <a:lstStyle/>
        <a:p>
          <a:pPr>
            <a:defRPr lang="es-ES"/>
          </a:pPr>
          <a:endParaRPr lang="en-US"/>
        </a:p>
      </c:txPr>
    </c:legend>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drawing1.xml><?xml version="1.0" encoding="utf-8"?>
<c:userShapes xmlns:c="http://schemas.openxmlformats.org/drawingml/2006/chart">
  <cdr:relSizeAnchor xmlns:cdr="http://schemas.openxmlformats.org/drawingml/2006/chartDrawing">
    <cdr:from>
      <cdr:x>0.21317</cdr:x>
      <cdr:y>0.95693</cdr:y>
    </cdr:from>
    <cdr:to>
      <cdr:x>0.72873</cdr:x>
      <cdr:y>0.95748</cdr:y>
    </cdr:to>
    <cdr:sp macro="" textlink="">
      <cdr:nvSpPr>
        <cdr:cNvPr id="3" name="2 Conector recto de flecha"/>
        <cdr:cNvSpPr/>
      </cdr:nvSpPr>
      <cdr:spPr>
        <a:xfrm xmlns:a="http://schemas.openxmlformats.org/drawingml/2006/main">
          <a:off x="1037569" y="2773090"/>
          <a:ext cx="2509345" cy="1588"/>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s-E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9E2952-8719-4712-943A-FF97FA2C8B89}" type="datetimeFigureOut">
              <a:rPr lang="es-EC" smtClean="0"/>
              <a:pPr/>
              <a:t>13/07/2010</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054D8B-3E93-42CD-A723-3B53996AB1E4}" type="slidenum">
              <a:rPr lang="es-EC" smtClean="0"/>
              <a:pPr/>
              <a:t>‹#›</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7A054D8B-3E93-42CD-A723-3B53996AB1E4}" type="slidenum">
              <a:rPr lang="es-EC" smtClean="0"/>
              <a:pPr/>
              <a:t>3</a:t>
            </a:fld>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7A054D8B-3E93-42CD-A723-3B53996AB1E4}" type="slidenum">
              <a:rPr lang="es-EC" smtClean="0"/>
              <a:pPr/>
              <a:t>26</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B0E733B5-B642-46DD-8731-A20041DD417D}" type="datetimeFigureOut">
              <a:rPr lang="es-EC" smtClean="0"/>
              <a:pPr/>
              <a:t>13/07/2010</a:t>
            </a:fld>
            <a:endParaRPr lang="es-EC"/>
          </a:p>
        </p:txBody>
      </p:sp>
      <p:sp>
        <p:nvSpPr>
          <p:cNvPr id="19" name="18 Marcador de pie de página"/>
          <p:cNvSpPr>
            <a:spLocks noGrp="1"/>
          </p:cNvSpPr>
          <p:nvPr>
            <p:ph type="ftr" sz="quarter" idx="11"/>
          </p:nvPr>
        </p:nvSpPr>
        <p:spPr/>
        <p:txBody>
          <a:bodyPr/>
          <a:lstStyle/>
          <a:p>
            <a:endParaRPr lang="es-EC"/>
          </a:p>
        </p:txBody>
      </p:sp>
      <p:sp>
        <p:nvSpPr>
          <p:cNvPr id="27" name="26 Marcador de número de diapositiva"/>
          <p:cNvSpPr>
            <a:spLocks noGrp="1"/>
          </p:cNvSpPr>
          <p:nvPr>
            <p:ph type="sldNum" sz="quarter" idx="12"/>
          </p:nvPr>
        </p:nvSpPr>
        <p:spPr/>
        <p:txBody>
          <a:bodyPr/>
          <a:lstStyle/>
          <a:p>
            <a:fld id="{F03C06E4-8AD7-4DE2-86D8-ABFCA9225E5C}" type="slidenum">
              <a:rPr lang="es-EC" smtClean="0"/>
              <a:pPr/>
              <a:t>‹#›</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0E733B5-B642-46DD-8731-A20041DD417D}" type="datetimeFigureOut">
              <a:rPr lang="es-EC" smtClean="0"/>
              <a:pPr/>
              <a:t>13/07/2010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03C06E4-8AD7-4DE2-86D8-ABFCA9225E5C}" type="slidenum">
              <a:rPr lang="es-EC" smtClean="0"/>
              <a:pPr/>
              <a:t>‹#›</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0E733B5-B642-46DD-8731-A20041DD417D}" type="datetimeFigureOut">
              <a:rPr lang="es-EC" smtClean="0"/>
              <a:pPr/>
              <a:t>13/07/2010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03C06E4-8AD7-4DE2-86D8-ABFCA9225E5C}" type="slidenum">
              <a:rPr lang="es-EC" smtClean="0"/>
              <a:pPr/>
              <a:t>‹#›</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0E733B5-B642-46DD-8731-A20041DD417D}" type="datetimeFigureOut">
              <a:rPr lang="es-EC" smtClean="0"/>
              <a:pPr/>
              <a:t>13/07/2010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03C06E4-8AD7-4DE2-86D8-ABFCA9225E5C}" type="slidenum">
              <a:rPr lang="es-EC" smtClean="0"/>
              <a:pPr/>
              <a:t>‹#›</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B0E733B5-B642-46DD-8731-A20041DD417D}" type="datetimeFigureOut">
              <a:rPr lang="es-EC" smtClean="0"/>
              <a:pPr/>
              <a:t>13/07/2010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03C06E4-8AD7-4DE2-86D8-ABFCA9225E5C}" type="slidenum">
              <a:rPr lang="es-EC" smtClean="0"/>
              <a:pPr/>
              <a:t>‹#›</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B0E733B5-B642-46DD-8731-A20041DD417D}" type="datetimeFigureOut">
              <a:rPr lang="es-EC" smtClean="0"/>
              <a:pPr/>
              <a:t>13/07/2010</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F03C06E4-8AD7-4DE2-86D8-ABFCA9225E5C}" type="slidenum">
              <a:rPr lang="es-EC" smtClean="0"/>
              <a:pPr/>
              <a:t>‹#›</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B0E733B5-B642-46DD-8731-A20041DD417D}" type="datetimeFigureOut">
              <a:rPr lang="es-EC" smtClean="0"/>
              <a:pPr/>
              <a:t>13/07/2010</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F03C06E4-8AD7-4DE2-86D8-ABFCA9225E5C}" type="slidenum">
              <a:rPr lang="es-EC" smtClean="0"/>
              <a:pPr/>
              <a:t>‹#›</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B0E733B5-B642-46DD-8731-A20041DD417D}" type="datetimeFigureOut">
              <a:rPr lang="es-EC" smtClean="0"/>
              <a:pPr/>
              <a:t>13/07/2010</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F03C06E4-8AD7-4DE2-86D8-ABFCA9225E5C}" type="slidenum">
              <a:rPr lang="es-EC" smtClean="0"/>
              <a:pPr/>
              <a:t>‹#›</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0E733B5-B642-46DD-8731-A20041DD417D}" type="datetimeFigureOut">
              <a:rPr lang="es-EC" smtClean="0"/>
              <a:pPr/>
              <a:t>13/07/2010</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F03C06E4-8AD7-4DE2-86D8-ABFCA9225E5C}" type="slidenum">
              <a:rPr lang="es-EC" smtClean="0"/>
              <a:pPr/>
              <a:t>‹#›</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B0E733B5-B642-46DD-8731-A20041DD417D}" type="datetimeFigureOut">
              <a:rPr lang="es-EC" smtClean="0"/>
              <a:pPr/>
              <a:t>13/07/2010</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F03C06E4-8AD7-4DE2-86D8-ABFCA9225E5C}" type="slidenum">
              <a:rPr lang="es-EC" smtClean="0"/>
              <a:pPr/>
              <a:t>‹#›</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B0E733B5-B642-46DD-8731-A20041DD417D}" type="datetimeFigureOut">
              <a:rPr lang="es-EC" smtClean="0"/>
              <a:pPr/>
              <a:t>13/07/2010</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a:xfrm>
            <a:off x="8077200" y="6356350"/>
            <a:ext cx="609600" cy="365125"/>
          </a:xfrm>
        </p:spPr>
        <p:txBody>
          <a:bodyPr/>
          <a:lstStyle/>
          <a:p>
            <a:fld id="{F03C06E4-8AD7-4DE2-86D8-ABFCA9225E5C}" type="slidenum">
              <a:rPr lang="es-EC" smtClean="0"/>
              <a:pPr/>
              <a:t>‹#›</a:t>
            </a:fld>
            <a:endParaRPr lang="es-EC"/>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0E733B5-B642-46DD-8731-A20041DD417D}" type="datetimeFigureOut">
              <a:rPr lang="es-EC" smtClean="0"/>
              <a:pPr/>
              <a:t>13/07/2010</a:t>
            </a:fld>
            <a:endParaRPr lang="es-EC"/>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C"/>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03C06E4-8AD7-4DE2-86D8-ABFCA9225E5C}" type="slidenum">
              <a:rPr lang="es-EC" smtClean="0"/>
              <a:pPr/>
              <a:t>‹#›</a:t>
            </a:fld>
            <a:endParaRPr lang="es-EC"/>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714348" y="500042"/>
            <a:ext cx="7772400" cy="6215106"/>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C" sz="4400" b="0" i="0" u="none" strike="noStrike" kern="1200" cap="none" spc="0" normalizeH="0" baseline="0" noProof="0" dirty="0" smtClean="0">
              <a:ln>
                <a:noFill/>
              </a:ln>
              <a:solidFill>
                <a:srgbClr val="C00000"/>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s-EC" sz="4400" dirty="0" smtClean="0">
              <a:solidFill>
                <a:srgbClr val="C00000"/>
              </a:solidFill>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s-EC" sz="4400" dirty="0" smtClean="0">
              <a:solidFill>
                <a:srgbClr val="C00000"/>
              </a:solidFill>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4400" b="0" i="0" u="none" strike="noStrike" kern="1200" cap="none" spc="0" normalizeH="0" baseline="0" noProof="0" dirty="0" smtClean="0">
                <a:ln>
                  <a:noFill/>
                </a:ln>
                <a:solidFill>
                  <a:srgbClr val="C00000"/>
                </a:solidFill>
                <a:effectLst/>
                <a:uLnTx/>
                <a:uFillTx/>
                <a:latin typeface="+mj-lt"/>
                <a:ea typeface="+mj-ea"/>
                <a:cs typeface="+mj-cs"/>
              </a:rPr>
              <a:t>Proyecto de</a:t>
            </a:r>
            <a:r>
              <a:rPr kumimoji="0" lang="es-EC" sz="4400" b="0" i="0" u="none" strike="noStrike" kern="1200" cap="none" spc="0" normalizeH="0" noProof="0" dirty="0" smtClean="0">
                <a:ln>
                  <a:noFill/>
                </a:ln>
                <a:solidFill>
                  <a:srgbClr val="C00000"/>
                </a:solidFill>
                <a:effectLst/>
                <a:uLnTx/>
                <a:uFillTx/>
                <a:latin typeface="+mj-lt"/>
                <a:ea typeface="+mj-ea"/>
                <a:cs typeface="+mj-cs"/>
              </a:rPr>
              <a:t> Seminario de Graduación:</a:t>
            </a:r>
          </a:p>
          <a:p>
            <a:pPr marL="0" marR="0" lvl="0" indent="0" algn="ctr" defTabSz="914400" rtl="0" eaLnBrk="1" fontAlgn="auto" latinLnBrk="0" hangingPunct="1">
              <a:lnSpc>
                <a:spcPct val="100000"/>
              </a:lnSpc>
              <a:spcBef>
                <a:spcPct val="0"/>
              </a:spcBef>
              <a:spcAft>
                <a:spcPts val="0"/>
              </a:spcAft>
              <a:buClrTx/>
              <a:buSzTx/>
              <a:buFontTx/>
              <a:buNone/>
              <a:tabLst/>
              <a:defRPr/>
            </a:pPr>
            <a:r>
              <a:rPr lang="es-EC" sz="3200" dirty="0" smtClean="0">
                <a:latin typeface="+mj-lt"/>
                <a:ea typeface="+mj-ea"/>
                <a:cs typeface="+mj-cs"/>
              </a:rPr>
              <a:t>TEMA:</a:t>
            </a:r>
          </a:p>
          <a:p>
            <a:pPr marL="0" marR="0" lvl="0" indent="0" algn="ctr" defTabSz="914400" rtl="0" eaLnBrk="1" fontAlgn="auto" latinLnBrk="0" hangingPunct="1">
              <a:lnSpc>
                <a:spcPct val="100000"/>
              </a:lnSpc>
              <a:spcBef>
                <a:spcPct val="0"/>
              </a:spcBef>
              <a:spcAft>
                <a:spcPts val="0"/>
              </a:spcAft>
              <a:buClrTx/>
              <a:buSzTx/>
              <a:buFontTx/>
              <a:buNone/>
              <a:tabLst/>
              <a:defRPr/>
            </a:pPr>
            <a:r>
              <a:rPr lang="es-EC" sz="4400" dirty="0" smtClean="0">
                <a:latin typeface="+mj-lt"/>
                <a:ea typeface="+mj-ea"/>
                <a:cs typeface="+mj-cs"/>
              </a:rPr>
              <a:t>“MIGRACION DE GSM A UMTS”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000" b="0" i="0" u="none" strike="noStrike" kern="1200" cap="none" spc="0" normalizeH="0" noProof="0" dirty="0" smtClean="0">
                <a:ln>
                  <a:noFill/>
                </a:ln>
                <a:effectLst/>
                <a:uLnTx/>
                <a:uFillTx/>
                <a:latin typeface="Arial" pitchFamily="34" charset="0"/>
                <a:ea typeface="+mj-ea"/>
                <a:cs typeface="Arial" pitchFamily="34" charset="0"/>
              </a:rPr>
              <a:t>INTEGRANTE:</a:t>
            </a:r>
            <a:endParaRPr kumimoji="0" lang="es-EC" sz="2000" b="0" i="0" u="none" strike="noStrike" kern="1200" cap="none" spc="0" normalizeH="0" noProof="0" dirty="0" smtClean="0">
              <a:ln>
                <a:noFill/>
              </a:ln>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s-EC" sz="2000" dirty="0" smtClean="0">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 typeface="Arial" pitchFamily="34" charset="0"/>
              <a:buChar char="•"/>
              <a:tabLst/>
              <a:defRPr/>
            </a:pPr>
            <a:r>
              <a:rPr lang="es-EC" sz="2000" dirty="0" smtClean="0">
                <a:latin typeface="Arial" pitchFamily="34" charset="0"/>
                <a:ea typeface="+mj-ea"/>
                <a:cs typeface="Arial" pitchFamily="34" charset="0"/>
              </a:rPr>
              <a:t>Tonny Lamilla Ronquillo</a:t>
            </a:r>
          </a:p>
          <a:p>
            <a:pPr marL="0" marR="0" lvl="0" indent="0" algn="ctr" defTabSz="914400" rtl="0" eaLnBrk="1" fontAlgn="auto" latinLnBrk="0" hangingPunct="1">
              <a:lnSpc>
                <a:spcPct val="100000"/>
              </a:lnSpc>
              <a:spcBef>
                <a:spcPct val="0"/>
              </a:spcBef>
              <a:spcAft>
                <a:spcPts val="0"/>
              </a:spcAft>
              <a:buClrTx/>
              <a:buSzTx/>
              <a:tabLst/>
              <a:defRPr/>
            </a:pPr>
            <a:endParaRPr kumimoji="0" lang="es-EC" sz="2000" b="0" i="0" u="none" strike="noStrike" kern="1200" cap="none" spc="0" normalizeH="0" noProof="0" dirty="0" smtClean="0">
              <a:ln>
                <a:noFill/>
              </a:ln>
              <a:solidFill>
                <a:srgbClr val="C00000"/>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s-EC" sz="4400" baseline="0" dirty="0" smtClean="0">
              <a:solidFill>
                <a:srgbClr val="C00000"/>
              </a:solidFill>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C"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3" name="2 Imagen"/>
          <p:cNvPicPr/>
          <p:nvPr/>
        </p:nvPicPr>
        <p:blipFill>
          <a:blip r:embed="rId2" cstate="print"/>
          <a:srcRect/>
          <a:stretch>
            <a:fillRect/>
          </a:stretch>
        </p:blipFill>
        <p:spPr bwMode="auto">
          <a:xfrm>
            <a:off x="3714744" y="571480"/>
            <a:ext cx="1928826" cy="1785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304800"/>
            <a:ext cx="8229600" cy="914400"/>
          </a:xfrm>
        </p:spPr>
        <p:txBody>
          <a:bodyPr/>
          <a:lstStyle/>
          <a:p>
            <a:pPr eaLnBrk="1" hangingPunct="1">
              <a:defRPr/>
            </a:pPr>
            <a:r>
              <a:rPr lang="es-ES" dirty="0" smtClean="0"/>
              <a:t>Base Transceiver Station (</a:t>
            </a:r>
            <a:r>
              <a:rPr lang="es-ES" dirty="0" smtClean="0">
                <a:solidFill>
                  <a:srgbClr val="C00000"/>
                </a:solidFill>
              </a:rPr>
              <a:t>BTS</a:t>
            </a:r>
            <a:r>
              <a:rPr lang="es-ES" dirty="0" smtClean="0"/>
              <a:t>)</a:t>
            </a:r>
          </a:p>
        </p:txBody>
      </p:sp>
      <p:sp>
        <p:nvSpPr>
          <p:cNvPr id="5" name="Rectangle 3"/>
          <p:cNvSpPr txBox="1">
            <a:spLocks noChangeArrowheads="1"/>
          </p:cNvSpPr>
          <p:nvPr/>
        </p:nvSpPr>
        <p:spPr>
          <a:xfrm>
            <a:off x="381000" y="1357298"/>
            <a:ext cx="5562600" cy="26670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800" b="0" i="0" u="none" strike="noStrike" kern="1200" cap="none" spc="0" normalizeH="0" baseline="0" noProof="0" dirty="0" smtClean="0">
                <a:ln>
                  <a:noFill/>
                </a:ln>
                <a:solidFill>
                  <a:schemeClr val="tx1"/>
                </a:solidFill>
                <a:effectLst/>
                <a:uLnTx/>
                <a:uFillTx/>
                <a:latin typeface="+mn-lt"/>
                <a:ea typeface="+mn-ea"/>
                <a:cs typeface="+mn-cs"/>
              </a:rPr>
              <a:t>Contiene dispositivos de transmisión y recepción por radio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800" b="0" i="0" u="none" strike="noStrike" kern="1200" cap="none" spc="0" normalizeH="0" baseline="0" noProof="0" dirty="0" smtClean="0">
                <a:ln>
                  <a:noFill/>
                </a:ln>
                <a:solidFill>
                  <a:schemeClr val="tx1"/>
                </a:solidFill>
                <a:effectLst/>
                <a:uLnTx/>
                <a:uFillTx/>
                <a:latin typeface="+mn-lt"/>
                <a:ea typeface="+mn-ea"/>
                <a:cs typeface="+mn-cs"/>
              </a:rPr>
              <a:t>Antena omnidireccional o sectorial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800" b="0" i="0" u="none" strike="noStrike" kern="1200" cap="none" spc="0" normalizeH="0" baseline="0" noProof="0" dirty="0" smtClean="0">
                <a:ln>
                  <a:noFill/>
                </a:ln>
                <a:solidFill>
                  <a:schemeClr val="tx1"/>
                </a:solidFill>
                <a:effectLst/>
                <a:uLnTx/>
                <a:uFillTx/>
                <a:latin typeface="+mn-lt"/>
                <a:ea typeface="+mn-ea"/>
                <a:cs typeface="+mn-cs"/>
              </a:rPr>
              <a:t>Proceso de Señalización</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s-ES"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Rectangle 9"/>
          <p:cNvSpPr>
            <a:spLocks noChangeArrowheads="1"/>
          </p:cNvSpPr>
          <p:nvPr/>
        </p:nvSpPr>
        <p:spPr bwMode="auto">
          <a:xfrm>
            <a:off x="357158" y="3929066"/>
            <a:ext cx="8001000" cy="1371600"/>
          </a:xfrm>
          <a:prstGeom prst="rect">
            <a:avLst/>
          </a:prstGeom>
          <a:noFill/>
          <a:ln w="9525">
            <a:noFill/>
            <a:miter lim="800000"/>
            <a:headEnd/>
            <a:tailEnd/>
          </a:ln>
        </p:spPr>
        <p:txBody>
          <a:bodyPr/>
          <a:lstStyle/>
          <a:p>
            <a:pPr marL="342900" indent="-342900">
              <a:spcBef>
                <a:spcPct val="20000"/>
              </a:spcBef>
              <a:buFont typeface="Arial" pitchFamily="34" charset="0"/>
              <a:buChar char="•"/>
              <a:defRPr/>
            </a:pPr>
            <a:r>
              <a:rPr lang="es-ES" sz="2800" dirty="0"/>
              <a:t>Técnicas de acceso a </a:t>
            </a:r>
            <a:r>
              <a:rPr lang="es-ES" sz="2800" dirty="0" smtClean="0"/>
              <a:t>los terminales</a:t>
            </a:r>
            <a:endParaRPr lang="es-ES" sz="2800" dirty="0"/>
          </a:p>
          <a:p>
            <a:pPr marL="342900" indent="-342900">
              <a:spcBef>
                <a:spcPct val="20000"/>
              </a:spcBef>
              <a:buFont typeface="Arial" pitchFamily="34" charset="0"/>
              <a:buChar char="•"/>
              <a:defRPr/>
            </a:pPr>
            <a:r>
              <a:rPr lang="es-ES" sz="2800" dirty="0"/>
              <a:t>Proporciona canales de radio, algunos usados  para señalización</a:t>
            </a:r>
          </a:p>
        </p:txBody>
      </p:sp>
      <p:sp>
        <p:nvSpPr>
          <p:cNvPr id="8" name="Text Box 10"/>
          <p:cNvSpPr txBox="1">
            <a:spLocks noChangeArrowheads="1"/>
          </p:cNvSpPr>
          <p:nvPr/>
        </p:nvSpPr>
        <p:spPr bwMode="auto">
          <a:xfrm>
            <a:off x="457200" y="5181600"/>
            <a:ext cx="8229600" cy="1373188"/>
          </a:xfrm>
          <a:prstGeom prst="rect">
            <a:avLst/>
          </a:prstGeom>
          <a:noFill/>
          <a:ln w="19050">
            <a:noFill/>
            <a:miter lim="800000"/>
            <a:headEnd/>
            <a:tailEnd/>
          </a:ln>
        </p:spPr>
        <p:txBody>
          <a:bodyPr>
            <a:spAutoFit/>
          </a:bodyPr>
          <a:lstStyle/>
          <a:p>
            <a:pPr algn="just">
              <a:spcBef>
                <a:spcPct val="50000"/>
              </a:spcBef>
            </a:pPr>
            <a:r>
              <a:rPr lang="es-ES" sz="2800" b="1" dirty="0">
                <a:solidFill>
                  <a:srgbClr val="FFFF00"/>
                </a:solidFill>
              </a:rPr>
              <a:t>Función Principal: </a:t>
            </a:r>
            <a:r>
              <a:rPr lang="es-ES" sz="2800" dirty="0" smtClean="0"/>
              <a:t>Proporcionar </a:t>
            </a:r>
            <a:r>
              <a:rPr lang="es-ES" sz="2800" dirty="0"/>
              <a:t>un número de canales de radio al área a la que da servicio (</a:t>
            </a:r>
            <a:r>
              <a:rPr lang="es-ES" sz="2800" dirty="0">
                <a:solidFill>
                  <a:srgbClr val="C00000"/>
                </a:solidFill>
              </a:rPr>
              <a:t>celda</a:t>
            </a:r>
            <a:r>
              <a:rPr lang="es-ES" sz="2800" dirty="0"/>
              <a:t>) y enlace con las </a:t>
            </a:r>
            <a:r>
              <a:rPr lang="es-ES" sz="2800" dirty="0" smtClean="0"/>
              <a:t>estaciones móviles.</a:t>
            </a:r>
            <a:endParaRPr lang="es-ES" sz="2800" dirty="0"/>
          </a:p>
        </p:txBody>
      </p:sp>
      <p:pic>
        <p:nvPicPr>
          <p:cNvPr id="4098" name="Picture 2"/>
          <p:cNvPicPr>
            <a:picLocks noChangeAspect="1" noChangeArrowheads="1"/>
          </p:cNvPicPr>
          <p:nvPr/>
        </p:nvPicPr>
        <p:blipFill>
          <a:blip r:embed="rId2" cstate="print"/>
          <a:srcRect/>
          <a:stretch>
            <a:fillRect/>
          </a:stretch>
        </p:blipFill>
        <p:spPr bwMode="auto">
          <a:xfrm>
            <a:off x="5929322" y="1243014"/>
            <a:ext cx="3066147" cy="29718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508716" y="318529"/>
            <a:ext cx="8229600" cy="1143000"/>
          </a:xfrm>
        </p:spPr>
        <p:txBody>
          <a:bodyPr/>
          <a:lstStyle/>
          <a:p>
            <a:pPr eaLnBrk="1" hangingPunct="1">
              <a:defRPr/>
            </a:pPr>
            <a:r>
              <a:rPr lang="es-ES" dirty="0" smtClean="0"/>
              <a:t>Base Station Controller (</a:t>
            </a:r>
            <a:r>
              <a:rPr lang="es-ES" dirty="0" smtClean="0">
                <a:solidFill>
                  <a:srgbClr val="C00000"/>
                </a:solidFill>
              </a:rPr>
              <a:t>BSC</a:t>
            </a:r>
            <a:r>
              <a:rPr lang="es-ES" dirty="0" smtClean="0"/>
              <a:t>)</a:t>
            </a:r>
          </a:p>
        </p:txBody>
      </p:sp>
      <p:sp>
        <p:nvSpPr>
          <p:cNvPr id="6" name="Rectangle 7"/>
          <p:cNvSpPr txBox="1">
            <a:spLocks noChangeArrowheads="1"/>
          </p:cNvSpPr>
          <p:nvPr/>
        </p:nvSpPr>
        <p:spPr>
          <a:xfrm>
            <a:off x="381000" y="3913200"/>
            <a:ext cx="8763000" cy="1143008"/>
          </a:xfrm>
          <a:prstGeom prst="rect">
            <a:avLst/>
          </a:prstGeom>
          <a:noFill/>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s-ES" sz="28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fontAlgn="auto">
              <a:lnSpc>
                <a:spcPct val="100000"/>
              </a:lnSpc>
              <a:spcBef>
                <a:spcPct val="20000"/>
              </a:spcBef>
              <a:spcAft>
                <a:spcPts val="0"/>
              </a:spcAft>
              <a:buClrTx/>
              <a:buSzTx/>
              <a:buFontTx/>
              <a:buChar char="•"/>
              <a:tabLst/>
              <a:defRPr/>
            </a:pPr>
            <a:r>
              <a:rPr lang="es-ES" sz="3600" dirty="0" smtClean="0"/>
              <a:t>Adapta la velocidad del enlace radio (13Kbps) al estándar de 64 Kbps usado por la </a:t>
            </a:r>
            <a:r>
              <a:rPr lang="es-ES" sz="3600" dirty="0" smtClean="0">
                <a:solidFill>
                  <a:srgbClr val="C00000"/>
                </a:solidFill>
              </a:rPr>
              <a:t>PSTN</a:t>
            </a:r>
          </a:p>
        </p:txBody>
      </p:sp>
      <p:sp>
        <p:nvSpPr>
          <p:cNvPr id="7" name="Text Box 9"/>
          <p:cNvSpPr txBox="1">
            <a:spLocks noChangeArrowheads="1"/>
          </p:cNvSpPr>
          <p:nvPr/>
        </p:nvSpPr>
        <p:spPr bwMode="auto">
          <a:xfrm>
            <a:off x="457200" y="5270522"/>
            <a:ext cx="8229600" cy="1373188"/>
          </a:xfrm>
          <a:prstGeom prst="rect">
            <a:avLst/>
          </a:prstGeom>
          <a:noFill/>
          <a:ln w="19050">
            <a:noFill/>
            <a:miter lim="800000"/>
            <a:headEnd/>
            <a:tailEnd/>
          </a:ln>
        </p:spPr>
        <p:txBody>
          <a:bodyPr>
            <a:spAutoFit/>
          </a:bodyPr>
          <a:lstStyle/>
          <a:p>
            <a:pPr algn="just">
              <a:spcBef>
                <a:spcPct val="50000"/>
              </a:spcBef>
            </a:pPr>
            <a:r>
              <a:rPr lang="es-ES" sz="2800" b="1" dirty="0">
                <a:solidFill>
                  <a:srgbClr val="FFFF00"/>
                </a:solidFill>
              </a:rPr>
              <a:t>Función Principal: </a:t>
            </a:r>
            <a:r>
              <a:rPr lang="es-ES" sz="2800" dirty="0"/>
              <a:t>se encarga de asegurar que el usuario tenga cobertura en todo momento y enlace con la </a:t>
            </a:r>
            <a:r>
              <a:rPr lang="es-ES" sz="2800" dirty="0" smtClean="0"/>
              <a:t>NSS</a:t>
            </a:r>
            <a:endParaRPr lang="es-ES" sz="2800" dirty="0"/>
          </a:p>
        </p:txBody>
      </p:sp>
      <p:sp>
        <p:nvSpPr>
          <p:cNvPr id="8" name="Rectangle 10"/>
          <p:cNvSpPr>
            <a:spLocks noChangeArrowheads="1"/>
          </p:cNvSpPr>
          <p:nvPr/>
        </p:nvSpPr>
        <p:spPr bwMode="auto">
          <a:xfrm>
            <a:off x="381000" y="1417648"/>
            <a:ext cx="6119826" cy="2852742"/>
          </a:xfrm>
          <a:prstGeom prst="rect">
            <a:avLst/>
          </a:prstGeom>
          <a:noFill/>
          <a:ln w="9525">
            <a:noFill/>
            <a:miter lim="800000"/>
            <a:headEnd/>
            <a:tailEnd/>
          </a:ln>
        </p:spPr>
        <p:txBody>
          <a:bodyPr/>
          <a:lstStyle/>
          <a:p>
            <a:pPr marL="342900" indent="-342900">
              <a:spcBef>
                <a:spcPct val="20000"/>
              </a:spcBef>
              <a:buFontTx/>
              <a:buChar char="•"/>
            </a:pPr>
            <a:r>
              <a:rPr lang="es-ES" sz="2800" dirty="0" smtClean="0"/>
              <a:t>Responsable de la asignación y liberación de Radio Canales</a:t>
            </a:r>
            <a:endParaRPr lang="es-ES" sz="2800" dirty="0"/>
          </a:p>
          <a:p>
            <a:pPr marL="342900" indent="-342900">
              <a:spcBef>
                <a:spcPct val="20000"/>
              </a:spcBef>
              <a:buFontTx/>
              <a:buChar char="•"/>
            </a:pPr>
            <a:r>
              <a:rPr lang="es-ES" sz="2800" dirty="0"/>
              <a:t>Proceso de Handover</a:t>
            </a:r>
          </a:p>
          <a:p>
            <a:pPr marL="342900" indent="-342900">
              <a:spcBef>
                <a:spcPct val="20000"/>
              </a:spcBef>
              <a:buFontTx/>
              <a:buChar char="•"/>
            </a:pPr>
            <a:r>
              <a:rPr lang="es-ES" sz="2800" dirty="0" smtClean="0"/>
              <a:t>Ejecuta algoritmos de control de potencia y cifrado la interferencia producida a otros usuarios </a:t>
            </a:r>
            <a:endParaRPr lang="es-ES" sz="2800" dirty="0"/>
          </a:p>
        </p:txBody>
      </p:sp>
      <p:pic>
        <p:nvPicPr>
          <p:cNvPr id="5122" name="Picture 2"/>
          <p:cNvPicPr>
            <a:picLocks noChangeAspect="1" noChangeArrowheads="1"/>
          </p:cNvPicPr>
          <p:nvPr/>
        </p:nvPicPr>
        <p:blipFill>
          <a:blip r:embed="rId2" cstate="print"/>
          <a:srcRect l="18432"/>
          <a:stretch>
            <a:fillRect/>
          </a:stretch>
        </p:blipFill>
        <p:spPr bwMode="auto">
          <a:xfrm>
            <a:off x="6793898" y="1545854"/>
            <a:ext cx="1591653" cy="25975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18562" y="494205"/>
            <a:ext cx="8531077" cy="812999"/>
          </a:xfrm>
        </p:spPr>
        <p:txBody>
          <a:bodyPr>
            <a:normAutofit fontScale="90000"/>
          </a:bodyPr>
          <a:lstStyle/>
          <a:p>
            <a:pPr eaLnBrk="1" hangingPunct="1">
              <a:defRPr/>
            </a:pPr>
            <a:r>
              <a:rPr lang="es-ES" dirty="0" smtClean="0"/>
              <a:t>Network Switching Subsystem (</a:t>
            </a:r>
            <a:r>
              <a:rPr lang="es-ES" dirty="0" smtClean="0">
                <a:solidFill>
                  <a:srgbClr val="C00000"/>
                </a:solidFill>
              </a:rPr>
              <a:t>NSS</a:t>
            </a:r>
            <a:r>
              <a:rPr lang="es-ES" dirty="0" smtClean="0"/>
              <a:t>)</a:t>
            </a:r>
          </a:p>
        </p:txBody>
      </p:sp>
      <p:sp>
        <p:nvSpPr>
          <p:cNvPr id="5" name="Rectangle 3"/>
          <p:cNvSpPr>
            <a:spLocks noChangeArrowheads="1"/>
          </p:cNvSpPr>
          <p:nvPr/>
        </p:nvSpPr>
        <p:spPr bwMode="auto">
          <a:xfrm>
            <a:off x="533400" y="1295400"/>
            <a:ext cx="5538798" cy="3705236"/>
          </a:xfrm>
          <a:prstGeom prst="rect">
            <a:avLst/>
          </a:prstGeom>
          <a:noFill/>
          <a:ln w="9525">
            <a:noFill/>
            <a:miter lim="800000"/>
            <a:headEnd/>
            <a:tailEnd/>
          </a:ln>
        </p:spPr>
        <p:txBody>
          <a:bodyPr/>
          <a:lstStyle/>
          <a:p>
            <a:pPr marL="342900" indent="-342900" algn="l">
              <a:spcBef>
                <a:spcPct val="20000"/>
              </a:spcBef>
              <a:buFontTx/>
              <a:buChar char="•"/>
            </a:pPr>
            <a:r>
              <a:rPr lang="es-ES" sz="2800" dirty="0"/>
              <a:t>Principales funciones de conmutación</a:t>
            </a:r>
          </a:p>
          <a:p>
            <a:pPr marL="342900" indent="-342900" algn="l">
              <a:spcBef>
                <a:spcPct val="20000"/>
              </a:spcBef>
              <a:buFontTx/>
              <a:buChar char="•"/>
            </a:pPr>
            <a:r>
              <a:rPr lang="es-ES" sz="2800" dirty="0"/>
              <a:t>Bases de datos necesarias para datos de los suscriptores y para la gestión de la movilidad. </a:t>
            </a:r>
          </a:p>
          <a:p>
            <a:pPr marL="342900" indent="-342900" algn="l">
              <a:spcBef>
                <a:spcPct val="20000"/>
              </a:spcBef>
              <a:buFontTx/>
              <a:buChar char="•"/>
            </a:pPr>
            <a:r>
              <a:rPr lang="es-ES" sz="2800" dirty="0" smtClean="0"/>
              <a:t>Establecimiento </a:t>
            </a:r>
            <a:r>
              <a:rPr lang="es-ES" sz="2800" dirty="0"/>
              <a:t>de llamadas hacia y desde los usuarios de la red GSM y otras redes. </a:t>
            </a:r>
          </a:p>
        </p:txBody>
      </p:sp>
      <p:sp>
        <p:nvSpPr>
          <p:cNvPr id="6" name="Text Box 4"/>
          <p:cNvSpPr txBox="1">
            <a:spLocks noChangeArrowheads="1"/>
          </p:cNvSpPr>
          <p:nvPr/>
        </p:nvSpPr>
        <p:spPr bwMode="auto">
          <a:xfrm>
            <a:off x="457200" y="5181600"/>
            <a:ext cx="8229600" cy="1373188"/>
          </a:xfrm>
          <a:prstGeom prst="rect">
            <a:avLst/>
          </a:prstGeom>
          <a:noFill/>
          <a:ln w="19050">
            <a:noFill/>
            <a:miter lim="800000"/>
            <a:headEnd/>
            <a:tailEnd/>
          </a:ln>
        </p:spPr>
        <p:txBody>
          <a:bodyPr>
            <a:spAutoFit/>
          </a:bodyPr>
          <a:lstStyle/>
          <a:p>
            <a:pPr algn="just">
              <a:spcBef>
                <a:spcPct val="50000"/>
              </a:spcBef>
            </a:pPr>
            <a:r>
              <a:rPr lang="es-ES" sz="2800" b="1" dirty="0">
                <a:solidFill>
                  <a:srgbClr val="FFFF00"/>
                </a:solidFill>
              </a:rPr>
              <a:t>Función Principal: </a:t>
            </a:r>
            <a:r>
              <a:rPr lang="es-ES" sz="2800" dirty="0" smtClean="0"/>
              <a:t>Gestionar </a:t>
            </a:r>
            <a:r>
              <a:rPr lang="es-ES" sz="2800" dirty="0"/>
              <a:t>la comunicación entre los usuarios GSM y los usuarios de otras redes de </a:t>
            </a:r>
            <a:r>
              <a:rPr lang="es-ES" sz="2800" dirty="0" smtClean="0"/>
              <a:t>telecomunicaciones.</a:t>
            </a:r>
            <a:endParaRPr lang="es-ES" sz="2800" dirty="0"/>
          </a:p>
        </p:txBody>
      </p:sp>
      <p:pic>
        <p:nvPicPr>
          <p:cNvPr id="7" name="6 Imagen"/>
          <p:cNvPicPr/>
          <p:nvPr/>
        </p:nvPicPr>
        <p:blipFill>
          <a:blip r:embed="rId2" cstate="print"/>
          <a:srcRect/>
          <a:stretch>
            <a:fillRect/>
          </a:stretch>
        </p:blipFill>
        <p:spPr bwMode="auto">
          <a:xfrm>
            <a:off x="6215074" y="1511846"/>
            <a:ext cx="2428892" cy="30718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82074" y="1001340"/>
            <a:ext cx="8229600" cy="1143000"/>
          </a:xfrm>
        </p:spPr>
        <p:txBody>
          <a:bodyPr>
            <a:normAutofit fontScale="90000"/>
          </a:bodyPr>
          <a:lstStyle/>
          <a:p>
            <a:pPr eaLnBrk="1" hangingPunct="1">
              <a:defRPr/>
            </a:pPr>
            <a:r>
              <a:rPr lang="es-ES" dirty="0" smtClean="0"/>
              <a:t>Network Switching Subsystem (</a:t>
            </a:r>
            <a:r>
              <a:rPr lang="es-ES" dirty="0" smtClean="0">
                <a:solidFill>
                  <a:srgbClr val="C00000"/>
                </a:solidFill>
              </a:rPr>
              <a:t>NSS</a:t>
            </a:r>
            <a:r>
              <a:rPr lang="es-ES" dirty="0" smtClean="0"/>
              <a:t>)</a:t>
            </a:r>
          </a:p>
        </p:txBody>
      </p:sp>
      <p:sp>
        <p:nvSpPr>
          <p:cNvPr id="5" name="Rectangle 5"/>
          <p:cNvSpPr>
            <a:spLocks noChangeArrowheads="1"/>
          </p:cNvSpPr>
          <p:nvPr/>
        </p:nvSpPr>
        <p:spPr bwMode="auto">
          <a:xfrm>
            <a:off x="3734874" y="2677740"/>
            <a:ext cx="1828800" cy="3733800"/>
          </a:xfrm>
          <a:prstGeom prst="rect">
            <a:avLst/>
          </a:prstGeom>
          <a:gradFill rotWithShape="0">
            <a:gsLst>
              <a:gs pos="0">
                <a:srgbClr val="FF9900"/>
              </a:gs>
              <a:gs pos="100000">
                <a:srgbClr val="764700"/>
              </a:gs>
            </a:gsLst>
            <a:lin ang="5400000" scaled="1"/>
          </a:gradFill>
          <a:ln w="9525">
            <a:solidFill>
              <a:srgbClr val="800000"/>
            </a:solidFill>
            <a:miter lim="800000"/>
            <a:headEnd/>
            <a:tailEnd/>
          </a:ln>
        </p:spPr>
        <p:txBody>
          <a:bodyPr wrap="none" anchor="ctr"/>
          <a:lstStyle/>
          <a:p>
            <a:endParaRPr lang="es-EC"/>
          </a:p>
        </p:txBody>
      </p:sp>
      <p:sp>
        <p:nvSpPr>
          <p:cNvPr id="6" name="Text Box 7">
            <a:hlinkClick r:id="rId2" action="ppaction://hlinksldjump"/>
          </p:cNvPr>
          <p:cNvSpPr txBox="1">
            <a:spLocks noChangeArrowheads="1"/>
          </p:cNvSpPr>
          <p:nvPr/>
        </p:nvSpPr>
        <p:spPr bwMode="auto">
          <a:xfrm>
            <a:off x="4115874" y="4125540"/>
            <a:ext cx="1046163" cy="723275"/>
          </a:xfrm>
          <a:prstGeom prst="rect">
            <a:avLst/>
          </a:prstGeom>
          <a:noFill/>
          <a:ln w="9525">
            <a:noFill/>
            <a:miter lim="800000"/>
            <a:headEnd/>
            <a:tailEnd/>
          </a:ln>
        </p:spPr>
        <p:txBody>
          <a:bodyPr>
            <a:spAutoFit/>
          </a:bodyPr>
          <a:lstStyle/>
          <a:p>
            <a:pPr algn="ctr">
              <a:spcBef>
                <a:spcPct val="50000"/>
              </a:spcBef>
            </a:pPr>
            <a:r>
              <a:rPr lang="es-ES" sz="2000" b="1" u="sng" dirty="0">
                <a:solidFill>
                  <a:srgbClr val="000099"/>
                </a:solidFill>
              </a:rPr>
              <a:t>MSC</a:t>
            </a:r>
          </a:p>
          <a:p>
            <a:pPr>
              <a:spcBef>
                <a:spcPct val="50000"/>
              </a:spcBef>
            </a:pPr>
            <a:endParaRPr lang="es-ES" sz="1400" dirty="0">
              <a:solidFill>
                <a:srgbClr val="000099"/>
              </a:solidFill>
            </a:endParaRPr>
          </a:p>
        </p:txBody>
      </p:sp>
      <p:sp>
        <p:nvSpPr>
          <p:cNvPr id="7" name="Rectangle 22"/>
          <p:cNvSpPr>
            <a:spLocks noChangeArrowheads="1"/>
          </p:cNvSpPr>
          <p:nvPr/>
        </p:nvSpPr>
        <p:spPr bwMode="auto">
          <a:xfrm>
            <a:off x="7240074" y="4582740"/>
            <a:ext cx="1447800" cy="1143000"/>
          </a:xfrm>
          <a:prstGeom prst="rect">
            <a:avLst/>
          </a:prstGeom>
          <a:gradFill rotWithShape="0">
            <a:gsLst>
              <a:gs pos="0">
                <a:srgbClr val="FFFF00"/>
              </a:gs>
              <a:gs pos="100000">
                <a:srgbClr val="767600"/>
              </a:gs>
            </a:gsLst>
            <a:lin ang="5400000" scaled="1"/>
          </a:gradFill>
          <a:ln w="9525">
            <a:solidFill>
              <a:srgbClr val="FFCC00"/>
            </a:solidFill>
            <a:miter lim="800000"/>
            <a:headEnd/>
            <a:tailEnd/>
          </a:ln>
        </p:spPr>
        <p:txBody>
          <a:bodyPr wrap="none" anchor="ctr"/>
          <a:lstStyle/>
          <a:p>
            <a:endParaRPr lang="es-EC"/>
          </a:p>
        </p:txBody>
      </p:sp>
      <p:sp>
        <p:nvSpPr>
          <p:cNvPr id="8" name="Text Box 23">
            <a:hlinkClick r:id="rId2" action="ppaction://hlinksldjump"/>
          </p:cNvPr>
          <p:cNvSpPr txBox="1">
            <a:spLocks noChangeArrowheads="1"/>
          </p:cNvSpPr>
          <p:nvPr/>
        </p:nvSpPr>
        <p:spPr bwMode="auto">
          <a:xfrm>
            <a:off x="7508362" y="4995490"/>
            <a:ext cx="827087" cy="723275"/>
          </a:xfrm>
          <a:prstGeom prst="rect">
            <a:avLst/>
          </a:prstGeom>
          <a:noFill/>
          <a:ln w="9525">
            <a:noFill/>
            <a:miter lim="800000"/>
            <a:headEnd/>
            <a:tailEnd/>
          </a:ln>
        </p:spPr>
        <p:txBody>
          <a:bodyPr>
            <a:spAutoFit/>
          </a:bodyPr>
          <a:lstStyle/>
          <a:p>
            <a:pPr algn="ctr">
              <a:spcBef>
                <a:spcPct val="50000"/>
              </a:spcBef>
            </a:pPr>
            <a:r>
              <a:rPr lang="es-ES" sz="2000" b="1" u="sng" dirty="0">
                <a:solidFill>
                  <a:srgbClr val="000099"/>
                </a:solidFill>
              </a:rPr>
              <a:t>VLR</a:t>
            </a:r>
          </a:p>
          <a:p>
            <a:pPr>
              <a:spcBef>
                <a:spcPct val="50000"/>
              </a:spcBef>
            </a:pPr>
            <a:endParaRPr lang="es-ES" sz="1400" dirty="0">
              <a:solidFill>
                <a:srgbClr val="000099"/>
              </a:solidFill>
            </a:endParaRPr>
          </a:p>
        </p:txBody>
      </p:sp>
      <p:sp>
        <p:nvSpPr>
          <p:cNvPr id="9" name="Rectangle 40"/>
          <p:cNvSpPr>
            <a:spLocks noChangeArrowheads="1"/>
          </p:cNvSpPr>
          <p:nvPr/>
        </p:nvSpPr>
        <p:spPr bwMode="auto">
          <a:xfrm>
            <a:off x="7240074" y="2982540"/>
            <a:ext cx="1447800" cy="1122363"/>
          </a:xfrm>
          <a:prstGeom prst="rect">
            <a:avLst/>
          </a:prstGeom>
          <a:gradFill rotWithShape="0">
            <a:gsLst>
              <a:gs pos="0">
                <a:srgbClr val="FFFF00"/>
              </a:gs>
              <a:gs pos="100000">
                <a:srgbClr val="767600"/>
              </a:gs>
            </a:gsLst>
            <a:lin ang="5400000" scaled="1"/>
          </a:gradFill>
          <a:ln w="9525">
            <a:solidFill>
              <a:srgbClr val="FFCC00"/>
            </a:solidFill>
            <a:miter lim="800000"/>
            <a:headEnd/>
            <a:tailEnd/>
          </a:ln>
        </p:spPr>
        <p:txBody>
          <a:bodyPr wrap="none" anchor="ctr"/>
          <a:lstStyle/>
          <a:p>
            <a:endParaRPr lang="es-EC"/>
          </a:p>
        </p:txBody>
      </p:sp>
      <p:sp>
        <p:nvSpPr>
          <p:cNvPr id="10" name="Text Box 41">
            <a:hlinkClick r:id="rId2" action="ppaction://hlinksldjump"/>
          </p:cNvPr>
          <p:cNvSpPr txBox="1">
            <a:spLocks noChangeArrowheads="1"/>
          </p:cNvSpPr>
          <p:nvPr/>
        </p:nvSpPr>
        <p:spPr bwMode="auto">
          <a:xfrm>
            <a:off x="7508362" y="3390528"/>
            <a:ext cx="828675" cy="723275"/>
          </a:xfrm>
          <a:prstGeom prst="rect">
            <a:avLst/>
          </a:prstGeom>
          <a:noFill/>
          <a:ln w="9525">
            <a:noFill/>
            <a:miter lim="800000"/>
            <a:headEnd/>
            <a:tailEnd/>
          </a:ln>
        </p:spPr>
        <p:txBody>
          <a:bodyPr>
            <a:spAutoFit/>
          </a:bodyPr>
          <a:lstStyle/>
          <a:p>
            <a:pPr algn="ctr">
              <a:spcBef>
                <a:spcPct val="50000"/>
              </a:spcBef>
            </a:pPr>
            <a:r>
              <a:rPr lang="es-ES" sz="2000" b="1" u="sng" dirty="0">
                <a:solidFill>
                  <a:srgbClr val="000099"/>
                </a:solidFill>
              </a:rPr>
              <a:t>HLR</a:t>
            </a:r>
          </a:p>
          <a:p>
            <a:pPr>
              <a:spcBef>
                <a:spcPct val="50000"/>
              </a:spcBef>
            </a:pPr>
            <a:endParaRPr lang="es-ES" sz="1400" dirty="0">
              <a:solidFill>
                <a:srgbClr val="000099"/>
              </a:solidFill>
            </a:endParaRPr>
          </a:p>
        </p:txBody>
      </p:sp>
      <p:sp>
        <p:nvSpPr>
          <p:cNvPr id="11" name="Rectangle 43"/>
          <p:cNvSpPr>
            <a:spLocks noChangeArrowheads="1"/>
          </p:cNvSpPr>
          <p:nvPr/>
        </p:nvSpPr>
        <p:spPr bwMode="auto">
          <a:xfrm>
            <a:off x="686874" y="2677740"/>
            <a:ext cx="1371600" cy="1752600"/>
          </a:xfrm>
          <a:prstGeom prst="rect">
            <a:avLst/>
          </a:prstGeom>
          <a:gradFill rotWithShape="0">
            <a:gsLst>
              <a:gs pos="0">
                <a:srgbClr val="99CC00"/>
              </a:gs>
              <a:gs pos="100000">
                <a:srgbClr val="475E00"/>
              </a:gs>
            </a:gsLst>
            <a:lin ang="5400000" scaled="1"/>
          </a:gradFill>
          <a:ln w="9525">
            <a:solidFill>
              <a:srgbClr val="008000"/>
            </a:solidFill>
            <a:miter lim="800000"/>
            <a:headEnd/>
            <a:tailEnd/>
          </a:ln>
        </p:spPr>
        <p:txBody>
          <a:bodyPr wrap="none" anchor="ctr"/>
          <a:lstStyle/>
          <a:p>
            <a:endParaRPr lang="es-EC"/>
          </a:p>
        </p:txBody>
      </p:sp>
      <p:sp>
        <p:nvSpPr>
          <p:cNvPr id="12" name="Text Box 44">
            <a:hlinkClick r:id="rId2" action="ppaction://hlinksldjump"/>
          </p:cNvPr>
          <p:cNvSpPr txBox="1">
            <a:spLocks noChangeArrowheads="1"/>
          </p:cNvSpPr>
          <p:nvPr/>
        </p:nvSpPr>
        <p:spPr bwMode="auto">
          <a:xfrm>
            <a:off x="915474" y="3134940"/>
            <a:ext cx="871538" cy="723275"/>
          </a:xfrm>
          <a:prstGeom prst="rect">
            <a:avLst/>
          </a:prstGeom>
          <a:noFill/>
          <a:ln w="9525">
            <a:noFill/>
            <a:miter lim="800000"/>
            <a:headEnd/>
            <a:tailEnd/>
          </a:ln>
        </p:spPr>
        <p:txBody>
          <a:bodyPr>
            <a:spAutoFit/>
          </a:bodyPr>
          <a:lstStyle/>
          <a:p>
            <a:pPr algn="ctr">
              <a:spcBef>
                <a:spcPct val="50000"/>
              </a:spcBef>
            </a:pPr>
            <a:r>
              <a:rPr lang="es-ES" sz="2000" b="1" u="sng" dirty="0">
                <a:solidFill>
                  <a:srgbClr val="000099"/>
                </a:solidFill>
              </a:rPr>
              <a:t>AuC</a:t>
            </a:r>
          </a:p>
          <a:p>
            <a:pPr>
              <a:spcBef>
                <a:spcPct val="50000"/>
              </a:spcBef>
            </a:pPr>
            <a:endParaRPr lang="es-ES" sz="1400" dirty="0">
              <a:solidFill>
                <a:srgbClr val="000099"/>
              </a:solidFill>
            </a:endParaRPr>
          </a:p>
        </p:txBody>
      </p:sp>
      <p:sp>
        <p:nvSpPr>
          <p:cNvPr id="13" name="Line 62"/>
          <p:cNvSpPr>
            <a:spLocks noChangeShapeType="1"/>
          </p:cNvSpPr>
          <p:nvPr/>
        </p:nvSpPr>
        <p:spPr bwMode="auto">
          <a:xfrm flipH="1">
            <a:off x="610674" y="5878140"/>
            <a:ext cx="3124200" cy="0"/>
          </a:xfrm>
          <a:prstGeom prst="line">
            <a:avLst/>
          </a:prstGeom>
          <a:noFill/>
          <a:ln w="19050">
            <a:solidFill>
              <a:srgbClr val="FF0000"/>
            </a:solidFill>
            <a:round/>
            <a:headEnd type="triangle" w="med" len="med"/>
            <a:tailEnd type="triangle" w="med" len="med"/>
          </a:ln>
        </p:spPr>
        <p:txBody>
          <a:bodyPr wrap="none" anchor="ctr"/>
          <a:lstStyle/>
          <a:p>
            <a:endParaRPr lang="es-EC"/>
          </a:p>
        </p:txBody>
      </p:sp>
      <p:sp>
        <p:nvSpPr>
          <p:cNvPr id="14" name="Text Box 64"/>
          <p:cNvSpPr txBox="1">
            <a:spLocks noChangeArrowheads="1"/>
          </p:cNvSpPr>
          <p:nvPr/>
        </p:nvSpPr>
        <p:spPr bwMode="auto">
          <a:xfrm>
            <a:off x="534474" y="5878140"/>
            <a:ext cx="2209800" cy="274638"/>
          </a:xfrm>
          <a:prstGeom prst="rect">
            <a:avLst/>
          </a:prstGeom>
          <a:noFill/>
          <a:ln w="19050">
            <a:noFill/>
            <a:miter lim="800000"/>
            <a:headEnd/>
            <a:tailEnd/>
          </a:ln>
        </p:spPr>
        <p:txBody>
          <a:bodyPr>
            <a:spAutoFit/>
          </a:bodyPr>
          <a:lstStyle/>
          <a:p>
            <a:pPr>
              <a:spcBef>
                <a:spcPct val="50000"/>
              </a:spcBef>
            </a:pPr>
            <a:r>
              <a:rPr lang="es-ES" sz="1200"/>
              <a:t>A Base Stacion Subystem</a:t>
            </a:r>
          </a:p>
        </p:txBody>
      </p:sp>
      <p:sp>
        <p:nvSpPr>
          <p:cNvPr id="15" name="Line 63"/>
          <p:cNvSpPr>
            <a:spLocks noChangeShapeType="1"/>
          </p:cNvSpPr>
          <p:nvPr/>
        </p:nvSpPr>
        <p:spPr bwMode="auto">
          <a:xfrm>
            <a:off x="5563674" y="5954340"/>
            <a:ext cx="3043238" cy="0"/>
          </a:xfrm>
          <a:prstGeom prst="line">
            <a:avLst/>
          </a:prstGeom>
          <a:noFill/>
          <a:ln w="19050">
            <a:solidFill>
              <a:srgbClr val="FF0000"/>
            </a:solidFill>
            <a:round/>
            <a:headEnd/>
            <a:tailEnd type="triangle" w="med" len="med"/>
          </a:ln>
        </p:spPr>
        <p:txBody>
          <a:bodyPr wrap="none" anchor="ctr"/>
          <a:lstStyle/>
          <a:p>
            <a:endParaRPr lang="es-EC"/>
          </a:p>
        </p:txBody>
      </p:sp>
      <p:sp>
        <p:nvSpPr>
          <p:cNvPr id="16" name="Text Box 65"/>
          <p:cNvSpPr txBox="1">
            <a:spLocks noChangeArrowheads="1"/>
          </p:cNvSpPr>
          <p:nvPr/>
        </p:nvSpPr>
        <p:spPr bwMode="auto">
          <a:xfrm>
            <a:off x="6859074" y="5954340"/>
            <a:ext cx="2106613" cy="274638"/>
          </a:xfrm>
          <a:prstGeom prst="rect">
            <a:avLst/>
          </a:prstGeom>
          <a:noFill/>
          <a:ln w="19050">
            <a:noFill/>
            <a:miter lim="800000"/>
            <a:headEnd/>
            <a:tailEnd/>
          </a:ln>
        </p:spPr>
        <p:txBody>
          <a:bodyPr>
            <a:spAutoFit/>
          </a:bodyPr>
          <a:lstStyle/>
          <a:p>
            <a:pPr>
              <a:spcBef>
                <a:spcPct val="50000"/>
              </a:spcBef>
            </a:pPr>
            <a:r>
              <a:rPr lang="es-ES" sz="1200"/>
              <a:t>A PSTN o IDSN</a:t>
            </a:r>
          </a:p>
        </p:txBody>
      </p:sp>
      <p:grpSp>
        <p:nvGrpSpPr>
          <p:cNvPr id="17" name="Group 99"/>
          <p:cNvGrpSpPr>
            <a:grpSpLocks/>
          </p:cNvGrpSpPr>
          <p:nvPr/>
        </p:nvGrpSpPr>
        <p:grpSpPr bwMode="auto">
          <a:xfrm>
            <a:off x="2058474" y="3134940"/>
            <a:ext cx="1676400" cy="762000"/>
            <a:chOff x="1248" y="1488"/>
            <a:chExt cx="1056" cy="480"/>
          </a:xfrm>
        </p:grpSpPr>
        <p:sp>
          <p:nvSpPr>
            <p:cNvPr id="18" name="AutoShape 58" descr="Tablero de damas pequeño"/>
            <p:cNvSpPr>
              <a:spLocks noChangeArrowheads="1"/>
            </p:cNvSpPr>
            <p:nvPr/>
          </p:nvSpPr>
          <p:spPr bwMode="auto">
            <a:xfrm>
              <a:off x="1248" y="1488"/>
              <a:ext cx="1056" cy="480"/>
            </a:xfrm>
            <a:prstGeom prst="leftRightArrow">
              <a:avLst>
                <a:gd name="adj1" fmla="val 50000"/>
                <a:gd name="adj2" fmla="val 44000"/>
              </a:avLst>
            </a:prstGeom>
            <a:pattFill prst="smCheck">
              <a:fgClr>
                <a:schemeClr val="accent1"/>
              </a:fgClr>
              <a:bgClr>
                <a:srgbClr val="FFFFFF"/>
              </a:bgClr>
            </a:pattFill>
            <a:ln w="9525">
              <a:solidFill>
                <a:schemeClr val="accent2"/>
              </a:solidFill>
              <a:miter lim="800000"/>
              <a:headEnd/>
              <a:tailEnd/>
            </a:ln>
          </p:spPr>
          <p:txBody>
            <a:bodyPr wrap="none" anchor="ctr"/>
            <a:lstStyle/>
            <a:p>
              <a:endParaRPr lang="es-EC"/>
            </a:p>
          </p:txBody>
        </p:sp>
        <p:sp>
          <p:nvSpPr>
            <p:cNvPr id="19" name="Text Box 69"/>
            <p:cNvSpPr txBox="1">
              <a:spLocks noChangeArrowheads="1"/>
            </p:cNvSpPr>
            <p:nvPr/>
          </p:nvSpPr>
          <p:spPr bwMode="auto">
            <a:xfrm>
              <a:off x="1344" y="1632"/>
              <a:ext cx="912" cy="212"/>
            </a:xfrm>
            <a:prstGeom prst="rect">
              <a:avLst/>
            </a:prstGeom>
            <a:noFill/>
            <a:ln w="9525">
              <a:noFill/>
              <a:miter lim="800000"/>
              <a:headEnd/>
              <a:tailEnd/>
            </a:ln>
          </p:spPr>
          <p:txBody>
            <a:bodyPr>
              <a:spAutoFit/>
            </a:bodyPr>
            <a:lstStyle/>
            <a:p>
              <a:pPr algn="ctr">
                <a:spcBef>
                  <a:spcPct val="50000"/>
                </a:spcBef>
              </a:pPr>
              <a:r>
                <a:rPr lang="es-ES" sz="1600" b="1" dirty="0" err="1"/>
                <a:t>Map</a:t>
              </a:r>
              <a:r>
                <a:rPr lang="es-ES" sz="1600" b="1" dirty="0"/>
                <a:t>-x</a:t>
              </a:r>
            </a:p>
          </p:txBody>
        </p:sp>
      </p:grpSp>
      <p:sp>
        <p:nvSpPr>
          <p:cNvPr id="20" name="Rectangle 73" descr="90%"/>
          <p:cNvSpPr>
            <a:spLocks noChangeArrowheads="1"/>
          </p:cNvSpPr>
          <p:nvPr/>
        </p:nvSpPr>
        <p:spPr bwMode="auto">
          <a:xfrm>
            <a:off x="1220274" y="3744540"/>
            <a:ext cx="762000" cy="601663"/>
          </a:xfrm>
          <a:prstGeom prst="rect">
            <a:avLst/>
          </a:prstGeom>
          <a:pattFill prst="pct90">
            <a:fgClr>
              <a:schemeClr val="folHlink"/>
            </a:fgClr>
            <a:bgClr>
              <a:srgbClr val="FFFFFF"/>
            </a:bgClr>
          </a:pattFill>
          <a:ln w="9525">
            <a:solidFill>
              <a:srgbClr val="008000"/>
            </a:solidFill>
            <a:miter lim="800000"/>
            <a:headEnd/>
            <a:tailEnd/>
          </a:ln>
        </p:spPr>
        <p:txBody>
          <a:bodyPr wrap="none" anchor="ctr"/>
          <a:lstStyle/>
          <a:p>
            <a:endParaRPr lang="es-EC"/>
          </a:p>
        </p:txBody>
      </p:sp>
      <p:sp>
        <p:nvSpPr>
          <p:cNvPr id="21" name="Text Box 74">
            <a:hlinkClick r:id="rId2" action="ppaction://hlinksldjump"/>
          </p:cNvPr>
          <p:cNvSpPr txBox="1">
            <a:spLocks noChangeArrowheads="1"/>
          </p:cNvSpPr>
          <p:nvPr/>
        </p:nvSpPr>
        <p:spPr bwMode="auto">
          <a:xfrm>
            <a:off x="1296474" y="3820740"/>
            <a:ext cx="609600" cy="733425"/>
          </a:xfrm>
          <a:prstGeom prst="rect">
            <a:avLst/>
          </a:prstGeom>
          <a:noFill/>
          <a:ln w="9525">
            <a:noFill/>
            <a:miter lim="800000"/>
            <a:headEnd/>
            <a:tailEnd/>
          </a:ln>
        </p:spPr>
        <p:txBody>
          <a:bodyPr>
            <a:spAutoFit/>
          </a:bodyPr>
          <a:lstStyle/>
          <a:p>
            <a:pPr algn="ctr">
              <a:spcBef>
                <a:spcPct val="50000"/>
              </a:spcBef>
            </a:pPr>
            <a:r>
              <a:rPr lang="es-ES" b="1" u="sng" dirty="0">
                <a:solidFill>
                  <a:srgbClr val="000099"/>
                </a:solidFill>
              </a:rPr>
              <a:t>EIR</a:t>
            </a:r>
          </a:p>
          <a:p>
            <a:pPr>
              <a:spcBef>
                <a:spcPct val="50000"/>
              </a:spcBef>
            </a:pPr>
            <a:endParaRPr lang="es-ES" sz="1600" dirty="0">
              <a:solidFill>
                <a:srgbClr val="000099"/>
              </a:solidFill>
            </a:endParaRPr>
          </a:p>
        </p:txBody>
      </p:sp>
      <p:sp>
        <p:nvSpPr>
          <p:cNvPr id="22" name="Rectangle 88"/>
          <p:cNvSpPr>
            <a:spLocks noChangeArrowheads="1"/>
          </p:cNvSpPr>
          <p:nvPr/>
        </p:nvSpPr>
        <p:spPr bwMode="auto">
          <a:xfrm>
            <a:off x="686874" y="4735140"/>
            <a:ext cx="1371600" cy="838200"/>
          </a:xfrm>
          <a:prstGeom prst="rect">
            <a:avLst/>
          </a:prstGeom>
          <a:gradFill rotWithShape="0">
            <a:gsLst>
              <a:gs pos="0">
                <a:srgbClr val="FF9900"/>
              </a:gs>
              <a:gs pos="100000">
                <a:srgbClr val="764700"/>
              </a:gs>
            </a:gsLst>
            <a:lin ang="5400000" scaled="1"/>
          </a:gradFill>
          <a:ln w="9525">
            <a:solidFill>
              <a:srgbClr val="800000"/>
            </a:solidFill>
            <a:miter lim="800000"/>
            <a:headEnd/>
            <a:tailEnd/>
          </a:ln>
        </p:spPr>
        <p:txBody>
          <a:bodyPr wrap="none" anchor="ctr"/>
          <a:lstStyle/>
          <a:p>
            <a:endParaRPr lang="es-EC"/>
          </a:p>
        </p:txBody>
      </p:sp>
      <p:sp>
        <p:nvSpPr>
          <p:cNvPr id="23" name="Text Box 89">
            <a:hlinkClick r:id="rId2" action="ppaction://hlinksldjump"/>
          </p:cNvPr>
          <p:cNvSpPr txBox="1">
            <a:spLocks noChangeArrowheads="1"/>
          </p:cNvSpPr>
          <p:nvPr/>
        </p:nvSpPr>
        <p:spPr bwMode="auto">
          <a:xfrm>
            <a:off x="758312" y="4963740"/>
            <a:ext cx="1217612" cy="723275"/>
          </a:xfrm>
          <a:prstGeom prst="rect">
            <a:avLst/>
          </a:prstGeom>
          <a:noFill/>
          <a:ln w="9525">
            <a:noFill/>
            <a:miter lim="800000"/>
            <a:headEnd/>
            <a:tailEnd/>
          </a:ln>
        </p:spPr>
        <p:txBody>
          <a:bodyPr>
            <a:spAutoFit/>
          </a:bodyPr>
          <a:lstStyle/>
          <a:p>
            <a:pPr algn="ctr">
              <a:spcBef>
                <a:spcPct val="50000"/>
              </a:spcBef>
            </a:pPr>
            <a:r>
              <a:rPr lang="es-ES" sz="2000" b="1" dirty="0"/>
              <a:t>MSC`s</a:t>
            </a:r>
          </a:p>
          <a:p>
            <a:pPr>
              <a:spcBef>
                <a:spcPct val="50000"/>
              </a:spcBef>
            </a:pPr>
            <a:endParaRPr lang="es-ES" sz="1400" dirty="0">
              <a:solidFill>
                <a:srgbClr val="000099"/>
              </a:solidFill>
            </a:endParaRPr>
          </a:p>
        </p:txBody>
      </p:sp>
      <p:grpSp>
        <p:nvGrpSpPr>
          <p:cNvPr id="24" name="Group 100"/>
          <p:cNvGrpSpPr>
            <a:grpSpLocks/>
          </p:cNvGrpSpPr>
          <p:nvPr/>
        </p:nvGrpSpPr>
        <p:grpSpPr bwMode="auto">
          <a:xfrm>
            <a:off x="5563674" y="4811340"/>
            <a:ext cx="1676400" cy="762000"/>
            <a:chOff x="1248" y="1488"/>
            <a:chExt cx="1056" cy="480"/>
          </a:xfrm>
        </p:grpSpPr>
        <p:sp>
          <p:nvSpPr>
            <p:cNvPr id="25" name="AutoShape 101" descr="Tablero de damas pequeño"/>
            <p:cNvSpPr>
              <a:spLocks noChangeArrowheads="1"/>
            </p:cNvSpPr>
            <p:nvPr/>
          </p:nvSpPr>
          <p:spPr bwMode="auto">
            <a:xfrm>
              <a:off x="1248" y="1488"/>
              <a:ext cx="1056" cy="480"/>
            </a:xfrm>
            <a:prstGeom prst="leftRightArrow">
              <a:avLst>
                <a:gd name="adj1" fmla="val 50000"/>
                <a:gd name="adj2" fmla="val 44000"/>
              </a:avLst>
            </a:prstGeom>
            <a:pattFill prst="smCheck">
              <a:fgClr>
                <a:schemeClr val="accent1"/>
              </a:fgClr>
              <a:bgClr>
                <a:srgbClr val="FFFFFF"/>
              </a:bgClr>
            </a:pattFill>
            <a:ln w="9525">
              <a:solidFill>
                <a:schemeClr val="accent2"/>
              </a:solidFill>
              <a:miter lim="800000"/>
              <a:headEnd/>
              <a:tailEnd/>
            </a:ln>
          </p:spPr>
          <p:txBody>
            <a:bodyPr wrap="none" anchor="ctr"/>
            <a:lstStyle/>
            <a:p>
              <a:endParaRPr lang="es-EC"/>
            </a:p>
          </p:txBody>
        </p:sp>
        <p:sp>
          <p:nvSpPr>
            <p:cNvPr id="26" name="Text Box 102"/>
            <p:cNvSpPr txBox="1">
              <a:spLocks noChangeArrowheads="1"/>
            </p:cNvSpPr>
            <p:nvPr/>
          </p:nvSpPr>
          <p:spPr bwMode="auto">
            <a:xfrm>
              <a:off x="1344" y="1632"/>
              <a:ext cx="912" cy="212"/>
            </a:xfrm>
            <a:prstGeom prst="rect">
              <a:avLst/>
            </a:prstGeom>
            <a:noFill/>
            <a:ln w="9525">
              <a:noFill/>
              <a:miter lim="800000"/>
              <a:headEnd/>
              <a:tailEnd/>
            </a:ln>
          </p:spPr>
          <p:txBody>
            <a:bodyPr>
              <a:spAutoFit/>
            </a:bodyPr>
            <a:lstStyle/>
            <a:p>
              <a:pPr algn="ctr">
                <a:spcBef>
                  <a:spcPct val="50000"/>
                </a:spcBef>
              </a:pPr>
              <a:r>
                <a:rPr lang="es-ES" sz="1600" b="1" dirty="0" err="1"/>
                <a:t>Map</a:t>
              </a:r>
              <a:r>
                <a:rPr lang="es-ES" sz="1600" b="1" dirty="0"/>
                <a:t>-x</a:t>
              </a:r>
            </a:p>
          </p:txBody>
        </p:sp>
      </p:grpSp>
      <p:grpSp>
        <p:nvGrpSpPr>
          <p:cNvPr id="27" name="Group 103"/>
          <p:cNvGrpSpPr>
            <a:grpSpLocks/>
          </p:cNvGrpSpPr>
          <p:nvPr/>
        </p:nvGrpSpPr>
        <p:grpSpPr bwMode="auto">
          <a:xfrm>
            <a:off x="2058474" y="4811340"/>
            <a:ext cx="1676400" cy="762000"/>
            <a:chOff x="1248" y="1488"/>
            <a:chExt cx="1056" cy="480"/>
          </a:xfrm>
        </p:grpSpPr>
        <p:sp>
          <p:nvSpPr>
            <p:cNvPr id="28" name="AutoShape 104" descr="Tablero de damas pequeño"/>
            <p:cNvSpPr>
              <a:spLocks noChangeArrowheads="1"/>
            </p:cNvSpPr>
            <p:nvPr/>
          </p:nvSpPr>
          <p:spPr bwMode="auto">
            <a:xfrm>
              <a:off x="1248" y="1488"/>
              <a:ext cx="1056" cy="480"/>
            </a:xfrm>
            <a:prstGeom prst="leftRightArrow">
              <a:avLst>
                <a:gd name="adj1" fmla="val 50000"/>
                <a:gd name="adj2" fmla="val 44000"/>
              </a:avLst>
            </a:prstGeom>
            <a:pattFill prst="smCheck">
              <a:fgClr>
                <a:schemeClr val="accent1"/>
              </a:fgClr>
              <a:bgClr>
                <a:srgbClr val="FFFFFF"/>
              </a:bgClr>
            </a:pattFill>
            <a:ln w="9525">
              <a:solidFill>
                <a:schemeClr val="accent2"/>
              </a:solidFill>
              <a:miter lim="800000"/>
              <a:headEnd/>
              <a:tailEnd/>
            </a:ln>
          </p:spPr>
          <p:txBody>
            <a:bodyPr wrap="none" anchor="ctr"/>
            <a:lstStyle/>
            <a:p>
              <a:endParaRPr lang="es-EC"/>
            </a:p>
          </p:txBody>
        </p:sp>
        <p:sp>
          <p:nvSpPr>
            <p:cNvPr id="29" name="Text Box 105"/>
            <p:cNvSpPr txBox="1">
              <a:spLocks noChangeArrowheads="1"/>
            </p:cNvSpPr>
            <p:nvPr/>
          </p:nvSpPr>
          <p:spPr bwMode="auto">
            <a:xfrm>
              <a:off x="1344" y="1632"/>
              <a:ext cx="912" cy="212"/>
            </a:xfrm>
            <a:prstGeom prst="rect">
              <a:avLst/>
            </a:prstGeom>
            <a:noFill/>
            <a:ln w="9525">
              <a:noFill/>
              <a:miter lim="800000"/>
              <a:headEnd/>
              <a:tailEnd/>
            </a:ln>
          </p:spPr>
          <p:txBody>
            <a:bodyPr>
              <a:spAutoFit/>
            </a:bodyPr>
            <a:lstStyle/>
            <a:p>
              <a:pPr algn="ctr">
                <a:spcBef>
                  <a:spcPct val="50000"/>
                </a:spcBef>
              </a:pPr>
              <a:r>
                <a:rPr lang="es-ES" sz="1600" b="1" dirty="0" err="1"/>
                <a:t>Map</a:t>
              </a:r>
              <a:r>
                <a:rPr lang="es-ES" sz="1600" b="1" dirty="0"/>
                <a:t>-x</a:t>
              </a:r>
            </a:p>
          </p:txBody>
        </p:sp>
      </p:grpSp>
      <p:grpSp>
        <p:nvGrpSpPr>
          <p:cNvPr id="30" name="Group 106"/>
          <p:cNvGrpSpPr>
            <a:grpSpLocks/>
          </p:cNvGrpSpPr>
          <p:nvPr/>
        </p:nvGrpSpPr>
        <p:grpSpPr bwMode="auto">
          <a:xfrm>
            <a:off x="5563674" y="3134940"/>
            <a:ext cx="1676400" cy="762000"/>
            <a:chOff x="1248" y="1488"/>
            <a:chExt cx="1056" cy="480"/>
          </a:xfrm>
        </p:grpSpPr>
        <p:sp>
          <p:nvSpPr>
            <p:cNvPr id="31" name="AutoShape 107" descr="Tablero de damas pequeño"/>
            <p:cNvSpPr>
              <a:spLocks noChangeArrowheads="1"/>
            </p:cNvSpPr>
            <p:nvPr/>
          </p:nvSpPr>
          <p:spPr bwMode="auto">
            <a:xfrm>
              <a:off x="1248" y="1488"/>
              <a:ext cx="1056" cy="480"/>
            </a:xfrm>
            <a:prstGeom prst="leftRightArrow">
              <a:avLst>
                <a:gd name="adj1" fmla="val 50000"/>
                <a:gd name="adj2" fmla="val 44000"/>
              </a:avLst>
            </a:prstGeom>
            <a:pattFill prst="smCheck">
              <a:fgClr>
                <a:schemeClr val="accent1"/>
              </a:fgClr>
              <a:bgClr>
                <a:srgbClr val="FFFFFF"/>
              </a:bgClr>
            </a:pattFill>
            <a:ln w="9525">
              <a:solidFill>
                <a:schemeClr val="accent2"/>
              </a:solidFill>
              <a:miter lim="800000"/>
              <a:headEnd/>
              <a:tailEnd/>
            </a:ln>
          </p:spPr>
          <p:txBody>
            <a:bodyPr wrap="none" anchor="ctr"/>
            <a:lstStyle/>
            <a:p>
              <a:endParaRPr lang="es-EC"/>
            </a:p>
          </p:txBody>
        </p:sp>
        <p:sp>
          <p:nvSpPr>
            <p:cNvPr id="32" name="Text Box 108"/>
            <p:cNvSpPr txBox="1">
              <a:spLocks noChangeArrowheads="1"/>
            </p:cNvSpPr>
            <p:nvPr/>
          </p:nvSpPr>
          <p:spPr bwMode="auto">
            <a:xfrm>
              <a:off x="1344" y="1632"/>
              <a:ext cx="912" cy="212"/>
            </a:xfrm>
            <a:prstGeom prst="rect">
              <a:avLst/>
            </a:prstGeom>
            <a:noFill/>
            <a:ln w="9525">
              <a:noFill/>
              <a:miter lim="800000"/>
              <a:headEnd/>
              <a:tailEnd/>
            </a:ln>
          </p:spPr>
          <p:txBody>
            <a:bodyPr>
              <a:spAutoFit/>
            </a:bodyPr>
            <a:lstStyle/>
            <a:p>
              <a:pPr algn="ctr">
                <a:spcBef>
                  <a:spcPct val="50000"/>
                </a:spcBef>
              </a:pPr>
              <a:r>
                <a:rPr lang="es-ES" sz="1600" b="1" dirty="0" err="1"/>
                <a:t>Map</a:t>
              </a:r>
              <a:r>
                <a:rPr lang="es-ES" sz="1600" b="1" dirty="0"/>
                <a:t>-x</a:t>
              </a: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228600"/>
            <a:ext cx="8229600" cy="1143000"/>
          </a:xfrm>
        </p:spPr>
        <p:txBody>
          <a:bodyPr/>
          <a:lstStyle/>
          <a:p>
            <a:pPr eaLnBrk="1" hangingPunct="1">
              <a:defRPr/>
            </a:pPr>
            <a:r>
              <a:rPr lang="es-ES" dirty="0" smtClean="0"/>
              <a:t>Mobile Switching Center (</a:t>
            </a:r>
            <a:r>
              <a:rPr lang="es-ES" dirty="0" smtClean="0">
                <a:solidFill>
                  <a:srgbClr val="C00000"/>
                </a:solidFill>
              </a:rPr>
              <a:t>MSC</a:t>
            </a:r>
            <a:r>
              <a:rPr lang="es-ES" dirty="0" smtClean="0"/>
              <a:t>)</a:t>
            </a:r>
          </a:p>
        </p:txBody>
      </p:sp>
      <p:sp>
        <p:nvSpPr>
          <p:cNvPr id="5" name="Rectangle 9"/>
          <p:cNvSpPr>
            <a:spLocks noChangeArrowheads="1"/>
          </p:cNvSpPr>
          <p:nvPr/>
        </p:nvSpPr>
        <p:spPr bwMode="auto">
          <a:xfrm>
            <a:off x="533400" y="1447800"/>
            <a:ext cx="8229600" cy="4648200"/>
          </a:xfrm>
          <a:prstGeom prst="rect">
            <a:avLst/>
          </a:prstGeom>
          <a:noFill/>
          <a:ln w="9525">
            <a:noFill/>
            <a:miter lim="800000"/>
            <a:headEnd/>
            <a:tailEnd/>
          </a:ln>
        </p:spPr>
        <p:txBody>
          <a:bodyPr/>
          <a:lstStyle/>
          <a:p>
            <a:pPr marL="342900" indent="-342900" algn="l">
              <a:spcBef>
                <a:spcPct val="20000"/>
              </a:spcBef>
              <a:buFontTx/>
              <a:buChar char="•"/>
            </a:pPr>
            <a:r>
              <a:rPr lang="es-ES" sz="2800" dirty="0"/>
              <a:t>Centro de control de llamadas </a:t>
            </a:r>
          </a:p>
          <a:p>
            <a:pPr marL="342900" indent="-342900" algn="l">
              <a:spcBef>
                <a:spcPct val="20000"/>
              </a:spcBef>
              <a:buFontTx/>
              <a:buChar char="•"/>
            </a:pPr>
            <a:r>
              <a:rPr lang="es-ES" sz="2800" dirty="0"/>
              <a:t>Responsable del establecimiento, enrutamiento y terminación de llamadas</a:t>
            </a:r>
          </a:p>
          <a:p>
            <a:pPr marL="342900" indent="-342900" algn="l">
              <a:spcBef>
                <a:spcPct val="20000"/>
              </a:spcBef>
              <a:buFontTx/>
              <a:buChar char="•"/>
            </a:pPr>
            <a:r>
              <a:rPr lang="es-ES" sz="2800" dirty="0"/>
              <a:t>Control de los servicios suplementarios </a:t>
            </a:r>
          </a:p>
          <a:p>
            <a:pPr marL="342900" indent="-342900" algn="l">
              <a:spcBef>
                <a:spcPct val="20000"/>
              </a:spcBef>
              <a:buFontTx/>
              <a:buChar char="•"/>
            </a:pPr>
            <a:r>
              <a:rPr lang="es-ES" sz="2800" dirty="0"/>
              <a:t>Registros de información necesaria para facturación y autentificación.</a:t>
            </a:r>
          </a:p>
          <a:p>
            <a:pPr marL="342900" indent="-342900" algn="l">
              <a:spcBef>
                <a:spcPct val="20000"/>
              </a:spcBef>
              <a:buFontTx/>
              <a:buChar char="•"/>
            </a:pPr>
            <a:r>
              <a:rPr lang="es-ES" sz="2800" dirty="0"/>
              <a:t>Responsable del </a:t>
            </a:r>
            <a:r>
              <a:rPr lang="es-ES" sz="2800" dirty="0" smtClean="0"/>
              <a:t>Handover </a:t>
            </a:r>
            <a:r>
              <a:rPr lang="es-ES" sz="2800" dirty="0"/>
              <a:t>entre MSCs</a:t>
            </a:r>
          </a:p>
          <a:p>
            <a:pPr marL="342900" indent="-342900" algn="l">
              <a:spcBef>
                <a:spcPct val="20000"/>
              </a:spcBef>
              <a:buFontTx/>
              <a:buChar char="•"/>
            </a:pPr>
            <a:r>
              <a:rPr lang="es-ES" sz="2800" dirty="0"/>
              <a:t>Interfaz entre la red GSM y cualquier otra red pública o privada de telefonía o datos.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228600"/>
            <a:ext cx="8229600" cy="1143000"/>
          </a:xfrm>
        </p:spPr>
        <p:txBody>
          <a:bodyPr/>
          <a:lstStyle/>
          <a:p>
            <a:pPr eaLnBrk="1" hangingPunct="1">
              <a:defRPr/>
            </a:pPr>
            <a:r>
              <a:rPr lang="es-ES" dirty="0" smtClean="0"/>
              <a:t>Home Location Register (</a:t>
            </a:r>
            <a:r>
              <a:rPr lang="es-ES" dirty="0" smtClean="0">
                <a:solidFill>
                  <a:srgbClr val="C00000"/>
                </a:solidFill>
              </a:rPr>
              <a:t>HLR</a:t>
            </a:r>
            <a:r>
              <a:rPr lang="es-ES" dirty="0" smtClean="0"/>
              <a:t>)</a:t>
            </a:r>
          </a:p>
        </p:txBody>
      </p:sp>
      <p:sp>
        <p:nvSpPr>
          <p:cNvPr id="5" name="Text Box 4"/>
          <p:cNvSpPr txBox="1">
            <a:spLocks noChangeArrowheads="1"/>
          </p:cNvSpPr>
          <p:nvPr/>
        </p:nvSpPr>
        <p:spPr bwMode="auto">
          <a:xfrm>
            <a:off x="381000" y="4724400"/>
            <a:ext cx="8229600" cy="954107"/>
          </a:xfrm>
          <a:prstGeom prst="rect">
            <a:avLst/>
          </a:prstGeom>
          <a:noFill/>
          <a:ln w="19050">
            <a:noFill/>
            <a:miter lim="800000"/>
            <a:headEnd/>
            <a:tailEnd/>
          </a:ln>
        </p:spPr>
        <p:txBody>
          <a:bodyPr>
            <a:spAutoFit/>
          </a:bodyPr>
          <a:lstStyle/>
          <a:p>
            <a:pPr algn="just">
              <a:spcBef>
                <a:spcPct val="50000"/>
              </a:spcBef>
            </a:pPr>
            <a:r>
              <a:rPr lang="es-ES" sz="2800" b="1" dirty="0">
                <a:solidFill>
                  <a:srgbClr val="FFFF00"/>
                </a:solidFill>
              </a:rPr>
              <a:t>Función Principal: </a:t>
            </a:r>
            <a:r>
              <a:rPr lang="es-ES" sz="2800" dirty="0" smtClean="0"/>
              <a:t>Proporcionar </a:t>
            </a:r>
            <a:r>
              <a:rPr lang="es-ES" sz="2800" dirty="0"/>
              <a:t>información necesaria para </a:t>
            </a:r>
            <a:r>
              <a:rPr lang="es-ES" sz="2800" dirty="0" smtClean="0"/>
              <a:t>enrutar </a:t>
            </a:r>
            <a:r>
              <a:rPr lang="es-ES" sz="2800" dirty="0"/>
              <a:t>las llamadas destinadas a los usuarios. </a:t>
            </a:r>
          </a:p>
        </p:txBody>
      </p:sp>
      <p:sp>
        <p:nvSpPr>
          <p:cNvPr id="6" name="Rectangle 5"/>
          <p:cNvSpPr>
            <a:spLocks noChangeArrowheads="1"/>
          </p:cNvSpPr>
          <p:nvPr/>
        </p:nvSpPr>
        <p:spPr bwMode="auto">
          <a:xfrm>
            <a:off x="457200" y="1524000"/>
            <a:ext cx="8153400" cy="3276600"/>
          </a:xfrm>
          <a:prstGeom prst="rect">
            <a:avLst/>
          </a:prstGeom>
          <a:noFill/>
          <a:ln w="9525">
            <a:noFill/>
            <a:miter lim="800000"/>
            <a:headEnd/>
            <a:tailEnd/>
          </a:ln>
        </p:spPr>
        <p:txBody>
          <a:bodyPr/>
          <a:lstStyle/>
          <a:p>
            <a:pPr marL="342900" indent="-342900" algn="l">
              <a:spcBef>
                <a:spcPct val="20000"/>
              </a:spcBef>
              <a:buFontTx/>
              <a:buChar char="•"/>
            </a:pPr>
            <a:r>
              <a:rPr lang="es-ES" sz="2800" dirty="0"/>
              <a:t>Asociado a un MSC</a:t>
            </a:r>
          </a:p>
          <a:p>
            <a:pPr marL="342900" indent="-342900" algn="l">
              <a:spcBef>
                <a:spcPct val="20000"/>
              </a:spcBef>
              <a:buFontTx/>
              <a:buChar char="•"/>
            </a:pPr>
            <a:r>
              <a:rPr lang="es-ES" sz="2800" dirty="0"/>
              <a:t>Registro de la información administrativa de prestación de servicios de todos los usuarios suscritos al correspondiente MSC sin importar su posición actual</a:t>
            </a:r>
          </a:p>
          <a:p>
            <a:pPr marL="342900" indent="-342900" algn="l">
              <a:spcBef>
                <a:spcPct val="20000"/>
              </a:spcBef>
              <a:buFontTx/>
              <a:buChar char="•"/>
            </a:pPr>
            <a:r>
              <a:rPr lang="es-ES" sz="2800" dirty="0"/>
              <a:t>Información sobre posible posición actual </a:t>
            </a:r>
          </a:p>
          <a:p>
            <a:pPr marL="342900" indent="-342900" algn="l">
              <a:spcBef>
                <a:spcPct val="20000"/>
              </a:spcBef>
            </a:pPr>
            <a:endParaRPr lang="es-E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228600"/>
            <a:ext cx="8229600" cy="1143000"/>
          </a:xfrm>
        </p:spPr>
        <p:txBody>
          <a:bodyPr/>
          <a:lstStyle/>
          <a:p>
            <a:pPr eaLnBrk="1" hangingPunct="1">
              <a:defRPr/>
            </a:pPr>
            <a:r>
              <a:rPr lang="es-ES" dirty="0" smtClean="0"/>
              <a:t>Visitor Location Register (</a:t>
            </a:r>
            <a:r>
              <a:rPr lang="es-ES" dirty="0" smtClean="0">
                <a:solidFill>
                  <a:srgbClr val="C00000"/>
                </a:solidFill>
              </a:rPr>
              <a:t>VLR</a:t>
            </a:r>
            <a:r>
              <a:rPr lang="es-ES" dirty="0" smtClean="0"/>
              <a:t>)</a:t>
            </a:r>
          </a:p>
        </p:txBody>
      </p:sp>
      <p:sp>
        <p:nvSpPr>
          <p:cNvPr id="5" name="Rectangle 3"/>
          <p:cNvSpPr txBox="1">
            <a:spLocks noChangeArrowheads="1"/>
          </p:cNvSpPr>
          <p:nvPr/>
        </p:nvSpPr>
        <p:spPr>
          <a:xfrm>
            <a:off x="381000" y="1371600"/>
            <a:ext cx="8229600" cy="3810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800" b="0" i="0" u="none" strike="noStrike" kern="1200" cap="none" spc="0" normalizeH="0" baseline="0" noProof="0" dirty="0" smtClean="0">
                <a:ln>
                  <a:noFill/>
                </a:ln>
                <a:solidFill>
                  <a:schemeClr val="tx1"/>
                </a:solidFill>
                <a:effectLst/>
                <a:uLnTx/>
                <a:uFillTx/>
                <a:latin typeface="+mn-lt"/>
                <a:ea typeface="+mn-ea"/>
                <a:cs typeface="+mn-cs"/>
              </a:rPr>
              <a:t>Asociado a uno o más MSCs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800" b="0" i="0" u="none" strike="noStrike" kern="1200" cap="none" spc="0" normalizeH="0" baseline="0" noProof="0" dirty="0" smtClean="0">
                <a:ln>
                  <a:noFill/>
                </a:ln>
                <a:solidFill>
                  <a:schemeClr val="tx1"/>
                </a:solidFill>
                <a:effectLst/>
                <a:uLnTx/>
                <a:uFillTx/>
                <a:latin typeface="+mn-lt"/>
                <a:ea typeface="+mn-ea"/>
                <a:cs typeface="+mn-cs"/>
              </a:rPr>
              <a:t>Registro temporal de datos de los usuarios situados en el área de servicio del MCS correspondiente.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800" b="0" i="0" u="none" strike="noStrike" kern="1200" cap="none" spc="0" normalizeH="0" baseline="0" noProof="0" dirty="0" smtClean="0">
                <a:ln>
                  <a:noFill/>
                </a:ln>
                <a:solidFill>
                  <a:schemeClr val="tx1"/>
                </a:solidFill>
                <a:effectLst/>
                <a:uLnTx/>
                <a:uFillTx/>
                <a:latin typeface="+mn-lt"/>
                <a:ea typeface="+mn-ea"/>
                <a:cs typeface="+mn-cs"/>
              </a:rPr>
              <a:t>Responsable de mantener los datos de posición de forma precisa.</a:t>
            </a:r>
          </a:p>
          <a:p>
            <a:pPr marL="342900" lvl="0" indent="-342900">
              <a:spcBef>
                <a:spcPct val="20000"/>
              </a:spcBef>
              <a:buFont typeface="Arial" pitchFamily="34" charset="0"/>
              <a:buChar char="•"/>
              <a:defRPr/>
            </a:pPr>
            <a:r>
              <a:rPr lang="es-EC" sz="2800" dirty="0" smtClean="0"/>
              <a:t>el VLR contiene la información del HLR necesaria para el control y ejecución de los servicios</a:t>
            </a:r>
            <a:endParaRPr lang="es-ES" sz="2800" dirty="0" smtClean="0"/>
          </a:p>
        </p:txBody>
      </p:sp>
      <p:sp>
        <p:nvSpPr>
          <p:cNvPr id="6" name="Text Box 4"/>
          <p:cNvSpPr txBox="1">
            <a:spLocks noChangeArrowheads="1"/>
          </p:cNvSpPr>
          <p:nvPr/>
        </p:nvSpPr>
        <p:spPr bwMode="auto">
          <a:xfrm>
            <a:off x="381000" y="4876800"/>
            <a:ext cx="8229600" cy="1373188"/>
          </a:xfrm>
          <a:prstGeom prst="rect">
            <a:avLst/>
          </a:prstGeom>
          <a:noFill/>
          <a:ln w="19050">
            <a:noFill/>
            <a:miter lim="800000"/>
            <a:headEnd/>
            <a:tailEnd/>
          </a:ln>
        </p:spPr>
        <p:txBody>
          <a:bodyPr>
            <a:spAutoFit/>
          </a:bodyPr>
          <a:lstStyle/>
          <a:p>
            <a:pPr algn="just">
              <a:spcBef>
                <a:spcPct val="50000"/>
              </a:spcBef>
            </a:pPr>
            <a:r>
              <a:rPr lang="es-ES" sz="2800" b="1" dirty="0">
                <a:solidFill>
                  <a:srgbClr val="FFFF00"/>
                </a:solidFill>
              </a:rPr>
              <a:t>Función Principal: </a:t>
            </a:r>
            <a:r>
              <a:rPr lang="es-ES" sz="2800" dirty="0" smtClean="0"/>
              <a:t>Tener </a:t>
            </a:r>
            <a:r>
              <a:rPr lang="es-ES" sz="2800" dirty="0"/>
              <a:t>información necesaria a la mano para evitar retardos y uso de recursos </a:t>
            </a:r>
            <a:r>
              <a:rPr lang="es-ES" sz="2800" dirty="0" smtClean="0"/>
              <a:t>innecesarios.</a:t>
            </a:r>
            <a:endParaRPr lang="es-ES"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228600"/>
            <a:ext cx="8229600" cy="1143000"/>
          </a:xfrm>
        </p:spPr>
        <p:txBody>
          <a:bodyPr/>
          <a:lstStyle/>
          <a:p>
            <a:pPr eaLnBrk="1" hangingPunct="1">
              <a:defRPr/>
            </a:pPr>
            <a:r>
              <a:rPr lang="es-ES" dirty="0" smtClean="0"/>
              <a:t>Authentication Center (</a:t>
            </a:r>
            <a:r>
              <a:rPr lang="es-ES" dirty="0" smtClean="0">
                <a:solidFill>
                  <a:srgbClr val="C00000"/>
                </a:solidFill>
              </a:rPr>
              <a:t>AuC</a:t>
            </a:r>
            <a:r>
              <a:rPr lang="es-ES" dirty="0" smtClean="0"/>
              <a:t>)</a:t>
            </a:r>
          </a:p>
        </p:txBody>
      </p:sp>
      <p:sp>
        <p:nvSpPr>
          <p:cNvPr id="5" name="Rectangle 3"/>
          <p:cNvSpPr txBox="1">
            <a:spLocks noChangeArrowheads="1"/>
          </p:cNvSpPr>
          <p:nvPr/>
        </p:nvSpPr>
        <p:spPr>
          <a:xfrm>
            <a:off x="457200" y="1447800"/>
            <a:ext cx="7924800" cy="3962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3200" b="0" i="0" u="none" strike="noStrike" kern="1200" cap="none" spc="0" normalizeH="0" baseline="0" noProof="0" dirty="0" smtClean="0">
                <a:ln>
                  <a:noFill/>
                </a:ln>
                <a:solidFill>
                  <a:schemeClr val="tx1"/>
                </a:solidFill>
                <a:effectLst/>
                <a:uLnTx/>
                <a:uFillTx/>
                <a:latin typeface="+mn-lt"/>
                <a:ea typeface="+mn-ea"/>
                <a:cs typeface="+mn-cs"/>
              </a:rPr>
              <a:t>Base de Datos protegida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3200" b="0" i="0" u="none" strike="noStrike" kern="1200" cap="none" spc="0" normalizeH="0" baseline="0" noProof="0" dirty="0" smtClean="0">
                <a:ln>
                  <a:noFill/>
                </a:ln>
                <a:solidFill>
                  <a:schemeClr val="tx1"/>
                </a:solidFill>
                <a:effectLst/>
                <a:uLnTx/>
                <a:uFillTx/>
                <a:latin typeface="+mn-lt"/>
                <a:ea typeface="+mn-ea"/>
                <a:cs typeface="+mn-cs"/>
              </a:rPr>
              <a:t>Soporta funciones de encriptación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3200" b="0" i="0" u="none" strike="noStrike" kern="1200" cap="none" spc="0" normalizeH="0" baseline="0" noProof="0" dirty="0" smtClean="0">
                <a:ln>
                  <a:noFill/>
                </a:ln>
                <a:solidFill>
                  <a:schemeClr val="tx1"/>
                </a:solidFill>
                <a:effectLst/>
                <a:uLnTx/>
                <a:uFillTx/>
                <a:latin typeface="+mn-lt"/>
                <a:ea typeface="+mn-ea"/>
                <a:cs typeface="+mn-cs"/>
              </a:rPr>
              <a:t>Registra una copia de las claves secretas de todas las tarjetas SIM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3200" b="0" i="0" u="none" strike="noStrike" kern="1200" cap="none" spc="0" normalizeH="0" baseline="0" noProof="0" dirty="0" smtClean="0">
                <a:ln>
                  <a:noFill/>
                </a:ln>
                <a:solidFill>
                  <a:schemeClr val="tx1"/>
                </a:solidFill>
                <a:effectLst/>
                <a:uLnTx/>
                <a:uFillTx/>
                <a:latin typeface="+mn-lt"/>
                <a:ea typeface="+mn-ea"/>
                <a:cs typeface="+mn-cs"/>
              </a:rPr>
              <a:t>Información usada para autentificación y para encriptación del canal de radio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3200" b="0" i="0" u="none" strike="noStrike" kern="1200" cap="none" spc="0" normalizeH="0" baseline="0" noProof="0" dirty="0" smtClean="0">
                <a:ln>
                  <a:noFill/>
                </a:ln>
                <a:solidFill>
                  <a:schemeClr val="tx1"/>
                </a:solidFill>
                <a:effectLst/>
                <a:uLnTx/>
                <a:uFillTx/>
                <a:latin typeface="+mn-lt"/>
                <a:ea typeface="+mn-ea"/>
                <a:cs typeface="+mn-cs"/>
              </a:rPr>
              <a:t>También posee el registro </a:t>
            </a:r>
            <a:r>
              <a:rPr kumimoji="0" lang="es-ES" sz="3200" b="0" i="0" u="sng" strike="noStrike" kern="1200" cap="none" spc="0" normalizeH="0" baseline="0" noProof="0" dirty="0" smtClean="0">
                <a:ln>
                  <a:noFill/>
                </a:ln>
                <a:solidFill>
                  <a:schemeClr val="accent2"/>
                </a:solidFill>
                <a:effectLst/>
                <a:uLnTx/>
                <a:uFillTx/>
                <a:latin typeface="+mn-lt"/>
                <a:ea typeface="+mn-ea"/>
                <a:cs typeface="+mn-cs"/>
              </a:rPr>
              <a:t>EIR</a:t>
            </a:r>
          </a:p>
        </p:txBody>
      </p:sp>
      <p:sp>
        <p:nvSpPr>
          <p:cNvPr id="6" name="Text Box 4"/>
          <p:cNvSpPr txBox="1">
            <a:spLocks noChangeArrowheads="1"/>
          </p:cNvSpPr>
          <p:nvPr/>
        </p:nvSpPr>
        <p:spPr bwMode="auto">
          <a:xfrm>
            <a:off x="609600" y="5715000"/>
            <a:ext cx="8229600" cy="519113"/>
          </a:xfrm>
          <a:prstGeom prst="rect">
            <a:avLst/>
          </a:prstGeom>
          <a:noFill/>
          <a:ln w="19050">
            <a:noFill/>
            <a:miter lim="800000"/>
            <a:headEnd/>
            <a:tailEnd/>
          </a:ln>
        </p:spPr>
        <p:txBody>
          <a:bodyPr>
            <a:spAutoFit/>
          </a:bodyPr>
          <a:lstStyle/>
          <a:p>
            <a:pPr algn="just">
              <a:spcBef>
                <a:spcPct val="50000"/>
              </a:spcBef>
            </a:pPr>
            <a:r>
              <a:rPr lang="es-ES" sz="2800" b="1" dirty="0">
                <a:solidFill>
                  <a:srgbClr val="FFFF00"/>
                </a:solidFill>
              </a:rPr>
              <a:t>Función Principal: </a:t>
            </a:r>
            <a:r>
              <a:rPr lang="es-ES" sz="2800" dirty="0" smtClean="0"/>
              <a:t>Autentificación </a:t>
            </a:r>
            <a:r>
              <a:rPr lang="es-ES" sz="2800" dirty="0"/>
              <a:t>del usuario</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228600"/>
            <a:ext cx="8229600" cy="1143000"/>
          </a:xfrm>
        </p:spPr>
        <p:txBody>
          <a:bodyPr>
            <a:normAutofit fontScale="90000"/>
          </a:bodyPr>
          <a:lstStyle/>
          <a:p>
            <a:pPr eaLnBrk="1" hangingPunct="1">
              <a:defRPr/>
            </a:pPr>
            <a:r>
              <a:rPr lang="es-ES" dirty="0" smtClean="0"/>
              <a:t>Equipment Identity Register  (</a:t>
            </a:r>
            <a:r>
              <a:rPr lang="es-ES" dirty="0" smtClean="0">
                <a:solidFill>
                  <a:srgbClr val="C00000"/>
                </a:solidFill>
              </a:rPr>
              <a:t>EIR</a:t>
            </a:r>
            <a:r>
              <a:rPr lang="es-ES" dirty="0" smtClean="0"/>
              <a:t>)</a:t>
            </a:r>
          </a:p>
        </p:txBody>
      </p:sp>
      <p:sp>
        <p:nvSpPr>
          <p:cNvPr id="5" name="Rectangle 5"/>
          <p:cNvSpPr>
            <a:spLocks noChangeArrowheads="1"/>
          </p:cNvSpPr>
          <p:nvPr/>
        </p:nvSpPr>
        <p:spPr bwMode="auto">
          <a:xfrm>
            <a:off x="457200" y="1600200"/>
            <a:ext cx="7924800" cy="3962400"/>
          </a:xfrm>
          <a:prstGeom prst="rect">
            <a:avLst/>
          </a:prstGeom>
          <a:noFill/>
          <a:ln w="9525">
            <a:noFill/>
            <a:miter lim="800000"/>
            <a:headEnd/>
            <a:tailEnd/>
          </a:ln>
        </p:spPr>
        <p:txBody>
          <a:bodyPr/>
          <a:lstStyle/>
          <a:p>
            <a:pPr marL="342900" indent="-342900" algn="l">
              <a:spcBef>
                <a:spcPct val="20000"/>
              </a:spcBef>
              <a:buFontTx/>
              <a:buChar char="•"/>
            </a:pPr>
            <a:r>
              <a:rPr lang="es-ES" sz="3200" dirty="0"/>
              <a:t>Base de Datos que almacena todos los </a:t>
            </a:r>
            <a:r>
              <a:rPr lang="es-ES" sz="3200" dirty="0" err="1" smtClean="0"/>
              <a:t>IMEIs</a:t>
            </a:r>
            <a:r>
              <a:rPr lang="es-ES" sz="3200" dirty="0" smtClean="0"/>
              <a:t> </a:t>
            </a:r>
            <a:r>
              <a:rPr lang="es-ES" sz="3200" dirty="0"/>
              <a:t>de los equipos autorizados en la red</a:t>
            </a:r>
          </a:p>
          <a:p>
            <a:pPr marL="342900" indent="-342900" algn="l">
              <a:spcBef>
                <a:spcPct val="20000"/>
              </a:spcBef>
              <a:buFontTx/>
              <a:buChar char="•"/>
            </a:pPr>
            <a:r>
              <a:rPr lang="es-ES" sz="3200" dirty="0"/>
              <a:t>Un equipo no es autorizado cuando es reportado robado o es de un tipo no aprobado</a:t>
            </a:r>
            <a:endParaRPr lang="es-ES" sz="3200" u="sng" dirty="0">
              <a:solidFill>
                <a:schemeClr val="accent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71514" y="857240"/>
            <a:ext cx="8472518" cy="1143000"/>
          </a:xfrm>
        </p:spPr>
        <p:txBody>
          <a:bodyPr>
            <a:normAutofit fontScale="90000"/>
          </a:bodyPr>
          <a:lstStyle/>
          <a:p>
            <a:r>
              <a:rPr lang="es-EC" dirty="0" smtClean="0"/>
              <a:t>Operation and Service Subsystem (</a:t>
            </a:r>
            <a:r>
              <a:rPr lang="es-EC" dirty="0" smtClean="0">
                <a:solidFill>
                  <a:srgbClr val="C00000"/>
                </a:solidFill>
              </a:rPr>
              <a:t>OSS</a:t>
            </a:r>
            <a:r>
              <a:rPr lang="es-EC" dirty="0" smtClean="0"/>
              <a:t>)</a:t>
            </a:r>
            <a:endParaRPr lang="es-EC" dirty="0"/>
          </a:p>
        </p:txBody>
      </p:sp>
      <p:sp>
        <p:nvSpPr>
          <p:cNvPr id="3" name="2 Marcador de contenido"/>
          <p:cNvSpPr>
            <a:spLocks noGrp="1"/>
          </p:cNvSpPr>
          <p:nvPr>
            <p:ph idx="1"/>
          </p:nvPr>
        </p:nvSpPr>
        <p:spPr>
          <a:xfrm>
            <a:off x="457200" y="2578422"/>
            <a:ext cx="8229600" cy="2922280"/>
          </a:xfrm>
        </p:spPr>
        <p:txBody>
          <a:bodyPr/>
          <a:lstStyle/>
          <a:p>
            <a:pPr algn="just"/>
            <a:r>
              <a:rPr lang="es-EC" dirty="0" smtClean="0"/>
              <a:t>Soporta la operación y mantenimiento de la Red</a:t>
            </a:r>
          </a:p>
          <a:p>
            <a:pPr algn="just"/>
            <a:r>
              <a:rPr lang="es-EC" dirty="0" smtClean="0"/>
              <a:t>El </a:t>
            </a:r>
            <a:r>
              <a:rPr lang="es-EC" dirty="0" smtClean="0">
                <a:solidFill>
                  <a:srgbClr val="C00000"/>
                </a:solidFill>
              </a:rPr>
              <a:t>OSS</a:t>
            </a:r>
            <a:r>
              <a:rPr lang="es-EC" dirty="0" smtClean="0"/>
              <a:t> soporta uno o varios centros de mantenimiento de operaciones (</a:t>
            </a:r>
            <a:r>
              <a:rPr lang="es-EC" dirty="0" smtClean="0">
                <a:solidFill>
                  <a:srgbClr val="C00000"/>
                </a:solidFill>
              </a:rPr>
              <a:t>OMC</a:t>
            </a:r>
            <a:r>
              <a:rPr lang="es-EC" dirty="0" smtClean="0"/>
              <a:t>, Operation Maintenance Centers).</a:t>
            </a:r>
          </a:p>
          <a:p>
            <a:pPr algn="just"/>
            <a:r>
              <a:rPr lang="es-EC" dirty="0" smtClean="0"/>
              <a:t>Los </a:t>
            </a:r>
            <a:r>
              <a:rPr lang="es-EC" dirty="0" smtClean="0">
                <a:solidFill>
                  <a:srgbClr val="C00000"/>
                </a:solidFill>
              </a:rPr>
              <a:t>OSS</a:t>
            </a:r>
            <a:r>
              <a:rPr lang="es-EC" dirty="0" smtClean="0"/>
              <a:t> se conectan a diferentes </a:t>
            </a:r>
            <a:r>
              <a:rPr lang="es-EC" dirty="0" smtClean="0">
                <a:solidFill>
                  <a:srgbClr val="C00000"/>
                </a:solidFill>
              </a:rPr>
              <a:t>NSS</a:t>
            </a:r>
            <a:r>
              <a:rPr lang="es-EC" dirty="0" smtClean="0"/>
              <a:t> y </a:t>
            </a:r>
            <a:r>
              <a:rPr lang="es-EC" dirty="0" smtClean="0">
                <a:solidFill>
                  <a:srgbClr val="C00000"/>
                </a:solidFill>
              </a:rPr>
              <a:t>BSC</a:t>
            </a:r>
            <a:r>
              <a:rPr lang="es-EC" dirty="0" smtClean="0"/>
              <a:t> para controlar y monitorizar toda la red GSM.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786050" y="571480"/>
            <a:ext cx="4143404" cy="78581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4400" dirty="0" smtClean="0">
                <a:solidFill>
                  <a:srgbClr val="C00000"/>
                </a:solidFill>
                <a:latin typeface="+mj-lt"/>
                <a:ea typeface="+mj-ea"/>
                <a:cs typeface="+mj-cs"/>
              </a:rPr>
              <a:t>Objetivo:</a:t>
            </a:r>
            <a:endParaRPr kumimoji="0" lang="es-EC"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2 CuadroTexto"/>
          <p:cNvSpPr txBox="1"/>
          <p:nvPr/>
        </p:nvSpPr>
        <p:spPr>
          <a:xfrm>
            <a:off x="857224" y="1500174"/>
            <a:ext cx="7500990" cy="3539430"/>
          </a:xfrm>
          <a:prstGeom prst="rect">
            <a:avLst/>
          </a:prstGeom>
          <a:noFill/>
        </p:spPr>
        <p:txBody>
          <a:bodyPr wrap="square" rtlCol="0">
            <a:spAutoFit/>
          </a:bodyPr>
          <a:lstStyle/>
          <a:p>
            <a:pPr algn="just">
              <a:buFont typeface="Arial" pitchFamily="34" charset="0"/>
              <a:buChar char="•"/>
            </a:pPr>
            <a:r>
              <a:rPr lang="es-EC" sz="2800" dirty="0" smtClean="0"/>
              <a:t>Comparar las capacidades tecnológicas tanto en GSM como en UMTS y realizar un análisis en cuanto a su cobertura y capacidad del sistema, también se analizará las necesidades fundamentales en cuanto a arquitectura se refiere para migrar o incorporar a una red GSM existente, una Red UMTS de tercera generación, coexistiendo las dos redes simultáneamente.</a:t>
            </a:r>
            <a:endParaRPr lang="es-E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57166"/>
            <a:ext cx="8229600" cy="1143000"/>
          </a:xfrm>
        </p:spPr>
        <p:txBody>
          <a:bodyPr/>
          <a:lstStyle/>
          <a:p>
            <a:r>
              <a:rPr lang="es-EC" dirty="0" smtClean="0"/>
              <a:t>Interfaces entre Subsistemas</a:t>
            </a:r>
            <a:endParaRPr lang="es-EC" dirty="0"/>
          </a:p>
        </p:txBody>
      </p:sp>
      <p:sp>
        <p:nvSpPr>
          <p:cNvPr id="3" name="2 Marcador de contenido"/>
          <p:cNvSpPr>
            <a:spLocks noGrp="1"/>
          </p:cNvSpPr>
          <p:nvPr>
            <p:ph idx="1"/>
          </p:nvPr>
        </p:nvSpPr>
        <p:spPr>
          <a:xfrm>
            <a:off x="457200" y="1600200"/>
            <a:ext cx="8229600" cy="1614486"/>
          </a:xfrm>
        </p:spPr>
        <p:txBody>
          <a:bodyPr/>
          <a:lstStyle/>
          <a:p>
            <a:pPr algn="just"/>
            <a:r>
              <a:rPr lang="es-EC" dirty="0" smtClean="0"/>
              <a:t>Las interfaces de la arquitectura de la Red </a:t>
            </a:r>
            <a:r>
              <a:rPr lang="es-EC" dirty="0" smtClean="0">
                <a:solidFill>
                  <a:srgbClr val="C00000"/>
                </a:solidFill>
              </a:rPr>
              <a:t>GSM</a:t>
            </a:r>
            <a:r>
              <a:rPr lang="es-EC" dirty="0" smtClean="0"/>
              <a:t>, permiten la interoperabilidad con otras redes de telecomunicaciones</a:t>
            </a:r>
            <a:endParaRPr lang="es-EC" dirty="0"/>
          </a:p>
        </p:txBody>
      </p:sp>
      <p:pic>
        <p:nvPicPr>
          <p:cNvPr id="4" name="3 Imagen"/>
          <p:cNvPicPr/>
          <p:nvPr/>
        </p:nvPicPr>
        <p:blipFill>
          <a:blip r:embed="rId2" cstate="print"/>
          <a:srcRect/>
          <a:stretch>
            <a:fillRect/>
          </a:stretch>
        </p:blipFill>
        <p:spPr bwMode="auto">
          <a:xfrm>
            <a:off x="1408806" y="2883254"/>
            <a:ext cx="6357982" cy="378619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Interfaces entre Subsistemas</a:t>
            </a:r>
            <a:endParaRPr lang="es-EC" dirty="0"/>
          </a:p>
        </p:txBody>
      </p:sp>
      <p:sp>
        <p:nvSpPr>
          <p:cNvPr id="3" name="2 Marcador de contenido"/>
          <p:cNvSpPr>
            <a:spLocks noGrp="1"/>
          </p:cNvSpPr>
          <p:nvPr>
            <p:ph idx="1"/>
          </p:nvPr>
        </p:nvSpPr>
        <p:spPr/>
        <p:txBody>
          <a:bodyPr>
            <a:normAutofit fontScale="62500" lnSpcReduction="20000"/>
          </a:bodyPr>
          <a:lstStyle/>
          <a:p>
            <a:r>
              <a:rPr lang="es-EC" sz="4100" dirty="0" smtClean="0"/>
              <a:t>Interfaz Radio (</a:t>
            </a:r>
            <a:r>
              <a:rPr lang="es-EC" sz="4100" dirty="0" smtClean="0">
                <a:solidFill>
                  <a:srgbClr val="C00000"/>
                </a:solidFill>
              </a:rPr>
              <a:t>Interfaz </a:t>
            </a:r>
            <a:r>
              <a:rPr lang="es-EC" sz="4100" dirty="0" err="1" smtClean="0">
                <a:solidFill>
                  <a:srgbClr val="C00000"/>
                </a:solidFill>
              </a:rPr>
              <a:t>Um</a:t>
            </a:r>
            <a:r>
              <a:rPr lang="es-EC" sz="4100" dirty="0" smtClean="0"/>
              <a:t>)</a:t>
            </a:r>
          </a:p>
          <a:p>
            <a:r>
              <a:rPr lang="es-EC" sz="4100" dirty="0" smtClean="0"/>
              <a:t>Interfaz </a:t>
            </a:r>
            <a:r>
              <a:rPr lang="es-EC" sz="4100" dirty="0" smtClean="0"/>
              <a:t>entre la MSC y el BSS (</a:t>
            </a:r>
            <a:r>
              <a:rPr lang="es-EC" sz="4100" dirty="0" smtClean="0">
                <a:solidFill>
                  <a:srgbClr val="C00000"/>
                </a:solidFill>
              </a:rPr>
              <a:t>Interfaz A</a:t>
            </a:r>
            <a:r>
              <a:rPr lang="es-EC" sz="4100" dirty="0" smtClean="0"/>
              <a:t>)</a:t>
            </a:r>
          </a:p>
          <a:p>
            <a:r>
              <a:rPr lang="es-EC" sz="4100" dirty="0" smtClean="0"/>
              <a:t>Interfaz entre el BSC y el BTS (</a:t>
            </a:r>
            <a:r>
              <a:rPr lang="es-EC" sz="4100" dirty="0" smtClean="0">
                <a:solidFill>
                  <a:srgbClr val="FF0000"/>
                </a:solidFill>
              </a:rPr>
              <a:t>Interfaz A-bis</a:t>
            </a:r>
            <a:r>
              <a:rPr lang="es-EC" sz="4100" dirty="0" smtClean="0"/>
              <a:t>)</a:t>
            </a:r>
          </a:p>
          <a:p>
            <a:r>
              <a:rPr lang="es-EC" sz="4100" dirty="0" smtClean="0"/>
              <a:t>Interfaz </a:t>
            </a:r>
            <a:r>
              <a:rPr lang="es-EC" sz="4100" dirty="0" smtClean="0"/>
              <a:t>entre la MSC y VLR Asociado (</a:t>
            </a:r>
            <a:r>
              <a:rPr lang="es-EC" sz="4100" dirty="0" smtClean="0">
                <a:solidFill>
                  <a:srgbClr val="C00000"/>
                </a:solidFill>
              </a:rPr>
              <a:t>Interfaz B</a:t>
            </a:r>
            <a:r>
              <a:rPr lang="es-EC" sz="4100" dirty="0" smtClean="0"/>
              <a:t>)</a:t>
            </a:r>
          </a:p>
          <a:p>
            <a:r>
              <a:rPr lang="es-EC" sz="4100" dirty="0" smtClean="0"/>
              <a:t>Interfaz </a:t>
            </a:r>
            <a:r>
              <a:rPr lang="es-EC" sz="4100" dirty="0" smtClean="0"/>
              <a:t>entre el HLR y la </a:t>
            </a:r>
            <a:r>
              <a:rPr lang="es-EC" sz="4100" dirty="0" smtClean="0"/>
              <a:t>MSC </a:t>
            </a:r>
            <a:r>
              <a:rPr lang="es-EC" sz="4100" dirty="0" smtClean="0"/>
              <a:t>(</a:t>
            </a:r>
            <a:r>
              <a:rPr lang="es-EC" sz="4100" dirty="0" smtClean="0">
                <a:solidFill>
                  <a:srgbClr val="C00000"/>
                </a:solidFill>
              </a:rPr>
              <a:t>Interfaz C</a:t>
            </a:r>
            <a:r>
              <a:rPr lang="es-EC" sz="4100" dirty="0" smtClean="0"/>
              <a:t>)</a:t>
            </a:r>
          </a:p>
          <a:p>
            <a:r>
              <a:rPr lang="es-EC" sz="4100" dirty="0" smtClean="0"/>
              <a:t>Interfaz entre el HLR y el VLR (</a:t>
            </a:r>
            <a:r>
              <a:rPr lang="es-EC" sz="4100" dirty="0" smtClean="0">
                <a:solidFill>
                  <a:srgbClr val="C00000"/>
                </a:solidFill>
              </a:rPr>
              <a:t>Interfaz D</a:t>
            </a:r>
            <a:r>
              <a:rPr lang="es-EC" sz="4100" dirty="0" smtClean="0"/>
              <a:t>)</a:t>
            </a:r>
          </a:p>
          <a:p>
            <a:r>
              <a:rPr lang="es-EC" sz="4100" dirty="0" smtClean="0"/>
              <a:t>Interfaz entre MSCs (</a:t>
            </a:r>
            <a:r>
              <a:rPr lang="es-EC" sz="4100" dirty="0" smtClean="0">
                <a:solidFill>
                  <a:srgbClr val="C00000"/>
                </a:solidFill>
              </a:rPr>
              <a:t>Interfaz E</a:t>
            </a:r>
            <a:r>
              <a:rPr lang="es-EC" sz="4100" dirty="0" smtClean="0"/>
              <a:t>)</a:t>
            </a:r>
          </a:p>
          <a:p>
            <a:r>
              <a:rPr lang="es-EC" sz="4100" dirty="0" smtClean="0"/>
              <a:t>Interfaz entre el MSC y EIR (</a:t>
            </a:r>
            <a:r>
              <a:rPr lang="es-EC" sz="4100" dirty="0" smtClean="0">
                <a:solidFill>
                  <a:srgbClr val="C00000"/>
                </a:solidFill>
              </a:rPr>
              <a:t>Interfaz F</a:t>
            </a:r>
            <a:r>
              <a:rPr lang="es-EC" sz="4100" dirty="0" smtClean="0"/>
              <a:t>)</a:t>
            </a:r>
          </a:p>
          <a:p>
            <a:r>
              <a:rPr lang="es-EC" sz="4100" dirty="0" smtClean="0"/>
              <a:t>Interfaz entre VLRs (</a:t>
            </a:r>
            <a:r>
              <a:rPr lang="es-EC" sz="4100" dirty="0" smtClean="0">
                <a:solidFill>
                  <a:srgbClr val="C00000"/>
                </a:solidFill>
              </a:rPr>
              <a:t>Interfaz G</a:t>
            </a:r>
            <a:r>
              <a:rPr lang="es-EC" sz="4100" dirty="0" smtClean="0"/>
              <a:t>)</a:t>
            </a:r>
          </a:p>
          <a:p>
            <a:r>
              <a:rPr lang="es-EC" sz="4100" dirty="0" smtClean="0"/>
              <a:t>Interfaz entre HLR y AuC (</a:t>
            </a:r>
            <a:r>
              <a:rPr lang="es-EC" sz="4100" dirty="0" smtClean="0">
                <a:solidFill>
                  <a:srgbClr val="C00000"/>
                </a:solidFill>
              </a:rPr>
              <a:t>Interfaz H</a:t>
            </a:r>
            <a:r>
              <a:rPr lang="es-EC" sz="4100" dirty="0" smtClean="0"/>
              <a:t>)</a:t>
            </a:r>
          </a:p>
          <a:p>
            <a:r>
              <a:rPr lang="es-EC" sz="4100" dirty="0" smtClean="0"/>
              <a:t>Interfaz entre Redes Fijas y MSCs</a:t>
            </a:r>
          </a:p>
          <a:p>
            <a:endParaRPr lang="es-EC" dirty="0" smtClean="0"/>
          </a:p>
          <a:p>
            <a:endParaRPr lang="es-EC"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3116"/>
            <a:ext cx="8472518" cy="1367590"/>
          </a:xfrm>
        </p:spPr>
        <p:txBody>
          <a:bodyPr>
            <a:normAutofit fontScale="90000"/>
          </a:bodyPr>
          <a:lstStyle/>
          <a:p>
            <a:r>
              <a:rPr lang="en-US" dirty="0" smtClean="0"/>
              <a:t>GPRS</a:t>
            </a:r>
            <a:br>
              <a:rPr lang="en-US" dirty="0" smtClean="0"/>
            </a:br>
            <a:r>
              <a:rPr lang="en-US" dirty="0" smtClean="0">
                <a:solidFill>
                  <a:srgbClr val="FF0000"/>
                </a:solidFill>
              </a:rPr>
              <a:t>GENERAL PACKET RADIO SERVICE</a:t>
            </a:r>
            <a:endParaRPr lang="en-US" dirty="0">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1143000"/>
          </a:xfrm>
        </p:spPr>
        <p:txBody>
          <a:bodyPr/>
          <a:lstStyle/>
          <a:p>
            <a:r>
              <a:rPr lang="en-US" dirty="0" smtClean="0"/>
              <a:t>Antecedentes</a:t>
            </a:r>
            <a:endParaRPr lang="en-US" dirty="0"/>
          </a:p>
        </p:txBody>
      </p:sp>
      <p:sp>
        <p:nvSpPr>
          <p:cNvPr id="3" name="Content Placeholder 2"/>
          <p:cNvSpPr>
            <a:spLocks noGrp="1"/>
          </p:cNvSpPr>
          <p:nvPr>
            <p:ph idx="1"/>
          </p:nvPr>
        </p:nvSpPr>
        <p:spPr>
          <a:xfrm>
            <a:off x="428596" y="1571612"/>
            <a:ext cx="8229600" cy="1064892"/>
          </a:xfrm>
        </p:spPr>
        <p:txBody>
          <a:bodyPr/>
          <a:lstStyle/>
          <a:p>
            <a:r>
              <a:rPr lang="en-US" dirty="0" err="1" smtClean="0"/>
              <a:t>Tecnolgia</a:t>
            </a:r>
            <a:r>
              <a:rPr lang="en-US" dirty="0" smtClean="0"/>
              <a:t> </a:t>
            </a:r>
            <a:r>
              <a:rPr lang="en-US" dirty="0" err="1" smtClean="0"/>
              <a:t>orientada</a:t>
            </a:r>
            <a:r>
              <a:rPr lang="en-US" dirty="0" smtClean="0"/>
              <a:t> al </a:t>
            </a:r>
            <a:r>
              <a:rPr lang="en-US" dirty="0" err="1" smtClean="0"/>
              <a:t>trafico</a:t>
            </a:r>
            <a:r>
              <a:rPr lang="en-US" dirty="0" smtClean="0"/>
              <a:t> de </a:t>
            </a:r>
            <a:r>
              <a:rPr lang="en-US" dirty="0" err="1" smtClean="0"/>
              <a:t>datos</a:t>
            </a:r>
            <a:endParaRPr lang="en-US" dirty="0" smtClean="0"/>
          </a:p>
          <a:p>
            <a:r>
              <a:rPr lang="en-US" dirty="0" err="1" smtClean="0"/>
              <a:t>Wap</a:t>
            </a:r>
            <a:r>
              <a:rPr lang="en-US" dirty="0" smtClean="0"/>
              <a:t>, SMS, MMS</a:t>
            </a:r>
          </a:p>
          <a:p>
            <a:pPr>
              <a:buNone/>
            </a:pPr>
            <a:endParaRPr lang="en-US"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25" name="Object 1"/>
          <p:cNvGraphicFramePr>
            <a:graphicFrameLocks noChangeAspect="1"/>
          </p:cNvGraphicFramePr>
          <p:nvPr/>
        </p:nvGraphicFramePr>
        <p:xfrm>
          <a:off x="2143108" y="2571744"/>
          <a:ext cx="4914442" cy="1247429"/>
        </p:xfrm>
        <a:graphic>
          <a:graphicData uri="http://schemas.openxmlformats.org/presentationml/2006/ole">
            <p:oleObj spid="_x0000_s1025" name="Visio" r:id="rId3" imgW="7463409" imgH="1883283" progId="Visio.Drawing.11">
              <p:embed/>
            </p:oleObj>
          </a:graphicData>
        </a:graphic>
      </p:graphicFrame>
      <p:sp>
        <p:nvSpPr>
          <p:cNvPr id="6" name="Content Placeholder 2"/>
          <p:cNvSpPr txBox="1">
            <a:spLocks/>
          </p:cNvSpPr>
          <p:nvPr/>
        </p:nvSpPr>
        <p:spPr>
          <a:xfrm>
            <a:off x="571472" y="4143380"/>
            <a:ext cx="8229600" cy="2143140"/>
          </a:xfrm>
          <a:prstGeom prst="rect">
            <a:avLst/>
          </a:prstGeom>
        </p:spPr>
        <p:txBody>
          <a:bodyPr vert="horz">
            <a:normAutofit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lang="en-US" sz="5000" dirty="0" err="1" smtClean="0">
                <a:solidFill>
                  <a:schemeClr val="tx2"/>
                </a:solidFill>
                <a:latin typeface="+mj-lt"/>
                <a:ea typeface="+mj-ea"/>
                <a:cs typeface="+mj-cs"/>
              </a:rPr>
              <a:t>Arquitectura</a:t>
            </a:r>
            <a:r>
              <a:rPr lang="en-US" sz="5000" dirty="0" smtClean="0">
                <a:solidFill>
                  <a:schemeClr val="tx2"/>
                </a:solidFill>
                <a:latin typeface="+mj-lt"/>
                <a:ea typeface="+mj-ea"/>
                <a:cs typeface="+mj-cs"/>
              </a:rPr>
              <a:t> GPRS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SGSN</a:t>
            </a:r>
            <a:r>
              <a:rPr kumimoji="0" lang="en-US" sz="2600" b="0" i="0" u="none" strike="noStrike" kern="1200" cap="none" spc="0" normalizeH="0" noProof="0" dirty="0" smtClean="0">
                <a:ln>
                  <a:noFill/>
                </a:ln>
                <a:solidFill>
                  <a:schemeClr val="tx1"/>
                </a:solidFill>
                <a:effectLst/>
                <a:uLnTx/>
                <a:uFillTx/>
                <a:latin typeface="+mn-lt"/>
                <a:ea typeface="+mn-ea"/>
                <a:cs typeface="+mn-cs"/>
              </a:rPr>
              <a:t> (Serving GPRS Support Node)</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lang="en-US" sz="2600" dirty="0" smtClean="0"/>
              <a:t>GGSN (Gateway GPRS </a:t>
            </a:r>
            <a:r>
              <a:rPr lang="en-US" sz="2600" dirty="0" smtClean="0"/>
              <a:t>S</a:t>
            </a:r>
            <a:r>
              <a:rPr lang="en-US" sz="2600" dirty="0" smtClean="0"/>
              <a:t>upport Node)</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lang="en-US" sz="2600" dirty="0" smtClean="0"/>
              <a:t>PCU (Packet Control Unit)</a:t>
            </a:r>
            <a:endParaRPr kumimoji="0" lang="en-US" sz="2600" b="0" i="0" u="none" strike="noStrike" kern="1200" cap="none" spc="0" normalizeH="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66"/>
            <a:ext cx="8229600" cy="1143000"/>
          </a:xfrm>
        </p:spPr>
        <p:txBody>
          <a:bodyPr/>
          <a:lstStyle/>
          <a:p>
            <a:r>
              <a:rPr lang="en-US" dirty="0" err="1" smtClean="0"/>
              <a:t>Arquitectura</a:t>
            </a:r>
            <a:r>
              <a:rPr lang="en-US" dirty="0" smtClean="0"/>
              <a:t> GPRS</a:t>
            </a:r>
            <a:endParaRPr lang="en-US" dirty="0"/>
          </a:p>
        </p:txBody>
      </p:sp>
      <p:sp>
        <p:nvSpPr>
          <p:cNvPr id="952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5233" name="Object 1"/>
          <p:cNvGraphicFramePr>
            <a:graphicFrameLocks noChangeAspect="1"/>
          </p:cNvGraphicFramePr>
          <p:nvPr/>
        </p:nvGraphicFramePr>
        <p:xfrm>
          <a:off x="2214545" y="1928802"/>
          <a:ext cx="4827322" cy="3357586"/>
        </p:xfrm>
        <a:graphic>
          <a:graphicData uri="http://schemas.openxmlformats.org/presentationml/2006/ole">
            <p:oleObj spid="_x0000_s95233" name="Visio" r:id="rId3" imgW="10487025" imgH="7282815" progId="Visio.Drawing.11">
              <p:embed/>
            </p:oleObj>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2214554"/>
            <a:ext cx="8515352" cy="1582726"/>
          </a:xfrm>
        </p:spPr>
        <p:txBody>
          <a:bodyPr>
            <a:noAutofit/>
          </a:bodyPr>
          <a:lstStyle/>
          <a:p>
            <a:r>
              <a:rPr lang="es-EC" dirty="0" smtClean="0"/>
              <a:t>EDGE </a:t>
            </a:r>
            <a:br>
              <a:rPr lang="es-EC" dirty="0" smtClean="0"/>
            </a:br>
            <a:r>
              <a:rPr lang="es-EC" dirty="0" smtClean="0">
                <a:solidFill>
                  <a:srgbClr val="C00000"/>
                </a:solidFill>
              </a:rPr>
              <a:t>Enhanced Data For Global Evolution</a:t>
            </a:r>
            <a:endParaRPr lang="es-EC"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00042"/>
            <a:ext cx="8229600" cy="1143000"/>
          </a:xfrm>
        </p:spPr>
        <p:txBody>
          <a:bodyPr/>
          <a:lstStyle/>
          <a:p>
            <a:r>
              <a:rPr lang="es-EC" dirty="0" smtClean="0"/>
              <a:t>Antecedentes</a:t>
            </a:r>
            <a:endParaRPr lang="es-EC" dirty="0"/>
          </a:p>
        </p:txBody>
      </p:sp>
      <p:sp>
        <p:nvSpPr>
          <p:cNvPr id="3" name="2 Marcador de contenido"/>
          <p:cNvSpPr>
            <a:spLocks noGrp="1"/>
          </p:cNvSpPr>
          <p:nvPr>
            <p:ph idx="1"/>
          </p:nvPr>
        </p:nvSpPr>
        <p:spPr>
          <a:xfrm>
            <a:off x="457200" y="1935480"/>
            <a:ext cx="8229600" cy="3422346"/>
          </a:xfrm>
        </p:spPr>
        <p:txBody>
          <a:bodyPr/>
          <a:lstStyle/>
          <a:p>
            <a:r>
              <a:rPr lang="es-EC" dirty="0" smtClean="0"/>
              <a:t>Conocida como </a:t>
            </a:r>
            <a:r>
              <a:rPr lang="es-EC" dirty="0" smtClean="0">
                <a:solidFill>
                  <a:srgbClr val="C00000"/>
                </a:solidFill>
              </a:rPr>
              <a:t>EGPRS</a:t>
            </a:r>
          </a:p>
          <a:p>
            <a:r>
              <a:rPr lang="es-EC" dirty="0" smtClean="0"/>
              <a:t>Funciona con la Red GSM</a:t>
            </a:r>
          </a:p>
          <a:p>
            <a:r>
              <a:rPr lang="es-EC" dirty="0" smtClean="0"/>
              <a:t>Es un método para aumentar la velocidad de datos sobre el enlace de radio</a:t>
            </a:r>
          </a:p>
          <a:p>
            <a:r>
              <a:rPr lang="es-EC" dirty="0" smtClean="0"/>
              <a:t>EDGE usa la misma estructura </a:t>
            </a:r>
            <a:r>
              <a:rPr lang="es-EC" dirty="0" smtClean="0">
                <a:solidFill>
                  <a:srgbClr val="C00000"/>
                </a:solidFill>
              </a:rPr>
              <a:t>TDMA</a:t>
            </a:r>
          </a:p>
          <a:p>
            <a:r>
              <a:rPr lang="es-EC" dirty="0" smtClean="0"/>
              <a:t>EDGE es una actualización de Software</a:t>
            </a:r>
          </a:p>
          <a:p>
            <a:r>
              <a:rPr lang="es-EC" dirty="0" smtClean="0"/>
              <a:t>Se considera como tecnología </a:t>
            </a:r>
            <a:r>
              <a:rPr lang="es-EC" dirty="0" smtClean="0">
                <a:solidFill>
                  <a:srgbClr val="C00000"/>
                </a:solidFill>
              </a:rPr>
              <a:t>2.75 G</a:t>
            </a:r>
          </a:p>
          <a:p>
            <a:endParaRPr lang="es-EC" dirty="0" smtClean="0"/>
          </a:p>
          <a:p>
            <a:pPr>
              <a:buNone/>
            </a:pPr>
            <a:endParaRPr lang="es-EC" dirty="0" smtClean="0"/>
          </a:p>
          <a:p>
            <a:endParaRPr lang="es-EC"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Arquitectura </a:t>
            </a:r>
            <a:r>
              <a:rPr lang="es-EC" dirty="0" smtClean="0">
                <a:solidFill>
                  <a:srgbClr val="C00000"/>
                </a:solidFill>
              </a:rPr>
              <a:t>EDGE</a:t>
            </a:r>
            <a:endParaRPr lang="es-EC" dirty="0">
              <a:solidFill>
                <a:srgbClr val="C00000"/>
              </a:solidFill>
            </a:endParaRPr>
          </a:p>
        </p:txBody>
      </p:sp>
      <p:sp>
        <p:nvSpPr>
          <p:cNvPr id="3" name="2 Marcador de contenido"/>
          <p:cNvSpPr>
            <a:spLocks noGrp="1"/>
          </p:cNvSpPr>
          <p:nvPr>
            <p:ph idx="1"/>
          </p:nvPr>
        </p:nvSpPr>
        <p:spPr/>
        <p:txBody>
          <a:bodyPr>
            <a:normAutofit lnSpcReduction="10000"/>
          </a:bodyPr>
          <a:lstStyle/>
          <a:p>
            <a:pPr algn="just"/>
            <a:r>
              <a:rPr lang="es-EC" dirty="0" smtClean="0"/>
              <a:t>Similar a la GPRS</a:t>
            </a:r>
          </a:p>
          <a:p>
            <a:pPr algn="just"/>
            <a:r>
              <a:rPr lang="es-EC" dirty="0" smtClean="0"/>
              <a:t>La</a:t>
            </a:r>
            <a:r>
              <a:rPr lang="es-EC" dirty="0" smtClean="0">
                <a:solidFill>
                  <a:srgbClr val="C00000"/>
                </a:solidFill>
              </a:rPr>
              <a:t> PCU </a:t>
            </a:r>
            <a:r>
              <a:rPr lang="es-EC" dirty="0" smtClean="0"/>
              <a:t>(La Unidad de Control de Paquetes) realiza funciones específicas para GPRS.</a:t>
            </a:r>
          </a:p>
          <a:p>
            <a:pPr algn="just"/>
            <a:r>
              <a:rPr lang="es-EC" dirty="0" smtClean="0"/>
              <a:t>El </a:t>
            </a:r>
            <a:r>
              <a:rPr lang="es-EC" dirty="0" smtClean="0">
                <a:solidFill>
                  <a:srgbClr val="C00000"/>
                </a:solidFill>
              </a:rPr>
              <a:t>SGSN</a:t>
            </a:r>
            <a:r>
              <a:rPr lang="es-EC" dirty="0" smtClean="0"/>
              <a:t> realiza el encaminamiento de paquetes, incluyendo gestión de la movilidad, autentificación y cifrado entre todos los abonados GPRS</a:t>
            </a:r>
          </a:p>
          <a:p>
            <a:pPr algn="just"/>
            <a:r>
              <a:rPr lang="es-EC" dirty="0" smtClean="0"/>
              <a:t>El </a:t>
            </a:r>
            <a:r>
              <a:rPr lang="es-EC" dirty="0" smtClean="0">
                <a:solidFill>
                  <a:srgbClr val="C00000"/>
                </a:solidFill>
              </a:rPr>
              <a:t>GGSN</a:t>
            </a:r>
            <a:r>
              <a:rPr lang="es-EC" dirty="0" smtClean="0"/>
              <a:t> proporciona la pasarela para las redes de los proveedores de servicios de internet externa, gestionando la seguridad y las funciones de contabilidad, así como la asignación dinámica de direcciones </a:t>
            </a:r>
            <a:r>
              <a:rPr lang="es-EC" dirty="0" smtClean="0">
                <a:solidFill>
                  <a:srgbClr val="C00000"/>
                </a:solidFill>
              </a:rPr>
              <a:t>IP </a:t>
            </a:r>
            <a:endParaRPr lang="es-EC" dirty="0">
              <a:solidFill>
                <a:srgbClr val="C0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Cambios en la Arquitectura para </a:t>
            </a:r>
            <a:r>
              <a:rPr lang="es-EC" dirty="0" smtClean="0">
                <a:solidFill>
                  <a:srgbClr val="C00000"/>
                </a:solidFill>
              </a:rPr>
              <a:t>EDGE</a:t>
            </a:r>
            <a:endParaRPr lang="es-EC" dirty="0">
              <a:solidFill>
                <a:srgbClr val="C00000"/>
              </a:solidFill>
            </a:endParaRPr>
          </a:p>
        </p:txBody>
      </p:sp>
      <p:sp>
        <p:nvSpPr>
          <p:cNvPr id="3" name="2 Marcador de contenido"/>
          <p:cNvSpPr>
            <a:spLocks noGrp="1"/>
          </p:cNvSpPr>
          <p:nvPr>
            <p:ph idx="1"/>
          </p:nvPr>
        </p:nvSpPr>
        <p:spPr>
          <a:xfrm>
            <a:off x="457200" y="1814514"/>
            <a:ext cx="4543428" cy="2614618"/>
          </a:xfrm>
        </p:spPr>
        <p:txBody>
          <a:bodyPr>
            <a:normAutofit fontScale="92500"/>
          </a:bodyPr>
          <a:lstStyle/>
          <a:p>
            <a:pPr algn="just"/>
            <a:r>
              <a:rPr lang="es-EC" dirty="0" smtClean="0"/>
              <a:t>Actualización de Software</a:t>
            </a:r>
          </a:p>
          <a:p>
            <a:pPr algn="just"/>
            <a:r>
              <a:rPr lang="es-EC" dirty="0" smtClean="0"/>
              <a:t>Adición de un elemento llamado </a:t>
            </a:r>
            <a:r>
              <a:rPr lang="es-EC" dirty="0" smtClean="0">
                <a:solidFill>
                  <a:srgbClr val="C00000"/>
                </a:solidFill>
              </a:rPr>
              <a:t>EDGE TRU </a:t>
            </a:r>
            <a:r>
              <a:rPr lang="es-EC" dirty="0" smtClean="0"/>
              <a:t>(Unidad Transceptora EDGE)</a:t>
            </a:r>
          </a:p>
          <a:p>
            <a:pPr algn="just"/>
            <a:r>
              <a:rPr lang="es-EC" dirty="0" smtClean="0"/>
              <a:t>GPRS y EGPRS (</a:t>
            </a:r>
            <a:r>
              <a:rPr lang="es-EC" dirty="0" smtClean="0">
                <a:solidFill>
                  <a:srgbClr val="C00000"/>
                </a:solidFill>
              </a:rPr>
              <a:t>EDGE</a:t>
            </a:r>
            <a:r>
              <a:rPr lang="es-EC" dirty="0" smtClean="0"/>
              <a:t>) tienen un comportamiento diferente</a:t>
            </a:r>
          </a:p>
        </p:txBody>
      </p:sp>
      <p:pic>
        <p:nvPicPr>
          <p:cNvPr id="4" name="3 Imagen"/>
          <p:cNvPicPr/>
          <p:nvPr/>
        </p:nvPicPr>
        <p:blipFill>
          <a:blip r:embed="rId2" cstate="print"/>
          <a:srcRect/>
          <a:stretch>
            <a:fillRect/>
          </a:stretch>
        </p:blipFill>
        <p:spPr bwMode="auto">
          <a:xfrm>
            <a:off x="5000628" y="1714488"/>
            <a:ext cx="3892563" cy="2643206"/>
          </a:xfrm>
          <a:prstGeom prst="rect">
            <a:avLst/>
          </a:prstGeom>
          <a:noFill/>
          <a:ln w="9525">
            <a:solidFill>
              <a:schemeClr val="tx1"/>
            </a:solidFill>
            <a:miter lim="800000"/>
            <a:headEnd/>
            <a:tailEnd/>
          </a:ln>
        </p:spPr>
      </p:pic>
      <p:sp>
        <p:nvSpPr>
          <p:cNvPr id="5" name="4 CuadroTexto"/>
          <p:cNvSpPr txBox="1"/>
          <p:nvPr/>
        </p:nvSpPr>
        <p:spPr>
          <a:xfrm>
            <a:off x="500034" y="4527817"/>
            <a:ext cx="8358246" cy="1615827"/>
          </a:xfrm>
          <a:prstGeom prst="rect">
            <a:avLst/>
          </a:prstGeom>
          <a:noFill/>
        </p:spPr>
        <p:txBody>
          <a:bodyPr wrap="square" rtlCol="0">
            <a:spAutoFit/>
          </a:bodyPr>
          <a:lstStyle/>
          <a:p>
            <a:pPr algn="just">
              <a:buFont typeface="Arial" pitchFamily="34" charset="0"/>
              <a:buChar char="•"/>
            </a:pPr>
            <a:r>
              <a:rPr lang="es-EC" sz="2700" dirty="0" smtClean="0"/>
              <a:t>  Al igual que GPRS, </a:t>
            </a:r>
            <a:r>
              <a:rPr lang="es-EC" sz="2700" dirty="0" smtClean="0">
                <a:solidFill>
                  <a:srgbClr val="C00000"/>
                </a:solidFill>
              </a:rPr>
              <a:t>EDGE</a:t>
            </a:r>
            <a:r>
              <a:rPr lang="es-EC" sz="2700" dirty="0" smtClean="0"/>
              <a:t> puede ser visto como un            elemento que incrementa la capacidad del sistema cuando       es necesario</a:t>
            </a:r>
          </a:p>
          <a:p>
            <a:pPr>
              <a:buFont typeface="Arial" pitchFamily="34" charset="0"/>
              <a:buChar char="•"/>
            </a:pPr>
            <a:endParaRPr lang="es-EC"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71480"/>
            <a:ext cx="8229600" cy="918418"/>
          </a:xfrm>
        </p:spPr>
        <p:txBody>
          <a:bodyPr>
            <a:normAutofit/>
          </a:bodyPr>
          <a:lstStyle/>
          <a:p>
            <a:r>
              <a:rPr lang="es-EC" dirty="0" smtClean="0"/>
              <a:t>Tecnología EDGE</a:t>
            </a:r>
            <a:endParaRPr lang="es-EC" dirty="0"/>
          </a:p>
        </p:txBody>
      </p:sp>
      <p:sp>
        <p:nvSpPr>
          <p:cNvPr id="3" name="2 Marcador de contenido"/>
          <p:cNvSpPr>
            <a:spLocks noGrp="1"/>
          </p:cNvSpPr>
          <p:nvPr>
            <p:ph idx="1"/>
          </p:nvPr>
        </p:nvSpPr>
        <p:spPr>
          <a:xfrm>
            <a:off x="457200" y="1600201"/>
            <a:ext cx="8229600" cy="2471741"/>
          </a:xfrm>
        </p:spPr>
        <p:txBody>
          <a:bodyPr>
            <a:normAutofit lnSpcReduction="10000"/>
          </a:bodyPr>
          <a:lstStyle/>
          <a:p>
            <a:r>
              <a:rPr lang="es-EC" dirty="0" smtClean="0">
                <a:solidFill>
                  <a:srgbClr val="C00000"/>
                </a:solidFill>
              </a:rPr>
              <a:t>EDGE</a:t>
            </a:r>
            <a:r>
              <a:rPr lang="es-EC" dirty="0" smtClean="0"/>
              <a:t> permite la entrega de servicios avanzados móviles: como descarga de videos, video clips musicales y mensajes multimedia, acceso rápido a internet y e-mail.</a:t>
            </a:r>
          </a:p>
          <a:p>
            <a:r>
              <a:rPr lang="es-EC" dirty="0" smtClean="0">
                <a:solidFill>
                  <a:srgbClr val="C00000"/>
                </a:solidFill>
              </a:rPr>
              <a:t>EDGE</a:t>
            </a:r>
            <a:r>
              <a:rPr lang="es-EC" dirty="0" smtClean="0"/>
              <a:t> permite transmitir tres veces más bits que GPRS durante el mismo periodo de tiempo</a:t>
            </a:r>
          </a:p>
        </p:txBody>
      </p:sp>
      <p:pic>
        <p:nvPicPr>
          <p:cNvPr id="4" name="3 Imagen"/>
          <p:cNvPicPr/>
          <p:nvPr/>
        </p:nvPicPr>
        <p:blipFill>
          <a:blip r:embed="rId2" cstate="print"/>
          <a:srcRect/>
          <a:stretch>
            <a:fillRect/>
          </a:stretch>
        </p:blipFill>
        <p:spPr bwMode="auto">
          <a:xfrm>
            <a:off x="1285852" y="4143380"/>
            <a:ext cx="6572296" cy="22145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2000240"/>
            <a:ext cx="7851648" cy="1828800"/>
          </a:xfrm>
        </p:spPr>
        <p:txBody>
          <a:bodyPr>
            <a:normAutofit fontScale="90000"/>
          </a:bodyPr>
          <a:lstStyle/>
          <a:p>
            <a:r>
              <a:rPr lang="es-EC" dirty="0" smtClean="0">
                <a:solidFill>
                  <a:srgbClr val="C00000"/>
                </a:solidFill>
              </a:rPr>
              <a:t>GSM</a:t>
            </a:r>
            <a:r>
              <a:rPr lang="es-EC" dirty="0" smtClean="0"/>
              <a:t> (GLOBAL SYSTEM FOR MOBILE COMMUNICATIONS)</a:t>
            </a:r>
            <a:endParaRPr lang="es-EC" dirty="0"/>
          </a:p>
        </p:txBody>
      </p:sp>
      <p:sp>
        <p:nvSpPr>
          <p:cNvPr id="3" name="2 Subtítulo"/>
          <p:cNvSpPr>
            <a:spLocks noGrp="1"/>
          </p:cNvSpPr>
          <p:nvPr>
            <p:ph type="subTitle" idx="1"/>
          </p:nvPr>
        </p:nvSpPr>
        <p:spPr>
          <a:xfrm>
            <a:off x="533400" y="3842890"/>
            <a:ext cx="7854696" cy="1752600"/>
          </a:xfrm>
        </p:spPr>
        <p:txBody>
          <a:bodyPr/>
          <a:lstStyle/>
          <a:p>
            <a:r>
              <a:rPr lang="es-EC" dirty="0" smtClean="0"/>
              <a:t>ARQUITECTURA</a:t>
            </a:r>
            <a:endParaRPr lang="es-EC"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57166"/>
            <a:ext cx="8229600" cy="1143000"/>
          </a:xfrm>
        </p:spPr>
        <p:txBody>
          <a:bodyPr/>
          <a:lstStyle/>
          <a:p>
            <a:r>
              <a:rPr lang="es-EC" dirty="0" smtClean="0"/>
              <a:t>Técnicas de Modulación </a:t>
            </a:r>
            <a:r>
              <a:rPr lang="es-EC" dirty="0" smtClean="0">
                <a:solidFill>
                  <a:srgbClr val="C00000"/>
                </a:solidFill>
              </a:rPr>
              <a:t>GMSK</a:t>
            </a:r>
            <a:endParaRPr lang="es-EC" dirty="0">
              <a:solidFill>
                <a:srgbClr val="C00000"/>
              </a:solidFill>
            </a:endParaRPr>
          </a:p>
        </p:txBody>
      </p:sp>
      <p:sp>
        <p:nvSpPr>
          <p:cNvPr id="3" name="2 Marcador de contenido"/>
          <p:cNvSpPr>
            <a:spLocks noGrp="1"/>
          </p:cNvSpPr>
          <p:nvPr>
            <p:ph idx="1"/>
          </p:nvPr>
        </p:nvSpPr>
        <p:spPr>
          <a:xfrm>
            <a:off x="457200" y="1600200"/>
            <a:ext cx="5757874" cy="4525963"/>
          </a:xfrm>
        </p:spPr>
        <p:txBody>
          <a:bodyPr>
            <a:normAutofit lnSpcReduction="10000"/>
          </a:bodyPr>
          <a:lstStyle/>
          <a:p>
            <a:pPr algn="just"/>
            <a:r>
              <a:rPr lang="es-EC" dirty="0" smtClean="0"/>
              <a:t>El tipo de modulación utilizado por GSM es </a:t>
            </a:r>
            <a:r>
              <a:rPr lang="es-EC" dirty="0" smtClean="0">
                <a:solidFill>
                  <a:srgbClr val="C00000"/>
                </a:solidFill>
              </a:rPr>
              <a:t>GMSK</a:t>
            </a:r>
            <a:r>
              <a:rPr lang="es-EC" dirty="0" smtClean="0"/>
              <a:t>, que es un tipo de modulación en fase</a:t>
            </a:r>
          </a:p>
          <a:p>
            <a:pPr algn="just"/>
            <a:r>
              <a:rPr lang="es-EC" dirty="0" smtClean="0"/>
              <a:t>Cada símbolo representa un bit, es decir, cada cambio de fase representa un bit</a:t>
            </a:r>
          </a:p>
          <a:p>
            <a:pPr algn="just"/>
            <a:r>
              <a:rPr lang="es-EC" dirty="0" smtClean="0"/>
              <a:t>En </a:t>
            </a:r>
            <a:r>
              <a:rPr lang="es-EC" dirty="0" smtClean="0">
                <a:solidFill>
                  <a:srgbClr val="C00000"/>
                </a:solidFill>
              </a:rPr>
              <a:t>EDGE</a:t>
            </a:r>
            <a:r>
              <a:rPr lang="es-EC" dirty="0" smtClean="0"/>
              <a:t> se ha especificado en reutilizar la estructura, el ancho y la codificación de canal y los mecanismos y funcionalidades existentes  en GPRS</a:t>
            </a:r>
            <a:endParaRPr lang="es-EC" dirty="0"/>
          </a:p>
        </p:txBody>
      </p:sp>
      <p:pic>
        <p:nvPicPr>
          <p:cNvPr id="4" name="3 Imagen"/>
          <p:cNvPicPr/>
          <p:nvPr/>
        </p:nvPicPr>
        <p:blipFill>
          <a:blip r:embed="rId2" cstate="print"/>
          <a:srcRect/>
          <a:stretch>
            <a:fillRect/>
          </a:stretch>
        </p:blipFill>
        <p:spPr bwMode="auto">
          <a:xfrm>
            <a:off x="6429388" y="1571612"/>
            <a:ext cx="2342958" cy="2373276"/>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57166"/>
            <a:ext cx="8229600" cy="1143000"/>
          </a:xfrm>
        </p:spPr>
        <p:txBody>
          <a:bodyPr/>
          <a:lstStyle/>
          <a:p>
            <a:r>
              <a:rPr lang="es-EC" dirty="0" smtClean="0"/>
              <a:t>Técnicas de Modulación </a:t>
            </a:r>
            <a:r>
              <a:rPr lang="es-EC" dirty="0" smtClean="0">
                <a:solidFill>
                  <a:srgbClr val="C00000"/>
                </a:solidFill>
              </a:rPr>
              <a:t>8PSK</a:t>
            </a:r>
            <a:endParaRPr lang="es-EC" dirty="0"/>
          </a:p>
        </p:txBody>
      </p:sp>
      <p:sp>
        <p:nvSpPr>
          <p:cNvPr id="3" name="2 Marcador de contenido"/>
          <p:cNvSpPr>
            <a:spLocks noGrp="1"/>
          </p:cNvSpPr>
          <p:nvPr>
            <p:ph idx="1"/>
          </p:nvPr>
        </p:nvSpPr>
        <p:spPr>
          <a:xfrm>
            <a:off x="457200" y="1600200"/>
            <a:ext cx="5472122" cy="4525963"/>
          </a:xfrm>
        </p:spPr>
        <p:txBody>
          <a:bodyPr>
            <a:normAutofit/>
          </a:bodyPr>
          <a:lstStyle/>
          <a:p>
            <a:pPr algn="just"/>
            <a:r>
              <a:rPr lang="es-EC" dirty="0" smtClean="0"/>
              <a:t>Tiene las mismas características que </a:t>
            </a:r>
            <a:r>
              <a:rPr lang="es-EC" dirty="0" smtClean="0">
                <a:solidFill>
                  <a:srgbClr val="C00000"/>
                </a:solidFill>
              </a:rPr>
              <a:t>GMSK</a:t>
            </a:r>
          </a:p>
          <a:p>
            <a:pPr algn="just"/>
            <a:r>
              <a:rPr lang="es-EC" dirty="0" smtClean="0"/>
              <a:t>Método lineal en el cual tres bits consecutivos se relacionan con un símbolo en el plano I/Q</a:t>
            </a:r>
          </a:p>
          <a:p>
            <a:pPr algn="just"/>
            <a:r>
              <a:rPr lang="es-EC" dirty="0" smtClean="0"/>
              <a:t>La velocidad de datos para </a:t>
            </a:r>
            <a:r>
              <a:rPr lang="es-EC" dirty="0" smtClean="0">
                <a:solidFill>
                  <a:srgbClr val="C00000"/>
                </a:solidFill>
              </a:rPr>
              <a:t>EDGE</a:t>
            </a:r>
            <a:r>
              <a:rPr lang="es-EC" dirty="0" smtClean="0"/>
              <a:t> es tres veces mayor que GPRS</a:t>
            </a:r>
          </a:p>
          <a:p>
            <a:pPr algn="just"/>
            <a:r>
              <a:rPr lang="es-EC" dirty="0" smtClean="0"/>
              <a:t>La distancia entre los diferentes símbolos es menor que al usar la modulación </a:t>
            </a:r>
            <a:r>
              <a:rPr lang="es-EC" dirty="0" smtClean="0">
                <a:solidFill>
                  <a:srgbClr val="C00000"/>
                </a:solidFill>
              </a:rPr>
              <a:t>GMSK</a:t>
            </a:r>
            <a:endParaRPr lang="es-EC" dirty="0">
              <a:solidFill>
                <a:srgbClr val="C00000"/>
              </a:solidFill>
            </a:endParaRPr>
          </a:p>
        </p:txBody>
      </p:sp>
      <p:pic>
        <p:nvPicPr>
          <p:cNvPr id="4" name="3 Imagen"/>
          <p:cNvPicPr/>
          <p:nvPr/>
        </p:nvPicPr>
        <p:blipFill>
          <a:blip r:embed="rId2" cstate="print"/>
          <a:srcRect/>
          <a:stretch>
            <a:fillRect/>
          </a:stretch>
        </p:blipFill>
        <p:spPr bwMode="auto">
          <a:xfrm>
            <a:off x="6286512" y="1643050"/>
            <a:ext cx="2500330" cy="2428892"/>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Esquema de Codificación y Manejo de Paquetes</a:t>
            </a:r>
            <a:endParaRPr lang="es-EC" dirty="0"/>
          </a:p>
        </p:txBody>
      </p:sp>
      <p:sp>
        <p:nvSpPr>
          <p:cNvPr id="3" name="2 Marcador de contenido"/>
          <p:cNvSpPr>
            <a:spLocks noGrp="1"/>
          </p:cNvSpPr>
          <p:nvPr>
            <p:ph idx="1"/>
          </p:nvPr>
        </p:nvSpPr>
        <p:spPr/>
        <p:txBody>
          <a:bodyPr/>
          <a:lstStyle/>
          <a:p>
            <a:r>
              <a:rPr lang="es-EC" dirty="0" smtClean="0"/>
              <a:t>GPRS utiliza cuatro esquemas de codificación (</a:t>
            </a:r>
            <a:r>
              <a:rPr lang="es-EC" dirty="0" smtClean="0">
                <a:solidFill>
                  <a:srgbClr val="C00000"/>
                </a:solidFill>
              </a:rPr>
              <a:t>CS1</a:t>
            </a:r>
            <a:r>
              <a:rPr lang="es-EC" dirty="0" smtClean="0"/>
              <a:t> hasta </a:t>
            </a:r>
            <a:r>
              <a:rPr lang="es-EC" dirty="0" smtClean="0">
                <a:solidFill>
                  <a:srgbClr val="C00000"/>
                </a:solidFill>
              </a:rPr>
              <a:t>CS4</a:t>
            </a:r>
            <a:r>
              <a:rPr lang="es-EC" dirty="0" smtClean="0"/>
              <a:t>) y EDGE utiliza nueve esquemas de codificación (</a:t>
            </a:r>
            <a:r>
              <a:rPr lang="es-EC" dirty="0" smtClean="0">
                <a:solidFill>
                  <a:srgbClr val="C00000"/>
                </a:solidFill>
              </a:rPr>
              <a:t>MCS1</a:t>
            </a:r>
            <a:r>
              <a:rPr lang="es-EC" dirty="0" smtClean="0"/>
              <a:t> hasta </a:t>
            </a:r>
            <a:r>
              <a:rPr lang="es-EC" dirty="0" smtClean="0">
                <a:solidFill>
                  <a:srgbClr val="C00000"/>
                </a:solidFill>
              </a:rPr>
              <a:t>MCS9</a:t>
            </a:r>
            <a:r>
              <a:rPr lang="es-EC" dirty="0" smtClean="0"/>
              <a:t>). </a:t>
            </a:r>
          </a:p>
          <a:p>
            <a:r>
              <a:rPr lang="es-EC" dirty="0" smtClean="0"/>
              <a:t>Tanto los esquemas de GPRS y EDGE, usan modulación </a:t>
            </a:r>
            <a:r>
              <a:rPr lang="es-EC" dirty="0" smtClean="0">
                <a:solidFill>
                  <a:srgbClr val="C00000"/>
                </a:solidFill>
              </a:rPr>
              <a:t>GSMK</a:t>
            </a:r>
            <a:r>
              <a:rPr lang="es-EC" dirty="0" smtClean="0"/>
              <a:t> </a:t>
            </a:r>
          </a:p>
          <a:p>
            <a:r>
              <a:rPr lang="es-EC" dirty="0" smtClean="0"/>
              <a:t>La modulación utilizada para </a:t>
            </a:r>
            <a:r>
              <a:rPr lang="es-EC" dirty="0" smtClean="0">
                <a:solidFill>
                  <a:srgbClr val="C00000"/>
                </a:solidFill>
              </a:rPr>
              <a:t>MCS5</a:t>
            </a:r>
            <a:r>
              <a:rPr lang="es-EC" dirty="0" smtClean="0"/>
              <a:t> hasta </a:t>
            </a:r>
            <a:r>
              <a:rPr lang="es-EC" dirty="0" smtClean="0">
                <a:solidFill>
                  <a:srgbClr val="C00000"/>
                </a:solidFill>
              </a:rPr>
              <a:t>MCS9</a:t>
            </a:r>
            <a:r>
              <a:rPr lang="es-EC" dirty="0" smtClean="0"/>
              <a:t> es 8PSK</a:t>
            </a:r>
            <a:endParaRPr lang="es-EC"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Exactitud en la Medición</a:t>
            </a:r>
            <a:endParaRPr lang="es-EC" dirty="0"/>
          </a:p>
        </p:txBody>
      </p:sp>
      <p:sp>
        <p:nvSpPr>
          <p:cNvPr id="3" name="2 Marcador de contenido"/>
          <p:cNvSpPr>
            <a:spLocks noGrp="1"/>
          </p:cNvSpPr>
          <p:nvPr>
            <p:ph idx="1"/>
          </p:nvPr>
        </p:nvSpPr>
        <p:spPr/>
        <p:txBody>
          <a:bodyPr/>
          <a:lstStyle/>
          <a:p>
            <a:r>
              <a:rPr lang="es-EC" dirty="0" smtClean="0"/>
              <a:t>El ecualizador de la terminal móvil toma decisiones de cada ráfaga, dando como resultado una probabilidad de error de bit (</a:t>
            </a:r>
            <a:r>
              <a:rPr lang="es-EC" dirty="0" smtClean="0">
                <a:solidFill>
                  <a:srgbClr val="C00000"/>
                </a:solidFill>
              </a:rPr>
              <a:t>BEP</a:t>
            </a:r>
            <a:r>
              <a:rPr lang="es-EC" dirty="0" smtClean="0"/>
              <a:t>)</a:t>
            </a:r>
          </a:p>
          <a:p>
            <a:r>
              <a:rPr lang="es-EC" dirty="0" smtClean="0"/>
              <a:t>La variación de la probabilidad de error de bit tomadas a varias ráfagas proporciona información adicional acerca de la velocidad y de los saltos de frecuencia</a:t>
            </a:r>
          </a:p>
          <a:p>
            <a:endParaRPr lang="es-EC"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57166"/>
            <a:ext cx="8229600" cy="1143000"/>
          </a:xfrm>
        </p:spPr>
        <p:txBody>
          <a:bodyPr/>
          <a:lstStyle/>
          <a:p>
            <a:r>
              <a:rPr lang="es-EC" dirty="0" smtClean="0"/>
              <a:t>Entrelazado</a:t>
            </a:r>
            <a:endParaRPr lang="es-EC" dirty="0"/>
          </a:p>
        </p:txBody>
      </p:sp>
      <p:sp>
        <p:nvSpPr>
          <p:cNvPr id="3" name="2 Marcador de contenido"/>
          <p:cNvSpPr>
            <a:spLocks noGrp="1"/>
          </p:cNvSpPr>
          <p:nvPr>
            <p:ph idx="1"/>
          </p:nvPr>
        </p:nvSpPr>
        <p:spPr>
          <a:xfrm>
            <a:off x="457200" y="1600200"/>
            <a:ext cx="5186370" cy="4525963"/>
          </a:xfrm>
        </p:spPr>
        <p:txBody>
          <a:bodyPr>
            <a:normAutofit lnSpcReduction="10000"/>
          </a:bodyPr>
          <a:lstStyle/>
          <a:p>
            <a:r>
              <a:rPr lang="es-EC" dirty="0" smtClean="0"/>
              <a:t>En el caso de </a:t>
            </a:r>
            <a:r>
              <a:rPr lang="es-EC" dirty="0" smtClean="0">
                <a:solidFill>
                  <a:srgbClr val="C00000"/>
                </a:solidFill>
              </a:rPr>
              <a:t>GPRS</a:t>
            </a:r>
            <a:r>
              <a:rPr lang="es-EC" dirty="0" smtClean="0"/>
              <a:t>, el bloqueo de radio se entrelaza y se transmite sobre cuatro ráfagas</a:t>
            </a:r>
          </a:p>
          <a:p>
            <a:r>
              <a:rPr lang="es-EC" dirty="0" smtClean="0"/>
              <a:t>EDGE maneja los esquemas de codificación superiores (</a:t>
            </a:r>
            <a:r>
              <a:rPr lang="es-EC" dirty="0" smtClean="0">
                <a:solidFill>
                  <a:srgbClr val="C00000"/>
                </a:solidFill>
              </a:rPr>
              <a:t>MCS7</a:t>
            </a:r>
            <a:r>
              <a:rPr lang="es-EC" dirty="0" smtClean="0"/>
              <a:t> a </a:t>
            </a:r>
            <a:r>
              <a:rPr lang="es-EC" dirty="0" smtClean="0">
                <a:solidFill>
                  <a:srgbClr val="C00000"/>
                </a:solidFill>
              </a:rPr>
              <a:t>MCS9</a:t>
            </a:r>
            <a:r>
              <a:rPr lang="es-EC" dirty="0" smtClean="0"/>
              <a:t>) de forma diferente que en GPRS</a:t>
            </a:r>
          </a:p>
          <a:p>
            <a:r>
              <a:rPr lang="es-EC" dirty="0" smtClean="0"/>
              <a:t>En </a:t>
            </a:r>
            <a:r>
              <a:rPr lang="es-EC" dirty="0" smtClean="0">
                <a:solidFill>
                  <a:srgbClr val="C00000"/>
                </a:solidFill>
              </a:rPr>
              <a:t>EDGE</a:t>
            </a:r>
            <a:r>
              <a:rPr lang="es-EC" dirty="0" smtClean="0"/>
              <a:t> los esquemas de codificación superiores tiene una mayor robustez respecto al salto de frecuencia</a:t>
            </a:r>
          </a:p>
          <a:p>
            <a:endParaRPr lang="es-EC" dirty="0" smtClean="0"/>
          </a:p>
          <a:p>
            <a:endParaRPr lang="es-EC" dirty="0"/>
          </a:p>
        </p:txBody>
      </p:sp>
      <p:pic>
        <p:nvPicPr>
          <p:cNvPr id="4" name="3 Imagen"/>
          <p:cNvPicPr/>
          <p:nvPr/>
        </p:nvPicPr>
        <p:blipFill>
          <a:blip r:embed="rId2" cstate="print"/>
          <a:srcRect/>
          <a:stretch>
            <a:fillRect/>
          </a:stretch>
        </p:blipFill>
        <p:spPr bwMode="auto">
          <a:xfrm>
            <a:off x="5715008" y="1500174"/>
            <a:ext cx="3143272" cy="328614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Impacto de </a:t>
            </a:r>
            <a:r>
              <a:rPr lang="es-EC" dirty="0" smtClean="0">
                <a:solidFill>
                  <a:srgbClr val="C00000"/>
                </a:solidFill>
              </a:rPr>
              <a:t>EDGE</a:t>
            </a:r>
            <a:r>
              <a:rPr lang="es-EC" dirty="0" smtClean="0"/>
              <a:t> sobre </a:t>
            </a:r>
            <a:r>
              <a:rPr lang="es-EC" dirty="0" smtClean="0">
                <a:solidFill>
                  <a:srgbClr val="C00000"/>
                </a:solidFill>
              </a:rPr>
              <a:t>GPRS</a:t>
            </a:r>
            <a:endParaRPr lang="es-EC" dirty="0">
              <a:solidFill>
                <a:srgbClr val="C00000"/>
              </a:solidFill>
            </a:endParaRPr>
          </a:p>
        </p:txBody>
      </p:sp>
      <p:sp>
        <p:nvSpPr>
          <p:cNvPr id="3" name="2 Marcador de contenido"/>
          <p:cNvSpPr>
            <a:spLocks noGrp="1"/>
          </p:cNvSpPr>
          <p:nvPr>
            <p:ph idx="1"/>
          </p:nvPr>
        </p:nvSpPr>
        <p:spPr/>
        <p:txBody>
          <a:bodyPr>
            <a:normAutofit/>
          </a:bodyPr>
          <a:lstStyle/>
          <a:p>
            <a:r>
              <a:rPr lang="es-EC" dirty="0" smtClean="0"/>
              <a:t>El impacto técnico de </a:t>
            </a:r>
            <a:r>
              <a:rPr lang="es-EC" dirty="0" smtClean="0">
                <a:solidFill>
                  <a:srgbClr val="C00000"/>
                </a:solidFill>
              </a:rPr>
              <a:t>EDGE</a:t>
            </a:r>
            <a:r>
              <a:rPr lang="es-EC" dirty="0" smtClean="0"/>
              <a:t> es muy simple</a:t>
            </a:r>
          </a:p>
          <a:p>
            <a:r>
              <a:rPr lang="es-EC" dirty="0" smtClean="0"/>
              <a:t>La base instalada evoluciona incluyendo pequeños cambios a nivel de software y hardware</a:t>
            </a:r>
          </a:p>
          <a:p>
            <a:r>
              <a:rPr lang="es-EC" dirty="0" smtClean="0"/>
              <a:t>Las operadoras tendrían la posibilidad de ofrecer contenidos multimedia antes de la llegada de </a:t>
            </a:r>
            <a:r>
              <a:rPr lang="es-EC" dirty="0" smtClean="0">
                <a:solidFill>
                  <a:srgbClr val="C00000"/>
                </a:solidFill>
              </a:rPr>
              <a:t>UMTS</a:t>
            </a:r>
          </a:p>
          <a:p>
            <a:r>
              <a:rPr lang="es-EC" dirty="0" smtClean="0"/>
              <a:t>La necesidad de implantar </a:t>
            </a:r>
            <a:r>
              <a:rPr lang="es-EC" dirty="0" smtClean="0">
                <a:solidFill>
                  <a:srgbClr val="C00000"/>
                </a:solidFill>
              </a:rPr>
              <a:t>EDGE</a:t>
            </a:r>
            <a:r>
              <a:rPr lang="es-EC" dirty="0" smtClean="0"/>
              <a:t> es debido a que </a:t>
            </a:r>
            <a:r>
              <a:rPr lang="es-EC" dirty="0" smtClean="0">
                <a:solidFill>
                  <a:srgbClr val="C00000"/>
                </a:solidFill>
              </a:rPr>
              <a:t>GPRS</a:t>
            </a:r>
            <a:r>
              <a:rPr lang="es-EC" dirty="0" smtClean="0"/>
              <a:t> no alcanza por si las velocidades de trasmisión requeridas para ofrecer servicios multimedia </a:t>
            </a:r>
            <a:endParaRPr lang="es-EC"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42994" y="1000116"/>
            <a:ext cx="8229600" cy="1143000"/>
          </a:xfrm>
        </p:spPr>
        <p:txBody>
          <a:bodyPr>
            <a:normAutofit fontScale="90000"/>
          </a:bodyPr>
          <a:lstStyle/>
          <a:p>
            <a:r>
              <a:rPr lang="es-EC" dirty="0" smtClean="0"/>
              <a:t>Evolución de </a:t>
            </a:r>
            <a:r>
              <a:rPr lang="es-EC" dirty="0" smtClean="0">
                <a:solidFill>
                  <a:srgbClr val="C00000"/>
                </a:solidFill>
              </a:rPr>
              <a:t>GSM-EDGE</a:t>
            </a:r>
            <a:r>
              <a:rPr lang="es-EC" dirty="0" smtClean="0"/>
              <a:t> hacia </a:t>
            </a:r>
            <a:r>
              <a:rPr lang="es-EC" dirty="0" smtClean="0">
                <a:solidFill>
                  <a:srgbClr val="C00000"/>
                </a:solidFill>
              </a:rPr>
              <a:t>WCDMA</a:t>
            </a:r>
            <a:endParaRPr lang="es-EC" dirty="0">
              <a:solidFill>
                <a:srgbClr val="C00000"/>
              </a:solidFill>
            </a:endParaRPr>
          </a:p>
        </p:txBody>
      </p:sp>
      <p:sp>
        <p:nvSpPr>
          <p:cNvPr id="3" name="2 Marcador de contenido"/>
          <p:cNvSpPr>
            <a:spLocks noGrp="1"/>
          </p:cNvSpPr>
          <p:nvPr>
            <p:ph idx="1"/>
          </p:nvPr>
        </p:nvSpPr>
        <p:spPr>
          <a:xfrm>
            <a:off x="457200" y="2683218"/>
            <a:ext cx="8229600" cy="4389120"/>
          </a:xfrm>
        </p:spPr>
        <p:txBody>
          <a:bodyPr/>
          <a:lstStyle/>
          <a:p>
            <a:r>
              <a:rPr lang="es-EC" dirty="0" smtClean="0"/>
              <a:t>Basado en las técnicas de alta velocidad de transmisión </a:t>
            </a:r>
          </a:p>
          <a:p>
            <a:r>
              <a:rPr lang="es-EC" dirty="0" smtClean="0"/>
              <a:t>El </a:t>
            </a:r>
            <a:r>
              <a:rPr lang="es-EC" dirty="0" smtClean="0">
                <a:solidFill>
                  <a:srgbClr val="C00000"/>
                </a:solidFill>
              </a:rPr>
              <a:t>GERAN</a:t>
            </a:r>
            <a:r>
              <a:rPr lang="es-EC" dirty="0" smtClean="0"/>
              <a:t> (GSM/EDGE Radio Access Network) proveerá un soporte mejorado para todas las clases de </a:t>
            </a:r>
            <a:r>
              <a:rPr lang="es-EC" dirty="0" smtClean="0">
                <a:solidFill>
                  <a:srgbClr val="C00000"/>
                </a:solidFill>
              </a:rPr>
              <a:t>QoS </a:t>
            </a:r>
            <a:r>
              <a:rPr lang="es-EC" dirty="0" smtClean="0"/>
              <a:t>(Quality of Service) definidos para </a:t>
            </a:r>
            <a:r>
              <a:rPr lang="es-EC" dirty="0" smtClean="0">
                <a:solidFill>
                  <a:srgbClr val="C00000"/>
                </a:solidFill>
              </a:rPr>
              <a:t>UMTS</a:t>
            </a:r>
          </a:p>
          <a:p>
            <a:r>
              <a:rPr lang="es-EC" dirty="0" smtClean="0"/>
              <a:t>EDGE puede ser visto como el cimiento para una red sin fronteras </a:t>
            </a:r>
            <a:r>
              <a:rPr lang="es-EC" dirty="0" smtClean="0">
                <a:solidFill>
                  <a:srgbClr val="C00000"/>
                </a:solidFill>
              </a:rPr>
              <a:t>GSM</a:t>
            </a:r>
            <a:r>
              <a:rPr lang="es-EC" dirty="0" smtClean="0"/>
              <a:t> y </a:t>
            </a:r>
            <a:r>
              <a:rPr lang="es-EC" dirty="0" smtClean="0">
                <a:solidFill>
                  <a:srgbClr val="C00000"/>
                </a:solidFill>
              </a:rPr>
              <a:t>WCDMA</a:t>
            </a:r>
            <a:endParaRPr lang="es-EC" dirty="0">
              <a:solidFill>
                <a:srgbClr val="C0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85936" y="3000380"/>
            <a:ext cx="8229600" cy="1143000"/>
          </a:xfrm>
        </p:spPr>
        <p:txBody>
          <a:bodyPr>
            <a:normAutofit fontScale="90000"/>
          </a:bodyPr>
          <a:lstStyle/>
          <a:p>
            <a:r>
              <a:rPr lang="es-EC" dirty="0" smtClean="0"/>
              <a:t>Evolución de GSM a </a:t>
            </a:r>
            <a:r>
              <a:rPr lang="es-EC" dirty="0" smtClean="0">
                <a:solidFill>
                  <a:srgbClr val="C00000"/>
                </a:solidFill>
              </a:rPr>
              <a:t>UMTS</a:t>
            </a:r>
            <a:r>
              <a:rPr lang="es-EC" dirty="0" smtClean="0"/>
              <a:t/>
            </a:r>
            <a:br>
              <a:rPr lang="es-EC" dirty="0" smtClean="0"/>
            </a:br>
            <a:endParaRPr lang="es-EC" dirty="0">
              <a:solidFill>
                <a:srgbClr val="C0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71480"/>
            <a:ext cx="8229600" cy="1143000"/>
          </a:xfrm>
        </p:spPr>
        <p:txBody>
          <a:bodyPr>
            <a:noAutofit/>
          </a:bodyPr>
          <a:lstStyle/>
          <a:p>
            <a:r>
              <a:rPr lang="es-EC" sz="3600" dirty="0" smtClean="0"/>
              <a:t>UMTS</a:t>
            </a:r>
            <a:r>
              <a:rPr lang="es-EC" sz="3600" dirty="0" smtClean="0">
                <a:solidFill>
                  <a:srgbClr val="C00000"/>
                </a:solidFill>
              </a:rPr>
              <a:t> </a:t>
            </a:r>
            <a:r>
              <a:rPr lang="es-EC" sz="3600" dirty="0" smtClean="0"/>
              <a:t>(</a:t>
            </a:r>
            <a:r>
              <a:rPr lang="es-EC" sz="3600" dirty="0" smtClean="0">
                <a:solidFill>
                  <a:srgbClr val="C00000"/>
                </a:solidFill>
              </a:rPr>
              <a:t>Universal Mobile Telecommunication System</a:t>
            </a:r>
            <a:r>
              <a:rPr lang="es-EC" sz="3600" dirty="0" smtClean="0"/>
              <a:t>)</a:t>
            </a:r>
            <a:endParaRPr lang="es-EC" sz="3600" dirty="0">
              <a:solidFill>
                <a:srgbClr val="C00000"/>
              </a:solidFill>
            </a:endParaRPr>
          </a:p>
        </p:txBody>
      </p:sp>
      <p:sp>
        <p:nvSpPr>
          <p:cNvPr id="3" name="2 Marcador de contenido"/>
          <p:cNvSpPr>
            <a:spLocks noGrp="1"/>
          </p:cNvSpPr>
          <p:nvPr>
            <p:ph idx="1"/>
          </p:nvPr>
        </p:nvSpPr>
        <p:spPr>
          <a:xfrm>
            <a:off x="457200" y="1600201"/>
            <a:ext cx="8229600" cy="2114552"/>
          </a:xfrm>
        </p:spPr>
        <p:txBody>
          <a:bodyPr>
            <a:normAutofit/>
          </a:bodyPr>
          <a:lstStyle/>
          <a:p>
            <a:r>
              <a:rPr lang="es-EC" dirty="0" smtClean="0"/>
              <a:t>Propuesto Europeo </a:t>
            </a:r>
            <a:r>
              <a:rPr lang="es-EC" dirty="0" smtClean="0"/>
              <a:t>de tecnología de Red de comunicaciones móviles 3G</a:t>
            </a:r>
          </a:p>
          <a:p>
            <a:r>
              <a:rPr lang="es-EC" dirty="0" smtClean="0"/>
              <a:t>UMTS se adoptó para el acceso de radio la tecnología CDMA de banda ancha, conocido como WCDMA</a:t>
            </a:r>
            <a:endParaRPr lang="es-EC" dirty="0"/>
          </a:p>
        </p:txBody>
      </p:sp>
      <p:pic>
        <p:nvPicPr>
          <p:cNvPr id="4" name="3 Imagen"/>
          <p:cNvPicPr/>
          <p:nvPr/>
        </p:nvPicPr>
        <p:blipFill>
          <a:blip r:embed="rId2" cstate="print"/>
          <a:srcRect/>
          <a:stretch>
            <a:fillRect/>
          </a:stretch>
        </p:blipFill>
        <p:spPr bwMode="auto">
          <a:xfrm>
            <a:off x="3357554" y="3714752"/>
            <a:ext cx="5000660" cy="2786082"/>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UMTS</a:t>
            </a:r>
            <a:endParaRPr lang="es-EC" dirty="0"/>
          </a:p>
        </p:txBody>
      </p:sp>
      <p:sp>
        <p:nvSpPr>
          <p:cNvPr id="3" name="2 Marcador de contenido"/>
          <p:cNvSpPr>
            <a:spLocks noGrp="1"/>
          </p:cNvSpPr>
          <p:nvPr>
            <p:ph idx="1"/>
          </p:nvPr>
        </p:nvSpPr>
        <p:spPr/>
        <p:txBody>
          <a:bodyPr>
            <a:normAutofit lnSpcReduction="10000"/>
          </a:bodyPr>
          <a:lstStyle/>
          <a:p>
            <a:pPr algn="just"/>
            <a:r>
              <a:rPr lang="es-EC" dirty="0" smtClean="0">
                <a:effectLst>
                  <a:outerShdw blurRad="38100" dist="38100" dir="2700000" algn="tl">
                    <a:srgbClr val="000000">
                      <a:alpha val="43137"/>
                    </a:srgbClr>
                  </a:outerShdw>
                </a:effectLst>
              </a:rPr>
              <a:t>La concepción del sistema </a:t>
            </a:r>
            <a:r>
              <a:rPr lang="es-EC" dirty="0" smtClean="0">
                <a:solidFill>
                  <a:srgbClr val="C00000"/>
                </a:solidFill>
                <a:effectLst>
                  <a:outerShdw blurRad="38100" dist="38100" dir="2700000" algn="tl">
                    <a:srgbClr val="000000">
                      <a:alpha val="43137"/>
                    </a:srgbClr>
                  </a:outerShdw>
                </a:effectLst>
              </a:rPr>
              <a:t>UMTS</a:t>
            </a:r>
            <a:r>
              <a:rPr lang="es-EC" dirty="0" smtClean="0">
                <a:effectLst>
                  <a:outerShdw blurRad="38100" dist="38100" dir="2700000" algn="tl">
                    <a:srgbClr val="000000">
                      <a:alpha val="43137"/>
                    </a:srgbClr>
                  </a:outerShdw>
                </a:effectLst>
              </a:rPr>
              <a:t> viene condicionada por los requisitos de los servicios que ofrecerá esta nueva generación de redes móviles</a:t>
            </a:r>
          </a:p>
          <a:p>
            <a:pPr algn="just"/>
            <a:r>
              <a:rPr lang="es-EC" dirty="0" smtClean="0">
                <a:effectLst>
                  <a:outerShdw blurRad="38100" dist="38100" dir="2700000" algn="tl">
                    <a:srgbClr val="000000">
                      <a:alpha val="43137"/>
                    </a:srgbClr>
                  </a:outerShdw>
                </a:effectLst>
              </a:rPr>
              <a:t>Tasas de transmisión de </a:t>
            </a:r>
            <a:r>
              <a:rPr lang="es-EC" dirty="0" smtClean="0">
                <a:solidFill>
                  <a:srgbClr val="C00000"/>
                </a:solidFill>
                <a:effectLst>
                  <a:outerShdw blurRad="38100" dist="38100" dir="2700000" algn="tl">
                    <a:srgbClr val="000000">
                      <a:alpha val="43137"/>
                    </a:srgbClr>
                  </a:outerShdw>
                </a:effectLst>
              </a:rPr>
              <a:t>2048</a:t>
            </a:r>
            <a:r>
              <a:rPr lang="es-EC" dirty="0" smtClean="0">
                <a:effectLst>
                  <a:outerShdw blurRad="38100" dist="38100" dir="2700000" algn="tl">
                    <a:srgbClr val="000000">
                      <a:alpha val="43137"/>
                    </a:srgbClr>
                  </a:outerShdw>
                </a:effectLst>
              </a:rPr>
              <a:t> Kbps para interiores o ambientes de poco movimiento</a:t>
            </a:r>
          </a:p>
          <a:p>
            <a:pPr algn="just"/>
            <a:r>
              <a:rPr lang="es-EC" dirty="0" smtClean="0">
                <a:effectLst>
                  <a:outerShdw blurRad="38100" dist="38100" dir="2700000" algn="tl">
                    <a:srgbClr val="000000">
                      <a:alpha val="43137"/>
                    </a:srgbClr>
                  </a:outerShdw>
                </a:effectLst>
              </a:rPr>
              <a:t>Tasas de transmisión de </a:t>
            </a:r>
            <a:r>
              <a:rPr lang="es-EC" dirty="0" smtClean="0">
                <a:solidFill>
                  <a:srgbClr val="C00000"/>
                </a:solidFill>
                <a:effectLst>
                  <a:outerShdw blurRad="38100" dist="38100" dir="2700000" algn="tl">
                    <a:srgbClr val="000000">
                      <a:alpha val="43137"/>
                    </a:srgbClr>
                  </a:outerShdw>
                </a:effectLst>
              </a:rPr>
              <a:t>384</a:t>
            </a:r>
            <a:r>
              <a:rPr lang="es-EC" dirty="0" smtClean="0">
                <a:effectLst>
                  <a:outerShdw blurRad="38100" dist="38100" dir="2700000" algn="tl">
                    <a:srgbClr val="000000">
                      <a:alpha val="43137"/>
                    </a:srgbClr>
                  </a:outerShdw>
                </a:effectLst>
              </a:rPr>
              <a:t>Kbps en ambientes urbanos y a velocidades  máximas de </a:t>
            </a:r>
            <a:r>
              <a:rPr lang="es-EC" dirty="0" smtClean="0">
                <a:solidFill>
                  <a:srgbClr val="C00000"/>
                </a:solidFill>
                <a:effectLst>
                  <a:outerShdw blurRad="38100" dist="38100" dir="2700000" algn="tl">
                    <a:srgbClr val="000000">
                      <a:alpha val="43137"/>
                    </a:srgbClr>
                  </a:outerShdw>
                </a:effectLst>
              </a:rPr>
              <a:t>130</a:t>
            </a:r>
            <a:r>
              <a:rPr lang="es-EC" dirty="0" smtClean="0">
                <a:effectLst>
                  <a:outerShdw blurRad="38100" dist="38100" dir="2700000" algn="tl">
                    <a:srgbClr val="000000">
                      <a:alpha val="43137"/>
                    </a:srgbClr>
                  </a:outerShdw>
                </a:effectLst>
              </a:rPr>
              <a:t> Km/h</a:t>
            </a:r>
          </a:p>
          <a:p>
            <a:pPr lvl="0" algn="just"/>
            <a:r>
              <a:rPr lang="es-EC" dirty="0" smtClean="0">
                <a:effectLst>
                  <a:outerShdw blurRad="38100" dist="38100" dir="2700000" algn="tl">
                    <a:srgbClr val="000000">
                      <a:alpha val="43137"/>
                    </a:srgbClr>
                  </a:outerShdw>
                </a:effectLst>
              </a:rPr>
              <a:t>Movilidad global</a:t>
            </a:r>
          </a:p>
          <a:p>
            <a:pPr lvl="0" algn="just"/>
            <a:r>
              <a:rPr lang="es-EC" dirty="0" smtClean="0">
                <a:effectLst>
                  <a:outerShdw blurRad="38100" dist="38100" dir="2700000" algn="tl">
                    <a:srgbClr val="000000">
                      <a:alpha val="43137"/>
                    </a:srgbClr>
                  </a:outerShdw>
                </a:effectLst>
              </a:rPr>
              <a:t>Mayor eficiencia espectral</a:t>
            </a:r>
          </a:p>
          <a:p>
            <a:pPr lvl="0" algn="just"/>
            <a:r>
              <a:rPr lang="es-EC" dirty="0" smtClean="0">
                <a:effectLst>
                  <a:outerShdw blurRad="38100" dist="38100" dir="2700000" algn="tl">
                    <a:srgbClr val="000000">
                      <a:alpha val="43137"/>
                    </a:srgbClr>
                  </a:outerShdw>
                </a:effectLst>
              </a:rPr>
              <a:t>El usuario podrá distinguir que red lo está sirviendo</a:t>
            </a:r>
          </a:p>
          <a:p>
            <a:endParaRPr lang="es-EC"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Arquitectura GSM</a:t>
            </a:r>
            <a:endParaRPr lang="es-EC" dirty="0"/>
          </a:p>
        </p:txBody>
      </p:sp>
      <p:pic>
        <p:nvPicPr>
          <p:cNvPr id="4" name="3 Marcador de contenido"/>
          <p:cNvPicPr>
            <a:picLocks noGrp="1"/>
          </p:cNvPicPr>
          <p:nvPr>
            <p:ph idx="1"/>
          </p:nvPr>
        </p:nvPicPr>
        <p:blipFill>
          <a:blip r:embed="rId2" cstate="print"/>
          <a:srcRect/>
          <a:stretch>
            <a:fillRect/>
          </a:stretch>
        </p:blipFill>
        <p:spPr bwMode="auto">
          <a:xfrm>
            <a:off x="1643042" y="2019846"/>
            <a:ext cx="5976653" cy="412379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28604"/>
            <a:ext cx="8229600" cy="1143000"/>
          </a:xfrm>
        </p:spPr>
        <p:txBody>
          <a:bodyPr/>
          <a:lstStyle/>
          <a:p>
            <a:r>
              <a:rPr lang="es-EC" dirty="0" smtClean="0"/>
              <a:t>Arquitectura </a:t>
            </a:r>
            <a:r>
              <a:rPr lang="es-EC" dirty="0" smtClean="0">
                <a:solidFill>
                  <a:srgbClr val="C00000"/>
                </a:solidFill>
              </a:rPr>
              <a:t>UMTS</a:t>
            </a:r>
            <a:endParaRPr lang="es-EC" dirty="0">
              <a:solidFill>
                <a:srgbClr val="C00000"/>
              </a:solidFill>
            </a:endParaRPr>
          </a:p>
        </p:txBody>
      </p:sp>
      <p:sp>
        <p:nvSpPr>
          <p:cNvPr id="3" name="2 Marcador de contenido"/>
          <p:cNvSpPr>
            <a:spLocks noGrp="1"/>
          </p:cNvSpPr>
          <p:nvPr>
            <p:ph idx="1"/>
          </p:nvPr>
        </p:nvSpPr>
        <p:spPr>
          <a:xfrm>
            <a:off x="457200" y="1600200"/>
            <a:ext cx="4400552" cy="4525963"/>
          </a:xfrm>
        </p:spPr>
        <p:txBody>
          <a:bodyPr>
            <a:normAutofit lnSpcReduction="10000"/>
          </a:bodyPr>
          <a:lstStyle/>
          <a:p>
            <a:pPr algn="just"/>
            <a:r>
              <a:rPr lang="es-EC" dirty="0" smtClean="0"/>
              <a:t>Conserva la estructura de la red </a:t>
            </a:r>
            <a:r>
              <a:rPr lang="es-EC" dirty="0" smtClean="0">
                <a:solidFill>
                  <a:srgbClr val="C00000"/>
                </a:solidFill>
              </a:rPr>
              <a:t>GSM/GPRS</a:t>
            </a:r>
          </a:p>
          <a:p>
            <a:pPr algn="just"/>
            <a:r>
              <a:rPr lang="es-EC" dirty="0" smtClean="0"/>
              <a:t>A diferencia de GPRS, aparece una interfaz de radio, la </a:t>
            </a:r>
            <a:r>
              <a:rPr lang="es-EC" dirty="0" smtClean="0">
                <a:solidFill>
                  <a:srgbClr val="C00000"/>
                </a:solidFill>
              </a:rPr>
              <a:t>UTRAN</a:t>
            </a:r>
            <a:r>
              <a:rPr lang="es-EC" dirty="0" smtClean="0"/>
              <a:t>, en ella, las BTSs serán sustituidas por nodos B y las BSCs por los RNC (Radio Network Controller), aparece la interfaz </a:t>
            </a:r>
            <a:r>
              <a:rPr lang="es-EC" dirty="0" smtClean="0">
                <a:solidFill>
                  <a:srgbClr val="C00000"/>
                </a:solidFill>
              </a:rPr>
              <a:t>Iu</a:t>
            </a:r>
            <a:r>
              <a:rPr lang="es-EC" dirty="0" smtClean="0"/>
              <a:t>, en lugar de la interfaz A</a:t>
            </a:r>
            <a:endParaRPr lang="es-EC" dirty="0"/>
          </a:p>
        </p:txBody>
      </p:sp>
      <p:pic>
        <p:nvPicPr>
          <p:cNvPr id="4" name="3 Imagen"/>
          <p:cNvPicPr/>
          <p:nvPr/>
        </p:nvPicPr>
        <p:blipFill>
          <a:blip r:embed="rId2" cstate="print"/>
          <a:srcRect/>
          <a:stretch>
            <a:fillRect/>
          </a:stretch>
        </p:blipFill>
        <p:spPr bwMode="auto">
          <a:xfrm>
            <a:off x="4857752" y="1857364"/>
            <a:ext cx="4000528" cy="2643206"/>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8680" y="285728"/>
            <a:ext cx="8229600" cy="1143000"/>
          </a:xfrm>
        </p:spPr>
        <p:txBody>
          <a:bodyPr/>
          <a:lstStyle/>
          <a:p>
            <a:r>
              <a:rPr lang="es-EC" dirty="0" smtClean="0"/>
              <a:t>Nucleo de Red (</a:t>
            </a:r>
            <a:r>
              <a:rPr lang="es-EC" dirty="0" smtClean="0">
                <a:solidFill>
                  <a:srgbClr val="C00000"/>
                </a:solidFill>
              </a:rPr>
              <a:t>Core Network</a:t>
            </a:r>
            <a:r>
              <a:rPr lang="es-EC" dirty="0" smtClean="0"/>
              <a:t>)</a:t>
            </a:r>
            <a:endParaRPr lang="es-EC" dirty="0"/>
          </a:p>
        </p:txBody>
      </p:sp>
      <p:sp>
        <p:nvSpPr>
          <p:cNvPr id="3" name="2 Marcador de contenido"/>
          <p:cNvSpPr>
            <a:spLocks noGrp="1"/>
          </p:cNvSpPr>
          <p:nvPr>
            <p:ph idx="1"/>
          </p:nvPr>
        </p:nvSpPr>
        <p:spPr>
          <a:xfrm>
            <a:off x="428596" y="1357298"/>
            <a:ext cx="8229600" cy="1900237"/>
          </a:xfrm>
        </p:spPr>
        <p:txBody>
          <a:bodyPr>
            <a:normAutofit fontScale="92500" lnSpcReduction="10000"/>
          </a:bodyPr>
          <a:lstStyle/>
          <a:p>
            <a:r>
              <a:rPr lang="es-EC" dirty="0" smtClean="0"/>
              <a:t>UMTS establecida por la 3GPP R99, establece un sistema de Radio Acceso de Banda Ancha y un Nucleo de Red evolucionado de GSM</a:t>
            </a:r>
          </a:p>
          <a:p>
            <a:r>
              <a:rPr lang="es-EC" dirty="0" smtClean="0"/>
              <a:t>Dominio de conmutación de circuitos (Domain CS) y dominio de conmutación de paquetes (Domain PS).</a:t>
            </a:r>
            <a:endParaRPr lang="es-EC" dirty="0"/>
          </a:p>
        </p:txBody>
      </p:sp>
      <p:pic>
        <p:nvPicPr>
          <p:cNvPr id="4" name="3 Imagen"/>
          <p:cNvPicPr/>
          <p:nvPr/>
        </p:nvPicPr>
        <p:blipFill>
          <a:blip r:embed="rId2" cstate="print"/>
          <a:srcRect/>
          <a:stretch>
            <a:fillRect/>
          </a:stretch>
        </p:blipFill>
        <p:spPr bwMode="auto">
          <a:xfrm>
            <a:off x="2129778" y="3214686"/>
            <a:ext cx="4942552" cy="3339412"/>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Mobile Switching Center (</a:t>
            </a:r>
            <a:r>
              <a:rPr lang="es-EC" dirty="0" smtClean="0">
                <a:solidFill>
                  <a:srgbClr val="C00000"/>
                </a:solidFill>
              </a:rPr>
              <a:t>MSC</a:t>
            </a:r>
            <a:r>
              <a:rPr lang="es-EC" dirty="0" smtClean="0"/>
              <a:t>)</a:t>
            </a:r>
            <a:endParaRPr lang="es-EC" dirty="0"/>
          </a:p>
        </p:txBody>
      </p:sp>
      <p:sp>
        <p:nvSpPr>
          <p:cNvPr id="3" name="2 Marcador de contenido"/>
          <p:cNvSpPr>
            <a:spLocks noGrp="1"/>
          </p:cNvSpPr>
          <p:nvPr>
            <p:ph idx="1"/>
          </p:nvPr>
        </p:nvSpPr>
        <p:spPr>
          <a:xfrm>
            <a:off x="457200" y="2260623"/>
            <a:ext cx="5900750" cy="4525963"/>
          </a:xfrm>
        </p:spPr>
        <p:txBody>
          <a:bodyPr>
            <a:normAutofit/>
          </a:bodyPr>
          <a:lstStyle/>
          <a:p>
            <a:r>
              <a:rPr lang="es-EC" dirty="0" smtClean="0"/>
              <a:t>El mismo MSC tanto para GSM como para </a:t>
            </a:r>
            <a:r>
              <a:rPr lang="es-EC" dirty="0" smtClean="0">
                <a:solidFill>
                  <a:srgbClr val="C00000"/>
                </a:solidFill>
              </a:rPr>
              <a:t>UMTS</a:t>
            </a:r>
          </a:p>
          <a:p>
            <a:r>
              <a:rPr lang="es-EC" dirty="0" smtClean="0"/>
              <a:t>La BSS de GSM y el RNS de UTRAN se pueden conectar con el mismo </a:t>
            </a:r>
            <a:r>
              <a:rPr lang="es-EC" dirty="0" smtClean="0">
                <a:solidFill>
                  <a:srgbClr val="C00000"/>
                </a:solidFill>
              </a:rPr>
              <a:t>MSC</a:t>
            </a:r>
          </a:p>
          <a:p>
            <a:r>
              <a:rPr lang="es-EC" dirty="0" smtClean="0"/>
              <a:t>Constituye la interfaz entre el sistema de radio y la red fija</a:t>
            </a:r>
          </a:p>
          <a:p>
            <a:r>
              <a:rPr lang="es-EC" dirty="0" smtClean="0"/>
              <a:t>Cobertura de radio de un área geográfica</a:t>
            </a:r>
            <a:endParaRPr lang="es-EC" dirty="0"/>
          </a:p>
        </p:txBody>
      </p:sp>
      <p:pic>
        <p:nvPicPr>
          <p:cNvPr id="6148" name="Picture 4"/>
          <p:cNvPicPr>
            <a:picLocks noChangeAspect="1" noChangeArrowheads="1"/>
          </p:cNvPicPr>
          <p:nvPr/>
        </p:nvPicPr>
        <p:blipFill>
          <a:blip r:embed="rId2" cstate="print"/>
          <a:srcRect/>
          <a:stretch>
            <a:fillRect/>
          </a:stretch>
        </p:blipFill>
        <p:spPr bwMode="auto">
          <a:xfrm>
            <a:off x="7072330" y="2357430"/>
            <a:ext cx="1357322" cy="34113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28604"/>
            <a:ext cx="8229600" cy="1143000"/>
          </a:xfrm>
        </p:spPr>
        <p:txBody>
          <a:bodyPr/>
          <a:lstStyle/>
          <a:p>
            <a:r>
              <a:rPr lang="es-EC" dirty="0" smtClean="0"/>
              <a:t>Home Location Register (</a:t>
            </a:r>
            <a:r>
              <a:rPr lang="es-EC" dirty="0" smtClean="0">
                <a:solidFill>
                  <a:srgbClr val="C00000"/>
                </a:solidFill>
              </a:rPr>
              <a:t>HLR</a:t>
            </a:r>
            <a:r>
              <a:rPr lang="es-EC" dirty="0" smtClean="0"/>
              <a:t>)</a:t>
            </a:r>
            <a:endParaRPr lang="es-EC" dirty="0"/>
          </a:p>
        </p:txBody>
      </p:sp>
      <p:sp>
        <p:nvSpPr>
          <p:cNvPr id="3" name="2 Marcador de contenido"/>
          <p:cNvSpPr>
            <a:spLocks noGrp="1"/>
          </p:cNvSpPr>
          <p:nvPr>
            <p:ph idx="1"/>
          </p:nvPr>
        </p:nvSpPr>
        <p:spPr>
          <a:xfrm>
            <a:off x="457200" y="1600201"/>
            <a:ext cx="8229600" cy="1828799"/>
          </a:xfrm>
        </p:spPr>
        <p:txBody>
          <a:bodyPr>
            <a:normAutofit/>
          </a:bodyPr>
          <a:lstStyle/>
          <a:p>
            <a:r>
              <a:rPr lang="es-EC" dirty="0" smtClean="0"/>
              <a:t>Contiene los datos permanentes del registro de suscriptor</a:t>
            </a:r>
          </a:p>
          <a:p>
            <a:r>
              <a:rPr lang="es-EC" dirty="0" smtClean="0"/>
              <a:t>Hay dos tipos de información en </a:t>
            </a:r>
            <a:r>
              <a:rPr lang="es-EC" dirty="0" smtClean="0">
                <a:solidFill>
                  <a:srgbClr val="C00000"/>
                </a:solidFill>
              </a:rPr>
              <a:t>HLR</a:t>
            </a:r>
            <a:r>
              <a:rPr lang="es-EC" dirty="0" smtClean="0"/>
              <a:t>, el registro de entrada permanente y temporal</a:t>
            </a:r>
          </a:p>
          <a:p>
            <a:pPr>
              <a:buNone/>
            </a:pPr>
            <a:endParaRPr lang="es-EC" dirty="0"/>
          </a:p>
        </p:txBody>
      </p:sp>
      <p:sp>
        <p:nvSpPr>
          <p:cNvPr id="4" name="3 CuadroTexto"/>
          <p:cNvSpPr txBox="1"/>
          <p:nvPr/>
        </p:nvSpPr>
        <p:spPr>
          <a:xfrm>
            <a:off x="714348" y="3500438"/>
            <a:ext cx="4143404" cy="2031325"/>
          </a:xfrm>
          <a:prstGeom prst="rect">
            <a:avLst/>
          </a:prstGeom>
          <a:noFill/>
        </p:spPr>
        <p:txBody>
          <a:bodyPr wrap="square" rtlCol="0">
            <a:spAutoFit/>
          </a:bodyPr>
          <a:lstStyle/>
          <a:p>
            <a:r>
              <a:rPr lang="es-EC" dirty="0" smtClean="0">
                <a:solidFill>
                  <a:srgbClr val="FFC000"/>
                </a:solidFill>
              </a:rPr>
              <a:t>Los datos permanentes incluyen:</a:t>
            </a:r>
          </a:p>
          <a:p>
            <a:r>
              <a:rPr lang="es-EC" dirty="0" smtClean="0"/>
              <a:t> </a:t>
            </a:r>
          </a:p>
          <a:p>
            <a:pPr lvl="0">
              <a:buFont typeface="Arial" pitchFamily="34" charset="0"/>
              <a:buChar char="•"/>
            </a:pPr>
            <a:r>
              <a:rPr lang="es-EC" dirty="0" smtClean="0"/>
              <a:t> Identidad internacional de suscriptor</a:t>
            </a:r>
          </a:p>
          <a:p>
            <a:pPr lvl="0">
              <a:buFont typeface="Arial" pitchFamily="34" charset="0"/>
              <a:buChar char="•"/>
            </a:pPr>
            <a:r>
              <a:rPr lang="es-EC" dirty="0" smtClean="0"/>
              <a:t> Posibles restricciones de roaming</a:t>
            </a:r>
          </a:p>
          <a:p>
            <a:pPr lvl="0">
              <a:buFont typeface="Arial" pitchFamily="34" charset="0"/>
              <a:buChar char="•"/>
            </a:pPr>
            <a:r>
              <a:rPr lang="es-EC" dirty="0" smtClean="0"/>
              <a:t> Clave de autentificación</a:t>
            </a:r>
          </a:p>
          <a:p>
            <a:pPr lvl="0">
              <a:buFont typeface="Arial" pitchFamily="34" charset="0"/>
              <a:buChar char="•"/>
            </a:pPr>
            <a:r>
              <a:rPr lang="es-EC" dirty="0" smtClean="0"/>
              <a:t> Parámetros de servicios suplementarios</a:t>
            </a:r>
          </a:p>
          <a:p>
            <a:endParaRPr lang="es-EC" dirty="0"/>
          </a:p>
        </p:txBody>
      </p:sp>
      <p:sp>
        <p:nvSpPr>
          <p:cNvPr id="5" name="4 CuadroTexto"/>
          <p:cNvSpPr txBox="1"/>
          <p:nvPr/>
        </p:nvSpPr>
        <p:spPr>
          <a:xfrm>
            <a:off x="5000596" y="3532062"/>
            <a:ext cx="4143404" cy="1754326"/>
          </a:xfrm>
          <a:prstGeom prst="rect">
            <a:avLst/>
          </a:prstGeom>
          <a:noFill/>
        </p:spPr>
        <p:txBody>
          <a:bodyPr wrap="square" rtlCol="0">
            <a:spAutoFit/>
          </a:bodyPr>
          <a:lstStyle/>
          <a:p>
            <a:r>
              <a:rPr lang="es-EC" dirty="0" smtClean="0">
                <a:solidFill>
                  <a:srgbClr val="FFC000"/>
                </a:solidFill>
              </a:rPr>
              <a:t>Los datos temporales incluyen:</a:t>
            </a:r>
          </a:p>
          <a:p>
            <a:pPr lvl="0"/>
            <a:endParaRPr lang="es-EC" dirty="0" smtClean="0"/>
          </a:p>
          <a:p>
            <a:pPr lvl="0">
              <a:buFont typeface="Arial" pitchFamily="34" charset="0"/>
              <a:buChar char="•"/>
            </a:pPr>
            <a:r>
              <a:rPr lang="es-EC" dirty="0" smtClean="0"/>
              <a:t> Identidad lo cal de la estación móvil</a:t>
            </a:r>
          </a:p>
          <a:p>
            <a:pPr lvl="0">
              <a:buFont typeface="Arial" pitchFamily="34" charset="0"/>
              <a:buChar char="•"/>
            </a:pPr>
            <a:r>
              <a:rPr lang="es-EC" dirty="0" smtClean="0"/>
              <a:t> Numero de MSC</a:t>
            </a:r>
          </a:p>
          <a:p>
            <a:pPr lvl="0">
              <a:buFont typeface="Arial" pitchFamily="34" charset="0"/>
              <a:buChar char="•"/>
            </a:pPr>
            <a:r>
              <a:rPr lang="es-EC" dirty="0" smtClean="0"/>
              <a:t> Numero de VLR</a:t>
            </a:r>
          </a:p>
          <a:p>
            <a:pPr lvl="0">
              <a:buFont typeface="Arial" pitchFamily="34" charset="0"/>
              <a:buChar char="•"/>
            </a:pPr>
            <a:endParaRPr lang="es-EC"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00042"/>
            <a:ext cx="8229600" cy="1143000"/>
          </a:xfrm>
        </p:spPr>
        <p:txBody>
          <a:bodyPr/>
          <a:lstStyle/>
          <a:p>
            <a:r>
              <a:rPr lang="es-EC" dirty="0" smtClean="0"/>
              <a:t>Visitor Location Register (</a:t>
            </a:r>
            <a:r>
              <a:rPr lang="es-EC" dirty="0" smtClean="0">
                <a:solidFill>
                  <a:srgbClr val="C00000"/>
                </a:solidFill>
              </a:rPr>
              <a:t>VLR</a:t>
            </a:r>
            <a:r>
              <a:rPr lang="es-EC" dirty="0" smtClean="0"/>
              <a:t>)</a:t>
            </a:r>
            <a:endParaRPr lang="es-EC" dirty="0"/>
          </a:p>
        </p:txBody>
      </p:sp>
      <p:sp>
        <p:nvSpPr>
          <p:cNvPr id="3" name="2 Marcador de contenido"/>
          <p:cNvSpPr>
            <a:spLocks noGrp="1"/>
          </p:cNvSpPr>
          <p:nvPr>
            <p:ph idx="1"/>
          </p:nvPr>
        </p:nvSpPr>
        <p:spPr>
          <a:xfrm>
            <a:off x="457200" y="2183152"/>
            <a:ext cx="8229600" cy="4389120"/>
          </a:xfrm>
        </p:spPr>
        <p:txBody>
          <a:bodyPr/>
          <a:lstStyle/>
          <a:p>
            <a:r>
              <a:rPr lang="es-EC" dirty="0" smtClean="0"/>
              <a:t>Contiene información acerca del Roaming en esta área del </a:t>
            </a:r>
            <a:r>
              <a:rPr lang="es-EC" dirty="0" smtClean="0">
                <a:solidFill>
                  <a:srgbClr val="C00000"/>
                </a:solidFill>
              </a:rPr>
              <a:t>MSC </a:t>
            </a:r>
          </a:p>
          <a:p>
            <a:r>
              <a:rPr lang="es-EC" dirty="0" smtClean="0"/>
              <a:t>El VLR contiene mucha de la misma información que el HLR</a:t>
            </a:r>
          </a:p>
          <a:p>
            <a:r>
              <a:rPr lang="es-EC" dirty="0" smtClean="0"/>
              <a:t>El VLR contiene toda la información necesaria para manejar las llamadas realizadas o recibidas por el móvil registrado en la base de datos</a:t>
            </a:r>
            <a:endParaRPr lang="es-EC"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00042"/>
            <a:ext cx="8229600" cy="1143000"/>
          </a:xfrm>
        </p:spPr>
        <p:txBody>
          <a:bodyPr>
            <a:normAutofit fontScale="90000"/>
          </a:bodyPr>
          <a:lstStyle/>
          <a:p>
            <a:r>
              <a:rPr lang="es-EC" dirty="0" smtClean="0"/>
              <a:t>Equipment Identity Register (</a:t>
            </a:r>
            <a:r>
              <a:rPr lang="es-EC" dirty="0" smtClean="0">
                <a:solidFill>
                  <a:srgbClr val="C00000"/>
                </a:solidFill>
              </a:rPr>
              <a:t>EIR</a:t>
            </a:r>
            <a:r>
              <a:rPr lang="es-EC" dirty="0" smtClean="0"/>
              <a:t>)</a:t>
            </a:r>
            <a:endParaRPr lang="es-EC" dirty="0"/>
          </a:p>
        </p:txBody>
      </p:sp>
      <p:sp>
        <p:nvSpPr>
          <p:cNvPr id="3" name="2 Marcador de contenido"/>
          <p:cNvSpPr>
            <a:spLocks noGrp="1"/>
          </p:cNvSpPr>
          <p:nvPr>
            <p:ph idx="1"/>
          </p:nvPr>
        </p:nvSpPr>
        <p:spPr>
          <a:xfrm>
            <a:off x="457200" y="2221232"/>
            <a:ext cx="8229600" cy="3350908"/>
          </a:xfrm>
        </p:spPr>
        <p:txBody>
          <a:bodyPr/>
          <a:lstStyle/>
          <a:p>
            <a:r>
              <a:rPr lang="es-EC" dirty="0" smtClean="0"/>
              <a:t>La identidad internacional del equipo móvil </a:t>
            </a:r>
          </a:p>
          <a:p>
            <a:pPr lvl="0"/>
            <a:r>
              <a:rPr lang="es-EC" dirty="0" smtClean="0">
                <a:solidFill>
                  <a:srgbClr val="C00000"/>
                </a:solidFill>
              </a:rPr>
              <a:t>Lista blanca</a:t>
            </a:r>
            <a:r>
              <a:rPr lang="es-EC" dirty="0" smtClean="0"/>
              <a:t>: Los IMEIs de equipos que están en buen orden</a:t>
            </a:r>
          </a:p>
          <a:p>
            <a:pPr lvl="0"/>
            <a:r>
              <a:rPr lang="es-EC" dirty="0" smtClean="0">
                <a:solidFill>
                  <a:srgbClr val="C00000"/>
                </a:solidFill>
              </a:rPr>
              <a:t>Lista Negra</a:t>
            </a:r>
            <a:r>
              <a:rPr lang="es-EC" dirty="0" smtClean="0"/>
              <a:t>: Los IMEIs de equipos reportados o perdidos</a:t>
            </a:r>
          </a:p>
          <a:p>
            <a:pPr lvl="0"/>
            <a:r>
              <a:rPr lang="es-EC" dirty="0" smtClean="0">
                <a:solidFill>
                  <a:srgbClr val="C00000"/>
                </a:solidFill>
              </a:rPr>
              <a:t>Lista Gris</a:t>
            </a:r>
            <a:r>
              <a:rPr lang="es-EC" dirty="0" smtClean="0"/>
              <a:t>: Los IMEIs de equipos que contienen problemas</a:t>
            </a:r>
          </a:p>
          <a:p>
            <a:pPr>
              <a:buNone/>
            </a:pPr>
            <a:endParaRPr lang="es-EC"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Authentication Center (</a:t>
            </a:r>
            <a:r>
              <a:rPr lang="es-EC" dirty="0" smtClean="0">
                <a:solidFill>
                  <a:srgbClr val="C00000"/>
                </a:solidFill>
              </a:rPr>
              <a:t>AuC</a:t>
            </a:r>
            <a:r>
              <a:rPr lang="es-EC" dirty="0" smtClean="0"/>
              <a:t>)</a:t>
            </a:r>
            <a:endParaRPr lang="es-EC" dirty="0"/>
          </a:p>
        </p:txBody>
      </p:sp>
      <p:sp>
        <p:nvSpPr>
          <p:cNvPr id="3" name="2 Marcador de contenido"/>
          <p:cNvSpPr>
            <a:spLocks noGrp="1"/>
          </p:cNvSpPr>
          <p:nvPr>
            <p:ph idx="1"/>
          </p:nvPr>
        </p:nvSpPr>
        <p:spPr>
          <a:xfrm>
            <a:off x="457200" y="2254590"/>
            <a:ext cx="8229600" cy="2031666"/>
          </a:xfrm>
        </p:spPr>
        <p:txBody>
          <a:bodyPr/>
          <a:lstStyle/>
          <a:p>
            <a:r>
              <a:rPr lang="es-EC" dirty="0" smtClean="0"/>
              <a:t>Almacena la clave de autentificación del suscriptor</a:t>
            </a:r>
          </a:p>
          <a:p>
            <a:r>
              <a:rPr lang="es-EC" dirty="0" smtClean="0"/>
              <a:t>Se asocia con un HLR</a:t>
            </a:r>
          </a:p>
          <a:p>
            <a:r>
              <a:rPr lang="es-EC" dirty="0" smtClean="0"/>
              <a:t>Almacena su correspondiente IMSI (</a:t>
            </a:r>
            <a:r>
              <a:rPr lang="es-EC" dirty="0" smtClean="0">
                <a:solidFill>
                  <a:srgbClr val="C00000"/>
                </a:solidFill>
              </a:rPr>
              <a:t>International Mobile Suscriber Identity</a:t>
            </a:r>
            <a:r>
              <a:rPr lang="es-EC" dirty="0" smtClean="0"/>
              <a:t>)</a:t>
            </a:r>
          </a:p>
          <a:p>
            <a:endParaRPr lang="es-EC"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28604"/>
            <a:ext cx="8229600" cy="1143000"/>
          </a:xfrm>
        </p:spPr>
        <p:txBody>
          <a:bodyPr>
            <a:normAutofit fontScale="90000"/>
          </a:bodyPr>
          <a:lstStyle/>
          <a:p>
            <a:r>
              <a:rPr lang="es-EC" dirty="0" smtClean="0"/>
              <a:t>Serving GPRS Support Node (</a:t>
            </a:r>
            <a:r>
              <a:rPr lang="es-EC" dirty="0" smtClean="0">
                <a:solidFill>
                  <a:srgbClr val="C00000"/>
                </a:solidFill>
              </a:rPr>
              <a:t>SGSN</a:t>
            </a:r>
            <a:r>
              <a:rPr lang="es-EC" dirty="0" smtClean="0"/>
              <a:t>)</a:t>
            </a:r>
            <a:endParaRPr lang="es-EC" dirty="0"/>
          </a:p>
        </p:txBody>
      </p:sp>
      <p:sp>
        <p:nvSpPr>
          <p:cNvPr id="3" name="2 Marcador de contenido"/>
          <p:cNvSpPr>
            <a:spLocks noGrp="1"/>
          </p:cNvSpPr>
          <p:nvPr>
            <p:ph idx="1"/>
          </p:nvPr>
        </p:nvSpPr>
        <p:spPr>
          <a:xfrm>
            <a:off x="457200" y="1600201"/>
            <a:ext cx="8229600" cy="1328733"/>
          </a:xfrm>
        </p:spPr>
        <p:txBody>
          <a:bodyPr>
            <a:normAutofit/>
          </a:bodyPr>
          <a:lstStyle/>
          <a:p>
            <a:r>
              <a:rPr lang="es-EC" dirty="0" smtClean="0"/>
              <a:t>Elemento central en al conmutación de paquetes </a:t>
            </a:r>
          </a:p>
          <a:p>
            <a:r>
              <a:rPr lang="es-EC" dirty="0" smtClean="0"/>
              <a:t>Se conecta con UTRAN mediante la interfaz Iu-PS</a:t>
            </a:r>
            <a:endParaRPr lang="es-EC" dirty="0"/>
          </a:p>
        </p:txBody>
      </p:sp>
      <p:sp>
        <p:nvSpPr>
          <p:cNvPr id="4" name="1 Título"/>
          <p:cNvSpPr txBox="1">
            <a:spLocks/>
          </p:cNvSpPr>
          <p:nvPr/>
        </p:nvSpPr>
        <p:spPr>
          <a:xfrm>
            <a:off x="485804" y="2857504"/>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4500" dirty="0" smtClean="0">
                <a:solidFill>
                  <a:schemeClr val="tx2"/>
                </a:solidFill>
                <a:latin typeface="+mj-lt"/>
                <a:ea typeface="+mj-ea"/>
                <a:cs typeface="+mj-cs"/>
              </a:rPr>
              <a:t>Gateway MSC </a:t>
            </a:r>
            <a:r>
              <a:rPr kumimoji="0" lang="es-EC" sz="4400" b="0" i="0" u="none" strike="noStrike" kern="1200" cap="none" spc="0" normalizeH="0" baseline="0" noProof="0" dirty="0" smtClean="0">
                <a:ln>
                  <a:noFill/>
                </a:ln>
                <a:solidFill>
                  <a:schemeClr val="tx1"/>
                </a:solidFill>
                <a:effectLst/>
                <a:uLnTx/>
                <a:uFillTx/>
                <a:latin typeface="+mj-lt"/>
                <a:ea typeface="+mj-ea"/>
                <a:cs typeface="+mj-cs"/>
              </a:rPr>
              <a:t>(</a:t>
            </a:r>
            <a:r>
              <a:rPr lang="es-EC" sz="4400" dirty="0" smtClean="0">
                <a:solidFill>
                  <a:srgbClr val="C00000"/>
                </a:solidFill>
                <a:latin typeface="+mj-lt"/>
                <a:ea typeface="+mj-ea"/>
                <a:cs typeface="+mj-cs"/>
              </a:rPr>
              <a:t>GMSC</a:t>
            </a:r>
            <a:r>
              <a:rPr kumimoji="0" lang="es-EC" sz="4400" b="0" i="0" u="none" strike="noStrike" kern="1200" cap="none" spc="0" normalizeH="0" baseline="0" noProof="0" dirty="0" smtClean="0">
                <a:ln>
                  <a:noFill/>
                </a:ln>
                <a:solidFill>
                  <a:schemeClr val="tx1"/>
                </a:solidFill>
                <a:effectLst/>
                <a:uLnTx/>
                <a:uFillTx/>
                <a:latin typeface="+mj-lt"/>
                <a:ea typeface="+mj-ea"/>
                <a:cs typeface="+mj-cs"/>
              </a:rPr>
              <a:t>)</a:t>
            </a:r>
            <a:endParaRPr kumimoji="0" lang="es-EC"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2 Marcador de contenido"/>
          <p:cNvSpPr txBox="1">
            <a:spLocks/>
          </p:cNvSpPr>
          <p:nvPr/>
        </p:nvSpPr>
        <p:spPr>
          <a:xfrm>
            <a:off x="460046" y="4171969"/>
            <a:ext cx="8229600" cy="1614485"/>
          </a:xfrm>
          <a:prstGeom prst="rect">
            <a:avLst/>
          </a:prstGeom>
        </p:spPr>
        <p:txBody>
          <a:bodyPr vert="horz" lIns="91440" tIns="45720" rIns="91440" bIns="45720" rtlCol="0">
            <a:normAutofit lnSpcReduction="10000"/>
          </a:bodyPr>
          <a:lstStyle/>
          <a:p>
            <a:pPr marL="342900" lvl="0" indent="-342900">
              <a:spcBef>
                <a:spcPct val="20000"/>
              </a:spcBef>
              <a:buFont typeface="Arial" pitchFamily="34" charset="0"/>
              <a:buChar char="•"/>
            </a:pPr>
            <a:r>
              <a:rPr lang="es-EC" sz="3200" dirty="0" smtClean="0"/>
              <a:t>Es un MSC que esta localizado entre la PSTN y los otros MSCs en la Red</a:t>
            </a:r>
            <a:r>
              <a:rPr kumimoji="0" lang="es-EC" sz="3200" b="0" i="0" u="none" strike="noStrike" kern="1200" cap="none" spc="0" normalizeH="0" baseline="0" noProof="0" dirty="0" smtClean="0">
                <a:ln>
                  <a:noFill/>
                </a:ln>
                <a:solidFill>
                  <a:schemeClr val="tx1"/>
                </a:solidFill>
                <a:effectLst/>
                <a:uLnTx/>
                <a:uFillTx/>
                <a:latin typeface="+mn-lt"/>
                <a:ea typeface="+mn-ea"/>
                <a:cs typeface="+mn-cs"/>
              </a:rPr>
              <a:t> </a:t>
            </a:r>
          </a:p>
          <a:p>
            <a:pPr marL="342900" indent="-342900">
              <a:spcBef>
                <a:spcPct val="20000"/>
              </a:spcBef>
              <a:buFont typeface="Arial" pitchFamily="34" charset="0"/>
              <a:buChar char="•"/>
            </a:pPr>
            <a:r>
              <a:rPr lang="es-EC" sz="3200" dirty="0" err="1" smtClean="0"/>
              <a:t>Rutea</a:t>
            </a:r>
            <a:r>
              <a:rPr lang="es-EC" sz="3200" dirty="0" smtClean="0"/>
              <a:t> llamadas entrantes al apropiado MSC.</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57242" y="500042"/>
            <a:ext cx="8229600" cy="1143000"/>
          </a:xfrm>
        </p:spPr>
        <p:txBody>
          <a:bodyPr>
            <a:normAutofit fontScale="90000"/>
          </a:bodyPr>
          <a:lstStyle/>
          <a:p>
            <a:r>
              <a:rPr lang="es-EC" dirty="0" smtClean="0"/>
              <a:t>Red de Acceso de Radio (</a:t>
            </a:r>
            <a:r>
              <a:rPr lang="es-EC" dirty="0" smtClean="0">
                <a:solidFill>
                  <a:srgbClr val="C00000"/>
                </a:solidFill>
              </a:rPr>
              <a:t>UTRAN</a:t>
            </a:r>
            <a:r>
              <a:rPr lang="es-EC" dirty="0" smtClean="0"/>
              <a:t>)</a:t>
            </a:r>
            <a:endParaRPr lang="es-EC" dirty="0"/>
          </a:p>
        </p:txBody>
      </p:sp>
      <p:sp>
        <p:nvSpPr>
          <p:cNvPr id="3" name="2 Marcador de contenido"/>
          <p:cNvSpPr>
            <a:spLocks noGrp="1"/>
          </p:cNvSpPr>
          <p:nvPr>
            <p:ph idx="1"/>
          </p:nvPr>
        </p:nvSpPr>
        <p:spPr>
          <a:xfrm>
            <a:off x="428596" y="1885953"/>
            <a:ext cx="8186766" cy="2114551"/>
          </a:xfrm>
        </p:spPr>
        <p:txBody>
          <a:bodyPr>
            <a:normAutofit lnSpcReduction="10000"/>
          </a:bodyPr>
          <a:lstStyle/>
          <a:p>
            <a:r>
              <a:rPr lang="es-EC" dirty="0" smtClean="0"/>
              <a:t>Contiene uno o mas subsistemas RNS (</a:t>
            </a:r>
            <a:r>
              <a:rPr lang="es-EC" dirty="0" smtClean="0">
                <a:solidFill>
                  <a:srgbClr val="C00000"/>
                </a:solidFill>
              </a:rPr>
              <a:t>Radio Network Subsystem</a:t>
            </a:r>
            <a:r>
              <a:rPr lang="es-EC" dirty="0" smtClean="0"/>
              <a:t>)</a:t>
            </a:r>
          </a:p>
          <a:p>
            <a:r>
              <a:rPr lang="es-EC" dirty="0" smtClean="0"/>
              <a:t>Esta formado por un controlador RNC (</a:t>
            </a:r>
            <a:r>
              <a:rPr lang="es-EC" dirty="0" smtClean="0">
                <a:solidFill>
                  <a:srgbClr val="C00000"/>
                </a:solidFill>
              </a:rPr>
              <a:t>Radio Network Controller</a:t>
            </a:r>
            <a:r>
              <a:rPr lang="es-EC" dirty="0" smtClean="0"/>
              <a:t>) y un conjunto de estaciones base (</a:t>
            </a:r>
            <a:r>
              <a:rPr lang="es-EC" dirty="0" smtClean="0">
                <a:solidFill>
                  <a:srgbClr val="C00000"/>
                </a:solidFill>
              </a:rPr>
              <a:t>Nodos B</a:t>
            </a:r>
            <a:r>
              <a:rPr lang="es-EC" dirty="0" smtClean="0"/>
              <a:t>)</a:t>
            </a:r>
          </a:p>
          <a:p>
            <a:endParaRPr lang="es-EC" dirty="0"/>
          </a:p>
        </p:txBody>
      </p:sp>
      <p:pic>
        <p:nvPicPr>
          <p:cNvPr id="1026" name="Picture 2"/>
          <p:cNvPicPr>
            <a:picLocks noChangeAspect="1" noChangeArrowheads="1"/>
          </p:cNvPicPr>
          <p:nvPr/>
        </p:nvPicPr>
        <p:blipFill>
          <a:blip r:embed="rId2" cstate="print"/>
          <a:srcRect/>
          <a:stretch>
            <a:fillRect/>
          </a:stretch>
        </p:blipFill>
        <p:spPr bwMode="auto">
          <a:xfrm>
            <a:off x="4898171" y="4421145"/>
            <a:ext cx="4102985" cy="1936813"/>
          </a:xfrm>
          <a:prstGeom prst="rect">
            <a:avLst/>
          </a:prstGeom>
          <a:noFill/>
          <a:ln w="9525">
            <a:noFill/>
            <a:miter lim="800000"/>
            <a:headEnd/>
            <a:tailEnd/>
          </a:ln>
          <a:effectLst/>
        </p:spPr>
      </p:pic>
      <p:sp>
        <p:nvSpPr>
          <p:cNvPr id="5" name="2 Marcador de contenido"/>
          <p:cNvSpPr txBox="1">
            <a:spLocks/>
          </p:cNvSpPr>
          <p:nvPr/>
        </p:nvSpPr>
        <p:spPr>
          <a:xfrm>
            <a:off x="479603" y="4314845"/>
            <a:ext cx="4176714" cy="2114551"/>
          </a:xfrm>
          <a:prstGeom prst="rect">
            <a:avLst/>
          </a:prstGeom>
        </p:spPr>
        <p:txBody>
          <a:bodyPr vert="horz" lIns="91440" tIns="45720" rIns="91440" bIns="45720" rtlCol="0">
            <a:normAutofit fontScale="85000" lnSpcReduction="20000"/>
          </a:bodyPr>
          <a:lstStyle/>
          <a:p>
            <a:pPr marL="342900" lvl="0" indent="-342900">
              <a:spcBef>
                <a:spcPct val="20000"/>
              </a:spcBef>
              <a:buFont typeface="Arial" pitchFamily="34" charset="0"/>
              <a:buChar char="•"/>
            </a:pPr>
            <a:r>
              <a:rPr lang="es-EC" sz="3200" dirty="0" smtClean="0"/>
              <a:t>se especifican dos tipos de interfaces: la interfaz </a:t>
            </a:r>
            <a:r>
              <a:rPr lang="es-EC" sz="3200" dirty="0" smtClean="0">
                <a:solidFill>
                  <a:srgbClr val="C00000"/>
                </a:solidFill>
              </a:rPr>
              <a:t>Iub</a:t>
            </a:r>
            <a:r>
              <a:rPr lang="es-EC" sz="3200" dirty="0" smtClean="0"/>
              <a:t> entre cada Nodo B y el RNC que lo controla y la interfaz </a:t>
            </a:r>
            <a:r>
              <a:rPr lang="es-EC" sz="3200" dirty="0" smtClean="0">
                <a:solidFill>
                  <a:srgbClr val="C00000"/>
                </a:solidFill>
              </a:rPr>
              <a:t>Lur</a:t>
            </a:r>
            <a:r>
              <a:rPr lang="es-EC" sz="3200" dirty="0" smtClean="0"/>
              <a:t> entre RNCs</a:t>
            </a:r>
            <a:endParaRPr kumimoji="0" lang="es-EC"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57166"/>
            <a:ext cx="8229600" cy="1143000"/>
          </a:xfrm>
        </p:spPr>
        <p:txBody>
          <a:bodyPr/>
          <a:lstStyle/>
          <a:p>
            <a:r>
              <a:rPr lang="es-EC" dirty="0" smtClean="0"/>
              <a:t>Radio Network Controller (</a:t>
            </a:r>
            <a:r>
              <a:rPr lang="es-EC" dirty="0" smtClean="0">
                <a:solidFill>
                  <a:srgbClr val="C00000"/>
                </a:solidFill>
              </a:rPr>
              <a:t>RNC</a:t>
            </a:r>
            <a:r>
              <a:rPr lang="es-EC" dirty="0" smtClean="0"/>
              <a:t>)</a:t>
            </a:r>
            <a:endParaRPr lang="es-EC" dirty="0"/>
          </a:p>
        </p:txBody>
      </p:sp>
      <p:sp>
        <p:nvSpPr>
          <p:cNvPr id="3" name="2 Marcador de contenido"/>
          <p:cNvSpPr>
            <a:spLocks noGrp="1"/>
          </p:cNvSpPr>
          <p:nvPr>
            <p:ph idx="1"/>
          </p:nvPr>
        </p:nvSpPr>
        <p:spPr>
          <a:xfrm>
            <a:off x="457200" y="1600201"/>
            <a:ext cx="8115328" cy="2757494"/>
          </a:xfrm>
        </p:spPr>
        <p:txBody>
          <a:bodyPr>
            <a:normAutofit/>
          </a:bodyPr>
          <a:lstStyle/>
          <a:p>
            <a:r>
              <a:rPr lang="es-EC" dirty="0" smtClean="0"/>
              <a:t>Un RNC  es comparable a un BSC en redes GSM</a:t>
            </a:r>
          </a:p>
          <a:p>
            <a:r>
              <a:rPr lang="es-EC" dirty="0" smtClean="0"/>
              <a:t>Desde el </a:t>
            </a:r>
            <a:r>
              <a:rPr lang="es-EC" dirty="0" smtClean="0">
                <a:solidFill>
                  <a:srgbClr val="C00000"/>
                </a:solidFill>
              </a:rPr>
              <a:t>RNC</a:t>
            </a:r>
            <a:r>
              <a:rPr lang="es-EC" dirty="0" smtClean="0"/>
              <a:t> se controlan los recursos lógicos hacia el nodo B</a:t>
            </a:r>
          </a:p>
          <a:p>
            <a:r>
              <a:rPr lang="es-EC" dirty="0" smtClean="0"/>
              <a:t>El </a:t>
            </a:r>
            <a:r>
              <a:rPr lang="es-EC" dirty="0" smtClean="0">
                <a:solidFill>
                  <a:srgbClr val="C00000"/>
                </a:solidFill>
              </a:rPr>
              <a:t>RNC</a:t>
            </a:r>
            <a:r>
              <a:rPr lang="es-EC" dirty="0" smtClean="0"/>
              <a:t> provee control descentralizado de los Nodos B en su área de cobertura</a:t>
            </a:r>
          </a:p>
          <a:p>
            <a:r>
              <a:rPr lang="es-EC" dirty="0" smtClean="0"/>
              <a:t>Se encarga del manejo de los recursos de radio</a:t>
            </a:r>
            <a:endParaRPr lang="es-EC" dirty="0"/>
          </a:p>
        </p:txBody>
      </p:sp>
      <p:pic>
        <p:nvPicPr>
          <p:cNvPr id="4" name="3 Imagen"/>
          <p:cNvPicPr/>
          <p:nvPr/>
        </p:nvPicPr>
        <p:blipFill>
          <a:blip r:embed="rId2" cstate="print"/>
          <a:srcRect/>
          <a:stretch>
            <a:fillRect/>
          </a:stretch>
        </p:blipFill>
        <p:spPr bwMode="auto">
          <a:xfrm>
            <a:off x="4714876" y="4500570"/>
            <a:ext cx="3929090" cy="2000264"/>
          </a:xfrm>
          <a:prstGeom prst="rect">
            <a:avLst/>
          </a:prstGeom>
          <a:noFill/>
          <a:ln w="9525">
            <a:solidFill>
              <a:schemeClr val="tx1"/>
            </a:solidFill>
            <a:miter lim="800000"/>
            <a:headEnd/>
            <a:tailEnd/>
          </a:ln>
        </p:spPr>
      </p:pic>
      <p:sp>
        <p:nvSpPr>
          <p:cNvPr id="5" name="2 Marcador de contenido"/>
          <p:cNvSpPr txBox="1">
            <a:spLocks/>
          </p:cNvSpPr>
          <p:nvPr/>
        </p:nvSpPr>
        <p:spPr>
          <a:xfrm>
            <a:off x="474276" y="4243382"/>
            <a:ext cx="3929090" cy="2543204"/>
          </a:xfrm>
          <a:prstGeom prst="rect">
            <a:avLst/>
          </a:prstGeom>
        </p:spPr>
        <p:txBody>
          <a:bodyPr vert="horz" lIns="91440" tIns="45720" rIns="91440" bIns="45720" rtlCol="0">
            <a:normAutofit fontScale="85000" lnSpcReduction="20000"/>
          </a:bodyPr>
          <a:lstStyle/>
          <a:p>
            <a:pPr marL="342900" lvl="0" indent="-342900">
              <a:spcBef>
                <a:spcPct val="20000"/>
              </a:spcBef>
              <a:buFont typeface="Arial" pitchFamily="34" charset="0"/>
              <a:buChar char="•"/>
            </a:pPr>
            <a:r>
              <a:rPr lang="es-EC" sz="3200" dirty="0" smtClean="0"/>
              <a:t>El control de admisión</a:t>
            </a:r>
          </a:p>
          <a:p>
            <a:pPr marL="342900" lvl="0" indent="-342900">
              <a:spcBef>
                <a:spcPct val="20000"/>
              </a:spcBef>
              <a:buFont typeface="Arial" pitchFamily="34" charset="0"/>
              <a:buChar char="•"/>
            </a:pPr>
            <a:r>
              <a:rPr lang="es-EC" sz="3200" dirty="0" smtClean="0"/>
              <a:t>Asignación de canal</a:t>
            </a:r>
          </a:p>
          <a:p>
            <a:pPr marL="342900" lvl="0" indent="-342900">
              <a:spcBef>
                <a:spcPct val="20000"/>
              </a:spcBef>
              <a:buFont typeface="Arial" pitchFamily="34" charset="0"/>
              <a:buChar char="•"/>
            </a:pPr>
            <a:r>
              <a:rPr lang="es-EC" sz="3200" dirty="0" smtClean="0"/>
              <a:t>Control de Handover</a:t>
            </a:r>
          </a:p>
          <a:p>
            <a:pPr marL="342900" lvl="0" indent="-342900">
              <a:spcBef>
                <a:spcPct val="20000"/>
              </a:spcBef>
              <a:buFont typeface="Arial" pitchFamily="34" charset="0"/>
              <a:buChar char="•"/>
            </a:pPr>
            <a:r>
              <a:rPr lang="es-EC" sz="3200" dirty="0" smtClean="0"/>
              <a:t>Señalización de Broadcast </a:t>
            </a:r>
          </a:p>
          <a:p>
            <a:pPr marL="342900" lvl="0" indent="-342900">
              <a:spcBef>
                <a:spcPct val="20000"/>
              </a:spcBef>
              <a:buFont typeface="Arial" pitchFamily="34" charset="0"/>
              <a:buChar char="•"/>
            </a:pPr>
            <a:r>
              <a:rPr lang="es-EC" sz="2800" dirty="0" smtClean="0"/>
              <a:t>Control de potencia</a:t>
            </a:r>
            <a:endParaRPr kumimoji="0" lang="es-EC"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2286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400" b="0" i="0" u="none" strike="noStrike" kern="1200" cap="none" spc="0" normalizeH="0" baseline="0" noProof="0" dirty="0" smtClean="0">
                <a:ln>
                  <a:noFill/>
                </a:ln>
                <a:solidFill>
                  <a:schemeClr val="tx1"/>
                </a:solidFill>
                <a:effectLst/>
                <a:uLnTx/>
                <a:uFillTx/>
                <a:latin typeface="+mj-lt"/>
                <a:ea typeface="+mj-ea"/>
                <a:cs typeface="+mj-cs"/>
              </a:rPr>
              <a:t>Mobile Station (MS)</a:t>
            </a:r>
          </a:p>
        </p:txBody>
      </p:sp>
      <p:sp>
        <p:nvSpPr>
          <p:cNvPr id="5" name="Rectangle 5"/>
          <p:cNvSpPr txBox="1">
            <a:spLocks noChangeArrowheads="1"/>
          </p:cNvSpPr>
          <p:nvPr/>
        </p:nvSpPr>
        <p:spPr>
          <a:xfrm>
            <a:off x="457200" y="1295400"/>
            <a:ext cx="6615130" cy="3205170"/>
          </a:xfrm>
          <a:prstGeom prst="rect">
            <a:avLst/>
          </a:prstGeom>
        </p:spPr>
        <p:txBody>
          <a:bodyPr/>
          <a:lstStyle/>
          <a:p>
            <a:pPr marL="342900" marR="0" lvl="0" indent="-342900" algn="l" defTabSz="914400" rtl="0" eaLnBrk="1" fontAlgn="auto" latinLnBrk="0" hangingPunct="1">
              <a:lnSpc>
                <a:spcPct val="110000"/>
              </a:lnSpc>
              <a:spcBef>
                <a:spcPct val="20000"/>
              </a:spcBef>
              <a:spcAft>
                <a:spcPts val="0"/>
              </a:spcAft>
              <a:buClrTx/>
              <a:buSzTx/>
              <a:buFont typeface="Arial" pitchFamily="34" charset="0"/>
              <a:buChar char="•"/>
              <a:tabLst/>
              <a:defRPr/>
            </a:pPr>
            <a:r>
              <a:rPr kumimoji="0" lang="es-ES" sz="3200" b="0" i="0" u="none" strike="noStrike" kern="1200" cap="none" spc="0" normalizeH="0" baseline="0" noProof="0" dirty="0" smtClean="0">
                <a:ln>
                  <a:noFill/>
                </a:ln>
                <a:solidFill>
                  <a:schemeClr val="tx1"/>
                </a:solidFill>
                <a:effectLst/>
                <a:uLnTx/>
                <a:uFillTx/>
                <a:latin typeface="+mn-lt"/>
                <a:ea typeface="+mn-ea"/>
                <a:cs typeface="+mn-cs"/>
              </a:rPr>
              <a:t>Estación o Terminal del usuario</a:t>
            </a:r>
          </a:p>
          <a:p>
            <a:pPr marL="342900" marR="0" lvl="0" indent="-342900" algn="l" defTabSz="914400" rtl="0" eaLnBrk="1" fontAlgn="auto" latinLnBrk="0" hangingPunct="1">
              <a:lnSpc>
                <a:spcPct val="110000"/>
              </a:lnSpc>
              <a:spcBef>
                <a:spcPct val="20000"/>
              </a:spcBef>
              <a:spcAft>
                <a:spcPts val="0"/>
              </a:spcAft>
              <a:buClrTx/>
              <a:buSzTx/>
              <a:buFont typeface="Arial" pitchFamily="34" charset="0"/>
              <a:buChar char="•"/>
              <a:tabLst/>
              <a:defRPr/>
            </a:pPr>
            <a:r>
              <a:rPr kumimoji="0" lang="es-ES" sz="3200" b="0" i="0" u="none" strike="noStrike" kern="1200" cap="none" spc="0" normalizeH="0" baseline="0" noProof="0" dirty="0" smtClean="0">
                <a:ln>
                  <a:noFill/>
                </a:ln>
                <a:solidFill>
                  <a:schemeClr val="tx1"/>
                </a:solidFill>
                <a:effectLst/>
                <a:uLnTx/>
                <a:uFillTx/>
                <a:latin typeface="+mn-lt"/>
                <a:ea typeface="+mn-ea"/>
                <a:cs typeface="+mn-cs"/>
              </a:rPr>
              <a:t>Mobile Equipment (</a:t>
            </a:r>
            <a:r>
              <a:rPr kumimoji="0" lang="es-ES" sz="3200" b="0" i="0" u="sng" strike="noStrike" kern="1200" cap="none" spc="0" normalizeH="0" baseline="0" noProof="0" dirty="0" smtClean="0">
                <a:ln>
                  <a:noFill/>
                </a:ln>
                <a:solidFill>
                  <a:schemeClr val="accent2"/>
                </a:solidFill>
                <a:effectLst/>
                <a:uLnTx/>
                <a:uFillTx/>
                <a:latin typeface="+mn-lt"/>
                <a:ea typeface="+mn-ea"/>
                <a:cs typeface="+mn-cs"/>
              </a:rPr>
              <a:t>ME</a:t>
            </a:r>
            <a:r>
              <a:rPr kumimoji="0" lang="es-ES" sz="32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10000"/>
              </a:lnSpc>
              <a:spcBef>
                <a:spcPct val="20000"/>
              </a:spcBef>
              <a:spcAft>
                <a:spcPts val="0"/>
              </a:spcAft>
              <a:buClrTx/>
              <a:buSzTx/>
              <a:buFont typeface="Arial" pitchFamily="34" charset="0"/>
              <a:buChar char="•"/>
              <a:tabLst/>
              <a:defRPr/>
            </a:pPr>
            <a:r>
              <a:rPr kumimoji="0" lang="es-ES" sz="3200" b="0" i="0" u="none" strike="noStrike" kern="1200" cap="none" spc="0" normalizeH="0" baseline="0" noProof="0" dirty="0" smtClean="0">
                <a:ln>
                  <a:noFill/>
                </a:ln>
                <a:solidFill>
                  <a:schemeClr val="tx1"/>
                </a:solidFill>
                <a:effectLst/>
                <a:uLnTx/>
                <a:uFillTx/>
                <a:latin typeface="+mn-lt"/>
                <a:ea typeface="+mn-ea"/>
                <a:cs typeface="+mn-cs"/>
              </a:rPr>
              <a:t>Subscriber Identity Module (</a:t>
            </a:r>
            <a:r>
              <a:rPr kumimoji="0" lang="es-ES" sz="3200" b="0" i="0" u="sng" strike="noStrike" kern="1200" cap="none" spc="0" normalizeH="0" baseline="0" noProof="0" dirty="0" smtClean="0">
                <a:ln>
                  <a:noFill/>
                </a:ln>
                <a:solidFill>
                  <a:schemeClr val="accent2"/>
                </a:solidFill>
                <a:effectLst/>
                <a:uLnTx/>
                <a:uFillTx/>
                <a:latin typeface="+mn-lt"/>
                <a:ea typeface="+mn-ea"/>
                <a:cs typeface="+mn-cs"/>
              </a:rPr>
              <a:t>SIM</a:t>
            </a:r>
            <a:r>
              <a:rPr kumimoji="0" lang="es-ES" sz="3200" b="0" i="0" u="none" strike="noStrike" kern="1200" cap="none" spc="0" normalizeH="0" baseline="0" noProof="0" dirty="0" smtClean="0">
                <a:ln>
                  <a:noFill/>
                </a:ln>
                <a:solidFill>
                  <a:schemeClr val="tx1"/>
                </a:solidFill>
                <a:effectLst/>
                <a:uLnTx/>
                <a:uFillTx/>
                <a:latin typeface="+mn-lt"/>
                <a:ea typeface="+mn-ea"/>
                <a:cs typeface="+mn-cs"/>
              </a:rPr>
              <a:t>)</a:t>
            </a:r>
          </a:p>
        </p:txBody>
      </p:sp>
      <p:sp>
        <p:nvSpPr>
          <p:cNvPr id="7" name="Text Box 21"/>
          <p:cNvSpPr txBox="1">
            <a:spLocks noChangeArrowheads="1"/>
          </p:cNvSpPr>
          <p:nvPr/>
        </p:nvSpPr>
        <p:spPr bwMode="auto">
          <a:xfrm>
            <a:off x="457200" y="4724400"/>
            <a:ext cx="8229600" cy="1373188"/>
          </a:xfrm>
          <a:prstGeom prst="rect">
            <a:avLst/>
          </a:prstGeom>
          <a:noFill/>
          <a:ln w="19050">
            <a:noFill/>
            <a:miter lim="800000"/>
            <a:headEnd/>
            <a:tailEnd/>
          </a:ln>
        </p:spPr>
        <p:txBody>
          <a:bodyPr>
            <a:spAutoFit/>
          </a:bodyPr>
          <a:lstStyle/>
          <a:p>
            <a:pPr algn="just">
              <a:spcBef>
                <a:spcPct val="50000"/>
              </a:spcBef>
            </a:pPr>
            <a:r>
              <a:rPr lang="es-ES" sz="2800" b="1" dirty="0">
                <a:solidFill>
                  <a:srgbClr val="FFFF00"/>
                </a:solidFill>
              </a:rPr>
              <a:t>Función Principal: </a:t>
            </a:r>
            <a:r>
              <a:rPr lang="es-ES" sz="2800" dirty="0" smtClean="0"/>
              <a:t>Permitir </a:t>
            </a:r>
            <a:r>
              <a:rPr lang="es-ES" sz="2800" dirty="0"/>
              <a:t>al usuario recibir y </a:t>
            </a:r>
            <a:r>
              <a:rPr lang="es-ES" sz="2800" dirty="0" smtClean="0"/>
              <a:t>realizar </a:t>
            </a:r>
            <a:r>
              <a:rPr lang="es-ES" sz="2800" dirty="0"/>
              <a:t>llamadas desde cualquier parte de la zona de servicio de la </a:t>
            </a:r>
            <a:r>
              <a:rPr lang="es-ES" sz="2800" dirty="0" smtClean="0"/>
              <a:t>red.</a:t>
            </a:r>
            <a:endParaRPr lang="es-ES" sz="2800" dirty="0"/>
          </a:p>
        </p:txBody>
      </p:sp>
      <p:sp>
        <p:nvSpPr>
          <p:cNvPr id="8" name="Rectangle 27"/>
          <p:cNvSpPr>
            <a:spLocks noChangeArrowheads="1"/>
          </p:cNvSpPr>
          <p:nvPr/>
        </p:nvSpPr>
        <p:spPr bwMode="auto">
          <a:xfrm>
            <a:off x="457200" y="3505200"/>
            <a:ext cx="8229600" cy="1066800"/>
          </a:xfrm>
          <a:prstGeom prst="rect">
            <a:avLst/>
          </a:prstGeom>
          <a:noFill/>
          <a:ln w="9525">
            <a:noFill/>
            <a:miter lim="800000"/>
            <a:headEnd/>
            <a:tailEnd/>
          </a:ln>
        </p:spPr>
        <p:txBody>
          <a:bodyPr/>
          <a:lstStyle/>
          <a:p>
            <a:pPr marL="342900" indent="-342900" algn="l">
              <a:lnSpc>
                <a:spcPct val="90000"/>
              </a:lnSpc>
              <a:spcBef>
                <a:spcPct val="20000"/>
              </a:spcBef>
              <a:buFontTx/>
              <a:buChar char="•"/>
            </a:pPr>
            <a:r>
              <a:rPr lang="es-ES" sz="2800"/>
              <a:t>Movilidad Personalizada. El IMEI y El IMSI son independientes</a:t>
            </a:r>
          </a:p>
        </p:txBody>
      </p:sp>
      <p:pic>
        <p:nvPicPr>
          <p:cNvPr id="1026" name="Picture 2"/>
          <p:cNvPicPr>
            <a:picLocks noChangeAspect="1" noChangeArrowheads="1"/>
          </p:cNvPicPr>
          <p:nvPr/>
        </p:nvPicPr>
        <p:blipFill>
          <a:blip r:embed="rId2" cstate="print"/>
          <a:srcRect/>
          <a:stretch>
            <a:fillRect/>
          </a:stretch>
        </p:blipFill>
        <p:spPr bwMode="auto">
          <a:xfrm>
            <a:off x="7143768" y="1071546"/>
            <a:ext cx="1785950" cy="223694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Nodo B</a:t>
            </a:r>
            <a:endParaRPr lang="es-EC" dirty="0"/>
          </a:p>
        </p:txBody>
      </p:sp>
      <p:sp>
        <p:nvSpPr>
          <p:cNvPr id="3" name="2 Marcador de contenido"/>
          <p:cNvSpPr>
            <a:spLocks noGrp="1"/>
          </p:cNvSpPr>
          <p:nvPr>
            <p:ph idx="1"/>
          </p:nvPr>
        </p:nvSpPr>
        <p:spPr/>
        <p:txBody>
          <a:bodyPr>
            <a:normAutofit/>
          </a:bodyPr>
          <a:lstStyle/>
          <a:p>
            <a:r>
              <a:rPr lang="es-EC" dirty="0" smtClean="0"/>
              <a:t>Unidad de transmisión/recepción que permite la comunicación entre las radio celdas</a:t>
            </a:r>
          </a:p>
          <a:p>
            <a:r>
              <a:rPr lang="es-EC" dirty="0" smtClean="0"/>
              <a:t>Se conecta con el equipo del usuario (UE) a través de la interfaz de radio </a:t>
            </a:r>
            <a:r>
              <a:rPr lang="es-EC" dirty="0" smtClean="0">
                <a:solidFill>
                  <a:srgbClr val="C00000"/>
                </a:solidFill>
              </a:rPr>
              <a:t>Uu</a:t>
            </a:r>
            <a:r>
              <a:rPr lang="es-EC" dirty="0" smtClean="0"/>
              <a:t> utilizando </a:t>
            </a:r>
            <a:r>
              <a:rPr lang="es-EC" dirty="0" smtClean="0">
                <a:solidFill>
                  <a:srgbClr val="C00000"/>
                </a:solidFill>
              </a:rPr>
              <a:t>WCDMA </a:t>
            </a:r>
          </a:p>
          <a:p>
            <a:r>
              <a:rPr lang="es-EC" dirty="0" smtClean="0"/>
              <a:t>Soporta los modos </a:t>
            </a:r>
            <a:r>
              <a:rPr lang="es-EC" dirty="0" smtClean="0">
                <a:solidFill>
                  <a:srgbClr val="C00000"/>
                </a:solidFill>
              </a:rPr>
              <a:t>FDD</a:t>
            </a:r>
            <a:r>
              <a:rPr lang="es-EC" dirty="0" smtClean="0"/>
              <a:t> y </a:t>
            </a:r>
            <a:r>
              <a:rPr lang="es-EC" dirty="0" smtClean="0">
                <a:solidFill>
                  <a:srgbClr val="C00000"/>
                </a:solidFill>
              </a:rPr>
              <a:t>TDD</a:t>
            </a:r>
            <a:r>
              <a:rPr lang="es-EC" dirty="0" smtClean="0"/>
              <a:t> simultáneamente</a:t>
            </a:r>
          </a:p>
          <a:p>
            <a:r>
              <a:rPr lang="es-EC" dirty="0" smtClean="0"/>
              <a:t>La principal función del nodo B es la conversión de unidades de radio en la interfaz de radio </a:t>
            </a:r>
            <a:r>
              <a:rPr lang="es-EC" dirty="0" smtClean="0">
                <a:solidFill>
                  <a:srgbClr val="C00000"/>
                </a:solidFill>
              </a:rPr>
              <a:t>Uu</a:t>
            </a:r>
          </a:p>
          <a:p>
            <a:endParaRPr lang="es-EC"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User Equipment (</a:t>
            </a:r>
            <a:r>
              <a:rPr lang="es-EC" dirty="0" smtClean="0">
                <a:solidFill>
                  <a:srgbClr val="C00000"/>
                </a:solidFill>
              </a:rPr>
              <a:t>UE</a:t>
            </a:r>
            <a:r>
              <a:rPr lang="es-EC" dirty="0" smtClean="0"/>
              <a:t>)</a:t>
            </a:r>
            <a:endParaRPr lang="es-EC" dirty="0"/>
          </a:p>
        </p:txBody>
      </p:sp>
      <p:sp>
        <p:nvSpPr>
          <p:cNvPr id="3" name="2 Marcador de contenido"/>
          <p:cNvSpPr>
            <a:spLocks noGrp="1"/>
          </p:cNvSpPr>
          <p:nvPr>
            <p:ph idx="1"/>
          </p:nvPr>
        </p:nvSpPr>
        <p:spPr>
          <a:xfrm>
            <a:off x="457200" y="2260623"/>
            <a:ext cx="6758006" cy="1954195"/>
          </a:xfrm>
        </p:spPr>
        <p:txBody>
          <a:bodyPr/>
          <a:lstStyle/>
          <a:p>
            <a:r>
              <a:rPr lang="es-EC" dirty="0" smtClean="0"/>
              <a:t>Integra el equipo móvil del suscriptor y el USIM (</a:t>
            </a:r>
            <a:r>
              <a:rPr lang="es-EC" dirty="0" smtClean="0">
                <a:solidFill>
                  <a:srgbClr val="C00000"/>
                </a:solidFill>
              </a:rPr>
              <a:t>UMTS Suscriber Identity Module</a:t>
            </a:r>
            <a:r>
              <a:rPr lang="es-EC" dirty="0" smtClean="0"/>
              <a:t>)</a:t>
            </a:r>
          </a:p>
          <a:p>
            <a:r>
              <a:rPr lang="es-EC" dirty="0" smtClean="0"/>
              <a:t>Los terminales de tercera generación ya no serán comunes teléfonos móviles</a:t>
            </a:r>
            <a:endParaRPr lang="es-EC" dirty="0"/>
          </a:p>
        </p:txBody>
      </p:sp>
      <p:pic>
        <p:nvPicPr>
          <p:cNvPr id="2051" name="Picture 3"/>
          <p:cNvPicPr>
            <a:picLocks noChangeAspect="1" noChangeArrowheads="1"/>
          </p:cNvPicPr>
          <p:nvPr/>
        </p:nvPicPr>
        <p:blipFill>
          <a:blip r:embed="rId2" cstate="print"/>
          <a:srcRect/>
          <a:stretch>
            <a:fillRect/>
          </a:stretch>
        </p:blipFill>
        <p:spPr bwMode="auto">
          <a:xfrm>
            <a:off x="7358082" y="1500174"/>
            <a:ext cx="1233493" cy="20297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571744"/>
            <a:ext cx="8429684" cy="1143000"/>
          </a:xfrm>
        </p:spPr>
        <p:txBody>
          <a:bodyPr>
            <a:normAutofit fontScale="90000"/>
          </a:bodyPr>
          <a:lstStyle/>
          <a:p>
            <a:r>
              <a:rPr lang="es-EC" dirty="0" smtClean="0"/>
              <a:t>CAPACIDADES TECNOLOGICAS</a:t>
            </a:r>
            <a:br>
              <a:rPr lang="es-EC" dirty="0" smtClean="0"/>
            </a:br>
            <a:r>
              <a:rPr lang="es-EC" dirty="0" smtClean="0">
                <a:solidFill>
                  <a:srgbClr val="C00000"/>
                </a:solidFill>
              </a:rPr>
              <a:t>GSM/GPRS/EDGE/UMTS/HSDPA/HSUPA</a:t>
            </a:r>
            <a:endParaRPr lang="es-EC" dirty="0">
              <a:solidFill>
                <a:srgbClr val="C0000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Capacidades de Datos para la Evolución de </a:t>
            </a:r>
            <a:r>
              <a:rPr lang="es-EC" dirty="0" smtClean="0">
                <a:solidFill>
                  <a:srgbClr val="C00000"/>
                </a:solidFill>
              </a:rPr>
              <a:t>GSM</a:t>
            </a:r>
            <a:r>
              <a:rPr lang="es-EC" dirty="0" smtClean="0"/>
              <a:t> a </a:t>
            </a:r>
            <a:r>
              <a:rPr lang="es-EC" dirty="0" smtClean="0">
                <a:solidFill>
                  <a:srgbClr val="C00000"/>
                </a:solidFill>
              </a:rPr>
              <a:t>UMTS</a:t>
            </a:r>
            <a:endParaRPr lang="es-EC" dirty="0">
              <a:solidFill>
                <a:srgbClr val="C00000"/>
              </a:solidFill>
            </a:endParaRPr>
          </a:p>
        </p:txBody>
      </p:sp>
      <p:sp>
        <p:nvSpPr>
          <p:cNvPr id="3" name="2 Marcador de contenido"/>
          <p:cNvSpPr>
            <a:spLocks noGrp="1"/>
          </p:cNvSpPr>
          <p:nvPr>
            <p:ph idx="1"/>
          </p:nvPr>
        </p:nvSpPr>
        <p:spPr>
          <a:xfrm>
            <a:off x="457200" y="1814514"/>
            <a:ext cx="8229600" cy="1185858"/>
          </a:xfrm>
        </p:spPr>
        <p:txBody>
          <a:bodyPr/>
          <a:lstStyle/>
          <a:p>
            <a:r>
              <a:rPr lang="es-EC" dirty="0" smtClean="0"/>
              <a:t>2G a 3G incorpora optimizaciones constantes de capacidad y eficiencia</a:t>
            </a:r>
          </a:p>
          <a:p>
            <a:endParaRPr lang="es-EC" dirty="0"/>
          </a:p>
        </p:txBody>
      </p:sp>
      <p:pic>
        <p:nvPicPr>
          <p:cNvPr id="4" name="3 Imagen"/>
          <p:cNvPicPr/>
          <p:nvPr/>
        </p:nvPicPr>
        <p:blipFill>
          <a:blip r:embed="rId2" cstate="print"/>
          <a:srcRect/>
          <a:stretch>
            <a:fillRect/>
          </a:stretch>
        </p:blipFill>
        <p:spPr bwMode="auto">
          <a:xfrm>
            <a:off x="1428728" y="3000372"/>
            <a:ext cx="6357982" cy="357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57166"/>
            <a:ext cx="8229600" cy="1143000"/>
          </a:xfrm>
        </p:spPr>
        <p:txBody>
          <a:bodyPr/>
          <a:lstStyle/>
          <a:p>
            <a:r>
              <a:rPr lang="es-EC" dirty="0" smtClean="0"/>
              <a:t>Capacidad </a:t>
            </a:r>
            <a:r>
              <a:rPr lang="es-EC" dirty="0" smtClean="0">
                <a:solidFill>
                  <a:srgbClr val="C00000"/>
                </a:solidFill>
              </a:rPr>
              <a:t>GPRS</a:t>
            </a:r>
            <a:endParaRPr lang="es-EC" dirty="0">
              <a:solidFill>
                <a:srgbClr val="C00000"/>
              </a:solidFill>
            </a:endParaRPr>
          </a:p>
        </p:txBody>
      </p:sp>
      <p:sp>
        <p:nvSpPr>
          <p:cNvPr id="3" name="2 Marcador de contenido"/>
          <p:cNvSpPr>
            <a:spLocks noGrp="1"/>
          </p:cNvSpPr>
          <p:nvPr>
            <p:ph idx="1"/>
          </p:nvPr>
        </p:nvSpPr>
        <p:spPr>
          <a:xfrm>
            <a:off x="457200" y="1600200"/>
            <a:ext cx="8401080" cy="3186122"/>
          </a:xfrm>
        </p:spPr>
        <p:txBody>
          <a:bodyPr>
            <a:normAutofit fontScale="92500" lnSpcReduction="20000"/>
          </a:bodyPr>
          <a:lstStyle/>
          <a:p>
            <a:r>
              <a:rPr lang="es-EC" dirty="0" smtClean="0"/>
              <a:t>Una solución de conectividad </a:t>
            </a:r>
            <a:r>
              <a:rPr lang="es-EC" dirty="0" smtClean="0">
                <a:solidFill>
                  <a:srgbClr val="C00000"/>
                </a:solidFill>
              </a:rPr>
              <a:t>IP</a:t>
            </a:r>
            <a:r>
              <a:rPr lang="es-EC" dirty="0" smtClean="0"/>
              <a:t> basada en paquetes</a:t>
            </a:r>
          </a:p>
          <a:p>
            <a:r>
              <a:rPr lang="es-EC" dirty="0" smtClean="0"/>
              <a:t>Las redes GPRS operan como extensiones inalámbricas de Internet</a:t>
            </a:r>
          </a:p>
          <a:p>
            <a:r>
              <a:rPr lang="es-EC" dirty="0" smtClean="0"/>
              <a:t>Si se utilizan dispositivos de cuatro ranuras de tiempo, las velocidades de </a:t>
            </a:r>
            <a:r>
              <a:rPr lang="es-EC" i="1" dirty="0" smtClean="0"/>
              <a:t>throughput </a:t>
            </a:r>
            <a:r>
              <a:rPr lang="es-EC" dirty="0" smtClean="0"/>
              <a:t>alcanzadas son de hasta 48 Kbits/s y </a:t>
            </a:r>
            <a:r>
              <a:rPr lang="es-EC" dirty="0" smtClean="0"/>
              <a:t>80 </a:t>
            </a:r>
            <a:r>
              <a:rPr lang="es-EC" dirty="0" smtClean="0"/>
              <a:t>Kbits/s utilizando CS3 a CS4</a:t>
            </a:r>
          </a:p>
          <a:p>
            <a:r>
              <a:rPr lang="es-EC" dirty="0" smtClean="0"/>
              <a:t>GSM utiliza radio-canales de un ancho de 200 KHz, divididos temporalmente en ocho ranuras de tiempo que se repiten cada 4.6 mseg</a:t>
            </a:r>
            <a:endParaRPr lang="es-EC" dirty="0"/>
          </a:p>
        </p:txBody>
      </p:sp>
      <p:pic>
        <p:nvPicPr>
          <p:cNvPr id="4" name="3 Imagen"/>
          <p:cNvPicPr/>
          <p:nvPr/>
        </p:nvPicPr>
        <p:blipFill>
          <a:blip r:embed="rId2" cstate="print"/>
          <a:srcRect/>
          <a:stretch>
            <a:fillRect/>
          </a:stretch>
        </p:blipFill>
        <p:spPr bwMode="auto">
          <a:xfrm>
            <a:off x="3428992" y="4643446"/>
            <a:ext cx="4714908" cy="19288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Capacidad </a:t>
            </a:r>
            <a:r>
              <a:rPr lang="es-EC" dirty="0" smtClean="0">
                <a:solidFill>
                  <a:srgbClr val="C00000"/>
                </a:solidFill>
              </a:rPr>
              <a:t>GPRS</a:t>
            </a:r>
            <a:endParaRPr lang="es-EC" dirty="0">
              <a:solidFill>
                <a:srgbClr val="C00000"/>
              </a:solidFill>
            </a:endParaRPr>
          </a:p>
        </p:txBody>
      </p:sp>
      <p:sp>
        <p:nvSpPr>
          <p:cNvPr id="3" name="2 Marcador de contenido"/>
          <p:cNvSpPr>
            <a:spLocks noGrp="1"/>
          </p:cNvSpPr>
          <p:nvPr>
            <p:ph idx="1"/>
          </p:nvPr>
        </p:nvSpPr>
        <p:spPr/>
        <p:txBody>
          <a:bodyPr>
            <a:normAutofit lnSpcReduction="10000"/>
          </a:bodyPr>
          <a:lstStyle/>
          <a:p>
            <a:pPr algn="just"/>
            <a:r>
              <a:rPr lang="es-EC" dirty="0" smtClean="0"/>
              <a:t>Cada ranura de tiempo puede entregar velocidades de datos al usuario de aproximadamente 10 Kbits/s utilizando los esquemas de codificación de </a:t>
            </a:r>
            <a:r>
              <a:rPr lang="es-EC" dirty="0" smtClean="0">
                <a:solidFill>
                  <a:srgbClr val="C00000"/>
                </a:solidFill>
              </a:rPr>
              <a:t>CS1</a:t>
            </a:r>
            <a:r>
              <a:rPr lang="es-EC" dirty="0" smtClean="0"/>
              <a:t> a </a:t>
            </a:r>
            <a:r>
              <a:rPr lang="es-EC" dirty="0" smtClean="0">
                <a:solidFill>
                  <a:srgbClr val="C00000"/>
                </a:solidFill>
              </a:rPr>
              <a:t>CS2</a:t>
            </a:r>
          </a:p>
          <a:p>
            <a:pPr algn="just"/>
            <a:r>
              <a:rPr lang="es-EC" dirty="0" smtClean="0"/>
              <a:t>Con los esquemas de codificación 3 y 4, GPRS tiene mayor flexibilidad en la forma en que el radio enlace asigna bits, lo que brinda un </a:t>
            </a:r>
            <a:r>
              <a:rPr lang="es-EC" i="1" dirty="0" smtClean="0"/>
              <a:t>throughput </a:t>
            </a:r>
            <a:r>
              <a:rPr lang="es-EC" dirty="0" smtClean="0"/>
              <a:t>incrementado (</a:t>
            </a:r>
            <a:r>
              <a:rPr lang="es-EC" dirty="0" smtClean="0">
                <a:solidFill>
                  <a:srgbClr val="C00000"/>
                </a:solidFill>
              </a:rPr>
              <a:t>33% más</a:t>
            </a:r>
            <a:r>
              <a:rPr lang="es-EC" dirty="0" smtClean="0"/>
              <a:t>)</a:t>
            </a:r>
          </a:p>
          <a:p>
            <a:pPr algn="just"/>
            <a:r>
              <a:rPr lang="es-EC" dirty="0" smtClean="0"/>
              <a:t>La red puede ajustar dinámicamente la capacidad entre las funciones de voz y de datos, y también puede reservar una cantidad mínima de recursos para cada servicio</a:t>
            </a:r>
            <a:endParaRPr lang="es-EC"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Capacidad </a:t>
            </a:r>
            <a:r>
              <a:rPr lang="es-EC" dirty="0" smtClean="0">
                <a:solidFill>
                  <a:srgbClr val="C00000"/>
                </a:solidFill>
              </a:rPr>
              <a:t>EDGE</a:t>
            </a:r>
            <a:endParaRPr lang="es-EC" dirty="0">
              <a:solidFill>
                <a:srgbClr val="C00000"/>
              </a:solidFill>
            </a:endParaRPr>
          </a:p>
        </p:txBody>
      </p:sp>
      <p:sp>
        <p:nvSpPr>
          <p:cNvPr id="3" name="2 Marcador de contenido"/>
          <p:cNvSpPr>
            <a:spLocks noGrp="1"/>
          </p:cNvSpPr>
          <p:nvPr>
            <p:ph idx="1"/>
          </p:nvPr>
        </p:nvSpPr>
        <p:spPr/>
        <p:txBody>
          <a:bodyPr>
            <a:normAutofit lnSpcReduction="10000"/>
          </a:bodyPr>
          <a:lstStyle/>
          <a:p>
            <a:r>
              <a:rPr lang="es-EC" dirty="0" smtClean="0"/>
              <a:t>Tecnología celular oficial de </a:t>
            </a:r>
            <a:r>
              <a:rPr lang="es-EC" dirty="0" smtClean="0">
                <a:solidFill>
                  <a:srgbClr val="C00000"/>
                </a:solidFill>
              </a:rPr>
              <a:t>3G </a:t>
            </a:r>
          </a:p>
          <a:p>
            <a:r>
              <a:rPr lang="es-EC" dirty="0" smtClean="0"/>
              <a:t>Optimización a las redes GSM/GPRS e incrementar las velocidades de datos en un factor de tres sobre GPRS</a:t>
            </a:r>
          </a:p>
          <a:p>
            <a:r>
              <a:rPr lang="es-EC" dirty="0" smtClean="0"/>
              <a:t>Enhanced GPRS</a:t>
            </a:r>
          </a:p>
          <a:p>
            <a:r>
              <a:rPr lang="es-EC" dirty="0" smtClean="0"/>
              <a:t>EDGE selecciona dinámicamente el esquema de modulación</a:t>
            </a:r>
          </a:p>
          <a:p>
            <a:r>
              <a:rPr lang="es-EC" dirty="0" smtClean="0"/>
              <a:t>El throughput resultante por ranura de tiempo puede variar entre 8.8 Kbits/s y 59.2 Kbits/s con una muy buena relación portadora a interferencia</a:t>
            </a:r>
          </a:p>
          <a:p>
            <a:r>
              <a:rPr lang="es-EC" dirty="0" smtClean="0"/>
              <a:t>Velocidad de red pico de 473.6 Kbits/s </a:t>
            </a:r>
          </a:p>
          <a:p>
            <a:endParaRPr lang="es-EC"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57166"/>
            <a:ext cx="8229600" cy="1143000"/>
          </a:xfrm>
        </p:spPr>
        <p:txBody>
          <a:bodyPr/>
          <a:lstStyle/>
          <a:p>
            <a:r>
              <a:rPr lang="es-EC" dirty="0" smtClean="0"/>
              <a:t>Capacidad </a:t>
            </a:r>
            <a:r>
              <a:rPr lang="es-EC" dirty="0" smtClean="0">
                <a:solidFill>
                  <a:srgbClr val="C00000"/>
                </a:solidFill>
              </a:rPr>
              <a:t>EDGE</a:t>
            </a:r>
            <a:endParaRPr lang="es-EC" dirty="0">
              <a:solidFill>
                <a:srgbClr val="C00000"/>
              </a:solidFill>
            </a:endParaRPr>
          </a:p>
        </p:txBody>
      </p:sp>
      <p:sp>
        <p:nvSpPr>
          <p:cNvPr id="3" name="2 Marcador de contenido"/>
          <p:cNvSpPr>
            <a:spLocks noGrp="1"/>
          </p:cNvSpPr>
          <p:nvPr>
            <p:ph idx="1"/>
          </p:nvPr>
        </p:nvSpPr>
        <p:spPr>
          <a:xfrm>
            <a:off x="457200" y="1600201"/>
            <a:ext cx="8229600" cy="971543"/>
          </a:xfrm>
        </p:spPr>
        <p:txBody>
          <a:bodyPr>
            <a:normAutofit/>
          </a:bodyPr>
          <a:lstStyle/>
          <a:p>
            <a:r>
              <a:rPr lang="es-EC" dirty="0" smtClean="0"/>
              <a:t>EDGE incrementa la eficiencia espectral</a:t>
            </a:r>
          </a:p>
          <a:p>
            <a:r>
              <a:rPr lang="es-EC" dirty="0" smtClean="0"/>
              <a:t>EDGE es tan efectivo </a:t>
            </a:r>
            <a:endParaRPr lang="es-EC" dirty="0"/>
          </a:p>
        </p:txBody>
      </p:sp>
      <p:pic>
        <p:nvPicPr>
          <p:cNvPr id="4" name="3 Imagen"/>
          <p:cNvPicPr/>
          <p:nvPr/>
        </p:nvPicPr>
        <p:blipFill>
          <a:blip r:embed="rId2" cstate="print"/>
          <a:srcRect/>
          <a:stretch>
            <a:fillRect/>
          </a:stretch>
        </p:blipFill>
        <p:spPr bwMode="auto">
          <a:xfrm>
            <a:off x="1785918" y="2786058"/>
            <a:ext cx="5572164" cy="357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57166"/>
            <a:ext cx="8229600" cy="1143000"/>
          </a:xfrm>
        </p:spPr>
        <p:txBody>
          <a:bodyPr/>
          <a:lstStyle/>
          <a:p>
            <a:r>
              <a:rPr lang="es-EC" dirty="0" smtClean="0"/>
              <a:t>Capacidad </a:t>
            </a:r>
            <a:r>
              <a:rPr lang="es-EC" dirty="0" smtClean="0">
                <a:solidFill>
                  <a:srgbClr val="C00000"/>
                </a:solidFill>
              </a:rPr>
              <a:t>UMTS/WCDMA</a:t>
            </a:r>
            <a:endParaRPr lang="es-EC" dirty="0">
              <a:solidFill>
                <a:srgbClr val="C00000"/>
              </a:solidFill>
            </a:endParaRPr>
          </a:p>
        </p:txBody>
      </p:sp>
      <p:sp>
        <p:nvSpPr>
          <p:cNvPr id="3" name="2 Marcador de contenido"/>
          <p:cNvSpPr>
            <a:spLocks noGrp="1"/>
          </p:cNvSpPr>
          <p:nvPr>
            <p:ph idx="1"/>
          </p:nvPr>
        </p:nvSpPr>
        <p:spPr>
          <a:xfrm>
            <a:off x="457200" y="1600201"/>
            <a:ext cx="8401080" cy="2686056"/>
          </a:xfrm>
        </p:spPr>
        <p:txBody>
          <a:bodyPr>
            <a:normAutofit fontScale="92500" lnSpcReduction="20000"/>
          </a:bodyPr>
          <a:lstStyle/>
          <a:p>
            <a:r>
              <a:rPr lang="es-EC" dirty="0" smtClean="0"/>
              <a:t>UMTS emplea una tecnología de radio-acceso WCDMA</a:t>
            </a:r>
          </a:p>
          <a:p>
            <a:r>
              <a:rPr lang="es-EC" dirty="0" smtClean="0"/>
              <a:t>Red central común que soporta múltiples redes de radio-acceso </a:t>
            </a:r>
          </a:p>
          <a:p>
            <a:r>
              <a:rPr lang="es-EC" dirty="0" smtClean="0"/>
              <a:t>Red UMTS Multi-radio</a:t>
            </a:r>
          </a:p>
          <a:p>
            <a:r>
              <a:rPr lang="es-EC" dirty="0" smtClean="0"/>
              <a:t>sistema de espectro expandido</a:t>
            </a:r>
          </a:p>
          <a:p>
            <a:r>
              <a:rPr lang="es-EC" dirty="0" smtClean="0"/>
              <a:t>Los canales de datos pueden dar soporta hasta 2 </a:t>
            </a:r>
            <a:r>
              <a:rPr lang="es-EC" dirty="0" err="1" smtClean="0"/>
              <a:t>Mbits</a:t>
            </a:r>
            <a:r>
              <a:rPr lang="es-EC" dirty="0" smtClean="0"/>
              <a:t>/s de </a:t>
            </a:r>
            <a:r>
              <a:rPr lang="es-EC" i="1" dirty="0" smtClean="0"/>
              <a:t>throughput </a:t>
            </a:r>
            <a:endParaRPr lang="es-EC" dirty="0"/>
          </a:p>
        </p:txBody>
      </p:sp>
      <p:pic>
        <p:nvPicPr>
          <p:cNvPr id="4" name="3 Imagen"/>
          <p:cNvPicPr/>
          <p:nvPr/>
        </p:nvPicPr>
        <p:blipFill>
          <a:blip r:embed="rId2" cstate="print"/>
          <a:srcRect/>
          <a:stretch>
            <a:fillRect/>
          </a:stretch>
        </p:blipFill>
        <p:spPr bwMode="auto">
          <a:xfrm>
            <a:off x="3000364" y="3929066"/>
            <a:ext cx="4786346" cy="27146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00042"/>
            <a:ext cx="8229600" cy="1143000"/>
          </a:xfrm>
        </p:spPr>
        <p:txBody>
          <a:bodyPr/>
          <a:lstStyle/>
          <a:p>
            <a:r>
              <a:rPr lang="es-EC" dirty="0" smtClean="0"/>
              <a:t>Capacidad </a:t>
            </a:r>
            <a:r>
              <a:rPr lang="es-EC" dirty="0" smtClean="0">
                <a:solidFill>
                  <a:srgbClr val="C00000"/>
                </a:solidFill>
              </a:rPr>
              <a:t>UMTS/WCDMA</a:t>
            </a:r>
            <a:endParaRPr lang="es-EC" dirty="0">
              <a:solidFill>
                <a:srgbClr val="C00000"/>
              </a:solidFill>
            </a:endParaRPr>
          </a:p>
        </p:txBody>
      </p:sp>
      <p:sp>
        <p:nvSpPr>
          <p:cNvPr id="3" name="2 Marcador de contenido"/>
          <p:cNvSpPr>
            <a:spLocks noGrp="1"/>
          </p:cNvSpPr>
          <p:nvPr>
            <p:ph idx="1"/>
          </p:nvPr>
        </p:nvSpPr>
        <p:spPr/>
        <p:txBody>
          <a:bodyPr>
            <a:normAutofit/>
          </a:bodyPr>
          <a:lstStyle/>
          <a:p>
            <a:r>
              <a:rPr lang="es-EC" dirty="0" smtClean="0"/>
              <a:t>En UMTS Multi-radio, los operadores pueden asignar canales de EDGE y canales de WCDMA</a:t>
            </a:r>
          </a:p>
          <a:p>
            <a:r>
              <a:rPr lang="es-EC" dirty="0" smtClean="0"/>
              <a:t>UMTS emplea una sofisticada arquitectura de calidad de servicio</a:t>
            </a:r>
          </a:p>
          <a:p>
            <a:r>
              <a:rPr lang="es-EC" dirty="0" smtClean="0"/>
              <a:t>Conversación</a:t>
            </a:r>
          </a:p>
          <a:p>
            <a:r>
              <a:rPr lang="es-EC" dirty="0" smtClean="0"/>
              <a:t>Streaming</a:t>
            </a:r>
          </a:p>
          <a:p>
            <a:r>
              <a:rPr lang="es-EC" dirty="0" smtClean="0"/>
              <a:t>Interactivo</a:t>
            </a:r>
          </a:p>
          <a:p>
            <a:r>
              <a:rPr lang="es-EC" dirty="0" smtClean="0"/>
              <a:t>Subordinado</a:t>
            </a:r>
          </a:p>
          <a:p>
            <a:r>
              <a:rPr lang="es-EC" dirty="0" smtClean="0"/>
              <a:t>Subsistema IP Multimedia (</a:t>
            </a:r>
            <a:r>
              <a:rPr lang="es-EC" dirty="0" smtClean="0">
                <a:solidFill>
                  <a:srgbClr val="C00000"/>
                </a:solidFill>
              </a:rPr>
              <a:t>IMS</a:t>
            </a:r>
            <a:r>
              <a:rPr lang="es-EC" dirty="0" smtClean="0"/>
              <a:t>)</a:t>
            </a:r>
            <a:endParaRPr lang="es-EC"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595330"/>
            <a:ext cx="8229600" cy="1143000"/>
          </a:xfrm>
        </p:spPr>
        <p:txBody>
          <a:bodyPr/>
          <a:lstStyle/>
          <a:p>
            <a:pPr eaLnBrk="1" hangingPunct="1">
              <a:defRPr/>
            </a:pPr>
            <a:r>
              <a:rPr lang="es-ES" dirty="0" smtClean="0"/>
              <a:t>Mobile Equipment (</a:t>
            </a:r>
            <a:r>
              <a:rPr lang="es-ES" dirty="0" smtClean="0">
                <a:solidFill>
                  <a:srgbClr val="C00000"/>
                </a:solidFill>
              </a:rPr>
              <a:t>ME</a:t>
            </a:r>
            <a:r>
              <a:rPr lang="es-ES" dirty="0" smtClean="0"/>
              <a:t>)</a:t>
            </a:r>
          </a:p>
        </p:txBody>
      </p:sp>
      <p:sp>
        <p:nvSpPr>
          <p:cNvPr id="5" name="Rectangle 18"/>
          <p:cNvSpPr>
            <a:spLocks noChangeArrowheads="1"/>
          </p:cNvSpPr>
          <p:nvPr/>
        </p:nvSpPr>
        <p:spPr bwMode="auto">
          <a:xfrm>
            <a:off x="533400" y="1905000"/>
            <a:ext cx="5562600" cy="2971800"/>
          </a:xfrm>
          <a:prstGeom prst="rect">
            <a:avLst/>
          </a:prstGeom>
          <a:noFill/>
          <a:ln w="9525">
            <a:noFill/>
            <a:miter lim="800000"/>
            <a:headEnd/>
            <a:tailEnd/>
          </a:ln>
        </p:spPr>
        <p:txBody>
          <a:bodyPr/>
          <a:lstStyle/>
          <a:p>
            <a:pPr marL="342900" indent="-342900" algn="l">
              <a:lnSpc>
                <a:spcPct val="90000"/>
              </a:lnSpc>
              <a:spcBef>
                <a:spcPct val="20000"/>
              </a:spcBef>
              <a:buFontTx/>
              <a:buChar char="•"/>
            </a:pPr>
            <a:endParaRPr lang="es-EC" sz="2400"/>
          </a:p>
        </p:txBody>
      </p:sp>
      <p:sp>
        <p:nvSpPr>
          <p:cNvPr id="6" name="Rectangle 20"/>
          <p:cNvSpPr>
            <a:spLocks noChangeArrowheads="1"/>
          </p:cNvSpPr>
          <p:nvPr/>
        </p:nvSpPr>
        <p:spPr bwMode="auto">
          <a:xfrm>
            <a:off x="457200" y="2043130"/>
            <a:ext cx="5410200" cy="3429000"/>
          </a:xfrm>
          <a:prstGeom prst="rect">
            <a:avLst/>
          </a:prstGeom>
          <a:noFill/>
          <a:ln w="9525">
            <a:noFill/>
            <a:miter lim="800000"/>
            <a:headEnd/>
            <a:tailEnd/>
          </a:ln>
        </p:spPr>
        <p:txBody>
          <a:bodyPr/>
          <a:lstStyle/>
          <a:p>
            <a:pPr marL="342900" indent="-342900" algn="l">
              <a:lnSpc>
                <a:spcPct val="110000"/>
              </a:lnSpc>
              <a:spcBef>
                <a:spcPct val="20000"/>
              </a:spcBef>
              <a:buFontTx/>
              <a:buChar char="•"/>
            </a:pPr>
            <a:r>
              <a:rPr lang="es-ES" sz="2800" dirty="0">
                <a:solidFill>
                  <a:srgbClr val="000000"/>
                </a:solidFill>
              </a:rPr>
              <a:t>Receptor Transmisor de Radio</a:t>
            </a:r>
          </a:p>
          <a:p>
            <a:pPr marL="342900" indent="-342900" algn="l">
              <a:lnSpc>
                <a:spcPct val="110000"/>
              </a:lnSpc>
              <a:spcBef>
                <a:spcPct val="20000"/>
              </a:spcBef>
              <a:buFontTx/>
              <a:buChar char="•"/>
            </a:pPr>
            <a:r>
              <a:rPr lang="es-ES" sz="2800" dirty="0">
                <a:solidFill>
                  <a:srgbClr val="000000"/>
                </a:solidFill>
              </a:rPr>
              <a:t>Procesador de Señales Digital</a:t>
            </a:r>
          </a:p>
          <a:p>
            <a:pPr marL="342900" indent="-342900" algn="l">
              <a:lnSpc>
                <a:spcPct val="110000"/>
              </a:lnSpc>
              <a:spcBef>
                <a:spcPct val="20000"/>
              </a:spcBef>
              <a:buFontTx/>
              <a:buChar char="•"/>
            </a:pPr>
            <a:r>
              <a:rPr lang="es-ES" sz="2800" dirty="0">
                <a:solidFill>
                  <a:srgbClr val="000000"/>
                </a:solidFill>
              </a:rPr>
              <a:t>Pantalla</a:t>
            </a:r>
          </a:p>
          <a:p>
            <a:pPr marL="342900" indent="-342900" algn="l">
              <a:lnSpc>
                <a:spcPct val="110000"/>
              </a:lnSpc>
              <a:spcBef>
                <a:spcPct val="20000"/>
              </a:spcBef>
              <a:buFontTx/>
              <a:buChar char="•"/>
            </a:pPr>
            <a:r>
              <a:rPr lang="es-ES" sz="2800" dirty="0">
                <a:solidFill>
                  <a:srgbClr val="000000"/>
                </a:solidFill>
              </a:rPr>
              <a:t>Se inserta Tarjeta Inteligente</a:t>
            </a:r>
          </a:p>
        </p:txBody>
      </p:sp>
      <p:sp>
        <p:nvSpPr>
          <p:cNvPr id="7" name="Rectangle 22"/>
          <p:cNvSpPr>
            <a:spLocks noChangeArrowheads="1"/>
          </p:cNvSpPr>
          <p:nvPr/>
        </p:nvSpPr>
        <p:spPr bwMode="auto">
          <a:xfrm>
            <a:off x="457200" y="4329130"/>
            <a:ext cx="8686800" cy="1600200"/>
          </a:xfrm>
          <a:prstGeom prst="rect">
            <a:avLst/>
          </a:prstGeom>
          <a:noFill/>
          <a:ln w="9525">
            <a:noFill/>
            <a:miter lim="800000"/>
            <a:headEnd/>
            <a:tailEnd/>
          </a:ln>
        </p:spPr>
        <p:txBody>
          <a:bodyPr/>
          <a:lstStyle/>
          <a:p>
            <a:pPr marL="342900" indent="-342900" algn="l">
              <a:lnSpc>
                <a:spcPct val="110000"/>
              </a:lnSpc>
              <a:spcBef>
                <a:spcPct val="20000"/>
              </a:spcBef>
              <a:buFontTx/>
              <a:buChar char="•"/>
            </a:pPr>
            <a:r>
              <a:rPr lang="es-ES" sz="2800" dirty="0">
                <a:solidFill>
                  <a:srgbClr val="000000"/>
                </a:solidFill>
              </a:rPr>
              <a:t>Únicamente Identificado por su</a:t>
            </a:r>
          </a:p>
          <a:p>
            <a:pPr marL="342900" indent="-342900" algn="l">
              <a:lnSpc>
                <a:spcPct val="110000"/>
              </a:lnSpc>
              <a:spcBef>
                <a:spcPct val="20000"/>
              </a:spcBef>
            </a:pPr>
            <a:r>
              <a:rPr lang="es-ES" sz="2800" dirty="0">
                <a:solidFill>
                  <a:srgbClr val="000000"/>
                </a:solidFill>
              </a:rPr>
              <a:t>	“International Mobile Equipment Identity” (</a:t>
            </a:r>
            <a:r>
              <a:rPr lang="es-ES" sz="2800" dirty="0">
                <a:solidFill>
                  <a:srgbClr val="C00000"/>
                </a:solidFill>
              </a:rPr>
              <a:t>IMEI</a:t>
            </a:r>
            <a:r>
              <a:rPr lang="es-ES" sz="2800" dirty="0">
                <a:solidFill>
                  <a:srgbClr val="000000"/>
                </a:solidFill>
              </a:rPr>
              <a:t>)</a:t>
            </a:r>
          </a:p>
          <a:p>
            <a:pPr marL="342900" indent="-342900" algn="l">
              <a:lnSpc>
                <a:spcPct val="110000"/>
              </a:lnSpc>
              <a:spcBef>
                <a:spcPct val="20000"/>
              </a:spcBef>
            </a:pPr>
            <a:endParaRPr lang="es-ES" sz="2800" dirty="0">
              <a:solidFill>
                <a:srgbClr val="000000"/>
              </a:solidFill>
            </a:endParaRPr>
          </a:p>
        </p:txBody>
      </p:sp>
      <p:pic>
        <p:nvPicPr>
          <p:cNvPr id="2050" name="Picture 2"/>
          <p:cNvPicPr>
            <a:picLocks noChangeAspect="1" noChangeArrowheads="1"/>
          </p:cNvPicPr>
          <p:nvPr/>
        </p:nvPicPr>
        <p:blipFill>
          <a:blip r:embed="rId2" cstate="print"/>
          <a:srcRect/>
          <a:stretch>
            <a:fillRect/>
          </a:stretch>
        </p:blipFill>
        <p:spPr bwMode="auto">
          <a:xfrm>
            <a:off x="6000760" y="1652590"/>
            <a:ext cx="2857500" cy="2857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28604"/>
            <a:ext cx="8229600" cy="1143000"/>
          </a:xfrm>
        </p:spPr>
        <p:txBody>
          <a:bodyPr/>
          <a:lstStyle/>
          <a:p>
            <a:r>
              <a:rPr lang="es-EC" dirty="0" smtClean="0"/>
              <a:t>Velocidad de Transmisión</a:t>
            </a:r>
            <a:endParaRPr lang="es-ES" dirty="0"/>
          </a:p>
        </p:txBody>
      </p:sp>
      <p:graphicFrame>
        <p:nvGraphicFramePr>
          <p:cNvPr id="4" name="3 Tabla"/>
          <p:cNvGraphicFramePr>
            <a:graphicFrameLocks noGrp="1"/>
          </p:cNvGraphicFramePr>
          <p:nvPr/>
        </p:nvGraphicFramePr>
        <p:xfrm>
          <a:off x="2357422" y="1785926"/>
          <a:ext cx="4554220" cy="1293495"/>
        </p:xfrm>
        <a:graphic>
          <a:graphicData uri="http://schemas.openxmlformats.org/drawingml/2006/table">
            <a:tbl>
              <a:tblPr/>
              <a:tblGrid>
                <a:gridCol w="893445"/>
                <a:gridCol w="2034540"/>
                <a:gridCol w="1626235"/>
              </a:tblGrid>
              <a:tr h="200660">
                <a:tc>
                  <a:txBody>
                    <a:bodyPr/>
                    <a:lstStyle/>
                    <a:p>
                      <a:pPr>
                        <a:lnSpc>
                          <a:spcPct val="115000"/>
                        </a:lnSpc>
                        <a:spcAft>
                          <a:spcPts val="0"/>
                        </a:spcAft>
                      </a:pPr>
                      <a:r>
                        <a:rPr lang="es-EC" sz="1200" b="1" dirty="0">
                          <a:solidFill>
                            <a:srgbClr val="000000"/>
                          </a:solidFill>
                          <a:latin typeface="Arial"/>
                          <a:ea typeface="Times New Roman"/>
                          <a:cs typeface="Times New Roman"/>
                        </a:rPr>
                        <a:t>Tecnología</a:t>
                      </a:r>
                      <a:endParaRPr lang="es-ES" sz="1100" dirty="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B8CCE4"/>
                    </a:solidFill>
                  </a:tcPr>
                </a:tc>
                <a:tc>
                  <a:txBody>
                    <a:bodyPr/>
                    <a:lstStyle/>
                    <a:p>
                      <a:pPr>
                        <a:lnSpc>
                          <a:spcPct val="115000"/>
                        </a:lnSpc>
                        <a:spcAft>
                          <a:spcPts val="0"/>
                        </a:spcAft>
                      </a:pPr>
                      <a:r>
                        <a:rPr lang="es-EC" sz="1200" b="1" dirty="0">
                          <a:solidFill>
                            <a:srgbClr val="000000"/>
                          </a:solidFill>
                          <a:latin typeface="Arial"/>
                          <a:ea typeface="Times New Roman"/>
                          <a:cs typeface="Times New Roman"/>
                        </a:rPr>
                        <a:t>Velocidad de Transmisión Teórica</a:t>
                      </a:r>
                      <a:endParaRPr lang="es-ES" sz="1100" dirty="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B8CCE4"/>
                    </a:solidFill>
                  </a:tcPr>
                </a:tc>
                <a:tc>
                  <a:txBody>
                    <a:bodyPr/>
                    <a:lstStyle/>
                    <a:p>
                      <a:pPr>
                        <a:lnSpc>
                          <a:spcPct val="115000"/>
                        </a:lnSpc>
                        <a:spcAft>
                          <a:spcPts val="0"/>
                        </a:spcAft>
                      </a:pPr>
                      <a:r>
                        <a:rPr lang="es-EC" sz="1200" b="1">
                          <a:solidFill>
                            <a:srgbClr val="000000"/>
                          </a:solidFill>
                          <a:latin typeface="Arial"/>
                          <a:ea typeface="Times New Roman"/>
                          <a:cs typeface="Times New Roman"/>
                        </a:rPr>
                        <a:t>Velocidad de Transmisión Real</a:t>
                      </a:r>
                      <a:endParaRPr lang="es-ES"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B8CCE4"/>
                    </a:solidFill>
                  </a:tcPr>
                </a:tc>
              </a:tr>
              <a:tr h="200660">
                <a:tc>
                  <a:txBody>
                    <a:bodyPr/>
                    <a:lstStyle/>
                    <a:p>
                      <a:pPr>
                        <a:lnSpc>
                          <a:spcPct val="115000"/>
                        </a:lnSpc>
                        <a:spcAft>
                          <a:spcPts val="0"/>
                        </a:spcAft>
                      </a:pPr>
                      <a:r>
                        <a:rPr lang="es-EC" sz="1200" i="1">
                          <a:solidFill>
                            <a:srgbClr val="000000"/>
                          </a:solidFill>
                          <a:latin typeface="Arial"/>
                          <a:ea typeface="Times New Roman"/>
                          <a:cs typeface="Times New Roman"/>
                        </a:rPr>
                        <a:t>GSM</a:t>
                      </a:r>
                      <a:endParaRPr lang="es-ES"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1200" i="1">
                          <a:solidFill>
                            <a:srgbClr val="000000"/>
                          </a:solidFill>
                          <a:latin typeface="Arial"/>
                          <a:ea typeface="Times New Roman"/>
                          <a:cs typeface="Times New Roman"/>
                        </a:rPr>
                        <a:t>9.6 Kbps</a:t>
                      </a:r>
                      <a:endParaRPr lang="es-ES"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1200" i="1">
                          <a:solidFill>
                            <a:srgbClr val="000000"/>
                          </a:solidFill>
                          <a:latin typeface="Arial"/>
                          <a:ea typeface="Times New Roman"/>
                          <a:cs typeface="Times New Roman"/>
                        </a:rPr>
                        <a:t>9.6 Kbps</a:t>
                      </a:r>
                      <a:endParaRPr lang="es-ES"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200660">
                <a:tc>
                  <a:txBody>
                    <a:bodyPr/>
                    <a:lstStyle/>
                    <a:p>
                      <a:pPr>
                        <a:lnSpc>
                          <a:spcPct val="115000"/>
                        </a:lnSpc>
                        <a:spcAft>
                          <a:spcPts val="0"/>
                        </a:spcAft>
                      </a:pPr>
                      <a:r>
                        <a:rPr lang="es-EC" sz="1200" i="1">
                          <a:solidFill>
                            <a:srgbClr val="000000"/>
                          </a:solidFill>
                          <a:latin typeface="Arial"/>
                          <a:ea typeface="Times New Roman"/>
                          <a:cs typeface="Times New Roman"/>
                        </a:rPr>
                        <a:t>GPRS</a:t>
                      </a:r>
                      <a:endParaRPr lang="es-ES"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B8CCE4"/>
                    </a:solidFill>
                  </a:tcPr>
                </a:tc>
                <a:tc>
                  <a:txBody>
                    <a:bodyPr/>
                    <a:lstStyle/>
                    <a:p>
                      <a:pPr>
                        <a:lnSpc>
                          <a:spcPct val="115000"/>
                        </a:lnSpc>
                        <a:spcAft>
                          <a:spcPts val="0"/>
                        </a:spcAft>
                      </a:pPr>
                      <a:r>
                        <a:rPr lang="es-EC" sz="1200" i="1">
                          <a:solidFill>
                            <a:srgbClr val="000000"/>
                          </a:solidFill>
                          <a:latin typeface="Arial"/>
                          <a:ea typeface="Times New Roman"/>
                          <a:cs typeface="Times New Roman"/>
                        </a:rPr>
                        <a:t>171.2 Kbps</a:t>
                      </a:r>
                      <a:endParaRPr lang="es-ES"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B8CCE4"/>
                    </a:solidFill>
                  </a:tcPr>
                </a:tc>
                <a:tc>
                  <a:txBody>
                    <a:bodyPr/>
                    <a:lstStyle/>
                    <a:p>
                      <a:pPr>
                        <a:lnSpc>
                          <a:spcPct val="115000"/>
                        </a:lnSpc>
                        <a:spcAft>
                          <a:spcPts val="0"/>
                        </a:spcAft>
                      </a:pPr>
                      <a:r>
                        <a:rPr lang="es-EC" sz="1200" i="1">
                          <a:solidFill>
                            <a:srgbClr val="000000"/>
                          </a:solidFill>
                          <a:latin typeface="Arial"/>
                          <a:ea typeface="Times New Roman"/>
                          <a:cs typeface="Times New Roman"/>
                        </a:rPr>
                        <a:t>44 Kbps</a:t>
                      </a:r>
                      <a:endParaRPr lang="es-ES"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B8CCE4"/>
                    </a:solidFill>
                  </a:tcPr>
                </a:tc>
              </a:tr>
              <a:tr h="200660">
                <a:tc>
                  <a:txBody>
                    <a:bodyPr/>
                    <a:lstStyle/>
                    <a:p>
                      <a:pPr>
                        <a:lnSpc>
                          <a:spcPct val="115000"/>
                        </a:lnSpc>
                        <a:spcAft>
                          <a:spcPts val="0"/>
                        </a:spcAft>
                      </a:pPr>
                      <a:r>
                        <a:rPr lang="es-EC" sz="1200" i="1">
                          <a:solidFill>
                            <a:srgbClr val="000000"/>
                          </a:solidFill>
                          <a:latin typeface="Arial"/>
                          <a:ea typeface="Times New Roman"/>
                          <a:cs typeface="Times New Roman"/>
                        </a:rPr>
                        <a:t>EDGE</a:t>
                      </a:r>
                      <a:endParaRPr lang="es-ES"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1200" i="1">
                          <a:solidFill>
                            <a:srgbClr val="000000"/>
                          </a:solidFill>
                          <a:latin typeface="Arial"/>
                          <a:ea typeface="Times New Roman"/>
                          <a:cs typeface="Times New Roman"/>
                        </a:rPr>
                        <a:t>553.6 Kbps</a:t>
                      </a:r>
                      <a:endParaRPr lang="es-ES"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1200" i="1">
                          <a:solidFill>
                            <a:srgbClr val="000000"/>
                          </a:solidFill>
                          <a:latin typeface="Arial"/>
                          <a:ea typeface="Times New Roman"/>
                          <a:cs typeface="Times New Roman"/>
                        </a:rPr>
                        <a:t>80 Kbps</a:t>
                      </a:r>
                      <a:endParaRPr lang="es-ES"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241935">
                <a:tc>
                  <a:txBody>
                    <a:bodyPr/>
                    <a:lstStyle/>
                    <a:p>
                      <a:pPr>
                        <a:lnSpc>
                          <a:spcPct val="115000"/>
                        </a:lnSpc>
                        <a:spcAft>
                          <a:spcPts val="0"/>
                        </a:spcAft>
                      </a:pPr>
                      <a:r>
                        <a:rPr lang="es-EC" sz="1200" i="1">
                          <a:solidFill>
                            <a:srgbClr val="000000"/>
                          </a:solidFill>
                          <a:latin typeface="Arial"/>
                          <a:ea typeface="Times New Roman"/>
                          <a:cs typeface="Times New Roman"/>
                        </a:rPr>
                        <a:t>UMTS</a:t>
                      </a:r>
                      <a:endParaRPr lang="es-ES"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B8CCE4"/>
                    </a:solidFill>
                  </a:tcPr>
                </a:tc>
                <a:tc>
                  <a:txBody>
                    <a:bodyPr/>
                    <a:lstStyle/>
                    <a:p>
                      <a:pPr>
                        <a:lnSpc>
                          <a:spcPct val="115000"/>
                        </a:lnSpc>
                        <a:spcAft>
                          <a:spcPts val="0"/>
                        </a:spcAft>
                      </a:pPr>
                      <a:r>
                        <a:rPr lang="es-EC" sz="1200" i="1">
                          <a:solidFill>
                            <a:srgbClr val="000000"/>
                          </a:solidFill>
                          <a:latin typeface="Arial"/>
                          <a:ea typeface="Times New Roman"/>
                          <a:cs typeface="Times New Roman"/>
                        </a:rPr>
                        <a:t>1920 Kbps</a:t>
                      </a:r>
                      <a:endParaRPr lang="es-ES"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B8CCE4"/>
                    </a:solidFill>
                  </a:tcPr>
                </a:tc>
                <a:tc>
                  <a:txBody>
                    <a:bodyPr/>
                    <a:lstStyle/>
                    <a:p>
                      <a:pPr>
                        <a:lnSpc>
                          <a:spcPct val="115000"/>
                        </a:lnSpc>
                        <a:spcAft>
                          <a:spcPts val="0"/>
                        </a:spcAft>
                      </a:pPr>
                      <a:r>
                        <a:rPr lang="es-EC" sz="1200" i="1" dirty="0">
                          <a:solidFill>
                            <a:srgbClr val="000000"/>
                          </a:solidFill>
                          <a:latin typeface="Arial"/>
                          <a:ea typeface="Times New Roman"/>
                          <a:cs typeface="Times New Roman"/>
                        </a:rPr>
                        <a:t>100 Kbps</a:t>
                      </a:r>
                      <a:endParaRPr lang="es-ES" sz="1100" dirty="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B8CCE4"/>
                    </a:solidFill>
                  </a:tcPr>
                </a:tc>
              </a:tr>
            </a:tbl>
          </a:graphicData>
        </a:graphic>
      </p:graphicFrame>
      <p:graphicFrame>
        <p:nvGraphicFramePr>
          <p:cNvPr id="5" name="4 Gráfico"/>
          <p:cNvGraphicFramePr/>
          <p:nvPr/>
        </p:nvGraphicFramePr>
        <p:xfrm>
          <a:off x="2500298" y="3643314"/>
          <a:ext cx="4357718" cy="264320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Comparación en Eficiencia Espectral</a:t>
            </a:r>
            <a:endParaRPr lang="es-ES" dirty="0"/>
          </a:p>
        </p:txBody>
      </p:sp>
      <p:sp>
        <p:nvSpPr>
          <p:cNvPr id="5" name="2 Marcador de contenido"/>
          <p:cNvSpPr>
            <a:spLocks noGrp="1"/>
          </p:cNvSpPr>
          <p:nvPr>
            <p:ph idx="1"/>
          </p:nvPr>
        </p:nvSpPr>
        <p:spPr>
          <a:xfrm>
            <a:off x="500034" y="4929198"/>
            <a:ext cx="8186766" cy="1571636"/>
          </a:xfrm>
        </p:spPr>
        <p:txBody>
          <a:bodyPr>
            <a:normAutofit/>
          </a:bodyPr>
          <a:lstStyle/>
          <a:p>
            <a:pPr algn="just"/>
            <a:r>
              <a:rPr lang="es-EC" dirty="0" smtClean="0"/>
              <a:t>La eficiencia espectral nos dará una visión del nivel de aprovechamiento del ancho de banda utilizado para transmitir datos en EDGE y WCDMA. </a:t>
            </a:r>
          </a:p>
        </p:txBody>
      </p:sp>
      <p:pic>
        <p:nvPicPr>
          <p:cNvPr id="4" name="3 Imagen"/>
          <p:cNvPicPr/>
          <p:nvPr/>
        </p:nvPicPr>
        <p:blipFill>
          <a:blip r:embed="rId2" cstate="print"/>
          <a:srcRect/>
          <a:stretch>
            <a:fillRect/>
          </a:stretch>
        </p:blipFill>
        <p:spPr bwMode="auto">
          <a:xfrm>
            <a:off x="3357554" y="1428736"/>
            <a:ext cx="4500594" cy="30718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357306"/>
            <a:ext cx="8229600" cy="1143000"/>
          </a:xfrm>
        </p:spPr>
        <p:txBody>
          <a:bodyPr>
            <a:normAutofit fontScale="90000"/>
          </a:bodyPr>
          <a:lstStyle/>
          <a:p>
            <a:r>
              <a:rPr lang="es-ES" dirty="0" smtClean="0"/>
              <a:t>Planificación de la Migración de </a:t>
            </a:r>
            <a:r>
              <a:rPr lang="es-ES" dirty="0" smtClean="0">
                <a:solidFill>
                  <a:srgbClr val="FF0000"/>
                </a:solidFill>
              </a:rPr>
              <a:t>GSM</a:t>
            </a:r>
            <a:r>
              <a:rPr lang="es-ES" dirty="0" smtClean="0"/>
              <a:t> hacia </a:t>
            </a:r>
            <a:r>
              <a:rPr lang="es-ES" dirty="0" smtClean="0">
                <a:solidFill>
                  <a:srgbClr val="FF0000"/>
                </a:solidFill>
              </a:rPr>
              <a:t>UMTS</a:t>
            </a:r>
            <a:r>
              <a:rPr lang="es-ES" dirty="0" smtClean="0"/>
              <a:t> en un operador local</a:t>
            </a:r>
            <a:endParaRPr lang="es-ES" dirty="0"/>
          </a:p>
        </p:txBody>
      </p:sp>
      <p:sp>
        <p:nvSpPr>
          <p:cNvPr id="3" name="2 Marcador de contenido"/>
          <p:cNvSpPr>
            <a:spLocks noGrp="1"/>
          </p:cNvSpPr>
          <p:nvPr>
            <p:ph idx="1"/>
          </p:nvPr>
        </p:nvSpPr>
        <p:spPr>
          <a:xfrm>
            <a:off x="500034" y="2571744"/>
            <a:ext cx="8229600" cy="3714776"/>
          </a:xfrm>
        </p:spPr>
        <p:txBody>
          <a:bodyPr>
            <a:normAutofit/>
          </a:bodyPr>
          <a:lstStyle/>
          <a:p>
            <a:pPr algn="just"/>
            <a:r>
              <a:rPr lang="es-EC" sz="2800" dirty="0" smtClean="0"/>
              <a:t>Al </a:t>
            </a:r>
            <a:r>
              <a:rPr lang="es-EC" sz="2800" dirty="0" smtClean="0"/>
              <a:t>momento de implementar una migración de una red GSM hacia una red UMTS es necesario asegurar la compatibilidad de la red GSM con la nueva red UMTS.</a:t>
            </a:r>
          </a:p>
          <a:p>
            <a:pPr algn="just"/>
            <a:r>
              <a:rPr lang="es-EC" sz="2800" dirty="0" smtClean="0"/>
              <a:t>Las </a:t>
            </a:r>
            <a:r>
              <a:rPr lang="es-EC" sz="2800" dirty="0" smtClean="0"/>
              <a:t>operadoras del Ecuador han emprendido una serie de iniciativas para garantizar que las redes GSM nuevas o existentes faciliten la migración a UMTS</a:t>
            </a:r>
            <a:endParaRPr lang="es-ES" sz="30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Pasos de la Migración en condiciones Ideales</a:t>
            </a:r>
            <a:endParaRPr lang="es-ES" dirty="0"/>
          </a:p>
        </p:txBody>
      </p:sp>
      <p:sp>
        <p:nvSpPr>
          <p:cNvPr id="3" name="2 Marcador de contenido"/>
          <p:cNvSpPr>
            <a:spLocks noGrp="1"/>
          </p:cNvSpPr>
          <p:nvPr>
            <p:ph idx="1"/>
          </p:nvPr>
        </p:nvSpPr>
        <p:spPr/>
        <p:txBody>
          <a:bodyPr>
            <a:normAutofit/>
          </a:bodyPr>
          <a:lstStyle/>
          <a:p>
            <a:pPr>
              <a:buNone/>
            </a:pPr>
            <a:endParaRPr lang="es-ES" sz="2800" dirty="0" smtClean="0">
              <a:solidFill>
                <a:srgbClr val="FF0000"/>
              </a:solidFill>
            </a:endParaRPr>
          </a:p>
          <a:p>
            <a:pPr>
              <a:buNone/>
            </a:pPr>
            <a:r>
              <a:rPr lang="es-ES" sz="2800" dirty="0" smtClean="0">
                <a:solidFill>
                  <a:srgbClr val="FF0000"/>
                </a:solidFill>
              </a:rPr>
              <a:t>PASO 1 </a:t>
            </a:r>
            <a:r>
              <a:rPr lang="es-ES" sz="2800" dirty="0" smtClean="0"/>
              <a:t>REQUISITOS DEL OPERADOR</a:t>
            </a:r>
          </a:p>
          <a:p>
            <a:pPr>
              <a:buNone/>
            </a:pPr>
            <a:endParaRPr lang="es-ES" sz="2800" dirty="0" smtClean="0"/>
          </a:p>
          <a:p>
            <a:pPr lvl="0" algn="just"/>
            <a:r>
              <a:rPr lang="es-EC" sz="2400" dirty="0" smtClean="0"/>
              <a:t>UMTS tendrá que reutilizar la infraestructura de GSM.</a:t>
            </a:r>
            <a:endParaRPr lang="es-ES" sz="2400" dirty="0" smtClean="0"/>
          </a:p>
          <a:p>
            <a:pPr lvl="0" algn="just"/>
            <a:r>
              <a:rPr lang="es-EC" sz="2400" dirty="0" smtClean="0"/>
              <a:t>La primera fase de UMTS deberá tener un impacto mínimo en los nodos GSM.</a:t>
            </a:r>
            <a:endParaRPr lang="es-ES" sz="2400" dirty="0" smtClean="0"/>
          </a:p>
          <a:p>
            <a:pPr lvl="0" algn="just"/>
            <a:r>
              <a:rPr lang="es-EC" sz="2400" dirty="0" smtClean="0"/>
              <a:t>Deberá ser posible aumentar la cobertura gradualmente según vaya creciendo la demanda.</a:t>
            </a:r>
            <a:endParaRPr lang="es-ES" sz="2400" dirty="0" smtClean="0"/>
          </a:p>
          <a:p>
            <a:pPr lvl="0" algn="just"/>
            <a:r>
              <a:rPr lang="es-EC" sz="2400" dirty="0" smtClean="0"/>
              <a:t>Disponibilidad de traspaso entre 2G y 3G.</a:t>
            </a:r>
            <a:endParaRPr lang="es-ES" sz="2400" dirty="0" smtClean="0"/>
          </a:p>
          <a:p>
            <a:endParaRPr lang="es-ES" sz="28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Pasos de la Migración en condiciones Ideales</a:t>
            </a:r>
            <a:endParaRPr lang="es-ES" dirty="0"/>
          </a:p>
        </p:txBody>
      </p:sp>
      <p:sp>
        <p:nvSpPr>
          <p:cNvPr id="3" name="2 Marcador de contenido"/>
          <p:cNvSpPr>
            <a:spLocks noGrp="1"/>
          </p:cNvSpPr>
          <p:nvPr>
            <p:ph idx="1"/>
          </p:nvPr>
        </p:nvSpPr>
        <p:spPr/>
        <p:txBody>
          <a:bodyPr>
            <a:normAutofit fontScale="92500" lnSpcReduction="10000"/>
          </a:bodyPr>
          <a:lstStyle/>
          <a:p>
            <a:pPr>
              <a:buNone/>
            </a:pPr>
            <a:endParaRPr lang="es-ES" sz="2800" dirty="0" smtClean="0"/>
          </a:p>
          <a:p>
            <a:pPr>
              <a:buNone/>
            </a:pPr>
            <a:r>
              <a:rPr lang="es-ES" sz="2800" dirty="0" smtClean="0">
                <a:solidFill>
                  <a:srgbClr val="FF0000"/>
                </a:solidFill>
              </a:rPr>
              <a:t>PASO 2 </a:t>
            </a:r>
            <a:r>
              <a:rPr lang="es-ES" sz="2800" dirty="0" smtClean="0"/>
              <a:t>FACTORES DE RETRASO</a:t>
            </a:r>
          </a:p>
          <a:p>
            <a:pPr>
              <a:buNone/>
            </a:pPr>
            <a:endParaRPr lang="es-ES" sz="2800" dirty="0" smtClean="0"/>
          </a:p>
          <a:p>
            <a:pPr lvl="0"/>
            <a:r>
              <a:rPr lang="es-EC" sz="2400" dirty="0" smtClean="0"/>
              <a:t>Tecnología emergente (Dependencia de estandarización, fabricantes)</a:t>
            </a:r>
            <a:endParaRPr lang="es-ES" sz="2400" dirty="0" smtClean="0"/>
          </a:p>
          <a:p>
            <a:pPr lvl="0"/>
            <a:r>
              <a:rPr lang="es-EC" sz="2400" dirty="0" smtClean="0"/>
              <a:t>Falta de terminales</a:t>
            </a:r>
            <a:endParaRPr lang="es-ES" sz="2400" dirty="0" smtClean="0"/>
          </a:p>
          <a:p>
            <a:pPr lvl="0"/>
            <a:r>
              <a:rPr lang="es-EC" sz="2400" dirty="0" smtClean="0"/>
              <a:t>Complejidad/rentabilidad despliegue infraestructura</a:t>
            </a:r>
          </a:p>
          <a:p>
            <a:pPr lvl="0"/>
            <a:r>
              <a:rPr lang="es-EC" sz="2400" dirty="0" smtClean="0"/>
              <a:t>Operadores GSM con licencias UMTS</a:t>
            </a:r>
            <a:endParaRPr lang="es-ES" sz="2400" dirty="0" smtClean="0"/>
          </a:p>
          <a:p>
            <a:pPr lvl="0"/>
            <a:r>
              <a:rPr lang="es-EC" sz="2400" dirty="0" smtClean="0"/>
              <a:t>Nuevos operadores UMTS</a:t>
            </a:r>
            <a:endParaRPr lang="es-ES" sz="2400" dirty="0" smtClean="0"/>
          </a:p>
          <a:p>
            <a:pPr lvl="0"/>
            <a:r>
              <a:rPr lang="es-EC" sz="2400" dirty="0" smtClean="0"/>
              <a:t>Tecnologías transitorias (SmS, WAP)</a:t>
            </a:r>
            <a:endParaRPr lang="es-ES" sz="2400" dirty="0" smtClean="0"/>
          </a:p>
          <a:p>
            <a:pPr lvl="0"/>
            <a:r>
              <a:rPr lang="es-EC" sz="2400" dirty="0" smtClean="0"/>
              <a:t>Falta de aplicaciones móviles.</a:t>
            </a:r>
            <a:endParaRPr lang="es-ES" sz="2400" dirty="0" smtClean="0"/>
          </a:p>
          <a:p>
            <a:pPr lvl="0"/>
            <a:endParaRPr lang="es-ES" sz="2400" dirty="0" smtClean="0"/>
          </a:p>
          <a:p>
            <a:endParaRPr lang="es-ES" sz="28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Pasos de la Migración en condiciones Ideales</a:t>
            </a:r>
            <a:endParaRPr lang="es-ES" dirty="0"/>
          </a:p>
        </p:txBody>
      </p:sp>
      <p:sp>
        <p:nvSpPr>
          <p:cNvPr id="3" name="2 Marcador de contenido"/>
          <p:cNvSpPr>
            <a:spLocks noGrp="1"/>
          </p:cNvSpPr>
          <p:nvPr>
            <p:ph idx="1"/>
          </p:nvPr>
        </p:nvSpPr>
        <p:spPr/>
        <p:txBody>
          <a:bodyPr>
            <a:normAutofit/>
          </a:bodyPr>
          <a:lstStyle/>
          <a:p>
            <a:pPr algn="just">
              <a:buNone/>
            </a:pPr>
            <a:endParaRPr lang="es-EC" sz="2400" dirty="0" smtClean="0">
              <a:solidFill>
                <a:srgbClr val="FF0000"/>
              </a:solidFill>
            </a:endParaRPr>
          </a:p>
          <a:p>
            <a:pPr algn="just">
              <a:buNone/>
            </a:pPr>
            <a:r>
              <a:rPr lang="es-EC" sz="2400" dirty="0" smtClean="0">
                <a:solidFill>
                  <a:srgbClr val="FF0000"/>
                </a:solidFill>
              </a:rPr>
              <a:t>PASO 3 </a:t>
            </a:r>
            <a:r>
              <a:rPr lang="es-EC" sz="2400" dirty="0" smtClean="0"/>
              <a:t>INTRODUCCION DE LAS NUEVAS ESTACIONES BASE</a:t>
            </a:r>
          </a:p>
          <a:p>
            <a:pPr algn="just">
              <a:buNone/>
            </a:pPr>
            <a:endParaRPr lang="es-EC" sz="2400" dirty="0" smtClean="0"/>
          </a:p>
          <a:p>
            <a:pPr algn="just"/>
            <a:r>
              <a:rPr lang="es-EC" sz="2400" dirty="0" smtClean="0"/>
              <a:t>Con la introducción de los servicios de datos, la infraestructura GSM tiene que evolucionar rápidamente para ofrecer más capacidad de voz y satisfacer la creciente demanda de aplicaciones multimedia fiable</a:t>
            </a:r>
            <a:endParaRPr lang="es-ES" sz="24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Pasos de la Migración en condiciones Ideales</a:t>
            </a:r>
            <a:endParaRPr lang="es-ES" dirty="0"/>
          </a:p>
        </p:txBody>
      </p:sp>
      <p:sp>
        <p:nvSpPr>
          <p:cNvPr id="3" name="2 Marcador de contenido"/>
          <p:cNvSpPr>
            <a:spLocks noGrp="1"/>
          </p:cNvSpPr>
          <p:nvPr>
            <p:ph idx="1"/>
          </p:nvPr>
        </p:nvSpPr>
        <p:spPr/>
        <p:txBody>
          <a:bodyPr>
            <a:normAutofit/>
          </a:bodyPr>
          <a:lstStyle/>
          <a:p>
            <a:pPr>
              <a:buNone/>
            </a:pPr>
            <a:endParaRPr lang="es-ES" sz="2800" dirty="0" smtClean="0">
              <a:solidFill>
                <a:srgbClr val="FF0000"/>
              </a:solidFill>
            </a:endParaRPr>
          </a:p>
          <a:p>
            <a:pPr>
              <a:buNone/>
            </a:pPr>
            <a:r>
              <a:rPr lang="es-ES" sz="2800" dirty="0" smtClean="0">
                <a:solidFill>
                  <a:srgbClr val="FF0000"/>
                </a:solidFill>
              </a:rPr>
              <a:t>PASO 4 </a:t>
            </a:r>
            <a:r>
              <a:rPr lang="es-ES" sz="2800" dirty="0" smtClean="0"/>
              <a:t>ACTUALIZACION DEL NUCLEO DE RED</a:t>
            </a:r>
          </a:p>
          <a:p>
            <a:pPr>
              <a:buNone/>
            </a:pPr>
            <a:endParaRPr lang="es-ES" sz="2800" dirty="0" smtClean="0"/>
          </a:p>
          <a:p>
            <a:pPr algn="just"/>
            <a:r>
              <a:rPr lang="es-EC" sz="2400" dirty="0" smtClean="0"/>
              <a:t>El núcleo de una red UMTS sigue siendo el mismo de GSM, pero es necesario realizar una actualización de Firmware de cada dispositivo del Core Network.</a:t>
            </a:r>
            <a:endParaRPr lang="es-ES" sz="24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p:txBody>
          <a:bodyPr>
            <a:normAutofit fontScale="90000"/>
          </a:bodyPr>
          <a:lstStyle/>
          <a:p>
            <a:r>
              <a:rPr lang="es-ES" dirty="0" smtClean="0"/>
              <a:t>Pasos de la Migración en condiciones Ideales</a:t>
            </a:r>
            <a:endParaRPr lang="es-ES" dirty="0"/>
          </a:p>
        </p:txBody>
      </p:sp>
      <p:sp>
        <p:nvSpPr>
          <p:cNvPr id="6" name="2 Marcador de contenido"/>
          <p:cNvSpPr>
            <a:spLocks noGrp="1"/>
          </p:cNvSpPr>
          <p:nvPr>
            <p:ph idx="1"/>
          </p:nvPr>
        </p:nvSpPr>
        <p:spPr/>
        <p:txBody>
          <a:bodyPr>
            <a:normAutofit/>
          </a:bodyPr>
          <a:lstStyle/>
          <a:p>
            <a:pPr>
              <a:buNone/>
            </a:pPr>
            <a:endParaRPr lang="es-ES" sz="2800" dirty="0" smtClean="0">
              <a:solidFill>
                <a:srgbClr val="FF0000"/>
              </a:solidFill>
            </a:endParaRPr>
          </a:p>
          <a:p>
            <a:pPr>
              <a:buNone/>
            </a:pPr>
            <a:r>
              <a:rPr lang="es-ES" sz="2800" dirty="0" smtClean="0">
                <a:solidFill>
                  <a:srgbClr val="FF0000"/>
                </a:solidFill>
              </a:rPr>
              <a:t>PASO 5 </a:t>
            </a:r>
            <a:r>
              <a:rPr lang="es-ES" sz="2800" dirty="0" smtClean="0"/>
              <a:t>MINIMIZANDO EL IMPACTO DE LA MIGRACION</a:t>
            </a:r>
          </a:p>
          <a:p>
            <a:pPr>
              <a:buNone/>
            </a:pPr>
            <a:endParaRPr lang="es-ES" sz="2800" dirty="0" smtClean="0"/>
          </a:p>
          <a:p>
            <a:pPr algn="just"/>
            <a:r>
              <a:rPr lang="es-EC" sz="2400" dirty="0" smtClean="0"/>
              <a:t>Con la introducción de las nuevas BTS, El uso de los servicios GSM y UMTS Multi Carrier amplificador de energía (MCPA) sobre una misma estación base, hace que se reduzcan los costos de arrendamiento de las BTS debido a que estas nuevas antenas y equipos son colocados sobre la misma infraestructura GSM.</a:t>
            </a:r>
            <a:endParaRPr lang="es-ES" sz="24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Pasos de la Migración en condiciones Ideales</a:t>
            </a:r>
            <a:endParaRPr lang="es-ES" dirty="0"/>
          </a:p>
        </p:txBody>
      </p:sp>
      <p:sp>
        <p:nvSpPr>
          <p:cNvPr id="3" name="2 Marcador de contenido"/>
          <p:cNvSpPr>
            <a:spLocks noGrp="1"/>
          </p:cNvSpPr>
          <p:nvPr>
            <p:ph idx="1"/>
          </p:nvPr>
        </p:nvSpPr>
        <p:spPr/>
        <p:txBody>
          <a:bodyPr>
            <a:normAutofit/>
          </a:bodyPr>
          <a:lstStyle/>
          <a:p>
            <a:pPr>
              <a:buNone/>
            </a:pPr>
            <a:r>
              <a:rPr lang="es-ES" sz="2800" dirty="0" smtClean="0">
                <a:solidFill>
                  <a:srgbClr val="FF0000"/>
                </a:solidFill>
              </a:rPr>
              <a:t>PASO </a:t>
            </a:r>
            <a:r>
              <a:rPr lang="es-ES" sz="2800" dirty="0" smtClean="0">
                <a:solidFill>
                  <a:srgbClr val="FF0000"/>
                </a:solidFill>
              </a:rPr>
              <a:t>6 </a:t>
            </a:r>
            <a:r>
              <a:rPr lang="es-ES" sz="2400" dirty="0" smtClean="0"/>
              <a:t>INTEGRACION DE LAS DOS TECNOLOGIAS</a:t>
            </a:r>
          </a:p>
          <a:p>
            <a:pPr algn="just"/>
            <a:r>
              <a:rPr lang="es-EC" sz="2400" dirty="0" smtClean="0"/>
              <a:t>Para </a:t>
            </a:r>
            <a:r>
              <a:rPr lang="es-EC" sz="2400" dirty="0" smtClean="0"/>
              <a:t>hacer frente a los requisitos de transmisión de la combinación de GSM/UMTS, se asegurará de que la red GSM de transmisión celular pueda ser reutilizada. </a:t>
            </a:r>
            <a:endParaRPr lang="es-EC" sz="2400" dirty="0" smtClean="0"/>
          </a:p>
          <a:p>
            <a:pPr algn="just">
              <a:buNone/>
            </a:pPr>
            <a:endParaRPr lang="es-ES" sz="2400" dirty="0"/>
          </a:p>
        </p:txBody>
      </p:sp>
      <p:sp>
        <p:nvSpPr>
          <p:cNvPr id="4" name="2 Marcador de contenido"/>
          <p:cNvSpPr txBox="1">
            <a:spLocks/>
          </p:cNvSpPr>
          <p:nvPr/>
        </p:nvSpPr>
        <p:spPr>
          <a:xfrm>
            <a:off x="428596" y="3786190"/>
            <a:ext cx="8229600" cy="2071702"/>
          </a:xfrm>
          <a:prstGeom prst="rect">
            <a:avLst/>
          </a:prstGeom>
        </p:spPr>
        <p:txBody>
          <a:bodyPr vert="horz">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S" sz="2800" b="0" i="0" u="none" strike="noStrike" kern="1200" cap="none" spc="0" normalizeH="0" baseline="0" noProof="0" smtClean="0">
              <a:ln>
                <a:noFill/>
              </a:ln>
              <a:solidFill>
                <a:srgbClr val="FF0000"/>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ES" sz="2800" b="0" i="0" u="none" strike="noStrike" kern="1200" cap="none" spc="0" normalizeH="0" baseline="0" noProof="0" smtClean="0">
                <a:ln>
                  <a:noFill/>
                </a:ln>
                <a:solidFill>
                  <a:srgbClr val="FF0000"/>
                </a:solidFill>
                <a:effectLst/>
                <a:uLnTx/>
                <a:uFillTx/>
                <a:latin typeface="+mn-lt"/>
                <a:ea typeface="+mn-ea"/>
                <a:cs typeface="+mn-cs"/>
              </a:rPr>
              <a:t>PASO 7 </a:t>
            </a:r>
            <a:r>
              <a:rPr kumimoji="0" lang="es-ES" sz="2800" b="0" i="0" u="none" strike="noStrike" kern="1200" cap="none" spc="0" normalizeH="0" baseline="0" noProof="0" smtClean="0">
                <a:ln>
                  <a:noFill/>
                </a:ln>
                <a:solidFill>
                  <a:schemeClr val="tx1"/>
                </a:solidFill>
                <a:effectLst/>
                <a:uLnTx/>
                <a:uFillTx/>
                <a:latin typeface="+mn-lt"/>
                <a:ea typeface="+mn-ea"/>
                <a:cs typeface="+mn-cs"/>
              </a:rPr>
              <a:t>ROBUSTEZ DE RECURSOS DE RADIO</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S" sz="2800" b="0" i="0" u="none" strike="noStrike" kern="1200" cap="none" spc="0" normalizeH="0" baseline="0" noProof="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s-EC" sz="2400" b="0" i="0" u="none" strike="noStrike" kern="1200" cap="none" spc="0" normalizeH="0" baseline="0" noProof="0" smtClean="0">
                <a:ln>
                  <a:noFill/>
                </a:ln>
                <a:solidFill>
                  <a:schemeClr val="tx1"/>
                </a:solidFill>
                <a:effectLst/>
                <a:uLnTx/>
                <a:uFillTx/>
                <a:latin typeface="+mn-lt"/>
                <a:ea typeface="+mn-ea"/>
                <a:cs typeface="+mn-cs"/>
              </a:rPr>
              <a:t>La importancia de la eficiencia espectral siempre ha sido una prioridad de cada operadora.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Pasos de la Migración en condiciones Ideales</a:t>
            </a:r>
            <a:endParaRPr lang="es-ES" dirty="0"/>
          </a:p>
        </p:txBody>
      </p:sp>
      <p:sp>
        <p:nvSpPr>
          <p:cNvPr id="3" name="2 Marcador de contenido"/>
          <p:cNvSpPr>
            <a:spLocks noGrp="1"/>
          </p:cNvSpPr>
          <p:nvPr>
            <p:ph idx="1"/>
          </p:nvPr>
        </p:nvSpPr>
        <p:spPr/>
        <p:txBody>
          <a:bodyPr>
            <a:normAutofit/>
          </a:bodyPr>
          <a:lstStyle/>
          <a:p>
            <a:pPr>
              <a:buNone/>
            </a:pPr>
            <a:r>
              <a:rPr lang="es-ES" sz="2800" dirty="0" smtClean="0">
                <a:solidFill>
                  <a:srgbClr val="FF0000"/>
                </a:solidFill>
              </a:rPr>
              <a:t>PASO </a:t>
            </a:r>
            <a:r>
              <a:rPr lang="es-ES" sz="2800" dirty="0" smtClean="0">
                <a:solidFill>
                  <a:srgbClr val="FF0000"/>
                </a:solidFill>
              </a:rPr>
              <a:t>8 </a:t>
            </a:r>
            <a:r>
              <a:rPr lang="es-ES" sz="2800" dirty="0" smtClean="0"/>
              <a:t>SINCRONIZACION DE UNA RED GSM</a:t>
            </a:r>
          </a:p>
          <a:p>
            <a:r>
              <a:rPr lang="es-ES" sz="2400" dirty="0" smtClean="0"/>
              <a:t>La </a:t>
            </a:r>
            <a:r>
              <a:rPr lang="es-EC" sz="2400" dirty="0" smtClean="0"/>
              <a:t>sincronización de la Red proporciona algunas mejoras significativas sobre la capacidad de red existentes y el rendimiento</a:t>
            </a:r>
            <a:r>
              <a:rPr lang="es-EC" sz="2400" dirty="0" smtClean="0"/>
              <a:t>.</a:t>
            </a:r>
          </a:p>
          <a:p>
            <a:pPr>
              <a:buNone/>
            </a:pPr>
            <a:r>
              <a:rPr lang="es-EC" sz="2400" dirty="0" smtClean="0"/>
              <a:t> </a:t>
            </a:r>
          </a:p>
          <a:p>
            <a:pPr>
              <a:buNone/>
            </a:pPr>
            <a:r>
              <a:rPr lang="es-ES" sz="2800" dirty="0" smtClean="0">
                <a:solidFill>
                  <a:srgbClr val="FF0000"/>
                </a:solidFill>
              </a:rPr>
              <a:t>PASO 9 </a:t>
            </a:r>
            <a:r>
              <a:rPr lang="es-ES" sz="2800" dirty="0" smtClean="0"/>
              <a:t>EVALUACION DE LA MOVILIDAD</a:t>
            </a:r>
          </a:p>
          <a:p>
            <a:r>
              <a:rPr lang="es-EC" sz="2400" dirty="0" smtClean="0"/>
              <a:t>UMTS ha sido diseñado para servicios que deben mantenerse cuando el usuario se desplaza de UMTS a GSM / GPRS / EDGE. </a:t>
            </a:r>
            <a:endParaRPr lang="es-ES" sz="2400" dirty="0" smtClean="0"/>
          </a:p>
          <a:p>
            <a:pPr>
              <a:buNone/>
            </a:pPr>
            <a:endParaRPr lang="es-E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457200" y="585790"/>
            <a:ext cx="8229600" cy="1143000"/>
          </a:xfrm>
        </p:spPr>
        <p:txBody>
          <a:bodyPr>
            <a:normAutofit fontScale="90000"/>
          </a:bodyPr>
          <a:lstStyle/>
          <a:p>
            <a:pPr eaLnBrk="1" hangingPunct="1">
              <a:defRPr/>
            </a:pPr>
            <a:r>
              <a:rPr lang="es-ES" dirty="0" smtClean="0"/>
              <a:t>Subscriber Identity Module (</a:t>
            </a:r>
            <a:r>
              <a:rPr lang="es-ES" dirty="0" smtClean="0">
                <a:solidFill>
                  <a:srgbClr val="C00000"/>
                </a:solidFill>
              </a:rPr>
              <a:t>SIM</a:t>
            </a:r>
            <a:r>
              <a:rPr lang="es-ES" dirty="0" smtClean="0"/>
              <a:t>)</a:t>
            </a:r>
          </a:p>
        </p:txBody>
      </p:sp>
      <p:sp>
        <p:nvSpPr>
          <p:cNvPr id="6" name="Rectangle 6"/>
          <p:cNvSpPr>
            <a:spLocks noChangeArrowheads="1"/>
          </p:cNvSpPr>
          <p:nvPr/>
        </p:nvSpPr>
        <p:spPr bwMode="auto">
          <a:xfrm>
            <a:off x="457200" y="1828800"/>
            <a:ext cx="7901014" cy="2438400"/>
          </a:xfrm>
          <a:prstGeom prst="rect">
            <a:avLst/>
          </a:prstGeom>
          <a:noFill/>
          <a:ln w="9525">
            <a:noFill/>
            <a:miter lim="800000"/>
            <a:headEnd/>
            <a:tailEnd/>
          </a:ln>
        </p:spPr>
        <p:txBody>
          <a:bodyPr/>
          <a:lstStyle/>
          <a:p>
            <a:pPr marL="342900" indent="-342900" algn="l">
              <a:spcBef>
                <a:spcPct val="20000"/>
              </a:spcBef>
              <a:buFontTx/>
              <a:buChar char="•"/>
            </a:pPr>
            <a:endParaRPr lang="es-EC" sz="2400"/>
          </a:p>
        </p:txBody>
      </p:sp>
      <p:sp>
        <p:nvSpPr>
          <p:cNvPr id="7" name="Rectangle 7"/>
          <p:cNvSpPr>
            <a:spLocks noChangeArrowheads="1"/>
          </p:cNvSpPr>
          <p:nvPr/>
        </p:nvSpPr>
        <p:spPr bwMode="auto">
          <a:xfrm>
            <a:off x="457200" y="1828800"/>
            <a:ext cx="8258204" cy="3429000"/>
          </a:xfrm>
          <a:prstGeom prst="rect">
            <a:avLst/>
          </a:prstGeom>
          <a:noFill/>
          <a:ln w="9525">
            <a:noFill/>
            <a:miter lim="800000"/>
            <a:headEnd/>
            <a:tailEnd/>
          </a:ln>
        </p:spPr>
        <p:txBody>
          <a:bodyPr/>
          <a:lstStyle/>
          <a:p>
            <a:pPr marL="342900" indent="-342900" algn="l">
              <a:lnSpc>
                <a:spcPct val="110000"/>
              </a:lnSpc>
              <a:spcBef>
                <a:spcPct val="20000"/>
              </a:spcBef>
              <a:buFontTx/>
              <a:buChar char="•"/>
            </a:pPr>
            <a:endParaRPr lang="es-EC" sz="2800">
              <a:solidFill>
                <a:srgbClr val="000000"/>
              </a:solidFill>
            </a:endParaRPr>
          </a:p>
        </p:txBody>
      </p:sp>
      <p:sp>
        <p:nvSpPr>
          <p:cNvPr id="8" name="Rectangle 8"/>
          <p:cNvSpPr>
            <a:spLocks noChangeArrowheads="1"/>
          </p:cNvSpPr>
          <p:nvPr/>
        </p:nvSpPr>
        <p:spPr bwMode="auto">
          <a:xfrm>
            <a:off x="357158" y="2305032"/>
            <a:ext cx="8191528" cy="3767174"/>
          </a:xfrm>
          <a:prstGeom prst="rect">
            <a:avLst/>
          </a:prstGeom>
          <a:noFill/>
          <a:ln w="9525">
            <a:noFill/>
            <a:miter lim="800000"/>
            <a:headEnd/>
            <a:tailEnd/>
          </a:ln>
        </p:spPr>
        <p:txBody>
          <a:bodyPr/>
          <a:lstStyle/>
          <a:p>
            <a:pPr marL="342900" indent="-342900" algn="l">
              <a:lnSpc>
                <a:spcPct val="110000"/>
              </a:lnSpc>
              <a:spcBef>
                <a:spcPct val="20000"/>
              </a:spcBef>
              <a:buFontTx/>
              <a:buChar char="•"/>
            </a:pPr>
            <a:r>
              <a:rPr lang="es-ES" sz="2800" dirty="0">
                <a:solidFill>
                  <a:srgbClr val="000000"/>
                </a:solidFill>
              </a:rPr>
              <a:t>Microprocesador</a:t>
            </a:r>
          </a:p>
          <a:p>
            <a:pPr marL="342900" indent="-342900" algn="l">
              <a:lnSpc>
                <a:spcPct val="110000"/>
              </a:lnSpc>
              <a:spcBef>
                <a:spcPct val="20000"/>
              </a:spcBef>
              <a:buFontTx/>
              <a:buChar char="•"/>
            </a:pPr>
            <a:r>
              <a:rPr lang="es-ES" sz="2800" dirty="0">
                <a:solidFill>
                  <a:srgbClr val="000000"/>
                </a:solidFill>
              </a:rPr>
              <a:t>Puerto de comunicaciones</a:t>
            </a:r>
          </a:p>
          <a:p>
            <a:pPr marL="342900" indent="-342900" algn="l">
              <a:lnSpc>
                <a:spcPct val="110000"/>
              </a:lnSpc>
              <a:spcBef>
                <a:spcPct val="20000"/>
              </a:spcBef>
              <a:buFontTx/>
              <a:buChar char="•"/>
            </a:pPr>
            <a:r>
              <a:rPr lang="es-ES" sz="2800" dirty="0">
                <a:solidFill>
                  <a:srgbClr val="000000"/>
                </a:solidFill>
              </a:rPr>
              <a:t>Distintos tipos de memoria</a:t>
            </a:r>
          </a:p>
          <a:p>
            <a:pPr marL="342900" indent="-342900" algn="l">
              <a:lnSpc>
                <a:spcPct val="110000"/>
              </a:lnSpc>
              <a:spcBef>
                <a:spcPct val="20000"/>
              </a:spcBef>
              <a:buFontTx/>
              <a:buChar char="•"/>
            </a:pPr>
            <a:r>
              <a:rPr lang="es-ES" sz="2800" dirty="0">
                <a:solidFill>
                  <a:srgbClr val="000000"/>
                </a:solidFill>
              </a:rPr>
              <a:t>Contiene información que habilita </a:t>
            </a:r>
            <a:r>
              <a:rPr lang="es-ES" sz="2800" dirty="0" smtClean="0">
                <a:solidFill>
                  <a:srgbClr val="000000"/>
                </a:solidFill>
              </a:rPr>
              <a:t>el acceso </a:t>
            </a:r>
            <a:r>
              <a:rPr lang="es-ES" sz="2800" dirty="0">
                <a:solidFill>
                  <a:srgbClr val="000000"/>
                </a:solidFill>
              </a:rPr>
              <a:t>a la red </a:t>
            </a:r>
          </a:p>
          <a:p>
            <a:pPr marL="342900" indent="-342900">
              <a:lnSpc>
                <a:spcPct val="110000"/>
              </a:lnSpc>
              <a:spcBef>
                <a:spcPct val="20000"/>
              </a:spcBef>
              <a:buFontTx/>
              <a:buChar char="•"/>
            </a:pPr>
            <a:r>
              <a:rPr lang="es-ES" sz="2800" dirty="0">
                <a:solidFill>
                  <a:srgbClr val="000000"/>
                </a:solidFill>
              </a:rPr>
              <a:t>Únicamente identificado por su </a:t>
            </a:r>
            <a:r>
              <a:rPr lang="es-ES" sz="2800" dirty="0" smtClean="0">
                <a:solidFill>
                  <a:srgbClr val="000000"/>
                </a:solidFill>
              </a:rPr>
              <a:t>“International Mobile Subscriber Identity” (</a:t>
            </a:r>
            <a:r>
              <a:rPr lang="es-ES" sz="2800" dirty="0" smtClean="0">
                <a:solidFill>
                  <a:srgbClr val="C00000"/>
                </a:solidFill>
              </a:rPr>
              <a:t>IMSI</a:t>
            </a:r>
            <a:r>
              <a:rPr lang="es-ES" sz="2800" dirty="0" smtClean="0">
                <a:solidFill>
                  <a:srgbClr val="000000"/>
                </a:solidFill>
              </a:rPr>
              <a:t>)</a:t>
            </a:r>
          </a:p>
          <a:p>
            <a:pPr marL="342900" indent="-342900" algn="l">
              <a:lnSpc>
                <a:spcPct val="110000"/>
              </a:lnSpc>
              <a:spcBef>
                <a:spcPct val="20000"/>
              </a:spcBef>
            </a:pPr>
            <a:r>
              <a:rPr lang="es-ES" sz="2800" dirty="0">
                <a:solidFill>
                  <a:srgbClr val="000000"/>
                </a:solidFill>
              </a:rPr>
              <a:t>	</a:t>
            </a:r>
          </a:p>
        </p:txBody>
      </p:sp>
      <p:sp>
        <p:nvSpPr>
          <p:cNvPr id="9" name="Rectangle 9"/>
          <p:cNvSpPr>
            <a:spLocks noChangeArrowheads="1"/>
          </p:cNvSpPr>
          <p:nvPr/>
        </p:nvSpPr>
        <p:spPr bwMode="auto">
          <a:xfrm>
            <a:off x="381000" y="4724400"/>
            <a:ext cx="8229600" cy="1447800"/>
          </a:xfrm>
          <a:prstGeom prst="rect">
            <a:avLst/>
          </a:prstGeom>
          <a:noFill/>
          <a:ln w="9525">
            <a:noFill/>
            <a:miter lim="800000"/>
            <a:headEnd/>
            <a:tailEnd/>
          </a:ln>
        </p:spPr>
        <p:txBody>
          <a:bodyPr/>
          <a:lstStyle/>
          <a:p>
            <a:pPr marL="342900" indent="-342900" algn="l">
              <a:lnSpc>
                <a:spcPct val="110000"/>
              </a:lnSpc>
              <a:spcBef>
                <a:spcPct val="20000"/>
              </a:spcBef>
            </a:pPr>
            <a:r>
              <a:rPr lang="es-ES" sz="2800" dirty="0">
                <a:solidFill>
                  <a:srgbClr val="000000"/>
                </a:solidFill>
              </a:rPr>
              <a:t>	</a:t>
            </a:r>
          </a:p>
        </p:txBody>
      </p:sp>
      <p:pic>
        <p:nvPicPr>
          <p:cNvPr id="3074" name="Picture 2"/>
          <p:cNvPicPr>
            <a:picLocks noChangeAspect="1" noChangeArrowheads="1"/>
          </p:cNvPicPr>
          <p:nvPr/>
        </p:nvPicPr>
        <p:blipFill>
          <a:blip r:embed="rId2" cstate="print"/>
          <a:srcRect/>
          <a:stretch>
            <a:fillRect/>
          </a:stretch>
        </p:blipFill>
        <p:spPr bwMode="auto">
          <a:xfrm>
            <a:off x="6143636" y="1785926"/>
            <a:ext cx="2500330" cy="18321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Pasos de la Migración en condiciones Ideales</a:t>
            </a:r>
            <a:endParaRPr lang="es-ES" dirty="0"/>
          </a:p>
        </p:txBody>
      </p:sp>
      <p:sp>
        <p:nvSpPr>
          <p:cNvPr id="3" name="2 Marcador de contenido"/>
          <p:cNvSpPr>
            <a:spLocks noGrp="1"/>
          </p:cNvSpPr>
          <p:nvPr>
            <p:ph idx="1"/>
          </p:nvPr>
        </p:nvSpPr>
        <p:spPr>
          <a:xfrm>
            <a:off x="214282" y="1935480"/>
            <a:ext cx="8929718" cy="3493784"/>
          </a:xfrm>
        </p:spPr>
        <p:txBody>
          <a:bodyPr>
            <a:normAutofit/>
          </a:bodyPr>
          <a:lstStyle/>
          <a:p>
            <a:pPr>
              <a:buNone/>
            </a:pPr>
            <a:r>
              <a:rPr lang="es-ES" sz="2800" dirty="0" smtClean="0">
                <a:solidFill>
                  <a:srgbClr val="FF0000"/>
                </a:solidFill>
              </a:rPr>
              <a:t>PASO 10 </a:t>
            </a:r>
            <a:r>
              <a:rPr lang="es-ES" sz="2400" dirty="0" smtClean="0"/>
              <a:t>ADMINISTRACION</a:t>
            </a:r>
            <a:r>
              <a:rPr lang="es-ES" sz="2800" dirty="0" smtClean="0"/>
              <a:t> </a:t>
            </a:r>
            <a:r>
              <a:rPr lang="es-ES" sz="2800" dirty="0" smtClean="0"/>
              <a:t>DE GSM/GPRS/EDGE/UMTS</a:t>
            </a:r>
            <a:endParaRPr lang="es-ES" sz="2800" dirty="0" smtClean="0"/>
          </a:p>
          <a:p>
            <a:endParaRPr lang="es-EC" sz="2800" dirty="0" smtClean="0"/>
          </a:p>
          <a:p>
            <a:r>
              <a:rPr lang="es-EC" sz="2800" dirty="0" smtClean="0"/>
              <a:t>Los </a:t>
            </a:r>
            <a:r>
              <a:rPr lang="es-EC" sz="2800" dirty="0" smtClean="0"/>
              <a:t>operadores móviles se han dado cuenta de que la convergencia tiene que ocurrir a nivel de gestión sub-red para que puedan reducir los costos de operación y optimizar sus recursos. </a:t>
            </a:r>
            <a:endParaRPr lang="es-ES" sz="2800" dirty="0" smtClean="0"/>
          </a:p>
          <a:p>
            <a:pPr>
              <a:buNone/>
            </a:pPr>
            <a:endParaRPr lang="es-ES" sz="28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5804" y="867508"/>
            <a:ext cx="8229600" cy="846980"/>
          </a:xfrm>
        </p:spPr>
        <p:txBody>
          <a:bodyPr/>
          <a:lstStyle/>
          <a:p>
            <a:r>
              <a:rPr lang="es-ES" dirty="0" smtClean="0"/>
              <a:t>CONCLUSIONES</a:t>
            </a:r>
            <a:endParaRPr lang="es-ES" dirty="0"/>
          </a:p>
        </p:txBody>
      </p:sp>
      <p:sp>
        <p:nvSpPr>
          <p:cNvPr id="3" name="2 Marcador de contenido"/>
          <p:cNvSpPr>
            <a:spLocks noGrp="1"/>
          </p:cNvSpPr>
          <p:nvPr>
            <p:ph idx="1"/>
          </p:nvPr>
        </p:nvSpPr>
        <p:spPr>
          <a:xfrm>
            <a:off x="457200" y="2071678"/>
            <a:ext cx="8229600" cy="3214710"/>
          </a:xfrm>
        </p:spPr>
        <p:txBody>
          <a:bodyPr>
            <a:normAutofit/>
          </a:bodyPr>
          <a:lstStyle/>
          <a:p>
            <a:pPr lvl="0" algn="just"/>
            <a:r>
              <a:rPr lang="es-EC" sz="2200" dirty="0" smtClean="0"/>
              <a:t>Una </a:t>
            </a:r>
            <a:r>
              <a:rPr lang="es-EC" sz="2200" dirty="0" smtClean="0"/>
              <a:t>red UMTS es una red de telefonía celular en la cual los usuarios podrán disfrutar de nuevos servicios usando casi el 60 % de la infraestructura actual de GSM y casi el 80 % de la misma área de cobertura de GSM. El usuario podrá beneficiarse de las dos redes, siempre y cuando el equipo Terminal que disponga, tenga la funcionalidad para soportar a ambas tecnologías. Por lo tanto para implementar una red UMTS sobre GSM se requiere una inversión aproximada del 40 % en arquitectura y una inversión del 20% en área de cobertura.</a:t>
            </a:r>
            <a:endParaRPr lang="es-ES" sz="2200" dirty="0" smtClean="0"/>
          </a:p>
          <a:p>
            <a:endParaRPr lang="es-E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71480"/>
            <a:ext cx="8229600" cy="1143000"/>
          </a:xfrm>
        </p:spPr>
        <p:txBody>
          <a:bodyPr/>
          <a:lstStyle/>
          <a:p>
            <a:r>
              <a:rPr lang="es-ES" dirty="0" smtClean="0"/>
              <a:t>CONCLUSIONES</a:t>
            </a:r>
            <a:endParaRPr lang="es-ES" dirty="0"/>
          </a:p>
        </p:txBody>
      </p:sp>
      <p:sp>
        <p:nvSpPr>
          <p:cNvPr id="3" name="2 Marcador de contenido"/>
          <p:cNvSpPr>
            <a:spLocks noGrp="1"/>
          </p:cNvSpPr>
          <p:nvPr>
            <p:ph idx="1"/>
          </p:nvPr>
        </p:nvSpPr>
        <p:spPr/>
        <p:txBody>
          <a:bodyPr>
            <a:normAutofit fontScale="85000" lnSpcReduction="20000"/>
          </a:bodyPr>
          <a:lstStyle/>
          <a:p>
            <a:pPr lvl="0" algn="just"/>
            <a:r>
              <a:rPr lang="es-EC" dirty="0" smtClean="0"/>
              <a:t>GSM se optimiza agregando infraestructura física para mejorar los servicios, se la llamó red GPRS la cuál no solo optimizaba la red en servicios sino en calidad, mejorando la capacidad de usuarios en la red; en la escala evolutiva hacia UMTS existe EDGE o EGPRS, el cual hace de puente para migrar de tecnología de segunda generación a una tecnología de tercera generación, en EGPRS lo que se realiza es una optimización en la infraestructura de la red GPRS a nivel de software, esta optimización permite un aumento en la eficiencia espectral lo cuál permite una ampliación de usuarios y mejora los métodos de acceso a la red ya existente. En ese momento ya se tenía casi una red de tercera generación simplificada en dos tecnologías que la complementaban, el gran paso hacia la red UMTS, optimizó la cantidad de recursos que podrían viajar en la red hacia cada usuario, aceptando aplicaciones con un gran ancho de banda.</a:t>
            </a:r>
            <a:endParaRPr lang="es-ES" dirty="0" smtClean="0"/>
          </a:p>
          <a:p>
            <a:endParaRPr lang="es-E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CONCLUSIONES</a:t>
            </a:r>
            <a:endParaRPr lang="es-ES" dirty="0"/>
          </a:p>
        </p:txBody>
      </p:sp>
      <p:sp>
        <p:nvSpPr>
          <p:cNvPr id="3" name="2 Marcador de contenido"/>
          <p:cNvSpPr>
            <a:spLocks noGrp="1"/>
          </p:cNvSpPr>
          <p:nvPr>
            <p:ph idx="1"/>
          </p:nvPr>
        </p:nvSpPr>
        <p:spPr/>
        <p:txBody>
          <a:bodyPr>
            <a:normAutofit lnSpcReduction="10000"/>
          </a:bodyPr>
          <a:lstStyle/>
          <a:p>
            <a:pPr lvl="0" algn="just"/>
            <a:r>
              <a:rPr lang="es-EC" sz="2200" dirty="0" smtClean="0"/>
              <a:t>Una red UMTS es capaz de soportar tecnologías GSM/GPRS/EDGE/HSDPA según el móvil y la zona donde se encuentre. Con el avance de la tecnología y la capacidad de los teléfonos celulares multibanda, es factible ahorrar recursos de radio de tal manera que se consuman menos recursos de la red UMTS y  solo cuando se requiera.</a:t>
            </a:r>
            <a:endParaRPr lang="es-ES" sz="2200" dirty="0" smtClean="0"/>
          </a:p>
          <a:p>
            <a:pPr lvl="0" algn="just"/>
            <a:r>
              <a:rPr lang="es-EC" sz="2200" dirty="0" smtClean="0"/>
              <a:t>En una red UMTS, el servicio GPRS logra alcanzar un troughput de 40 Kbit/s usando los esquemas de modulación CS1-2, mientras que usando un esquema de modulación CS3-4 se logra alcanzar un incremento del 33% y finalmente con EDGE se logra triplicar el troughput obteniendo un ancho de banda de 384kbps con picos de 2Mbps según el análisis elaborado en el capitulo cuatro.</a:t>
            </a:r>
            <a:endParaRPr lang="es-ES" sz="2200" dirty="0" smtClean="0"/>
          </a:p>
          <a:p>
            <a:endParaRPr lang="es-E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CONCLUSIONES</a:t>
            </a:r>
            <a:endParaRPr lang="es-ES" dirty="0"/>
          </a:p>
        </p:txBody>
      </p:sp>
      <p:sp>
        <p:nvSpPr>
          <p:cNvPr id="3" name="2 Marcador de contenido"/>
          <p:cNvSpPr>
            <a:spLocks noGrp="1"/>
          </p:cNvSpPr>
          <p:nvPr>
            <p:ph idx="1"/>
          </p:nvPr>
        </p:nvSpPr>
        <p:spPr/>
        <p:txBody>
          <a:bodyPr>
            <a:normAutofit fontScale="70000" lnSpcReduction="20000"/>
          </a:bodyPr>
          <a:lstStyle/>
          <a:p>
            <a:pPr lvl="0" algn="just"/>
            <a:r>
              <a:rPr lang="es-EC" sz="3100" dirty="0" smtClean="0"/>
              <a:t>La tecnología EDGE es la que brinda mayor eficiencia espectral para el rendimiento de datos inferiores a los 384 Kbps y WCDMA es la que brinda mayor eficiencia espectral para datos elevados que están sobre los 384 Kbps de esta manera concluyendo que UMTS brinda un rendimiento eficiente al combinar redes de acceso EDGE y WCDMA en su misma infraestructura.</a:t>
            </a:r>
          </a:p>
          <a:p>
            <a:pPr lvl="0" algn="just">
              <a:buNone/>
            </a:pPr>
            <a:endParaRPr lang="es-ES" sz="3100" dirty="0" smtClean="0"/>
          </a:p>
          <a:p>
            <a:pPr lvl="0" algn="just"/>
            <a:r>
              <a:rPr lang="es-EC" sz="3100" dirty="0" smtClean="0"/>
              <a:t>Debido a la necesidad de convergencia de la red móvil con las redes de datos, las operadoras celulares en el Ecuador se han visto en la necesidad de migrar del sistema GSM existente hacia el sistema UMTS, obteniendo el 37 % de abonados operando en UMTS hasta la fecha. Este proceso evolutivo de la migración es muy complejo debido a los acoples con el sistema GSM, el cual tiene un tiempo nominal de implementación de 4 años para su puesta en marcha.</a:t>
            </a:r>
            <a:endParaRPr lang="es-ES" sz="3100" dirty="0" smtClean="0"/>
          </a:p>
          <a:p>
            <a:endParaRPr lang="es-E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RECOMENDACIONES</a:t>
            </a:r>
            <a:endParaRPr lang="es-ES" dirty="0"/>
          </a:p>
        </p:txBody>
      </p:sp>
      <p:sp>
        <p:nvSpPr>
          <p:cNvPr id="3" name="2 Marcador de contenido"/>
          <p:cNvSpPr>
            <a:spLocks noGrp="1"/>
          </p:cNvSpPr>
          <p:nvPr>
            <p:ph idx="1"/>
          </p:nvPr>
        </p:nvSpPr>
        <p:spPr>
          <a:xfrm>
            <a:off x="457200" y="2028828"/>
            <a:ext cx="8229600" cy="4043378"/>
          </a:xfrm>
        </p:spPr>
        <p:txBody>
          <a:bodyPr>
            <a:normAutofit fontScale="85000" lnSpcReduction="10000"/>
          </a:bodyPr>
          <a:lstStyle/>
          <a:p>
            <a:pPr lvl="0" algn="just"/>
            <a:r>
              <a:rPr lang="es-EC" sz="2400" dirty="0" smtClean="0"/>
              <a:t>Cuando se implementen aplicaciones que trabajen con sistemas móviles es recomendable configurar los equipos celulares para que trabajen en la máxima capacidad (EDGE-WCDMA-UMTS) dado que en los sistemas la tasa de bajada del sistema móvil celular es buena pero la tasa de subida es baja y solo alcanza el 10% de la tasa de bajada.  Como por ejemplo (Los módems usados en los cajeros).</a:t>
            </a:r>
          </a:p>
          <a:p>
            <a:pPr lvl="0" algn="just">
              <a:buNone/>
            </a:pPr>
            <a:endParaRPr lang="es-ES" sz="2400" dirty="0" smtClean="0"/>
          </a:p>
          <a:p>
            <a:pPr lvl="0" algn="just"/>
            <a:r>
              <a:rPr lang="es-EC" sz="2400" dirty="0" smtClean="0"/>
              <a:t>En el Ecuador no existe  mucha literatura sobre el proceso de migración de un sistema GSM a UMTS, de hecho existe aproximadamente el 37% de los abonados de la población operando en el sistema UMTS, por lo que seria bueno fomentar al </a:t>
            </a:r>
            <a:r>
              <a:rPr lang="es-EC" sz="2400" dirty="0" smtClean="0"/>
              <a:t>area </a:t>
            </a:r>
            <a:r>
              <a:rPr lang="es-EC" sz="2400" dirty="0" smtClean="0"/>
              <a:t>de tecnología de la Espol profundizando en un documento que describa sobre el proceso de un operador para migrar de un Sistema GSM a UMTS.</a:t>
            </a:r>
            <a:endParaRPr lang="es-ES" sz="2400" dirty="0" smtClean="0"/>
          </a:p>
          <a:p>
            <a:endParaRPr lang="es-E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RECOMENDACIONES</a:t>
            </a:r>
            <a:endParaRPr lang="es-ES" dirty="0"/>
          </a:p>
        </p:txBody>
      </p:sp>
      <p:sp>
        <p:nvSpPr>
          <p:cNvPr id="3" name="2 Marcador de contenido"/>
          <p:cNvSpPr>
            <a:spLocks noGrp="1"/>
          </p:cNvSpPr>
          <p:nvPr>
            <p:ph idx="1"/>
          </p:nvPr>
        </p:nvSpPr>
        <p:spPr>
          <a:xfrm>
            <a:off x="457200" y="2292670"/>
            <a:ext cx="8229600" cy="2636528"/>
          </a:xfrm>
        </p:spPr>
        <p:txBody>
          <a:bodyPr>
            <a:normAutofit/>
          </a:bodyPr>
          <a:lstStyle/>
          <a:p>
            <a:pPr lvl="0" algn="just"/>
            <a:r>
              <a:rPr lang="es-EC" sz="2200" dirty="0" smtClean="0"/>
              <a:t>Al momento de implementar un sistema UMTS sobre GSM es necesario analizar la compatibilidad con los equipos GSM actuales con los que cuenta el operador, debido a que han existido problemas de compatibilidad en el arranque de la operación del nuevo sistema, lo cual ha llevado a que las operadoras suspendan el servicio obligatoriamente por varias horas hasta lograr solventar el problema</a:t>
            </a:r>
            <a:endParaRPr lang="es-ES" sz="2200" dirty="0" smtClean="0"/>
          </a:p>
          <a:p>
            <a:endParaRPr lang="es-E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ctr">
              <a:buNone/>
            </a:pPr>
            <a:endParaRPr lang="es-ES" dirty="0" smtClean="0"/>
          </a:p>
          <a:p>
            <a:pPr algn="ctr">
              <a:buNone/>
            </a:pPr>
            <a:endParaRPr lang="es-ES" dirty="0" smtClean="0"/>
          </a:p>
          <a:p>
            <a:pPr algn="ctr">
              <a:buNone/>
            </a:pPr>
            <a:endParaRPr lang="es-ES" dirty="0" smtClean="0"/>
          </a:p>
          <a:p>
            <a:pPr algn="ctr">
              <a:buNone/>
            </a:pPr>
            <a:r>
              <a:rPr lang="es-ES" dirty="0" smtClean="0"/>
              <a:t>THANKS</a:t>
            </a:r>
            <a:endParaRPr lang="es-E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title"/>
          </p:nvPr>
        </p:nvSpPr>
        <p:spPr>
          <a:xfrm>
            <a:off x="381000" y="552472"/>
            <a:ext cx="8229600" cy="1020763"/>
          </a:xfrm>
        </p:spPr>
        <p:txBody>
          <a:bodyPr/>
          <a:lstStyle/>
          <a:p>
            <a:pPr eaLnBrk="1" hangingPunct="1">
              <a:defRPr/>
            </a:pPr>
            <a:r>
              <a:rPr lang="es-ES" dirty="0" smtClean="0"/>
              <a:t>Base Station Subsystem (</a:t>
            </a:r>
            <a:r>
              <a:rPr lang="es-ES" dirty="0" smtClean="0">
                <a:solidFill>
                  <a:srgbClr val="C00000"/>
                </a:solidFill>
              </a:rPr>
              <a:t>BSS</a:t>
            </a:r>
            <a:r>
              <a:rPr lang="es-ES" dirty="0" smtClean="0"/>
              <a:t>)</a:t>
            </a:r>
          </a:p>
        </p:txBody>
      </p:sp>
      <p:sp>
        <p:nvSpPr>
          <p:cNvPr id="5" name="Rectangle 9"/>
          <p:cNvSpPr txBox="1">
            <a:spLocks noChangeArrowheads="1"/>
          </p:cNvSpPr>
          <p:nvPr/>
        </p:nvSpPr>
        <p:spPr>
          <a:xfrm>
            <a:off x="381000" y="1619272"/>
            <a:ext cx="6191264" cy="4953000"/>
          </a:xfrm>
          <a:prstGeom prst="rect">
            <a:avLst/>
          </a:prstGeom>
        </p:spPr>
        <p:txBody>
          <a:bodyPr vert="horz" lIns="91440" tIns="45720" rIns="91440" bIns="45720" rtlCol="0">
            <a:normAutofit fontScale="92500"/>
          </a:bodyPr>
          <a:lstStyle/>
          <a:p>
            <a:pPr marL="342900" marR="0" lvl="0" indent="-342900" algn="just" defTabSz="914400" rtl="0" eaLnBrk="1" fontAlgn="auto" latinLnBrk="0" hangingPunct="1">
              <a:lnSpc>
                <a:spcPct val="110000"/>
              </a:lnSpc>
              <a:spcBef>
                <a:spcPct val="20000"/>
              </a:spcBef>
              <a:spcAft>
                <a:spcPts val="0"/>
              </a:spcAft>
              <a:buClrTx/>
              <a:buSzTx/>
              <a:buFont typeface="Arial" pitchFamily="34" charset="0"/>
              <a:buChar char="•"/>
              <a:tabLst/>
              <a:defRPr/>
            </a:pPr>
            <a:r>
              <a:rPr lang="es-ES" sz="2800" dirty="0" smtClean="0"/>
              <a:t>Subsistema de Estación Base</a:t>
            </a:r>
            <a:r>
              <a:rPr kumimoji="0" lang="es-ES" sz="28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just" defTabSz="914400" rtl="0" eaLnBrk="1" fontAlgn="auto" latinLnBrk="0" hangingPunct="1">
              <a:lnSpc>
                <a:spcPct val="110000"/>
              </a:lnSpc>
              <a:spcBef>
                <a:spcPct val="20000"/>
              </a:spcBef>
              <a:spcAft>
                <a:spcPts val="0"/>
              </a:spcAft>
              <a:buClrTx/>
              <a:buSzTx/>
              <a:buFont typeface="Arial" pitchFamily="34" charset="0"/>
              <a:buChar char="•"/>
              <a:tabLst/>
              <a:defRPr/>
            </a:pPr>
            <a:r>
              <a:rPr lang="es-ES" sz="2800" dirty="0" smtClean="0"/>
              <a:t>Proporciona y gestiona trayectos</a:t>
            </a:r>
            <a:r>
              <a:rPr kumimoji="0" lang="es-ES" sz="2800" b="0" i="0" u="none" strike="noStrike" kern="1200" cap="none" spc="0" normalizeH="0" baseline="0" noProof="0" dirty="0" smtClean="0">
                <a:ln>
                  <a:noFill/>
                </a:ln>
                <a:solidFill>
                  <a:schemeClr val="tx1"/>
                </a:solidFill>
                <a:effectLst/>
                <a:uLnTx/>
                <a:uFillTx/>
                <a:latin typeface="+mn-lt"/>
                <a:ea typeface="+mn-ea"/>
                <a:cs typeface="+mn-cs"/>
              </a:rPr>
              <a:t> de transmisión de radio entre estaciones móviles</a:t>
            </a:r>
            <a:r>
              <a:rPr kumimoji="0" lang="es-ES" sz="2800" b="0" i="0" u="none" strike="noStrike" kern="1200" cap="none" spc="0" normalizeH="0" noProof="0" dirty="0" smtClean="0">
                <a:ln>
                  <a:noFill/>
                </a:ln>
                <a:solidFill>
                  <a:schemeClr val="tx1"/>
                </a:solidFill>
                <a:effectLst/>
                <a:uLnTx/>
                <a:uFillTx/>
                <a:latin typeface="+mn-lt"/>
                <a:ea typeface="+mn-ea"/>
                <a:cs typeface="+mn-cs"/>
              </a:rPr>
              <a:t> y Centros de Conmutación Móvil</a:t>
            </a:r>
            <a:endParaRPr kumimoji="0" lang="es-E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10000"/>
              </a:lnSpc>
              <a:spcBef>
                <a:spcPct val="20000"/>
              </a:spcBef>
              <a:spcAft>
                <a:spcPts val="0"/>
              </a:spcAft>
              <a:buClrTx/>
              <a:buSzTx/>
              <a:buFont typeface="Arial" pitchFamily="34" charset="0"/>
              <a:buChar char="•"/>
              <a:tabLst/>
              <a:defRPr/>
            </a:pPr>
            <a:r>
              <a:rPr kumimoji="0" lang="es-ES" sz="2800" b="0" i="0" u="none" strike="noStrike" kern="1200" cap="none" spc="0" normalizeH="0" baseline="0" noProof="0" dirty="0" smtClean="0">
                <a:ln>
                  <a:noFill/>
                </a:ln>
                <a:solidFill>
                  <a:schemeClr val="tx1"/>
                </a:solidFill>
                <a:effectLst/>
                <a:uLnTx/>
                <a:uFillTx/>
                <a:latin typeface="+mn-lt"/>
                <a:ea typeface="+mn-ea"/>
                <a:cs typeface="+mn-cs"/>
              </a:rPr>
              <a:t>Contacto con los conmutadores del NSS</a:t>
            </a:r>
          </a:p>
          <a:p>
            <a:pPr marL="342900" marR="0" lvl="0" indent="-342900" algn="just" defTabSz="914400" rtl="0" eaLnBrk="1" fontAlgn="auto" latinLnBrk="0" hangingPunct="1">
              <a:lnSpc>
                <a:spcPct val="110000"/>
              </a:lnSpc>
              <a:spcBef>
                <a:spcPct val="35000"/>
              </a:spcBef>
              <a:spcAft>
                <a:spcPts val="0"/>
              </a:spcAft>
              <a:buClrTx/>
              <a:buSzTx/>
              <a:buFont typeface="Arial" pitchFamily="34" charset="0"/>
              <a:buChar char="•"/>
              <a:tabLst/>
              <a:defRPr/>
            </a:pPr>
            <a:r>
              <a:rPr kumimoji="0" lang="es-ES" sz="2800" b="0" i="0" u="none" strike="noStrike" kern="1200" cap="none" spc="0" normalizeH="0" baseline="0" noProof="0" dirty="0" smtClean="0">
                <a:ln>
                  <a:noFill/>
                </a:ln>
                <a:solidFill>
                  <a:schemeClr val="tx1"/>
                </a:solidFill>
                <a:effectLst/>
                <a:uLnTx/>
                <a:uFillTx/>
                <a:latin typeface="+mn-lt"/>
                <a:ea typeface="+mn-ea"/>
                <a:cs typeface="+mn-cs"/>
              </a:rPr>
              <a:t>Contacto con el OSS</a:t>
            </a:r>
          </a:p>
          <a:p>
            <a:pPr marL="342900" marR="0" lvl="0" indent="-342900" algn="just" defTabSz="914400" rtl="0" eaLnBrk="1" fontAlgn="auto" latinLnBrk="0" hangingPunct="1">
              <a:lnSpc>
                <a:spcPct val="110000"/>
              </a:lnSpc>
              <a:spcBef>
                <a:spcPct val="20000"/>
              </a:spcBef>
              <a:spcAft>
                <a:spcPts val="0"/>
              </a:spcAft>
              <a:buClrTx/>
              <a:buSzTx/>
              <a:buFont typeface="Arial" pitchFamily="34" charset="0"/>
              <a:buChar char="•"/>
              <a:tabLst/>
              <a:defRPr/>
            </a:pPr>
            <a:r>
              <a:rPr kumimoji="0" lang="es-ES" sz="2800" b="0" i="0" u="none" strike="noStrike" kern="1200" cap="none" spc="0" normalizeH="0" baseline="0" noProof="0" dirty="0" smtClean="0">
                <a:ln>
                  <a:noFill/>
                </a:ln>
                <a:solidFill>
                  <a:schemeClr val="tx1"/>
                </a:solidFill>
                <a:effectLst/>
                <a:uLnTx/>
                <a:uFillTx/>
                <a:latin typeface="+mn-lt"/>
                <a:ea typeface="+mn-ea"/>
                <a:cs typeface="+mn-cs"/>
              </a:rPr>
              <a:t>Compuesto por el </a:t>
            </a:r>
            <a:r>
              <a:rPr kumimoji="0" lang="es-ES" sz="2800" b="0" i="0" u="none" strike="noStrike" kern="1200" cap="none" spc="0" normalizeH="0" baseline="0" noProof="0" dirty="0" smtClean="0">
                <a:ln>
                  <a:noFill/>
                </a:ln>
                <a:solidFill>
                  <a:srgbClr val="C00000"/>
                </a:solidFill>
                <a:effectLst/>
                <a:uLnTx/>
                <a:uFillTx/>
                <a:latin typeface="+mn-lt"/>
                <a:ea typeface="+mn-ea"/>
                <a:cs typeface="+mn-cs"/>
              </a:rPr>
              <a:t>BTS</a:t>
            </a:r>
            <a:r>
              <a:rPr kumimoji="0" lang="es-ES" sz="2800" b="0" i="0" u="none" strike="noStrike" kern="1200" cap="none" spc="0" normalizeH="0" baseline="0" noProof="0" dirty="0" smtClean="0">
                <a:ln>
                  <a:noFill/>
                </a:ln>
                <a:solidFill>
                  <a:schemeClr val="tx1"/>
                </a:solidFill>
                <a:effectLst/>
                <a:uLnTx/>
                <a:uFillTx/>
                <a:latin typeface="+mn-lt"/>
                <a:ea typeface="+mn-ea"/>
                <a:cs typeface="+mn-cs"/>
              </a:rPr>
              <a:t> y el </a:t>
            </a:r>
            <a:r>
              <a:rPr kumimoji="0" lang="es-ES" sz="2800" b="0" i="0" u="none" strike="noStrike" kern="1200" cap="none" spc="0" normalizeH="0" baseline="0" noProof="0" dirty="0" smtClean="0">
                <a:ln>
                  <a:noFill/>
                </a:ln>
                <a:solidFill>
                  <a:srgbClr val="C00000"/>
                </a:solidFill>
                <a:effectLst/>
                <a:uLnTx/>
                <a:uFillTx/>
                <a:latin typeface="+mn-lt"/>
                <a:ea typeface="+mn-ea"/>
                <a:cs typeface="+mn-cs"/>
              </a:rPr>
              <a:t>BSC</a:t>
            </a:r>
          </a:p>
          <a:p>
            <a:pPr marL="342900" marR="0" lvl="0" indent="-342900" algn="just" defTabSz="914400" rtl="0" eaLnBrk="1" fontAlgn="auto" latinLnBrk="0" hangingPunct="1">
              <a:lnSpc>
                <a:spcPct val="110000"/>
              </a:lnSpc>
              <a:spcBef>
                <a:spcPct val="20000"/>
              </a:spcBef>
              <a:spcAft>
                <a:spcPts val="0"/>
              </a:spcAft>
              <a:buClrTx/>
              <a:buSzTx/>
              <a:buFont typeface="Arial" pitchFamily="34" charset="0"/>
              <a:buChar char="•"/>
              <a:tabLst/>
              <a:defRPr/>
            </a:pPr>
            <a:r>
              <a:rPr kumimoji="0" lang="es-ES" sz="2800" b="0" i="0" u="none" strike="noStrike" kern="1200" cap="none" spc="0" normalizeH="0" baseline="0" noProof="0" dirty="0" smtClean="0">
                <a:ln>
                  <a:noFill/>
                </a:ln>
                <a:solidFill>
                  <a:schemeClr val="tx1"/>
                </a:solidFill>
                <a:effectLst/>
                <a:uLnTx/>
                <a:uFillTx/>
                <a:latin typeface="+mn-lt"/>
                <a:ea typeface="+mn-ea"/>
                <a:cs typeface="+mn-cs"/>
              </a:rPr>
              <a:t>BTS y el BSS se comunican a través de la interfaz estandarizada </a:t>
            </a:r>
            <a:r>
              <a:rPr kumimoji="0" lang="es-ES" sz="2800" b="0" i="0" u="none" strike="noStrike" kern="1200" cap="none" spc="0" normalizeH="0" baseline="0" noProof="0" dirty="0" smtClean="0">
                <a:ln>
                  <a:noFill/>
                </a:ln>
                <a:solidFill>
                  <a:srgbClr val="C00000"/>
                </a:solidFill>
                <a:effectLst/>
                <a:uLnTx/>
                <a:uFillTx/>
                <a:latin typeface="+mn-lt"/>
                <a:ea typeface="+mn-ea"/>
                <a:cs typeface="+mn-cs"/>
              </a:rPr>
              <a:t>Abis</a:t>
            </a:r>
          </a:p>
        </p:txBody>
      </p:sp>
      <p:pic>
        <p:nvPicPr>
          <p:cNvPr id="6" name="5 Imagen"/>
          <p:cNvPicPr/>
          <p:nvPr/>
        </p:nvPicPr>
        <p:blipFill>
          <a:blip r:embed="rId2" cstate="print"/>
          <a:srcRect/>
          <a:stretch>
            <a:fillRect/>
          </a:stretch>
        </p:blipFill>
        <p:spPr bwMode="auto">
          <a:xfrm>
            <a:off x="6572264" y="1604970"/>
            <a:ext cx="2428892" cy="2857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584218"/>
            <a:ext cx="8229600" cy="1143000"/>
          </a:xfrm>
        </p:spPr>
        <p:txBody>
          <a:bodyPr/>
          <a:lstStyle/>
          <a:p>
            <a:pPr eaLnBrk="1" hangingPunct="1">
              <a:defRPr/>
            </a:pPr>
            <a:r>
              <a:rPr lang="es-ES" dirty="0" smtClean="0"/>
              <a:t>Base Station Subsystem (</a:t>
            </a:r>
            <a:r>
              <a:rPr lang="es-ES" dirty="0" smtClean="0">
                <a:solidFill>
                  <a:srgbClr val="C00000"/>
                </a:solidFill>
              </a:rPr>
              <a:t>BSS</a:t>
            </a:r>
            <a:r>
              <a:rPr lang="es-ES" dirty="0" smtClean="0"/>
              <a:t>)</a:t>
            </a:r>
          </a:p>
        </p:txBody>
      </p:sp>
      <p:sp>
        <p:nvSpPr>
          <p:cNvPr id="5" name="Rectangle 9"/>
          <p:cNvSpPr>
            <a:spLocks noChangeArrowheads="1"/>
          </p:cNvSpPr>
          <p:nvPr/>
        </p:nvSpPr>
        <p:spPr bwMode="auto">
          <a:xfrm>
            <a:off x="1752600" y="2260618"/>
            <a:ext cx="1600200" cy="1676400"/>
          </a:xfrm>
          <a:prstGeom prst="rect">
            <a:avLst/>
          </a:prstGeom>
          <a:gradFill rotWithShape="0">
            <a:gsLst>
              <a:gs pos="0">
                <a:srgbClr val="CC99FF"/>
              </a:gs>
              <a:gs pos="100000">
                <a:srgbClr val="5E4776"/>
              </a:gs>
            </a:gsLst>
            <a:lin ang="5400000" scaled="1"/>
          </a:gradFill>
          <a:ln w="9525">
            <a:solidFill>
              <a:srgbClr val="CC99FF"/>
            </a:solidFill>
            <a:miter lim="800000"/>
            <a:headEnd/>
            <a:tailEnd/>
          </a:ln>
        </p:spPr>
        <p:txBody>
          <a:bodyPr wrap="none" anchor="ctr"/>
          <a:lstStyle/>
          <a:p>
            <a:endParaRPr lang="es-EC"/>
          </a:p>
        </p:txBody>
      </p:sp>
      <p:sp>
        <p:nvSpPr>
          <p:cNvPr id="6" name="Rectangle 10"/>
          <p:cNvSpPr>
            <a:spLocks noChangeArrowheads="1"/>
          </p:cNvSpPr>
          <p:nvPr/>
        </p:nvSpPr>
        <p:spPr bwMode="auto">
          <a:xfrm>
            <a:off x="5562600" y="2260618"/>
            <a:ext cx="1600200" cy="1676400"/>
          </a:xfrm>
          <a:prstGeom prst="rect">
            <a:avLst/>
          </a:prstGeom>
          <a:gradFill rotWithShape="0">
            <a:gsLst>
              <a:gs pos="0">
                <a:srgbClr val="99CC00"/>
              </a:gs>
              <a:gs pos="100000">
                <a:srgbClr val="475E00"/>
              </a:gs>
            </a:gsLst>
            <a:lin ang="5400000" scaled="1"/>
          </a:gradFill>
          <a:ln w="9525">
            <a:solidFill>
              <a:srgbClr val="008000"/>
            </a:solidFill>
            <a:miter lim="800000"/>
            <a:headEnd/>
            <a:tailEnd/>
          </a:ln>
        </p:spPr>
        <p:txBody>
          <a:bodyPr wrap="none" anchor="ctr"/>
          <a:lstStyle/>
          <a:p>
            <a:endParaRPr lang="es-EC"/>
          </a:p>
        </p:txBody>
      </p:sp>
      <p:sp>
        <p:nvSpPr>
          <p:cNvPr id="7" name="Text Box 13">
            <a:hlinkClick r:id="rId2" action="ppaction://hlinksldjump"/>
          </p:cNvPr>
          <p:cNvSpPr txBox="1">
            <a:spLocks noChangeArrowheads="1"/>
          </p:cNvSpPr>
          <p:nvPr/>
        </p:nvSpPr>
        <p:spPr bwMode="auto">
          <a:xfrm>
            <a:off x="2228840" y="2855924"/>
            <a:ext cx="914400" cy="715963"/>
          </a:xfrm>
          <a:prstGeom prst="rect">
            <a:avLst/>
          </a:prstGeom>
          <a:noFill/>
          <a:ln w="9525">
            <a:noFill/>
            <a:miter lim="800000"/>
            <a:headEnd/>
            <a:tailEnd/>
          </a:ln>
        </p:spPr>
        <p:txBody>
          <a:bodyPr>
            <a:spAutoFit/>
          </a:bodyPr>
          <a:lstStyle/>
          <a:p>
            <a:pPr>
              <a:spcBef>
                <a:spcPct val="50000"/>
              </a:spcBef>
            </a:pPr>
            <a:r>
              <a:rPr lang="es-ES" sz="2000" b="1" u="sng" dirty="0">
                <a:solidFill>
                  <a:srgbClr val="000099"/>
                </a:solidFill>
              </a:rPr>
              <a:t>BTS</a:t>
            </a:r>
          </a:p>
          <a:p>
            <a:pPr>
              <a:spcBef>
                <a:spcPct val="50000"/>
              </a:spcBef>
            </a:pPr>
            <a:endParaRPr lang="es-ES" sz="1400" dirty="0">
              <a:solidFill>
                <a:srgbClr val="000099"/>
              </a:solidFill>
            </a:endParaRPr>
          </a:p>
        </p:txBody>
      </p:sp>
      <p:sp>
        <p:nvSpPr>
          <p:cNvPr id="8" name="Text Box 14"/>
          <p:cNvSpPr txBox="1">
            <a:spLocks noChangeArrowheads="1"/>
          </p:cNvSpPr>
          <p:nvPr/>
        </p:nvSpPr>
        <p:spPr bwMode="auto">
          <a:xfrm>
            <a:off x="6072198" y="2870218"/>
            <a:ext cx="914400" cy="396875"/>
          </a:xfrm>
          <a:prstGeom prst="rect">
            <a:avLst/>
          </a:prstGeom>
          <a:noFill/>
          <a:ln w="9525">
            <a:noFill/>
            <a:miter lim="800000"/>
            <a:headEnd/>
            <a:tailEnd/>
          </a:ln>
        </p:spPr>
        <p:txBody>
          <a:bodyPr>
            <a:spAutoFit/>
          </a:bodyPr>
          <a:lstStyle/>
          <a:p>
            <a:pPr>
              <a:spcBef>
                <a:spcPct val="50000"/>
              </a:spcBef>
            </a:pPr>
            <a:r>
              <a:rPr lang="es-ES" sz="2000" b="1" u="sng" dirty="0">
                <a:solidFill>
                  <a:srgbClr val="000099"/>
                </a:solidFill>
              </a:rPr>
              <a:t>BSC</a:t>
            </a:r>
          </a:p>
        </p:txBody>
      </p:sp>
      <p:sp>
        <p:nvSpPr>
          <p:cNvPr id="9" name="AutoShape 15" descr="Enrejado"/>
          <p:cNvSpPr>
            <a:spLocks noChangeArrowheads="1"/>
          </p:cNvSpPr>
          <p:nvPr/>
        </p:nvSpPr>
        <p:spPr bwMode="auto">
          <a:xfrm>
            <a:off x="3352800" y="2717818"/>
            <a:ext cx="2209800" cy="762000"/>
          </a:xfrm>
          <a:prstGeom prst="leftRightArrow">
            <a:avLst>
              <a:gd name="adj1" fmla="val 50000"/>
              <a:gd name="adj2" fmla="val 58000"/>
            </a:avLst>
          </a:prstGeom>
          <a:pattFill prst="trellis">
            <a:fgClr>
              <a:schemeClr val="accent1"/>
            </a:fgClr>
            <a:bgClr>
              <a:srgbClr val="FFFFFF"/>
            </a:bgClr>
          </a:pattFill>
          <a:ln w="9525">
            <a:solidFill>
              <a:schemeClr val="accent2"/>
            </a:solidFill>
            <a:miter lim="800000"/>
            <a:headEnd/>
            <a:tailEnd/>
          </a:ln>
        </p:spPr>
        <p:txBody>
          <a:bodyPr wrap="none" anchor="ctr"/>
          <a:lstStyle/>
          <a:p>
            <a:endParaRPr lang="es-EC"/>
          </a:p>
        </p:txBody>
      </p:sp>
      <p:sp>
        <p:nvSpPr>
          <p:cNvPr id="10" name="Text Box 16"/>
          <p:cNvSpPr txBox="1">
            <a:spLocks noChangeArrowheads="1"/>
          </p:cNvSpPr>
          <p:nvPr/>
        </p:nvSpPr>
        <p:spPr bwMode="auto">
          <a:xfrm>
            <a:off x="3786182" y="2946418"/>
            <a:ext cx="1371600" cy="336550"/>
          </a:xfrm>
          <a:prstGeom prst="rect">
            <a:avLst/>
          </a:prstGeom>
          <a:noFill/>
          <a:ln w="9525">
            <a:noFill/>
            <a:miter lim="800000"/>
            <a:headEnd/>
            <a:tailEnd/>
          </a:ln>
        </p:spPr>
        <p:txBody>
          <a:bodyPr>
            <a:spAutoFit/>
          </a:bodyPr>
          <a:lstStyle/>
          <a:p>
            <a:pPr algn="ctr">
              <a:spcBef>
                <a:spcPct val="50000"/>
              </a:spcBef>
            </a:pPr>
            <a:r>
              <a:rPr lang="es-ES" sz="1600" b="1" dirty="0"/>
              <a:t>Abis</a:t>
            </a:r>
          </a:p>
        </p:txBody>
      </p:sp>
      <p:sp>
        <p:nvSpPr>
          <p:cNvPr id="11" name="Line 18"/>
          <p:cNvSpPr>
            <a:spLocks noChangeShapeType="1"/>
          </p:cNvSpPr>
          <p:nvPr/>
        </p:nvSpPr>
        <p:spPr bwMode="auto">
          <a:xfrm flipH="1">
            <a:off x="533400" y="3098818"/>
            <a:ext cx="1220788" cy="0"/>
          </a:xfrm>
          <a:prstGeom prst="line">
            <a:avLst/>
          </a:prstGeom>
          <a:noFill/>
          <a:ln w="19050">
            <a:solidFill>
              <a:srgbClr val="FF0000"/>
            </a:solidFill>
            <a:round/>
            <a:headEnd type="triangle" w="med" len="med"/>
            <a:tailEnd type="triangle" w="med" len="med"/>
          </a:ln>
        </p:spPr>
        <p:txBody>
          <a:bodyPr wrap="none" anchor="ctr"/>
          <a:lstStyle/>
          <a:p>
            <a:endParaRPr lang="es-EC"/>
          </a:p>
        </p:txBody>
      </p:sp>
      <p:sp>
        <p:nvSpPr>
          <p:cNvPr id="12" name="Line 20"/>
          <p:cNvSpPr>
            <a:spLocks noChangeShapeType="1"/>
          </p:cNvSpPr>
          <p:nvPr/>
        </p:nvSpPr>
        <p:spPr bwMode="auto">
          <a:xfrm>
            <a:off x="7162800" y="3098818"/>
            <a:ext cx="1143000" cy="0"/>
          </a:xfrm>
          <a:prstGeom prst="line">
            <a:avLst/>
          </a:prstGeom>
          <a:noFill/>
          <a:ln w="19050">
            <a:solidFill>
              <a:srgbClr val="FF0000"/>
            </a:solidFill>
            <a:round/>
            <a:headEnd type="triangle" w="med" len="med"/>
            <a:tailEnd type="triangle" w="med" len="med"/>
          </a:ln>
        </p:spPr>
        <p:txBody>
          <a:bodyPr wrap="none" anchor="ctr"/>
          <a:lstStyle/>
          <a:p>
            <a:endParaRPr lang="es-EC"/>
          </a:p>
        </p:txBody>
      </p:sp>
      <p:sp>
        <p:nvSpPr>
          <p:cNvPr id="13" name="Text Box 22"/>
          <p:cNvSpPr txBox="1">
            <a:spLocks noChangeArrowheads="1"/>
          </p:cNvSpPr>
          <p:nvPr/>
        </p:nvSpPr>
        <p:spPr bwMode="auto">
          <a:xfrm>
            <a:off x="642918" y="3098818"/>
            <a:ext cx="1143000" cy="457200"/>
          </a:xfrm>
          <a:prstGeom prst="rect">
            <a:avLst/>
          </a:prstGeom>
          <a:noFill/>
          <a:ln w="19050">
            <a:noFill/>
            <a:miter lim="800000"/>
            <a:headEnd/>
            <a:tailEnd/>
          </a:ln>
        </p:spPr>
        <p:txBody>
          <a:bodyPr>
            <a:spAutoFit/>
          </a:bodyPr>
          <a:lstStyle/>
          <a:p>
            <a:pPr>
              <a:spcBef>
                <a:spcPct val="50000"/>
              </a:spcBef>
            </a:pPr>
            <a:r>
              <a:rPr lang="es-ES" sz="1200" dirty="0"/>
              <a:t>A Mobile Station</a:t>
            </a:r>
          </a:p>
        </p:txBody>
      </p:sp>
      <p:sp>
        <p:nvSpPr>
          <p:cNvPr id="14" name="Text Box 23"/>
          <p:cNvSpPr txBox="1">
            <a:spLocks noChangeArrowheads="1"/>
          </p:cNvSpPr>
          <p:nvPr/>
        </p:nvSpPr>
        <p:spPr bwMode="auto">
          <a:xfrm>
            <a:off x="7429520" y="3098818"/>
            <a:ext cx="1143000" cy="457200"/>
          </a:xfrm>
          <a:prstGeom prst="rect">
            <a:avLst/>
          </a:prstGeom>
          <a:noFill/>
          <a:ln w="19050">
            <a:noFill/>
            <a:miter lim="800000"/>
            <a:headEnd/>
            <a:tailEnd/>
          </a:ln>
        </p:spPr>
        <p:txBody>
          <a:bodyPr>
            <a:spAutoFit/>
          </a:bodyPr>
          <a:lstStyle/>
          <a:p>
            <a:pPr>
              <a:spcBef>
                <a:spcPct val="50000"/>
              </a:spcBef>
            </a:pPr>
            <a:r>
              <a:rPr lang="es-ES" sz="1200" dirty="0"/>
              <a:t>A Network Subsystem</a:t>
            </a:r>
          </a:p>
        </p:txBody>
      </p:sp>
      <p:sp>
        <p:nvSpPr>
          <p:cNvPr id="15" name="Text Box 28"/>
          <p:cNvSpPr txBox="1">
            <a:spLocks noChangeArrowheads="1"/>
          </p:cNvSpPr>
          <p:nvPr/>
        </p:nvSpPr>
        <p:spPr bwMode="auto">
          <a:xfrm>
            <a:off x="533400" y="4699018"/>
            <a:ext cx="7772400" cy="1373188"/>
          </a:xfrm>
          <a:prstGeom prst="rect">
            <a:avLst/>
          </a:prstGeom>
          <a:noFill/>
          <a:ln w="19050">
            <a:noFill/>
            <a:miter lim="800000"/>
            <a:headEnd/>
            <a:tailEnd/>
          </a:ln>
        </p:spPr>
        <p:txBody>
          <a:bodyPr>
            <a:spAutoFit/>
          </a:bodyPr>
          <a:lstStyle/>
          <a:p>
            <a:pPr algn="just">
              <a:spcBef>
                <a:spcPct val="50000"/>
              </a:spcBef>
            </a:pPr>
            <a:r>
              <a:rPr lang="es-ES" sz="2800" b="1" dirty="0">
                <a:solidFill>
                  <a:srgbClr val="FFFF00"/>
                </a:solidFill>
              </a:rPr>
              <a:t>Función Principal: </a:t>
            </a:r>
            <a:r>
              <a:rPr lang="es-ES" sz="2800" dirty="0"/>
              <a:t>contactar la estación móvil  con el </a:t>
            </a:r>
            <a:r>
              <a:rPr lang="es-ES" sz="2800" dirty="0" smtClean="0"/>
              <a:t>NSS </a:t>
            </a:r>
            <a:r>
              <a:rPr lang="es-ES" sz="2800" dirty="0"/>
              <a:t>y por lo tanto al usuario del móvil con otros </a:t>
            </a:r>
            <a:r>
              <a:rPr lang="es-ES" sz="2800" dirty="0" smtClean="0"/>
              <a:t>usuarios</a:t>
            </a:r>
            <a:endParaRPr lang="es-ES" sz="28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4074</TotalTime>
  <Words>3947</Words>
  <Application>Microsoft Office PowerPoint</Application>
  <PresentationFormat>On-screen Show (4:3)</PresentationFormat>
  <Paragraphs>398</Paragraphs>
  <Slides>77</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77</vt:i4>
      </vt:variant>
    </vt:vector>
  </HeadingPairs>
  <TitlesOfParts>
    <vt:vector size="79" baseType="lpstr">
      <vt:lpstr>Flujo</vt:lpstr>
      <vt:lpstr>Microsoft Office Visio Drawing</vt:lpstr>
      <vt:lpstr>Slide 1</vt:lpstr>
      <vt:lpstr>Slide 2</vt:lpstr>
      <vt:lpstr>GSM (GLOBAL SYSTEM FOR MOBILE COMMUNICATIONS)</vt:lpstr>
      <vt:lpstr>Arquitectura GSM</vt:lpstr>
      <vt:lpstr>Slide 5</vt:lpstr>
      <vt:lpstr>Mobile Equipment (ME)</vt:lpstr>
      <vt:lpstr>Subscriber Identity Module (SIM)</vt:lpstr>
      <vt:lpstr>Base Station Subsystem (BSS)</vt:lpstr>
      <vt:lpstr>Base Station Subsystem (BSS)</vt:lpstr>
      <vt:lpstr>Base Transceiver Station (BTS)</vt:lpstr>
      <vt:lpstr>Base Station Controller (BSC)</vt:lpstr>
      <vt:lpstr>Network Switching Subsystem (NSS)</vt:lpstr>
      <vt:lpstr>Network Switching Subsystem (NSS)</vt:lpstr>
      <vt:lpstr>Mobile Switching Center (MSC)</vt:lpstr>
      <vt:lpstr>Home Location Register (HLR)</vt:lpstr>
      <vt:lpstr>Visitor Location Register (VLR)</vt:lpstr>
      <vt:lpstr>Authentication Center (AuC)</vt:lpstr>
      <vt:lpstr>Equipment Identity Register  (EIR)</vt:lpstr>
      <vt:lpstr>Operation and Service Subsystem (OSS)</vt:lpstr>
      <vt:lpstr>Interfaces entre Subsistemas</vt:lpstr>
      <vt:lpstr>Interfaces entre Subsistemas</vt:lpstr>
      <vt:lpstr>GPRS GENERAL PACKET RADIO SERVICE</vt:lpstr>
      <vt:lpstr>Antecedentes</vt:lpstr>
      <vt:lpstr>Arquitectura GPRS</vt:lpstr>
      <vt:lpstr>EDGE  Enhanced Data For Global Evolution</vt:lpstr>
      <vt:lpstr>Antecedentes</vt:lpstr>
      <vt:lpstr>Arquitectura EDGE</vt:lpstr>
      <vt:lpstr>Cambios en la Arquitectura para EDGE</vt:lpstr>
      <vt:lpstr>Tecnología EDGE</vt:lpstr>
      <vt:lpstr>Técnicas de Modulación GMSK</vt:lpstr>
      <vt:lpstr>Técnicas de Modulación 8PSK</vt:lpstr>
      <vt:lpstr>Esquema de Codificación y Manejo de Paquetes</vt:lpstr>
      <vt:lpstr>Exactitud en la Medición</vt:lpstr>
      <vt:lpstr>Entrelazado</vt:lpstr>
      <vt:lpstr>Impacto de EDGE sobre GPRS</vt:lpstr>
      <vt:lpstr>Evolución de GSM-EDGE hacia WCDMA</vt:lpstr>
      <vt:lpstr>Evolución de GSM a UMTS </vt:lpstr>
      <vt:lpstr>UMTS (Universal Mobile Telecommunication System)</vt:lpstr>
      <vt:lpstr>UMTS</vt:lpstr>
      <vt:lpstr>Arquitectura UMTS</vt:lpstr>
      <vt:lpstr>Nucleo de Red (Core Network)</vt:lpstr>
      <vt:lpstr>Mobile Switching Center (MSC)</vt:lpstr>
      <vt:lpstr>Home Location Register (HLR)</vt:lpstr>
      <vt:lpstr>Visitor Location Register (VLR)</vt:lpstr>
      <vt:lpstr>Equipment Identity Register (EIR)</vt:lpstr>
      <vt:lpstr>Authentication Center (AuC)</vt:lpstr>
      <vt:lpstr>Serving GPRS Support Node (SGSN)</vt:lpstr>
      <vt:lpstr>Red de Acceso de Radio (UTRAN)</vt:lpstr>
      <vt:lpstr>Radio Network Controller (RNC)</vt:lpstr>
      <vt:lpstr>Nodo B</vt:lpstr>
      <vt:lpstr>User Equipment (UE)</vt:lpstr>
      <vt:lpstr>CAPACIDADES TECNOLOGICAS GSM/GPRS/EDGE/UMTS/HSDPA/HSUPA</vt:lpstr>
      <vt:lpstr>Capacidades de Datos para la Evolución de GSM a UMTS</vt:lpstr>
      <vt:lpstr>Capacidad GPRS</vt:lpstr>
      <vt:lpstr>Capacidad GPRS</vt:lpstr>
      <vt:lpstr>Capacidad EDGE</vt:lpstr>
      <vt:lpstr>Capacidad EDGE</vt:lpstr>
      <vt:lpstr>Capacidad UMTS/WCDMA</vt:lpstr>
      <vt:lpstr>Capacidad UMTS/WCDMA</vt:lpstr>
      <vt:lpstr>Velocidad de Transmisión</vt:lpstr>
      <vt:lpstr>Comparación en Eficiencia Espectral</vt:lpstr>
      <vt:lpstr>Planificación de la Migración de GSM hacia UMTS en un operador local</vt:lpstr>
      <vt:lpstr>Pasos de la Migración en condiciones Ideales</vt:lpstr>
      <vt:lpstr>Pasos de la Migración en condiciones Ideales</vt:lpstr>
      <vt:lpstr>Pasos de la Migración en condiciones Ideales</vt:lpstr>
      <vt:lpstr>Pasos de la Migración en condiciones Ideales</vt:lpstr>
      <vt:lpstr>Pasos de la Migración en condiciones Ideales</vt:lpstr>
      <vt:lpstr>Pasos de la Migración en condiciones Ideales</vt:lpstr>
      <vt:lpstr>Pasos de la Migración en condiciones Ideales</vt:lpstr>
      <vt:lpstr>Pasos de la Migración en condiciones Ideales</vt:lpstr>
      <vt:lpstr>CONCLUSIONES</vt:lpstr>
      <vt:lpstr>CONCLUSIONES</vt:lpstr>
      <vt:lpstr>CONCLUSIONES</vt:lpstr>
      <vt:lpstr>CONCLUSIONES</vt:lpstr>
      <vt:lpstr>RECOMENDACIONES</vt:lpstr>
      <vt:lpstr>RECOMENDACIONES</vt:lpstr>
      <vt:lpstr>Slide 77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GSM (GLOBAL MOBILE SYSTEM)</dc:title>
  <dc:creator>Tonny</dc:creator>
  <cp:lastModifiedBy>GST-Mas-ISop</cp:lastModifiedBy>
  <cp:revision>190</cp:revision>
  <dcterms:created xsi:type="dcterms:W3CDTF">2009-09-15T04:55:46Z</dcterms:created>
  <dcterms:modified xsi:type="dcterms:W3CDTF">2010-07-14T12:17:01Z</dcterms:modified>
</cp:coreProperties>
</file>