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9" r:id="rId3"/>
    <p:sldId id="279" r:id="rId4"/>
    <p:sldId id="262" r:id="rId5"/>
    <p:sldId id="265" r:id="rId6"/>
    <p:sldId id="269" r:id="rId7"/>
    <p:sldId id="270" r:id="rId8"/>
    <p:sldId id="266" r:id="rId9"/>
    <p:sldId id="273" r:id="rId10"/>
    <p:sldId id="274" r:id="rId11"/>
    <p:sldId id="276" r:id="rId12"/>
    <p:sldId id="277" r:id="rId13"/>
    <p:sldId id="280" r:id="rId14"/>
    <p:sldId id="260" r:id="rId15"/>
    <p:sldId id="299" r:id="rId16"/>
    <p:sldId id="303" r:id="rId17"/>
    <p:sldId id="282" r:id="rId18"/>
    <p:sldId id="283" r:id="rId19"/>
    <p:sldId id="284" r:id="rId20"/>
    <p:sldId id="285" r:id="rId21"/>
    <p:sldId id="287" r:id="rId22"/>
    <p:sldId id="286" r:id="rId23"/>
    <p:sldId id="289" r:id="rId24"/>
    <p:sldId id="290" r:id="rId25"/>
    <p:sldId id="291" r:id="rId26"/>
    <p:sldId id="294" r:id="rId27"/>
    <p:sldId id="301" r:id="rId28"/>
    <p:sldId id="293" r:id="rId29"/>
    <p:sldId id="295" r:id="rId30"/>
    <p:sldId id="302" r:id="rId31"/>
    <p:sldId id="297" r:id="rId32"/>
    <p:sldId id="298" r:id="rId33"/>
    <p:sldId id="300" r:id="rId34"/>
  </p:sldIdLst>
  <p:sldSz cx="9144000" cy="6858000" type="screen4x3"/>
  <p:notesSz cx="6858000" cy="9144000"/>
  <p:defaultTextStyle>
    <a:defPPr>
      <a:defRPr lang="es-EC"/>
    </a:defPPr>
    <a:lvl1pPr marL="0" algn="l" defTabSz="914034" rtl="0" eaLnBrk="1" latinLnBrk="0" hangingPunct="1">
      <a:defRPr sz="1900" kern="1200">
        <a:solidFill>
          <a:schemeClr val="tx1"/>
        </a:solidFill>
        <a:latin typeface="+mn-lt"/>
        <a:ea typeface="+mn-ea"/>
        <a:cs typeface="+mn-cs"/>
      </a:defRPr>
    </a:lvl1pPr>
    <a:lvl2pPr marL="457017" algn="l" defTabSz="914034" rtl="0" eaLnBrk="1" latinLnBrk="0" hangingPunct="1">
      <a:defRPr sz="1900" kern="1200">
        <a:solidFill>
          <a:schemeClr val="tx1"/>
        </a:solidFill>
        <a:latin typeface="+mn-lt"/>
        <a:ea typeface="+mn-ea"/>
        <a:cs typeface="+mn-cs"/>
      </a:defRPr>
    </a:lvl2pPr>
    <a:lvl3pPr marL="914034" algn="l" defTabSz="914034" rtl="0" eaLnBrk="1" latinLnBrk="0" hangingPunct="1">
      <a:defRPr sz="1900" kern="1200">
        <a:solidFill>
          <a:schemeClr val="tx1"/>
        </a:solidFill>
        <a:latin typeface="+mn-lt"/>
        <a:ea typeface="+mn-ea"/>
        <a:cs typeface="+mn-cs"/>
      </a:defRPr>
    </a:lvl3pPr>
    <a:lvl4pPr marL="1371051" algn="l" defTabSz="914034" rtl="0" eaLnBrk="1" latinLnBrk="0" hangingPunct="1">
      <a:defRPr sz="1900" kern="1200">
        <a:solidFill>
          <a:schemeClr val="tx1"/>
        </a:solidFill>
        <a:latin typeface="+mn-lt"/>
        <a:ea typeface="+mn-ea"/>
        <a:cs typeface="+mn-cs"/>
      </a:defRPr>
    </a:lvl4pPr>
    <a:lvl5pPr marL="1828068" algn="l" defTabSz="914034" rtl="0" eaLnBrk="1" latinLnBrk="0" hangingPunct="1">
      <a:defRPr sz="1900" kern="1200">
        <a:solidFill>
          <a:schemeClr val="tx1"/>
        </a:solidFill>
        <a:latin typeface="+mn-lt"/>
        <a:ea typeface="+mn-ea"/>
        <a:cs typeface="+mn-cs"/>
      </a:defRPr>
    </a:lvl5pPr>
    <a:lvl6pPr marL="2285086" algn="l" defTabSz="914034" rtl="0" eaLnBrk="1" latinLnBrk="0" hangingPunct="1">
      <a:defRPr sz="1900" kern="1200">
        <a:solidFill>
          <a:schemeClr val="tx1"/>
        </a:solidFill>
        <a:latin typeface="+mn-lt"/>
        <a:ea typeface="+mn-ea"/>
        <a:cs typeface="+mn-cs"/>
      </a:defRPr>
    </a:lvl6pPr>
    <a:lvl7pPr marL="2742103" algn="l" defTabSz="914034" rtl="0" eaLnBrk="1" latinLnBrk="0" hangingPunct="1">
      <a:defRPr sz="1900" kern="1200">
        <a:solidFill>
          <a:schemeClr val="tx1"/>
        </a:solidFill>
        <a:latin typeface="+mn-lt"/>
        <a:ea typeface="+mn-ea"/>
        <a:cs typeface="+mn-cs"/>
      </a:defRPr>
    </a:lvl7pPr>
    <a:lvl8pPr marL="3199120" algn="l" defTabSz="914034" rtl="0" eaLnBrk="1" latinLnBrk="0" hangingPunct="1">
      <a:defRPr sz="1900" kern="1200">
        <a:solidFill>
          <a:schemeClr val="tx1"/>
        </a:solidFill>
        <a:latin typeface="+mn-lt"/>
        <a:ea typeface="+mn-ea"/>
        <a:cs typeface="+mn-cs"/>
      </a:defRPr>
    </a:lvl8pPr>
    <a:lvl9pPr marL="3656137" algn="l" defTabSz="91403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2" autoAdjust="0"/>
    <p:restoredTop sz="94709" autoAdjust="0"/>
  </p:normalViewPr>
  <p:slideViewPr>
    <p:cSldViewPr snapToObjects="1">
      <p:cViewPr varScale="1">
        <p:scale>
          <a:sx n="67" d="100"/>
          <a:sy n="67" d="100"/>
        </p:scale>
        <p:origin x="-426" y="-108"/>
      </p:cViewPr>
      <p:guideLst>
        <p:guide orient="horz" pos="2160"/>
        <p:guide pos="2882"/>
      </p:guideLst>
    </p:cSldViewPr>
  </p:slideViewPr>
  <p:outlineViewPr>
    <p:cViewPr>
      <p:scale>
        <a:sx n="33" d="100"/>
        <a:sy n="33" d="100"/>
      </p:scale>
      <p:origin x="0" y="0"/>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41C93-6977-4066-8A92-B7A4FBAA2DA5}" type="datetimeFigureOut">
              <a:rPr lang="es-ES" smtClean="0"/>
              <a:pPr/>
              <a:t>19/07/2010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08525-54B4-4ABD-8447-7EF06C14738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034" rtl="0" eaLnBrk="1" latinLnBrk="0" hangingPunct="1">
      <a:defRPr sz="1100" kern="1200">
        <a:solidFill>
          <a:schemeClr val="tx1"/>
        </a:solidFill>
        <a:latin typeface="+mn-lt"/>
        <a:ea typeface="+mn-ea"/>
        <a:cs typeface="+mn-cs"/>
      </a:defRPr>
    </a:lvl1pPr>
    <a:lvl2pPr marL="457017" algn="l" defTabSz="914034" rtl="0" eaLnBrk="1" latinLnBrk="0" hangingPunct="1">
      <a:defRPr sz="1100" kern="1200">
        <a:solidFill>
          <a:schemeClr val="tx1"/>
        </a:solidFill>
        <a:latin typeface="+mn-lt"/>
        <a:ea typeface="+mn-ea"/>
        <a:cs typeface="+mn-cs"/>
      </a:defRPr>
    </a:lvl2pPr>
    <a:lvl3pPr marL="914034" algn="l" defTabSz="914034" rtl="0" eaLnBrk="1" latinLnBrk="0" hangingPunct="1">
      <a:defRPr sz="1100" kern="1200">
        <a:solidFill>
          <a:schemeClr val="tx1"/>
        </a:solidFill>
        <a:latin typeface="+mn-lt"/>
        <a:ea typeface="+mn-ea"/>
        <a:cs typeface="+mn-cs"/>
      </a:defRPr>
    </a:lvl3pPr>
    <a:lvl4pPr marL="1371051" algn="l" defTabSz="914034" rtl="0" eaLnBrk="1" latinLnBrk="0" hangingPunct="1">
      <a:defRPr sz="1100" kern="1200">
        <a:solidFill>
          <a:schemeClr val="tx1"/>
        </a:solidFill>
        <a:latin typeface="+mn-lt"/>
        <a:ea typeface="+mn-ea"/>
        <a:cs typeface="+mn-cs"/>
      </a:defRPr>
    </a:lvl4pPr>
    <a:lvl5pPr marL="1828068" algn="l" defTabSz="914034" rtl="0" eaLnBrk="1" latinLnBrk="0" hangingPunct="1">
      <a:defRPr sz="1100" kern="1200">
        <a:solidFill>
          <a:schemeClr val="tx1"/>
        </a:solidFill>
        <a:latin typeface="+mn-lt"/>
        <a:ea typeface="+mn-ea"/>
        <a:cs typeface="+mn-cs"/>
      </a:defRPr>
    </a:lvl5pPr>
    <a:lvl6pPr marL="2285086" algn="l" defTabSz="914034" rtl="0" eaLnBrk="1" latinLnBrk="0" hangingPunct="1">
      <a:defRPr sz="1100" kern="1200">
        <a:solidFill>
          <a:schemeClr val="tx1"/>
        </a:solidFill>
        <a:latin typeface="+mn-lt"/>
        <a:ea typeface="+mn-ea"/>
        <a:cs typeface="+mn-cs"/>
      </a:defRPr>
    </a:lvl6pPr>
    <a:lvl7pPr marL="2742103" algn="l" defTabSz="914034" rtl="0" eaLnBrk="1" latinLnBrk="0" hangingPunct="1">
      <a:defRPr sz="1100" kern="1200">
        <a:solidFill>
          <a:schemeClr val="tx1"/>
        </a:solidFill>
        <a:latin typeface="+mn-lt"/>
        <a:ea typeface="+mn-ea"/>
        <a:cs typeface="+mn-cs"/>
      </a:defRPr>
    </a:lvl7pPr>
    <a:lvl8pPr marL="3199120" algn="l" defTabSz="914034" rtl="0" eaLnBrk="1" latinLnBrk="0" hangingPunct="1">
      <a:defRPr sz="1100" kern="1200">
        <a:solidFill>
          <a:schemeClr val="tx1"/>
        </a:solidFill>
        <a:latin typeface="+mn-lt"/>
        <a:ea typeface="+mn-ea"/>
        <a:cs typeface="+mn-cs"/>
      </a:defRPr>
    </a:lvl8pPr>
    <a:lvl9pPr marL="3656137" algn="l" defTabSz="9140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33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B008525-54B4-4ABD-8447-7EF06C147385}"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5" y="1371600"/>
            <a:ext cx="7851647" cy="1828800"/>
          </a:xfrm>
          <a:ln>
            <a:noFill/>
          </a:ln>
        </p:spPr>
        <p:txBody>
          <a:bodyPr vert="horz" tIns="0" rIns="182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5" y="3228533"/>
            <a:ext cx="7854693" cy="1752602"/>
          </a:xfrm>
        </p:spPr>
        <p:txBody>
          <a:bodyPr lIns="0" rIns="18282"/>
          <a:lstStyle>
            <a:lvl1pPr marL="0" marR="45704" indent="0" algn="r">
              <a:buNone/>
              <a:defRPr>
                <a:solidFill>
                  <a:schemeClr val="tx1"/>
                </a:solidFill>
              </a:defRPr>
            </a:lvl1pPr>
            <a:lvl2pPr marL="457017" indent="0" algn="ctr">
              <a:buNone/>
            </a:lvl2pPr>
            <a:lvl3pPr marL="914034" indent="0" algn="ctr">
              <a:buNone/>
            </a:lvl3pPr>
            <a:lvl4pPr marL="1371051" indent="0" algn="ctr">
              <a:buNone/>
            </a:lvl4pPr>
            <a:lvl5pPr marL="1828068" indent="0" algn="ctr">
              <a:buNone/>
            </a:lvl5pPr>
            <a:lvl6pPr marL="2285086" indent="0" algn="ctr">
              <a:buNone/>
            </a:lvl6pPr>
            <a:lvl7pPr marL="2742103" indent="0" algn="ctr">
              <a:buNone/>
            </a:lvl7pPr>
            <a:lvl8pPr marL="3199120" indent="0" algn="ctr">
              <a:buNone/>
            </a:lvl8pPr>
            <a:lvl9pPr marL="3656137"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10" y="914400"/>
            <a:ext cx="2057401" cy="521176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1" y="914400"/>
            <a:ext cx="6019800" cy="52117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4" y="1316741"/>
            <a:ext cx="7772397" cy="136245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4" y="2704669"/>
            <a:ext cx="7772397" cy="1509710"/>
          </a:xfrm>
        </p:spPr>
        <p:txBody>
          <a:bodyPr lIns="45704" rIns="45704" anchor="t"/>
          <a:lstStyle>
            <a:lvl1pPr marL="0" indent="0">
              <a:buNone/>
              <a:defRPr sz="2300">
                <a:solidFill>
                  <a:schemeClr val="tx1"/>
                </a:solidFill>
              </a:defRPr>
            </a:lvl1pPr>
            <a:lvl2pPr>
              <a:buNone/>
              <a:defRPr sz="1900">
                <a:solidFill>
                  <a:schemeClr val="tx1">
                    <a:tint val="75000"/>
                  </a:schemeClr>
                </a:solidFill>
              </a:defRPr>
            </a:lvl2pPr>
            <a:lvl3pPr>
              <a:buNone/>
              <a:defRPr sz="15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4" y="704088"/>
            <a:ext cx="8229599" cy="114300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4" y="1920084"/>
            <a:ext cx="4038597" cy="4434842"/>
          </a:xfrm>
        </p:spPr>
        <p:txBody>
          <a:bodyPr/>
          <a:lstStyle>
            <a:lvl1pPr>
              <a:defRPr sz="2700"/>
            </a:lvl1pPr>
            <a:lvl2pPr>
              <a:defRPr sz="2300"/>
            </a:lvl2pPr>
            <a:lvl3pPr>
              <a:defRPr sz="19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7" y="1920084"/>
            <a:ext cx="4038597" cy="4434842"/>
          </a:xfrm>
        </p:spPr>
        <p:txBody>
          <a:bodyPr/>
          <a:lstStyle>
            <a:lvl1pPr>
              <a:defRPr sz="2700"/>
            </a:lvl1pPr>
            <a:lvl2pPr>
              <a:defRPr sz="2300"/>
            </a:lvl2pPr>
            <a:lvl3pPr>
              <a:defRPr sz="19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4" y="704088"/>
            <a:ext cx="8229599" cy="1143002"/>
          </a:xfrm>
        </p:spPr>
        <p:txBody>
          <a:bodyPr tIns="45704"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50"/>
            <a:ext cx="4040188" cy="659352"/>
          </a:xfrm>
        </p:spPr>
        <p:txBody>
          <a:bodyPr lIns="45704" tIns="0" rIns="45704" bIns="0" anchor="ctr">
            <a:noAutofit/>
          </a:bodyPr>
          <a:lstStyle>
            <a:lvl1pPr marL="0" indent="0">
              <a:buNone/>
              <a:defRPr sz="2300" b="1" cap="none" baseline="0">
                <a:solidFill>
                  <a:schemeClr val="tx2"/>
                </a:solidFill>
                <a:effectLst/>
              </a:defRPr>
            </a:lvl1pPr>
            <a:lvl2pPr>
              <a:buNone/>
              <a:defRPr sz="1900" b="1"/>
            </a:lvl2pPr>
            <a:lvl3pPr>
              <a:buNone/>
              <a:defRPr sz="1900" b="1"/>
            </a:lvl3pPr>
            <a:lvl4pPr>
              <a:buNone/>
              <a:defRPr sz="1500" b="1"/>
            </a:lvl4pPr>
            <a:lvl5pPr>
              <a:buNone/>
              <a:defRPr sz="15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8" y="1859756"/>
            <a:ext cx="4041779" cy="654842"/>
          </a:xfrm>
        </p:spPr>
        <p:txBody>
          <a:bodyPr lIns="45704" tIns="0" rIns="45704" bIns="0" anchor="ctr"/>
          <a:lstStyle>
            <a:lvl1pPr marL="0" indent="0">
              <a:buNone/>
              <a:defRPr sz="2300" b="1" cap="none" baseline="0">
                <a:solidFill>
                  <a:schemeClr val="tx2"/>
                </a:solidFill>
                <a:effectLst/>
              </a:defRPr>
            </a:lvl1pPr>
            <a:lvl2pPr>
              <a:buNone/>
              <a:defRPr sz="1900" b="1"/>
            </a:lvl2pPr>
            <a:lvl3pPr>
              <a:buNone/>
              <a:defRPr sz="1900" b="1"/>
            </a:lvl3pPr>
            <a:lvl4pPr>
              <a:buNone/>
              <a:defRPr sz="1500" b="1"/>
            </a:lvl4pPr>
            <a:lvl5pPr>
              <a:buNone/>
              <a:defRPr sz="15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2"/>
            <a:ext cx="4040188" cy="3845722"/>
          </a:xfrm>
        </p:spPr>
        <p:txBody>
          <a:bodyPr tIns="0"/>
          <a:lstStyle>
            <a:lvl1pPr>
              <a:defRPr sz="2300"/>
            </a:lvl1pPr>
            <a:lvl2pPr>
              <a:defRPr sz="1900"/>
            </a:lvl2pPr>
            <a:lvl3pPr>
              <a:defRPr sz="1900"/>
            </a:lvl3pPr>
            <a:lvl4pPr>
              <a:defRPr sz="1500"/>
            </a:lvl4pPr>
            <a:lvl5pPr>
              <a:defRPr sz="15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8" y="2514602"/>
            <a:ext cx="4041779" cy="3845722"/>
          </a:xfrm>
        </p:spPr>
        <p:txBody>
          <a:bodyPr tIns="0"/>
          <a:lstStyle>
            <a:lvl1pPr>
              <a:defRPr sz="2300"/>
            </a:lvl1pPr>
            <a:lvl2pPr>
              <a:defRPr sz="1900"/>
            </a:lvl2pPr>
            <a:lvl3pPr>
              <a:defRPr sz="1900"/>
            </a:lvl3pPr>
            <a:lvl4pPr>
              <a:defRPr sz="1500"/>
            </a:lvl4pPr>
            <a:lvl5pPr>
              <a:defRPr sz="15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6" y="704088"/>
            <a:ext cx="8305796" cy="1143002"/>
          </a:xfrm>
        </p:spPr>
        <p:txBody>
          <a:bodyPr vert="horz" tIns="45704"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2" y="514350"/>
            <a:ext cx="2743198" cy="1162050"/>
          </a:xfrm>
        </p:spPr>
        <p:txBody>
          <a:bodyPr lIns="0" anchor="b">
            <a:noAutofit/>
          </a:bodyPr>
          <a:lstStyle>
            <a:lvl1pPr algn="l" rtl="0">
              <a:spcBef>
                <a:spcPct val="0"/>
              </a:spcBef>
              <a:buNone/>
              <a:defRPr sz="27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2" y="1676400"/>
            <a:ext cx="2743198" cy="4572000"/>
          </a:xfrm>
        </p:spPr>
        <p:txBody>
          <a:bodyPr lIns="18282" rIns="18282"/>
          <a:lstStyle>
            <a:lvl1pPr marL="0" indent="0" algn="l">
              <a:buNone/>
              <a:defRPr sz="1500"/>
            </a:lvl1pPr>
            <a:lvl2pPr indent="0" algn="l">
              <a:buNone/>
              <a:defRPr sz="1100"/>
            </a:lvl2pPr>
            <a:lvl3pPr indent="0" algn="l">
              <a:buNone/>
              <a:defRPr sz="1100"/>
            </a:lvl3pPr>
            <a:lvl4pPr indent="0" algn="l">
              <a:buNone/>
              <a:defRPr sz="800"/>
            </a:lvl4pPr>
            <a:lvl5pPr indent="0" algn="l">
              <a:buNone/>
              <a:defRPr sz="8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2" y="1676400"/>
            <a:ext cx="5111750" cy="4572000"/>
          </a:xfrm>
        </p:spPr>
        <p:txBody>
          <a:bodyPr tIns="0"/>
          <a:lstStyle>
            <a:lvl1pPr>
              <a:defRPr sz="2700"/>
            </a:lvl1pPr>
            <a:lvl2pPr>
              <a:defRPr sz="2700"/>
            </a:lvl2pPr>
            <a:lvl3pPr>
              <a:defRPr sz="23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2B2838C-BE2B-4E00-801E-1B3A7CFE89C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7" y="1108082"/>
            <a:ext cx="5257802"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03" tIns="45704" rIns="91403" bIns="45704" rtlCol="0" anchor="ctr"/>
          <a:lstStyle/>
          <a:p>
            <a:pPr algn="ctr" eaLnBrk="1" latinLnBrk="0" hangingPunct="1"/>
            <a:endParaRPr kumimoji="0" lang="en-US"/>
          </a:p>
        </p:txBody>
      </p:sp>
      <p:sp>
        <p:nvSpPr>
          <p:cNvPr id="12" name="11 Triángulo rectángulo"/>
          <p:cNvSpPr/>
          <p:nvPr/>
        </p:nvSpPr>
        <p:spPr>
          <a:xfrm rot="420000" flipV="1">
            <a:off x="8004137" y="5359773"/>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03" tIns="45704" rIns="91403" bIns="45704" rtlCol="0" anchor="ctr"/>
          <a:lstStyle/>
          <a:p>
            <a:pPr algn="ctr" eaLnBrk="1" latinLnBrk="0" hangingPunct="1"/>
            <a:endParaRPr kumimoji="0" lang="en-US"/>
          </a:p>
        </p:txBody>
      </p:sp>
      <p:sp>
        <p:nvSpPr>
          <p:cNvPr id="2" name="1 Título"/>
          <p:cNvSpPr>
            <a:spLocks noGrp="1"/>
          </p:cNvSpPr>
          <p:nvPr>
            <p:ph type="title"/>
          </p:nvPr>
        </p:nvSpPr>
        <p:spPr>
          <a:xfrm>
            <a:off x="609601" y="1176998"/>
            <a:ext cx="2212852" cy="1582621"/>
          </a:xfrm>
        </p:spPr>
        <p:txBody>
          <a:bodyPr vert="horz" lIns="45704" tIns="45704" rIns="45704" bIns="45704" anchor="b"/>
          <a:lstStyle>
            <a:lvl1pPr algn="l">
              <a:buNone/>
              <a:defRPr sz="19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1" y="2828785"/>
            <a:ext cx="2209799" cy="2179322"/>
          </a:xfrm>
        </p:spPr>
        <p:txBody>
          <a:bodyPr lIns="63982" rIns="45704" bIns="45704" anchor="t"/>
          <a:lstStyle>
            <a:lvl1pPr marL="0" indent="0" algn="l">
              <a:spcBef>
                <a:spcPts val="251"/>
              </a:spcBef>
              <a:buFontTx/>
              <a:buNone/>
              <a:defRPr sz="1100"/>
            </a:lvl1pPr>
            <a:lvl2pPr>
              <a:defRPr sz="1100"/>
            </a:lvl2pPr>
            <a:lvl3pPr>
              <a:defRPr sz="1100"/>
            </a:lvl3pPr>
            <a:lvl4pPr>
              <a:defRPr sz="800"/>
            </a:lvl4pPr>
            <a:lvl5pPr>
              <a:defRPr sz="8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920ADB7-A40B-44AA-A019-50BA9AE759C3}" type="datetimeFigureOut">
              <a:rPr lang="es-EC" smtClean="0"/>
              <a:pPr/>
              <a:t>19/07/2010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5" y="6356352"/>
            <a:ext cx="609601" cy="365124"/>
          </a:xfrm>
        </p:spPr>
        <p:txBody>
          <a:bodyPr/>
          <a:lstStyle/>
          <a:p>
            <a:fld id="{92B2838C-BE2B-4E00-801E-1B3A7CFE89CC}" type="slidenum">
              <a:rPr lang="es-EC" smtClean="0"/>
              <a:pPr/>
              <a:t>‹Nº›</a:t>
            </a:fld>
            <a:endParaRPr lang="es-EC"/>
          </a:p>
        </p:txBody>
      </p:sp>
      <p:sp>
        <p:nvSpPr>
          <p:cNvPr id="3" name="2 Marcador de posición de imagen"/>
          <p:cNvSpPr>
            <a:spLocks noGrp="1"/>
          </p:cNvSpPr>
          <p:nvPr>
            <p:ph type="pic" idx="1"/>
          </p:nvPr>
        </p:nvSpPr>
        <p:spPr>
          <a:xfrm rot="420000">
            <a:off x="3485799" y="1199518"/>
            <a:ext cx="4617718" cy="393192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7" y="5816598"/>
            <a:ext cx="9163054" cy="10414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03" tIns="45704" rIns="91403" bIns="45704"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7" y="6219831"/>
            <a:ext cx="4762499"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03" tIns="45704" rIns="91403" bIns="45704"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7" y="-7147"/>
            <a:ext cx="9163054" cy="10414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03" tIns="45704" rIns="91403" bIns="45704"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7" y="-7137"/>
            <a:ext cx="4762499"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03" tIns="45704" rIns="91403" bIns="45704"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4" y="704088"/>
            <a:ext cx="8229599" cy="1143002"/>
          </a:xfrm>
          <a:prstGeom prst="rect">
            <a:avLst/>
          </a:prstGeom>
        </p:spPr>
        <p:txBody>
          <a:bodyPr vert="horz" lIns="0" tIns="45704"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4" y="1935482"/>
            <a:ext cx="8229599" cy="4389120"/>
          </a:xfrm>
          <a:prstGeom prst="rect">
            <a:avLst/>
          </a:prstGeom>
        </p:spPr>
        <p:txBody>
          <a:bodyPr vert="horz" lIns="91403" tIns="45704" rIns="91403" bIns="45704">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4" y="6356352"/>
            <a:ext cx="2133602" cy="365124"/>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8920ADB7-A40B-44AA-A019-50BA9AE759C3}" type="datetimeFigureOut">
              <a:rPr lang="es-EC" smtClean="0"/>
              <a:pPr/>
              <a:t>19/07/2010</a:t>
            </a:fld>
            <a:endParaRPr lang="es-EC"/>
          </a:p>
        </p:txBody>
      </p:sp>
      <p:sp>
        <p:nvSpPr>
          <p:cNvPr id="22" name="21 Marcador de pie de página"/>
          <p:cNvSpPr>
            <a:spLocks noGrp="1"/>
          </p:cNvSpPr>
          <p:nvPr>
            <p:ph type="ftr" sz="quarter" idx="3"/>
          </p:nvPr>
        </p:nvSpPr>
        <p:spPr>
          <a:xfrm>
            <a:off x="2667001" y="6356352"/>
            <a:ext cx="3352799" cy="365124"/>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3" y="6356352"/>
            <a:ext cx="762003" cy="365124"/>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92B2838C-BE2B-4E00-801E-1B3A7CFE89CC}" type="slidenum">
              <a:rPr lang="es-EC" smtClean="0"/>
              <a:pPr/>
              <a:t>‹Nº›</a:t>
            </a:fld>
            <a:endParaRPr lang="es-EC"/>
          </a:p>
        </p:txBody>
      </p:sp>
      <p:grpSp>
        <p:nvGrpSpPr>
          <p:cNvPr id="2" name="1 Grupo"/>
          <p:cNvGrpSpPr/>
          <p:nvPr/>
        </p:nvGrpSpPr>
        <p:grpSpPr>
          <a:xfrm>
            <a:off x="-19016" y="202409"/>
            <a:ext cx="9180547" cy="649223"/>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10" indent="-274210" algn="l" rtl="0" eaLnBrk="1" latinLnBrk="0" hangingPunct="1">
        <a:spcBef>
          <a:spcPct val="20000"/>
        </a:spcBef>
        <a:buClr>
          <a:schemeClr val="accent3"/>
        </a:buClr>
        <a:buSzPct val="95000"/>
        <a:buFont typeface="Wingdings 2"/>
        <a:buChar char=""/>
        <a:defRPr kumimoji="0" sz="2700" kern="1200">
          <a:solidFill>
            <a:schemeClr val="tx1"/>
          </a:solidFill>
          <a:latin typeface="+mn-lt"/>
          <a:ea typeface="+mn-ea"/>
          <a:cs typeface="+mn-cs"/>
        </a:defRPr>
      </a:lvl1pPr>
      <a:lvl2pPr marL="639824" indent="-246789" algn="l" rtl="0" eaLnBrk="1" latinLnBrk="0" hangingPunct="1">
        <a:spcBef>
          <a:spcPct val="20000"/>
        </a:spcBef>
        <a:buClr>
          <a:schemeClr val="accent1"/>
        </a:buClr>
        <a:buSzPct val="85000"/>
        <a:buFont typeface="Wingdings 2"/>
        <a:buChar char=""/>
        <a:defRPr kumimoji="0" sz="2300" kern="1200">
          <a:solidFill>
            <a:schemeClr val="tx1"/>
          </a:solidFill>
          <a:latin typeface="+mn-lt"/>
          <a:ea typeface="+mn-ea"/>
          <a:cs typeface="+mn-cs"/>
        </a:defRPr>
      </a:lvl2pPr>
      <a:lvl3pPr marL="914034" indent="-246789"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188245" indent="-210228" algn="l" rtl="0" eaLnBrk="1" latinLnBrk="0" hangingPunct="1">
        <a:spcBef>
          <a:spcPct val="20000"/>
        </a:spcBef>
        <a:buClr>
          <a:schemeClr val="accent3"/>
        </a:buClr>
        <a:buSzPct val="65000"/>
        <a:buFont typeface="Wingdings 2"/>
        <a:buChar char=""/>
        <a:defRPr kumimoji="0" sz="1900" kern="1200">
          <a:solidFill>
            <a:schemeClr val="tx1"/>
          </a:solidFill>
          <a:latin typeface="+mn-lt"/>
          <a:ea typeface="+mn-ea"/>
          <a:cs typeface="+mn-cs"/>
        </a:defRPr>
      </a:lvl4pPr>
      <a:lvl5pPr marL="1462455" indent="-210228" algn="l" rtl="0" eaLnBrk="1" latinLnBrk="0" hangingPunct="1">
        <a:spcBef>
          <a:spcPct val="20000"/>
        </a:spcBef>
        <a:buClr>
          <a:schemeClr val="accent4"/>
        </a:buClr>
        <a:buSzPct val="65000"/>
        <a:buFont typeface="Wingdings 2"/>
        <a:buChar char=""/>
        <a:defRPr kumimoji="0" sz="1900" kern="1200">
          <a:solidFill>
            <a:schemeClr val="tx1"/>
          </a:solidFill>
          <a:latin typeface="+mn-lt"/>
          <a:ea typeface="+mn-ea"/>
          <a:cs typeface="+mn-cs"/>
        </a:defRPr>
      </a:lvl5pPr>
      <a:lvl6pPr marL="1736665" indent="-210228" algn="l" rtl="0" eaLnBrk="1" latinLnBrk="0" hangingPunct="1">
        <a:spcBef>
          <a:spcPct val="20000"/>
        </a:spcBef>
        <a:buClr>
          <a:schemeClr val="accent5"/>
        </a:buClr>
        <a:buSzPct val="80000"/>
        <a:buFont typeface="Wingdings 2"/>
        <a:buChar char=""/>
        <a:defRPr kumimoji="0" sz="1900" kern="1200">
          <a:solidFill>
            <a:schemeClr val="tx1"/>
          </a:solidFill>
          <a:latin typeface="+mn-lt"/>
          <a:ea typeface="+mn-ea"/>
          <a:cs typeface="+mn-cs"/>
        </a:defRPr>
      </a:lvl6pPr>
      <a:lvl7pPr marL="1919472" indent="-182807" algn="l" rtl="0" eaLnBrk="1" latinLnBrk="0" hangingPunct="1">
        <a:spcBef>
          <a:spcPct val="20000"/>
        </a:spcBef>
        <a:buClr>
          <a:schemeClr val="accent6"/>
        </a:buClr>
        <a:buSzPct val="80000"/>
        <a:buFont typeface="Wingdings 2"/>
        <a:buChar char=""/>
        <a:defRPr kumimoji="0" sz="1500" kern="1200" baseline="0">
          <a:solidFill>
            <a:schemeClr val="tx1"/>
          </a:solidFill>
          <a:latin typeface="+mn-lt"/>
          <a:ea typeface="+mn-ea"/>
          <a:cs typeface="+mn-cs"/>
        </a:defRPr>
      </a:lvl7pPr>
      <a:lvl8pPr marL="2193682" indent="-182807" algn="l" rtl="0" eaLnBrk="1" latinLnBrk="0" hangingPunct="1">
        <a:spcBef>
          <a:spcPct val="20000"/>
        </a:spcBef>
        <a:buClr>
          <a:schemeClr val="tx2"/>
        </a:buClr>
        <a:buChar char="•"/>
        <a:defRPr kumimoji="0" sz="1500" kern="1200">
          <a:solidFill>
            <a:schemeClr val="tx1"/>
          </a:solidFill>
          <a:latin typeface="+mn-lt"/>
          <a:ea typeface="+mn-ea"/>
          <a:cs typeface="+mn-cs"/>
        </a:defRPr>
      </a:lvl8pPr>
      <a:lvl9pPr marL="2467892" indent="-182807"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17" algn="l" rtl="0" eaLnBrk="1" latinLnBrk="0" hangingPunct="1">
        <a:defRPr kumimoji="0" kern="1200">
          <a:solidFill>
            <a:schemeClr val="tx1"/>
          </a:solidFill>
          <a:latin typeface="+mn-lt"/>
          <a:ea typeface="+mn-ea"/>
          <a:cs typeface="+mn-cs"/>
        </a:defRPr>
      </a:lvl2pPr>
      <a:lvl3pPr marL="914034" algn="l" rtl="0" eaLnBrk="1" latinLnBrk="0" hangingPunct="1">
        <a:defRPr kumimoji="0" kern="1200">
          <a:solidFill>
            <a:schemeClr val="tx1"/>
          </a:solidFill>
          <a:latin typeface="+mn-lt"/>
          <a:ea typeface="+mn-ea"/>
          <a:cs typeface="+mn-cs"/>
        </a:defRPr>
      </a:lvl3pPr>
      <a:lvl4pPr marL="1371051" algn="l" rtl="0" eaLnBrk="1" latinLnBrk="0" hangingPunct="1">
        <a:defRPr kumimoji="0" kern="1200">
          <a:solidFill>
            <a:schemeClr val="tx1"/>
          </a:solidFill>
          <a:latin typeface="+mn-lt"/>
          <a:ea typeface="+mn-ea"/>
          <a:cs typeface="+mn-cs"/>
        </a:defRPr>
      </a:lvl4pPr>
      <a:lvl5pPr marL="1828068" algn="l" rtl="0" eaLnBrk="1" latinLnBrk="0" hangingPunct="1">
        <a:defRPr kumimoji="0" kern="1200">
          <a:solidFill>
            <a:schemeClr val="tx1"/>
          </a:solidFill>
          <a:latin typeface="+mn-lt"/>
          <a:ea typeface="+mn-ea"/>
          <a:cs typeface="+mn-cs"/>
        </a:defRPr>
      </a:lvl5pPr>
      <a:lvl6pPr marL="2285086" algn="l" rtl="0" eaLnBrk="1" latinLnBrk="0" hangingPunct="1">
        <a:defRPr kumimoji="0" kern="1200">
          <a:solidFill>
            <a:schemeClr val="tx1"/>
          </a:solidFill>
          <a:latin typeface="+mn-lt"/>
          <a:ea typeface="+mn-ea"/>
          <a:cs typeface="+mn-cs"/>
        </a:defRPr>
      </a:lvl6pPr>
      <a:lvl7pPr marL="2742103" algn="l" rtl="0" eaLnBrk="1" latinLnBrk="0" hangingPunct="1">
        <a:defRPr kumimoji="0" kern="1200">
          <a:solidFill>
            <a:schemeClr val="tx1"/>
          </a:solidFill>
          <a:latin typeface="+mn-lt"/>
          <a:ea typeface="+mn-ea"/>
          <a:cs typeface="+mn-cs"/>
        </a:defRPr>
      </a:lvl7pPr>
      <a:lvl8pPr marL="3199120" algn="l" rtl="0" eaLnBrk="1" latinLnBrk="0" hangingPunct="1">
        <a:defRPr kumimoji="0" kern="1200">
          <a:solidFill>
            <a:schemeClr val="tx1"/>
          </a:solidFill>
          <a:latin typeface="+mn-lt"/>
          <a:ea typeface="+mn-ea"/>
          <a:cs typeface="+mn-cs"/>
        </a:defRPr>
      </a:lvl8pPr>
      <a:lvl9pPr marL="365613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6455" y="1142983"/>
            <a:ext cx="7851647" cy="1828800"/>
          </a:xfrm>
        </p:spPr>
        <p:txBody>
          <a:bodyPr/>
          <a:lstStyle/>
          <a:p>
            <a:r>
              <a:rPr lang="es-ES_tradnl" dirty="0" smtClean="0"/>
              <a:t>MICROCONTROLADORES</a:t>
            </a:r>
            <a:br>
              <a:rPr lang="es-ES_tradnl" dirty="0" smtClean="0"/>
            </a:br>
            <a:r>
              <a:rPr lang="es-ES_tradnl" dirty="0" smtClean="0"/>
              <a:t>AVANZADOS</a:t>
            </a:r>
            <a:endParaRPr lang="es-EC" dirty="0"/>
          </a:p>
        </p:txBody>
      </p:sp>
      <p:sp>
        <p:nvSpPr>
          <p:cNvPr id="3" name="2 Subtítulo"/>
          <p:cNvSpPr>
            <a:spLocks noGrp="1"/>
          </p:cNvSpPr>
          <p:nvPr>
            <p:ph type="subTitle" idx="1"/>
          </p:nvPr>
        </p:nvSpPr>
        <p:spPr>
          <a:xfrm>
            <a:off x="533402" y="2971783"/>
            <a:ext cx="8110569" cy="2957547"/>
          </a:xfrm>
        </p:spPr>
        <p:txBody>
          <a:bodyPr>
            <a:normAutofit/>
          </a:bodyPr>
          <a:lstStyle/>
          <a:p>
            <a:pPr algn="ctr"/>
            <a:r>
              <a:rPr lang="es-ES" sz="1900" dirty="0" smtClean="0"/>
              <a:t>CONTROL REMOTO DE ROBOTS USANDO MÓDULOS DE RADIOFRECUENCIA  XBEE A 2.4GHZ CON CAPACIDAD DE COMUNICACIÓN SERIAL A DATALOGGER E INTERFAZ GRÁFICA</a:t>
            </a:r>
          </a:p>
          <a:p>
            <a:pPr algn="ctr"/>
            <a:endParaRPr lang="es-EC" sz="1900" dirty="0" smtClean="0"/>
          </a:p>
          <a:p>
            <a:pPr algn="ctr"/>
            <a:endParaRPr lang="es-EC" sz="1900" dirty="0" smtClean="0"/>
          </a:p>
          <a:p>
            <a:pPr algn="ctr"/>
            <a:endParaRPr lang="es-EC" sz="1900" dirty="0" smtClean="0"/>
          </a:p>
          <a:p>
            <a:r>
              <a:rPr lang="es-ES_tradnl" sz="1900" dirty="0" smtClean="0"/>
              <a:t>CARLOS ANDRÉS CARRERA CADENA</a:t>
            </a:r>
          </a:p>
          <a:p>
            <a:r>
              <a:rPr lang="es-ES_tradnl" sz="1900" dirty="0" smtClean="0"/>
              <a:t>LUIS MIGUEL GUAIÑA MEJÍA</a:t>
            </a:r>
            <a:endParaRPr lang="es-EC" sz="1900" dirty="0" smtClean="0"/>
          </a:p>
          <a:p>
            <a:pPr algn="ctr"/>
            <a:endParaRPr lang="es-EC" sz="1900"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7" y="1371600"/>
            <a:ext cx="7038993" cy="557204"/>
          </a:xfrm>
        </p:spPr>
        <p:txBody>
          <a:bodyPr>
            <a:normAutofit fontScale="90000"/>
          </a:bodyPr>
          <a:lstStyle/>
          <a:p>
            <a:r>
              <a:rPr lang="es-ES_tradnl" dirty="0" smtClean="0"/>
              <a:t>Modos de Operación </a:t>
            </a:r>
            <a:endParaRPr lang="es-EC" dirty="0"/>
          </a:p>
        </p:txBody>
      </p:sp>
      <p:sp>
        <p:nvSpPr>
          <p:cNvPr id="3" name="2 Subtítulo"/>
          <p:cNvSpPr>
            <a:spLocks noGrp="1"/>
          </p:cNvSpPr>
          <p:nvPr>
            <p:ph type="subTitle" idx="1"/>
          </p:nvPr>
        </p:nvSpPr>
        <p:spPr>
          <a:xfrm>
            <a:off x="533402" y="2428868"/>
            <a:ext cx="8110569" cy="3929090"/>
          </a:xfrm>
        </p:spPr>
        <p:txBody>
          <a:bodyPr>
            <a:normAutofit/>
          </a:bodyPr>
          <a:lstStyle/>
          <a:p>
            <a:pPr lvl="1" algn="just">
              <a:buFont typeface="Arial" pitchFamily="34" charset="0"/>
              <a:buChar char="•"/>
            </a:pPr>
            <a:endParaRPr lang="es-ES" b="1" dirty="0" smtClean="0"/>
          </a:p>
          <a:p>
            <a:pPr lvl="1" algn="just">
              <a:buFont typeface="Arial" pitchFamily="34" charset="0"/>
              <a:buChar char="•"/>
            </a:pPr>
            <a:r>
              <a:rPr lang="es-ES" b="1" dirty="0" smtClean="0"/>
              <a:t>Modo de Bajo Consumo</a:t>
            </a:r>
          </a:p>
          <a:p>
            <a:pPr lvl="1" algn="just">
              <a:buFont typeface="Arial" pitchFamily="34" charset="0"/>
              <a:buChar char="•"/>
            </a:pPr>
            <a:endParaRPr lang="es-ES" b="1" dirty="0" smtClean="0"/>
          </a:p>
          <a:p>
            <a:pPr lvl="1" algn="just">
              <a:buFont typeface="Arial" pitchFamily="34" charset="0"/>
              <a:buChar char="•"/>
            </a:pPr>
            <a:r>
              <a:rPr lang="es-ES" b="1" dirty="0" smtClean="0"/>
              <a:t>Modo Transparente</a:t>
            </a:r>
          </a:p>
          <a:p>
            <a:pPr lvl="1" algn="just">
              <a:buFont typeface="Arial" pitchFamily="34" charset="0"/>
              <a:buChar char="•"/>
            </a:pPr>
            <a:endParaRPr lang="es-ES" dirty="0" smtClean="0"/>
          </a:p>
          <a:p>
            <a:pPr lvl="1" algn="just">
              <a:buFont typeface="Arial" pitchFamily="34" charset="0"/>
              <a:buChar char="•"/>
            </a:pPr>
            <a:r>
              <a:rPr lang="es-ES" b="1" dirty="0" smtClean="0"/>
              <a:t>Modo API</a:t>
            </a:r>
            <a:endParaRPr lang="es-EC"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7" y="1371600"/>
            <a:ext cx="7038993" cy="557204"/>
          </a:xfrm>
        </p:spPr>
        <p:txBody>
          <a:bodyPr>
            <a:normAutofit fontScale="90000"/>
          </a:bodyPr>
          <a:lstStyle/>
          <a:p>
            <a:r>
              <a:rPr lang="es-ES_tradnl" dirty="0" smtClean="0"/>
              <a:t>Modos de Operación </a:t>
            </a:r>
            <a:endParaRPr lang="es-EC" dirty="0"/>
          </a:p>
        </p:txBody>
      </p:sp>
      <p:sp>
        <p:nvSpPr>
          <p:cNvPr id="3" name="2 Subtítulo"/>
          <p:cNvSpPr>
            <a:spLocks noGrp="1"/>
          </p:cNvSpPr>
          <p:nvPr>
            <p:ph type="subTitle" idx="1"/>
          </p:nvPr>
        </p:nvSpPr>
        <p:spPr>
          <a:xfrm>
            <a:off x="533402" y="2428868"/>
            <a:ext cx="8110569" cy="3929090"/>
          </a:xfrm>
        </p:spPr>
        <p:txBody>
          <a:bodyPr>
            <a:normAutofit/>
          </a:bodyPr>
          <a:lstStyle/>
          <a:p>
            <a:pPr algn="just"/>
            <a:r>
              <a:rPr lang="es-ES" b="1" dirty="0" smtClean="0"/>
              <a:t>Modo de Comando.- </a:t>
            </a:r>
            <a:r>
              <a:rPr lang="es-ES" dirty="0" smtClean="0"/>
              <a:t>Este modo permite ingresar comandos AT al módulo Xbee, para configurar, ajustar o modificar parámetros.</a:t>
            </a:r>
          </a:p>
          <a:p>
            <a:pPr algn="just"/>
            <a:endParaRPr lang="es-ES" dirty="0" smtClean="0"/>
          </a:p>
          <a:p>
            <a:pPr algn="just"/>
            <a:endParaRPr lang="es-EC" dirty="0"/>
          </a:p>
        </p:txBody>
      </p:sp>
      <p:pic>
        <p:nvPicPr>
          <p:cNvPr id="4" name="3 Imagen"/>
          <p:cNvPicPr/>
          <p:nvPr/>
        </p:nvPicPr>
        <p:blipFill>
          <a:blip r:embed="rId3" cstate="print"/>
          <a:srcRect/>
          <a:stretch>
            <a:fillRect/>
          </a:stretch>
        </p:blipFill>
        <p:spPr bwMode="auto">
          <a:xfrm>
            <a:off x="2171704" y="4357701"/>
            <a:ext cx="4800599" cy="105727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7" y="1371600"/>
            <a:ext cx="7038993" cy="557204"/>
          </a:xfrm>
        </p:spPr>
        <p:txBody>
          <a:bodyPr>
            <a:normAutofit fontScale="90000"/>
          </a:bodyPr>
          <a:lstStyle/>
          <a:p>
            <a:r>
              <a:rPr lang="es-EC" dirty="0" smtClean="0"/>
              <a:t>Tarjeta Adaptadora USB</a:t>
            </a:r>
            <a:endParaRPr lang="es-EC" dirty="0"/>
          </a:p>
        </p:txBody>
      </p:sp>
      <p:pic>
        <p:nvPicPr>
          <p:cNvPr id="5" name="4 Imagen" descr="E:\Documents and Settings\Kellyta\Mis documentos\Mis imágenes\2010-04 (Abr)\HPIM8345.JPG"/>
          <p:cNvPicPr/>
          <p:nvPr/>
        </p:nvPicPr>
        <p:blipFill>
          <a:blip r:embed="rId3" cstate="print"/>
          <a:srcRect/>
          <a:stretch>
            <a:fillRect/>
          </a:stretch>
        </p:blipFill>
        <p:spPr bwMode="auto">
          <a:xfrm>
            <a:off x="1643046" y="2357433"/>
            <a:ext cx="5400039" cy="4051611"/>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9" y="814396"/>
            <a:ext cx="7038993" cy="557204"/>
          </a:xfrm>
        </p:spPr>
        <p:txBody>
          <a:bodyPr>
            <a:normAutofit fontScale="90000"/>
          </a:bodyPr>
          <a:lstStyle/>
          <a:p>
            <a:pPr algn="l"/>
            <a:r>
              <a:rPr lang="es-ES" dirty="0" smtClean="0"/>
              <a:t>Software X_CTU</a:t>
            </a:r>
            <a:endParaRPr lang="es-EC" dirty="0"/>
          </a:p>
        </p:txBody>
      </p:sp>
      <p:pic>
        <p:nvPicPr>
          <p:cNvPr id="5" name="4 Imagen"/>
          <p:cNvPicPr/>
          <p:nvPr/>
        </p:nvPicPr>
        <p:blipFill>
          <a:blip r:embed="rId3" cstate="print"/>
          <a:srcRect/>
          <a:stretch>
            <a:fillRect/>
          </a:stretch>
        </p:blipFill>
        <p:spPr bwMode="auto">
          <a:xfrm>
            <a:off x="2309817" y="1371602"/>
            <a:ext cx="4524374" cy="52101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1200145"/>
          </a:xfrm>
        </p:spPr>
        <p:txBody>
          <a:bodyPr>
            <a:noAutofit/>
          </a:bodyPr>
          <a:lstStyle/>
          <a:p>
            <a:r>
              <a:rPr lang="es-ES" sz="4600" dirty="0" smtClean="0"/>
              <a:t>DISEÑO E IMPLEMENTACIÓN DEL SISTEMA</a:t>
            </a:r>
            <a:endParaRPr lang="es-EC" sz="4600" dirty="0"/>
          </a:p>
        </p:txBody>
      </p:sp>
      <p:sp>
        <p:nvSpPr>
          <p:cNvPr id="3" name="2 Subtítulo"/>
          <p:cNvSpPr>
            <a:spLocks noGrp="1"/>
          </p:cNvSpPr>
          <p:nvPr>
            <p:ph type="subTitle" idx="1"/>
          </p:nvPr>
        </p:nvSpPr>
        <p:spPr>
          <a:xfrm>
            <a:off x="533405" y="3228539"/>
            <a:ext cx="8324881" cy="3129421"/>
          </a:xfrm>
        </p:spPr>
        <p:txBody>
          <a:bodyPr>
            <a:normAutofit lnSpcReduction="10000"/>
          </a:bodyPr>
          <a:lstStyle/>
          <a:p>
            <a:pPr algn="just"/>
            <a:r>
              <a:rPr lang="es-ES" dirty="0" smtClean="0"/>
              <a:t>En este proyecto, haremos uso de un sensor de temperatura ampliamente conocido, el LM35, cuya salida estará conectada al canal 2 del convertidor ADC del PIC16F887, para digitalizar el valor de voltaje dado por este sensor.</a:t>
            </a:r>
          </a:p>
          <a:p>
            <a:pPr algn="just"/>
            <a:endParaRPr lang="es-ES" dirty="0" smtClean="0"/>
          </a:p>
          <a:p>
            <a:pPr algn="just"/>
            <a:r>
              <a:rPr lang="es-ES" dirty="0" smtClean="0"/>
              <a:t>El PIC trabajará a 20Mhz a una tasa de 9600 bps.</a:t>
            </a:r>
            <a:endParaRPr lang="es-EC" dirty="0" smtClean="0"/>
          </a:p>
          <a:p>
            <a:pPr algn="just"/>
            <a:endParaRPr lang="es-EC" dirty="0" smtClean="0"/>
          </a:p>
          <a:p>
            <a:pPr algn="just"/>
            <a:endParaRPr lang="es-EC"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671528"/>
            <a:ext cx="7181873" cy="700076"/>
          </a:xfrm>
        </p:spPr>
        <p:txBody>
          <a:bodyPr>
            <a:noAutofit/>
          </a:bodyPr>
          <a:lstStyle/>
          <a:p>
            <a:r>
              <a:rPr lang="es-ES" sz="4600" dirty="0" smtClean="0"/>
              <a:t>DIAGRAMA ESQUEMATICO</a:t>
            </a:r>
            <a:endParaRPr lang="es-EC" sz="4600" dirty="0"/>
          </a:p>
        </p:txBody>
      </p:sp>
      <p:sp>
        <p:nvSpPr>
          <p:cNvPr id="3" name="2 Subtítulo"/>
          <p:cNvSpPr>
            <a:spLocks noGrp="1"/>
          </p:cNvSpPr>
          <p:nvPr>
            <p:ph type="subTitle" idx="1"/>
          </p:nvPr>
        </p:nvSpPr>
        <p:spPr>
          <a:xfrm>
            <a:off x="857227" y="3000377"/>
            <a:ext cx="7824819" cy="3000396"/>
          </a:xfrm>
        </p:spPr>
        <p:txBody>
          <a:bodyPr>
            <a:normAutofit/>
          </a:bodyPr>
          <a:lstStyle/>
          <a:p>
            <a:pPr lvl="0" algn="just"/>
            <a:r>
              <a:rPr lang="es-EC" sz="2300" dirty="0" smtClean="0"/>
              <a:t>.</a:t>
            </a:r>
            <a:endParaRPr lang="es-ES" sz="2300" dirty="0" smtClean="0"/>
          </a:p>
          <a:p>
            <a:pPr algn="just"/>
            <a:r>
              <a:rPr lang="es-EC" sz="2300" dirty="0" smtClean="0"/>
              <a:t/>
            </a:r>
            <a:br>
              <a:rPr lang="es-EC" sz="2300" dirty="0" smtClean="0"/>
            </a:br>
            <a:endParaRPr lang="es-EC" dirty="0"/>
          </a:p>
        </p:txBody>
      </p:sp>
      <p:sp>
        <p:nvSpPr>
          <p:cNvPr id="5" name="1 Título"/>
          <p:cNvSpPr txBox="1">
            <a:spLocks/>
          </p:cNvSpPr>
          <p:nvPr/>
        </p:nvSpPr>
        <p:spPr>
          <a:xfrm>
            <a:off x="685804" y="1173962"/>
            <a:ext cx="7181873" cy="700076"/>
          </a:xfrm>
          <a:prstGeom prst="rect">
            <a:avLst/>
          </a:prstGeom>
          <a:ln>
            <a:noFill/>
          </a:ln>
        </p:spPr>
        <p:txBody>
          <a:bodyPr vert="horz" lIns="0" tIns="0" rIns="18282" bIns="0" anchor="b">
            <a:noAutofit/>
            <a:scene3d>
              <a:camera prst="orthographicFront"/>
              <a:lightRig rig="freezing" dir="t">
                <a:rot lat="0" lon="0" rev="5640000"/>
              </a:lightRig>
            </a:scene3d>
            <a:sp3d prstMaterial="flat">
              <a:bevelT w="38100" h="38100"/>
              <a:contourClr>
                <a:schemeClr val="tx2"/>
              </a:contourClr>
            </a:sp3d>
          </a:bodyPr>
          <a:lstStyle/>
          <a:p>
            <a:pPr algn="r">
              <a:spcBef>
                <a:spcPct val="0"/>
              </a:spcBef>
              <a:defRPr/>
            </a:pPr>
            <a:r>
              <a:rPr lang="es-ES" sz="3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TRANSMISOR</a:t>
            </a:r>
            <a:endParaRPr lang="es-EC" sz="3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285719" y="2000246"/>
            <a:ext cx="8715438" cy="464347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671528"/>
            <a:ext cx="7181873" cy="700076"/>
          </a:xfrm>
        </p:spPr>
        <p:txBody>
          <a:bodyPr>
            <a:noAutofit/>
          </a:bodyPr>
          <a:lstStyle/>
          <a:p>
            <a:r>
              <a:rPr lang="es-ES" sz="4600" dirty="0" smtClean="0"/>
              <a:t>DIAGRAMA ESQUEMATICO</a:t>
            </a:r>
            <a:endParaRPr lang="es-EC" sz="4600" dirty="0"/>
          </a:p>
        </p:txBody>
      </p:sp>
      <p:sp>
        <p:nvSpPr>
          <p:cNvPr id="3" name="2 Subtítulo"/>
          <p:cNvSpPr>
            <a:spLocks noGrp="1"/>
          </p:cNvSpPr>
          <p:nvPr>
            <p:ph type="subTitle" idx="1"/>
          </p:nvPr>
        </p:nvSpPr>
        <p:spPr>
          <a:xfrm>
            <a:off x="857227" y="3000377"/>
            <a:ext cx="7824819" cy="3000396"/>
          </a:xfrm>
        </p:spPr>
        <p:txBody>
          <a:bodyPr>
            <a:normAutofit/>
          </a:bodyPr>
          <a:lstStyle/>
          <a:p>
            <a:pPr lvl="0" algn="just"/>
            <a:r>
              <a:rPr lang="es-EC" sz="2300" dirty="0" smtClean="0"/>
              <a:t>.</a:t>
            </a:r>
            <a:endParaRPr lang="es-ES" sz="2300" dirty="0" smtClean="0"/>
          </a:p>
          <a:p>
            <a:pPr algn="just"/>
            <a:r>
              <a:rPr lang="es-EC" sz="2300" dirty="0" smtClean="0"/>
              <a:t/>
            </a:r>
            <a:br>
              <a:rPr lang="es-EC" sz="2300" dirty="0" smtClean="0"/>
            </a:br>
            <a:endParaRPr lang="es-EC" dirty="0"/>
          </a:p>
        </p:txBody>
      </p:sp>
      <p:sp>
        <p:nvSpPr>
          <p:cNvPr id="5" name="1 Título"/>
          <p:cNvSpPr txBox="1">
            <a:spLocks/>
          </p:cNvSpPr>
          <p:nvPr/>
        </p:nvSpPr>
        <p:spPr>
          <a:xfrm>
            <a:off x="685804" y="1173962"/>
            <a:ext cx="7181873" cy="700076"/>
          </a:xfrm>
          <a:prstGeom prst="rect">
            <a:avLst/>
          </a:prstGeom>
          <a:ln>
            <a:noFill/>
          </a:ln>
        </p:spPr>
        <p:txBody>
          <a:bodyPr vert="horz" lIns="0" tIns="0" rIns="18282" bIns="0" anchor="b">
            <a:noAutofit/>
            <a:scene3d>
              <a:camera prst="orthographicFront"/>
              <a:lightRig rig="freezing" dir="t">
                <a:rot lat="0" lon="0" rev="5640000"/>
              </a:lightRig>
            </a:scene3d>
            <a:sp3d prstMaterial="flat">
              <a:bevelT w="38100" h="38100"/>
              <a:contourClr>
                <a:schemeClr val="tx2"/>
              </a:contourClr>
            </a:sp3d>
          </a:bodyPr>
          <a:lstStyle/>
          <a:p>
            <a:pPr algn="r">
              <a:spcBef>
                <a:spcPct val="0"/>
              </a:spcBef>
              <a:defRPr/>
            </a:pPr>
            <a:r>
              <a:rPr lang="es-ES" sz="3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RECEPTOR</a:t>
            </a:r>
            <a:endParaRPr lang="es-EC" sz="3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pic>
        <p:nvPicPr>
          <p:cNvPr id="47106" name="Picture 2"/>
          <p:cNvPicPr>
            <a:picLocks noChangeAspect="1" noChangeArrowheads="1"/>
          </p:cNvPicPr>
          <p:nvPr/>
        </p:nvPicPr>
        <p:blipFill>
          <a:blip r:embed="rId3" cstate="print"/>
          <a:srcRect/>
          <a:stretch>
            <a:fillRect/>
          </a:stretch>
        </p:blipFill>
        <p:spPr bwMode="auto">
          <a:xfrm>
            <a:off x="857227" y="1874044"/>
            <a:ext cx="7824819" cy="4612491"/>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1200145"/>
          </a:xfrm>
        </p:spPr>
        <p:txBody>
          <a:bodyPr>
            <a:noAutofit/>
          </a:bodyPr>
          <a:lstStyle/>
          <a:p>
            <a:pPr algn="ctr"/>
            <a:r>
              <a:rPr lang="es-ES" sz="4600" dirty="0" smtClean="0"/>
              <a:t>Consideraciones de alimentación y conexiones</a:t>
            </a:r>
            <a:endParaRPr lang="es-EC" sz="4600" dirty="0"/>
          </a:p>
        </p:txBody>
      </p:sp>
      <p:sp>
        <p:nvSpPr>
          <p:cNvPr id="3" name="2 Subtítulo"/>
          <p:cNvSpPr>
            <a:spLocks noGrp="1"/>
          </p:cNvSpPr>
          <p:nvPr>
            <p:ph type="subTitle" idx="1"/>
          </p:nvPr>
        </p:nvSpPr>
        <p:spPr>
          <a:xfrm>
            <a:off x="533405" y="3228537"/>
            <a:ext cx="8039127" cy="2700792"/>
          </a:xfrm>
        </p:spPr>
        <p:txBody>
          <a:bodyPr>
            <a:normAutofit/>
          </a:bodyPr>
          <a:lstStyle/>
          <a:p>
            <a:pPr algn="just"/>
            <a:endParaRPr lang="es-EC" dirty="0" smtClean="0"/>
          </a:p>
          <a:p>
            <a:pPr algn="just"/>
            <a:r>
              <a:rPr lang="es-EC" dirty="0" smtClean="0"/>
              <a:t>Voltaje de Alimentación de 2.8 a 3.3 V</a:t>
            </a:r>
          </a:p>
          <a:p>
            <a:pPr algn="just"/>
            <a:endParaRPr lang="es-ES" dirty="0" smtClean="0"/>
          </a:p>
          <a:p>
            <a:pPr algn="just"/>
            <a:r>
              <a:rPr lang="es-ES" dirty="0" smtClean="0"/>
              <a:t>Reducción mediante el regulador de voltaje LM317T.</a:t>
            </a:r>
            <a:endParaRPr lang="es-EC" dirty="0" smtClean="0"/>
          </a:p>
          <a:p>
            <a:pPr algn="just"/>
            <a:endParaRPr lang="es-EC" dirty="0" smtClean="0"/>
          </a:p>
          <a:p>
            <a:pPr algn="just"/>
            <a:endParaRPr lang="es-EC"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1200145"/>
          </a:xfrm>
        </p:spPr>
        <p:txBody>
          <a:bodyPr>
            <a:noAutofit/>
          </a:bodyPr>
          <a:lstStyle/>
          <a:p>
            <a:r>
              <a:rPr lang="es-ES" sz="4600" dirty="0" smtClean="0"/>
              <a:t>Consideraciones de alimentación y conexiones</a:t>
            </a:r>
            <a:endParaRPr lang="es-EC" sz="4600" dirty="0"/>
          </a:p>
        </p:txBody>
      </p:sp>
      <p:pic>
        <p:nvPicPr>
          <p:cNvPr id="6" name="5 Imagen"/>
          <p:cNvPicPr/>
          <p:nvPr/>
        </p:nvPicPr>
        <p:blipFill>
          <a:blip r:embed="rId3" cstate="print"/>
          <a:srcRect/>
          <a:stretch>
            <a:fillRect/>
          </a:stretch>
        </p:blipFill>
        <p:spPr bwMode="auto">
          <a:xfrm>
            <a:off x="2643186" y="3000377"/>
            <a:ext cx="4138630" cy="2990865"/>
          </a:xfrm>
          <a:prstGeom prst="rect">
            <a:avLst/>
          </a:prstGeom>
          <a:noFill/>
          <a:ln w="9525">
            <a:solidFill>
              <a:schemeClr val="tx1"/>
            </a:solidFill>
            <a:miter lim="800000"/>
            <a:headEnd/>
            <a:tailEnd/>
          </a:ln>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9" y="1142987"/>
            <a:ext cx="7181873" cy="571505"/>
          </a:xfrm>
        </p:spPr>
        <p:txBody>
          <a:bodyPr>
            <a:noAutofit/>
          </a:bodyPr>
          <a:lstStyle/>
          <a:p>
            <a:r>
              <a:rPr lang="es-ES" sz="4600" dirty="0" smtClean="0"/>
              <a:t>Conexión PIC a módulo Xbee</a:t>
            </a:r>
            <a:endParaRPr lang="es-EC" sz="4600" dirty="0"/>
          </a:p>
        </p:txBody>
      </p:sp>
      <p:pic>
        <p:nvPicPr>
          <p:cNvPr id="5" name="4 Imagen"/>
          <p:cNvPicPr/>
          <p:nvPr/>
        </p:nvPicPr>
        <p:blipFill>
          <a:blip r:embed="rId3" cstate="print"/>
          <a:srcRect/>
          <a:stretch>
            <a:fillRect/>
          </a:stretch>
        </p:blipFill>
        <p:spPr bwMode="auto">
          <a:xfrm>
            <a:off x="1323924" y="2071684"/>
            <a:ext cx="6715176" cy="3929090"/>
          </a:xfrm>
          <a:prstGeom prst="rect">
            <a:avLst/>
          </a:prstGeom>
          <a:noFill/>
          <a:ln w="9525">
            <a:solidFill>
              <a:schemeClr val="tx1"/>
            </a:solidFill>
            <a:miter lim="800000"/>
            <a:headEnd/>
            <a:tailEnd/>
          </a:ln>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06" y="1371600"/>
            <a:ext cx="7742143" cy="1485897"/>
          </a:xfrm>
        </p:spPr>
        <p:txBody>
          <a:bodyPr>
            <a:normAutofit fontScale="90000"/>
          </a:bodyPr>
          <a:lstStyle/>
          <a:p>
            <a:r>
              <a:rPr lang="es-ES" dirty="0" smtClean="0"/>
              <a:t>MICROCONTROLADORES AVANZADOS</a:t>
            </a:r>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2643179" y="3357562"/>
            <a:ext cx="3317322" cy="3220716"/>
          </a:xfrm>
          <a:prstGeom prst="rect">
            <a:avLst/>
          </a:prstGeom>
          <a:noFill/>
          <a:ln w="9525">
            <a:noFill/>
            <a:miter lim="800000"/>
            <a:headEnd/>
            <a:tailEnd/>
          </a:ln>
        </p:spPr>
      </p:pic>
      <p:sp>
        <p:nvSpPr>
          <p:cNvPr id="9" name="1 Título"/>
          <p:cNvSpPr txBox="1">
            <a:spLocks/>
          </p:cNvSpPr>
          <p:nvPr/>
        </p:nvSpPr>
        <p:spPr>
          <a:xfrm>
            <a:off x="642917" y="2857503"/>
            <a:ext cx="6572296" cy="500065"/>
          </a:xfrm>
          <a:prstGeom prst="rect">
            <a:avLst/>
          </a:prstGeom>
          <a:ln>
            <a:noFill/>
          </a:ln>
        </p:spPr>
        <p:txBody>
          <a:bodyPr vert="horz" lIns="0" tIns="0" rIns="18282" bIns="0" anchor="b">
            <a:normAutofit fontScale="97500"/>
            <a:scene3d>
              <a:camera prst="orthographicFront"/>
              <a:lightRig rig="freezing" dir="t">
                <a:rot lat="0" lon="0" rev="5640000"/>
              </a:lightRig>
            </a:scene3d>
            <a:sp3d prstMaterial="flat">
              <a:bevelT w="38100" h="38100"/>
              <a:contourClr>
                <a:schemeClr val="tx2"/>
              </a:contourClr>
            </a:sp3d>
          </a:bodyPr>
          <a:lstStyle/>
          <a:p>
            <a:pPr lvl="0" algn="r">
              <a:spcBef>
                <a:spcPct val="0"/>
              </a:spcBef>
            </a:pPr>
            <a:r>
              <a:rPr lang="es-ES" sz="2700" dirty="0" smtClean="0"/>
              <a:t>Xbee 1mW WIRE </a:t>
            </a:r>
            <a:r>
              <a:rPr lang="es-ES" sz="2700" dirty="0" err="1" smtClean="0"/>
              <a:t>Antenna</a:t>
            </a:r>
            <a:r>
              <a:rPr lang="es-ES" sz="2700" dirty="0" smtClean="0"/>
              <a:t> (XB24-AWI-001)</a:t>
            </a:r>
            <a:endParaRPr lang="es-EC" sz="57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700076"/>
          </a:xfrm>
        </p:spPr>
        <p:txBody>
          <a:bodyPr>
            <a:noAutofit/>
          </a:bodyPr>
          <a:lstStyle/>
          <a:p>
            <a:pPr algn="ctr"/>
            <a:r>
              <a:rPr lang="es-ES" sz="4600" dirty="0" smtClean="0"/>
              <a:t>Configuración de XBEE</a:t>
            </a:r>
            <a:endParaRPr lang="es-EC" sz="4600" dirty="0"/>
          </a:p>
        </p:txBody>
      </p:sp>
      <p:sp>
        <p:nvSpPr>
          <p:cNvPr id="3" name="2 Subtítulo"/>
          <p:cNvSpPr>
            <a:spLocks noGrp="1"/>
          </p:cNvSpPr>
          <p:nvPr>
            <p:ph type="subTitle" idx="1"/>
          </p:nvPr>
        </p:nvSpPr>
        <p:spPr>
          <a:xfrm>
            <a:off x="533405" y="2428870"/>
            <a:ext cx="8039127" cy="3500461"/>
          </a:xfrm>
        </p:spPr>
        <p:txBody>
          <a:bodyPr>
            <a:normAutofit/>
          </a:bodyPr>
          <a:lstStyle/>
          <a:p>
            <a:pPr algn="just"/>
            <a:endParaRPr lang="es-ES" dirty="0" smtClean="0"/>
          </a:p>
          <a:p>
            <a:pPr algn="just"/>
            <a:r>
              <a:rPr lang="es-ES" dirty="0" smtClean="0"/>
              <a:t>Nuestros módulos, por defecto trabajan en modo</a:t>
            </a:r>
          </a:p>
          <a:p>
            <a:pPr algn="just"/>
            <a:r>
              <a:rPr lang="es-ES" smtClean="0"/>
              <a:t>transparente</a:t>
            </a:r>
            <a:r>
              <a:rPr lang="es-ES" dirty="0" smtClean="0"/>
              <a:t>, que implica que cada mensaje </a:t>
            </a:r>
            <a:r>
              <a:rPr lang="es-ES" smtClean="0"/>
              <a:t>recibido es puesto </a:t>
            </a:r>
            <a:r>
              <a:rPr lang="es-ES" dirty="0" smtClean="0"/>
              <a:t>en el búfer de transmisión para su envío. </a:t>
            </a:r>
          </a:p>
          <a:p>
            <a:pPr algn="just"/>
            <a:endParaRPr lang="es-ES" dirty="0" smtClean="0"/>
          </a:p>
          <a:p>
            <a:pPr algn="just"/>
            <a:endParaRPr lang="es-EC" dirty="0" smtClean="0"/>
          </a:p>
          <a:p>
            <a:pPr algn="just"/>
            <a:endParaRPr lang="es-EC" dirty="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321486"/>
            <a:ext cx="7181873" cy="700076"/>
          </a:xfrm>
        </p:spPr>
        <p:txBody>
          <a:bodyPr>
            <a:noAutofit/>
          </a:bodyPr>
          <a:lstStyle/>
          <a:p>
            <a:pPr algn="ctr"/>
            <a:r>
              <a:rPr lang="es-ES" sz="4600" dirty="0" smtClean="0"/>
              <a:t>Configuración</a:t>
            </a:r>
            <a:endParaRPr lang="es-EC" sz="4600" dirty="0"/>
          </a:p>
        </p:txBody>
      </p:sp>
      <p:pic>
        <p:nvPicPr>
          <p:cNvPr id="5" name="4 Imagen"/>
          <p:cNvPicPr/>
          <p:nvPr/>
        </p:nvPicPr>
        <p:blipFill>
          <a:blip r:embed="rId3" cstate="print"/>
          <a:srcRect/>
          <a:stretch>
            <a:fillRect/>
          </a:stretch>
        </p:blipFill>
        <p:spPr bwMode="auto">
          <a:xfrm>
            <a:off x="2786050" y="1021568"/>
            <a:ext cx="4248169" cy="5286396"/>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321486"/>
            <a:ext cx="7181873" cy="700076"/>
          </a:xfrm>
        </p:spPr>
        <p:txBody>
          <a:bodyPr>
            <a:noAutofit/>
          </a:bodyPr>
          <a:lstStyle/>
          <a:p>
            <a:pPr algn="ctr"/>
            <a:r>
              <a:rPr lang="es-ES" sz="4600" dirty="0" smtClean="0"/>
              <a:t>Configuración</a:t>
            </a:r>
            <a:endParaRPr lang="es-EC" sz="4600" dirty="0"/>
          </a:p>
        </p:txBody>
      </p:sp>
      <p:pic>
        <p:nvPicPr>
          <p:cNvPr id="5" name="4 Imagen"/>
          <p:cNvPicPr/>
          <p:nvPr/>
        </p:nvPicPr>
        <p:blipFill>
          <a:blip r:embed="rId3" cstate="print"/>
          <a:srcRect/>
          <a:stretch>
            <a:fillRect/>
          </a:stretch>
        </p:blipFill>
        <p:spPr bwMode="auto">
          <a:xfrm>
            <a:off x="2571740" y="1021562"/>
            <a:ext cx="4786346" cy="5500701"/>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700076"/>
          </a:xfrm>
        </p:spPr>
        <p:txBody>
          <a:bodyPr>
            <a:noAutofit/>
          </a:bodyPr>
          <a:lstStyle/>
          <a:p>
            <a:pPr algn="ctr"/>
            <a:r>
              <a:rPr lang="es-ES" sz="4600" dirty="0" smtClean="0"/>
              <a:t>DATALOGGER</a:t>
            </a:r>
            <a:endParaRPr lang="es-EC" sz="4600" dirty="0"/>
          </a:p>
        </p:txBody>
      </p:sp>
      <p:sp>
        <p:nvSpPr>
          <p:cNvPr id="3" name="2 Subtítulo"/>
          <p:cNvSpPr>
            <a:spLocks noGrp="1"/>
          </p:cNvSpPr>
          <p:nvPr>
            <p:ph type="subTitle" idx="1"/>
          </p:nvPr>
        </p:nvSpPr>
        <p:spPr>
          <a:xfrm>
            <a:off x="857227" y="3000377"/>
            <a:ext cx="7824819" cy="3000396"/>
          </a:xfrm>
        </p:spPr>
        <p:txBody>
          <a:bodyPr>
            <a:normAutofit/>
          </a:bodyPr>
          <a:lstStyle/>
          <a:p>
            <a:pPr algn="just"/>
            <a:r>
              <a:rPr lang="es-ES" dirty="0" smtClean="0"/>
              <a:t>Guardaremos en el datalogger, los datos de temperatura tomados del sensor LM35, con muestras a intervalos de 30s, esto se lo hará mediante comunicación serial usando el UART de nuestro PIC</a:t>
            </a:r>
            <a:endParaRPr lang="es-EC" dirty="0" smtClean="0"/>
          </a:p>
          <a:p>
            <a:pPr algn="just"/>
            <a:endParaRPr lang="es-EC" dirty="0"/>
          </a:p>
        </p:txBody>
      </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srcRect/>
          <a:stretch>
            <a:fillRect/>
          </a:stretch>
        </p:blipFill>
        <p:spPr bwMode="auto">
          <a:xfrm>
            <a:off x="2643173" y="1785927"/>
            <a:ext cx="4357719" cy="4781547"/>
          </a:xfrm>
          <a:prstGeom prst="rect">
            <a:avLst/>
          </a:prstGeom>
          <a:noFill/>
          <a:ln w="9525">
            <a:noFill/>
            <a:miter lim="800000"/>
            <a:headEnd/>
            <a:tailEnd/>
          </a:ln>
        </p:spPr>
      </p:pic>
      <p:sp>
        <p:nvSpPr>
          <p:cNvPr id="4" name="3 Título"/>
          <p:cNvSpPr>
            <a:spLocks noGrp="1"/>
          </p:cNvSpPr>
          <p:nvPr>
            <p:ph type="ctrTitle"/>
          </p:nvPr>
        </p:nvSpPr>
        <p:spPr>
          <a:xfrm>
            <a:off x="533405" y="1371604"/>
            <a:ext cx="7851647" cy="914392"/>
          </a:xfrm>
        </p:spPr>
        <p:txBody>
          <a:bodyPr>
            <a:normAutofit fontScale="90000"/>
          </a:bodyPr>
          <a:lstStyle/>
          <a:p>
            <a:pPr algn="ctr"/>
            <a:r>
              <a:rPr lang="es-ES" sz="5300" dirty="0" smtClean="0"/>
              <a:t>Prueba de comunicación entre Xbee y PC</a:t>
            </a:r>
            <a:r>
              <a:rPr lang="es-ES" dirty="0" smtClean="0"/>
              <a:t/>
            </a:r>
            <a:br>
              <a:rPr lang="es-ES" dirty="0" smtClean="0"/>
            </a:br>
            <a:endParaRPr lang="es-ES" dirty="0"/>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335751"/>
            <a:ext cx="7313508" cy="878678"/>
          </a:xfrm>
        </p:spPr>
        <p:txBody>
          <a:bodyPr>
            <a:noAutofit/>
          </a:bodyPr>
          <a:lstStyle/>
          <a:p>
            <a:pPr algn="l"/>
            <a:r>
              <a:rPr lang="es-ES_tradnl" sz="3400" dirty="0" smtClean="0"/>
              <a:t/>
            </a:r>
            <a:br>
              <a:rPr lang="es-ES_tradnl" sz="3400" dirty="0" smtClean="0"/>
            </a:br>
            <a:r>
              <a:rPr lang="es-ES_tradnl" sz="3400" dirty="0" smtClean="0"/>
              <a:t/>
            </a:r>
            <a:br>
              <a:rPr lang="es-ES_tradnl" sz="3400" dirty="0" smtClean="0"/>
            </a:br>
            <a:r>
              <a:rPr lang="es-ES" sz="3400" dirty="0" smtClean="0"/>
              <a:t> Prueba </a:t>
            </a:r>
            <a:r>
              <a:rPr lang="es-ES" sz="3400" dirty="0" err="1" smtClean="0"/>
              <a:t>Tx-Rx</a:t>
            </a:r>
            <a:r>
              <a:rPr lang="es-ES" sz="3400" dirty="0" smtClean="0"/>
              <a:t> entre Xbee con PICs</a:t>
            </a:r>
            <a:endParaRPr lang="es-EC" sz="4600" dirty="0"/>
          </a:p>
        </p:txBody>
      </p:sp>
      <p:pic>
        <p:nvPicPr>
          <p:cNvPr id="4" name="3 Imagen"/>
          <p:cNvPicPr/>
          <p:nvPr/>
        </p:nvPicPr>
        <p:blipFill>
          <a:blip r:embed="rId3" cstate="print"/>
          <a:srcRect/>
          <a:stretch>
            <a:fillRect/>
          </a:stretch>
        </p:blipFill>
        <p:spPr bwMode="auto">
          <a:xfrm>
            <a:off x="2285985" y="1857364"/>
            <a:ext cx="4071965" cy="4500594"/>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335751"/>
            <a:ext cx="7313508" cy="878678"/>
          </a:xfrm>
        </p:spPr>
        <p:txBody>
          <a:bodyPr>
            <a:noAutofit/>
          </a:bodyPr>
          <a:lstStyle/>
          <a:p>
            <a:pPr algn="l"/>
            <a:r>
              <a:rPr lang="es-ES_tradnl" sz="3400" dirty="0" smtClean="0"/>
              <a:t/>
            </a:r>
            <a:br>
              <a:rPr lang="es-ES_tradnl" sz="3400" dirty="0" smtClean="0"/>
            </a:br>
            <a:r>
              <a:rPr lang="es-ES_tradnl" sz="3400" dirty="0" smtClean="0"/>
              <a:t/>
            </a:r>
            <a:br>
              <a:rPr lang="es-ES_tradnl" sz="3400" dirty="0" smtClean="0"/>
            </a:br>
            <a:r>
              <a:rPr lang="es-ES" sz="3400" dirty="0" smtClean="0"/>
              <a:t> Simulación Comunicación con </a:t>
            </a:r>
            <a:r>
              <a:rPr lang="es-ES" sz="3400" dirty="0" err="1" smtClean="0"/>
              <a:t>datalogger</a:t>
            </a:r>
            <a:endParaRPr lang="es-EC" sz="4600" dirty="0"/>
          </a:p>
        </p:txBody>
      </p:sp>
      <p:pic>
        <p:nvPicPr>
          <p:cNvPr id="5" name="4 Imagen"/>
          <p:cNvPicPr/>
          <p:nvPr/>
        </p:nvPicPr>
        <p:blipFill>
          <a:blip r:embed="rId3" cstate="print"/>
          <a:srcRect/>
          <a:stretch>
            <a:fillRect/>
          </a:stretch>
        </p:blipFill>
        <p:spPr bwMode="auto">
          <a:xfrm>
            <a:off x="2414595" y="1409699"/>
            <a:ext cx="4729180" cy="4948259"/>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Documents and Settings\Kellyta\Mis documentos\Mis imágenes\2010-04 (Abr)\HPIM8369.JPG"/>
          <p:cNvPicPr/>
          <p:nvPr/>
        </p:nvPicPr>
        <p:blipFill>
          <a:blip r:embed="rId3" cstate="print"/>
          <a:srcRect/>
          <a:stretch>
            <a:fillRect/>
          </a:stretch>
        </p:blipFill>
        <p:spPr bwMode="auto">
          <a:xfrm>
            <a:off x="1357296" y="1357305"/>
            <a:ext cx="5900104" cy="474176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6" y="1371600"/>
            <a:ext cx="7181873" cy="700076"/>
          </a:xfrm>
        </p:spPr>
        <p:txBody>
          <a:bodyPr>
            <a:noAutofit/>
          </a:bodyPr>
          <a:lstStyle/>
          <a:p>
            <a:pPr algn="ctr"/>
            <a:r>
              <a:rPr lang="es-ES" sz="4600" dirty="0" smtClean="0"/>
              <a:t>CONCLUSIONES</a:t>
            </a:r>
            <a:endParaRPr lang="es-EC" sz="4600" dirty="0"/>
          </a:p>
        </p:txBody>
      </p:sp>
      <p:sp>
        <p:nvSpPr>
          <p:cNvPr id="3" name="2 Subtítulo"/>
          <p:cNvSpPr>
            <a:spLocks noGrp="1"/>
          </p:cNvSpPr>
          <p:nvPr>
            <p:ph type="subTitle" idx="1"/>
          </p:nvPr>
        </p:nvSpPr>
        <p:spPr>
          <a:xfrm>
            <a:off x="857227" y="3000377"/>
            <a:ext cx="7824819" cy="3000396"/>
          </a:xfrm>
        </p:spPr>
        <p:txBody>
          <a:bodyPr>
            <a:normAutofit fontScale="85000" lnSpcReduction="20000"/>
          </a:bodyPr>
          <a:lstStyle/>
          <a:p>
            <a:pPr lvl="0" algn="just"/>
            <a:r>
              <a:rPr lang="es-ES" dirty="0" smtClean="0"/>
              <a:t>Se pudo identificar que los módulos con tecnología Zigbee, son módulos inteligentes que tienen una funcionalidad variada y amplia, a pesar del tamaño reducido que presentan; y permiten un ahorro significativo de energía. Los módulos Xbee de nuestro proyecto son de la serie 1, lo que implica lamentablemente que su capacidad es limitada en comparación con series más avanzadas, las cuales si permiten formar redes, el verdadero objetivo del protocolo Zigbee; en cambio en nuestro caso, solamente podemos realizar comunicación punto a punto o en estrella.</a:t>
            </a:r>
          </a:p>
          <a:p>
            <a:pPr algn="just"/>
            <a:endParaRPr lang="es-EC" dirty="0" smtClean="0"/>
          </a:p>
          <a:p>
            <a:pPr algn="just"/>
            <a:endParaRPr lang="es-EC" dirty="0"/>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9" y="1371600"/>
            <a:ext cx="7181873" cy="700076"/>
          </a:xfrm>
        </p:spPr>
        <p:txBody>
          <a:bodyPr>
            <a:noAutofit/>
          </a:bodyPr>
          <a:lstStyle/>
          <a:p>
            <a:pPr algn="ctr"/>
            <a:r>
              <a:rPr lang="es-ES" sz="4600" dirty="0" smtClean="0"/>
              <a:t>CONCLUSIONES</a:t>
            </a:r>
            <a:endParaRPr lang="es-EC" sz="4600" dirty="0"/>
          </a:p>
        </p:txBody>
      </p:sp>
      <p:sp>
        <p:nvSpPr>
          <p:cNvPr id="3" name="2 Subtítulo"/>
          <p:cNvSpPr>
            <a:spLocks noGrp="1"/>
          </p:cNvSpPr>
          <p:nvPr>
            <p:ph type="subTitle" idx="1"/>
          </p:nvPr>
        </p:nvSpPr>
        <p:spPr>
          <a:xfrm>
            <a:off x="857227" y="3000377"/>
            <a:ext cx="7824819" cy="3000396"/>
          </a:xfrm>
        </p:spPr>
        <p:txBody>
          <a:bodyPr>
            <a:normAutofit fontScale="92500"/>
          </a:bodyPr>
          <a:lstStyle/>
          <a:p>
            <a:pPr lvl="0" algn="just"/>
            <a:r>
              <a:rPr lang="es-ES" sz="2300" dirty="0" smtClean="0"/>
              <a:t>Durante la implementación del proyecto, pudimos notar que el módulo Xbee es muy sensible a fluctuaciones en la alimentación, ya que los picos de voltaje de la fuente afectaron al módulo a tal punto de dañarlo, y que además cuando el voltaje bajaba a niveles menores de 2.8V no funcionaba el módulo. Pudimos notar además que son de fácil configuración e implementación, ya que no requiere de mucha circuitería adicional, sólo adaptadores de voltaje a sus entradas; en nuestro caso usamos divisores de voltaje mediante resistores.</a:t>
            </a:r>
          </a:p>
          <a:p>
            <a:pPr algn="just"/>
            <a:endParaRPr lang="es-EC" dirty="0"/>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3471" y="357172"/>
            <a:ext cx="7181873" cy="2343150"/>
          </a:xfrm>
        </p:spPr>
        <p:txBody>
          <a:bodyPr>
            <a:noAutofit/>
          </a:bodyPr>
          <a:lstStyle/>
          <a:p>
            <a:pPr algn="ctr"/>
            <a:r>
              <a:rPr lang="es-ES" sz="4600" dirty="0" smtClean="0"/>
              <a:t>DIAGRAMA DE BLOQUES</a:t>
            </a:r>
            <a:r>
              <a:rPr lang="es-ES_tradnl" sz="4600" dirty="0" smtClean="0"/>
              <a:t/>
            </a:r>
            <a:br>
              <a:rPr lang="es-ES_tradnl" sz="4600" dirty="0" smtClean="0"/>
            </a:br>
            <a:endParaRPr lang="es-EC" sz="4600" dirty="0"/>
          </a:p>
        </p:txBody>
      </p:sp>
      <p:sp>
        <p:nvSpPr>
          <p:cNvPr id="1052" name="Rectangle 28"/>
          <p:cNvSpPr>
            <a:spLocks noChangeArrowheads="1"/>
          </p:cNvSpPr>
          <p:nvPr/>
        </p:nvSpPr>
        <p:spPr bwMode="auto">
          <a:xfrm>
            <a:off x="2257430" y="5939579"/>
            <a:ext cx="4772024" cy="1077186"/>
          </a:xfrm>
          <a:prstGeom prst="rect">
            <a:avLst/>
          </a:prstGeom>
          <a:noFill/>
          <a:ln w="9525">
            <a:noFill/>
            <a:miter lim="800000"/>
            <a:headEnd/>
            <a:tailEnd/>
          </a:ln>
          <a:effectLst/>
        </p:spPr>
        <p:txBody>
          <a:bodyPr vert="horz" wrap="square" lIns="91403" tIns="45704" rIns="91403" bIns="45704" numCol="1" anchor="ctr" anchorCtr="0" compatLnSpc="1">
            <a:prstTxWarp prst="textNoShape">
              <a:avLst/>
            </a:prstTxWarp>
            <a:spAutoFit/>
          </a:bodyPr>
          <a:lstStyle/>
          <a:p>
            <a:pPr indent="450669" fontAlgn="base">
              <a:spcBef>
                <a:spcPct val="0"/>
              </a:spcBef>
              <a:spcAft>
                <a:spcPct val="0"/>
              </a:spcAft>
            </a:pPr>
            <a:r>
              <a:rPr lang="es-EC" sz="1100" dirty="0" smtClean="0">
                <a:latin typeface="Arial" pitchFamily="34" charset="0"/>
              </a:rPr>
              <a:t/>
            </a:r>
            <a:br>
              <a:rPr lang="es-EC" sz="1100" dirty="0" smtClean="0">
                <a:latin typeface="Arial" pitchFamily="34" charset="0"/>
              </a:rPr>
            </a:br>
            <a:endParaRPr lang="es-EC" dirty="0" smtClean="0">
              <a:latin typeface="Arial" pitchFamily="34" charset="0"/>
            </a:endParaRPr>
          </a:p>
          <a:p>
            <a:pPr indent="450669" eaLnBrk="0" fontAlgn="base" hangingPunct="0">
              <a:spcBef>
                <a:spcPct val="0"/>
              </a:spcBef>
              <a:spcAft>
                <a:spcPct val="0"/>
              </a:spcAft>
            </a:pPr>
            <a:r>
              <a:rPr lang="es-ES" sz="1500" b="1" dirty="0" smtClean="0">
                <a:latin typeface="Cambria" pitchFamily="18" charset="0"/>
                <a:ea typeface="Calibri" pitchFamily="34" charset="0"/>
                <a:cs typeface="Times New Roman" pitchFamily="18" charset="0"/>
              </a:rPr>
              <a:t>			</a:t>
            </a:r>
            <a:endParaRPr lang="es-EC" sz="1100" dirty="0" smtClean="0">
              <a:latin typeface="Arial" pitchFamily="34" charset="0"/>
            </a:endParaRPr>
          </a:p>
          <a:p>
            <a:pPr indent="450669" eaLnBrk="0" fontAlgn="base" hangingPunct="0">
              <a:spcBef>
                <a:spcPct val="0"/>
              </a:spcBef>
              <a:spcAft>
                <a:spcPct val="0"/>
              </a:spcAft>
            </a:pPr>
            <a:endParaRPr lang="es-EC" dirty="0" smtClean="0">
              <a:latin typeface="Arial" pitchFamily="34" charset="0"/>
            </a:endParaRPr>
          </a:p>
        </p:txBody>
      </p:sp>
      <p:sp>
        <p:nvSpPr>
          <p:cNvPr id="19" name="Text Box 28"/>
          <p:cNvSpPr txBox="1">
            <a:spLocks noChangeArrowheads="1"/>
          </p:cNvSpPr>
          <p:nvPr/>
        </p:nvSpPr>
        <p:spPr bwMode="auto">
          <a:xfrm>
            <a:off x="1898655" y="4042568"/>
            <a:ext cx="2108201" cy="652465"/>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pPr algn="ctr" fontAlgn="base">
              <a:spcBef>
                <a:spcPct val="0"/>
              </a:spcBef>
              <a:spcAft>
                <a:spcPts val="1002"/>
              </a:spcAft>
            </a:pPr>
            <a:r>
              <a:rPr lang="es-ES" sz="1100" dirty="0" smtClean="0">
                <a:solidFill>
                  <a:srgbClr val="FFC000"/>
                </a:solidFill>
                <a:latin typeface="Calibri" pitchFamily="34" charset="0"/>
              </a:rPr>
              <a:t>PIC 16F887</a:t>
            </a:r>
            <a:endParaRPr lang="es-ES" dirty="0" smtClean="0">
              <a:solidFill>
                <a:srgbClr val="FFC000"/>
              </a:solidFill>
              <a:latin typeface="Arial" pitchFamily="34" charset="0"/>
            </a:endParaRPr>
          </a:p>
        </p:txBody>
      </p:sp>
      <p:sp>
        <p:nvSpPr>
          <p:cNvPr id="1053" name="Text Box 29"/>
          <p:cNvSpPr txBox="1">
            <a:spLocks noChangeArrowheads="1"/>
          </p:cNvSpPr>
          <p:nvPr/>
        </p:nvSpPr>
        <p:spPr bwMode="auto">
          <a:xfrm>
            <a:off x="1895475" y="5099849"/>
            <a:ext cx="701681" cy="26821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spAutoFit/>
          </a:bodyPr>
          <a:lstStyle/>
          <a:p>
            <a:pPr fontAlgn="base">
              <a:spcBef>
                <a:spcPct val="0"/>
              </a:spcBef>
              <a:spcAft>
                <a:spcPts val="1002"/>
              </a:spcAft>
            </a:pPr>
            <a:r>
              <a:rPr lang="es-ES" sz="1100" dirty="0" smtClean="0">
                <a:solidFill>
                  <a:srgbClr val="FFC000"/>
                </a:solidFill>
                <a:latin typeface="Calibri" pitchFamily="34" charset="0"/>
              </a:rPr>
              <a:t>SENSOR</a:t>
            </a:r>
            <a:endParaRPr lang="es-ES" dirty="0" smtClean="0">
              <a:solidFill>
                <a:srgbClr val="FFC000"/>
              </a:solidFill>
              <a:latin typeface="Arial" pitchFamily="34" charset="0"/>
            </a:endParaRPr>
          </a:p>
        </p:txBody>
      </p:sp>
      <p:sp>
        <p:nvSpPr>
          <p:cNvPr id="1054" name="Text Box 30"/>
          <p:cNvSpPr txBox="1">
            <a:spLocks noChangeArrowheads="1"/>
          </p:cNvSpPr>
          <p:nvPr/>
        </p:nvSpPr>
        <p:spPr bwMode="auto">
          <a:xfrm>
            <a:off x="3505205" y="3032918"/>
            <a:ext cx="501649" cy="47149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pPr fontAlgn="base">
              <a:spcBef>
                <a:spcPct val="0"/>
              </a:spcBef>
              <a:spcAft>
                <a:spcPts val="1002"/>
              </a:spcAft>
            </a:pPr>
            <a:r>
              <a:rPr lang="es-ES" sz="1100" dirty="0" smtClean="0">
                <a:solidFill>
                  <a:srgbClr val="FFC000"/>
                </a:solidFill>
                <a:latin typeface="Calibri" pitchFamily="34" charset="0"/>
              </a:rPr>
              <a:t>XBEE</a:t>
            </a:r>
            <a:endParaRPr lang="es-ES" dirty="0" smtClean="0">
              <a:solidFill>
                <a:srgbClr val="FFC000"/>
              </a:solidFill>
              <a:latin typeface="Arial" pitchFamily="34" charset="0"/>
            </a:endParaRPr>
          </a:p>
        </p:txBody>
      </p:sp>
      <p:sp>
        <p:nvSpPr>
          <p:cNvPr id="1055" name="Text Box 31"/>
          <p:cNvSpPr txBox="1">
            <a:spLocks noChangeArrowheads="1"/>
          </p:cNvSpPr>
          <p:nvPr/>
        </p:nvSpPr>
        <p:spPr bwMode="auto">
          <a:xfrm>
            <a:off x="1794721" y="2715032"/>
            <a:ext cx="1033361" cy="92630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pPr algn="ctr" fontAlgn="base">
              <a:spcBef>
                <a:spcPct val="0"/>
              </a:spcBef>
              <a:spcAft>
                <a:spcPts val="1002"/>
              </a:spcAft>
            </a:pPr>
            <a:r>
              <a:rPr lang="es-ES" sz="1100" dirty="0" smtClean="0">
                <a:latin typeface="Calibri" pitchFamily="34" charset="0"/>
              </a:rPr>
              <a:t>DATALOGGER/</a:t>
            </a:r>
            <a:r>
              <a:rPr lang="es-ES" sz="1100" dirty="0" smtClean="0">
                <a:solidFill>
                  <a:srgbClr val="FFC000"/>
                </a:solidFill>
                <a:latin typeface="Calibri" pitchFamily="34" charset="0"/>
              </a:rPr>
              <a:t>DATALOGGER/</a:t>
            </a:r>
          </a:p>
          <a:p>
            <a:pPr algn="ctr" fontAlgn="base">
              <a:spcBef>
                <a:spcPct val="0"/>
              </a:spcBef>
              <a:spcAft>
                <a:spcPts val="1002"/>
              </a:spcAft>
            </a:pPr>
            <a:r>
              <a:rPr lang="es-ES" sz="1100" dirty="0" smtClean="0">
                <a:solidFill>
                  <a:srgbClr val="FFC000"/>
                </a:solidFill>
                <a:latin typeface="Calibri" pitchFamily="34" charset="0"/>
              </a:rPr>
              <a:t>GLCD</a:t>
            </a:r>
          </a:p>
        </p:txBody>
      </p:sp>
      <p:sp>
        <p:nvSpPr>
          <p:cNvPr id="1056" name="AutoShape 32"/>
          <p:cNvSpPr>
            <a:spLocks noChangeArrowheads="1"/>
          </p:cNvSpPr>
          <p:nvPr/>
        </p:nvSpPr>
        <p:spPr bwMode="auto">
          <a:xfrm rot="16200000">
            <a:off x="1967708" y="4743455"/>
            <a:ext cx="487364" cy="200024"/>
          </a:xfrm>
          <a:prstGeom prst="rightArrow">
            <a:avLst>
              <a:gd name="adj1" fmla="val 50000"/>
              <a:gd name="adj2" fmla="val 60913"/>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p>
        </p:txBody>
      </p:sp>
      <p:sp>
        <p:nvSpPr>
          <p:cNvPr id="1057" name="AutoShape 33"/>
          <p:cNvSpPr>
            <a:spLocks noChangeArrowheads="1"/>
          </p:cNvSpPr>
          <p:nvPr/>
        </p:nvSpPr>
        <p:spPr bwMode="auto">
          <a:xfrm rot="16200000">
            <a:off x="2101859" y="3709199"/>
            <a:ext cx="466724" cy="200024"/>
          </a:xfrm>
          <a:prstGeom prst="rightArrow">
            <a:avLst>
              <a:gd name="adj1" fmla="val 50000"/>
              <a:gd name="adj2" fmla="val 58333"/>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p>
        </p:txBody>
      </p:sp>
      <p:sp>
        <p:nvSpPr>
          <p:cNvPr id="1058" name="AutoShape 34"/>
          <p:cNvSpPr>
            <a:spLocks noChangeArrowheads="1"/>
          </p:cNvSpPr>
          <p:nvPr/>
        </p:nvSpPr>
        <p:spPr bwMode="auto">
          <a:xfrm rot="16200000">
            <a:off x="3449638" y="3628236"/>
            <a:ext cx="628651" cy="200024"/>
          </a:xfrm>
          <a:prstGeom prst="rightArrow">
            <a:avLst>
              <a:gd name="adj1" fmla="val 50000"/>
              <a:gd name="adj2" fmla="val 78571"/>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p>
        </p:txBody>
      </p:sp>
      <p:sp>
        <p:nvSpPr>
          <p:cNvPr id="1059" name="Text Box 35"/>
          <p:cNvSpPr txBox="1">
            <a:spLocks noChangeArrowheads="1"/>
          </p:cNvSpPr>
          <p:nvPr/>
        </p:nvSpPr>
        <p:spPr bwMode="auto">
          <a:xfrm>
            <a:off x="2933707" y="5104611"/>
            <a:ext cx="936626" cy="26821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spAutoFit/>
          </a:bodyPr>
          <a:lstStyle/>
          <a:p>
            <a:pPr fontAlgn="base">
              <a:spcBef>
                <a:spcPct val="0"/>
              </a:spcBef>
              <a:spcAft>
                <a:spcPts val="1002"/>
              </a:spcAft>
            </a:pPr>
            <a:r>
              <a:rPr lang="es-ES" sz="1100" dirty="0" smtClean="0">
                <a:solidFill>
                  <a:srgbClr val="FFC000"/>
                </a:solidFill>
                <a:latin typeface="Calibri" pitchFamily="34" charset="0"/>
              </a:rPr>
              <a:t>BOTONERAS</a:t>
            </a:r>
            <a:endParaRPr lang="es-ES" dirty="0" smtClean="0">
              <a:solidFill>
                <a:srgbClr val="FFC000"/>
              </a:solidFill>
              <a:latin typeface="Arial" pitchFamily="34" charset="0"/>
            </a:endParaRPr>
          </a:p>
        </p:txBody>
      </p:sp>
      <p:sp>
        <p:nvSpPr>
          <p:cNvPr id="1060" name="AutoShape 36"/>
          <p:cNvSpPr>
            <a:spLocks noChangeArrowheads="1"/>
          </p:cNvSpPr>
          <p:nvPr/>
        </p:nvSpPr>
        <p:spPr bwMode="auto">
          <a:xfrm rot="16200000">
            <a:off x="3152781" y="4752186"/>
            <a:ext cx="504827" cy="200024"/>
          </a:xfrm>
          <a:prstGeom prst="rightArrow">
            <a:avLst>
              <a:gd name="adj1" fmla="val 50000"/>
              <a:gd name="adj2" fmla="val 63095"/>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p>
        </p:txBody>
      </p:sp>
      <p:sp>
        <p:nvSpPr>
          <p:cNvPr id="1061" name="Text Box 37"/>
          <p:cNvSpPr txBox="1">
            <a:spLocks noChangeArrowheads="1"/>
          </p:cNvSpPr>
          <p:nvPr/>
        </p:nvSpPr>
        <p:spPr bwMode="auto">
          <a:xfrm>
            <a:off x="2919419" y="2694786"/>
            <a:ext cx="452436" cy="26821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spAutoFit/>
          </a:bodyPr>
          <a:lstStyle/>
          <a:p>
            <a:pPr algn="ctr" fontAlgn="base">
              <a:spcBef>
                <a:spcPct val="0"/>
              </a:spcBef>
              <a:spcAft>
                <a:spcPts val="1002"/>
              </a:spcAft>
            </a:pPr>
            <a:r>
              <a:rPr lang="es-ES" sz="1100" dirty="0" smtClean="0">
                <a:solidFill>
                  <a:srgbClr val="FFC000"/>
                </a:solidFill>
                <a:latin typeface="Calibri" pitchFamily="34" charset="0"/>
              </a:rPr>
              <a:t>LCD</a:t>
            </a:r>
            <a:endParaRPr lang="es-ES" dirty="0" smtClean="0">
              <a:solidFill>
                <a:srgbClr val="FFC000"/>
              </a:solidFill>
              <a:latin typeface="Arial" pitchFamily="34" charset="0"/>
            </a:endParaRPr>
          </a:p>
        </p:txBody>
      </p:sp>
      <p:sp>
        <p:nvSpPr>
          <p:cNvPr id="1062" name="AutoShape 38"/>
          <p:cNvSpPr>
            <a:spLocks noChangeArrowheads="1"/>
          </p:cNvSpPr>
          <p:nvPr/>
        </p:nvSpPr>
        <p:spPr bwMode="auto">
          <a:xfrm rot="16200000">
            <a:off x="2598745" y="3409161"/>
            <a:ext cx="1066800" cy="200024"/>
          </a:xfrm>
          <a:prstGeom prst="rightArrow">
            <a:avLst>
              <a:gd name="adj1" fmla="val 49843"/>
              <a:gd name="adj2" fmla="val 100593"/>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p>
        </p:txBody>
      </p:sp>
      <p:sp>
        <p:nvSpPr>
          <p:cNvPr id="50" name="49 Rectángulo"/>
          <p:cNvSpPr/>
          <p:nvPr/>
        </p:nvSpPr>
        <p:spPr>
          <a:xfrm>
            <a:off x="2676403" y="5777991"/>
            <a:ext cx="501881" cy="385459"/>
          </a:xfrm>
          <a:prstGeom prst="rect">
            <a:avLst/>
          </a:prstGeom>
        </p:spPr>
        <p:txBody>
          <a:bodyPr wrap="none" lIns="91403" tIns="45704" rIns="91403" bIns="45704">
            <a:spAutoFit/>
          </a:bodyPr>
          <a:lstStyle/>
          <a:p>
            <a:r>
              <a:rPr lang="es-ES" b="1" dirty="0" smtClean="0"/>
              <a:t>TX</a:t>
            </a:r>
            <a:endParaRPr lang="es-ES" dirty="0"/>
          </a:p>
        </p:txBody>
      </p:sp>
      <p:sp>
        <p:nvSpPr>
          <p:cNvPr id="1069" name="Text Box 45"/>
          <p:cNvSpPr txBox="1">
            <a:spLocks noChangeArrowheads="1"/>
          </p:cNvSpPr>
          <p:nvPr/>
        </p:nvSpPr>
        <p:spPr bwMode="auto">
          <a:xfrm>
            <a:off x="5981703" y="3836992"/>
            <a:ext cx="1704975" cy="650876"/>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pPr algn="ctr" fontAlgn="base">
              <a:spcBef>
                <a:spcPct val="0"/>
              </a:spcBef>
              <a:spcAft>
                <a:spcPts val="1002"/>
              </a:spcAft>
            </a:pPr>
            <a:r>
              <a:rPr lang="es-ES" sz="1100" dirty="0" smtClean="0">
                <a:solidFill>
                  <a:srgbClr val="FFC000"/>
                </a:solidFill>
                <a:latin typeface="Calibri" pitchFamily="34" charset="0"/>
              </a:rPr>
              <a:t>PIC 16F887</a:t>
            </a:r>
            <a:endParaRPr lang="es-ES" dirty="0" smtClean="0">
              <a:solidFill>
                <a:srgbClr val="FFC000"/>
              </a:solidFill>
              <a:latin typeface="Arial" pitchFamily="34" charset="0"/>
            </a:endParaRPr>
          </a:p>
        </p:txBody>
      </p:sp>
      <p:sp>
        <p:nvSpPr>
          <p:cNvPr id="1070" name="Text Box 46"/>
          <p:cNvSpPr txBox="1">
            <a:spLocks noChangeArrowheads="1"/>
          </p:cNvSpPr>
          <p:nvPr/>
        </p:nvSpPr>
        <p:spPr bwMode="auto">
          <a:xfrm>
            <a:off x="5980116" y="5087148"/>
            <a:ext cx="1706559" cy="268210"/>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spAutoFit/>
          </a:bodyPr>
          <a:lstStyle/>
          <a:p>
            <a:pPr algn="ctr" fontAlgn="base">
              <a:spcBef>
                <a:spcPct val="0"/>
              </a:spcBef>
              <a:spcAft>
                <a:spcPts val="1002"/>
              </a:spcAft>
            </a:pPr>
            <a:r>
              <a:rPr lang="es-ES" sz="1100" dirty="0" smtClean="0">
                <a:solidFill>
                  <a:srgbClr val="FFC000"/>
                </a:solidFill>
                <a:latin typeface="Calibri" pitchFamily="34" charset="0"/>
              </a:rPr>
              <a:t>LCD</a:t>
            </a:r>
            <a:endParaRPr lang="es-ES" dirty="0" smtClean="0">
              <a:solidFill>
                <a:srgbClr val="FFC000"/>
              </a:solidFill>
              <a:latin typeface="Arial" pitchFamily="34" charset="0"/>
            </a:endParaRPr>
          </a:p>
        </p:txBody>
      </p:sp>
      <p:sp>
        <p:nvSpPr>
          <p:cNvPr id="1071" name="Text Box 47"/>
          <p:cNvSpPr txBox="1">
            <a:spLocks noChangeArrowheads="1"/>
          </p:cNvSpPr>
          <p:nvPr/>
        </p:nvSpPr>
        <p:spPr bwMode="auto">
          <a:xfrm>
            <a:off x="5981700" y="2706695"/>
            <a:ext cx="530224" cy="471486"/>
          </a:xfrm>
          <a:prstGeom prst="rect">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pPr fontAlgn="base">
              <a:spcBef>
                <a:spcPct val="0"/>
              </a:spcBef>
              <a:spcAft>
                <a:spcPts val="1002"/>
              </a:spcAft>
            </a:pPr>
            <a:r>
              <a:rPr lang="es-ES" sz="1100" dirty="0" smtClean="0">
                <a:solidFill>
                  <a:srgbClr val="FFC000"/>
                </a:solidFill>
                <a:latin typeface="Calibri" pitchFamily="34" charset="0"/>
              </a:rPr>
              <a:t>XBEE</a:t>
            </a:r>
            <a:endParaRPr lang="es-ES" dirty="0" smtClean="0">
              <a:solidFill>
                <a:srgbClr val="FFC000"/>
              </a:solidFill>
              <a:latin typeface="Arial" pitchFamily="34" charset="0"/>
            </a:endParaRPr>
          </a:p>
        </p:txBody>
      </p:sp>
      <p:sp>
        <p:nvSpPr>
          <p:cNvPr id="1072" name="AutoShape 48"/>
          <p:cNvSpPr>
            <a:spLocks noChangeArrowheads="1"/>
          </p:cNvSpPr>
          <p:nvPr/>
        </p:nvSpPr>
        <p:spPr bwMode="auto">
          <a:xfrm rot="16200000">
            <a:off x="5948363" y="3387733"/>
            <a:ext cx="619124" cy="200024"/>
          </a:xfrm>
          <a:prstGeom prst="rightArrow">
            <a:avLst>
              <a:gd name="adj1" fmla="val 50000"/>
              <a:gd name="adj2" fmla="val 77381"/>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solidFill>
                <a:srgbClr val="FFC000"/>
              </a:solidFill>
            </a:endParaRPr>
          </a:p>
        </p:txBody>
      </p:sp>
      <p:sp>
        <p:nvSpPr>
          <p:cNvPr id="1073" name="AutoShape 49"/>
          <p:cNvSpPr>
            <a:spLocks noChangeArrowheads="1"/>
          </p:cNvSpPr>
          <p:nvPr/>
        </p:nvSpPr>
        <p:spPr bwMode="auto">
          <a:xfrm rot="5400000">
            <a:off x="6524629" y="4697420"/>
            <a:ext cx="619124" cy="200024"/>
          </a:xfrm>
          <a:prstGeom prst="rightArrow">
            <a:avLst>
              <a:gd name="adj1" fmla="val 50000"/>
              <a:gd name="adj2" fmla="val 77381"/>
            </a:avLst>
          </a:prstGeom>
          <a:solidFill>
            <a:srgbClr val="FFFFFF"/>
          </a:solidFill>
          <a:ln w="9525">
            <a:solidFill>
              <a:srgbClr val="000000"/>
            </a:solidFill>
            <a:miter lim="800000"/>
            <a:headEnd/>
            <a:tailEnd/>
          </a:ln>
        </p:spPr>
        <p:txBody>
          <a:bodyPr vert="horz" wrap="square" lIns="91403" tIns="45704" rIns="91403" bIns="45704" numCol="1" anchor="t" anchorCtr="0" compatLnSpc="1">
            <a:prstTxWarp prst="textNoShape">
              <a:avLst/>
            </a:prstTxWarp>
          </a:bodyPr>
          <a:lstStyle/>
          <a:p>
            <a:endParaRPr lang="es-ES">
              <a:solidFill>
                <a:srgbClr val="FFC000"/>
              </a:solidFill>
            </a:endParaRPr>
          </a:p>
        </p:txBody>
      </p:sp>
      <p:sp>
        <p:nvSpPr>
          <p:cNvPr id="62" name="61 Rectángulo"/>
          <p:cNvSpPr/>
          <p:nvPr/>
        </p:nvSpPr>
        <p:spPr>
          <a:xfrm>
            <a:off x="6427333" y="5593324"/>
            <a:ext cx="520189" cy="385459"/>
          </a:xfrm>
          <a:prstGeom prst="rect">
            <a:avLst/>
          </a:prstGeom>
        </p:spPr>
        <p:txBody>
          <a:bodyPr wrap="none" lIns="91403" tIns="45704" rIns="91403" bIns="45704">
            <a:spAutoFit/>
          </a:bodyPr>
          <a:lstStyle/>
          <a:p>
            <a:r>
              <a:rPr lang="es-ES" b="1" dirty="0" smtClean="0"/>
              <a:t>RX</a:t>
            </a:r>
            <a:endParaRPr lang="es-E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6" y="1371600"/>
            <a:ext cx="7181873" cy="700076"/>
          </a:xfrm>
        </p:spPr>
        <p:txBody>
          <a:bodyPr>
            <a:noAutofit/>
          </a:bodyPr>
          <a:lstStyle/>
          <a:p>
            <a:pPr algn="ctr"/>
            <a:r>
              <a:rPr lang="es-ES" sz="4600" dirty="0" smtClean="0"/>
              <a:t>CONCLUSIONES</a:t>
            </a:r>
            <a:endParaRPr lang="es-EC" sz="4600" dirty="0"/>
          </a:p>
        </p:txBody>
      </p:sp>
      <p:sp>
        <p:nvSpPr>
          <p:cNvPr id="3" name="2 Subtítulo"/>
          <p:cNvSpPr>
            <a:spLocks noGrp="1"/>
          </p:cNvSpPr>
          <p:nvPr>
            <p:ph type="subTitle" idx="1"/>
          </p:nvPr>
        </p:nvSpPr>
        <p:spPr>
          <a:xfrm>
            <a:off x="857227" y="3000377"/>
            <a:ext cx="7824819" cy="3000396"/>
          </a:xfrm>
        </p:spPr>
        <p:txBody>
          <a:bodyPr>
            <a:normAutofit/>
          </a:bodyPr>
          <a:lstStyle/>
          <a:p>
            <a:pPr lvl="0" algn="just"/>
            <a:r>
              <a:rPr lang="es-EC" sz="2300" dirty="0" smtClean="0"/>
              <a:t>Los módulos Xbee son bastante inmunes al ruido, así lo pudimos comprobar en el laboratorio, cuando en cierto momento se conectaron varias fuentes de voltaje, unos 8 PCs, celulares con llamadas entrantes, además de WI-FI, que podría interferir ya que trabaja en 2.4 GHz, al momento de usar la red inalámbrica de la Espol, y los datos se transmitieron sin problema.</a:t>
            </a:r>
            <a:endParaRPr lang="es-ES" sz="2300" dirty="0" smtClean="0"/>
          </a:p>
          <a:p>
            <a:pPr algn="just"/>
            <a:endParaRPr lang="es-EC" dirty="0"/>
          </a:p>
        </p:txBody>
      </p:sp>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9" y="1371600"/>
            <a:ext cx="7181873" cy="700076"/>
          </a:xfrm>
        </p:spPr>
        <p:txBody>
          <a:bodyPr>
            <a:noAutofit/>
          </a:bodyPr>
          <a:lstStyle/>
          <a:p>
            <a:pPr algn="ctr"/>
            <a:r>
              <a:rPr lang="es-ES" sz="4600" dirty="0" smtClean="0"/>
              <a:t>CONCLUSIONES</a:t>
            </a:r>
            <a:endParaRPr lang="es-EC" sz="4600" dirty="0"/>
          </a:p>
        </p:txBody>
      </p:sp>
      <p:sp>
        <p:nvSpPr>
          <p:cNvPr id="3" name="2 Subtítulo"/>
          <p:cNvSpPr>
            <a:spLocks noGrp="1"/>
          </p:cNvSpPr>
          <p:nvPr>
            <p:ph type="subTitle" idx="1"/>
          </p:nvPr>
        </p:nvSpPr>
        <p:spPr>
          <a:xfrm>
            <a:off x="857227" y="3000373"/>
            <a:ext cx="7824819" cy="3571901"/>
          </a:xfrm>
        </p:spPr>
        <p:txBody>
          <a:bodyPr>
            <a:normAutofit fontScale="92500" lnSpcReduction="20000"/>
          </a:bodyPr>
          <a:lstStyle/>
          <a:p>
            <a:pPr lvl="0" algn="just"/>
            <a:r>
              <a:rPr lang="es-EC" sz="2300" dirty="0" smtClean="0"/>
              <a:t>Mediante las placas adaptadoras tanto para el protoboard, como para la conexión con un puerto USB de la PC, pudimos manipular de una manera más rápida y sencilla a los módulos Xbee, para cada una de las pruebas realizadas. La placa adaptadora del protoboard fue necesaria, ya que la separación entre los pines del módulo era más pequeña que aquella en el protoboard; además de permitirnos colocar y retirar los módulos conforme requeríamos. La placa adaptadora USB, en cambio, nos facilitó, la comunicación con el PC para pruebas y configuración, sin necesidad de adaptar los niveles a RS-232 por nuestra cuenta.</a:t>
            </a:r>
            <a:endParaRPr lang="es-ES" sz="2300" dirty="0" smtClean="0"/>
          </a:p>
          <a:p>
            <a:pPr algn="just"/>
            <a:r>
              <a:rPr lang="es-EC" sz="2300" dirty="0" smtClean="0"/>
              <a:t/>
            </a:r>
            <a:br>
              <a:rPr lang="es-EC" sz="2300" dirty="0" smtClean="0"/>
            </a:br>
            <a:endParaRPr lang="es-EC" dirty="0"/>
          </a:p>
        </p:txBody>
      </p:sp>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83" y="1214423"/>
            <a:ext cx="7181873" cy="700076"/>
          </a:xfrm>
        </p:spPr>
        <p:txBody>
          <a:bodyPr>
            <a:noAutofit/>
          </a:bodyPr>
          <a:lstStyle/>
          <a:p>
            <a:pPr algn="ctr"/>
            <a:r>
              <a:rPr lang="es-ES" sz="4600" dirty="0" smtClean="0"/>
              <a:t>RECOMENDACIONES</a:t>
            </a:r>
            <a:endParaRPr lang="es-EC" sz="4600" dirty="0"/>
          </a:p>
        </p:txBody>
      </p:sp>
      <p:sp>
        <p:nvSpPr>
          <p:cNvPr id="3" name="2 Subtítulo"/>
          <p:cNvSpPr>
            <a:spLocks noGrp="1"/>
          </p:cNvSpPr>
          <p:nvPr>
            <p:ph type="subTitle" idx="1"/>
          </p:nvPr>
        </p:nvSpPr>
        <p:spPr>
          <a:xfrm>
            <a:off x="533407" y="2071676"/>
            <a:ext cx="8148636" cy="4786324"/>
          </a:xfrm>
        </p:spPr>
        <p:txBody>
          <a:bodyPr>
            <a:normAutofit/>
          </a:bodyPr>
          <a:lstStyle/>
          <a:p>
            <a:pPr algn="just"/>
            <a:endParaRPr lang="es-ES" sz="2300" dirty="0" smtClean="0"/>
          </a:p>
          <a:p>
            <a:pPr algn="just"/>
            <a:r>
              <a:rPr lang="es-EC" sz="2300" dirty="0" smtClean="0"/>
              <a:t>Al momento de alimentar el módulo, hacerlo mediante regulador y no directo desde una fuente de voltaje, debido a los picos presentados, que pueden afectar al equipo, procurando que sea siempre menor al máximo estipulado que es 3.3 V.</a:t>
            </a:r>
            <a:endParaRPr lang="es-ES" sz="2300" dirty="0" smtClean="0"/>
          </a:p>
          <a:p>
            <a:pPr algn="just"/>
            <a:r>
              <a:rPr lang="es-ES" sz="2300" dirty="0" smtClean="0"/>
              <a:t> </a:t>
            </a:r>
          </a:p>
          <a:p>
            <a:pPr lvl="0" algn="just"/>
            <a:r>
              <a:rPr lang="es-EC" sz="2300" dirty="0" smtClean="0"/>
              <a:t>Es preferible utilizar un oscilador externo como un cristal, cuando se vaya a comunicar el PIC con el módulo, ya que son más exactos, además que preferible sea de frecuencia mayor conforme aumentemos la tasa de transferencia.</a:t>
            </a:r>
            <a:endParaRPr lang="es-ES" sz="2300" dirty="0" smtClean="0"/>
          </a:p>
          <a:p>
            <a:pPr algn="just"/>
            <a:r>
              <a:rPr lang="es-EC" sz="2300" dirty="0" smtClean="0"/>
              <a:t/>
            </a:r>
            <a:br>
              <a:rPr lang="es-EC" sz="2300" dirty="0" smtClean="0"/>
            </a:br>
            <a:endParaRPr lang="es-EC" dirty="0"/>
          </a:p>
        </p:txBody>
      </p:sp>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8" y="1142987"/>
            <a:ext cx="7181873" cy="700076"/>
          </a:xfrm>
        </p:spPr>
        <p:txBody>
          <a:bodyPr>
            <a:noAutofit/>
          </a:bodyPr>
          <a:lstStyle/>
          <a:p>
            <a:pPr algn="ctr"/>
            <a:r>
              <a:rPr lang="es-ES" sz="4600" dirty="0" smtClean="0"/>
              <a:t>RECOMENDACIONES</a:t>
            </a:r>
            <a:endParaRPr lang="es-EC" sz="4600" dirty="0"/>
          </a:p>
        </p:txBody>
      </p:sp>
      <p:sp>
        <p:nvSpPr>
          <p:cNvPr id="3" name="2 Subtítulo"/>
          <p:cNvSpPr>
            <a:spLocks noGrp="1"/>
          </p:cNvSpPr>
          <p:nvPr>
            <p:ph type="subTitle" idx="1"/>
          </p:nvPr>
        </p:nvSpPr>
        <p:spPr>
          <a:xfrm>
            <a:off x="533407" y="2071676"/>
            <a:ext cx="8148636" cy="4786324"/>
          </a:xfrm>
        </p:spPr>
        <p:txBody>
          <a:bodyPr>
            <a:normAutofit fontScale="85000" lnSpcReduction="20000"/>
          </a:bodyPr>
          <a:lstStyle/>
          <a:p>
            <a:pPr lvl="0" algn="just"/>
            <a:endParaRPr lang="es-ES" sz="2300" dirty="0" smtClean="0"/>
          </a:p>
          <a:p>
            <a:pPr lvl="0" algn="just"/>
            <a:r>
              <a:rPr lang="es-EC" dirty="0" smtClean="0"/>
              <a:t>Cuando se lo quiera configurar mediante la aplicación X-CTU, verificar que se seleccionó el puerto correcto de la computadora, que el mismo no esté dañado, y que la aplicación tenga actualizada la lista de firmware de los módulos, para que sea compatible con el nuestro.</a:t>
            </a:r>
            <a:endParaRPr lang="es-ES" dirty="0" smtClean="0"/>
          </a:p>
          <a:p>
            <a:pPr algn="just"/>
            <a:r>
              <a:rPr lang="es-ES" dirty="0" smtClean="0"/>
              <a:t> </a:t>
            </a:r>
          </a:p>
          <a:p>
            <a:pPr lvl="0" algn="just"/>
            <a:r>
              <a:rPr lang="es-EC" dirty="0" smtClean="0"/>
              <a:t>Para iniciar la comunicación serial, se debe dar un tiempo prudencial al módulo, al menos unos 500ms, para que se estabilice antes de iniciar la transmisión. Verificar además que los parámetros de tasa de transferencia sean iguales tanto en ambos módulos Xbee, transmisor y receptor, como en el código de los PICs.</a:t>
            </a:r>
            <a:endParaRPr lang="es-ES" dirty="0" smtClean="0"/>
          </a:p>
          <a:p>
            <a:pPr algn="just"/>
            <a:r>
              <a:rPr lang="es-EC" sz="2300" dirty="0" smtClean="0"/>
              <a:t/>
            </a:r>
            <a:br>
              <a:rPr lang="es-EC" sz="2300" dirty="0" smtClean="0"/>
            </a:br>
            <a:endParaRPr lang="es-EC" dirty="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657225"/>
            <a:ext cx="6967558" cy="1128705"/>
          </a:xfrm>
        </p:spPr>
        <p:txBody>
          <a:bodyPr>
            <a:normAutofit fontScale="90000"/>
          </a:bodyPr>
          <a:lstStyle/>
          <a:p>
            <a:pPr algn="ctr"/>
            <a:r>
              <a:rPr lang="es-ES" sz="6100" dirty="0" smtClean="0"/>
              <a:t>Protocolo </a:t>
            </a:r>
            <a:r>
              <a:rPr lang="es-ES" sz="6100" dirty="0" err="1" smtClean="0"/>
              <a:t>Zigbee</a:t>
            </a:r>
            <a:r>
              <a:rPr lang="es-ES" sz="6100" dirty="0" smtClean="0"/>
              <a:t>/802.15.4</a:t>
            </a:r>
            <a:endParaRPr lang="es-EC" sz="6100" dirty="0" smtClean="0"/>
          </a:p>
        </p:txBody>
      </p:sp>
      <p:sp>
        <p:nvSpPr>
          <p:cNvPr id="3" name="2 Subtítulo"/>
          <p:cNvSpPr>
            <a:spLocks noGrp="1"/>
          </p:cNvSpPr>
          <p:nvPr>
            <p:ph type="subTitle" idx="1"/>
          </p:nvPr>
        </p:nvSpPr>
        <p:spPr>
          <a:xfrm>
            <a:off x="533405" y="3228537"/>
            <a:ext cx="8396316" cy="2986545"/>
          </a:xfrm>
        </p:spPr>
        <p:txBody>
          <a:bodyPr>
            <a:normAutofit/>
          </a:bodyPr>
          <a:lstStyle/>
          <a:p>
            <a:pPr algn="just"/>
            <a:endParaRPr lang="es-ES" dirty="0" smtClean="0"/>
          </a:p>
          <a:p>
            <a:pPr algn="just"/>
            <a:endParaRPr lang="es-ES" dirty="0" smtClean="0"/>
          </a:p>
          <a:p>
            <a:pPr algn="just"/>
            <a:endParaRPr lang="es-ES" dirty="0" smtClean="0"/>
          </a:p>
        </p:txBody>
      </p:sp>
      <p:pic>
        <p:nvPicPr>
          <p:cNvPr id="1026" name="Picture 2"/>
          <p:cNvPicPr>
            <a:picLocks noChangeAspect="1" noChangeArrowheads="1"/>
          </p:cNvPicPr>
          <p:nvPr/>
        </p:nvPicPr>
        <p:blipFill>
          <a:blip r:embed="rId3" cstate="print"/>
          <a:srcRect/>
          <a:stretch>
            <a:fillRect/>
          </a:stretch>
        </p:blipFill>
        <p:spPr bwMode="auto">
          <a:xfrm>
            <a:off x="2165305" y="2357429"/>
            <a:ext cx="5730917" cy="3857653"/>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5" y="457200"/>
            <a:ext cx="7851647" cy="1828800"/>
          </a:xfrm>
        </p:spPr>
        <p:txBody>
          <a:bodyPr/>
          <a:lstStyle/>
          <a:p>
            <a:pPr algn="ctr"/>
            <a:r>
              <a:rPr lang="es-ES_tradnl" dirty="0" smtClean="0"/>
              <a:t>CARACTERÍSTICAS</a:t>
            </a:r>
            <a:endParaRPr lang="es-EC" dirty="0"/>
          </a:p>
        </p:txBody>
      </p:sp>
      <p:sp>
        <p:nvSpPr>
          <p:cNvPr id="3" name="2 Subtítulo"/>
          <p:cNvSpPr>
            <a:spLocks noGrp="1"/>
          </p:cNvSpPr>
          <p:nvPr>
            <p:ph type="subTitle" idx="1"/>
          </p:nvPr>
        </p:nvSpPr>
        <p:spPr>
          <a:xfrm>
            <a:off x="533405" y="3228537"/>
            <a:ext cx="8039127" cy="2700792"/>
          </a:xfrm>
        </p:spPr>
        <p:txBody>
          <a:bodyPr>
            <a:normAutofit/>
          </a:bodyPr>
          <a:lstStyle/>
          <a:p>
            <a:pPr algn="l">
              <a:buFont typeface="Arial" pitchFamily="34" charset="0"/>
              <a:buChar char="•"/>
            </a:pPr>
            <a:r>
              <a:rPr lang="es-EC" dirty="0" smtClean="0"/>
              <a:t>Área de Comunicación de 10 a 75 metros.</a:t>
            </a:r>
          </a:p>
          <a:p>
            <a:pPr algn="l">
              <a:buFont typeface="Arial" pitchFamily="34" charset="0"/>
              <a:buChar char="•"/>
            </a:pPr>
            <a:r>
              <a:rPr lang="es-EC" dirty="0" smtClean="0"/>
              <a:t>Tasa de Transferencia de 250Kbps.</a:t>
            </a:r>
            <a:endParaRPr lang="es-ES" dirty="0" smtClean="0"/>
          </a:p>
          <a:p>
            <a:pPr algn="l">
              <a:buFont typeface="Arial" pitchFamily="34" charset="0"/>
              <a:buChar char="•"/>
            </a:pPr>
            <a:r>
              <a:rPr lang="es-ES" dirty="0" smtClean="0"/>
              <a:t>Puede transmitir en una de tres posibles bandas de frecuencias.</a:t>
            </a:r>
            <a:endParaRPr lang="es-EC" dirty="0" smtClean="0"/>
          </a:p>
          <a:p>
            <a:endParaRPr lang="es-EC"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399" y="928672"/>
            <a:ext cx="7253312" cy="1414457"/>
          </a:xfrm>
        </p:spPr>
        <p:txBody>
          <a:bodyPr>
            <a:normAutofit fontScale="90000"/>
          </a:bodyPr>
          <a:lstStyle/>
          <a:p>
            <a:r>
              <a:rPr lang="es-ES" dirty="0" smtClean="0"/>
              <a:t>Bandas de frecuencias de estándar 802.15.4</a:t>
            </a:r>
            <a:endParaRPr lang="es-EC" dirty="0"/>
          </a:p>
        </p:txBody>
      </p:sp>
      <p:pic>
        <p:nvPicPr>
          <p:cNvPr id="4" name="3 Imagen"/>
          <p:cNvPicPr/>
          <p:nvPr/>
        </p:nvPicPr>
        <p:blipFill>
          <a:blip r:embed="rId3" cstate="print"/>
          <a:srcRect/>
          <a:stretch>
            <a:fillRect/>
          </a:stretch>
        </p:blipFill>
        <p:spPr bwMode="auto">
          <a:xfrm>
            <a:off x="1643048" y="2643181"/>
            <a:ext cx="6572296" cy="3071832"/>
          </a:xfrm>
          <a:prstGeom prst="rect">
            <a:avLst/>
          </a:prstGeom>
          <a:noFill/>
          <a:ln w="9525">
            <a:noFill/>
            <a:miter lim="800000"/>
            <a:headEnd/>
            <a:tailEnd/>
          </a:ln>
          <a:scene3d>
            <a:camera prst="orthographicFront"/>
            <a:lightRig rig="threePt" dir="t"/>
          </a:scene3d>
          <a:sp3d contourW="12700">
            <a:bevelT/>
            <a:contourClr>
              <a:srgbClr val="00B0F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1" y="1371606"/>
            <a:ext cx="6038866" cy="771516"/>
          </a:xfrm>
        </p:spPr>
        <p:txBody>
          <a:bodyPr>
            <a:normAutofit fontScale="90000"/>
          </a:bodyPr>
          <a:lstStyle/>
          <a:p>
            <a:r>
              <a:rPr lang="es-ES_tradnl" dirty="0" smtClean="0"/>
              <a:t>COMPARACIÓN</a:t>
            </a:r>
            <a:endParaRPr lang="es-EC" dirty="0"/>
          </a:p>
        </p:txBody>
      </p:sp>
      <p:sp>
        <p:nvSpPr>
          <p:cNvPr id="28673" name="Rectangle 1"/>
          <p:cNvSpPr>
            <a:spLocks noChangeArrowheads="1"/>
          </p:cNvSpPr>
          <p:nvPr/>
        </p:nvSpPr>
        <p:spPr bwMode="auto">
          <a:xfrm>
            <a:off x="6" y="35876"/>
            <a:ext cx="184788" cy="385459"/>
          </a:xfrm>
          <a:prstGeom prst="rect">
            <a:avLst/>
          </a:prstGeom>
          <a:noFill/>
          <a:ln w="9525">
            <a:noFill/>
            <a:miter lim="800000"/>
            <a:headEnd/>
            <a:tailEnd/>
          </a:ln>
          <a:effectLst/>
        </p:spPr>
        <p:txBody>
          <a:bodyPr vert="horz" wrap="none" lIns="91403" tIns="45704" rIns="91403" bIns="45704" numCol="1" anchor="ctr" anchorCtr="0" compatLnSpc="1">
            <a:prstTxWarp prst="textNoShape">
              <a:avLst/>
            </a:prstTxWarp>
            <a:spAutoFit/>
          </a:bodyPr>
          <a:lstStyle/>
          <a:p>
            <a:pPr fontAlgn="base">
              <a:spcBef>
                <a:spcPct val="0"/>
              </a:spcBef>
              <a:spcAft>
                <a:spcPct val="0"/>
              </a:spcAft>
            </a:pPr>
            <a:endParaRPr lang="es-ES" dirty="0" smtClean="0">
              <a:latin typeface="Arial" pitchFamily="34" charset="0"/>
            </a:endParaRPr>
          </a:p>
        </p:txBody>
      </p:sp>
      <p:pic>
        <p:nvPicPr>
          <p:cNvPr id="6" name="5 Imagen"/>
          <p:cNvPicPr/>
          <p:nvPr/>
        </p:nvPicPr>
        <p:blipFill>
          <a:blip r:embed="rId3" cstate="print"/>
          <a:srcRect/>
          <a:stretch>
            <a:fillRect/>
          </a:stretch>
        </p:blipFill>
        <p:spPr bwMode="auto">
          <a:xfrm>
            <a:off x="1714485" y="2571750"/>
            <a:ext cx="5786480" cy="337348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64" y="1142983"/>
            <a:ext cx="7851647" cy="914408"/>
          </a:xfrm>
        </p:spPr>
        <p:txBody>
          <a:bodyPr/>
          <a:lstStyle/>
          <a:p>
            <a:pPr algn="ctr"/>
            <a:r>
              <a:rPr lang="es-ES_tradnl" dirty="0" smtClean="0"/>
              <a:t>APLICACIONES</a:t>
            </a:r>
            <a:endParaRPr lang="es-EC" dirty="0"/>
          </a:p>
        </p:txBody>
      </p:sp>
      <p:pic>
        <p:nvPicPr>
          <p:cNvPr id="2051" name="Picture 3"/>
          <p:cNvPicPr>
            <a:picLocks noChangeAspect="1" noChangeArrowheads="1"/>
          </p:cNvPicPr>
          <p:nvPr/>
        </p:nvPicPr>
        <p:blipFill>
          <a:blip r:embed="rId3" cstate="print"/>
          <a:srcRect/>
          <a:stretch>
            <a:fillRect/>
          </a:stretch>
        </p:blipFill>
        <p:spPr bwMode="auto">
          <a:xfrm>
            <a:off x="2276479" y="2357428"/>
            <a:ext cx="4591050" cy="3590926"/>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5" y="1371606"/>
            <a:ext cx="7324743" cy="842952"/>
          </a:xfrm>
        </p:spPr>
        <p:txBody>
          <a:bodyPr>
            <a:normAutofit fontScale="90000"/>
          </a:bodyPr>
          <a:lstStyle/>
          <a:p>
            <a:r>
              <a:rPr lang="es-ES" dirty="0" smtClean="0"/>
              <a:t>Descripción de los Pines del Módulo Xbee</a:t>
            </a:r>
            <a:endParaRPr lang="es-EC" dirty="0"/>
          </a:p>
        </p:txBody>
      </p:sp>
      <p:pic>
        <p:nvPicPr>
          <p:cNvPr id="6" name="5 Imagen"/>
          <p:cNvPicPr/>
          <p:nvPr/>
        </p:nvPicPr>
        <p:blipFill>
          <a:blip r:embed="rId3" cstate="print"/>
          <a:srcRect/>
          <a:stretch>
            <a:fillRect/>
          </a:stretch>
        </p:blipFill>
        <p:spPr bwMode="auto">
          <a:xfrm>
            <a:off x="2428871" y="2214556"/>
            <a:ext cx="5143534" cy="4143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819</Words>
  <Application>Microsoft Office PowerPoint</Application>
  <PresentationFormat>Presentación en pantalla (4:3)</PresentationFormat>
  <Paragraphs>130</Paragraphs>
  <Slides>33</Slides>
  <Notes>33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Flujo</vt:lpstr>
      <vt:lpstr>MICROCONTROLADORES AVANZADOS</vt:lpstr>
      <vt:lpstr>MICROCONTROLADORES AVANZADOS</vt:lpstr>
      <vt:lpstr>DIAGRAMA DE BLOQUES </vt:lpstr>
      <vt:lpstr>Protocolo Zigbee/802.15.4</vt:lpstr>
      <vt:lpstr>CARACTERÍSTICAS</vt:lpstr>
      <vt:lpstr>Bandas de frecuencias de estándar 802.15.4</vt:lpstr>
      <vt:lpstr>COMPARACIÓN</vt:lpstr>
      <vt:lpstr>APLICACIONES</vt:lpstr>
      <vt:lpstr>Descripción de los Pines del Módulo Xbee</vt:lpstr>
      <vt:lpstr>Modos de Operación </vt:lpstr>
      <vt:lpstr>Modos de Operación </vt:lpstr>
      <vt:lpstr>Tarjeta Adaptadora USB</vt:lpstr>
      <vt:lpstr>Software X_CTU</vt:lpstr>
      <vt:lpstr>DISEÑO E IMPLEMENTACIÓN DEL SISTEMA</vt:lpstr>
      <vt:lpstr>DIAGRAMA ESQUEMATICO</vt:lpstr>
      <vt:lpstr>DIAGRAMA ESQUEMATICO</vt:lpstr>
      <vt:lpstr>Consideraciones de alimentación y conexiones</vt:lpstr>
      <vt:lpstr>Consideraciones de alimentación y conexiones</vt:lpstr>
      <vt:lpstr>Conexión PIC a módulo Xbee</vt:lpstr>
      <vt:lpstr>Configuración de XBEE</vt:lpstr>
      <vt:lpstr>Configuración</vt:lpstr>
      <vt:lpstr>Configuración</vt:lpstr>
      <vt:lpstr>DATALOGGER</vt:lpstr>
      <vt:lpstr>Prueba de comunicación entre Xbee y PC </vt:lpstr>
      <vt:lpstr>   Prueba Tx-Rx entre Xbee con PICs</vt:lpstr>
      <vt:lpstr>   Simulación Comunicación con datalogger</vt:lpstr>
      <vt:lpstr>Diapositiva 27</vt:lpstr>
      <vt:lpstr>CONCLUSIONES</vt:lpstr>
      <vt:lpstr>CONCLUSIONES</vt:lpstr>
      <vt:lpstr>CONCLUSIONES</vt:lpstr>
      <vt:lpstr>CONCLUSIONES</vt:lpstr>
      <vt:lpstr>RECOMENDACIONES</vt:lpstr>
      <vt:lpstr>RECOMENDACIONES</vt:lpstr>
    </vt:vector>
  </TitlesOfParts>
  <Company>PRODIGAL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MICROCONTROLADORES AVANZADOS</dc:title>
  <dc:creator>Luis Guaiña Mejía</dc:creator>
  <cp:lastModifiedBy>LABFIEC</cp:lastModifiedBy>
  <cp:revision>241</cp:revision>
  <dcterms:created xsi:type="dcterms:W3CDTF">2010-04-22T03:25:58Z</dcterms:created>
  <dcterms:modified xsi:type="dcterms:W3CDTF">2010-07-19T19:14:57Z</dcterms:modified>
</cp:coreProperties>
</file>