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8263A-E416-4BB4-83F5-6AC8AE60341C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8BC8B-0F3E-4B60-A883-FA8DB50FB0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3BC9-625E-4614-B11A-430A2C55477B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AB5B-D60E-47C0-A6C6-2E4908D007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A6B3-90F6-4957-9966-6685765156F9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3AAC-6534-4180-8F0B-5BB30F5E5E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9C0A-57A4-4423-B29D-2671E861E06D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87CB-6FDA-44F5-90F8-635A5279ED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9521D-9763-436C-AC1D-0DC3176CFA46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5A6A4-1D0A-427D-872C-1017084575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2F144D-BB48-429B-9585-4D1508C8DA4E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BDC9B-7D01-4F63-A9C0-F5580A551B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EA359D-B846-4784-9BA0-F396ACF3DFB8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7D548-DD4E-4642-8732-B2F013E95E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35FA-BF5C-4E9B-9012-F69CFB30B0DD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47C3-A5F4-4D43-AB91-30ABE0B529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6C4E0-CFD3-488A-86A9-04A03944B459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C63FA4-955E-4A68-9937-22369091D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1249-BB1C-40DF-9069-526635017138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90B9-0B59-458E-8291-82E67D37CB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728BC4-353C-470B-84A9-E197A9B77038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CC6408-5C21-4FBD-88CF-AD27759809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0A9BF77-4A77-40C6-915C-F4495CE60DAC}" type="datetimeFigureOut">
              <a:rPr lang="es-ES"/>
              <a:pPr>
                <a:defRPr/>
              </a:pPr>
              <a:t>19/07/2010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6BBC324-CE4D-4DF5-8322-9E80FB9BA0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702" r:id="rId4"/>
    <p:sldLayoutId id="2147483703" r:id="rId5"/>
    <p:sldLayoutId id="2147483696" r:id="rId6"/>
    <p:sldLayoutId id="2147483704" r:id="rId7"/>
    <p:sldLayoutId id="2147483697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NVERSION1.xl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ec/imgres?imgurl=http://www.yocontigo.com/portal/images/stories/liderazgo.jpg&amp;imgrefurl=http://www.yocontigo.com/portal/liderazgo/&amp;usg=__4__W1BMzZ9qIB8Rkk8EMEVX9tQs=&amp;h=300&amp;w=300&amp;sz=18&amp;hl=es&amp;start=9&amp;sig2=s-cTmdXu7f0bGbonqz9diQ&amp;itbs=1&amp;tbnid=w0oGH3tUJo2ZjM:&amp;tbnh=116&amp;tbnw=116&amp;prev=/images%3Fq%3Dliderazgo%26hl%3Des%26sa%3DX%26gbv%3D2%26tbs%3Disch:1&amp;ei=mvYHTMnQM6GkmwO-pZHLC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ec/imgres?imgurl=http://www.travelnauta.com/wp-content/uploads/2008/12/luz_.jpg&amp;imgrefurl=http://www.travelnauta.com/portugal-navidad-el-triunfo-de-la-luz/&amp;usg=__y0GIJ57lvd3BSHWfCAaRZRt_o6Q=&amp;h=318&amp;w=450&amp;sz=13&amp;hl=es&amp;start=20&amp;sig2=pUUJGQs52d_i6gpk_9qDLA&amp;itbs=1&amp;tbnid=EwuqsBYWnUoz5M:&amp;tbnh=90&amp;tbnw=127&amp;prev=/images?q=luz&amp;hl=es&amp;gbv=2&amp;tbs=isch:1&amp;ei=HKIzTPm-DoO8lQfw-um-C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ec/imgres?imgurl=http://pensamientomatematico.files.wordpress.com/2009/07/competencia2.jpg&amp;imgrefurl=http://pensamientomatematico.wordpress.com/page/2/&amp;usg=__cbUxeEdizNJMftg6mLQ9GCkFEw8=&amp;h=341&amp;w=455&amp;sz=27&amp;hl=es&amp;start=10&amp;sig2=kelKyrt1Sbk4RfQlHzzylQ&amp;um=1&amp;itbs=1&amp;tbnid=HpToyjqI8fE8JM:&amp;tbnh=96&amp;tbnw=128&amp;prev=/images?q=competencia&amp;um=1&amp;hl=es&amp;tbs=isch:1&amp;ei=EHsJTIOmKYGuNrT2ubY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00400" y="373776"/>
            <a:ext cx="4676056" cy="47114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Producción de Electricidad mediante paneles fotovoltaicos en los sectores rurales de la costa</a:t>
            </a:r>
            <a:endParaRPr lang="es-ES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475" y="5661025"/>
            <a:ext cx="5868988" cy="6921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800" b="1" dirty="0" smtClean="0">
                <a:solidFill>
                  <a:schemeClr val="tx1">
                    <a:lumMod val="95000"/>
                  </a:schemeClr>
                </a:solidFill>
              </a:rPr>
              <a:t>Aspectos técnicos y económicos</a:t>
            </a:r>
            <a:endParaRPr lang="es-ES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196" name="Picture 2" descr="http://aristotelizar.com/web/wp-content/2008/07/panelessola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1115616" y="5525790"/>
            <a:ext cx="7286625" cy="1071562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Mejorará la calidad de vida de los habitantes de la zona rural costera ecuatoriana. </a:t>
            </a:r>
            <a:endParaRPr lang="es-EC" sz="2000" dirty="0"/>
          </a:p>
        </p:txBody>
      </p:sp>
      <p:sp>
        <p:nvSpPr>
          <p:cNvPr id="7" name="Parallelogram 6"/>
          <p:cNvSpPr/>
          <p:nvPr/>
        </p:nvSpPr>
        <p:spPr>
          <a:xfrm flipH="1">
            <a:off x="1115615" y="1285305"/>
            <a:ext cx="7286625" cy="1216149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Se busca la implementación del sistemas fotovoltaico en varias zonas rurales a lo largo del país a manera de CENTRALES FOTOVOLTAICAS y aplicar a los “Bonos Verdes”</a:t>
            </a:r>
          </a:p>
        </p:txBody>
      </p:sp>
      <p:sp>
        <p:nvSpPr>
          <p:cNvPr id="8" name="Parallelogram 7"/>
          <p:cNvSpPr/>
          <p:nvPr/>
        </p:nvSpPr>
        <p:spPr>
          <a:xfrm flipH="1">
            <a:off x="1115616" y="4221088"/>
            <a:ext cx="7286625" cy="1000125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Con el apoyo del Estado se busca aumentar este tipo de generación.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Metas y proyecciones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arallelogram 5"/>
          <p:cNvSpPr/>
          <p:nvPr/>
        </p:nvSpPr>
        <p:spPr>
          <a:xfrm>
            <a:off x="1115616" y="2780928"/>
            <a:ext cx="7286625" cy="1143570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Reducir las emisiones de carbono en el mundo, al igual que el costo para el Estado del subsidio de combustible fósil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3153544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Actualidad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4 Marcador de contenido"/>
          <p:cNvSpPr>
            <a:spLocks noGrp="1"/>
          </p:cNvSpPr>
          <p:nvPr>
            <p:ph idx="1"/>
          </p:nvPr>
        </p:nvSpPr>
        <p:spPr>
          <a:xfrm>
            <a:off x="271463" y="1714500"/>
            <a:ext cx="3729037" cy="4572000"/>
          </a:xfrm>
        </p:spPr>
        <p:txBody>
          <a:bodyPr/>
          <a:lstStyle/>
          <a:p>
            <a:pPr eaLnBrk="1" hangingPunct="1"/>
            <a:r>
              <a:rPr lang="es-EC" smtClean="0"/>
              <a:t>Poca aceptación</a:t>
            </a:r>
          </a:p>
          <a:p>
            <a:pPr eaLnBrk="1" hangingPunct="1"/>
            <a:r>
              <a:rPr lang="es-EC" smtClean="0"/>
              <a:t>Costoso</a:t>
            </a:r>
          </a:p>
          <a:p>
            <a:pPr eaLnBrk="1" hangingPunct="1"/>
            <a:r>
              <a:rPr lang="es-EC" smtClean="0"/>
              <a:t>Reduce CO2</a:t>
            </a:r>
          </a:p>
          <a:p>
            <a:pPr eaLnBrk="1" hangingPunct="1"/>
            <a:r>
              <a:rPr lang="es-EC" smtClean="0"/>
              <a:t>Baja eficiencia</a:t>
            </a:r>
          </a:p>
          <a:p>
            <a:pPr eaLnBrk="1" hangingPunct="1"/>
            <a:r>
              <a:rPr lang="es-EC" smtClean="0"/>
              <a:t>Apoyo únicamente estatal</a:t>
            </a:r>
          </a:p>
          <a:p>
            <a:pPr eaLnBrk="1" hangingPunct="1"/>
            <a:r>
              <a:rPr lang="es-EC" smtClean="0"/>
              <a:t>Pocos y pequeños proyectos</a:t>
            </a:r>
          </a:p>
          <a:p>
            <a:pPr eaLnBrk="1" hangingPunct="1">
              <a:buFont typeface="Wingdings" pitchFamily="2" charset="2"/>
              <a:buNone/>
            </a:pPr>
            <a:endParaRPr lang="es-EC" smtClean="0"/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57884" y="371460"/>
            <a:ext cx="3153544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Futuro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5772150" y="1643063"/>
            <a:ext cx="36576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</a:rPr>
              <a:t>Mayor mercado interno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</a:rPr>
              <a:t>Menos costos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</a:rPr>
              <a:t>Limpieza del ambiente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</a:rPr>
              <a:t>Ingreso de empresas extranjeras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C" sz="3000" dirty="0">
                <a:latin typeface="+mn-lt"/>
              </a:rPr>
              <a:t>Promover nuevas inversiones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es-EC" sz="30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es-ES" sz="3000" dirty="0">
              <a:latin typeface="+mn-lt"/>
            </a:endParaRPr>
          </a:p>
        </p:txBody>
      </p:sp>
      <p:pic>
        <p:nvPicPr>
          <p:cNvPr id="18438" name="Picture 2" descr="http://174.136.55.4/~econet/wp-content/uploads/2009/07/c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7145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ttp://www.corporativoaltavista.com.mx/img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0"/>
            <a:ext cx="1857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http://t1.gstatic.com/images?q=tbn:bKe9nld8aDrvfM:http://zevems.com/images/stories/zevems/Empresas%25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571875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http://t2.gstatic.com/images?q=tbn:Iz--VlSbWdSRJM:http://deespantoybrinco.files.wordpress.com/2009/11/ganar20mucho20dine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52863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/>
        </p:nvSpPr>
        <p:spPr>
          <a:xfrm>
            <a:off x="1142976" y="1357298"/>
            <a:ext cx="7286625" cy="107156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bg1"/>
                </a:solidFill>
              </a:rPr>
              <a:t>Aproximadamente una casa deberá necesitar un sistema de  2.47kWh cuyo costo es $5433.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Implementación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arallelogram 3"/>
          <p:cNvSpPr/>
          <p:nvPr/>
        </p:nvSpPr>
        <p:spPr>
          <a:xfrm flipH="1">
            <a:off x="1071538" y="2857496"/>
            <a:ext cx="7286625" cy="1000125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bg1"/>
                </a:solidFill>
              </a:rPr>
              <a:t>El Estado subvenciona con $0.5204kWh. cuando el precio real está en los $1.156/</a:t>
            </a:r>
            <a:r>
              <a:rPr lang="es-ES" sz="2000" dirty="0" err="1">
                <a:solidFill>
                  <a:schemeClr val="bg1"/>
                </a:solidFill>
              </a:rPr>
              <a:t>kWh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Parallelogram 3"/>
          <p:cNvSpPr/>
          <p:nvPr/>
        </p:nvSpPr>
        <p:spPr>
          <a:xfrm>
            <a:off x="928662" y="4149081"/>
            <a:ext cx="7761611" cy="99443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bg1"/>
                </a:solidFill>
              </a:rPr>
              <a:t>El precio necesario para un sistema idéntico pero a Gasolina es de $1.916/kWh.</a:t>
            </a:r>
          </a:p>
        </p:txBody>
      </p:sp>
      <p:sp>
        <p:nvSpPr>
          <p:cNvPr id="13" name="Parallelogram 3"/>
          <p:cNvSpPr/>
          <p:nvPr/>
        </p:nvSpPr>
        <p:spPr>
          <a:xfrm flipH="1">
            <a:off x="928661" y="5373216"/>
            <a:ext cx="7905627" cy="1000125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bg1"/>
                </a:solidFill>
              </a:rPr>
              <a:t>El valor agregado de nuestro sistema es ecológico, porque NO PRODUCE CONTAMINACIÓN, y eso no tiene precio.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2" grpId="0" build="allAtOnce" animBg="1"/>
      <p:bldP spid="1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versionesencrudo.com/img/dolar.jpg"/>
          <p:cNvPicPr>
            <a:picLocks noChangeAspect="1" noChangeArrowheads="1"/>
          </p:cNvPicPr>
          <p:nvPr/>
        </p:nvPicPr>
        <p:blipFill>
          <a:blip r:embed="rId2"/>
          <a:srcRect r="9756"/>
          <a:stretch>
            <a:fillRect/>
          </a:stretch>
        </p:blipFill>
        <p:spPr bwMode="auto">
          <a:xfrm>
            <a:off x="357188" y="0"/>
            <a:ext cx="8786812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/>
          <p:nvPr/>
        </p:nvSpPr>
        <p:spPr>
          <a:xfrm rot="20724705">
            <a:off x="-746349" y="1288608"/>
            <a:ext cx="8358246" cy="1323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hlinkClick r:id="rId3" action="ppaction://hlinkfile"/>
              </a:rPr>
              <a:t>Presupuesto</a:t>
            </a:r>
            <a:endParaRPr lang="es-EC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857224" y="428604"/>
            <a:ext cx="3571900" cy="228601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Para viviendas aisladas generación fotovoltaica es más factible que a Diesel</a:t>
            </a:r>
          </a:p>
        </p:txBody>
      </p:sp>
      <p:sp>
        <p:nvSpPr>
          <p:cNvPr id="5" name="Oval 7"/>
          <p:cNvSpPr/>
          <p:nvPr/>
        </p:nvSpPr>
        <p:spPr>
          <a:xfrm>
            <a:off x="5500694" y="500042"/>
            <a:ext cx="3071834" cy="207170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Mejores subsidios por el Estado son necesarios</a:t>
            </a:r>
            <a:endParaRPr lang="es-ES" sz="2400" dirty="0"/>
          </a:p>
        </p:txBody>
      </p:sp>
      <p:sp>
        <p:nvSpPr>
          <p:cNvPr id="6" name="Oval 9"/>
          <p:cNvSpPr/>
          <p:nvPr/>
        </p:nvSpPr>
        <p:spPr>
          <a:xfrm>
            <a:off x="3214678" y="4786298"/>
            <a:ext cx="3214710" cy="207170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Para zonas alimentadas esta generación es un lujo.</a:t>
            </a:r>
            <a:endParaRPr lang="es-ES" sz="2400" dirty="0"/>
          </a:p>
        </p:txBody>
      </p:sp>
      <p:sp>
        <p:nvSpPr>
          <p:cNvPr id="7" name="Oval 10"/>
          <p:cNvSpPr/>
          <p:nvPr/>
        </p:nvSpPr>
        <p:spPr>
          <a:xfrm>
            <a:off x="500034" y="3286124"/>
            <a:ext cx="2786082" cy="207170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Las normas, leyes y su aplicación son deficientes en el país</a:t>
            </a:r>
            <a:endParaRPr lang="es-ES" sz="2400" dirty="0"/>
          </a:p>
        </p:txBody>
      </p:sp>
      <p:sp>
        <p:nvSpPr>
          <p:cNvPr id="8" name="Quad Arrow 11"/>
          <p:cNvSpPr/>
          <p:nvPr/>
        </p:nvSpPr>
        <p:spPr>
          <a:xfrm>
            <a:off x="3286116" y="2285992"/>
            <a:ext cx="2928958" cy="2214578"/>
          </a:xfrm>
          <a:prstGeom prst="quadArrow">
            <a:avLst>
              <a:gd name="adj1" fmla="val 20657"/>
              <a:gd name="adj2" fmla="val 22108"/>
              <a:gd name="adj3" fmla="val 19873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2060"/>
                </a:solidFill>
              </a:rPr>
              <a:t>CONCLUSIONES</a:t>
            </a:r>
          </a:p>
        </p:txBody>
      </p:sp>
      <p:sp>
        <p:nvSpPr>
          <p:cNvPr id="9" name="Oval 10"/>
          <p:cNvSpPr/>
          <p:nvPr/>
        </p:nvSpPr>
        <p:spPr>
          <a:xfrm>
            <a:off x="6000792" y="3143248"/>
            <a:ext cx="3071802" cy="22145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Despolitización del CONELEC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t2.gstatic.com/images?q=tbn:w0oGH3tUJo2ZjM:http://www.yocontigo.com/portal/images/stories/liderazg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0"/>
            <a:ext cx="335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3"/>
          <p:cNvSpPr/>
          <p:nvPr/>
        </p:nvSpPr>
        <p:spPr>
          <a:xfrm>
            <a:off x="571472" y="1643050"/>
            <a:ext cx="5000660" cy="1285884"/>
          </a:xfrm>
          <a:prstGeom prst="flowChart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Estudios de factibilidad, sostenibilidad e impacto ambiental son necesarios para el CONELEC</a:t>
            </a:r>
            <a:endParaRPr lang="es-ES" sz="2400" dirty="0"/>
          </a:p>
        </p:txBody>
      </p:sp>
      <p:sp>
        <p:nvSpPr>
          <p:cNvPr id="8" name="Flowchart: Process 9"/>
          <p:cNvSpPr/>
          <p:nvPr/>
        </p:nvSpPr>
        <p:spPr>
          <a:xfrm>
            <a:off x="642910" y="4071942"/>
            <a:ext cx="4929222" cy="1357322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La vida útil y el cambio de baterías es necesario para tener en cuenta el valor del mantenimiento.</a:t>
            </a:r>
            <a:endParaRPr lang="es-ES" sz="24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14376" y="260648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913" y="1285875"/>
            <a:ext cx="7772400" cy="5572125"/>
          </a:xfrm>
        </p:spPr>
        <p:txBody>
          <a:bodyPr>
            <a:normAutofit fontScale="5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[1] </a:t>
            </a:r>
            <a:r>
              <a:rPr lang="es-ES" dirty="0" err="1" smtClean="0"/>
              <a:t>United</a:t>
            </a:r>
            <a:r>
              <a:rPr lang="es-ES" dirty="0" smtClean="0"/>
              <a:t> </a:t>
            </a:r>
            <a:r>
              <a:rPr lang="es-ES" dirty="0" err="1" smtClean="0"/>
              <a:t>Nations</a:t>
            </a:r>
            <a:r>
              <a:rPr lang="es-ES" dirty="0" smtClean="0"/>
              <a:t> Framework </a:t>
            </a:r>
            <a:r>
              <a:rPr lang="es-ES" dirty="0" err="1" smtClean="0"/>
              <a:t>Convention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, “Protocolo de </a:t>
            </a:r>
            <a:r>
              <a:rPr lang="es-ES" dirty="0" err="1" smtClean="0"/>
              <a:t>Kyoto</a:t>
            </a:r>
            <a:endParaRPr lang="es-E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de la Convención Marco de las Naciones Unidas sobre el Cambio Climático”,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http://unfccc.int/resource/docs/convkp/kpspan.pdf, </a:t>
            </a:r>
            <a:r>
              <a:rPr lang="es-ES" i="1" dirty="0" smtClean="0"/>
              <a:t>15/01/2010.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[2] </a:t>
            </a:r>
            <a:r>
              <a:rPr lang="es-ES" dirty="0" err="1" smtClean="0"/>
              <a:t>Wikipedia</a:t>
            </a:r>
            <a:r>
              <a:rPr lang="es-ES" dirty="0" smtClean="0"/>
              <a:t>, Enciclopedia, http://es.wikipedia.org, </a:t>
            </a:r>
            <a:r>
              <a:rPr lang="es-ES" i="1" dirty="0" smtClean="0"/>
              <a:t>15/01/2010.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[3] Google, Buscador de Internet, http://www.google.com/, </a:t>
            </a:r>
            <a:r>
              <a:rPr lang="es-ES" i="1" dirty="0" smtClean="0"/>
              <a:t>15/01/2010.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pt-BR" dirty="0" smtClean="0"/>
              <a:t>[4] Virgilio Castro, “</a:t>
            </a:r>
            <a:r>
              <a:rPr lang="pt-BR" dirty="0" err="1" smtClean="0"/>
              <a:t>Bonos</a:t>
            </a:r>
            <a:r>
              <a:rPr lang="pt-BR" dirty="0" smtClean="0"/>
              <a:t> Verdes (Certificados)”,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http://www.monografias.com/trabajos78/bonos-verdes-certificados/bonos-verdescertificados2.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err="1" smtClean="0"/>
              <a:t>shtml#loscredita</a:t>
            </a:r>
            <a:r>
              <a:rPr lang="es-ES" dirty="0" smtClean="0"/>
              <a:t>, </a:t>
            </a:r>
            <a:r>
              <a:rPr lang="es-ES" i="1" dirty="0" smtClean="0"/>
              <a:t>17/01/2010.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[5] Consejo Nacional de Electricidad, “Consejo Nacional de Electricidad”,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http://www.conelec.gov.ec, 02/02/2010.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[6] Consejo Nacional de Electricidad, “Novecientos Catorce Mil Abonados al </a:t>
            </a:r>
            <a:r>
              <a:rPr lang="es-ES" dirty="0" err="1" smtClean="0"/>
              <a:t>Sericio</a:t>
            </a:r>
            <a:endParaRPr lang="es-E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Eléctrico se Benefician con la Rebaja de la Tarifa”,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http://www.conelec.gov.ec/contenidos.php?id=782&amp;tipo=1&amp;idiom=1, </a:t>
            </a:r>
            <a:r>
              <a:rPr lang="es-ES" i="1" dirty="0" smtClean="0"/>
              <a:t>02/02/2010.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[7] Libro, Stephen </a:t>
            </a:r>
            <a:r>
              <a:rPr lang="es-ES" dirty="0" err="1" smtClean="0"/>
              <a:t>Robbins</a:t>
            </a:r>
            <a:r>
              <a:rPr lang="es-ES" dirty="0" smtClean="0"/>
              <a:t> &amp; Mary </a:t>
            </a:r>
            <a:r>
              <a:rPr lang="es-ES" dirty="0" err="1" smtClean="0"/>
              <a:t>Coulter</a:t>
            </a:r>
            <a:r>
              <a:rPr lang="es-ES" dirty="0" smtClean="0"/>
              <a:t>, “Administración”-8va Edición,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i="1" dirty="0" smtClean="0"/>
              <a:t>03/02/2010.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57252" y="371460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Bibliografia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7276" y="1571612"/>
            <a:ext cx="7443814" cy="37741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9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Muchas Gracias</a:t>
            </a:r>
            <a:endParaRPr lang="es-ES" sz="96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85774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Problemática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539750" y="3213100"/>
            <a:ext cx="8229600" cy="16144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S" smtClean="0"/>
              <a:t>	</a:t>
            </a:r>
            <a:endParaRPr lang="es-ES" smtClean="0">
              <a:solidFill>
                <a:srgbClr val="FF0000"/>
              </a:solidFill>
            </a:endParaRPr>
          </a:p>
        </p:txBody>
      </p:sp>
      <p:pic>
        <p:nvPicPr>
          <p:cNvPr id="9220" name="Picture 2" descr="Condiciones de vida en una zona rural venezol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96277">
            <a:off x="628650" y="3995738"/>
            <a:ext cx="378618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google.com.ec/url?source=imgres&amp;ct=tbn&amp;q=http://www.kalipedia.com/kalipediamedia/geografia/media/200808/01/geoecuador/20080801klpgeogec_27_Ies_SCO.jpg&amp;sa=X&amp;ei=UUQzTMOjDMK88gaLlIXJCw&amp;ved=0CAUQ8wc4Vw&amp;usg=AFQjCNE02Ab0jx3dFyisnrzcGLj83M-N1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581">
            <a:off x="4973638" y="3971925"/>
            <a:ext cx="3643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476443">
            <a:off x="179512" y="1412776"/>
            <a:ext cx="7848872" cy="2304256"/>
          </a:xfrm>
          <a:prstGeom prst="ellipse">
            <a:avLst/>
          </a:prstGeom>
          <a:scene3d>
            <a:camera prst="isometricOffAxis1Right"/>
            <a:lightRig rig="glow" dir="t">
              <a:rot lat="0" lon="0" rev="4800000"/>
            </a:lightRig>
          </a:scene3d>
          <a:sp3d prstMaterial="powder">
            <a:bevelT w="50800" h="50800" prst="angle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Muchos pobladores en zonas rurales alejadas aún no han sido alimentados con energía eléctrica por falta de redes</a:t>
            </a:r>
            <a:r>
              <a:rPr lang="es-E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3" name="Picture 2" descr="http://t2.gstatic.com/images?q=tbn:EwuqsBYWnUoz5M:http://www.travelnauta.com/wp-content/uploads/2008/12/luz_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85738"/>
            <a:ext cx="1368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95536" y="1340768"/>
            <a:ext cx="7416824" cy="11521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bg1"/>
                </a:solidFill>
              </a:rPr>
              <a:t>Una generación continua y de poco mantenimiento debido a lo apartado de las poblaciones.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727176" y="3140968"/>
            <a:ext cx="7416824" cy="1224136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La GENERACIÓN FOTOVOLTAICA es una forma de alimentar a poblados alejados de manera fácil, segura, continua y eco-amigable.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629150"/>
            <a:ext cx="87487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Solución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428736"/>
            <a:ext cx="4104456" cy="12241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48000"/>
                  <a:satMod val="138000"/>
                </a:schemeClr>
              </a:gs>
              <a:gs pos="25000">
                <a:schemeClr val="accent3">
                  <a:tint val="85000"/>
                </a:schemeClr>
              </a:gs>
              <a:gs pos="40000">
                <a:schemeClr val="accent3">
                  <a:tint val="92000"/>
                </a:schemeClr>
              </a:gs>
              <a:gs pos="50000">
                <a:schemeClr val="accent3">
                  <a:tint val="93000"/>
                </a:schemeClr>
              </a:gs>
              <a:gs pos="60000">
                <a:schemeClr val="accent3">
                  <a:tint val="92000"/>
                </a:schemeClr>
              </a:gs>
              <a:gs pos="75000">
                <a:schemeClr val="accent3">
                  <a:tint val="83000"/>
                  <a:satMod val="108000"/>
                </a:schemeClr>
              </a:gs>
              <a:gs pos="100000">
                <a:schemeClr val="accent3">
                  <a:tint val="48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Este sistema es la nueva alternativa que va en aumento en las potencias mundiales.</a:t>
            </a:r>
            <a:endParaRPr lang="es-ES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260350"/>
            <a:ext cx="4176712" cy="792163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	Es necesario tener en cuenta: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584" y="3143248"/>
            <a:ext cx="4032448" cy="12241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48000"/>
                  <a:satMod val="138000"/>
                </a:schemeClr>
              </a:gs>
              <a:gs pos="25000">
                <a:schemeClr val="accent3">
                  <a:tint val="85000"/>
                </a:schemeClr>
              </a:gs>
              <a:gs pos="40000">
                <a:schemeClr val="accent3">
                  <a:tint val="92000"/>
                </a:schemeClr>
              </a:gs>
              <a:gs pos="50000">
                <a:schemeClr val="accent3">
                  <a:tint val="93000"/>
                </a:schemeClr>
              </a:gs>
              <a:gs pos="60000">
                <a:schemeClr val="accent3">
                  <a:tint val="92000"/>
                </a:schemeClr>
              </a:gs>
              <a:gs pos="75000">
                <a:schemeClr val="accent3">
                  <a:tint val="83000"/>
                  <a:satMod val="108000"/>
                </a:schemeClr>
              </a:gs>
              <a:gs pos="100000">
                <a:schemeClr val="accent3">
                  <a:tint val="48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En el Ecuador es subsidiado por el Estado pero de manera incompleta.</a:t>
            </a:r>
          </a:p>
        </p:txBody>
      </p:sp>
      <p:sp>
        <p:nvSpPr>
          <p:cNvPr id="8" name="Rectangle 5"/>
          <p:cNvSpPr/>
          <p:nvPr/>
        </p:nvSpPr>
        <p:spPr>
          <a:xfrm>
            <a:off x="827584" y="4929198"/>
            <a:ext cx="4032448" cy="144016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48000"/>
                  <a:satMod val="138000"/>
                </a:schemeClr>
              </a:gs>
              <a:gs pos="25000">
                <a:schemeClr val="accent3">
                  <a:tint val="85000"/>
                </a:schemeClr>
              </a:gs>
              <a:gs pos="40000">
                <a:schemeClr val="accent3">
                  <a:tint val="92000"/>
                </a:schemeClr>
              </a:gs>
              <a:gs pos="50000">
                <a:schemeClr val="accent3">
                  <a:tint val="93000"/>
                </a:schemeClr>
              </a:gs>
              <a:gs pos="60000">
                <a:schemeClr val="accent3">
                  <a:tint val="92000"/>
                </a:schemeClr>
              </a:gs>
              <a:gs pos="75000">
                <a:schemeClr val="accent3">
                  <a:tint val="83000"/>
                  <a:satMod val="108000"/>
                </a:schemeClr>
              </a:gs>
              <a:gs pos="100000">
                <a:schemeClr val="accent3">
                  <a:tint val="48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 pueden realizar pequeños proyectos negociando con los usuarios, pero los grandes están a cargo del CONELEC.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8072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rallelogram 4"/>
          <p:cNvSpPr/>
          <p:nvPr/>
        </p:nvSpPr>
        <p:spPr>
          <a:xfrm flipH="1">
            <a:off x="611560" y="5040560"/>
            <a:ext cx="8208912" cy="1628800"/>
          </a:xfrm>
          <a:prstGeom prst="parallelogram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dirty="0">
                <a:solidFill>
                  <a:schemeClr val="accent3">
                    <a:lumMod val="50000"/>
                  </a:schemeClr>
                </a:solidFill>
              </a:rPr>
              <a:t>La parte política de este tipo de negocios con el Estado está muy retrograda impidiendo así un crecimiento del mismo y entrada de capitales extranjeros.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611560" y="476672"/>
            <a:ext cx="8208912" cy="1224136"/>
          </a:xfrm>
          <a:prstGeom prst="parallelogram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600" dirty="0">
                <a:solidFill>
                  <a:schemeClr val="accent3">
                    <a:lumMod val="50000"/>
                  </a:schemeClr>
                </a:solidFill>
              </a:rPr>
              <a:t> Favorece al sector abandonado del Ecuador.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600" dirty="0">
                <a:solidFill>
                  <a:schemeClr val="accent3">
                    <a:lumMod val="50000"/>
                  </a:schemeClr>
                </a:solidFill>
              </a:rPr>
              <a:t> Necesita de inversiones altas.</a:t>
            </a:r>
            <a:endParaRPr lang="es-ES" sz="2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600" dirty="0">
                <a:solidFill>
                  <a:schemeClr val="accent3">
                    <a:lumMod val="50000"/>
                  </a:schemeClr>
                </a:solidFill>
              </a:rPr>
              <a:t> Vía de recuperación de capital Estatal.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9552" y="980728"/>
            <a:ext cx="4461076" cy="2519710"/>
          </a:xfrm>
          <a:prstGeom prst="flowChartProcess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>
                <a:solidFill>
                  <a:schemeClr val="accent3">
                    <a:lumMod val="50000"/>
                  </a:schemeClr>
                </a:solidFill>
              </a:rPr>
              <a:t>Energía fotovoltaica ha llegado a usos aeroespaciales.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800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>
                <a:solidFill>
                  <a:schemeClr val="accent3">
                    <a:lumMod val="50000"/>
                  </a:schemeClr>
                </a:solidFill>
              </a:rPr>
              <a:t>SILICIO POLICRISTALINO de 12% de eficiencia.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641158" y="3932486"/>
            <a:ext cx="4217122" cy="2782662"/>
          </a:xfrm>
          <a:prstGeom prst="flowChartProcess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600" dirty="0">
                <a:solidFill>
                  <a:schemeClr val="accent3">
                    <a:lumMod val="50000"/>
                  </a:schemeClr>
                </a:solidFill>
              </a:rPr>
              <a:t> Resto de equipos muy eficientes ya que su crecimiento no se encuentra restringido a este mercado.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600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600" dirty="0">
                <a:solidFill>
                  <a:schemeClr val="accent3">
                    <a:lumMod val="50000"/>
                  </a:schemeClr>
                </a:solidFill>
              </a:rPr>
              <a:t> Crean energía de fuentes NO CONTAMINANTES.</a:t>
            </a:r>
          </a:p>
        </p:txBody>
      </p:sp>
      <p:pic>
        <p:nvPicPr>
          <p:cNvPr id="13320" name="Picture 4" descr="http://t0.gstatic.com/images?q=tbn:HpToyjqI8fE8JM:http://pensamientomatematico.files.wordpress.com/2009/07/competenci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81075"/>
            <a:ext cx="2562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http://emmalf.files.wordpress.com/2009/09/medio-ambien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05263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0034" y="157146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Tecnología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2844" y="228584"/>
            <a:ext cx="8204448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Fotovoltaico: Pros y Contras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Parallelogram 7"/>
          <p:cNvSpPr/>
          <p:nvPr/>
        </p:nvSpPr>
        <p:spPr>
          <a:xfrm flipH="1">
            <a:off x="467544" y="1124744"/>
            <a:ext cx="4176464" cy="5544616"/>
          </a:xfrm>
          <a:prstGeom prst="parallelogram">
            <a:avLst>
              <a:gd name="adj" fmla="val 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/>
              <a:t> </a:t>
            </a:r>
            <a:r>
              <a:rPr lang="es-ES" dirty="0"/>
              <a:t>No necesita complejidades y puede ser realizado en pocos días.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Costos de mantenimiento irrisorios.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Continuidad de servicio.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No usa combustible.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No producen ruido.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Instalado en cualquier lugar donde exista radiación solar.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Mejora el nivel de vida y cultura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/>
              <a:t> Larga duración</a:t>
            </a:r>
            <a:endParaRPr lang="es-ES" dirty="0"/>
          </a:p>
        </p:txBody>
      </p:sp>
      <p:sp>
        <p:nvSpPr>
          <p:cNvPr id="4" name="Parallelogram 4"/>
          <p:cNvSpPr/>
          <p:nvPr/>
        </p:nvSpPr>
        <p:spPr>
          <a:xfrm>
            <a:off x="4932040" y="1142984"/>
            <a:ext cx="3744416" cy="5572164"/>
          </a:xfrm>
          <a:prstGeom prst="parallelogram">
            <a:avLst>
              <a:gd name="adj" fmla="val 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/>
              <a:t> El costo actual es muy elevado por su baja participación en el mercado y la necesidad de reducir costos de producción.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/>
              <a:t> Poco apoyo monetario por el estado para estos métodos ecológicos.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000" dirty="0"/>
              <a:t> Pocas opciones.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000" dirty="0"/>
              <a:t> No hay mercado interno.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000" dirty="0"/>
              <a:t> Subsidio insuficiente.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142875" y="285750"/>
            <a:ext cx="7543800" cy="115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/>
              <a:t>	La única manera factible de lograr reemplazar a esta solución es mediante: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611560" y="4221088"/>
            <a:ext cx="3744416" cy="2448272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Otras alternativas de generación renovable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400" dirty="0"/>
          </a:p>
        </p:txBody>
      </p:sp>
      <p:sp>
        <p:nvSpPr>
          <p:cNvPr id="7" name="Flowchart: Connector 6"/>
          <p:cNvSpPr/>
          <p:nvPr/>
        </p:nvSpPr>
        <p:spPr>
          <a:xfrm>
            <a:off x="2897006" y="1771106"/>
            <a:ext cx="4032448" cy="1872208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504000" bIns="0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Generación a Diesel o gasolina</a:t>
            </a:r>
            <a:endParaRPr lang="es-ES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800" dirty="0"/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5011">
            <a:off x="7172325" y="1449388"/>
            <a:ext cx="164306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Connector 3"/>
          <p:cNvSpPr/>
          <p:nvPr/>
        </p:nvSpPr>
        <p:spPr>
          <a:xfrm>
            <a:off x="5076056" y="4221088"/>
            <a:ext cx="3744416" cy="2448272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Líneas para distribución eléctrica</a:t>
            </a:r>
            <a:endParaRPr lang="es-EC" sz="2400" dirty="0"/>
          </a:p>
        </p:txBody>
      </p: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3"/>
          <a:srcRect l="16032" r="8472"/>
          <a:stretch>
            <a:fillRect/>
          </a:stretch>
        </p:blipFill>
        <p:spPr bwMode="auto">
          <a:xfrm rot="-648323">
            <a:off x="623888" y="1649413"/>
            <a:ext cx="17462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214313" y="1071563"/>
            <a:ext cx="4214812" cy="5400675"/>
          </a:xfrm>
        </p:spPr>
        <p:txBody>
          <a:bodyPr/>
          <a:lstStyle/>
          <a:p>
            <a:pPr marL="571500" indent="-514350" eaLnBrk="1" hangingPunct="1"/>
            <a:r>
              <a:rPr lang="es-ES" sz="2800" smtClean="0"/>
              <a:t>Se busca reducir costos mediante grandes granjas solares.</a:t>
            </a:r>
          </a:p>
          <a:p>
            <a:pPr marL="571500" indent="-514350" eaLnBrk="1" hangingPunct="1"/>
            <a:endParaRPr lang="es-ES" sz="1600" smtClean="0"/>
          </a:p>
          <a:p>
            <a:pPr marL="571500" indent="-514350" eaLnBrk="1" hangingPunct="1"/>
            <a:r>
              <a:rPr lang="es-ES" sz="2800" smtClean="0"/>
              <a:t>Apoya a un desarrollo eléctrico sostenible para el Estado para el consumo en crecimiento.</a:t>
            </a:r>
          </a:p>
          <a:p>
            <a:pPr marL="571500" indent="-514350" eaLnBrk="1" hangingPunct="1"/>
            <a:endParaRPr lang="es-ES" sz="2400" smtClean="0"/>
          </a:p>
          <a:p>
            <a:pPr marL="571500" indent="-514350" eaLnBrk="1" hangingPunct="1"/>
            <a:r>
              <a:rPr lang="es-EC" sz="2800" smtClean="0"/>
              <a:t>Reduce emisiones de CO2</a:t>
            </a:r>
          </a:p>
        </p:txBody>
      </p:sp>
      <p:pic>
        <p:nvPicPr>
          <p:cNvPr id="16387" name="Picture 2" descr="http://educasitios2008.educ.ar/aula81/files/2008/11/energia-s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8913"/>
            <a:ext cx="45005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Realidad Fotovoltaica</a:t>
            </a:r>
            <a:endParaRPr lang="es-ES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1197</TotalTime>
  <Words>777</Words>
  <Application>Microsoft Office PowerPoint</Application>
  <PresentationFormat>Presentación en pantalla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Producción de Electricidad mediante paneles fotovoltaicos en los sectores rurales de la costa</vt:lpstr>
      <vt:lpstr>Problemática</vt:lpstr>
      <vt:lpstr>Solución</vt:lpstr>
      <vt:lpstr>Diapositiva 4</vt:lpstr>
      <vt:lpstr>Diapositiva 5</vt:lpstr>
      <vt:lpstr>Tecnología</vt:lpstr>
      <vt:lpstr>Diapositiva 7</vt:lpstr>
      <vt:lpstr>Diapositiva 8</vt:lpstr>
      <vt:lpstr>Realidad Fotovoltaica</vt:lpstr>
      <vt:lpstr>Metas y proyecciones</vt:lpstr>
      <vt:lpstr>Actualidad</vt:lpstr>
      <vt:lpstr>Implementación</vt:lpstr>
      <vt:lpstr>Diapositiva 13</vt:lpstr>
      <vt:lpstr>Diapositiva 14</vt:lpstr>
      <vt:lpstr>Diapositiva 15</vt:lpstr>
      <vt:lpstr>Diapositiva 16</vt:lpstr>
      <vt:lpstr>Muchas Gracias</vt:lpstr>
    </vt:vector>
  </TitlesOfParts>
  <Company>ENDARA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IVAN</dc:creator>
  <cp:lastModifiedBy>LABFIEC</cp:lastModifiedBy>
  <cp:revision>113</cp:revision>
  <dcterms:created xsi:type="dcterms:W3CDTF">2010-07-06T03:32:18Z</dcterms:created>
  <dcterms:modified xsi:type="dcterms:W3CDTF">2010-07-19T20:03:54Z</dcterms:modified>
</cp:coreProperties>
</file>