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0"/>
  </p:notesMasterIdLst>
  <p:handoutMasterIdLst>
    <p:handoutMasterId r:id="rId31"/>
  </p:handoutMasterIdLst>
  <p:sldIdLst>
    <p:sldId id="256" r:id="rId2"/>
    <p:sldId id="275" r:id="rId3"/>
    <p:sldId id="276" r:id="rId4"/>
    <p:sldId id="257" r:id="rId5"/>
    <p:sldId id="277" r:id="rId6"/>
    <p:sldId id="278" r:id="rId7"/>
    <p:sldId id="258" r:id="rId8"/>
    <p:sldId id="259" r:id="rId9"/>
    <p:sldId id="260" r:id="rId10"/>
    <p:sldId id="261" r:id="rId11"/>
    <p:sldId id="263" r:id="rId12"/>
    <p:sldId id="279" r:id="rId13"/>
    <p:sldId id="280" r:id="rId14"/>
    <p:sldId id="264" r:id="rId15"/>
    <p:sldId id="281" r:id="rId16"/>
    <p:sldId id="271" r:id="rId17"/>
    <p:sldId id="265" r:id="rId18"/>
    <p:sldId id="282" r:id="rId19"/>
    <p:sldId id="283" r:id="rId20"/>
    <p:sldId id="267" r:id="rId21"/>
    <p:sldId id="266" r:id="rId22"/>
    <p:sldId id="268" r:id="rId23"/>
    <p:sldId id="269" r:id="rId24"/>
    <p:sldId id="270" r:id="rId25"/>
    <p:sldId id="272" r:id="rId26"/>
    <p:sldId id="273" r:id="rId27"/>
    <p:sldId id="274" r:id="rId28"/>
    <p:sldId id="284" r:id="rId29"/>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110" y="-10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ersonal\Desktop\Listado%20de%20Urbanizaciones.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Personal\Desktop\Listado%20de%20Urbanizaciones.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Personal\Desktop\usuarios%20y%20penteracio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Personal\Desktop\usuarios%20y%20penterac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s-EC"/>
  <c:chart>
    <c:title>
      <c:tx>
        <c:rich>
          <a:bodyPr/>
          <a:lstStyle/>
          <a:p>
            <a:pPr>
              <a:defRPr lang="es-EC" sz="1800" b="1" i="0" u="none" strike="noStrike" baseline="0">
                <a:solidFill>
                  <a:srgbClr val="000000"/>
                </a:solidFill>
                <a:latin typeface="Calibri"/>
                <a:ea typeface="Calibri"/>
                <a:cs typeface="Calibri"/>
              </a:defRPr>
            </a:pPr>
            <a:r>
              <a:rPr lang="es-EC"/>
              <a:t>Situación actual</a:t>
            </a:r>
          </a:p>
        </c:rich>
      </c:tx>
      <c:layout>
        <c:manualLayout>
          <c:xMode val="edge"/>
          <c:yMode val="edge"/>
          <c:x val="0.38782637795275615"/>
          <c:y val="3.7037037037037042E-2"/>
        </c:manualLayout>
      </c:layout>
    </c:title>
    <c:plotArea>
      <c:layout/>
      <c:pieChart>
        <c:varyColors val="1"/>
        <c:ser>
          <c:idx val="0"/>
          <c:order val="0"/>
          <c:explosion val="25"/>
          <c:dLbls>
            <c:txPr>
              <a:bodyPr/>
              <a:lstStyle/>
              <a:p>
                <a:pPr>
                  <a:defRPr lang="es-EC" sz="1400" b="0" i="0" u="none" strike="noStrike" baseline="0">
                    <a:solidFill>
                      <a:srgbClr val="000000"/>
                    </a:solidFill>
                    <a:latin typeface="Calibri"/>
                    <a:ea typeface="Calibri"/>
                    <a:cs typeface="Calibri"/>
                  </a:defRPr>
                </a:pPr>
                <a:endParaRPr lang="es-EC"/>
              </a:p>
            </c:txPr>
            <c:showPercent val="1"/>
            <c:showLeaderLines val="1"/>
          </c:dLbls>
          <c:cat>
            <c:strRef>
              <c:f>'LISTA TESIS'!$K$22:$K$26</c:f>
              <c:strCache>
                <c:ptCount val="5"/>
                <c:pt idx="0">
                  <c:v>TV CABLE</c:v>
                </c:pt>
                <c:pt idx="1">
                  <c:v>LINKOTEL</c:v>
                </c:pt>
                <c:pt idx="2">
                  <c:v>PUNTO NET</c:v>
                </c:pt>
                <c:pt idx="3">
                  <c:v>CNT</c:v>
                </c:pt>
                <c:pt idx="4">
                  <c:v>No tienen servicio</c:v>
                </c:pt>
              </c:strCache>
            </c:strRef>
          </c:cat>
          <c:val>
            <c:numRef>
              <c:f>'LISTA TESIS'!$L$22:$L$26</c:f>
              <c:numCache>
                <c:formatCode>_ * #,##0_ ;_ * \-#,##0_ ;_ * "-"??_ ;_ @_ </c:formatCode>
                <c:ptCount val="5"/>
                <c:pt idx="0" formatCode="General">
                  <c:v>1331</c:v>
                </c:pt>
                <c:pt idx="1">
                  <c:v>297</c:v>
                </c:pt>
                <c:pt idx="2">
                  <c:v>227</c:v>
                </c:pt>
                <c:pt idx="3" formatCode="General">
                  <c:v>35</c:v>
                </c:pt>
                <c:pt idx="4" formatCode="General">
                  <c:v>305</c:v>
                </c:pt>
              </c:numCache>
            </c:numRef>
          </c:val>
        </c:ser>
        <c:dLbls>
          <c:showPercent val="1"/>
        </c:dLbls>
        <c:firstSliceAng val="0"/>
      </c:pieChart>
      <c:spPr>
        <a:noFill/>
        <a:ln w="25400">
          <a:noFill/>
        </a:ln>
      </c:spPr>
    </c:plotArea>
    <c:legend>
      <c:legendPos val="t"/>
      <c:layout/>
      <c:txPr>
        <a:bodyPr/>
        <a:lstStyle/>
        <a:p>
          <a:pPr>
            <a:defRPr lang="es-EC" sz="1200" b="0" i="0" u="none" strike="noStrike" baseline="0">
              <a:solidFill>
                <a:srgbClr val="000000"/>
              </a:solidFill>
              <a:latin typeface="Calibri"/>
              <a:ea typeface="Calibri"/>
              <a:cs typeface="Calibri"/>
            </a:defRPr>
          </a:pPr>
          <a:endParaRPr lang="es-EC"/>
        </a:p>
      </c:txPr>
    </c:legend>
    <c:plotVisOnly val="1"/>
    <c:dispBlanksAs val="zero"/>
  </c:chart>
  <c:txPr>
    <a:bodyPr/>
    <a:lstStyle/>
    <a:p>
      <a:pPr>
        <a:defRPr sz="1000" b="0" i="0" u="none" strike="noStrike" baseline="0">
          <a:solidFill>
            <a:srgbClr val="000000"/>
          </a:solidFill>
          <a:latin typeface="Calibri"/>
          <a:ea typeface="Calibri"/>
          <a:cs typeface="Calibri"/>
        </a:defRPr>
      </a:pPr>
      <a:endParaRPr lang="es-EC"/>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s-EC"/>
  <c:chart>
    <c:autoTitleDeleted val="1"/>
    <c:plotArea>
      <c:layout/>
      <c:pieChart>
        <c:varyColors val="1"/>
        <c:ser>
          <c:idx val="0"/>
          <c:order val="0"/>
          <c:explosion val="25"/>
          <c:dLbls>
            <c:txPr>
              <a:bodyPr/>
              <a:lstStyle/>
              <a:p>
                <a:pPr>
                  <a:defRPr lang="es-EC" sz="1400" b="0" i="0" u="none" strike="noStrike" baseline="0">
                    <a:solidFill>
                      <a:srgbClr val="000000"/>
                    </a:solidFill>
                    <a:latin typeface="Calibri"/>
                    <a:ea typeface="Calibri"/>
                    <a:cs typeface="Calibri"/>
                  </a:defRPr>
                </a:pPr>
                <a:endParaRPr lang="es-EC"/>
              </a:p>
            </c:txPr>
            <c:showPercent val="1"/>
            <c:showLeaderLines val="1"/>
          </c:dLbls>
          <c:cat>
            <c:strRef>
              <c:f>'LISTA TESIS'!$K$28:$K$33</c:f>
              <c:strCache>
                <c:ptCount val="6"/>
                <c:pt idx="0">
                  <c:v>TV CABLE</c:v>
                </c:pt>
                <c:pt idx="1">
                  <c:v>LINKOTEL</c:v>
                </c:pt>
                <c:pt idx="2">
                  <c:v>PUNTO NET</c:v>
                </c:pt>
                <c:pt idx="3">
                  <c:v>CNT</c:v>
                </c:pt>
                <c:pt idx="4">
                  <c:v>MERCADO A CAPTAR</c:v>
                </c:pt>
                <c:pt idx="5">
                  <c:v>Mercado disponible</c:v>
                </c:pt>
              </c:strCache>
            </c:strRef>
          </c:cat>
          <c:val>
            <c:numRef>
              <c:f>'LISTA TESIS'!$L$28:$L$33</c:f>
              <c:numCache>
                <c:formatCode>_ * #,##0_ ;_ * \-#,##0_ ;_ * "-"??_ ;_ @_ </c:formatCode>
                <c:ptCount val="6"/>
                <c:pt idx="0" formatCode="General">
                  <c:v>666</c:v>
                </c:pt>
                <c:pt idx="1">
                  <c:v>148</c:v>
                </c:pt>
                <c:pt idx="2">
                  <c:v>113</c:v>
                </c:pt>
                <c:pt idx="3" formatCode="General">
                  <c:v>18</c:v>
                </c:pt>
                <c:pt idx="4" formatCode="General">
                  <c:v>1159</c:v>
                </c:pt>
                <c:pt idx="5" formatCode="General">
                  <c:v>92</c:v>
                </c:pt>
              </c:numCache>
            </c:numRef>
          </c:val>
        </c:ser>
        <c:dLbls>
          <c:showPercent val="1"/>
        </c:dLbls>
        <c:firstSliceAng val="0"/>
      </c:pieChart>
      <c:spPr>
        <a:noFill/>
        <a:ln w="25400">
          <a:noFill/>
        </a:ln>
      </c:spPr>
    </c:plotArea>
    <c:legend>
      <c:legendPos val="t"/>
      <c:layout/>
      <c:txPr>
        <a:bodyPr/>
        <a:lstStyle/>
        <a:p>
          <a:pPr>
            <a:defRPr lang="es-EC" sz="1200" b="0" i="0" u="none" strike="noStrike" baseline="0">
              <a:solidFill>
                <a:srgbClr val="000000"/>
              </a:solidFill>
              <a:latin typeface="Calibri"/>
              <a:ea typeface="Calibri"/>
              <a:cs typeface="Calibri"/>
            </a:defRPr>
          </a:pPr>
          <a:endParaRPr lang="es-EC"/>
        </a:p>
      </c:txPr>
    </c:legend>
    <c:plotVisOnly val="1"/>
    <c:dispBlanksAs val="zero"/>
  </c:chart>
  <c:txPr>
    <a:bodyPr/>
    <a:lstStyle/>
    <a:p>
      <a:pPr>
        <a:defRPr sz="1000" b="0" i="0" u="none" strike="noStrike" baseline="0">
          <a:solidFill>
            <a:srgbClr val="000000"/>
          </a:solidFill>
          <a:latin typeface="Calibri"/>
          <a:ea typeface="Calibri"/>
          <a:cs typeface="Calibri"/>
        </a:defRPr>
      </a:pPr>
      <a:endParaRPr lang="es-EC"/>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s-EC"/>
  <c:chart>
    <c:autoTitleDeleted val="1"/>
    <c:plotArea>
      <c:layout/>
      <c:lineChart>
        <c:grouping val="standard"/>
        <c:ser>
          <c:idx val="1"/>
          <c:order val="1"/>
          <c:tx>
            <c:v>Usuarios totales</c:v>
          </c:tx>
          <c:dLbls>
            <c:showVal val="1"/>
          </c:dLbls>
          <c:cat>
            <c:numRef>
              <c:f>'usuarios y penetracion'!$A$3:$A$13</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'usuarios y penetracion'!$D$3:$D$13</c:f>
              <c:numCache>
                <c:formatCode>_(* #,##0.00_);_(* \(#,##0.00\);_(* "-"??_);_(@_)</c:formatCode>
                <c:ptCount val="11"/>
                <c:pt idx="0">
                  <c:v>1887.7</c:v>
                </c:pt>
                <c:pt idx="1">
                  <c:v>2448.9100000000008</c:v>
                </c:pt>
                <c:pt idx="2">
                  <c:v>2842.1760000000004</c:v>
                </c:pt>
                <c:pt idx="3">
                  <c:v>3243.0980000000004</c:v>
                </c:pt>
                <c:pt idx="4">
                  <c:v>3633.0450000000005</c:v>
                </c:pt>
                <c:pt idx="5">
                  <c:v>4010.3840000000009</c:v>
                </c:pt>
                <c:pt idx="6">
                  <c:v>4388.4886000000015</c:v>
                </c:pt>
                <c:pt idx="7">
                  <c:v>4767.3588000000009</c:v>
                </c:pt>
                <c:pt idx="8">
                  <c:v>5146.9946000000018</c:v>
                </c:pt>
                <c:pt idx="9">
                  <c:v>5527.3960000000025</c:v>
                </c:pt>
                <c:pt idx="10">
                  <c:v>5902.54</c:v>
                </c:pt>
              </c:numCache>
            </c:numRef>
          </c:val>
        </c:ser>
        <c:ser>
          <c:idx val="0"/>
          <c:order val="0"/>
          <c:tx>
            <c:v>Usuario del Diseño</c:v>
          </c:tx>
          <c:dLbls>
            <c:showVal val="1"/>
          </c:dLbls>
          <c:cat>
            <c:numRef>
              <c:f>'usuarios y penetracion'!$A$3:$A$13</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'usuarios y penetracion'!$E$3:$E$13</c:f>
              <c:numCache>
                <c:formatCode>_(* #,##0_);_(* \(#,##0\);_(* "-"??_);_(@_)</c:formatCode>
                <c:ptCount val="11"/>
                <c:pt idx="0">
                  <c:v>386.32000000000005</c:v>
                </c:pt>
                <c:pt idx="1">
                  <c:v>907.38560000000018</c:v>
                </c:pt>
                <c:pt idx="2">
                  <c:v>1563.1968000000002</c:v>
                </c:pt>
                <c:pt idx="3">
                  <c:v>1798.7492000000004</c:v>
                </c:pt>
                <c:pt idx="4">
                  <c:v>2041.9576000000009</c:v>
                </c:pt>
                <c:pt idx="5">
                  <c:v>2280.4950000000013</c:v>
                </c:pt>
                <c:pt idx="6">
                  <c:v>2501.932600000001</c:v>
                </c:pt>
                <c:pt idx="7">
                  <c:v>2724.9014000000011</c:v>
                </c:pt>
                <c:pt idx="8">
                  <c:v>2949.4014000000011</c:v>
                </c:pt>
                <c:pt idx="9">
                  <c:v>3175.4326000000015</c:v>
                </c:pt>
                <c:pt idx="10">
                  <c:v>3402.9950000000008</c:v>
                </c:pt>
              </c:numCache>
            </c:numRef>
          </c:val>
        </c:ser>
        <c:dLbls/>
        <c:marker val="1"/>
        <c:axId val="73507200"/>
        <c:axId val="73508736"/>
      </c:lineChart>
      <c:catAx>
        <c:axId val="73507200"/>
        <c:scaling>
          <c:orientation val="minMax"/>
        </c:scaling>
        <c:axPos val="b"/>
        <c:numFmt formatCode="General" sourceLinked="1"/>
        <c:majorTickMark val="none"/>
        <c:tickLblPos val="nextTo"/>
        <c:crossAx val="73508736"/>
        <c:crosses val="autoZero"/>
        <c:auto val="1"/>
        <c:lblAlgn val="ctr"/>
        <c:lblOffset val="100"/>
      </c:catAx>
      <c:valAx>
        <c:axId val="73508736"/>
        <c:scaling>
          <c:orientation val="minMax"/>
        </c:scaling>
        <c:axPos val="l"/>
        <c:majorGridlines/>
        <c:numFmt formatCode="_(* #,##0.00_);_(* \(#,##0.00\);_(* &quot;-&quot;??_);_(@_)" sourceLinked="1"/>
        <c:majorTickMark val="none"/>
        <c:tickLblPos val="nextTo"/>
        <c:spPr>
          <a:ln w="9525">
            <a:noFill/>
          </a:ln>
        </c:spPr>
        <c:crossAx val="73507200"/>
        <c:crosses val="autoZero"/>
        <c:crossBetween val="between"/>
      </c:valAx>
    </c:plotArea>
    <c:legend>
      <c:legendPos val="b"/>
      <c:layout/>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s-EC"/>
  <c:chart>
    <c:autoTitleDeleted val="1"/>
    <c:plotArea>
      <c:layout/>
      <c:barChart>
        <c:barDir val="col"/>
        <c:grouping val="clustered"/>
        <c:ser>
          <c:idx val="0"/>
          <c:order val="0"/>
          <c:dLbls>
            <c:showVal val="1"/>
          </c:dLbls>
          <c:cat>
            <c:numRef>
              <c:f>'usuarios y penetracion'!$A$3:$A$13</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'usuarios y penetracion'!$C$3:$C$13</c:f>
              <c:numCache>
                <c:formatCode>0.0%</c:formatCode>
                <c:ptCount val="11"/>
                <c:pt idx="0">
                  <c:v>4.190476190476191E-2</c:v>
                </c:pt>
                <c:pt idx="1">
                  <c:v>8.3809523809523806E-2</c:v>
                </c:pt>
                <c:pt idx="2">
                  <c:v>0.12571428571428572</c:v>
                </c:pt>
                <c:pt idx="3">
                  <c:v>0.12809523809523815</c:v>
                </c:pt>
                <c:pt idx="4">
                  <c:v>0.13047619047619052</c:v>
                </c:pt>
                <c:pt idx="5">
                  <c:v>0.1321428571428572</c:v>
                </c:pt>
                <c:pt idx="6">
                  <c:v>0.13261904761904764</c:v>
                </c:pt>
                <c:pt idx="7">
                  <c:v>0.13309523809523816</c:v>
                </c:pt>
                <c:pt idx="8">
                  <c:v>0.13357142857142862</c:v>
                </c:pt>
                <c:pt idx="9">
                  <c:v>0.13404761904761905</c:v>
                </c:pt>
                <c:pt idx="10">
                  <c:v>0.13452380952380952</c:v>
                </c:pt>
              </c:numCache>
            </c:numRef>
          </c:val>
        </c:ser>
        <c:dLbls/>
        <c:axId val="73972736"/>
        <c:axId val="73982720"/>
      </c:barChart>
      <c:catAx>
        <c:axId val="73972736"/>
        <c:scaling>
          <c:orientation val="minMax"/>
        </c:scaling>
        <c:axPos val="b"/>
        <c:numFmt formatCode="General" sourceLinked="1"/>
        <c:majorTickMark val="none"/>
        <c:tickLblPos val="nextTo"/>
        <c:crossAx val="73982720"/>
        <c:crosses val="autoZero"/>
        <c:auto val="1"/>
        <c:lblAlgn val="ctr"/>
        <c:lblOffset val="100"/>
      </c:catAx>
      <c:valAx>
        <c:axId val="73982720"/>
        <c:scaling>
          <c:orientation val="minMax"/>
        </c:scaling>
        <c:axPos val="l"/>
        <c:majorGridlines/>
        <c:numFmt formatCode="0.0%" sourceLinked="1"/>
        <c:majorTickMark val="none"/>
        <c:tickLblPos val="nextTo"/>
        <c:spPr>
          <a:ln w="9525">
            <a:noFill/>
          </a:ln>
        </c:spPr>
        <c:crossAx val="73972736"/>
        <c:crosses val="autoZero"/>
        <c:crossBetween val="between"/>
      </c:valAx>
    </c:plotArea>
    <c:plotVisOnly val="1"/>
    <c:dispBlanksAs val="gap"/>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9A9CE8D-EB4D-401F-B2F5-720E2BDC62AA}" type="datetimeFigureOut">
              <a:rPr lang="es-EC" smtClean="0"/>
              <a:t>05/14/2010</a:t>
            </a:fld>
            <a:endParaRPr lang="es-EC"/>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EC" smtClean="0"/>
              <a:t>Elaborado por Byron Ricaurte y Ronald Delgado Mayo 2010</a:t>
            </a:r>
            <a:endParaRPr lang="es-EC"/>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5FC3F9F-3ECC-4F29-AD32-35A6D10AE708}" type="slidenum">
              <a:rPr lang="es-EC" smtClean="0"/>
              <a:t>‹Nº›</a:t>
            </a:fld>
            <a:endParaRPr lang="es-EC"/>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F7308F-DF12-49A6-88DB-EB073679DC1F}" type="datetimeFigureOut">
              <a:rPr lang="es-EC" smtClean="0"/>
              <a:t>05/14/2010</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EC" smtClean="0"/>
              <a:t>Elaborado por Byron Ricaurte y Ronald Delgado Mayo 2010</a:t>
            </a:r>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56D7C8-6158-47E8-A979-EC367EDBD703}" type="slidenum">
              <a:rPr lang="es-EC" smtClean="0"/>
              <a:t>‹Nº›</a:t>
            </a:fld>
            <a:endParaRPr lang="es-EC"/>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20F241E2-12CC-45FA-A01F-5958F6CBD0F7}" type="datetime1">
              <a:rPr lang="es-EC" smtClean="0"/>
              <a:t>05/14/2010</a:t>
            </a:fld>
            <a:endParaRPr lang="es-EC"/>
          </a:p>
        </p:txBody>
      </p:sp>
      <p:sp>
        <p:nvSpPr>
          <p:cNvPr id="5" name="Footer Placeholder 4"/>
          <p:cNvSpPr>
            <a:spLocks noGrp="1"/>
          </p:cNvSpPr>
          <p:nvPr>
            <p:ph type="ftr" sz="quarter" idx="11"/>
          </p:nvPr>
        </p:nvSpPr>
        <p:spPr/>
        <p:txBody>
          <a:bodyPr/>
          <a:lstStyle/>
          <a:p>
            <a:r>
              <a:rPr lang="es-EC" smtClean="0"/>
              <a:t>Elaborado por Byron Ricaurte y Ronald Delgado Mayo 2010</a:t>
            </a:r>
            <a:endParaRPr lang="es-EC"/>
          </a:p>
        </p:txBody>
      </p:sp>
      <p:sp>
        <p:nvSpPr>
          <p:cNvPr id="6" name="Slide Number Placeholder 5"/>
          <p:cNvSpPr>
            <a:spLocks noGrp="1"/>
          </p:cNvSpPr>
          <p:nvPr>
            <p:ph type="sldNum" sz="quarter" idx="12"/>
          </p:nvPr>
        </p:nvSpPr>
        <p:spPr/>
        <p:txBody>
          <a:bodyPr/>
          <a:lstStyle/>
          <a:p>
            <a:fld id="{11077328-63F5-484C-92BE-C05703E39FFA}"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173F0C0-68DE-445C-9135-5F6990F7C91C}" type="datetime1">
              <a:rPr lang="es-EC" smtClean="0"/>
              <a:t>05/14/2010</a:t>
            </a:fld>
            <a:endParaRPr lang="es-EC"/>
          </a:p>
        </p:txBody>
      </p:sp>
      <p:sp>
        <p:nvSpPr>
          <p:cNvPr id="5" name="Footer Placeholder 4"/>
          <p:cNvSpPr>
            <a:spLocks noGrp="1"/>
          </p:cNvSpPr>
          <p:nvPr>
            <p:ph type="ftr" sz="quarter" idx="11"/>
          </p:nvPr>
        </p:nvSpPr>
        <p:spPr/>
        <p:txBody>
          <a:bodyPr/>
          <a:lstStyle/>
          <a:p>
            <a:r>
              <a:rPr lang="es-EC" smtClean="0"/>
              <a:t>Elaborado por Byron Ricaurte y Ronald Delgado Mayo 2010</a:t>
            </a:r>
            <a:endParaRPr lang="es-EC"/>
          </a:p>
        </p:txBody>
      </p:sp>
      <p:sp>
        <p:nvSpPr>
          <p:cNvPr id="6" name="Slide Number Placeholder 5"/>
          <p:cNvSpPr>
            <a:spLocks noGrp="1"/>
          </p:cNvSpPr>
          <p:nvPr>
            <p:ph type="sldNum" sz="quarter" idx="12"/>
          </p:nvPr>
        </p:nvSpPr>
        <p:spPr/>
        <p:txBody>
          <a:bodyPr/>
          <a:lstStyle/>
          <a:p>
            <a:fld id="{11077328-63F5-484C-92BE-C05703E39FFA}"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C1A5AB4-5CA3-44A4-8CB9-8F579A8F314B}" type="datetime1">
              <a:rPr lang="es-EC" smtClean="0"/>
              <a:t>05/14/2010</a:t>
            </a:fld>
            <a:endParaRPr lang="es-EC"/>
          </a:p>
        </p:txBody>
      </p:sp>
      <p:sp>
        <p:nvSpPr>
          <p:cNvPr id="5" name="Footer Placeholder 4"/>
          <p:cNvSpPr>
            <a:spLocks noGrp="1"/>
          </p:cNvSpPr>
          <p:nvPr>
            <p:ph type="ftr" sz="quarter" idx="11"/>
          </p:nvPr>
        </p:nvSpPr>
        <p:spPr/>
        <p:txBody>
          <a:bodyPr/>
          <a:lstStyle/>
          <a:p>
            <a:r>
              <a:rPr lang="es-EC" smtClean="0"/>
              <a:t>Elaborado por Byron Ricaurte y Ronald Delgado Mayo 2010</a:t>
            </a:r>
            <a:endParaRPr lang="es-EC"/>
          </a:p>
        </p:txBody>
      </p:sp>
      <p:sp>
        <p:nvSpPr>
          <p:cNvPr id="6" name="Slide Number Placeholder 5"/>
          <p:cNvSpPr>
            <a:spLocks noGrp="1"/>
          </p:cNvSpPr>
          <p:nvPr>
            <p:ph type="sldNum" sz="quarter" idx="12"/>
          </p:nvPr>
        </p:nvSpPr>
        <p:spPr/>
        <p:txBody>
          <a:bodyPr/>
          <a:lstStyle/>
          <a:p>
            <a:fld id="{11077328-63F5-484C-92BE-C05703E39FFA}"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4FCD514-B105-4849-8C76-A74F1C809490}" type="datetime1">
              <a:rPr lang="es-EC" smtClean="0"/>
              <a:t>05/14/2010</a:t>
            </a:fld>
            <a:endParaRPr lang="es-EC"/>
          </a:p>
        </p:txBody>
      </p:sp>
      <p:sp>
        <p:nvSpPr>
          <p:cNvPr id="5" name="Footer Placeholder 4"/>
          <p:cNvSpPr>
            <a:spLocks noGrp="1"/>
          </p:cNvSpPr>
          <p:nvPr>
            <p:ph type="ftr" sz="quarter" idx="11"/>
          </p:nvPr>
        </p:nvSpPr>
        <p:spPr/>
        <p:txBody>
          <a:bodyPr/>
          <a:lstStyle/>
          <a:p>
            <a:r>
              <a:rPr lang="es-EC" smtClean="0"/>
              <a:t>Elaborado por Byron Ricaurte y Ronald Delgado Mayo 2010</a:t>
            </a:r>
            <a:endParaRPr lang="es-EC"/>
          </a:p>
        </p:txBody>
      </p:sp>
      <p:sp>
        <p:nvSpPr>
          <p:cNvPr id="6" name="Slide Number Placeholder 5"/>
          <p:cNvSpPr>
            <a:spLocks noGrp="1"/>
          </p:cNvSpPr>
          <p:nvPr>
            <p:ph type="sldNum" sz="quarter" idx="12"/>
          </p:nvPr>
        </p:nvSpPr>
        <p:spPr/>
        <p:txBody>
          <a:bodyPr/>
          <a:lstStyle/>
          <a:p>
            <a:fld id="{11077328-63F5-484C-92BE-C05703E39FFA}"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C60C717-677D-4C36-B250-305B706D93A0}" type="datetime1">
              <a:rPr lang="es-EC" smtClean="0"/>
              <a:t>05/14/2010</a:t>
            </a:fld>
            <a:endParaRPr lang="es-EC"/>
          </a:p>
        </p:txBody>
      </p:sp>
      <p:sp>
        <p:nvSpPr>
          <p:cNvPr id="5" name="Footer Placeholder 4"/>
          <p:cNvSpPr>
            <a:spLocks noGrp="1"/>
          </p:cNvSpPr>
          <p:nvPr>
            <p:ph type="ftr" sz="quarter" idx="11"/>
          </p:nvPr>
        </p:nvSpPr>
        <p:spPr/>
        <p:txBody>
          <a:bodyPr/>
          <a:lstStyle/>
          <a:p>
            <a:r>
              <a:rPr lang="es-EC" smtClean="0"/>
              <a:t>Elaborado por Byron Ricaurte y Ronald Delgado Mayo 2010</a:t>
            </a:r>
            <a:endParaRPr lang="es-EC"/>
          </a:p>
        </p:txBody>
      </p:sp>
      <p:sp>
        <p:nvSpPr>
          <p:cNvPr id="6" name="Slide Number Placeholder 5"/>
          <p:cNvSpPr>
            <a:spLocks noGrp="1"/>
          </p:cNvSpPr>
          <p:nvPr>
            <p:ph type="sldNum" sz="quarter" idx="12"/>
          </p:nvPr>
        </p:nvSpPr>
        <p:spPr/>
        <p:txBody>
          <a:bodyPr/>
          <a:lstStyle/>
          <a:p>
            <a:fld id="{11077328-63F5-484C-92BE-C05703E39FFA}"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BF5325F-BF60-4356-98D6-F4BA95F2B96A}" type="datetime1">
              <a:rPr lang="es-EC" smtClean="0"/>
              <a:t>05/14/2010</a:t>
            </a:fld>
            <a:endParaRPr lang="es-EC"/>
          </a:p>
        </p:txBody>
      </p:sp>
      <p:sp>
        <p:nvSpPr>
          <p:cNvPr id="6" name="Footer Placeholder 5"/>
          <p:cNvSpPr>
            <a:spLocks noGrp="1"/>
          </p:cNvSpPr>
          <p:nvPr>
            <p:ph type="ftr" sz="quarter" idx="11"/>
          </p:nvPr>
        </p:nvSpPr>
        <p:spPr/>
        <p:txBody>
          <a:bodyPr/>
          <a:lstStyle/>
          <a:p>
            <a:r>
              <a:rPr lang="es-EC" smtClean="0"/>
              <a:t>Elaborado por Byron Ricaurte y Ronald Delgado Mayo 2010</a:t>
            </a:r>
            <a:endParaRPr lang="es-EC"/>
          </a:p>
        </p:txBody>
      </p:sp>
      <p:sp>
        <p:nvSpPr>
          <p:cNvPr id="7" name="Slide Number Placeholder 6"/>
          <p:cNvSpPr>
            <a:spLocks noGrp="1"/>
          </p:cNvSpPr>
          <p:nvPr>
            <p:ph type="sldNum" sz="quarter" idx="12"/>
          </p:nvPr>
        </p:nvSpPr>
        <p:spPr/>
        <p:txBody>
          <a:bodyPr/>
          <a:lstStyle/>
          <a:p>
            <a:fld id="{11077328-63F5-484C-92BE-C05703E39FFA}"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F1E7A2C2-10B0-499A-A8B4-69B7177B3404}" type="datetime1">
              <a:rPr lang="es-EC" smtClean="0"/>
              <a:t>05/14/2010</a:t>
            </a:fld>
            <a:endParaRPr lang="es-EC"/>
          </a:p>
        </p:txBody>
      </p:sp>
      <p:sp>
        <p:nvSpPr>
          <p:cNvPr id="8" name="Footer Placeholder 7"/>
          <p:cNvSpPr>
            <a:spLocks noGrp="1"/>
          </p:cNvSpPr>
          <p:nvPr>
            <p:ph type="ftr" sz="quarter" idx="11"/>
          </p:nvPr>
        </p:nvSpPr>
        <p:spPr/>
        <p:txBody>
          <a:bodyPr/>
          <a:lstStyle/>
          <a:p>
            <a:r>
              <a:rPr lang="es-EC" smtClean="0"/>
              <a:t>Elaborado por Byron Ricaurte y Ronald Delgado Mayo 2010</a:t>
            </a:r>
            <a:endParaRPr lang="es-EC"/>
          </a:p>
        </p:txBody>
      </p:sp>
      <p:sp>
        <p:nvSpPr>
          <p:cNvPr id="9" name="Slide Number Placeholder 8"/>
          <p:cNvSpPr>
            <a:spLocks noGrp="1"/>
          </p:cNvSpPr>
          <p:nvPr>
            <p:ph type="sldNum" sz="quarter" idx="12"/>
          </p:nvPr>
        </p:nvSpPr>
        <p:spPr/>
        <p:txBody>
          <a:bodyPr/>
          <a:lstStyle/>
          <a:p>
            <a:fld id="{11077328-63F5-484C-92BE-C05703E39FFA}"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ED295CC5-CD72-4BB5-A14F-252A30C00067}" type="datetime1">
              <a:rPr lang="es-EC" smtClean="0"/>
              <a:t>05/14/2010</a:t>
            </a:fld>
            <a:endParaRPr lang="es-EC"/>
          </a:p>
        </p:txBody>
      </p:sp>
      <p:sp>
        <p:nvSpPr>
          <p:cNvPr id="4" name="Footer Placeholder 3"/>
          <p:cNvSpPr>
            <a:spLocks noGrp="1"/>
          </p:cNvSpPr>
          <p:nvPr>
            <p:ph type="ftr" sz="quarter" idx="11"/>
          </p:nvPr>
        </p:nvSpPr>
        <p:spPr/>
        <p:txBody>
          <a:bodyPr/>
          <a:lstStyle/>
          <a:p>
            <a:r>
              <a:rPr lang="es-EC" smtClean="0"/>
              <a:t>Elaborado por Byron Ricaurte y Ronald Delgado Mayo 2010</a:t>
            </a:r>
            <a:endParaRPr lang="es-EC"/>
          </a:p>
        </p:txBody>
      </p:sp>
      <p:sp>
        <p:nvSpPr>
          <p:cNvPr id="5" name="Slide Number Placeholder 4"/>
          <p:cNvSpPr>
            <a:spLocks noGrp="1"/>
          </p:cNvSpPr>
          <p:nvPr>
            <p:ph type="sldNum" sz="quarter" idx="12"/>
          </p:nvPr>
        </p:nvSpPr>
        <p:spPr/>
        <p:txBody>
          <a:bodyPr/>
          <a:lstStyle/>
          <a:p>
            <a:fld id="{11077328-63F5-484C-92BE-C05703E39FFA}"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1A4A73-D889-4815-9903-279911B7407F}" type="datetime1">
              <a:rPr lang="es-EC" smtClean="0"/>
              <a:t>05/14/2010</a:t>
            </a:fld>
            <a:endParaRPr lang="es-EC"/>
          </a:p>
        </p:txBody>
      </p:sp>
      <p:sp>
        <p:nvSpPr>
          <p:cNvPr id="3" name="Footer Placeholder 2"/>
          <p:cNvSpPr>
            <a:spLocks noGrp="1"/>
          </p:cNvSpPr>
          <p:nvPr>
            <p:ph type="ftr" sz="quarter" idx="11"/>
          </p:nvPr>
        </p:nvSpPr>
        <p:spPr/>
        <p:txBody>
          <a:bodyPr/>
          <a:lstStyle/>
          <a:p>
            <a:r>
              <a:rPr lang="es-EC" smtClean="0"/>
              <a:t>Elaborado por Byron Ricaurte y Ronald Delgado Mayo 2010</a:t>
            </a:r>
            <a:endParaRPr lang="es-EC"/>
          </a:p>
        </p:txBody>
      </p:sp>
      <p:sp>
        <p:nvSpPr>
          <p:cNvPr id="4" name="Slide Number Placeholder 3"/>
          <p:cNvSpPr>
            <a:spLocks noGrp="1"/>
          </p:cNvSpPr>
          <p:nvPr>
            <p:ph type="sldNum" sz="quarter" idx="12"/>
          </p:nvPr>
        </p:nvSpPr>
        <p:spPr/>
        <p:txBody>
          <a:bodyPr/>
          <a:lstStyle/>
          <a:p>
            <a:fld id="{11077328-63F5-484C-92BE-C05703E39FFA}"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1E2D56E-12CB-47C2-97CD-996ABBBBB84E}" type="datetime1">
              <a:rPr lang="es-EC" smtClean="0"/>
              <a:t>05/14/2010</a:t>
            </a:fld>
            <a:endParaRPr lang="es-EC"/>
          </a:p>
        </p:txBody>
      </p:sp>
      <p:sp>
        <p:nvSpPr>
          <p:cNvPr id="6" name="Footer Placeholder 5"/>
          <p:cNvSpPr>
            <a:spLocks noGrp="1"/>
          </p:cNvSpPr>
          <p:nvPr>
            <p:ph type="ftr" sz="quarter" idx="11"/>
          </p:nvPr>
        </p:nvSpPr>
        <p:spPr/>
        <p:txBody>
          <a:bodyPr/>
          <a:lstStyle/>
          <a:p>
            <a:r>
              <a:rPr lang="es-EC" smtClean="0"/>
              <a:t>Elaborado por Byron Ricaurte y Ronald Delgado Mayo 2010</a:t>
            </a:r>
            <a:endParaRPr lang="es-EC"/>
          </a:p>
        </p:txBody>
      </p:sp>
      <p:sp>
        <p:nvSpPr>
          <p:cNvPr id="7" name="Slide Number Placeholder 6"/>
          <p:cNvSpPr>
            <a:spLocks noGrp="1"/>
          </p:cNvSpPr>
          <p:nvPr>
            <p:ph type="sldNum" sz="quarter" idx="12"/>
          </p:nvPr>
        </p:nvSpPr>
        <p:spPr/>
        <p:txBody>
          <a:bodyPr/>
          <a:lstStyle/>
          <a:p>
            <a:fld id="{11077328-63F5-484C-92BE-C05703E39FFA}" type="slidenum">
              <a:rPr lang="es-EC" smtClean="0"/>
              <a:pPr/>
              <a:t>‹Nº›</a:t>
            </a:fld>
            <a:endParaRPr lang="es-EC"/>
          </a:p>
        </p:txBody>
      </p:sp>
      <p:sp>
        <p:nvSpPr>
          <p:cNvPr id="9" name="Content Placeholder 8"/>
          <p:cNvSpPr>
            <a:spLocks noGrp="1"/>
          </p:cNvSpPr>
          <p:nvPr>
            <p:ph sz="quarter" idx="13"/>
          </p:nvPr>
        </p:nvSpPr>
        <p:spPr>
          <a:xfrm>
            <a:off x="304800" y="381000"/>
            <a:ext cx="7772400" cy="494284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74141EF3-7F64-4D4F-B1DC-7575B3A19662}" type="datetime1">
              <a:rPr lang="es-EC" smtClean="0"/>
              <a:t>05/14/2010</a:t>
            </a:fld>
            <a:endParaRPr lang="es-EC"/>
          </a:p>
        </p:txBody>
      </p:sp>
      <p:sp>
        <p:nvSpPr>
          <p:cNvPr id="9" name="Slide Number Placeholder 8"/>
          <p:cNvSpPr>
            <a:spLocks noGrp="1"/>
          </p:cNvSpPr>
          <p:nvPr>
            <p:ph type="sldNum" sz="quarter" idx="11"/>
          </p:nvPr>
        </p:nvSpPr>
        <p:spPr/>
        <p:txBody>
          <a:bodyPr/>
          <a:lstStyle/>
          <a:p>
            <a:fld id="{11077328-63F5-484C-92BE-C05703E39FFA}" type="slidenum">
              <a:rPr lang="es-EC" smtClean="0"/>
              <a:pPr/>
              <a:t>‹Nº›</a:t>
            </a:fld>
            <a:endParaRPr lang="es-EC"/>
          </a:p>
        </p:txBody>
      </p:sp>
      <p:sp>
        <p:nvSpPr>
          <p:cNvPr id="10" name="Footer Placeholder 9"/>
          <p:cNvSpPr>
            <a:spLocks noGrp="1"/>
          </p:cNvSpPr>
          <p:nvPr>
            <p:ph type="ftr" sz="quarter" idx="12"/>
          </p:nvPr>
        </p:nvSpPr>
        <p:spPr/>
        <p:txBody>
          <a:bodyPr/>
          <a:lstStyle/>
          <a:p>
            <a:r>
              <a:rPr lang="es-EC" smtClean="0"/>
              <a:t>Elaborado por Byron Ricaurte y Ronald Delgado Mayo 2010</a:t>
            </a:r>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1077328-63F5-484C-92BE-C05703E39FFA}" type="slidenum">
              <a:rPr lang="es-EC" smtClean="0"/>
              <a:pPr/>
              <a:t>‹Nº›</a:t>
            </a:fld>
            <a:endParaRPr lang="es-EC"/>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r>
              <a:rPr lang="es-EC" smtClean="0"/>
              <a:t>Elaborado por Byron Ricaurte y Ronald Delgado Mayo 2010</a:t>
            </a:r>
            <a:endParaRPr lang="es-EC"/>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2EC0588F-C9BE-440C-9339-BC28E750E5C8}" type="datetime1">
              <a:rPr lang="es-EC" smtClean="0"/>
              <a:t>05/14/2010</a:t>
            </a:fld>
            <a:endParaRPr lang="es-EC"/>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548680"/>
            <a:ext cx="7543800" cy="3950295"/>
          </a:xfrm>
        </p:spPr>
        <p:txBody>
          <a:bodyPr/>
          <a:lstStyle/>
          <a:p>
            <a:pPr algn="ctr"/>
            <a:r>
              <a:rPr lang="es-EC" b="1" dirty="0"/>
              <a:t>“ACCESO A INTERNET EN UNA RED UMTS”</a:t>
            </a:r>
            <a:endParaRPr lang="es-EC" dirty="0"/>
          </a:p>
        </p:txBody>
      </p:sp>
      <p:sp>
        <p:nvSpPr>
          <p:cNvPr id="3" name="2 Subtítulo"/>
          <p:cNvSpPr>
            <a:spLocks noGrp="1"/>
          </p:cNvSpPr>
          <p:nvPr>
            <p:ph type="subTitle" idx="1"/>
          </p:nvPr>
        </p:nvSpPr>
        <p:spPr>
          <a:xfrm>
            <a:off x="685800" y="4572000"/>
            <a:ext cx="7486600" cy="1737320"/>
          </a:xfrm>
        </p:spPr>
        <p:txBody>
          <a:bodyPr>
            <a:normAutofit fontScale="92500" lnSpcReduction="20000"/>
          </a:bodyPr>
          <a:lstStyle/>
          <a:p>
            <a:pPr algn="ctr"/>
            <a:r>
              <a:rPr lang="es-EC" sz="3200" b="1" dirty="0"/>
              <a:t>Diseño de una red UMTS para brindar el servicio de Internet en la vía a la costa </a:t>
            </a:r>
            <a:r>
              <a:rPr lang="es-EC" sz="3200" b="1" dirty="0" smtClean="0"/>
              <a:t>de la </a:t>
            </a:r>
            <a:r>
              <a:rPr lang="es-EC" sz="3200" b="1" dirty="0"/>
              <a:t>Ciudad de Guayaquil desde el Km. 10 hasta el Km. 25.</a:t>
            </a:r>
            <a:endParaRPr lang="es-EC" sz="3200" dirty="0"/>
          </a:p>
          <a:p>
            <a:endParaRPr lang="es-EC" dirty="0"/>
          </a:p>
        </p:txBody>
      </p:sp>
      <p:sp>
        <p:nvSpPr>
          <p:cNvPr id="4" name="3 Marcador de pie de página"/>
          <p:cNvSpPr>
            <a:spLocks noGrp="1"/>
          </p:cNvSpPr>
          <p:nvPr>
            <p:ph type="ftr" sz="quarter" idx="11"/>
          </p:nvPr>
        </p:nvSpPr>
        <p:spPr/>
        <p:txBody>
          <a:bodyPr/>
          <a:lstStyle/>
          <a:p>
            <a:r>
              <a:rPr lang="es-EC" smtClean="0"/>
              <a:t>Elaborado por Byron Ricaurte y Ronald Delgado Mayo 2010</a:t>
            </a:r>
            <a:endParaRPr lang="es-EC"/>
          </a:p>
        </p:txBody>
      </p:sp>
    </p:spTree>
    <p:extLst>
      <p:ext uri="{BB962C8B-B14F-4D97-AF65-F5344CB8AC3E}">
        <p14:creationId xmlns:p14="http://schemas.microsoft.com/office/powerpoint/2010/main" xmlns="" val="27195590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sz="4000" b="1" dirty="0"/>
              <a:t>Usuarios de internet en el </a:t>
            </a:r>
            <a:r>
              <a:rPr lang="es-EC" sz="4000" b="1" dirty="0" smtClean="0"/>
              <a:t>Sector</a:t>
            </a:r>
            <a:endParaRPr lang="es-EC"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xmlns="" val="2258730927"/>
              </p:ext>
            </p:extLst>
          </p:nvPr>
        </p:nvGraphicFramePr>
        <p:xfrm>
          <a:off x="457200" y="1600200"/>
          <a:ext cx="76200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4" name="3 Marcador de pie de página"/>
          <p:cNvSpPr>
            <a:spLocks noGrp="1"/>
          </p:cNvSpPr>
          <p:nvPr>
            <p:ph type="ftr" sz="quarter" idx="11"/>
          </p:nvPr>
        </p:nvSpPr>
        <p:spPr/>
        <p:txBody>
          <a:bodyPr/>
          <a:lstStyle/>
          <a:p>
            <a:r>
              <a:rPr lang="es-EC" smtClean="0"/>
              <a:t>Elaborado por Byron Ricaurte y Ronald Delgado Mayo 2010</a:t>
            </a:r>
            <a:endParaRPr lang="es-EC"/>
          </a:p>
        </p:txBody>
      </p:sp>
    </p:spTree>
    <p:extLst>
      <p:ext uri="{BB962C8B-B14F-4D97-AF65-F5344CB8AC3E}">
        <p14:creationId xmlns:p14="http://schemas.microsoft.com/office/powerpoint/2010/main" xmlns="" val="37934347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sz="3600" b="1" dirty="0"/>
              <a:t>Penetración de usuarios de internet del </a:t>
            </a:r>
            <a:r>
              <a:rPr lang="es-EC" sz="3600" b="1" dirty="0" smtClean="0"/>
              <a:t>diseño</a:t>
            </a:r>
            <a:endParaRPr lang="es-EC"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628586905"/>
              </p:ext>
            </p:extLst>
          </p:nvPr>
        </p:nvGraphicFramePr>
        <p:xfrm>
          <a:off x="457200" y="1600200"/>
          <a:ext cx="76200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5" name="4 Marcador de pie de página"/>
          <p:cNvSpPr>
            <a:spLocks noGrp="1"/>
          </p:cNvSpPr>
          <p:nvPr>
            <p:ph type="ftr" sz="quarter" idx="11"/>
          </p:nvPr>
        </p:nvSpPr>
        <p:spPr/>
        <p:txBody>
          <a:bodyPr/>
          <a:lstStyle/>
          <a:p>
            <a:r>
              <a:rPr lang="es-EC" smtClean="0"/>
              <a:t>Elaborado por Byron Ricaurte y Ronald Delgado Mayo 2010</a:t>
            </a:r>
            <a:endParaRPr lang="es-EC"/>
          </a:p>
        </p:txBody>
      </p:sp>
    </p:spTree>
    <p:extLst>
      <p:ext uri="{BB962C8B-B14F-4D97-AF65-F5344CB8AC3E}">
        <p14:creationId xmlns:p14="http://schemas.microsoft.com/office/powerpoint/2010/main" xmlns="" val="6121306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smtClean="0"/>
              <a:t>Aspecto </a:t>
            </a:r>
            <a:r>
              <a:rPr lang="es-MX" dirty="0" smtClean="0"/>
              <a:t>Técnico</a:t>
            </a:r>
            <a:r>
              <a:rPr lang="es-MX" dirty="0" smtClean="0"/>
              <a:t/>
            </a:r>
            <a:br>
              <a:rPr lang="es-MX" dirty="0" smtClean="0"/>
            </a:br>
            <a:endParaRPr lang="es-EC" dirty="0"/>
          </a:p>
        </p:txBody>
      </p:sp>
      <p:sp>
        <p:nvSpPr>
          <p:cNvPr id="3" name="2 Marcador de pie de página"/>
          <p:cNvSpPr>
            <a:spLocks noGrp="1"/>
          </p:cNvSpPr>
          <p:nvPr>
            <p:ph type="ftr" sz="quarter" idx="11"/>
          </p:nvPr>
        </p:nvSpPr>
        <p:spPr/>
        <p:txBody>
          <a:bodyPr/>
          <a:lstStyle/>
          <a:p>
            <a:r>
              <a:rPr lang="es-EC" smtClean="0"/>
              <a:t>Elaborado por Byron Ricaurte y Ronald Delgado Mayo 2010</a:t>
            </a:r>
            <a:endParaRPr lang="es-EC"/>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UMTS</a:t>
            </a:r>
            <a:endParaRPr lang="es-EC" dirty="0"/>
          </a:p>
        </p:txBody>
      </p:sp>
      <p:pic>
        <p:nvPicPr>
          <p:cNvPr id="4" name="3 Marcador de contenido" descr="p_tec_UMTS-W-CDMA.jpg"/>
          <p:cNvPicPr>
            <a:picLocks noGrp="1" noChangeAspect="1"/>
          </p:cNvPicPr>
          <p:nvPr>
            <p:ph idx="1"/>
          </p:nvPr>
        </p:nvPicPr>
        <p:blipFill>
          <a:blip r:embed="rId2"/>
          <a:stretch>
            <a:fillRect/>
          </a:stretch>
        </p:blipFill>
        <p:spPr>
          <a:xfrm>
            <a:off x="1409700" y="1857375"/>
            <a:ext cx="5715000" cy="4286250"/>
          </a:xfrm>
        </p:spPr>
      </p:pic>
      <p:sp>
        <p:nvSpPr>
          <p:cNvPr id="5" name="4 Rectángulo"/>
          <p:cNvSpPr/>
          <p:nvPr/>
        </p:nvSpPr>
        <p:spPr>
          <a:xfrm>
            <a:off x="3733800" y="2133600"/>
            <a:ext cx="1219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Nodo B</a:t>
            </a:r>
            <a:endParaRPr lang="es-EC" dirty="0"/>
          </a:p>
        </p:txBody>
      </p:sp>
      <p:sp>
        <p:nvSpPr>
          <p:cNvPr id="6" name="5 Rectángulo"/>
          <p:cNvSpPr/>
          <p:nvPr/>
        </p:nvSpPr>
        <p:spPr>
          <a:xfrm>
            <a:off x="1828800" y="1219200"/>
            <a:ext cx="1219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Usuarios</a:t>
            </a:r>
            <a:endParaRPr lang="es-EC" dirty="0"/>
          </a:p>
        </p:txBody>
      </p:sp>
      <p:sp>
        <p:nvSpPr>
          <p:cNvPr id="7" name="6 Rectángulo"/>
          <p:cNvSpPr/>
          <p:nvPr/>
        </p:nvSpPr>
        <p:spPr>
          <a:xfrm>
            <a:off x="5715000" y="2743200"/>
            <a:ext cx="1219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Núcleo</a:t>
            </a:r>
            <a:endParaRPr lang="es-EC" dirty="0"/>
          </a:p>
        </p:txBody>
      </p:sp>
      <p:sp>
        <p:nvSpPr>
          <p:cNvPr id="8" name="7 Marcador de pie de página"/>
          <p:cNvSpPr>
            <a:spLocks noGrp="1"/>
          </p:cNvSpPr>
          <p:nvPr>
            <p:ph type="ftr" sz="quarter" idx="11"/>
          </p:nvPr>
        </p:nvSpPr>
        <p:spPr/>
        <p:txBody>
          <a:bodyPr/>
          <a:lstStyle/>
          <a:p>
            <a:r>
              <a:rPr lang="es-EC" smtClean="0"/>
              <a:t>Elaborado por Byron Ricaurte y Ronald Delgado Mayo 2010</a:t>
            </a:r>
            <a:endParaRPr lang="es-EC"/>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smtClean="0"/>
              <a:t>Especificaciones del Nodo B</a:t>
            </a:r>
            <a:endParaRPr lang="es-EC"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1086253680"/>
              </p:ext>
            </p:extLst>
          </p:nvPr>
        </p:nvGraphicFramePr>
        <p:xfrm>
          <a:off x="2359473" y="1468529"/>
          <a:ext cx="3815453" cy="4667414"/>
        </p:xfrm>
        <a:graphic>
          <a:graphicData uri="http://schemas.openxmlformats.org/drawingml/2006/table">
            <a:tbl>
              <a:tblPr firstRow="1" firstCol="1" bandRow="1">
                <a:tableStyleId>{5C22544A-7EE6-4342-B048-85BDC9FD1C3A}</a:tableStyleId>
              </a:tblPr>
              <a:tblGrid>
                <a:gridCol w="1102318"/>
                <a:gridCol w="1382163"/>
                <a:gridCol w="1330972"/>
              </a:tblGrid>
              <a:tr h="352651">
                <a:tc>
                  <a:txBody>
                    <a:bodyPr/>
                    <a:lstStyle/>
                    <a:p>
                      <a:pPr>
                        <a:spcAft>
                          <a:spcPts val="0"/>
                        </a:spcAft>
                        <a:tabLst>
                          <a:tab pos="1295400" algn="l"/>
                        </a:tabLst>
                      </a:pPr>
                      <a:r>
                        <a:rPr lang="es-EC" sz="1100" dirty="0" smtClean="0">
                          <a:effectLst/>
                        </a:rPr>
                        <a:t>Ítem</a:t>
                      </a:r>
                      <a:endParaRPr lang="es-EC" sz="1100" dirty="0">
                        <a:effectLst/>
                        <a:latin typeface="Times New Roman"/>
                        <a:ea typeface="Times New Roman"/>
                      </a:endParaRPr>
                    </a:p>
                  </a:txBody>
                  <a:tcPr marL="61429" marR="61429" marT="0" marB="0" anchor="ctr"/>
                </a:tc>
                <a:tc>
                  <a:txBody>
                    <a:bodyPr/>
                    <a:lstStyle/>
                    <a:p>
                      <a:pPr>
                        <a:spcAft>
                          <a:spcPts val="0"/>
                        </a:spcAft>
                        <a:tabLst>
                          <a:tab pos="1295400" algn="l"/>
                        </a:tabLst>
                      </a:pPr>
                      <a:r>
                        <a:rPr lang="es-EC" sz="1100">
                          <a:effectLst/>
                        </a:rPr>
                        <a:t>Medida</a:t>
                      </a:r>
                      <a:endParaRPr lang="es-EC" sz="1100">
                        <a:effectLst/>
                        <a:latin typeface="Times New Roman"/>
                        <a:ea typeface="Times New Roman"/>
                      </a:endParaRPr>
                    </a:p>
                  </a:txBody>
                  <a:tcPr marL="61429" marR="61429" marT="0" marB="0" anchor="ctr"/>
                </a:tc>
                <a:tc>
                  <a:txBody>
                    <a:bodyPr/>
                    <a:lstStyle/>
                    <a:p>
                      <a:pPr>
                        <a:spcAft>
                          <a:spcPts val="0"/>
                        </a:spcAft>
                        <a:tabLst>
                          <a:tab pos="1295400" algn="l"/>
                        </a:tabLst>
                      </a:pPr>
                      <a:r>
                        <a:rPr lang="es-EC" sz="1100">
                          <a:effectLst/>
                        </a:rPr>
                        <a:t>Observación</a:t>
                      </a:r>
                      <a:endParaRPr lang="es-EC" sz="1100">
                        <a:effectLst/>
                        <a:latin typeface="Times New Roman"/>
                        <a:ea typeface="Times New Roman"/>
                      </a:endParaRPr>
                    </a:p>
                  </a:txBody>
                  <a:tcPr marL="61429" marR="61429" marT="0" marB="0" anchor="ctr"/>
                </a:tc>
              </a:tr>
              <a:tr h="352651">
                <a:tc>
                  <a:txBody>
                    <a:bodyPr/>
                    <a:lstStyle/>
                    <a:p>
                      <a:pPr>
                        <a:spcAft>
                          <a:spcPts val="0"/>
                        </a:spcAft>
                        <a:tabLst>
                          <a:tab pos="1295400" algn="l"/>
                        </a:tabLst>
                      </a:pPr>
                      <a:r>
                        <a:rPr lang="es-EC" sz="1100">
                          <a:effectLst/>
                        </a:rPr>
                        <a:t>Cantidad de Nodo B</a:t>
                      </a:r>
                      <a:endParaRPr lang="es-EC" sz="1100">
                        <a:effectLst/>
                        <a:latin typeface="Times New Roman"/>
                        <a:ea typeface="Times New Roman"/>
                      </a:endParaRPr>
                    </a:p>
                  </a:txBody>
                  <a:tcPr marL="61429" marR="61429" marT="0" marB="0" anchor="ctr"/>
                </a:tc>
                <a:tc>
                  <a:txBody>
                    <a:bodyPr/>
                    <a:lstStyle/>
                    <a:p>
                      <a:pPr>
                        <a:spcAft>
                          <a:spcPts val="0"/>
                        </a:spcAft>
                        <a:tabLst>
                          <a:tab pos="1295400" algn="l"/>
                        </a:tabLst>
                      </a:pPr>
                      <a:r>
                        <a:rPr lang="es-EC" sz="1100">
                          <a:effectLst/>
                        </a:rPr>
                        <a:t>2</a:t>
                      </a:r>
                      <a:endParaRPr lang="es-EC" sz="1100">
                        <a:effectLst/>
                        <a:latin typeface="Times New Roman"/>
                        <a:ea typeface="Times New Roman"/>
                      </a:endParaRPr>
                    </a:p>
                  </a:txBody>
                  <a:tcPr marL="61429" marR="61429" marT="0" marB="0" anchor="ctr"/>
                </a:tc>
                <a:tc>
                  <a:txBody>
                    <a:bodyPr/>
                    <a:lstStyle/>
                    <a:p>
                      <a:pPr>
                        <a:spcAft>
                          <a:spcPts val="0"/>
                        </a:spcAft>
                        <a:tabLst>
                          <a:tab pos="1295400" algn="l"/>
                        </a:tabLst>
                      </a:pPr>
                      <a:r>
                        <a:rPr lang="es-EC" sz="1100">
                          <a:effectLst/>
                        </a:rPr>
                        <a:t>Para cubrir los 3 sectores</a:t>
                      </a:r>
                      <a:endParaRPr lang="es-EC" sz="1100">
                        <a:effectLst/>
                        <a:latin typeface="Times New Roman"/>
                        <a:ea typeface="Times New Roman"/>
                      </a:endParaRPr>
                    </a:p>
                  </a:txBody>
                  <a:tcPr marL="61429" marR="61429" marT="0" marB="0" anchor="ctr"/>
                </a:tc>
              </a:tr>
              <a:tr h="655248">
                <a:tc>
                  <a:txBody>
                    <a:bodyPr/>
                    <a:lstStyle/>
                    <a:p>
                      <a:pPr>
                        <a:spcAft>
                          <a:spcPts val="0"/>
                        </a:spcAft>
                        <a:tabLst>
                          <a:tab pos="1295400" algn="l"/>
                        </a:tabLst>
                      </a:pPr>
                      <a:r>
                        <a:rPr lang="es-EC" sz="1100">
                          <a:effectLst/>
                        </a:rPr>
                        <a:t>Configuración</a:t>
                      </a:r>
                      <a:endParaRPr lang="es-EC" sz="1100">
                        <a:effectLst/>
                        <a:latin typeface="Times New Roman"/>
                        <a:ea typeface="Times New Roman"/>
                      </a:endParaRPr>
                    </a:p>
                  </a:txBody>
                  <a:tcPr marL="61429" marR="61429" marT="0" marB="0" anchor="ctr"/>
                </a:tc>
                <a:tc>
                  <a:txBody>
                    <a:bodyPr/>
                    <a:lstStyle/>
                    <a:p>
                      <a:pPr>
                        <a:spcAft>
                          <a:spcPts val="0"/>
                        </a:spcAft>
                        <a:tabLst>
                          <a:tab pos="1295400" algn="l"/>
                        </a:tabLst>
                      </a:pPr>
                      <a:r>
                        <a:rPr lang="es-EC" sz="1100">
                          <a:effectLst/>
                        </a:rPr>
                        <a:t>1+1+1</a:t>
                      </a:r>
                      <a:endParaRPr lang="es-EC" sz="1100">
                        <a:effectLst/>
                        <a:latin typeface="Times New Roman"/>
                        <a:ea typeface="Times New Roman"/>
                      </a:endParaRPr>
                    </a:p>
                  </a:txBody>
                  <a:tcPr marL="61429" marR="61429" marT="0" marB="0" anchor="ctr"/>
                </a:tc>
                <a:tc>
                  <a:txBody>
                    <a:bodyPr/>
                    <a:lstStyle/>
                    <a:p>
                      <a:pPr>
                        <a:spcAft>
                          <a:spcPts val="0"/>
                        </a:spcAft>
                        <a:tabLst>
                          <a:tab pos="1295400" algn="l"/>
                        </a:tabLst>
                      </a:pPr>
                      <a:r>
                        <a:rPr lang="es-EC" sz="1100">
                          <a:effectLst/>
                        </a:rPr>
                        <a:t>3 sectores y  cada uno con su respectiva portadora</a:t>
                      </a:r>
                      <a:endParaRPr lang="es-EC" sz="1100">
                        <a:effectLst/>
                        <a:latin typeface="Times New Roman"/>
                        <a:ea typeface="Times New Roman"/>
                      </a:endParaRPr>
                    </a:p>
                  </a:txBody>
                  <a:tcPr marL="61429" marR="61429" marT="0" marB="0" anchor="ctr"/>
                </a:tc>
              </a:tr>
              <a:tr h="327624">
                <a:tc>
                  <a:txBody>
                    <a:bodyPr/>
                    <a:lstStyle/>
                    <a:p>
                      <a:pPr>
                        <a:spcAft>
                          <a:spcPts val="0"/>
                        </a:spcAft>
                        <a:tabLst>
                          <a:tab pos="1295400" algn="l"/>
                        </a:tabLst>
                      </a:pPr>
                      <a:r>
                        <a:rPr lang="es-EC" sz="1100">
                          <a:effectLst/>
                        </a:rPr>
                        <a:t>Altura de la antena</a:t>
                      </a:r>
                      <a:endParaRPr lang="es-EC" sz="1100">
                        <a:effectLst/>
                        <a:latin typeface="Times New Roman"/>
                        <a:ea typeface="Times New Roman"/>
                      </a:endParaRPr>
                    </a:p>
                  </a:txBody>
                  <a:tcPr marL="61429" marR="61429" marT="0" marB="0" anchor="ctr"/>
                </a:tc>
                <a:tc>
                  <a:txBody>
                    <a:bodyPr/>
                    <a:lstStyle/>
                    <a:p>
                      <a:pPr>
                        <a:spcAft>
                          <a:spcPts val="0"/>
                        </a:spcAft>
                        <a:tabLst>
                          <a:tab pos="1295400" algn="l"/>
                        </a:tabLst>
                      </a:pPr>
                      <a:r>
                        <a:rPr lang="es-EC" sz="1100">
                          <a:effectLst/>
                        </a:rPr>
                        <a:t>30 mts.</a:t>
                      </a:r>
                      <a:endParaRPr lang="es-EC" sz="1100">
                        <a:effectLst/>
                        <a:latin typeface="Times New Roman"/>
                        <a:ea typeface="Times New Roman"/>
                      </a:endParaRPr>
                    </a:p>
                  </a:txBody>
                  <a:tcPr marL="61429" marR="61429" marT="0" marB="0" anchor="ctr"/>
                </a:tc>
                <a:tc>
                  <a:txBody>
                    <a:bodyPr/>
                    <a:lstStyle/>
                    <a:p>
                      <a:pPr>
                        <a:spcAft>
                          <a:spcPts val="0"/>
                        </a:spcAft>
                        <a:tabLst>
                          <a:tab pos="1295400" algn="l"/>
                        </a:tabLst>
                      </a:pPr>
                      <a:r>
                        <a:rPr lang="es-EC" sz="1100" dirty="0">
                          <a:effectLst/>
                        </a:rPr>
                        <a:t> </a:t>
                      </a:r>
                      <a:endParaRPr lang="es-EC" sz="1100" dirty="0">
                        <a:effectLst/>
                        <a:latin typeface="Times New Roman"/>
                        <a:ea typeface="Times New Roman"/>
                      </a:endParaRPr>
                    </a:p>
                  </a:txBody>
                  <a:tcPr marL="61429" marR="61429" marT="0" marB="0" anchor="ctr"/>
                </a:tc>
              </a:tr>
              <a:tr h="655248">
                <a:tc>
                  <a:txBody>
                    <a:bodyPr/>
                    <a:lstStyle/>
                    <a:p>
                      <a:pPr>
                        <a:spcAft>
                          <a:spcPts val="0"/>
                        </a:spcAft>
                        <a:tabLst>
                          <a:tab pos="1295400" algn="l"/>
                        </a:tabLst>
                      </a:pPr>
                      <a:r>
                        <a:rPr lang="es-EC" sz="1100" dirty="0">
                          <a:effectLst/>
                        </a:rPr>
                        <a:t>Modo de acceso</a:t>
                      </a:r>
                      <a:endParaRPr lang="es-EC" sz="1100" dirty="0">
                        <a:effectLst/>
                        <a:latin typeface="Times New Roman"/>
                        <a:ea typeface="Times New Roman"/>
                      </a:endParaRPr>
                    </a:p>
                  </a:txBody>
                  <a:tcPr marL="61429" marR="61429" marT="0" marB="0" anchor="ctr"/>
                </a:tc>
                <a:tc>
                  <a:txBody>
                    <a:bodyPr/>
                    <a:lstStyle/>
                    <a:p>
                      <a:pPr>
                        <a:spcAft>
                          <a:spcPts val="0"/>
                        </a:spcAft>
                        <a:tabLst>
                          <a:tab pos="1295400" algn="l"/>
                        </a:tabLst>
                      </a:pPr>
                      <a:r>
                        <a:rPr lang="es-EC" sz="1100" dirty="0">
                          <a:effectLst/>
                        </a:rPr>
                        <a:t>FDD</a:t>
                      </a:r>
                      <a:endParaRPr lang="es-EC" sz="1100" dirty="0">
                        <a:effectLst/>
                        <a:latin typeface="Times New Roman"/>
                        <a:ea typeface="Times New Roman"/>
                      </a:endParaRPr>
                    </a:p>
                  </a:txBody>
                  <a:tcPr marL="61429" marR="61429" marT="0" marB="0" anchor="ctr"/>
                </a:tc>
                <a:tc>
                  <a:txBody>
                    <a:bodyPr/>
                    <a:lstStyle/>
                    <a:p>
                      <a:pPr>
                        <a:spcAft>
                          <a:spcPts val="0"/>
                        </a:spcAft>
                        <a:tabLst>
                          <a:tab pos="1295400" algn="l"/>
                        </a:tabLst>
                      </a:pPr>
                      <a:r>
                        <a:rPr lang="es-EC" sz="1100" dirty="0">
                          <a:effectLst/>
                        </a:rPr>
                        <a:t>(Duplexación por división de frecuencia).</a:t>
                      </a:r>
                      <a:endParaRPr lang="es-EC" sz="1100" dirty="0">
                        <a:effectLst/>
                        <a:latin typeface="Times New Roman"/>
                        <a:ea typeface="Times New Roman"/>
                      </a:endParaRPr>
                    </a:p>
                  </a:txBody>
                  <a:tcPr marL="61429" marR="61429" marT="0" marB="0" anchor="ctr"/>
                </a:tc>
              </a:tr>
              <a:tr h="655248">
                <a:tc>
                  <a:txBody>
                    <a:bodyPr/>
                    <a:lstStyle/>
                    <a:p>
                      <a:pPr>
                        <a:spcAft>
                          <a:spcPts val="0"/>
                        </a:spcAft>
                        <a:tabLst>
                          <a:tab pos="1295400" algn="l"/>
                        </a:tabLst>
                      </a:pPr>
                      <a:r>
                        <a:rPr lang="es-EC" sz="1100" dirty="0" smtClean="0">
                          <a:effectLst/>
                        </a:rPr>
                        <a:t>Ancho </a:t>
                      </a:r>
                      <a:r>
                        <a:rPr lang="es-EC" sz="1100" dirty="0">
                          <a:effectLst/>
                        </a:rPr>
                        <a:t>de banda de la portadora[MHz]</a:t>
                      </a:r>
                      <a:endParaRPr lang="es-EC" sz="1100" dirty="0">
                        <a:effectLst/>
                        <a:latin typeface="Times New Roman"/>
                        <a:ea typeface="Times New Roman"/>
                      </a:endParaRPr>
                    </a:p>
                  </a:txBody>
                  <a:tcPr marL="61429" marR="61429" marT="0" marB="0" anchor="ctr"/>
                </a:tc>
                <a:tc>
                  <a:txBody>
                    <a:bodyPr/>
                    <a:lstStyle/>
                    <a:p>
                      <a:pPr>
                        <a:spcAft>
                          <a:spcPts val="0"/>
                        </a:spcAft>
                        <a:tabLst>
                          <a:tab pos="1295400" algn="l"/>
                        </a:tabLst>
                      </a:pPr>
                      <a:r>
                        <a:rPr lang="es-EC" sz="1100" dirty="0" smtClean="0">
                          <a:effectLst/>
                        </a:rPr>
                        <a:t>3 Mhz</a:t>
                      </a:r>
                      <a:endParaRPr lang="es-EC" sz="1100" dirty="0">
                        <a:effectLst/>
                        <a:latin typeface="Times New Roman"/>
                        <a:ea typeface="Times New Roman"/>
                      </a:endParaRPr>
                    </a:p>
                  </a:txBody>
                  <a:tcPr marL="61429" marR="61429" marT="0" marB="0" anchor="ctr"/>
                </a:tc>
                <a:tc>
                  <a:txBody>
                    <a:bodyPr/>
                    <a:lstStyle/>
                    <a:p>
                      <a:pPr>
                        <a:spcAft>
                          <a:spcPts val="0"/>
                        </a:spcAft>
                        <a:tabLst>
                          <a:tab pos="1295400" algn="l"/>
                        </a:tabLst>
                      </a:pPr>
                      <a:r>
                        <a:rPr lang="es-EC" sz="1100" dirty="0">
                          <a:effectLst/>
                        </a:rPr>
                        <a:t> </a:t>
                      </a:r>
                      <a:endParaRPr lang="es-EC" sz="1100" dirty="0">
                        <a:effectLst/>
                        <a:latin typeface="Times New Roman"/>
                        <a:ea typeface="Times New Roman"/>
                      </a:endParaRPr>
                    </a:p>
                  </a:txBody>
                  <a:tcPr marL="61429" marR="61429" marT="0" marB="0" anchor="ctr"/>
                </a:tc>
              </a:tr>
              <a:tr h="327624">
                <a:tc>
                  <a:txBody>
                    <a:bodyPr/>
                    <a:lstStyle/>
                    <a:p>
                      <a:pPr>
                        <a:spcAft>
                          <a:spcPts val="0"/>
                        </a:spcAft>
                        <a:tabLst>
                          <a:tab pos="1295400" algn="l"/>
                        </a:tabLst>
                      </a:pPr>
                      <a:r>
                        <a:rPr lang="es-EC" sz="1100" dirty="0">
                          <a:effectLst/>
                        </a:rPr>
                        <a:t>Capacidad de usuarios</a:t>
                      </a:r>
                      <a:endParaRPr lang="es-EC" sz="1100" dirty="0">
                        <a:effectLst/>
                        <a:latin typeface="Times New Roman"/>
                        <a:ea typeface="Times New Roman"/>
                      </a:endParaRPr>
                    </a:p>
                  </a:txBody>
                  <a:tcPr marL="61429" marR="61429" marT="0" marB="0" anchor="ctr"/>
                </a:tc>
                <a:tc>
                  <a:txBody>
                    <a:bodyPr/>
                    <a:lstStyle/>
                    <a:p>
                      <a:pPr>
                        <a:spcAft>
                          <a:spcPts val="0"/>
                        </a:spcAft>
                        <a:tabLst>
                          <a:tab pos="1295400" algn="l"/>
                        </a:tabLst>
                      </a:pPr>
                      <a:r>
                        <a:rPr lang="es-EC" sz="1100" dirty="0">
                          <a:effectLst/>
                        </a:rPr>
                        <a:t>204 aprox.</a:t>
                      </a:r>
                      <a:endParaRPr lang="es-EC" sz="1100" dirty="0">
                        <a:effectLst/>
                        <a:latin typeface="Times New Roman"/>
                        <a:ea typeface="Times New Roman"/>
                      </a:endParaRPr>
                    </a:p>
                  </a:txBody>
                  <a:tcPr marL="61429" marR="61429" marT="0" marB="0" anchor="ctr"/>
                </a:tc>
                <a:tc>
                  <a:txBody>
                    <a:bodyPr/>
                    <a:lstStyle/>
                    <a:p>
                      <a:pPr>
                        <a:spcAft>
                          <a:spcPts val="0"/>
                        </a:spcAft>
                        <a:tabLst>
                          <a:tab pos="1295400" algn="l"/>
                        </a:tabLst>
                      </a:pPr>
                      <a:r>
                        <a:rPr lang="es-EC" sz="1100" dirty="0">
                          <a:effectLst/>
                        </a:rPr>
                        <a:t>Usuarios por portadora</a:t>
                      </a:r>
                      <a:endParaRPr lang="es-EC" sz="1100" dirty="0">
                        <a:effectLst/>
                        <a:latin typeface="Times New Roman"/>
                        <a:ea typeface="Times New Roman"/>
                      </a:endParaRPr>
                    </a:p>
                  </a:txBody>
                  <a:tcPr marL="61429" marR="61429" marT="0" marB="0" anchor="ctr"/>
                </a:tc>
              </a:tr>
              <a:tr h="655248">
                <a:tc>
                  <a:txBody>
                    <a:bodyPr/>
                    <a:lstStyle/>
                    <a:p>
                      <a:pPr>
                        <a:spcAft>
                          <a:spcPts val="0"/>
                        </a:spcAft>
                        <a:tabLst>
                          <a:tab pos="1295400" algn="l"/>
                        </a:tabLst>
                      </a:pPr>
                      <a:r>
                        <a:rPr lang="es-EC" sz="1100" dirty="0">
                          <a:effectLst/>
                        </a:rPr>
                        <a:t>Rango de frecuencia</a:t>
                      </a:r>
                      <a:endParaRPr lang="es-EC" sz="1100" dirty="0">
                        <a:effectLst/>
                        <a:latin typeface="Times New Roman"/>
                        <a:ea typeface="Times New Roman"/>
                      </a:endParaRPr>
                    </a:p>
                  </a:txBody>
                  <a:tcPr marL="61429" marR="61429" marT="0" marB="0" anchor="ctr"/>
                </a:tc>
                <a:tc>
                  <a:txBody>
                    <a:bodyPr/>
                    <a:lstStyle/>
                    <a:p>
                      <a:pPr>
                        <a:spcAft>
                          <a:spcPts val="0"/>
                        </a:spcAft>
                        <a:tabLst>
                          <a:tab pos="1295400" algn="l"/>
                        </a:tabLst>
                      </a:pPr>
                      <a:r>
                        <a:rPr lang="es-EC" sz="1100" dirty="0" smtClean="0">
                          <a:effectLst/>
                        </a:rPr>
                        <a:t>1890 Mhz </a:t>
                      </a:r>
                      <a:r>
                        <a:rPr lang="es-EC" sz="1100" dirty="0">
                          <a:effectLst/>
                        </a:rPr>
                        <a:t>a 1910Mhz</a:t>
                      </a:r>
                    </a:p>
                    <a:p>
                      <a:pPr>
                        <a:spcAft>
                          <a:spcPts val="0"/>
                        </a:spcAft>
                        <a:tabLst>
                          <a:tab pos="1295400" algn="l"/>
                        </a:tabLst>
                      </a:pPr>
                      <a:r>
                        <a:rPr lang="es-EC" sz="1100" dirty="0" smtClean="0">
                          <a:effectLst/>
                        </a:rPr>
                        <a:t>1970 Mhz </a:t>
                      </a:r>
                      <a:r>
                        <a:rPr lang="es-EC" sz="1100" dirty="0">
                          <a:effectLst/>
                        </a:rPr>
                        <a:t>a 1990Mhz</a:t>
                      </a:r>
                      <a:endParaRPr lang="es-EC" sz="1100" dirty="0">
                        <a:effectLst/>
                        <a:latin typeface="Times New Roman"/>
                        <a:ea typeface="Times New Roman"/>
                      </a:endParaRPr>
                    </a:p>
                  </a:txBody>
                  <a:tcPr marL="61429" marR="61429" marT="0" marB="0" anchor="ctr"/>
                </a:tc>
                <a:tc>
                  <a:txBody>
                    <a:bodyPr/>
                    <a:lstStyle/>
                    <a:p>
                      <a:pPr>
                        <a:spcAft>
                          <a:spcPts val="0"/>
                        </a:spcAft>
                        <a:tabLst>
                          <a:tab pos="1295400" algn="l"/>
                        </a:tabLst>
                      </a:pPr>
                      <a:r>
                        <a:rPr lang="es-EC" sz="1100" dirty="0">
                          <a:effectLst/>
                        </a:rPr>
                        <a:t>30Mhz (</a:t>
                      </a:r>
                      <a:r>
                        <a:rPr lang="es-EC" sz="1100" dirty="0" err="1" smtClean="0">
                          <a:effectLst/>
                        </a:rPr>
                        <a:t>2x20</a:t>
                      </a:r>
                      <a:r>
                        <a:rPr lang="es-EC" sz="1100" dirty="0" smtClean="0">
                          <a:effectLst/>
                        </a:rPr>
                        <a:t> Mhz</a:t>
                      </a:r>
                      <a:r>
                        <a:rPr lang="es-EC" sz="1100" dirty="0">
                          <a:effectLst/>
                        </a:rPr>
                        <a:t>), es decir, </a:t>
                      </a:r>
                      <a:r>
                        <a:rPr lang="es-EC" sz="1100" dirty="0" err="1" smtClean="0">
                          <a:effectLst/>
                        </a:rPr>
                        <a:t>20Mhz</a:t>
                      </a:r>
                      <a:r>
                        <a:rPr lang="es-EC" sz="1100" dirty="0" smtClean="0">
                          <a:effectLst/>
                        </a:rPr>
                        <a:t> </a:t>
                      </a:r>
                      <a:r>
                        <a:rPr lang="es-EC" sz="1100" dirty="0">
                          <a:effectLst/>
                        </a:rPr>
                        <a:t>por cada rango</a:t>
                      </a:r>
                      <a:endParaRPr lang="es-EC" sz="1100" dirty="0">
                        <a:effectLst/>
                        <a:latin typeface="Times New Roman"/>
                        <a:ea typeface="Times New Roman"/>
                      </a:endParaRPr>
                    </a:p>
                  </a:txBody>
                  <a:tcPr marL="61429" marR="61429" marT="0" marB="0" anchor="ctr"/>
                </a:tc>
              </a:tr>
              <a:tr h="655248">
                <a:tc>
                  <a:txBody>
                    <a:bodyPr/>
                    <a:lstStyle/>
                    <a:p>
                      <a:pPr>
                        <a:spcAft>
                          <a:spcPts val="0"/>
                        </a:spcAft>
                        <a:tabLst>
                          <a:tab pos="1295400" algn="l"/>
                        </a:tabLst>
                      </a:pPr>
                      <a:r>
                        <a:rPr lang="es-EC" sz="1100" dirty="0">
                          <a:effectLst/>
                        </a:rPr>
                        <a:t>Cantidad de portadoras (frecuencias)</a:t>
                      </a:r>
                      <a:endParaRPr lang="es-EC" sz="1100" dirty="0">
                        <a:effectLst/>
                        <a:latin typeface="Times New Roman"/>
                        <a:ea typeface="Times New Roman"/>
                      </a:endParaRPr>
                    </a:p>
                  </a:txBody>
                  <a:tcPr marL="61429" marR="61429" marT="0" marB="0" anchor="ctr"/>
                </a:tc>
                <a:tc>
                  <a:txBody>
                    <a:bodyPr/>
                    <a:lstStyle/>
                    <a:p>
                      <a:pPr>
                        <a:spcAft>
                          <a:spcPts val="0"/>
                        </a:spcAft>
                        <a:tabLst>
                          <a:tab pos="1295400" algn="l"/>
                        </a:tabLst>
                      </a:pPr>
                      <a:r>
                        <a:rPr lang="es-EC" sz="1100" dirty="0">
                          <a:effectLst/>
                        </a:rPr>
                        <a:t>6</a:t>
                      </a:r>
                      <a:endParaRPr lang="es-EC" sz="1100" dirty="0">
                        <a:effectLst/>
                        <a:latin typeface="Times New Roman"/>
                        <a:ea typeface="Times New Roman"/>
                      </a:endParaRPr>
                    </a:p>
                  </a:txBody>
                  <a:tcPr marL="61429" marR="61429" marT="0" marB="0" anchor="ctr"/>
                </a:tc>
                <a:tc>
                  <a:txBody>
                    <a:bodyPr/>
                    <a:lstStyle/>
                    <a:p>
                      <a:pPr>
                        <a:spcAft>
                          <a:spcPts val="0"/>
                        </a:spcAft>
                        <a:tabLst>
                          <a:tab pos="1295400" algn="l"/>
                        </a:tabLst>
                      </a:pPr>
                      <a:r>
                        <a:rPr lang="es-EC" sz="1100" dirty="0">
                          <a:effectLst/>
                        </a:rPr>
                        <a:t>Ancho de banda total </a:t>
                      </a:r>
                      <a:r>
                        <a:rPr lang="es-EC" sz="1100" dirty="0" smtClean="0">
                          <a:effectLst/>
                        </a:rPr>
                        <a:t>(</a:t>
                      </a:r>
                      <a:r>
                        <a:rPr lang="es-EC" sz="1100" dirty="0" err="1" smtClean="0">
                          <a:effectLst/>
                        </a:rPr>
                        <a:t>40Mhz</a:t>
                      </a:r>
                      <a:r>
                        <a:rPr lang="es-EC" sz="1100" dirty="0">
                          <a:effectLst/>
                        </a:rPr>
                        <a:t>) / Ancho de banda de la </a:t>
                      </a:r>
                      <a:r>
                        <a:rPr lang="es-EC" sz="1100" dirty="0" smtClean="0">
                          <a:effectLst/>
                        </a:rPr>
                        <a:t>portadora(3Mhz</a:t>
                      </a:r>
                      <a:r>
                        <a:rPr lang="es-EC" sz="1100" dirty="0">
                          <a:effectLst/>
                        </a:rPr>
                        <a:t>)</a:t>
                      </a:r>
                      <a:endParaRPr lang="es-EC" sz="1100" dirty="0">
                        <a:effectLst/>
                        <a:latin typeface="Times New Roman"/>
                        <a:ea typeface="Times New Roman"/>
                      </a:endParaRPr>
                    </a:p>
                  </a:txBody>
                  <a:tcPr marL="61429" marR="61429" marT="0" marB="0" anchor="ctr"/>
                </a:tc>
              </a:tr>
            </a:tbl>
          </a:graphicData>
        </a:graphic>
      </p:graphicFrame>
      <p:sp>
        <p:nvSpPr>
          <p:cNvPr id="5" name="4 Marcador de pie de página"/>
          <p:cNvSpPr>
            <a:spLocks noGrp="1"/>
          </p:cNvSpPr>
          <p:nvPr>
            <p:ph type="ftr" sz="quarter" idx="11"/>
          </p:nvPr>
        </p:nvSpPr>
        <p:spPr/>
        <p:txBody>
          <a:bodyPr/>
          <a:lstStyle/>
          <a:p>
            <a:r>
              <a:rPr lang="es-EC" smtClean="0"/>
              <a:t>Elaborado por Byron Ricaurte y Ronald Delgado Mayo 2010</a:t>
            </a:r>
            <a:endParaRPr lang="es-EC"/>
          </a:p>
        </p:txBody>
      </p:sp>
    </p:spTree>
    <p:extLst>
      <p:ext uri="{BB962C8B-B14F-4D97-AF65-F5344CB8AC3E}">
        <p14:creationId xmlns:p14="http://schemas.microsoft.com/office/powerpoint/2010/main" xmlns="" val="32373797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sz="4000" dirty="0" smtClean="0"/>
              <a:t>Espectro  de frecuencias Ecuador en la banda de 1900 Mhz</a:t>
            </a:r>
            <a:endParaRPr lang="es-EC" sz="4000" dirty="0"/>
          </a:p>
        </p:txBody>
      </p:sp>
      <p:pic>
        <p:nvPicPr>
          <p:cNvPr id="4" name="3 Marcador de contenido"/>
          <p:cNvPicPr>
            <a:picLocks noGrp="1"/>
          </p:cNvPicPr>
          <p:nvPr>
            <p:ph idx="1"/>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57200" y="1748358"/>
            <a:ext cx="7620000" cy="4504284"/>
          </a:xfrm>
          <a:prstGeom prst="rect">
            <a:avLst/>
          </a:prstGeom>
          <a:noFill/>
          <a:ln>
            <a:noFill/>
          </a:ln>
          <a:extLst>
            <a:ext uri="{909E8E84-426E-40DD-AFC4-6F175D3DCCD1}">
              <a14:hiddenFill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solidFill>
                  <a:srgbClr val="FFFFFF" mc:Ignorable=""/>
                </a:solidFill>
              </a14:hiddenFill>
            </a:ext>
            <a:ext uri="{91240B29-F687-4F45-9708-019B960494DF}">
              <a14:hiddenLine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w="9525">
                <a:solidFill>
                  <a:srgbClr val="000000" mc:Ignorable=""/>
                </a:solidFill>
                <a:miter lim="800000"/>
                <a:headEnd/>
                <a:tailEnd/>
              </a14:hiddenLine>
            </a:ext>
          </a:extLst>
        </p:spPr>
      </p:pic>
      <p:sp>
        <p:nvSpPr>
          <p:cNvPr id="5" name="4 Marcador de pie de página"/>
          <p:cNvSpPr>
            <a:spLocks noGrp="1"/>
          </p:cNvSpPr>
          <p:nvPr>
            <p:ph type="ftr" sz="quarter" idx="11"/>
          </p:nvPr>
        </p:nvSpPr>
        <p:spPr/>
        <p:txBody>
          <a:bodyPr/>
          <a:lstStyle/>
          <a:p>
            <a:r>
              <a:rPr lang="es-EC" smtClean="0"/>
              <a:t>Elaborado por Byron Ricaurte y Ronald Delgado Mayo 2010</a:t>
            </a:r>
            <a:endParaRPr lang="es-EC"/>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smtClean="0"/>
              <a:t>Plan de Frecuencia</a:t>
            </a:r>
            <a:endParaRPr lang="es-EC" b="1" dirty="0"/>
          </a:p>
        </p:txBody>
      </p:sp>
      <p:graphicFrame>
        <p:nvGraphicFramePr>
          <p:cNvPr id="6" name="5 Marcador de contenido"/>
          <p:cNvGraphicFramePr>
            <a:graphicFrameLocks noGrp="1"/>
          </p:cNvGraphicFramePr>
          <p:nvPr>
            <p:ph idx="1"/>
          </p:nvPr>
        </p:nvGraphicFramePr>
        <p:xfrm>
          <a:off x="1219199" y="1904999"/>
          <a:ext cx="5867402" cy="3886202"/>
        </p:xfrm>
        <a:graphic>
          <a:graphicData uri="http://schemas.openxmlformats.org/drawingml/2006/table">
            <a:tbl>
              <a:tblPr/>
              <a:tblGrid>
                <a:gridCol w="1132780"/>
                <a:gridCol w="1132780"/>
                <a:gridCol w="1080552"/>
                <a:gridCol w="1260645"/>
                <a:gridCol w="1260645"/>
              </a:tblGrid>
              <a:tr h="553196">
                <a:tc gridSpan="2">
                  <a:txBody>
                    <a:bodyPr/>
                    <a:lstStyle/>
                    <a:p>
                      <a:pPr marL="0" marR="0" algn="ctr">
                        <a:spcBef>
                          <a:spcPts val="0"/>
                        </a:spcBef>
                        <a:spcAft>
                          <a:spcPts val="0"/>
                        </a:spcAft>
                      </a:pPr>
                      <a:r>
                        <a:rPr lang="es-EC" sz="1600" dirty="0" smtClean="0">
                          <a:solidFill>
                            <a:srgbClr val="000000"/>
                          </a:solidFill>
                          <a:latin typeface="Calibri"/>
                          <a:ea typeface="Times New Roman"/>
                          <a:cs typeface="Times New Roman"/>
                        </a:rPr>
                        <a:t>FDD</a:t>
                      </a:r>
                      <a:endParaRPr lang="es-EC" sz="16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hMerge="1">
                  <a:txBody>
                    <a:bodyPr/>
                    <a:lstStyle/>
                    <a:p>
                      <a:endParaRPr lang="es-EC"/>
                    </a:p>
                  </a:txBody>
                  <a:tcPr/>
                </a:tc>
                <a:tc gridSpan="2">
                  <a:txBody>
                    <a:bodyPr/>
                    <a:lstStyle/>
                    <a:p>
                      <a:pPr marL="0" marR="0" algn="ctr">
                        <a:spcBef>
                          <a:spcPts val="0"/>
                        </a:spcBef>
                        <a:spcAft>
                          <a:spcPts val="0"/>
                        </a:spcAft>
                      </a:pPr>
                      <a:r>
                        <a:rPr lang="es-EC" sz="1600" b="1" dirty="0">
                          <a:solidFill>
                            <a:srgbClr val="000000"/>
                          </a:solidFill>
                          <a:latin typeface="Calibri"/>
                          <a:ea typeface="Times New Roman"/>
                          <a:cs typeface="Times New Roman"/>
                        </a:rPr>
                        <a:t>RANGO DE FRECUENCIA</a:t>
                      </a:r>
                      <a:endParaRPr lang="es-EC" sz="16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hMerge="1">
                  <a:txBody>
                    <a:bodyPr/>
                    <a:lstStyle/>
                    <a:p>
                      <a:endParaRPr lang="es-EC"/>
                    </a:p>
                  </a:txBody>
                  <a:tcPr/>
                </a:tc>
                <a:tc>
                  <a:txBody>
                    <a:bodyPr/>
                    <a:lstStyle/>
                    <a:p>
                      <a:pPr marL="0" marR="0" algn="ctr">
                        <a:spcBef>
                          <a:spcPts val="0"/>
                        </a:spcBef>
                        <a:spcAft>
                          <a:spcPts val="0"/>
                        </a:spcAft>
                      </a:pPr>
                      <a:r>
                        <a:rPr lang="es-EC" sz="1600" b="1">
                          <a:solidFill>
                            <a:srgbClr val="000000"/>
                          </a:solidFill>
                          <a:latin typeface="Calibri"/>
                          <a:ea typeface="Times New Roman"/>
                          <a:cs typeface="Times New Roman"/>
                        </a:rPr>
                        <a:t>FRECUENCIA CENTRAL</a:t>
                      </a:r>
                      <a:endParaRPr lang="es-EC" sz="16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r>
              <a:tr h="276598">
                <a:tc rowSpan="6">
                  <a:txBody>
                    <a:bodyPr/>
                    <a:lstStyle/>
                    <a:p>
                      <a:pPr marL="0" marR="0" algn="ctr">
                        <a:spcBef>
                          <a:spcPts val="0"/>
                        </a:spcBef>
                        <a:spcAft>
                          <a:spcPts val="0"/>
                        </a:spcAft>
                      </a:pPr>
                      <a:r>
                        <a:rPr lang="es-EC" sz="1600" b="1">
                          <a:solidFill>
                            <a:srgbClr val="000000"/>
                          </a:solidFill>
                          <a:latin typeface="Calibri"/>
                          <a:ea typeface="Times New Roman"/>
                          <a:cs typeface="Times New Roman"/>
                        </a:rPr>
                        <a:t>DL</a:t>
                      </a:r>
                      <a:endParaRPr lang="es-EC" sz="16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marL="0" marR="0" algn="ctr">
                        <a:spcBef>
                          <a:spcPts val="0"/>
                        </a:spcBef>
                        <a:spcAft>
                          <a:spcPts val="0"/>
                        </a:spcAft>
                      </a:pPr>
                      <a:r>
                        <a:rPr lang="es-EC" sz="1600" b="1" dirty="0">
                          <a:solidFill>
                            <a:srgbClr val="000000"/>
                          </a:solidFill>
                          <a:latin typeface="Calibri"/>
                          <a:ea typeface="Times New Roman"/>
                          <a:cs typeface="Times New Roman"/>
                        </a:rPr>
                        <a:t>F1</a:t>
                      </a:r>
                      <a:endParaRPr lang="es-EC" sz="16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s-EC" sz="1600">
                          <a:solidFill>
                            <a:srgbClr val="000000"/>
                          </a:solidFill>
                          <a:latin typeface="Calibri"/>
                          <a:ea typeface="Times New Roman"/>
                          <a:cs typeface="Times New Roman"/>
                        </a:rPr>
                        <a:t>1891</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1600">
                          <a:solidFill>
                            <a:srgbClr val="000000"/>
                          </a:solidFill>
                          <a:latin typeface="Calibri"/>
                          <a:ea typeface="Times New Roman"/>
                          <a:cs typeface="Times New Roman"/>
                        </a:rPr>
                        <a:t>1894</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1600">
                          <a:solidFill>
                            <a:srgbClr val="000000"/>
                          </a:solidFill>
                          <a:latin typeface="Calibri"/>
                          <a:ea typeface="Times New Roman"/>
                          <a:cs typeface="Times New Roman"/>
                        </a:rPr>
                        <a:t>1892.5</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598">
                <a:tc vMerge="1">
                  <a:txBody>
                    <a:bodyPr/>
                    <a:lstStyle/>
                    <a:p>
                      <a:endParaRPr lang="es-EC"/>
                    </a:p>
                  </a:txBody>
                  <a:tcPr/>
                </a:tc>
                <a:tc>
                  <a:txBody>
                    <a:bodyPr/>
                    <a:lstStyle/>
                    <a:p>
                      <a:pPr marL="0" marR="0" algn="ctr">
                        <a:spcBef>
                          <a:spcPts val="0"/>
                        </a:spcBef>
                        <a:spcAft>
                          <a:spcPts val="0"/>
                        </a:spcAft>
                      </a:pPr>
                      <a:r>
                        <a:rPr lang="es-EC" sz="1600" b="1">
                          <a:solidFill>
                            <a:srgbClr val="000000"/>
                          </a:solidFill>
                          <a:latin typeface="Calibri"/>
                          <a:ea typeface="Times New Roman"/>
                          <a:cs typeface="Times New Roman"/>
                        </a:rPr>
                        <a:t>F2</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s-EC" sz="1600" dirty="0">
                          <a:solidFill>
                            <a:srgbClr val="000000"/>
                          </a:solidFill>
                          <a:latin typeface="Calibri"/>
                          <a:ea typeface="Times New Roman"/>
                          <a:cs typeface="Times New Roman"/>
                        </a:rPr>
                        <a:t>1894</a:t>
                      </a:r>
                      <a:endParaRPr lang="es-EC" sz="16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1600">
                          <a:solidFill>
                            <a:srgbClr val="000000"/>
                          </a:solidFill>
                          <a:latin typeface="Calibri"/>
                          <a:ea typeface="Times New Roman"/>
                          <a:cs typeface="Times New Roman"/>
                        </a:rPr>
                        <a:t>1897</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1600">
                          <a:solidFill>
                            <a:srgbClr val="000000"/>
                          </a:solidFill>
                          <a:latin typeface="Calibri"/>
                          <a:ea typeface="Times New Roman"/>
                          <a:cs typeface="Times New Roman"/>
                        </a:rPr>
                        <a:t>1895.5</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598">
                <a:tc vMerge="1">
                  <a:txBody>
                    <a:bodyPr/>
                    <a:lstStyle/>
                    <a:p>
                      <a:endParaRPr lang="es-EC"/>
                    </a:p>
                  </a:txBody>
                  <a:tcPr/>
                </a:tc>
                <a:tc>
                  <a:txBody>
                    <a:bodyPr/>
                    <a:lstStyle/>
                    <a:p>
                      <a:pPr marL="0" marR="0" algn="ctr">
                        <a:spcBef>
                          <a:spcPts val="0"/>
                        </a:spcBef>
                        <a:spcAft>
                          <a:spcPts val="0"/>
                        </a:spcAft>
                      </a:pPr>
                      <a:r>
                        <a:rPr lang="es-EC" sz="1600" b="1">
                          <a:solidFill>
                            <a:srgbClr val="000000"/>
                          </a:solidFill>
                          <a:latin typeface="Calibri"/>
                          <a:ea typeface="Times New Roman"/>
                          <a:cs typeface="Times New Roman"/>
                        </a:rPr>
                        <a:t>F3</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s-EC" sz="1600" dirty="0">
                          <a:solidFill>
                            <a:srgbClr val="000000"/>
                          </a:solidFill>
                          <a:latin typeface="Calibri"/>
                          <a:ea typeface="Times New Roman"/>
                          <a:cs typeface="Times New Roman"/>
                        </a:rPr>
                        <a:t>1897</a:t>
                      </a:r>
                      <a:endParaRPr lang="es-EC" sz="16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1600">
                          <a:solidFill>
                            <a:srgbClr val="000000"/>
                          </a:solidFill>
                          <a:latin typeface="Calibri"/>
                          <a:ea typeface="Times New Roman"/>
                          <a:cs typeface="Times New Roman"/>
                        </a:rPr>
                        <a:t>1900</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1600">
                          <a:solidFill>
                            <a:srgbClr val="000000"/>
                          </a:solidFill>
                          <a:latin typeface="Calibri"/>
                          <a:ea typeface="Times New Roman"/>
                          <a:cs typeface="Times New Roman"/>
                        </a:rPr>
                        <a:t>1898.5</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598">
                <a:tc vMerge="1">
                  <a:txBody>
                    <a:bodyPr/>
                    <a:lstStyle/>
                    <a:p>
                      <a:endParaRPr lang="es-EC"/>
                    </a:p>
                  </a:txBody>
                  <a:tcPr/>
                </a:tc>
                <a:tc>
                  <a:txBody>
                    <a:bodyPr/>
                    <a:lstStyle/>
                    <a:p>
                      <a:pPr marL="0" marR="0" algn="ctr">
                        <a:spcBef>
                          <a:spcPts val="0"/>
                        </a:spcBef>
                        <a:spcAft>
                          <a:spcPts val="0"/>
                        </a:spcAft>
                      </a:pPr>
                      <a:r>
                        <a:rPr lang="es-EC" sz="1600" b="1" dirty="0">
                          <a:solidFill>
                            <a:srgbClr val="000000"/>
                          </a:solidFill>
                          <a:latin typeface="Calibri"/>
                          <a:ea typeface="Times New Roman"/>
                          <a:cs typeface="Times New Roman"/>
                        </a:rPr>
                        <a:t>F4</a:t>
                      </a:r>
                      <a:endParaRPr lang="es-EC" sz="16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s-EC" sz="1600">
                          <a:solidFill>
                            <a:srgbClr val="000000"/>
                          </a:solidFill>
                          <a:latin typeface="Calibri"/>
                          <a:ea typeface="Times New Roman"/>
                          <a:cs typeface="Times New Roman"/>
                        </a:rPr>
                        <a:t>1900</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1600" dirty="0">
                          <a:solidFill>
                            <a:srgbClr val="000000"/>
                          </a:solidFill>
                          <a:latin typeface="Calibri"/>
                          <a:ea typeface="Times New Roman"/>
                          <a:cs typeface="Times New Roman"/>
                        </a:rPr>
                        <a:t>1903</a:t>
                      </a:r>
                      <a:endParaRPr lang="es-EC" sz="16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1600">
                          <a:solidFill>
                            <a:srgbClr val="000000"/>
                          </a:solidFill>
                          <a:latin typeface="Calibri"/>
                          <a:ea typeface="Times New Roman"/>
                          <a:cs typeface="Times New Roman"/>
                        </a:rPr>
                        <a:t>1901.5</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598">
                <a:tc vMerge="1">
                  <a:txBody>
                    <a:bodyPr/>
                    <a:lstStyle/>
                    <a:p>
                      <a:endParaRPr lang="es-EC"/>
                    </a:p>
                  </a:txBody>
                  <a:tcPr/>
                </a:tc>
                <a:tc>
                  <a:txBody>
                    <a:bodyPr/>
                    <a:lstStyle/>
                    <a:p>
                      <a:pPr marL="0" marR="0" algn="ctr">
                        <a:spcBef>
                          <a:spcPts val="0"/>
                        </a:spcBef>
                        <a:spcAft>
                          <a:spcPts val="0"/>
                        </a:spcAft>
                      </a:pPr>
                      <a:r>
                        <a:rPr lang="es-EC" sz="1600" b="1" dirty="0">
                          <a:solidFill>
                            <a:srgbClr val="000000"/>
                          </a:solidFill>
                          <a:latin typeface="Calibri"/>
                          <a:ea typeface="Times New Roman"/>
                          <a:cs typeface="Times New Roman"/>
                        </a:rPr>
                        <a:t>F5</a:t>
                      </a:r>
                      <a:endParaRPr lang="es-EC" sz="16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s-EC" sz="1600">
                          <a:solidFill>
                            <a:srgbClr val="000000"/>
                          </a:solidFill>
                          <a:latin typeface="Calibri"/>
                          <a:ea typeface="Times New Roman"/>
                          <a:cs typeface="Times New Roman"/>
                        </a:rPr>
                        <a:t>1903</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1600" dirty="0">
                          <a:solidFill>
                            <a:srgbClr val="000000"/>
                          </a:solidFill>
                          <a:latin typeface="Calibri"/>
                          <a:ea typeface="Times New Roman"/>
                          <a:cs typeface="Times New Roman"/>
                        </a:rPr>
                        <a:t>1906</a:t>
                      </a:r>
                      <a:endParaRPr lang="es-EC" sz="16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1600">
                          <a:solidFill>
                            <a:srgbClr val="000000"/>
                          </a:solidFill>
                          <a:latin typeface="Calibri"/>
                          <a:ea typeface="Times New Roman"/>
                          <a:cs typeface="Times New Roman"/>
                        </a:rPr>
                        <a:t>1904.5</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598">
                <a:tc vMerge="1">
                  <a:txBody>
                    <a:bodyPr/>
                    <a:lstStyle/>
                    <a:p>
                      <a:endParaRPr lang="es-EC"/>
                    </a:p>
                  </a:txBody>
                  <a:tcPr/>
                </a:tc>
                <a:tc>
                  <a:txBody>
                    <a:bodyPr/>
                    <a:lstStyle/>
                    <a:p>
                      <a:pPr marL="0" marR="0" algn="ctr">
                        <a:spcBef>
                          <a:spcPts val="0"/>
                        </a:spcBef>
                        <a:spcAft>
                          <a:spcPts val="0"/>
                        </a:spcAft>
                      </a:pPr>
                      <a:r>
                        <a:rPr lang="es-EC" sz="1600" b="1">
                          <a:solidFill>
                            <a:srgbClr val="000000"/>
                          </a:solidFill>
                          <a:latin typeface="Calibri"/>
                          <a:ea typeface="Times New Roman"/>
                          <a:cs typeface="Times New Roman"/>
                        </a:rPr>
                        <a:t>F6</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s-EC" sz="1600">
                          <a:solidFill>
                            <a:srgbClr val="000000"/>
                          </a:solidFill>
                          <a:latin typeface="Calibri"/>
                          <a:ea typeface="Times New Roman"/>
                          <a:cs typeface="Times New Roman"/>
                        </a:rPr>
                        <a:t>1906</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1600">
                          <a:solidFill>
                            <a:srgbClr val="000000"/>
                          </a:solidFill>
                          <a:latin typeface="Calibri"/>
                          <a:ea typeface="Times New Roman"/>
                          <a:cs typeface="Times New Roman"/>
                        </a:rPr>
                        <a:t>1909</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1600">
                          <a:solidFill>
                            <a:srgbClr val="000000"/>
                          </a:solidFill>
                          <a:latin typeface="Calibri"/>
                          <a:ea typeface="Times New Roman"/>
                          <a:cs typeface="Times New Roman"/>
                        </a:rPr>
                        <a:t>1907.5</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598">
                <a:tc rowSpan="6">
                  <a:txBody>
                    <a:bodyPr/>
                    <a:lstStyle/>
                    <a:p>
                      <a:pPr marL="0" marR="0" algn="ctr">
                        <a:spcBef>
                          <a:spcPts val="0"/>
                        </a:spcBef>
                        <a:spcAft>
                          <a:spcPts val="0"/>
                        </a:spcAft>
                      </a:pPr>
                      <a:r>
                        <a:rPr lang="es-EC" sz="1600" b="1">
                          <a:solidFill>
                            <a:srgbClr val="000000"/>
                          </a:solidFill>
                          <a:latin typeface="Calibri"/>
                          <a:ea typeface="Times New Roman"/>
                          <a:cs typeface="Times New Roman"/>
                        </a:rPr>
                        <a:t>UL</a:t>
                      </a:r>
                      <a:endParaRPr lang="es-EC" sz="16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marL="0" marR="0" algn="ctr">
                        <a:spcBef>
                          <a:spcPts val="0"/>
                        </a:spcBef>
                        <a:spcAft>
                          <a:spcPts val="0"/>
                        </a:spcAft>
                      </a:pPr>
                      <a:r>
                        <a:rPr lang="es-EC" sz="1600" b="1" dirty="0">
                          <a:solidFill>
                            <a:srgbClr val="000000"/>
                          </a:solidFill>
                          <a:latin typeface="Calibri"/>
                          <a:ea typeface="Times New Roman"/>
                          <a:cs typeface="Times New Roman"/>
                        </a:rPr>
                        <a:t>F1'</a:t>
                      </a:r>
                      <a:endParaRPr lang="es-EC" sz="16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s-EC" sz="1600">
                          <a:solidFill>
                            <a:srgbClr val="000000"/>
                          </a:solidFill>
                          <a:latin typeface="Calibri"/>
                          <a:ea typeface="Times New Roman"/>
                          <a:cs typeface="Times New Roman"/>
                        </a:rPr>
                        <a:t>1971</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1600" dirty="0">
                          <a:solidFill>
                            <a:srgbClr val="000000"/>
                          </a:solidFill>
                          <a:latin typeface="Calibri"/>
                          <a:ea typeface="Times New Roman"/>
                          <a:cs typeface="Times New Roman"/>
                        </a:rPr>
                        <a:t>1974</a:t>
                      </a:r>
                      <a:endParaRPr lang="es-EC" sz="16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1600">
                          <a:solidFill>
                            <a:srgbClr val="000000"/>
                          </a:solidFill>
                          <a:latin typeface="Calibri"/>
                          <a:ea typeface="Times New Roman"/>
                          <a:cs typeface="Times New Roman"/>
                        </a:rPr>
                        <a:t>1972.5</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598">
                <a:tc vMerge="1">
                  <a:txBody>
                    <a:bodyPr/>
                    <a:lstStyle/>
                    <a:p>
                      <a:endParaRPr lang="es-EC"/>
                    </a:p>
                  </a:txBody>
                  <a:tcPr/>
                </a:tc>
                <a:tc>
                  <a:txBody>
                    <a:bodyPr/>
                    <a:lstStyle/>
                    <a:p>
                      <a:pPr marL="0" marR="0" algn="ctr">
                        <a:spcBef>
                          <a:spcPts val="0"/>
                        </a:spcBef>
                        <a:spcAft>
                          <a:spcPts val="0"/>
                        </a:spcAft>
                      </a:pPr>
                      <a:r>
                        <a:rPr lang="es-EC" sz="1600" b="1">
                          <a:solidFill>
                            <a:srgbClr val="000000"/>
                          </a:solidFill>
                          <a:latin typeface="Calibri"/>
                          <a:ea typeface="Times New Roman"/>
                          <a:cs typeface="Times New Roman"/>
                        </a:rPr>
                        <a:t>F2'</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s-EC" sz="1600">
                          <a:solidFill>
                            <a:srgbClr val="000000"/>
                          </a:solidFill>
                          <a:latin typeface="Calibri"/>
                          <a:ea typeface="Times New Roman"/>
                          <a:cs typeface="Times New Roman"/>
                        </a:rPr>
                        <a:t>1974</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1600" dirty="0">
                          <a:solidFill>
                            <a:srgbClr val="000000"/>
                          </a:solidFill>
                          <a:latin typeface="Calibri"/>
                          <a:ea typeface="Times New Roman"/>
                          <a:cs typeface="Times New Roman"/>
                        </a:rPr>
                        <a:t>1977</a:t>
                      </a:r>
                      <a:endParaRPr lang="es-EC" sz="16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1600">
                          <a:solidFill>
                            <a:srgbClr val="000000"/>
                          </a:solidFill>
                          <a:latin typeface="Calibri"/>
                          <a:ea typeface="Times New Roman"/>
                          <a:cs typeface="Times New Roman"/>
                        </a:rPr>
                        <a:t>1975.5</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598">
                <a:tc vMerge="1">
                  <a:txBody>
                    <a:bodyPr/>
                    <a:lstStyle/>
                    <a:p>
                      <a:endParaRPr lang="es-EC"/>
                    </a:p>
                  </a:txBody>
                  <a:tcPr/>
                </a:tc>
                <a:tc>
                  <a:txBody>
                    <a:bodyPr/>
                    <a:lstStyle/>
                    <a:p>
                      <a:pPr marL="0" marR="0" algn="ctr">
                        <a:spcBef>
                          <a:spcPts val="0"/>
                        </a:spcBef>
                        <a:spcAft>
                          <a:spcPts val="0"/>
                        </a:spcAft>
                      </a:pPr>
                      <a:r>
                        <a:rPr lang="es-EC" sz="1600" b="1">
                          <a:solidFill>
                            <a:srgbClr val="000000"/>
                          </a:solidFill>
                          <a:latin typeface="Calibri"/>
                          <a:ea typeface="Times New Roman"/>
                          <a:cs typeface="Times New Roman"/>
                        </a:rPr>
                        <a:t>F3'</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s-EC" sz="1600">
                          <a:solidFill>
                            <a:srgbClr val="000000"/>
                          </a:solidFill>
                          <a:latin typeface="Calibri"/>
                          <a:ea typeface="Times New Roman"/>
                          <a:cs typeface="Times New Roman"/>
                        </a:rPr>
                        <a:t>1977</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1600" dirty="0">
                          <a:solidFill>
                            <a:srgbClr val="000000"/>
                          </a:solidFill>
                          <a:latin typeface="Calibri"/>
                          <a:ea typeface="Times New Roman"/>
                          <a:cs typeface="Times New Roman"/>
                        </a:rPr>
                        <a:t>1980</a:t>
                      </a:r>
                      <a:endParaRPr lang="es-EC" sz="16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1600">
                          <a:solidFill>
                            <a:srgbClr val="000000"/>
                          </a:solidFill>
                          <a:latin typeface="Calibri"/>
                          <a:ea typeface="Times New Roman"/>
                          <a:cs typeface="Times New Roman"/>
                        </a:rPr>
                        <a:t>1978.5</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598">
                <a:tc vMerge="1">
                  <a:txBody>
                    <a:bodyPr/>
                    <a:lstStyle/>
                    <a:p>
                      <a:endParaRPr lang="es-EC"/>
                    </a:p>
                  </a:txBody>
                  <a:tcPr/>
                </a:tc>
                <a:tc>
                  <a:txBody>
                    <a:bodyPr/>
                    <a:lstStyle/>
                    <a:p>
                      <a:pPr marL="0" marR="0" algn="ctr">
                        <a:spcBef>
                          <a:spcPts val="0"/>
                        </a:spcBef>
                        <a:spcAft>
                          <a:spcPts val="0"/>
                        </a:spcAft>
                      </a:pPr>
                      <a:r>
                        <a:rPr lang="es-EC" sz="1600" b="1" dirty="0">
                          <a:solidFill>
                            <a:srgbClr val="000000"/>
                          </a:solidFill>
                          <a:latin typeface="Calibri"/>
                          <a:ea typeface="Times New Roman"/>
                          <a:cs typeface="Times New Roman"/>
                        </a:rPr>
                        <a:t>F4'</a:t>
                      </a:r>
                      <a:endParaRPr lang="es-EC" sz="16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s-EC" sz="1600">
                          <a:solidFill>
                            <a:srgbClr val="000000"/>
                          </a:solidFill>
                          <a:latin typeface="Calibri"/>
                          <a:ea typeface="Times New Roman"/>
                          <a:cs typeface="Times New Roman"/>
                        </a:rPr>
                        <a:t>1980</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1600">
                          <a:solidFill>
                            <a:srgbClr val="000000"/>
                          </a:solidFill>
                          <a:latin typeface="Calibri"/>
                          <a:ea typeface="Times New Roman"/>
                          <a:cs typeface="Times New Roman"/>
                        </a:rPr>
                        <a:t>1983</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1600">
                          <a:solidFill>
                            <a:srgbClr val="000000"/>
                          </a:solidFill>
                          <a:latin typeface="Calibri"/>
                          <a:ea typeface="Times New Roman"/>
                          <a:cs typeface="Times New Roman"/>
                        </a:rPr>
                        <a:t>1981.5</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598">
                <a:tc vMerge="1">
                  <a:txBody>
                    <a:bodyPr/>
                    <a:lstStyle/>
                    <a:p>
                      <a:endParaRPr lang="es-EC"/>
                    </a:p>
                  </a:txBody>
                  <a:tcPr/>
                </a:tc>
                <a:tc>
                  <a:txBody>
                    <a:bodyPr/>
                    <a:lstStyle/>
                    <a:p>
                      <a:pPr marL="0" marR="0" algn="ctr">
                        <a:spcBef>
                          <a:spcPts val="0"/>
                        </a:spcBef>
                        <a:spcAft>
                          <a:spcPts val="0"/>
                        </a:spcAft>
                      </a:pPr>
                      <a:r>
                        <a:rPr lang="es-EC" sz="1600" b="1" dirty="0">
                          <a:solidFill>
                            <a:srgbClr val="000000"/>
                          </a:solidFill>
                          <a:latin typeface="Calibri"/>
                          <a:ea typeface="Times New Roman"/>
                          <a:cs typeface="Times New Roman"/>
                        </a:rPr>
                        <a:t>F5'</a:t>
                      </a:r>
                      <a:endParaRPr lang="es-EC" sz="16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s-EC" sz="1600" dirty="0">
                          <a:solidFill>
                            <a:srgbClr val="000000"/>
                          </a:solidFill>
                          <a:latin typeface="Calibri"/>
                          <a:ea typeface="Times New Roman"/>
                          <a:cs typeface="Times New Roman"/>
                        </a:rPr>
                        <a:t>1983</a:t>
                      </a:r>
                      <a:endParaRPr lang="es-EC" sz="16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1600">
                          <a:solidFill>
                            <a:srgbClr val="000000"/>
                          </a:solidFill>
                          <a:latin typeface="Calibri"/>
                          <a:ea typeface="Times New Roman"/>
                          <a:cs typeface="Times New Roman"/>
                        </a:rPr>
                        <a:t>1986</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1600">
                          <a:solidFill>
                            <a:srgbClr val="000000"/>
                          </a:solidFill>
                          <a:latin typeface="Calibri"/>
                          <a:ea typeface="Times New Roman"/>
                          <a:cs typeface="Times New Roman"/>
                        </a:rPr>
                        <a:t>1984.5</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428">
                <a:tc vMerge="1">
                  <a:txBody>
                    <a:bodyPr/>
                    <a:lstStyle/>
                    <a:p>
                      <a:endParaRPr lang="es-EC"/>
                    </a:p>
                  </a:txBody>
                  <a:tcPr/>
                </a:tc>
                <a:tc>
                  <a:txBody>
                    <a:bodyPr/>
                    <a:lstStyle/>
                    <a:p>
                      <a:pPr marL="0" marR="0" algn="ctr">
                        <a:spcBef>
                          <a:spcPts val="0"/>
                        </a:spcBef>
                        <a:spcAft>
                          <a:spcPts val="0"/>
                        </a:spcAft>
                      </a:pPr>
                      <a:r>
                        <a:rPr lang="es-EC" sz="1600" b="1">
                          <a:solidFill>
                            <a:srgbClr val="000000"/>
                          </a:solidFill>
                          <a:latin typeface="Calibri"/>
                          <a:ea typeface="Times New Roman"/>
                          <a:cs typeface="Times New Roman"/>
                        </a:rPr>
                        <a:t>F6'</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s-EC" sz="1600">
                          <a:solidFill>
                            <a:srgbClr val="000000"/>
                          </a:solidFill>
                          <a:latin typeface="Calibri"/>
                          <a:ea typeface="Times New Roman"/>
                          <a:cs typeface="Times New Roman"/>
                        </a:rPr>
                        <a:t>1986</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1600">
                          <a:solidFill>
                            <a:srgbClr val="000000"/>
                          </a:solidFill>
                          <a:latin typeface="Calibri"/>
                          <a:ea typeface="Times New Roman"/>
                          <a:cs typeface="Times New Roman"/>
                        </a:rPr>
                        <a:t>1989</a:t>
                      </a:r>
                      <a:endParaRPr lang="es-EC" sz="16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1600" dirty="0">
                          <a:solidFill>
                            <a:srgbClr val="000000"/>
                          </a:solidFill>
                          <a:latin typeface="Calibri"/>
                          <a:ea typeface="Times New Roman"/>
                          <a:cs typeface="Times New Roman"/>
                        </a:rPr>
                        <a:t>1987.5</a:t>
                      </a:r>
                      <a:endParaRPr lang="es-EC" sz="16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6 Marcador de pie de página"/>
          <p:cNvSpPr>
            <a:spLocks noGrp="1"/>
          </p:cNvSpPr>
          <p:nvPr>
            <p:ph type="ftr" sz="quarter" idx="11"/>
          </p:nvPr>
        </p:nvSpPr>
        <p:spPr/>
        <p:txBody>
          <a:bodyPr/>
          <a:lstStyle/>
          <a:p>
            <a:r>
              <a:rPr lang="es-EC" smtClean="0"/>
              <a:t>Elaborado por Byron Ricaurte y Ronald Delgado Mayo 2010</a:t>
            </a:r>
            <a:endParaRPr lang="es-EC"/>
          </a:p>
        </p:txBody>
      </p:sp>
    </p:spTree>
    <p:extLst>
      <p:ext uri="{BB962C8B-B14F-4D97-AF65-F5344CB8AC3E}">
        <p14:creationId xmlns:p14="http://schemas.microsoft.com/office/powerpoint/2010/main" xmlns="" val="26283304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sz="3600" b="1" dirty="0" smtClean="0"/>
              <a:t>Distribución de Frecuencias</a:t>
            </a:r>
            <a:endParaRPr lang="es-EC" sz="3600" b="1" dirty="0"/>
          </a:p>
        </p:txBody>
      </p:sp>
      <p:pic>
        <p:nvPicPr>
          <p:cNvPr id="3074" name="Imagen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971600" y="1916832"/>
            <a:ext cx="6912768" cy="4207012"/>
          </a:xfrm>
          <a:prstGeom prst="rect">
            <a:avLst/>
          </a:prstGeom>
          <a:noFill/>
          <a:extLst>
            <a:ext uri="{909E8E84-426E-40DD-AFC4-6F175D3DCCD1}">
              <a14:hiddenFill xmlns:a14="http://schemas.microsoft.com/office/drawing/2010/main" xmlns="">
                <a:solidFill>
                  <a:srgbClr xmlns:mc="http://schemas.openxmlformats.org/markup-compatibility/2006" val="FFFFFF" mc:Ignorable=""/>
                </a:solidFill>
              </a14:hiddenFill>
            </a:ext>
          </a:extLst>
        </p:spPr>
      </p:pic>
      <p:sp>
        <p:nvSpPr>
          <p:cNvPr id="4" name="3 Marcador de pie de página"/>
          <p:cNvSpPr>
            <a:spLocks noGrp="1"/>
          </p:cNvSpPr>
          <p:nvPr>
            <p:ph type="ftr" sz="quarter" idx="11"/>
          </p:nvPr>
        </p:nvSpPr>
        <p:spPr/>
        <p:txBody>
          <a:bodyPr/>
          <a:lstStyle/>
          <a:p>
            <a:r>
              <a:rPr lang="es-EC" smtClean="0"/>
              <a:t>Elaborado por Byron Ricaurte y Ronald Delgado Mayo 2010</a:t>
            </a:r>
            <a:endParaRPr lang="es-EC"/>
          </a:p>
        </p:txBody>
      </p:sp>
    </p:spTree>
    <p:extLst>
      <p:ext uri="{BB962C8B-B14F-4D97-AF65-F5344CB8AC3E}">
        <p14:creationId xmlns:p14="http://schemas.microsoft.com/office/powerpoint/2010/main" xmlns="" val="24597979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Nodo Porta Vita</a:t>
            </a:r>
            <a:endParaRPr lang="es-EC" dirty="0"/>
          </a:p>
        </p:txBody>
      </p:sp>
      <p:graphicFrame>
        <p:nvGraphicFramePr>
          <p:cNvPr id="5" name="4 Marcador de contenido"/>
          <p:cNvGraphicFramePr>
            <a:graphicFrameLocks noGrp="1"/>
          </p:cNvGraphicFramePr>
          <p:nvPr>
            <p:ph idx="1"/>
          </p:nvPr>
        </p:nvGraphicFramePr>
        <p:xfrm>
          <a:off x="152400" y="1524000"/>
          <a:ext cx="8000999" cy="4724401"/>
        </p:xfrm>
        <a:graphic>
          <a:graphicData uri="http://schemas.openxmlformats.org/drawingml/2006/table">
            <a:tbl>
              <a:tblPr/>
              <a:tblGrid>
                <a:gridCol w="2146077"/>
                <a:gridCol w="1980784"/>
                <a:gridCol w="1937069"/>
                <a:gridCol w="1937069"/>
              </a:tblGrid>
              <a:tr h="494250">
                <a:tc>
                  <a:txBody>
                    <a:bodyPr/>
                    <a:lstStyle/>
                    <a:p>
                      <a:pPr marL="0" marR="0" algn="ctr">
                        <a:spcBef>
                          <a:spcPts val="0"/>
                        </a:spcBef>
                        <a:spcAft>
                          <a:spcPts val="0"/>
                        </a:spcAft>
                      </a:pPr>
                      <a:r>
                        <a:rPr lang="es-EC" sz="1200" b="1" dirty="0">
                          <a:solidFill>
                            <a:srgbClr val="FFFFFF"/>
                          </a:solidFill>
                          <a:latin typeface="Arial"/>
                          <a:ea typeface="Times New Roman"/>
                          <a:cs typeface="Times New Roman"/>
                        </a:rPr>
                        <a:t>NODO</a:t>
                      </a:r>
                      <a:endParaRPr lang="es-EC" sz="24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gridSpan="3">
                  <a:txBody>
                    <a:bodyPr/>
                    <a:lstStyle/>
                    <a:p>
                      <a:pPr marL="0" marR="0" algn="ctr">
                        <a:spcBef>
                          <a:spcPts val="0"/>
                        </a:spcBef>
                        <a:spcAft>
                          <a:spcPts val="0"/>
                        </a:spcAft>
                      </a:pPr>
                      <a:r>
                        <a:rPr lang="es-EC" sz="1400">
                          <a:latin typeface="Calibri"/>
                          <a:ea typeface="Times New Roman"/>
                          <a:cs typeface="Times New Roman"/>
                        </a:rPr>
                        <a:t>PORTA VITA</a:t>
                      </a:r>
                      <a:endParaRPr lang="es-EC" sz="2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hMerge="1">
                  <a:txBody>
                    <a:bodyPr/>
                    <a:lstStyle/>
                    <a:p>
                      <a:endParaRPr lang="es-EC"/>
                    </a:p>
                  </a:txBody>
                  <a:tcPr/>
                </a:tc>
                <a:tc hMerge="1">
                  <a:txBody>
                    <a:bodyPr/>
                    <a:lstStyle/>
                    <a:p>
                      <a:endParaRPr lang="es-EC"/>
                    </a:p>
                  </a:txBody>
                  <a:tcPr/>
                </a:tc>
              </a:tr>
              <a:tr h="494250">
                <a:tc>
                  <a:txBody>
                    <a:bodyPr/>
                    <a:lstStyle/>
                    <a:p>
                      <a:pPr marL="0" marR="0" algn="ctr">
                        <a:spcBef>
                          <a:spcPts val="0"/>
                        </a:spcBef>
                        <a:spcAft>
                          <a:spcPts val="0"/>
                        </a:spcAft>
                      </a:pPr>
                      <a:r>
                        <a:rPr lang="es-EC" sz="1200" b="1">
                          <a:solidFill>
                            <a:srgbClr val="FFFFFF"/>
                          </a:solidFill>
                          <a:latin typeface="Arial"/>
                          <a:ea typeface="Times New Roman"/>
                          <a:cs typeface="Times New Roman"/>
                        </a:rPr>
                        <a:t>SECTOR</a:t>
                      </a:r>
                      <a:endParaRPr lang="es-EC" sz="2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marL="0" marR="0" algn="ctr">
                        <a:spcBef>
                          <a:spcPts val="0"/>
                        </a:spcBef>
                        <a:spcAft>
                          <a:spcPts val="0"/>
                        </a:spcAft>
                      </a:pPr>
                      <a:r>
                        <a:rPr lang="es-EC" sz="1400" dirty="0">
                          <a:latin typeface="Calibri"/>
                          <a:ea typeface="Times New Roman"/>
                          <a:cs typeface="Times New Roman"/>
                        </a:rPr>
                        <a:t>PORTA VITA X</a:t>
                      </a:r>
                      <a:endParaRPr lang="es-EC" sz="24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1400">
                          <a:latin typeface="Calibri"/>
                          <a:ea typeface="Times New Roman"/>
                          <a:cs typeface="Times New Roman"/>
                        </a:rPr>
                        <a:t>PORTA VITA Y</a:t>
                      </a:r>
                      <a:endParaRPr lang="es-EC" sz="2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1400">
                          <a:latin typeface="Calibri"/>
                          <a:ea typeface="Times New Roman"/>
                          <a:cs typeface="Times New Roman"/>
                        </a:rPr>
                        <a:t>PORTA VITA Z</a:t>
                      </a:r>
                      <a:endParaRPr lang="es-EC" sz="2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714">
                <a:tc>
                  <a:txBody>
                    <a:bodyPr/>
                    <a:lstStyle/>
                    <a:p>
                      <a:pPr marL="0" marR="0" algn="ctr">
                        <a:spcBef>
                          <a:spcPts val="0"/>
                        </a:spcBef>
                        <a:spcAft>
                          <a:spcPts val="0"/>
                        </a:spcAft>
                      </a:pPr>
                      <a:r>
                        <a:rPr lang="es-EC" sz="1200" b="1" dirty="0">
                          <a:solidFill>
                            <a:srgbClr val="FFFFFF"/>
                          </a:solidFill>
                          <a:latin typeface="Arial"/>
                          <a:ea typeface="Times New Roman"/>
                          <a:cs typeface="Times New Roman"/>
                        </a:rPr>
                        <a:t>LONGITUD</a:t>
                      </a:r>
                      <a:endParaRPr lang="es-EC" sz="24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marL="0" marR="0" algn="ctr">
                        <a:spcBef>
                          <a:spcPts val="0"/>
                        </a:spcBef>
                        <a:spcAft>
                          <a:spcPts val="0"/>
                        </a:spcAft>
                      </a:pPr>
                      <a:r>
                        <a:rPr lang="es-EC" sz="1600" dirty="0">
                          <a:solidFill>
                            <a:srgbClr val="000000"/>
                          </a:solidFill>
                          <a:latin typeface="Arial"/>
                          <a:ea typeface="Times New Roman"/>
                          <a:cs typeface="Times New Roman"/>
                        </a:rPr>
                        <a:t>79° 59’ 11.6’’ </a:t>
                      </a:r>
                      <a:endParaRPr lang="es-EC" sz="24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1600">
                          <a:solidFill>
                            <a:srgbClr val="000000"/>
                          </a:solidFill>
                          <a:latin typeface="Arial"/>
                          <a:ea typeface="Times New Roman"/>
                          <a:cs typeface="Times New Roman"/>
                        </a:rPr>
                        <a:t>79° 59’ 11.6’’ </a:t>
                      </a:r>
                      <a:endParaRPr lang="es-EC" sz="2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1600">
                          <a:solidFill>
                            <a:srgbClr val="000000"/>
                          </a:solidFill>
                          <a:latin typeface="Arial"/>
                          <a:ea typeface="Times New Roman"/>
                          <a:cs typeface="Times New Roman"/>
                        </a:rPr>
                        <a:t>79° 59’ 11.6’’ </a:t>
                      </a:r>
                      <a:endParaRPr lang="es-EC" sz="2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714">
                <a:tc>
                  <a:txBody>
                    <a:bodyPr/>
                    <a:lstStyle/>
                    <a:p>
                      <a:pPr marL="0" marR="0" algn="ctr">
                        <a:spcBef>
                          <a:spcPts val="0"/>
                        </a:spcBef>
                        <a:spcAft>
                          <a:spcPts val="0"/>
                        </a:spcAft>
                      </a:pPr>
                      <a:r>
                        <a:rPr lang="es-EC" sz="1200" b="1">
                          <a:solidFill>
                            <a:srgbClr val="FFFFFF"/>
                          </a:solidFill>
                          <a:latin typeface="Arial"/>
                          <a:ea typeface="Times New Roman"/>
                          <a:cs typeface="Times New Roman"/>
                        </a:rPr>
                        <a:t>LATITUD</a:t>
                      </a:r>
                      <a:endParaRPr lang="es-EC" sz="2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marL="0" marR="0" algn="ctr">
                        <a:spcBef>
                          <a:spcPts val="0"/>
                        </a:spcBef>
                        <a:spcAft>
                          <a:spcPts val="0"/>
                        </a:spcAft>
                      </a:pPr>
                      <a:r>
                        <a:rPr lang="es-EC" sz="1600">
                          <a:solidFill>
                            <a:srgbClr val="000000"/>
                          </a:solidFill>
                          <a:latin typeface="Arial"/>
                          <a:ea typeface="Times New Roman"/>
                          <a:cs typeface="Times New Roman"/>
                        </a:rPr>
                        <a:t>2° 10’ 56.7’’ </a:t>
                      </a:r>
                      <a:endParaRPr lang="es-EC" sz="2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1600">
                          <a:solidFill>
                            <a:srgbClr val="000000"/>
                          </a:solidFill>
                          <a:latin typeface="Arial"/>
                          <a:ea typeface="Times New Roman"/>
                          <a:cs typeface="Times New Roman"/>
                        </a:rPr>
                        <a:t>2° 10’ 56.7’’ </a:t>
                      </a:r>
                      <a:endParaRPr lang="es-EC" sz="2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1600">
                          <a:solidFill>
                            <a:srgbClr val="000000"/>
                          </a:solidFill>
                          <a:latin typeface="Arial"/>
                          <a:ea typeface="Times New Roman"/>
                          <a:cs typeface="Times New Roman"/>
                        </a:rPr>
                        <a:t>2° 10’ 56.7’’ </a:t>
                      </a:r>
                      <a:endParaRPr lang="es-EC" sz="2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714">
                <a:tc rowSpan="2">
                  <a:txBody>
                    <a:bodyPr/>
                    <a:lstStyle/>
                    <a:p>
                      <a:pPr marL="0" marR="0" algn="ctr">
                        <a:spcBef>
                          <a:spcPts val="0"/>
                        </a:spcBef>
                        <a:spcAft>
                          <a:spcPts val="0"/>
                        </a:spcAft>
                      </a:pPr>
                      <a:r>
                        <a:rPr lang="es-EC" sz="1200" b="1">
                          <a:solidFill>
                            <a:srgbClr val="FFFFFF"/>
                          </a:solidFill>
                          <a:latin typeface="Arial"/>
                          <a:ea typeface="Times New Roman"/>
                          <a:cs typeface="Times New Roman"/>
                        </a:rPr>
                        <a:t>FRECUENCIA CENTRAL DL[MHZ] </a:t>
                      </a:r>
                      <a:endParaRPr lang="es-EC" sz="2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marL="0" marR="0" algn="ctr">
                        <a:spcBef>
                          <a:spcPts val="0"/>
                        </a:spcBef>
                        <a:spcAft>
                          <a:spcPts val="0"/>
                        </a:spcAft>
                      </a:pPr>
                      <a:r>
                        <a:rPr lang="es-EC" sz="2000" dirty="0">
                          <a:solidFill>
                            <a:srgbClr val="000000"/>
                          </a:solidFill>
                          <a:latin typeface="Calibri"/>
                          <a:ea typeface="Times New Roman"/>
                          <a:cs typeface="Times New Roman"/>
                        </a:rPr>
                        <a:t>1898,5</a:t>
                      </a:r>
                      <a:endParaRPr lang="es-EC" sz="24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2000" dirty="0">
                          <a:solidFill>
                            <a:srgbClr val="000000"/>
                          </a:solidFill>
                          <a:latin typeface="Calibri"/>
                          <a:ea typeface="Times New Roman"/>
                          <a:cs typeface="Times New Roman"/>
                        </a:rPr>
                        <a:t>1892,5</a:t>
                      </a:r>
                      <a:endParaRPr lang="es-EC" sz="24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2000">
                          <a:solidFill>
                            <a:srgbClr val="000000"/>
                          </a:solidFill>
                          <a:latin typeface="Calibri"/>
                          <a:ea typeface="Times New Roman"/>
                          <a:cs typeface="Times New Roman"/>
                        </a:rPr>
                        <a:t>1901,5</a:t>
                      </a:r>
                      <a:endParaRPr lang="es-EC" sz="2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714">
                <a:tc vMerge="1">
                  <a:txBody>
                    <a:bodyPr/>
                    <a:lstStyle/>
                    <a:p>
                      <a:endParaRPr lang="es-EC"/>
                    </a:p>
                  </a:txBody>
                  <a:tcPr/>
                </a:tc>
                <a:tc>
                  <a:txBody>
                    <a:bodyPr/>
                    <a:lstStyle/>
                    <a:p>
                      <a:pPr marL="0" marR="0" algn="ctr">
                        <a:spcBef>
                          <a:spcPts val="0"/>
                        </a:spcBef>
                        <a:spcAft>
                          <a:spcPts val="0"/>
                        </a:spcAft>
                      </a:pPr>
                      <a:r>
                        <a:rPr lang="es-EC" sz="1400">
                          <a:latin typeface="Arial"/>
                          <a:ea typeface="Times New Roman"/>
                          <a:cs typeface="Times New Roman"/>
                        </a:rPr>
                        <a:t>F3</a:t>
                      </a:r>
                      <a:endParaRPr lang="es-EC" sz="2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1400" dirty="0">
                          <a:latin typeface="Arial"/>
                          <a:ea typeface="Times New Roman"/>
                          <a:cs typeface="Times New Roman"/>
                        </a:rPr>
                        <a:t>F1</a:t>
                      </a:r>
                      <a:endParaRPr lang="es-EC" sz="24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1400" dirty="0">
                          <a:latin typeface="Arial"/>
                          <a:ea typeface="Times New Roman"/>
                          <a:cs typeface="Times New Roman"/>
                        </a:rPr>
                        <a:t>F4</a:t>
                      </a:r>
                      <a:endParaRPr lang="es-EC" sz="24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714">
                <a:tc rowSpan="2">
                  <a:txBody>
                    <a:bodyPr/>
                    <a:lstStyle/>
                    <a:p>
                      <a:pPr marL="0" marR="0" algn="ctr">
                        <a:spcBef>
                          <a:spcPts val="0"/>
                        </a:spcBef>
                        <a:spcAft>
                          <a:spcPts val="0"/>
                        </a:spcAft>
                      </a:pPr>
                      <a:r>
                        <a:rPr lang="es-EC" sz="1200" b="1">
                          <a:solidFill>
                            <a:srgbClr val="FFFFFF"/>
                          </a:solidFill>
                          <a:latin typeface="Arial"/>
                          <a:ea typeface="Times New Roman"/>
                          <a:cs typeface="Times New Roman"/>
                        </a:rPr>
                        <a:t>FRECUENCIA CENTRAL UL [MHZ] </a:t>
                      </a:r>
                      <a:endParaRPr lang="es-EC" sz="2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marL="0" marR="0" algn="ctr">
                        <a:spcBef>
                          <a:spcPts val="0"/>
                        </a:spcBef>
                        <a:spcAft>
                          <a:spcPts val="0"/>
                        </a:spcAft>
                      </a:pPr>
                      <a:r>
                        <a:rPr lang="es-EC" sz="2000">
                          <a:solidFill>
                            <a:srgbClr val="000000"/>
                          </a:solidFill>
                          <a:latin typeface="Calibri"/>
                          <a:ea typeface="Times New Roman"/>
                          <a:cs typeface="Times New Roman"/>
                        </a:rPr>
                        <a:t>1978,5</a:t>
                      </a:r>
                      <a:endParaRPr lang="es-EC" sz="2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2000" dirty="0">
                          <a:solidFill>
                            <a:srgbClr val="000000"/>
                          </a:solidFill>
                          <a:latin typeface="Calibri"/>
                          <a:ea typeface="Times New Roman"/>
                          <a:cs typeface="Times New Roman"/>
                        </a:rPr>
                        <a:t>1972,5</a:t>
                      </a:r>
                      <a:endParaRPr lang="es-EC" sz="24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2000">
                          <a:solidFill>
                            <a:srgbClr val="000000"/>
                          </a:solidFill>
                          <a:latin typeface="Calibri"/>
                          <a:ea typeface="Times New Roman"/>
                          <a:cs typeface="Times New Roman"/>
                        </a:rPr>
                        <a:t>1981,5</a:t>
                      </a:r>
                      <a:endParaRPr lang="es-EC" sz="2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714">
                <a:tc vMerge="1">
                  <a:txBody>
                    <a:bodyPr/>
                    <a:lstStyle/>
                    <a:p>
                      <a:endParaRPr lang="es-EC"/>
                    </a:p>
                  </a:txBody>
                  <a:tcPr/>
                </a:tc>
                <a:tc>
                  <a:txBody>
                    <a:bodyPr/>
                    <a:lstStyle/>
                    <a:p>
                      <a:pPr marL="0" marR="0" algn="ctr">
                        <a:spcBef>
                          <a:spcPts val="0"/>
                        </a:spcBef>
                        <a:spcAft>
                          <a:spcPts val="0"/>
                        </a:spcAft>
                      </a:pPr>
                      <a:r>
                        <a:rPr lang="es-EC" sz="1400" dirty="0" err="1">
                          <a:latin typeface="Arial"/>
                          <a:ea typeface="Times New Roman"/>
                          <a:cs typeface="Times New Roman"/>
                        </a:rPr>
                        <a:t>F3</a:t>
                      </a:r>
                      <a:r>
                        <a:rPr lang="es-EC" sz="1400" dirty="0">
                          <a:latin typeface="Arial"/>
                          <a:ea typeface="Times New Roman"/>
                          <a:cs typeface="Times New Roman"/>
                        </a:rPr>
                        <a:t>'</a:t>
                      </a:r>
                      <a:endParaRPr lang="es-EC" sz="24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1400" dirty="0">
                          <a:latin typeface="Arial"/>
                          <a:ea typeface="Times New Roman"/>
                          <a:cs typeface="Times New Roman"/>
                        </a:rPr>
                        <a:t>F1'</a:t>
                      </a:r>
                      <a:endParaRPr lang="es-EC" sz="24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1400" dirty="0">
                          <a:latin typeface="Arial"/>
                          <a:ea typeface="Times New Roman"/>
                          <a:cs typeface="Times New Roman"/>
                        </a:rPr>
                        <a:t>F4'</a:t>
                      </a:r>
                      <a:endParaRPr lang="es-EC" sz="24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714">
                <a:tc>
                  <a:txBody>
                    <a:bodyPr/>
                    <a:lstStyle/>
                    <a:p>
                      <a:pPr marL="0" marR="0" algn="ctr">
                        <a:spcBef>
                          <a:spcPts val="0"/>
                        </a:spcBef>
                        <a:spcAft>
                          <a:spcPts val="0"/>
                        </a:spcAft>
                      </a:pPr>
                      <a:r>
                        <a:rPr lang="es-EC" sz="1200" b="1">
                          <a:solidFill>
                            <a:srgbClr val="FFFFFF"/>
                          </a:solidFill>
                          <a:latin typeface="Arial"/>
                          <a:ea typeface="Times New Roman"/>
                          <a:cs typeface="Times New Roman"/>
                        </a:rPr>
                        <a:t>AZIMUTH</a:t>
                      </a:r>
                      <a:endParaRPr lang="es-EC" sz="2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marL="0" marR="0" algn="ctr">
                        <a:spcBef>
                          <a:spcPts val="0"/>
                        </a:spcBef>
                        <a:spcAft>
                          <a:spcPts val="0"/>
                        </a:spcAft>
                      </a:pPr>
                      <a:r>
                        <a:rPr lang="es-EC" sz="1400" dirty="0">
                          <a:latin typeface="Arial"/>
                          <a:ea typeface="Times New Roman"/>
                          <a:cs typeface="Times New Roman"/>
                        </a:rPr>
                        <a:t>0</a:t>
                      </a:r>
                      <a:endParaRPr lang="es-EC" sz="24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1400">
                          <a:latin typeface="Arial"/>
                          <a:ea typeface="Times New Roman"/>
                          <a:cs typeface="Times New Roman"/>
                        </a:rPr>
                        <a:t>120</a:t>
                      </a:r>
                      <a:endParaRPr lang="es-EC" sz="2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1400" dirty="0">
                          <a:latin typeface="Arial"/>
                          <a:ea typeface="Times New Roman"/>
                          <a:cs typeface="Times New Roman"/>
                        </a:rPr>
                        <a:t>240</a:t>
                      </a:r>
                      <a:endParaRPr lang="es-EC" sz="24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0903">
                <a:tc>
                  <a:txBody>
                    <a:bodyPr/>
                    <a:lstStyle/>
                    <a:p>
                      <a:pPr marL="0" marR="0" algn="ctr">
                        <a:spcBef>
                          <a:spcPts val="0"/>
                        </a:spcBef>
                        <a:spcAft>
                          <a:spcPts val="0"/>
                        </a:spcAft>
                      </a:pPr>
                      <a:r>
                        <a:rPr lang="es-EC" sz="1200" b="1">
                          <a:solidFill>
                            <a:srgbClr val="FFFFFF"/>
                          </a:solidFill>
                          <a:latin typeface="Arial"/>
                          <a:ea typeface="Times New Roman"/>
                          <a:cs typeface="Times New Roman"/>
                        </a:rPr>
                        <a:t>TILT MECÁNICO</a:t>
                      </a:r>
                      <a:endParaRPr lang="es-EC" sz="2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marL="0" marR="0" algn="ctr">
                        <a:spcBef>
                          <a:spcPts val="0"/>
                        </a:spcBef>
                        <a:spcAft>
                          <a:spcPts val="0"/>
                        </a:spcAft>
                      </a:pPr>
                      <a:r>
                        <a:rPr lang="es-EC" sz="1400" dirty="0">
                          <a:latin typeface="Arial"/>
                          <a:ea typeface="Times New Roman"/>
                          <a:cs typeface="Times New Roman"/>
                        </a:rPr>
                        <a:t>3</a:t>
                      </a:r>
                      <a:endParaRPr lang="es-EC" sz="24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1400">
                          <a:latin typeface="Arial"/>
                          <a:ea typeface="Times New Roman"/>
                          <a:cs typeface="Times New Roman"/>
                        </a:rPr>
                        <a:t>6</a:t>
                      </a:r>
                      <a:endParaRPr lang="es-EC" sz="2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1400" dirty="0">
                          <a:latin typeface="Arial"/>
                          <a:ea typeface="Times New Roman"/>
                          <a:cs typeface="Times New Roman"/>
                        </a:rPr>
                        <a:t>3</a:t>
                      </a:r>
                      <a:endParaRPr lang="es-EC" sz="24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5 Marcador de pie de página"/>
          <p:cNvSpPr>
            <a:spLocks noGrp="1"/>
          </p:cNvSpPr>
          <p:nvPr>
            <p:ph type="ftr" sz="quarter" idx="11"/>
          </p:nvPr>
        </p:nvSpPr>
        <p:spPr/>
        <p:txBody>
          <a:bodyPr/>
          <a:lstStyle/>
          <a:p>
            <a:r>
              <a:rPr lang="es-EC" smtClean="0"/>
              <a:t>Elaborado por Byron Ricaurte y Ronald Delgado Mayo 2010</a:t>
            </a:r>
            <a:endParaRPr lang="es-EC"/>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Nodo Valle Alto</a:t>
            </a:r>
            <a:endParaRPr lang="es-EC" dirty="0"/>
          </a:p>
        </p:txBody>
      </p:sp>
      <p:graphicFrame>
        <p:nvGraphicFramePr>
          <p:cNvPr id="4" name="3 Marcador de contenido"/>
          <p:cNvGraphicFramePr>
            <a:graphicFrameLocks noGrp="1"/>
          </p:cNvGraphicFramePr>
          <p:nvPr>
            <p:ph idx="1"/>
          </p:nvPr>
        </p:nvGraphicFramePr>
        <p:xfrm>
          <a:off x="228600" y="1371604"/>
          <a:ext cx="8077200" cy="5257793"/>
        </p:xfrm>
        <a:graphic>
          <a:graphicData uri="http://schemas.openxmlformats.org/drawingml/2006/table">
            <a:tbl>
              <a:tblPr/>
              <a:tblGrid>
                <a:gridCol w="2178792"/>
                <a:gridCol w="1965212"/>
                <a:gridCol w="1966598"/>
                <a:gridCol w="1966598"/>
              </a:tblGrid>
              <a:tr h="541421">
                <a:tc>
                  <a:txBody>
                    <a:bodyPr/>
                    <a:lstStyle/>
                    <a:p>
                      <a:pPr marL="0" marR="0" algn="ctr">
                        <a:spcBef>
                          <a:spcPts val="0"/>
                        </a:spcBef>
                        <a:spcAft>
                          <a:spcPts val="0"/>
                        </a:spcAft>
                      </a:pPr>
                      <a:r>
                        <a:rPr lang="es-EC" sz="1200" b="1" dirty="0">
                          <a:solidFill>
                            <a:srgbClr val="FFFFFF"/>
                          </a:solidFill>
                          <a:latin typeface="Arial"/>
                          <a:ea typeface="Times New Roman"/>
                          <a:cs typeface="Times New Roman"/>
                        </a:rPr>
                        <a:t>NODO</a:t>
                      </a:r>
                      <a:endParaRPr lang="es-EC" sz="24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gridSpan="3">
                  <a:txBody>
                    <a:bodyPr/>
                    <a:lstStyle/>
                    <a:p>
                      <a:pPr marL="0" marR="0" algn="ctr">
                        <a:spcBef>
                          <a:spcPts val="0"/>
                        </a:spcBef>
                        <a:spcAft>
                          <a:spcPts val="0"/>
                        </a:spcAft>
                      </a:pPr>
                      <a:r>
                        <a:rPr lang="es-EC" sz="1400" b="1" dirty="0">
                          <a:latin typeface="Calibri"/>
                          <a:ea typeface="Times New Roman"/>
                          <a:cs typeface="Times New Roman"/>
                        </a:rPr>
                        <a:t>VALLE ALTO</a:t>
                      </a:r>
                      <a:endParaRPr lang="es-EC" sz="2400" b="1"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hMerge="1">
                  <a:txBody>
                    <a:bodyPr/>
                    <a:lstStyle/>
                    <a:p>
                      <a:endParaRPr lang="es-EC"/>
                    </a:p>
                  </a:txBody>
                  <a:tcPr/>
                </a:tc>
                <a:tc hMerge="1">
                  <a:txBody>
                    <a:bodyPr/>
                    <a:lstStyle/>
                    <a:p>
                      <a:endParaRPr lang="es-EC"/>
                    </a:p>
                  </a:txBody>
                  <a:tcPr/>
                </a:tc>
              </a:tr>
              <a:tr h="541421">
                <a:tc>
                  <a:txBody>
                    <a:bodyPr/>
                    <a:lstStyle/>
                    <a:p>
                      <a:pPr marL="0" marR="0" algn="ctr">
                        <a:spcBef>
                          <a:spcPts val="0"/>
                        </a:spcBef>
                        <a:spcAft>
                          <a:spcPts val="0"/>
                        </a:spcAft>
                      </a:pPr>
                      <a:r>
                        <a:rPr lang="es-EC" sz="1200" b="1" dirty="0">
                          <a:solidFill>
                            <a:srgbClr val="FFFFFF"/>
                          </a:solidFill>
                          <a:latin typeface="Arial"/>
                          <a:ea typeface="Times New Roman"/>
                          <a:cs typeface="Times New Roman"/>
                        </a:rPr>
                        <a:t>SECTOR</a:t>
                      </a:r>
                      <a:endParaRPr lang="es-EC" sz="24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marL="0" marR="0" algn="ctr">
                        <a:spcBef>
                          <a:spcPts val="0"/>
                        </a:spcBef>
                        <a:spcAft>
                          <a:spcPts val="0"/>
                        </a:spcAft>
                      </a:pPr>
                      <a:r>
                        <a:rPr lang="es-EC" sz="1400" dirty="0">
                          <a:latin typeface="Calibri"/>
                          <a:ea typeface="Times New Roman"/>
                          <a:cs typeface="Times New Roman"/>
                        </a:rPr>
                        <a:t>VALLE ALTO X</a:t>
                      </a:r>
                      <a:endParaRPr lang="es-EC" sz="24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1400">
                          <a:latin typeface="Calibri"/>
                          <a:ea typeface="Times New Roman"/>
                          <a:cs typeface="Times New Roman"/>
                        </a:rPr>
                        <a:t>VALLE ALTO Y</a:t>
                      </a:r>
                      <a:endParaRPr lang="es-EC" sz="2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1400">
                          <a:latin typeface="Calibri"/>
                          <a:ea typeface="Times New Roman"/>
                          <a:cs typeface="Times New Roman"/>
                        </a:rPr>
                        <a:t>VALLE ALTO Z</a:t>
                      </a:r>
                      <a:endParaRPr lang="es-EC" sz="2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5638">
                <a:tc>
                  <a:txBody>
                    <a:bodyPr/>
                    <a:lstStyle/>
                    <a:p>
                      <a:pPr marL="0" marR="0" algn="ctr">
                        <a:spcBef>
                          <a:spcPts val="0"/>
                        </a:spcBef>
                        <a:spcAft>
                          <a:spcPts val="0"/>
                        </a:spcAft>
                      </a:pPr>
                      <a:r>
                        <a:rPr lang="es-EC" sz="1200" b="1">
                          <a:solidFill>
                            <a:srgbClr val="FFFFFF"/>
                          </a:solidFill>
                          <a:latin typeface="Arial"/>
                          <a:ea typeface="Times New Roman"/>
                          <a:cs typeface="Times New Roman"/>
                        </a:rPr>
                        <a:t>LONGITUD</a:t>
                      </a:r>
                      <a:endParaRPr lang="es-EC" sz="2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marL="0" marR="0" algn="ctr">
                        <a:spcBef>
                          <a:spcPts val="0"/>
                        </a:spcBef>
                        <a:spcAft>
                          <a:spcPts val="0"/>
                        </a:spcAft>
                      </a:pPr>
                      <a:r>
                        <a:rPr lang="es-EC" sz="1600" dirty="0">
                          <a:solidFill>
                            <a:srgbClr val="000000"/>
                          </a:solidFill>
                          <a:latin typeface="Arial"/>
                          <a:ea typeface="Times New Roman"/>
                          <a:cs typeface="Times New Roman"/>
                        </a:rPr>
                        <a:t>80° 03’ 49.2’’ </a:t>
                      </a:r>
                      <a:endParaRPr lang="es-EC" sz="24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1600">
                          <a:solidFill>
                            <a:srgbClr val="000000"/>
                          </a:solidFill>
                          <a:latin typeface="Arial"/>
                          <a:ea typeface="Times New Roman"/>
                          <a:cs typeface="Times New Roman"/>
                        </a:rPr>
                        <a:t>80° 03’ 49.2’’ </a:t>
                      </a:r>
                      <a:endParaRPr lang="es-EC" sz="2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1600">
                          <a:solidFill>
                            <a:srgbClr val="000000"/>
                          </a:solidFill>
                          <a:latin typeface="Arial"/>
                          <a:ea typeface="Times New Roman"/>
                          <a:cs typeface="Times New Roman"/>
                        </a:rPr>
                        <a:t>80° 03’ 49.2’’ </a:t>
                      </a:r>
                      <a:endParaRPr lang="es-EC" sz="2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5638">
                <a:tc>
                  <a:txBody>
                    <a:bodyPr/>
                    <a:lstStyle/>
                    <a:p>
                      <a:pPr marL="0" marR="0" algn="ctr">
                        <a:spcBef>
                          <a:spcPts val="0"/>
                        </a:spcBef>
                        <a:spcAft>
                          <a:spcPts val="0"/>
                        </a:spcAft>
                      </a:pPr>
                      <a:r>
                        <a:rPr lang="es-EC" sz="1200" b="1">
                          <a:solidFill>
                            <a:srgbClr val="FFFFFF"/>
                          </a:solidFill>
                          <a:latin typeface="Arial"/>
                          <a:ea typeface="Times New Roman"/>
                          <a:cs typeface="Times New Roman"/>
                        </a:rPr>
                        <a:t>LATITUD</a:t>
                      </a:r>
                      <a:endParaRPr lang="es-EC" sz="2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marL="0" marR="0" algn="ctr">
                        <a:spcBef>
                          <a:spcPts val="0"/>
                        </a:spcBef>
                        <a:spcAft>
                          <a:spcPts val="0"/>
                        </a:spcAft>
                      </a:pPr>
                      <a:r>
                        <a:rPr lang="es-EC" sz="1600" dirty="0">
                          <a:solidFill>
                            <a:srgbClr val="000000"/>
                          </a:solidFill>
                          <a:latin typeface="Arial"/>
                          <a:ea typeface="Times New Roman"/>
                          <a:cs typeface="Times New Roman"/>
                        </a:rPr>
                        <a:t>2° 12’ 12.2’’ </a:t>
                      </a:r>
                      <a:endParaRPr lang="es-EC" sz="24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1600">
                          <a:solidFill>
                            <a:srgbClr val="000000"/>
                          </a:solidFill>
                          <a:latin typeface="Arial"/>
                          <a:ea typeface="Times New Roman"/>
                          <a:cs typeface="Times New Roman"/>
                        </a:rPr>
                        <a:t>2° 12’ 12.2’’ </a:t>
                      </a:r>
                      <a:endParaRPr lang="es-EC" sz="2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1600">
                          <a:solidFill>
                            <a:srgbClr val="000000"/>
                          </a:solidFill>
                          <a:latin typeface="Arial"/>
                          <a:ea typeface="Times New Roman"/>
                          <a:cs typeface="Times New Roman"/>
                        </a:rPr>
                        <a:t>2° 12’ 12.2’’ </a:t>
                      </a:r>
                      <a:endParaRPr lang="es-EC" sz="2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5638">
                <a:tc rowSpan="2">
                  <a:txBody>
                    <a:bodyPr/>
                    <a:lstStyle/>
                    <a:p>
                      <a:pPr marL="0" marR="0" algn="ctr">
                        <a:spcBef>
                          <a:spcPts val="0"/>
                        </a:spcBef>
                        <a:spcAft>
                          <a:spcPts val="0"/>
                        </a:spcAft>
                      </a:pPr>
                      <a:r>
                        <a:rPr lang="es-EC" sz="1200" b="1">
                          <a:solidFill>
                            <a:srgbClr val="FFFFFF"/>
                          </a:solidFill>
                          <a:latin typeface="Arial"/>
                          <a:ea typeface="Times New Roman"/>
                          <a:cs typeface="Times New Roman"/>
                        </a:rPr>
                        <a:t>FRECUENCIA CENTRAL DL[MHZ] </a:t>
                      </a:r>
                      <a:endParaRPr lang="es-EC" sz="2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marL="0" marR="0" algn="ctr">
                        <a:spcBef>
                          <a:spcPts val="0"/>
                        </a:spcBef>
                        <a:spcAft>
                          <a:spcPts val="0"/>
                        </a:spcAft>
                      </a:pPr>
                      <a:r>
                        <a:rPr lang="es-EC" sz="2000">
                          <a:solidFill>
                            <a:srgbClr val="000000"/>
                          </a:solidFill>
                          <a:latin typeface="Calibri"/>
                          <a:ea typeface="Times New Roman"/>
                          <a:cs typeface="Times New Roman"/>
                        </a:rPr>
                        <a:t>1895,5</a:t>
                      </a:r>
                      <a:endParaRPr lang="es-EC" sz="2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2000" dirty="0">
                          <a:solidFill>
                            <a:srgbClr val="000000"/>
                          </a:solidFill>
                          <a:latin typeface="Calibri"/>
                          <a:ea typeface="Times New Roman"/>
                          <a:cs typeface="Times New Roman"/>
                        </a:rPr>
                        <a:t>1898,5</a:t>
                      </a:r>
                      <a:endParaRPr lang="es-EC" sz="24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2000">
                          <a:solidFill>
                            <a:srgbClr val="000000"/>
                          </a:solidFill>
                          <a:latin typeface="Calibri"/>
                          <a:ea typeface="Times New Roman"/>
                          <a:cs typeface="Times New Roman"/>
                        </a:rPr>
                        <a:t>1892,5</a:t>
                      </a:r>
                      <a:endParaRPr lang="es-EC" sz="2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5638">
                <a:tc vMerge="1">
                  <a:txBody>
                    <a:bodyPr/>
                    <a:lstStyle/>
                    <a:p>
                      <a:endParaRPr lang="es-EC"/>
                    </a:p>
                  </a:txBody>
                  <a:tcPr/>
                </a:tc>
                <a:tc>
                  <a:txBody>
                    <a:bodyPr/>
                    <a:lstStyle/>
                    <a:p>
                      <a:pPr marL="0" marR="0" algn="ctr">
                        <a:spcBef>
                          <a:spcPts val="0"/>
                        </a:spcBef>
                        <a:spcAft>
                          <a:spcPts val="0"/>
                        </a:spcAft>
                      </a:pPr>
                      <a:r>
                        <a:rPr lang="es-EC" sz="1400">
                          <a:latin typeface="Arial"/>
                          <a:ea typeface="Times New Roman"/>
                          <a:cs typeface="Times New Roman"/>
                        </a:rPr>
                        <a:t>F2</a:t>
                      </a:r>
                      <a:endParaRPr lang="es-EC" sz="2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1400" dirty="0" err="1">
                          <a:latin typeface="Arial"/>
                          <a:ea typeface="Times New Roman"/>
                          <a:cs typeface="Times New Roman"/>
                        </a:rPr>
                        <a:t>F3</a:t>
                      </a:r>
                      <a:endParaRPr lang="es-EC" sz="24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1400">
                          <a:latin typeface="Arial"/>
                          <a:ea typeface="Times New Roman"/>
                          <a:cs typeface="Times New Roman"/>
                        </a:rPr>
                        <a:t>F1</a:t>
                      </a:r>
                      <a:endParaRPr lang="es-EC" sz="2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5638">
                <a:tc rowSpan="2">
                  <a:txBody>
                    <a:bodyPr/>
                    <a:lstStyle/>
                    <a:p>
                      <a:pPr marL="0" marR="0" algn="ctr">
                        <a:spcBef>
                          <a:spcPts val="0"/>
                        </a:spcBef>
                        <a:spcAft>
                          <a:spcPts val="0"/>
                        </a:spcAft>
                      </a:pPr>
                      <a:r>
                        <a:rPr lang="es-EC" sz="1200" b="1">
                          <a:solidFill>
                            <a:srgbClr val="FFFFFF"/>
                          </a:solidFill>
                          <a:latin typeface="Arial"/>
                          <a:ea typeface="Times New Roman"/>
                          <a:cs typeface="Times New Roman"/>
                        </a:rPr>
                        <a:t>FRECUENCIA CENTRALUL [MHZ] </a:t>
                      </a:r>
                      <a:endParaRPr lang="es-EC" sz="2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marL="0" marR="0" algn="ctr">
                        <a:spcBef>
                          <a:spcPts val="0"/>
                        </a:spcBef>
                        <a:spcAft>
                          <a:spcPts val="0"/>
                        </a:spcAft>
                      </a:pPr>
                      <a:r>
                        <a:rPr lang="es-EC" sz="2000">
                          <a:solidFill>
                            <a:srgbClr val="000000"/>
                          </a:solidFill>
                          <a:latin typeface="Calibri"/>
                          <a:ea typeface="Times New Roman"/>
                          <a:cs typeface="Times New Roman"/>
                        </a:rPr>
                        <a:t>1975,5</a:t>
                      </a:r>
                      <a:endParaRPr lang="es-EC" sz="2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2000" dirty="0">
                          <a:solidFill>
                            <a:srgbClr val="000000"/>
                          </a:solidFill>
                          <a:latin typeface="Calibri"/>
                          <a:ea typeface="Times New Roman"/>
                          <a:cs typeface="Times New Roman"/>
                        </a:rPr>
                        <a:t>1978,5</a:t>
                      </a:r>
                      <a:endParaRPr lang="es-EC" sz="24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2000">
                          <a:solidFill>
                            <a:srgbClr val="000000"/>
                          </a:solidFill>
                          <a:latin typeface="Calibri"/>
                          <a:ea typeface="Times New Roman"/>
                          <a:cs typeface="Times New Roman"/>
                        </a:rPr>
                        <a:t>1972,5</a:t>
                      </a:r>
                      <a:endParaRPr lang="es-EC" sz="2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5638">
                <a:tc vMerge="1">
                  <a:txBody>
                    <a:bodyPr/>
                    <a:lstStyle/>
                    <a:p>
                      <a:endParaRPr lang="es-EC"/>
                    </a:p>
                  </a:txBody>
                  <a:tcPr/>
                </a:tc>
                <a:tc>
                  <a:txBody>
                    <a:bodyPr/>
                    <a:lstStyle/>
                    <a:p>
                      <a:pPr marL="0" marR="0" algn="ctr">
                        <a:spcBef>
                          <a:spcPts val="0"/>
                        </a:spcBef>
                        <a:spcAft>
                          <a:spcPts val="0"/>
                        </a:spcAft>
                      </a:pPr>
                      <a:r>
                        <a:rPr lang="es-EC" sz="1400">
                          <a:latin typeface="Arial"/>
                          <a:ea typeface="Times New Roman"/>
                          <a:cs typeface="Times New Roman"/>
                        </a:rPr>
                        <a:t>F2'</a:t>
                      </a:r>
                      <a:endParaRPr lang="es-EC" sz="2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1400" dirty="0" err="1">
                          <a:latin typeface="Arial"/>
                          <a:ea typeface="Times New Roman"/>
                          <a:cs typeface="Times New Roman"/>
                        </a:rPr>
                        <a:t>F3</a:t>
                      </a:r>
                      <a:r>
                        <a:rPr lang="es-EC" sz="1400" dirty="0">
                          <a:latin typeface="Arial"/>
                          <a:ea typeface="Times New Roman"/>
                          <a:cs typeface="Times New Roman"/>
                        </a:rPr>
                        <a:t>'</a:t>
                      </a:r>
                      <a:endParaRPr lang="es-EC" sz="24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1400">
                          <a:latin typeface="Arial"/>
                          <a:ea typeface="Times New Roman"/>
                          <a:cs typeface="Times New Roman"/>
                        </a:rPr>
                        <a:t>F1'</a:t>
                      </a:r>
                      <a:endParaRPr lang="es-EC" sz="2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5638">
                <a:tc>
                  <a:txBody>
                    <a:bodyPr/>
                    <a:lstStyle/>
                    <a:p>
                      <a:pPr marL="0" marR="0" algn="ctr">
                        <a:spcBef>
                          <a:spcPts val="0"/>
                        </a:spcBef>
                        <a:spcAft>
                          <a:spcPts val="0"/>
                        </a:spcAft>
                      </a:pPr>
                      <a:r>
                        <a:rPr lang="es-EC" sz="1200" b="1">
                          <a:solidFill>
                            <a:srgbClr val="FFFFFF"/>
                          </a:solidFill>
                          <a:latin typeface="Arial"/>
                          <a:ea typeface="Times New Roman"/>
                          <a:cs typeface="Times New Roman"/>
                        </a:rPr>
                        <a:t>AZIMUTH</a:t>
                      </a:r>
                      <a:endParaRPr lang="es-EC" sz="2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marL="0" marR="0" algn="ctr">
                        <a:spcBef>
                          <a:spcPts val="0"/>
                        </a:spcBef>
                        <a:spcAft>
                          <a:spcPts val="0"/>
                        </a:spcAft>
                      </a:pPr>
                      <a:r>
                        <a:rPr lang="es-EC" sz="1400">
                          <a:latin typeface="Arial"/>
                          <a:ea typeface="Times New Roman"/>
                          <a:cs typeface="Times New Roman"/>
                        </a:rPr>
                        <a:t>350</a:t>
                      </a:r>
                      <a:endParaRPr lang="es-EC" sz="2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1400">
                          <a:latin typeface="Arial"/>
                          <a:ea typeface="Times New Roman"/>
                          <a:cs typeface="Times New Roman"/>
                        </a:rPr>
                        <a:t>110</a:t>
                      </a:r>
                      <a:endParaRPr lang="es-EC" sz="2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1400" dirty="0">
                          <a:latin typeface="Arial"/>
                          <a:ea typeface="Times New Roman"/>
                          <a:cs typeface="Times New Roman"/>
                        </a:rPr>
                        <a:t>230</a:t>
                      </a:r>
                      <a:endParaRPr lang="es-EC" sz="24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5485">
                <a:tc>
                  <a:txBody>
                    <a:bodyPr/>
                    <a:lstStyle/>
                    <a:p>
                      <a:pPr marL="0" marR="0" algn="ctr">
                        <a:spcBef>
                          <a:spcPts val="0"/>
                        </a:spcBef>
                        <a:spcAft>
                          <a:spcPts val="0"/>
                        </a:spcAft>
                      </a:pPr>
                      <a:r>
                        <a:rPr lang="es-EC" sz="1200" b="1">
                          <a:solidFill>
                            <a:srgbClr val="FFFFFF"/>
                          </a:solidFill>
                          <a:latin typeface="Arial"/>
                          <a:ea typeface="Times New Roman"/>
                          <a:cs typeface="Times New Roman"/>
                        </a:rPr>
                        <a:t>TILT MECÁNICO</a:t>
                      </a:r>
                      <a:endParaRPr lang="es-EC" sz="2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marL="0" marR="0" algn="ctr">
                        <a:spcBef>
                          <a:spcPts val="0"/>
                        </a:spcBef>
                        <a:spcAft>
                          <a:spcPts val="0"/>
                        </a:spcAft>
                      </a:pPr>
                      <a:r>
                        <a:rPr lang="es-EC" sz="1400">
                          <a:latin typeface="Arial"/>
                          <a:ea typeface="Times New Roman"/>
                          <a:cs typeface="Times New Roman"/>
                        </a:rPr>
                        <a:t>3</a:t>
                      </a:r>
                      <a:endParaRPr lang="es-EC" sz="2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1400">
                          <a:latin typeface="Arial"/>
                          <a:ea typeface="Times New Roman"/>
                          <a:cs typeface="Times New Roman"/>
                        </a:rPr>
                        <a:t>2</a:t>
                      </a:r>
                      <a:endParaRPr lang="es-EC" sz="24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s-EC" sz="1400" dirty="0">
                          <a:latin typeface="Arial"/>
                          <a:ea typeface="Times New Roman"/>
                          <a:cs typeface="Times New Roman"/>
                        </a:rPr>
                        <a:t>3</a:t>
                      </a:r>
                      <a:endParaRPr lang="es-EC" sz="24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Marcador de pie de página"/>
          <p:cNvSpPr>
            <a:spLocks noGrp="1"/>
          </p:cNvSpPr>
          <p:nvPr>
            <p:ph type="ftr" sz="quarter" idx="11"/>
          </p:nvPr>
        </p:nvSpPr>
        <p:spPr/>
        <p:txBody>
          <a:bodyPr/>
          <a:lstStyle/>
          <a:p>
            <a:r>
              <a:rPr lang="es-EC" smtClean="0"/>
              <a:t>Elaborado por Byron Ricaurte y Ronald Delgado Mayo 2010</a:t>
            </a:r>
            <a:endParaRPr lang="es-EC"/>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UMTS</a:t>
            </a:r>
            <a:endParaRPr lang="es-EC" dirty="0"/>
          </a:p>
        </p:txBody>
      </p:sp>
      <p:sp>
        <p:nvSpPr>
          <p:cNvPr id="3" name="2 Marcador de contenido"/>
          <p:cNvSpPr>
            <a:spLocks noGrp="1"/>
          </p:cNvSpPr>
          <p:nvPr>
            <p:ph idx="1"/>
          </p:nvPr>
        </p:nvSpPr>
        <p:spPr/>
        <p:txBody>
          <a:bodyPr/>
          <a:lstStyle/>
          <a:p>
            <a:r>
              <a:rPr lang="es-EC" dirty="0" smtClean="0"/>
              <a:t>UMTS: Sistema </a:t>
            </a:r>
            <a:r>
              <a:rPr lang="es-EC" dirty="0" smtClean="0"/>
              <a:t>de Telecomunicaciones Universal </a:t>
            </a:r>
            <a:r>
              <a:rPr lang="es-EC" dirty="0" smtClean="0"/>
              <a:t>Móvil</a:t>
            </a:r>
          </a:p>
          <a:p>
            <a:r>
              <a:rPr lang="es-MX" dirty="0" smtClean="0"/>
              <a:t>Este sistema </a:t>
            </a:r>
            <a:r>
              <a:rPr lang="es-EC" dirty="0" smtClean="0"/>
              <a:t>permite </a:t>
            </a:r>
            <a:r>
              <a:rPr lang="es-EC" dirty="0" smtClean="0"/>
              <a:t>la provisión combinada de voz y datos. </a:t>
            </a:r>
            <a:endParaRPr lang="es-EC" dirty="0" smtClean="0"/>
          </a:p>
          <a:p>
            <a:r>
              <a:rPr lang="es-MX" dirty="0" smtClean="0"/>
              <a:t>Utiliza una </a:t>
            </a:r>
            <a:r>
              <a:rPr lang="es-MX" dirty="0" smtClean="0"/>
              <a:t>red de acceso inalámbrica de 3era generación </a:t>
            </a:r>
            <a:r>
              <a:rPr lang="es-MX" dirty="0" smtClean="0"/>
              <a:t>para llegar al cliente final.</a:t>
            </a:r>
          </a:p>
          <a:p>
            <a:endParaRPr lang="es-EC" dirty="0"/>
          </a:p>
        </p:txBody>
      </p:sp>
      <p:pic>
        <p:nvPicPr>
          <p:cNvPr id="4" name="3 Imagen" descr="p_tec_UMTS-W-CDMA.jpg"/>
          <p:cNvPicPr>
            <a:picLocks noChangeAspect="1"/>
          </p:cNvPicPr>
          <p:nvPr/>
        </p:nvPicPr>
        <p:blipFill>
          <a:blip r:embed="rId2"/>
          <a:stretch>
            <a:fillRect/>
          </a:stretch>
        </p:blipFill>
        <p:spPr>
          <a:xfrm>
            <a:off x="2286000" y="3352800"/>
            <a:ext cx="4076700" cy="3057525"/>
          </a:xfrm>
          <a:prstGeom prst="rect">
            <a:avLst/>
          </a:prstGeom>
        </p:spPr>
      </p:pic>
      <p:sp>
        <p:nvSpPr>
          <p:cNvPr id="6" name="5 Marcador de pie de página"/>
          <p:cNvSpPr>
            <a:spLocks noGrp="1"/>
          </p:cNvSpPr>
          <p:nvPr>
            <p:ph type="ftr" sz="quarter" idx="11"/>
          </p:nvPr>
        </p:nvSpPr>
        <p:spPr/>
        <p:txBody>
          <a:bodyPr/>
          <a:lstStyle/>
          <a:p>
            <a:r>
              <a:rPr lang="es-EC" smtClean="0"/>
              <a:t>Elaborado por Byron Ricaurte y Ronald Delgado Mayo 2010</a:t>
            </a:r>
            <a:endParaRPr lang="es-EC"/>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sz="4000" b="1" dirty="0" smtClean="0"/>
              <a:t>Ubicación y Conexión de Nodos B</a:t>
            </a:r>
            <a:endParaRPr lang="es-EC" sz="4000" b="1" dirty="0"/>
          </a:p>
        </p:txBody>
      </p:sp>
      <p:pic>
        <p:nvPicPr>
          <p:cNvPr id="5123" name="Imagen 3"/>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408346" y="1484783"/>
            <a:ext cx="7476022" cy="5310071"/>
          </a:xfrm>
          <a:prstGeom prst="rect">
            <a:avLst/>
          </a:prstGeom>
          <a:noFill/>
          <a:extLst>
            <a:ext uri="{909E8E84-426E-40DD-AFC4-6F175D3DCCD1}">
              <a14:hiddenFill xmlns:a14="http://schemas.microsoft.com/office/drawing/2010/main" xmlns="">
                <a:solidFill>
                  <a:srgbClr xmlns:mc="http://schemas.openxmlformats.org/markup-compatibility/2006" val="FFFFFF" mc:Ignorable=""/>
                </a:solidFill>
              </a14:hiddenFill>
            </a:ext>
          </a:extLst>
        </p:spPr>
      </p:pic>
      <p:sp>
        <p:nvSpPr>
          <p:cNvPr id="4" name="3 Marcador de pie de página"/>
          <p:cNvSpPr>
            <a:spLocks noGrp="1"/>
          </p:cNvSpPr>
          <p:nvPr>
            <p:ph type="ftr" sz="quarter" idx="11"/>
          </p:nvPr>
        </p:nvSpPr>
        <p:spPr/>
        <p:txBody>
          <a:bodyPr/>
          <a:lstStyle/>
          <a:p>
            <a:r>
              <a:rPr lang="es-EC" smtClean="0"/>
              <a:t>Elaborado por Byron Ricaurte y Ronald Delgado Mayo 2010</a:t>
            </a:r>
            <a:endParaRPr lang="es-EC"/>
          </a:p>
        </p:txBody>
      </p:sp>
    </p:spTree>
    <p:extLst>
      <p:ext uri="{BB962C8B-B14F-4D97-AF65-F5344CB8AC3E}">
        <p14:creationId xmlns:p14="http://schemas.microsoft.com/office/powerpoint/2010/main" xmlns="" val="35523398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smtClean="0"/>
              <a:t>Diseño del Sistema</a:t>
            </a:r>
            <a:endParaRPr lang="es-EC" b="1" dirty="0"/>
          </a:p>
        </p:txBody>
      </p:sp>
      <p:pic>
        <p:nvPicPr>
          <p:cNvPr id="4099" name="Imagen 3"/>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755576" y="1268760"/>
            <a:ext cx="7200800" cy="5125992"/>
          </a:xfrm>
          <a:prstGeom prst="rect">
            <a:avLst/>
          </a:prstGeom>
          <a:noFill/>
          <a:extLst>
            <a:ext uri="{909E8E84-426E-40DD-AFC4-6F175D3DCCD1}">
              <a14:hiddenFill xmlns:a14="http://schemas.microsoft.com/office/drawing/2010/main" xmlns="">
                <a:solidFill>
                  <a:srgbClr xmlns:mc="http://schemas.openxmlformats.org/markup-compatibility/2006" val="FFFFFF" mc:Ignorable=""/>
                </a:solidFill>
              </a14:hiddenFill>
            </a:ext>
          </a:extLst>
        </p:spPr>
      </p:pic>
      <p:sp>
        <p:nvSpPr>
          <p:cNvPr id="4" name="3 Marcador de pie de página"/>
          <p:cNvSpPr>
            <a:spLocks noGrp="1"/>
          </p:cNvSpPr>
          <p:nvPr>
            <p:ph type="ftr" sz="quarter" idx="11"/>
          </p:nvPr>
        </p:nvSpPr>
        <p:spPr/>
        <p:txBody>
          <a:bodyPr/>
          <a:lstStyle/>
          <a:p>
            <a:r>
              <a:rPr lang="es-EC" smtClean="0"/>
              <a:t>Elaborado por Byron Ricaurte y Ronald Delgado Mayo 2010</a:t>
            </a:r>
            <a:endParaRPr lang="es-EC"/>
          </a:p>
        </p:txBody>
      </p:sp>
    </p:spTree>
    <p:extLst>
      <p:ext uri="{BB962C8B-B14F-4D97-AF65-F5344CB8AC3E}">
        <p14:creationId xmlns:p14="http://schemas.microsoft.com/office/powerpoint/2010/main" xmlns="" val="19208673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xmlns="" val="1754318944"/>
              </p:ext>
            </p:extLst>
          </p:nvPr>
        </p:nvGraphicFramePr>
        <p:xfrm>
          <a:off x="1547664" y="908720"/>
          <a:ext cx="5400599" cy="5112580"/>
        </p:xfrm>
        <a:graphic>
          <a:graphicData uri="http://schemas.openxmlformats.org/drawingml/2006/table">
            <a:tbl>
              <a:tblPr firstRow="1" firstCol="1" bandRow="1">
                <a:tableStyleId>{5C22544A-7EE6-4342-B048-85BDC9FD1C3A}</a:tableStyleId>
              </a:tblPr>
              <a:tblGrid>
                <a:gridCol w="1456398"/>
                <a:gridCol w="957493"/>
                <a:gridCol w="957493"/>
                <a:gridCol w="1071722"/>
                <a:gridCol w="957493"/>
              </a:tblGrid>
              <a:tr h="412304">
                <a:tc>
                  <a:txBody>
                    <a:bodyPr/>
                    <a:lstStyle/>
                    <a:p>
                      <a:pPr algn="ctr">
                        <a:spcAft>
                          <a:spcPts val="0"/>
                        </a:spcAft>
                      </a:pPr>
                      <a:r>
                        <a:rPr lang="es-EC" sz="1200" dirty="0">
                          <a:effectLst/>
                        </a:rPr>
                        <a:t>URBANIZACION</a:t>
                      </a:r>
                      <a:endParaRPr lang="es-EC" sz="1200" dirty="0">
                        <a:effectLst/>
                        <a:latin typeface="Times New Roman"/>
                        <a:ea typeface="Times New Roman"/>
                      </a:endParaRPr>
                    </a:p>
                  </a:txBody>
                  <a:tcPr marL="44450" marR="44450" marT="0" marB="0" anchor="ctr"/>
                </a:tc>
                <a:tc>
                  <a:txBody>
                    <a:bodyPr/>
                    <a:lstStyle/>
                    <a:p>
                      <a:pPr algn="ctr">
                        <a:spcAft>
                          <a:spcPts val="0"/>
                        </a:spcAft>
                      </a:pPr>
                      <a:r>
                        <a:rPr lang="es-EC" sz="1200">
                          <a:effectLst/>
                        </a:rPr>
                        <a:t>DISTANCIA (Km)</a:t>
                      </a:r>
                      <a:endParaRPr lang="es-EC" sz="1200">
                        <a:effectLst/>
                        <a:latin typeface="Times New Roman"/>
                        <a:ea typeface="Times New Roman"/>
                      </a:endParaRPr>
                    </a:p>
                  </a:txBody>
                  <a:tcPr marL="44450" marR="44450" marT="0" marB="0" anchor="ctr"/>
                </a:tc>
                <a:tc>
                  <a:txBody>
                    <a:bodyPr/>
                    <a:lstStyle/>
                    <a:p>
                      <a:pPr algn="ctr">
                        <a:spcAft>
                          <a:spcPts val="0"/>
                        </a:spcAft>
                      </a:pPr>
                      <a:r>
                        <a:rPr lang="es-EC" sz="1200">
                          <a:effectLst/>
                        </a:rPr>
                        <a:t>NODO B</a:t>
                      </a:r>
                      <a:endParaRPr lang="es-EC" sz="1200">
                        <a:effectLst/>
                        <a:latin typeface="Times New Roman"/>
                        <a:ea typeface="Times New Roman"/>
                      </a:endParaRPr>
                    </a:p>
                  </a:txBody>
                  <a:tcPr marL="44450" marR="44450" marT="0" marB="0" anchor="ctr"/>
                </a:tc>
                <a:tc>
                  <a:txBody>
                    <a:bodyPr/>
                    <a:lstStyle/>
                    <a:p>
                      <a:pPr algn="ctr">
                        <a:spcAft>
                          <a:spcPts val="0"/>
                        </a:spcAft>
                      </a:pPr>
                      <a:r>
                        <a:rPr lang="es-EC" sz="1200">
                          <a:effectLst/>
                        </a:rPr>
                        <a:t>MODULACION</a:t>
                      </a:r>
                      <a:endParaRPr lang="es-EC" sz="1200">
                        <a:effectLst/>
                        <a:latin typeface="Times New Roman"/>
                        <a:ea typeface="Times New Roman"/>
                      </a:endParaRPr>
                    </a:p>
                  </a:txBody>
                  <a:tcPr marL="44450" marR="44450" marT="0" marB="0" anchor="ctr"/>
                </a:tc>
                <a:tc>
                  <a:txBody>
                    <a:bodyPr/>
                    <a:lstStyle/>
                    <a:p>
                      <a:pPr algn="ctr">
                        <a:spcAft>
                          <a:spcPts val="0"/>
                        </a:spcAft>
                      </a:pPr>
                      <a:r>
                        <a:rPr lang="es-EC" sz="1200">
                          <a:effectLst/>
                        </a:rPr>
                        <a:t>VELOCIDAD MAX. (kbps)</a:t>
                      </a:r>
                      <a:endParaRPr lang="es-EC" sz="1200">
                        <a:effectLst/>
                        <a:latin typeface="Times New Roman"/>
                        <a:ea typeface="Times New Roman"/>
                      </a:endParaRPr>
                    </a:p>
                  </a:txBody>
                  <a:tcPr marL="44450" marR="44450" marT="0" marB="0" anchor="ctr"/>
                </a:tc>
              </a:tr>
              <a:tr h="274870">
                <a:tc>
                  <a:txBody>
                    <a:bodyPr/>
                    <a:lstStyle/>
                    <a:p>
                      <a:pPr>
                        <a:spcAft>
                          <a:spcPts val="0"/>
                        </a:spcAft>
                      </a:pPr>
                      <a:r>
                        <a:rPr lang="es-EC" sz="1200" dirty="0">
                          <a:effectLst/>
                        </a:rPr>
                        <a:t>Los Ángeles</a:t>
                      </a:r>
                      <a:endParaRPr lang="es-EC" sz="1200" dirty="0">
                        <a:effectLst/>
                        <a:latin typeface="Times New Roman"/>
                        <a:ea typeface="Times New Roman"/>
                      </a:endParaRPr>
                    </a:p>
                  </a:txBody>
                  <a:tcPr marL="44450" marR="44450" marT="0" marB="0" anchor="b"/>
                </a:tc>
                <a:tc>
                  <a:txBody>
                    <a:bodyPr/>
                    <a:lstStyle/>
                    <a:p>
                      <a:pPr algn="ctr">
                        <a:spcAft>
                          <a:spcPts val="0"/>
                        </a:spcAft>
                      </a:pPr>
                      <a:r>
                        <a:rPr lang="es-EC" sz="1200">
                          <a:effectLst/>
                        </a:rPr>
                        <a:t>1,06</a:t>
                      </a:r>
                      <a:endParaRPr lang="es-EC" sz="1200">
                        <a:effectLst/>
                        <a:latin typeface="Times New Roman"/>
                        <a:ea typeface="Times New Roman"/>
                      </a:endParaRPr>
                    </a:p>
                  </a:txBody>
                  <a:tcPr marL="44450" marR="44450" marT="0" marB="0" anchor="b"/>
                </a:tc>
                <a:tc>
                  <a:txBody>
                    <a:bodyPr/>
                    <a:lstStyle/>
                    <a:p>
                      <a:pPr>
                        <a:spcAft>
                          <a:spcPts val="0"/>
                        </a:spcAft>
                      </a:pPr>
                      <a:r>
                        <a:rPr lang="es-EC" sz="1200">
                          <a:effectLst/>
                        </a:rPr>
                        <a:t>Valle Alto </a:t>
                      </a:r>
                      <a:endParaRPr lang="es-EC" sz="1200">
                        <a:effectLst/>
                        <a:latin typeface="Times New Roman"/>
                        <a:ea typeface="Times New Roman"/>
                      </a:endParaRPr>
                    </a:p>
                  </a:txBody>
                  <a:tcPr marL="44450" marR="44450" marT="0" marB="0" anchor="b"/>
                </a:tc>
                <a:tc>
                  <a:txBody>
                    <a:bodyPr/>
                    <a:lstStyle/>
                    <a:p>
                      <a:pPr>
                        <a:spcAft>
                          <a:spcPts val="0"/>
                        </a:spcAft>
                      </a:pPr>
                      <a:r>
                        <a:rPr lang="es-EC" sz="1200">
                          <a:effectLst/>
                        </a:rPr>
                        <a:t>32 QAM</a:t>
                      </a:r>
                      <a:endParaRPr lang="es-EC" sz="1200">
                        <a:effectLst/>
                        <a:latin typeface="Times New Roman"/>
                        <a:ea typeface="Times New Roman"/>
                      </a:endParaRPr>
                    </a:p>
                  </a:txBody>
                  <a:tcPr marL="44450" marR="44450" marT="0" marB="0" anchor="b"/>
                </a:tc>
                <a:tc>
                  <a:txBody>
                    <a:bodyPr/>
                    <a:lstStyle/>
                    <a:p>
                      <a:pPr algn="r">
                        <a:spcAft>
                          <a:spcPts val="0"/>
                        </a:spcAft>
                      </a:pPr>
                      <a:r>
                        <a:rPr lang="es-EC" sz="1200">
                          <a:effectLst/>
                        </a:rPr>
                        <a:t>2048</a:t>
                      </a:r>
                      <a:endParaRPr lang="es-EC" sz="1200">
                        <a:effectLst/>
                        <a:latin typeface="Times New Roman"/>
                        <a:ea typeface="Times New Roman"/>
                      </a:endParaRPr>
                    </a:p>
                  </a:txBody>
                  <a:tcPr marL="44450" marR="44450" marT="0" marB="0" anchor="b"/>
                </a:tc>
              </a:tr>
              <a:tr h="274870">
                <a:tc>
                  <a:txBody>
                    <a:bodyPr/>
                    <a:lstStyle/>
                    <a:p>
                      <a:pPr>
                        <a:spcAft>
                          <a:spcPts val="0"/>
                        </a:spcAft>
                      </a:pPr>
                      <a:r>
                        <a:rPr lang="es-EC" sz="1200" dirty="0">
                          <a:effectLst/>
                        </a:rPr>
                        <a:t>Valle Alto </a:t>
                      </a:r>
                      <a:endParaRPr lang="es-EC" sz="1200" dirty="0">
                        <a:effectLst/>
                        <a:latin typeface="Times New Roman"/>
                        <a:ea typeface="Times New Roman"/>
                      </a:endParaRPr>
                    </a:p>
                  </a:txBody>
                  <a:tcPr marL="44450" marR="44450" marT="0" marB="0" anchor="b"/>
                </a:tc>
                <a:tc>
                  <a:txBody>
                    <a:bodyPr/>
                    <a:lstStyle/>
                    <a:p>
                      <a:pPr algn="ctr">
                        <a:spcAft>
                          <a:spcPts val="0"/>
                        </a:spcAft>
                      </a:pPr>
                      <a:r>
                        <a:rPr lang="es-EC" sz="1200">
                          <a:effectLst/>
                        </a:rPr>
                        <a:t>-</a:t>
                      </a:r>
                      <a:endParaRPr lang="es-EC" sz="1200">
                        <a:effectLst/>
                        <a:latin typeface="Times New Roman"/>
                        <a:ea typeface="Times New Roman"/>
                      </a:endParaRPr>
                    </a:p>
                  </a:txBody>
                  <a:tcPr marL="44450" marR="44450" marT="0" marB="0" anchor="b"/>
                </a:tc>
                <a:tc>
                  <a:txBody>
                    <a:bodyPr/>
                    <a:lstStyle/>
                    <a:p>
                      <a:pPr>
                        <a:spcAft>
                          <a:spcPts val="0"/>
                        </a:spcAft>
                      </a:pPr>
                      <a:r>
                        <a:rPr lang="es-EC" sz="1200">
                          <a:effectLst/>
                        </a:rPr>
                        <a:t>Valle Alto </a:t>
                      </a:r>
                      <a:endParaRPr lang="es-EC" sz="1200">
                        <a:effectLst/>
                        <a:latin typeface="Times New Roman"/>
                        <a:ea typeface="Times New Roman"/>
                      </a:endParaRPr>
                    </a:p>
                  </a:txBody>
                  <a:tcPr marL="44450" marR="44450" marT="0" marB="0" anchor="b"/>
                </a:tc>
                <a:tc>
                  <a:txBody>
                    <a:bodyPr/>
                    <a:lstStyle/>
                    <a:p>
                      <a:pPr>
                        <a:spcAft>
                          <a:spcPts val="0"/>
                        </a:spcAft>
                      </a:pPr>
                      <a:r>
                        <a:rPr lang="es-EC" sz="1200">
                          <a:effectLst/>
                        </a:rPr>
                        <a:t>32 QAM</a:t>
                      </a:r>
                      <a:endParaRPr lang="es-EC" sz="1200">
                        <a:effectLst/>
                        <a:latin typeface="Times New Roman"/>
                        <a:ea typeface="Times New Roman"/>
                      </a:endParaRPr>
                    </a:p>
                  </a:txBody>
                  <a:tcPr marL="44450" marR="44450" marT="0" marB="0" anchor="b"/>
                </a:tc>
                <a:tc>
                  <a:txBody>
                    <a:bodyPr/>
                    <a:lstStyle/>
                    <a:p>
                      <a:pPr algn="r">
                        <a:spcAft>
                          <a:spcPts val="0"/>
                        </a:spcAft>
                      </a:pPr>
                      <a:r>
                        <a:rPr lang="es-EC" sz="1200">
                          <a:effectLst/>
                        </a:rPr>
                        <a:t>2048</a:t>
                      </a:r>
                      <a:endParaRPr lang="es-EC" sz="1200">
                        <a:effectLst/>
                        <a:latin typeface="Times New Roman"/>
                        <a:ea typeface="Times New Roman"/>
                      </a:endParaRPr>
                    </a:p>
                  </a:txBody>
                  <a:tcPr marL="44450" marR="44450" marT="0" marB="0" anchor="b"/>
                </a:tc>
              </a:tr>
              <a:tr h="274870">
                <a:tc>
                  <a:txBody>
                    <a:bodyPr/>
                    <a:lstStyle/>
                    <a:p>
                      <a:pPr>
                        <a:spcAft>
                          <a:spcPts val="0"/>
                        </a:spcAft>
                      </a:pPr>
                      <a:r>
                        <a:rPr lang="es-EC" sz="1200">
                          <a:effectLst/>
                        </a:rPr>
                        <a:t>Sorento </a:t>
                      </a:r>
                      <a:endParaRPr lang="es-EC" sz="1200">
                        <a:effectLst/>
                        <a:latin typeface="Times New Roman"/>
                        <a:ea typeface="Times New Roman"/>
                      </a:endParaRPr>
                    </a:p>
                  </a:txBody>
                  <a:tcPr marL="44450" marR="44450" marT="0" marB="0" anchor="b"/>
                </a:tc>
                <a:tc>
                  <a:txBody>
                    <a:bodyPr/>
                    <a:lstStyle/>
                    <a:p>
                      <a:pPr algn="ctr">
                        <a:spcAft>
                          <a:spcPts val="0"/>
                        </a:spcAft>
                      </a:pPr>
                      <a:r>
                        <a:rPr lang="es-EC" sz="1200" dirty="0">
                          <a:effectLst/>
                        </a:rPr>
                        <a:t>1,03</a:t>
                      </a:r>
                      <a:endParaRPr lang="es-EC" sz="1200" dirty="0">
                        <a:effectLst/>
                        <a:latin typeface="Times New Roman"/>
                        <a:ea typeface="Times New Roman"/>
                      </a:endParaRPr>
                    </a:p>
                  </a:txBody>
                  <a:tcPr marL="44450" marR="44450" marT="0" marB="0" anchor="b"/>
                </a:tc>
                <a:tc>
                  <a:txBody>
                    <a:bodyPr/>
                    <a:lstStyle/>
                    <a:p>
                      <a:pPr>
                        <a:spcAft>
                          <a:spcPts val="0"/>
                        </a:spcAft>
                      </a:pPr>
                      <a:r>
                        <a:rPr lang="es-EC" sz="1200">
                          <a:effectLst/>
                        </a:rPr>
                        <a:t>Valle Alto </a:t>
                      </a:r>
                      <a:endParaRPr lang="es-EC" sz="1200">
                        <a:effectLst/>
                        <a:latin typeface="Times New Roman"/>
                        <a:ea typeface="Times New Roman"/>
                      </a:endParaRPr>
                    </a:p>
                  </a:txBody>
                  <a:tcPr marL="44450" marR="44450" marT="0" marB="0" anchor="b"/>
                </a:tc>
                <a:tc>
                  <a:txBody>
                    <a:bodyPr/>
                    <a:lstStyle/>
                    <a:p>
                      <a:pPr>
                        <a:spcAft>
                          <a:spcPts val="0"/>
                        </a:spcAft>
                      </a:pPr>
                      <a:r>
                        <a:rPr lang="es-EC" sz="1200">
                          <a:effectLst/>
                        </a:rPr>
                        <a:t>32 QAM</a:t>
                      </a:r>
                      <a:endParaRPr lang="es-EC" sz="1200">
                        <a:effectLst/>
                        <a:latin typeface="Times New Roman"/>
                        <a:ea typeface="Times New Roman"/>
                      </a:endParaRPr>
                    </a:p>
                  </a:txBody>
                  <a:tcPr marL="44450" marR="44450" marT="0" marB="0" anchor="b"/>
                </a:tc>
                <a:tc>
                  <a:txBody>
                    <a:bodyPr/>
                    <a:lstStyle/>
                    <a:p>
                      <a:pPr algn="r">
                        <a:spcAft>
                          <a:spcPts val="0"/>
                        </a:spcAft>
                      </a:pPr>
                      <a:r>
                        <a:rPr lang="es-EC" sz="1200">
                          <a:effectLst/>
                        </a:rPr>
                        <a:t>2048</a:t>
                      </a:r>
                      <a:endParaRPr lang="es-EC" sz="1200">
                        <a:effectLst/>
                        <a:latin typeface="Times New Roman"/>
                        <a:ea typeface="Times New Roman"/>
                      </a:endParaRPr>
                    </a:p>
                  </a:txBody>
                  <a:tcPr marL="44450" marR="44450" marT="0" marB="0" anchor="b"/>
                </a:tc>
              </a:tr>
              <a:tr h="274870">
                <a:tc>
                  <a:txBody>
                    <a:bodyPr/>
                    <a:lstStyle/>
                    <a:p>
                      <a:pPr>
                        <a:spcAft>
                          <a:spcPts val="0"/>
                        </a:spcAft>
                      </a:pPr>
                      <a:r>
                        <a:rPr lang="es-EC" sz="1200">
                          <a:effectLst/>
                        </a:rPr>
                        <a:t>Oporto</a:t>
                      </a:r>
                      <a:endParaRPr lang="es-EC" sz="1200">
                        <a:effectLst/>
                        <a:latin typeface="Times New Roman"/>
                        <a:ea typeface="Times New Roman"/>
                      </a:endParaRPr>
                    </a:p>
                  </a:txBody>
                  <a:tcPr marL="44450" marR="44450" marT="0" marB="0" anchor="b"/>
                </a:tc>
                <a:tc>
                  <a:txBody>
                    <a:bodyPr/>
                    <a:lstStyle/>
                    <a:p>
                      <a:pPr algn="ctr">
                        <a:spcAft>
                          <a:spcPts val="0"/>
                        </a:spcAft>
                      </a:pPr>
                      <a:r>
                        <a:rPr lang="es-EC" sz="1200" dirty="0">
                          <a:effectLst/>
                        </a:rPr>
                        <a:t>0,53</a:t>
                      </a:r>
                      <a:endParaRPr lang="es-EC" sz="1200" dirty="0">
                        <a:effectLst/>
                        <a:latin typeface="Times New Roman"/>
                        <a:ea typeface="Times New Roman"/>
                      </a:endParaRPr>
                    </a:p>
                  </a:txBody>
                  <a:tcPr marL="44450" marR="44450" marT="0" marB="0" anchor="b"/>
                </a:tc>
                <a:tc>
                  <a:txBody>
                    <a:bodyPr/>
                    <a:lstStyle/>
                    <a:p>
                      <a:pPr>
                        <a:spcAft>
                          <a:spcPts val="0"/>
                        </a:spcAft>
                      </a:pPr>
                      <a:r>
                        <a:rPr lang="es-EC" sz="1200">
                          <a:effectLst/>
                        </a:rPr>
                        <a:t>Valle Alto </a:t>
                      </a:r>
                      <a:endParaRPr lang="es-EC" sz="1200">
                        <a:effectLst/>
                        <a:latin typeface="Times New Roman"/>
                        <a:ea typeface="Times New Roman"/>
                      </a:endParaRPr>
                    </a:p>
                  </a:txBody>
                  <a:tcPr marL="44450" marR="44450" marT="0" marB="0" anchor="b"/>
                </a:tc>
                <a:tc>
                  <a:txBody>
                    <a:bodyPr/>
                    <a:lstStyle/>
                    <a:p>
                      <a:pPr>
                        <a:spcAft>
                          <a:spcPts val="0"/>
                        </a:spcAft>
                      </a:pPr>
                      <a:r>
                        <a:rPr lang="es-EC" sz="1200">
                          <a:effectLst/>
                        </a:rPr>
                        <a:t>32 QAM</a:t>
                      </a:r>
                      <a:endParaRPr lang="es-EC" sz="1200">
                        <a:effectLst/>
                        <a:latin typeface="Times New Roman"/>
                        <a:ea typeface="Times New Roman"/>
                      </a:endParaRPr>
                    </a:p>
                  </a:txBody>
                  <a:tcPr marL="44450" marR="44450" marT="0" marB="0" anchor="b"/>
                </a:tc>
                <a:tc>
                  <a:txBody>
                    <a:bodyPr/>
                    <a:lstStyle/>
                    <a:p>
                      <a:pPr algn="r">
                        <a:spcAft>
                          <a:spcPts val="0"/>
                        </a:spcAft>
                      </a:pPr>
                      <a:r>
                        <a:rPr lang="es-EC" sz="1200">
                          <a:effectLst/>
                        </a:rPr>
                        <a:t>2048</a:t>
                      </a:r>
                      <a:endParaRPr lang="es-EC" sz="1200">
                        <a:effectLst/>
                        <a:latin typeface="Times New Roman"/>
                        <a:ea typeface="Times New Roman"/>
                      </a:endParaRPr>
                    </a:p>
                  </a:txBody>
                  <a:tcPr marL="44450" marR="44450" marT="0" marB="0" anchor="b"/>
                </a:tc>
              </a:tr>
              <a:tr h="274870">
                <a:tc>
                  <a:txBody>
                    <a:bodyPr/>
                    <a:lstStyle/>
                    <a:p>
                      <a:pPr>
                        <a:spcAft>
                          <a:spcPts val="0"/>
                        </a:spcAft>
                      </a:pPr>
                      <a:r>
                        <a:rPr lang="es-EC" sz="1200">
                          <a:effectLst/>
                        </a:rPr>
                        <a:t>Chongón</a:t>
                      </a:r>
                      <a:endParaRPr lang="es-EC" sz="1200">
                        <a:effectLst/>
                        <a:latin typeface="Times New Roman"/>
                        <a:ea typeface="Times New Roman"/>
                      </a:endParaRPr>
                    </a:p>
                  </a:txBody>
                  <a:tcPr marL="44450" marR="44450" marT="0" marB="0" anchor="b"/>
                </a:tc>
                <a:tc>
                  <a:txBody>
                    <a:bodyPr/>
                    <a:lstStyle/>
                    <a:p>
                      <a:pPr algn="ctr">
                        <a:spcAft>
                          <a:spcPts val="0"/>
                        </a:spcAft>
                      </a:pPr>
                      <a:r>
                        <a:rPr lang="es-EC" sz="1200" dirty="0">
                          <a:effectLst/>
                        </a:rPr>
                        <a:t>3,46</a:t>
                      </a:r>
                      <a:endParaRPr lang="es-EC" sz="1200" dirty="0">
                        <a:effectLst/>
                        <a:latin typeface="Times New Roman"/>
                        <a:ea typeface="Times New Roman"/>
                      </a:endParaRPr>
                    </a:p>
                  </a:txBody>
                  <a:tcPr marL="44450" marR="44450" marT="0" marB="0" anchor="b"/>
                </a:tc>
                <a:tc>
                  <a:txBody>
                    <a:bodyPr/>
                    <a:lstStyle/>
                    <a:p>
                      <a:pPr>
                        <a:spcAft>
                          <a:spcPts val="0"/>
                        </a:spcAft>
                      </a:pPr>
                      <a:r>
                        <a:rPr lang="es-EC" sz="1200">
                          <a:effectLst/>
                        </a:rPr>
                        <a:t>Valle Alto </a:t>
                      </a:r>
                      <a:endParaRPr lang="es-EC" sz="1200">
                        <a:effectLst/>
                        <a:latin typeface="Times New Roman"/>
                        <a:ea typeface="Times New Roman"/>
                      </a:endParaRPr>
                    </a:p>
                  </a:txBody>
                  <a:tcPr marL="44450" marR="44450" marT="0" marB="0" anchor="b"/>
                </a:tc>
                <a:tc>
                  <a:txBody>
                    <a:bodyPr/>
                    <a:lstStyle/>
                    <a:p>
                      <a:pPr>
                        <a:spcAft>
                          <a:spcPts val="0"/>
                        </a:spcAft>
                      </a:pPr>
                      <a:r>
                        <a:rPr lang="es-EC" sz="1200">
                          <a:effectLst/>
                        </a:rPr>
                        <a:t>QPSK</a:t>
                      </a:r>
                      <a:endParaRPr lang="es-EC" sz="1200">
                        <a:effectLst/>
                        <a:latin typeface="Times New Roman"/>
                        <a:ea typeface="Times New Roman"/>
                      </a:endParaRPr>
                    </a:p>
                  </a:txBody>
                  <a:tcPr marL="44450" marR="44450" marT="0" marB="0" anchor="b"/>
                </a:tc>
                <a:tc>
                  <a:txBody>
                    <a:bodyPr/>
                    <a:lstStyle/>
                    <a:p>
                      <a:pPr algn="r">
                        <a:spcAft>
                          <a:spcPts val="0"/>
                        </a:spcAft>
                      </a:pPr>
                      <a:r>
                        <a:rPr lang="es-EC" sz="1200">
                          <a:effectLst/>
                        </a:rPr>
                        <a:t>512</a:t>
                      </a:r>
                      <a:endParaRPr lang="es-EC" sz="1200">
                        <a:effectLst/>
                        <a:latin typeface="Times New Roman"/>
                        <a:ea typeface="Times New Roman"/>
                      </a:endParaRPr>
                    </a:p>
                  </a:txBody>
                  <a:tcPr marL="44450" marR="44450" marT="0" marB="0" anchor="b"/>
                </a:tc>
              </a:tr>
              <a:tr h="274870">
                <a:tc>
                  <a:txBody>
                    <a:bodyPr/>
                    <a:lstStyle/>
                    <a:p>
                      <a:pPr>
                        <a:spcAft>
                          <a:spcPts val="0"/>
                        </a:spcAft>
                      </a:pPr>
                      <a:r>
                        <a:rPr lang="es-EC" sz="1200">
                          <a:effectLst/>
                        </a:rPr>
                        <a:t>Vía al Sol</a:t>
                      </a:r>
                      <a:endParaRPr lang="es-EC" sz="1200">
                        <a:effectLst/>
                        <a:latin typeface="Times New Roman"/>
                        <a:ea typeface="Times New Roman"/>
                      </a:endParaRPr>
                    </a:p>
                  </a:txBody>
                  <a:tcPr marL="44450" marR="44450" marT="0" marB="0" anchor="b"/>
                </a:tc>
                <a:tc>
                  <a:txBody>
                    <a:bodyPr/>
                    <a:lstStyle/>
                    <a:p>
                      <a:pPr algn="ctr">
                        <a:spcAft>
                          <a:spcPts val="0"/>
                        </a:spcAft>
                      </a:pPr>
                      <a:r>
                        <a:rPr lang="es-EC" sz="1200">
                          <a:effectLst/>
                        </a:rPr>
                        <a:t>2,57</a:t>
                      </a:r>
                      <a:endParaRPr lang="es-EC" sz="1200">
                        <a:effectLst/>
                        <a:latin typeface="Times New Roman"/>
                        <a:ea typeface="Times New Roman"/>
                      </a:endParaRPr>
                    </a:p>
                  </a:txBody>
                  <a:tcPr marL="44450" marR="44450" marT="0" marB="0" anchor="b"/>
                </a:tc>
                <a:tc>
                  <a:txBody>
                    <a:bodyPr/>
                    <a:lstStyle/>
                    <a:p>
                      <a:pPr>
                        <a:spcAft>
                          <a:spcPts val="0"/>
                        </a:spcAft>
                      </a:pPr>
                      <a:r>
                        <a:rPr lang="es-EC" sz="1200" dirty="0">
                          <a:effectLst/>
                        </a:rPr>
                        <a:t>Porta Vita</a:t>
                      </a:r>
                      <a:endParaRPr lang="es-EC" sz="1200" dirty="0">
                        <a:effectLst/>
                        <a:latin typeface="Times New Roman"/>
                        <a:ea typeface="Times New Roman"/>
                      </a:endParaRPr>
                    </a:p>
                  </a:txBody>
                  <a:tcPr marL="44450" marR="44450" marT="0" marB="0" anchor="b"/>
                </a:tc>
                <a:tc>
                  <a:txBody>
                    <a:bodyPr/>
                    <a:lstStyle/>
                    <a:p>
                      <a:pPr>
                        <a:spcAft>
                          <a:spcPts val="0"/>
                        </a:spcAft>
                      </a:pPr>
                      <a:r>
                        <a:rPr lang="es-EC" sz="1200">
                          <a:effectLst/>
                        </a:rPr>
                        <a:t>16 QAM</a:t>
                      </a:r>
                      <a:endParaRPr lang="es-EC" sz="1200">
                        <a:effectLst/>
                        <a:latin typeface="Times New Roman"/>
                        <a:ea typeface="Times New Roman"/>
                      </a:endParaRPr>
                    </a:p>
                  </a:txBody>
                  <a:tcPr marL="44450" marR="44450" marT="0" marB="0" anchor="b"/>
                </a:tc>
                <a:tc>
                  <a:txBody>
                    <a:bodyPr/>
                    <a:lstStyle/>
                    <a:p>
                      <a:pPr algn="r">
                        <a:spcAft>
                          <a:spcPts val="0"/>
                        </a:spcAft>
                      </a:pPr>
                      <a:r>
                        <a:rPr lang="es-EC" sz="1200">
                          <a:effectLst/>
                        </a:rPr>
                        <a:t>1024</a:t>
                      </a:r>
                      <a:endParaRPr lang="es-EC" sz="1200">
                        <a:effectLst/>
                        <a:latin typeface="Times New Roman"/>
                        <a:ea typeface="Times New Roman"/>
                      </a:endParaRPr>
                    </a:p>
                  </a:txBody>
                  <a:tcPr marL="44450" marR="44450" marT="0" marB="0" anchor="b"/>
                </a:tc>
              </a:tr>
              <a:tr h="274870">
                <a:tc>
                  <a:txBody>
                    <a:bodyPr/>
                    <a:lstStyle/>
                    <a:p>
                      <a:pPr>
                        <a:spcAft>
                          <a:spcPts val="0"/>
                        </a:spcAft>
                      </a:pPr>
                      <a:r>
                        <a:rPr lang="es-EC" sz="1200">
                          <a:effectLst/>
                        </a:rPr>
                        <a:t>Puerto Seimor</a:t>
                      </a:r>
                      <a:endParaRPr lang="es-EC" sz="1200">
                        <a:effectLst/>
                        <a:latin typeface="Times New Roman"/>
                        <a:ea typeface="Times New Roman"/>
                      </a:endParaRPr>
                    </a:p>
                  </a:txBody>
                  <a:tcPr marL="44450" marR="44450" marT="0" marB="0" anchor="b"/>
                </a:tc>
                <a:tc>
                  <a:txBody>
                    <a:bodyPr/>
                    <a:lstStyle/>
                    <a:p>
                      <a:pPr algn="ctr">
                        <a:spcAft>
                          <a:spcPts val="0"/>
                        </a:spcAft>
                      </a:pPr>
                      <a:r>
                        <a:rPr lang="es-EC" sz="1200">
                          <a:effectLst/>
                        </a:rPr>
                        <a:t>2,73</a:t>
                      </a:r>
                      <a:endParaRPr lang="es-EC" sz="1200">
                        <a:effectLst/>
                        <a:latin typeface="Times New Roman"/>
                        <a:ea typeface="Times New Roman"/>
                      </a:endParaRPr>
                    </a:p>
                  </a:txBody>
                  <a:tcPr marL="44450" marR="44450" marT="0" marB="0" anchor="b"/>
                </a:tc>
                <a:tc>
                  <a:txBody>
                    <a:bodyPr/>
                    <a:lstStyle/>
                    <a:p>
                      <a:pPr>
                        <a:spcAft>
                          <a:spcPts val="0"/>
                        </a:spcAft>
                      </a:pPr>
                      <a:r>
                        <a:rPr lang="es-EC" sz="1200" dirty="0">
                          <a:effectLst/>
                        </a:rPr>
                        <a:t>Porta Vita</a:t>
                      </a:r>
                      <a:endParaRPr lang="es-EC" sz="1200" dirty="0">
                        <a:effectLst/>
                        <a:latin typeface="Times New Roman"/>
                        <a:ea typeface="Times New Roman"/>
                      </a:endParaRPr>
                    </a:p>
                  </a:txBody>
                  <a:tcPr marL="44450" marR="44450" marT="0" marB="0" anchor="b"/>
                </a:tc>
                <a:tc>
                  <a:txBody>
                    <a:bodyPr/>
                    <a:lstStyle/>
                    <a:p>
                      <a:pPr>
                        <a:spcAft>
                          <a:spcPts val="0"/>
                        </a:spcAft>
                      </a:pPr>
                      <a:r>
                        <a:rPr lang="es-EC" sz="1200">
                          <a:effectLst/>
                        </a:rPr>
                        <a:t>16 QAM</a:t>
                      </a:r>
                      <a:endParaRPr lang="es-EC" sz="1200">
                        <a:effectLst/>
                        <a:latin typeface="Times New Roman"/>
                        <a:ea typeface="Times New Roman"/>
                      </a:endParaRPr>
                    </a:p>
                  </a:txBody>
                  <a:tcPr marL="44450" marR="44450" marT="0" marB="0" anchor="b"/>
                </a:tc>
                <a:tc>
                  <a:txBody>
                    <a:bodyPr/>
                    <a:lstStyle/>
                    <a:p>
                      <a:pPr algn="r">
                        <a:spcAft>
                          <a:spcPts val="0"/>
                        </a:spcAft>
                      </a:pPr>
                      <a:r>
                        <a:rPr lang="es-EC" sz="1200">
                          <a:effectLst/>
                        </a:rPr>
                        <a:t>1024</a:t>
                      </a:r>
                      <a:endParaRPr lang="es-EC" sz="1200">
                        <a:effectLst/>
                        <a:latin typeface="Times New Roman"/>
                        <a:ea typeface="Times New Roman"/>
                      </a:endParaRPr>
                    </a:p>
                  </a:txBody>
                  <a:tcPr marL="44450" marR="44450" marT="0" marB="0" anchor="b"/>
                </a:tc>
              </a:tr>
              <a:tr h="274870">
                <a:tc>
                  <a:txBody>
                    <a:bodyPr/>
                    <a:lstStyle/>
                    <a:p>
                      <a:pPr>
                        <a:spcAft>
                          <a:spcPts val="0"/>
                        </a:spcAft>
                      </a:pPr>
                      <a:r>
                        <a:rPr lang="es-EC" sz="1200">
                          <a:effectLst/>
                        </a:rPr>
                        <a:t>Arcadia</a:t>
                      </a:r>
                      <a:endParaRPr lang="es-EC" sz="1200">
                        <a:effectLst/>
                        <a:latin typeface="Times New Roman"/>
                        <a:ea typeface="Times New Roman"/>
                      </a:endParaRPr>
                    </a:p>
                  </a:txBody>
                  <a:tcPr marL="44450" marR="44450" marT="0" marB="0" anchor="b"/>
                </a:tc>
                <a:tc>
                  <a:txBody>
                    <a:bodyPr/>
                    <a:lstStyle/>
                    <a:p>
                      <a:pPr algn="ctr">
                        <a:spcAft>
                          <a:spcPts val="0"/>
                        </a:spcAft>
                      </a:pPr>
                      <a:r>
                        <a:rPr lang="es-EC" sz="1200">
                          <a:effectLst/>
                        </a:rPr>
                        <a:t>3</a:t>
                      </a:r>
                      <a:endParaRPr lang="es-EC" sz="1200">
                        <a:effectLst/>
                        <a:latin typeface="Times New Roman"/>
                        <a:ea typeface="Times New Roman"/>
                      </a:endParaRPr>
                    </a:p>
                  </a:txBody>
                  <a:tcPr marL="44450" marR="44450" marT="0" marB="0" anchor="b"/>
                </a:tc>
                <a:tc>
                  <a:txBody>
                    <a:bodyPr/>
                    <a:lstStyle/>
                    <a:p>
                      <a:pPr>
                        <a:spcAft>
                          <a:spcPts val="0"/>
                        </a:spcAft>
                      </a:pPr>
                      <a:r>
                        <a:rPr lang="es-EC" sz="1200">
                          <a:effectLst/>
                        </a:rPr>
                        <a:t>Porta Vita</a:t>
                      </a:r>
                      <a:endParaRPr lang="es-EC" sz="1200">
                        <a:effectLst/>
                        <a:latin typeface="Times New Roman"/>
                        <a:ea typeface="Times New Roman"/>
                      </a:endParaRPr>
                    </a:p>
                  </a:txBody>
                  <a:tcPr marL="44450" marR="44450" marT="0" marB="0" anchor="b"/>
                </a:tc>
                <a:tc>
                  <a:txBody>
                    <a:bodyPr/>
                    <a:lstStyle/>
                    <a:p>
                      <a:pPr>
                        <a:spcAft>
                          <a:spcPts val="0"/>
                        </a:spcAft>
                      </a:pPr>
                      <a:r>
                        <a:rPr lang="es-EC" sz="1200" dirty="0">
                          <a:effectLst/>
                        </a:rPr>
                        <a:t>QPSK</a:t>
                      </a:r>
                      <a:endParaRPr lang="es-EC" sz="1200" dirty="0">
                        <a:effectLst/>
                        <a:latin typeface="Times New Roman"/>
                        <a:ea typeface="Times New Roman"/>
                      </a:endParaRPr>
                    </a:p>
                  </a:txBody>
                  <a:tcPr marL="44450" marR="44450" marT="0" marB="0" anchor="b"/>
                </a:tc>
                <a:tc>
                  <a:txBody>
                    <a:bodyPr/>
                    <a:lstStyle/>
                    <a:p>
                      <a:pPr algn="r">
                        <a:spcAft>
                          <a:spcPts val="0"/>
                        </a:spcAft>
                      </a:pPr>
                      <a:r>
                        <a:rPr lang="es-EC" sz="1200">
                          <a:effectLst/>
                        </a:rPr>
                        <a:t>512</a:t>
                      </a:r>
                      <a:endParaRPr lang="es-EC" sz="1200">
                        <a:effectLst/>
                        <a:latin typeface="Times New Roman"/>
                        <a:ea typeface="Times New Roman"/>
                      </a:endParaRPr>
                    </a:p>
                  </a:txBody>
                  <a:tcPr marL="44450" marR="44450" marT="0" marB="0" anchor="b"/>
                </a:tc>
              </a:tr>
              <a:tr h="274870">
                <a:tc>
                  <a:txBody>
                    <a:bodyPr/>
                    <a:lstStyle/>
                    <a:p>
                      <a:pPr>
                        <a:spcAft>
                          <a:spcPts val="0"/>
                        </a:spcAft>
                      </a:pPr>
                      <a:r>
                        <a:rPr lang="es-EC" sz="1200">
                          <a:effectLst/>
                        </a:rPr>
                        <a:t>Terra Nostra </a:t>
                      </a:r>
                      <a:endParaRPr lang="es-EC" sz="1200">
                        <a:effectLst/>
                        <a:latin typeface="Times New Roman"/>
                        <a:ea typeface="Times New Roman"/>
                      </a:endParaRPr>
                    </a:p>
                  </a:txBody>
                  <a:tcPr marL="44450" marR="44450" marT="0" marB="0" anchor="b"/>
                </a:tc>
                <a:tc>
                  <a:txBody>
                    <a:bodyPr/>
                    <a:lstStyle/>
                    <a:p>
                      <a:pPr algn="ctr">
                        <a:spcAft>
                          <a:spcPts val="0"/>
                        </a:spcAft>
                      </a:pPr>
                      <a:r>
                        <a:rPr lang="es-EC" sz="1200">
                          <a:effectLst/>
                        </a:rPr>
                        <a:t>1,38</a:t>
                      </a:r>
                      <a:endParaRPr lang="es-EC" sz="1200">
                        <a:effectLst/>
                        <a:latin typeface="Times New Roman"/>
                        <a:ea typeface="Times New Roman"/>
                      </a:endParaRPr>
                    </a:p>
                  </a:txBody>
                  <a:tcPr marL="44450" marR="44450" marT="0" marB="0" anchor="b"/>
                </a:tc>
                <a:tc>
                  <a:txBody>
                    <a:bodyPr/>
                    <a:lstStyle/>
                    <a:p>
                      <a:pPr>
                        <a:spcAft>
                          <a:spcPts val="0"/>
                        </a:spcAft>
                      </a:pPr>
                      <a:r>
                        <a:rPr lang="es-EC" sz="1200" dirty="0">
                          <a:effectLst/>
                        </a:rPr>
                        <a:t>Porta Vita</a:t>
                      </a:r>
                      <a:endParaRPr lang="es-EC" sz="1200" dirty="0">
                        <a:effectLst/>
                        <a:latin typeface="Times New Roman"/>
                        <a:ea typeface="Times New Roman"/>
                      </a:endParaRPr>
                    </a:p>
                  </a:txBody>
                  <a:tcPr marL="44450" marR="44450" marT="0" marB="0" anchor="b"/>
                </a:tc>
                <a:tc>
                  <a:txBody>
                    <a:bodyPr/>
                    <a:lstStyle/>
                    <a:p>
                      <a:pPr>
                        <a:spcAft>
                          <a:spcPts val="0"/>
                        </a:spcAft>
                      </a:pPr>
                      <a:r>
                        <a:rPr lang="es-EC" sz="1200" dirty="0">
                          <a:effectLst/>
                        </a:rPr>
                        <a:t>32 QAM</a:t>
                      </a:r>
                      <a:endParaRPr lang="es-EC" sz="1200" dirty="0">
                        <a:effectLst/>
                        <a:latin typeface="Times New Roman"/>
                        <a:ea typeface="Times New Roman"/>
                      </a:endParaRPr>
                    </a:p>
                  </a:txBody>
                  <a:tcPr marL="44450" marR="44450" marT="0" marB="0" anchor="b"/>
                </a:tc>
                <a:tc>
                  <a:txBody>
                    <a:bodyPr/>
                    <a:lstStyle/>
                    <a:p>
                      <a:pPr algn="r">
                        <a:spcAft>
                          <a:spcPts val="0"/>
                        </a:spcAft>
                      </a:pPr>
                      <a:r>
                        <a:rPr lang="es-EC" sz="1200">
                          <a:effectLst/>
                        </a:rPr>
                        <a:t>2048</a:t>
                      </a:r>
                      <a:endParaRPr lang="es-EC" sz="1200">
                        <a:effectLst/>
                        <a:latin typeface="Times New Roman"/>
                        <a:ea typeface="Times New Roman"/>
                      </a:endParaRPr>
                    </a:p>
                  </a:txBody>
                  <a:tcPr marL="44450" marR="44450" marT="0" marB="0" anchor="b"/>
                </a:tc>
              </a:tr>
              <a:tr h="288613">
                <a:tc>
                  <a:txBody>
                    <a:bodyPr/>
                    <a:lstStyle/>
                    <a:p>
                      <a:pPr>
                        <a:spcAft>
                          <a:spcPts val="0"/>
                        </a:spcAft>
                      </a:pPr>
                      <a:r>
                        <a:rPr lang="es-EC" sz="1200">
                          <a:effectLst/>
                        </a:rPr>
                        <a:t>Laguna Club</a:t>
                      </a:r>
                      <a:endParaRPr lang="es-EC" sz="1200">
                        <a:effectLst/>
                        <a:latin typeface="Times New Roman"/>
                        <a:ea typeface="Times New Roman"/>
                      </a:endParaRPr>
                    </a:p>
                  </a:txBody>
                  <a:tcPr marL="44450" marR="44450" marT="0" marB="0" anchor="b"/>
                </a:tc>
                <a:tc>
                  <a:txBody>
                    <a:bodyPr/>
                    <a:lstStyle/>
                    <a:p>
                      <a:pPr algn="ctr">
                        <a:spcAft>
                          <a:spcPts val="0"/>
                        </a:spcAft>
                      </a:pPr>
                      <a:r>
                        <a:rPr lang="es-EC" sz="1200">
                          <a:effectLst/>
                        </a:rPr>
                        <a:t>0,44</a:t>
                      </a:r>
                      <a:endParaRPr lang="es-EC" sz="1200">
                        <a:effectLst/>
                        <a:latin typeface="Times New Roman"/>
                        <a:ea typeface="Times New Roman"/>
                      </a:endParaRPr>
                    </a:p>
                  </a:txBody>
                  <a:tcPr marL="44450" marR="44450" marT="0" marB="0" anchor="b"/>
                </a:tc>
                <a:tc>
                  <a:txBody>
                    <a:bodyPr/>
                    <a:lstStyle/>
                    <a:p>
                      <a:pPr>
                        <a:spcAft>
                          <a:spcPts val="0"/>
                        </a:spcAft>
                      </a:pPr>
                      <a:r>
                        <a:rPr lang="es-EC" sz="1200">
                          <a:effectLst/>
                        </a:rPr>
                        <a:t>Porta Vita</a:t>
                      </a:r>
                      <a:endParaRPr lang="es-EC" sz="1200">
                        <a:effectLst/>
                        <a:latin typeface="Times New Roman"/>
                        <a:ea typeface="Times New Roman"/>
                      </a:endParaRPr>
                    </a:p>
                  </a:txBody>
                  <a:tcPr marL="44450" marR="44450" marT="0" marB="0" anchor="b"/>
                </a:tc>
                <a:tc>
                  <a:txBody>
                    <a:bodyPr/>
                    <a:lstStyle/>
                    <a:p>
                      <a:pPr>
                        <a:spcAft>
                          <a:spcPts val="0"/>
                        </a:spcAft>
                      </a:pPr>
                      <a:r>
                        <a:rPr lang="es-EC" sz="1200" dirty="0">
                          <a:effectLst/>
                        </a:rPr>
                        <a:t>32 QAM</a:t>
                      </a:r>
                      <a:endParaRPr lang="es-EC" sz="1200" dirty="0">
                        <a:effectLst/>
                        <a:latin typeface="Times New Roman"/>
                        <a:ea typeface="Times New Roman"/>
                      </a:endParaRPr>
                    </a:p>
                  </a:txBody>
                  <a:tcPr marL="44450" marR="44450" marT="0" marB="0" anchor="b"/>
                </a:tc>
                <a:tc>
                  <a:txBody>
                    <a:bodyPr/>
                    <a:lstStyle/>
                    <a:p>
                      <a:pPr algn="r">
                        <a:spcAft>
                          <a:spcPts val="0"/>
                        </a:spcAft>
                      </a:pPr>
                      <a:r>
                        <a:rPr lang="es-EC" sz="1200">
                          <a:effectLst/>
                        </a:rPr>
                        <a:t>2048</a:t>
                      </a:r>
                      <a:endParaRPr lang="es-EC" sz="1200">
                        <a:effectLst/>
                        <a:latin typeface="Times New Roman"/>
                        <a:ea typeface="Times New Roman"/>
                      </a:endParaRPr>
                    </a:p>
                  </a:txBody>
                  <a:tcPr marL="44450" marR="44450" marT="0" marB="0" anchor="b"/>
                </a:tc>
              </a:tr>
              <a:tr h="274870">
                <a:tc>
                  <a:txBody>
                    <a:bodyPr/>
                    <a:lstStyle/>
                    <a:p>
                      <a:pPr>
                        <a:spcAft>
                          <a:spcPts val="0"/>
                        </a:spcAft>
                      </a:pPr>
                      <a:r>
                        <a:rPr lang="es-EC" sz="1200">
                          <a:effectLst/>
                        </a:rPr>
                        <a:t>Portofino</a:t>
                      </a:r>
                      <a:endParaRPr lang="es-EC" sz="1200">
                        <a:effectLst/>
                        <a:latin typeface="Times New Roman"/>
                        <a:ea typeface="Times New Roman"/>
                      </a:endParaRPr>
                    </a:p>
                  </a:txBody>
                  <a:tcPr marL="44450" marR="44450" marT="0" marB="0" anchor="b"/>
                </a:tc>
                <a:tc>
                  <a:txBody>
                    <a:bodyPr/>
                    <a:lstStyle/>
                    <a:p>
                      <a:pPr algn="ctr">
                        <a:spcAft>
                          <a:spcPts val="0"/>
                        </a:spcAft>
                      </a:pPr>
                      <a:r>
                        <a:rPr lang="es-EC" sz="1200">
                          <a:effectLst/>
                        </a:rPr>
                        <a:t>0,32</a:t>
                      </a:r>
                      <a:endParaRPr lang="es-EC" sz="1200">
                        <a:effectLst/>
                        <a:latin typeface="Times New Roman"/>
                        <a:ea typeface="Times New Roman"/>
                      </a:endParaRPr>
                    </a:p>
                  </a:txBody>
                  <a:tcPr marL="44450" marR="44450" marT="0" marB="0" anchor="b"/>
                </a:tc>
                <a:tc>
                  <a:txBody>
                    <a:bodyPr/>
                    <a:lstStyle/>
                    <a:p>
                      <a:pPr>
                        <a:spcAft>
                          <a:spcPts val="0"/>
                        </a:spcAft>
                      </a:pPr>
                      <a:r>
                        <a:rPr lang="es-EC" sz="1200">
                          <a:effectLst/>
                        </a:rPr>
                        <a:t>Porta Vita</a:t>
                      </a:r>
                      <a:endParaRPr lang="es-EC" sz="1200">
                        <a:effectLst/>
                        <a:latin typeface="Times New Roman"/>
                        <a:ea typeface="Times New Roman"/>
                      </a:endParaRPr>
                    </a:p>
                  </a:txBody>
                  <a:tcPr marL="44450" marR="44450" marT="0" marB="0" anchor="b"/>
                </a:tc>
                <a:tc>
                  <a:txBody>
                    <a:bodyPr/>
                    <a:lstStyle/>
                    <a:p>
                      <a:pPr>
                        <a:spcAft>
                          <a:spcPts val="0"/>
                        </a:spcAft>
                      </a:pPr>
                      <a:r>
                        <a:rPr lang="es-EC" sz="1200" dirty="0">
                          <a:effectLst/>
                        </a:rPr>
                        <a:t>32 QAM</a:t>
                      </a:r>
                      <a:endParaRPr lang="es-EC" sz="1200" dirty="0">
                        <a:effectLst/>
                        <a:latin typeface="Times New Roman"/>
                        <a:ea typeface="Times New Roman"/>
                      </a:endParaRPr>
                    </a:p>
                  </a:txBody>
                  <a:tcPr marL="44450" marR="44450" marT="0" marB="0" anchor="b"/>
                </a:tc>
                <a:tc>
                  <a:txBody>
                    <a:bodyPr/>
                    <a:lstStyle/>
                    <a:p>
                      <a:pPr algn="r">
                        <a:spcAft>
                          <a:spcPts val="0"/>
                        </a:spcAft>
                      </a:pPr>
                      <a:r>
                        <a:rPr lang="es-EC" sz="1200">
                          <a:effectLst/>
                        </a:rPr>
                        <a:t>2048</a:t>
                      </a:r>
                      <a:endParaRPr lang="es-EC" sz="1200">
                        <a:effectLst/>
                        <a:latin typeface="Times New Roman"/>
                        <a:ea typeface="Times New Roman"/>
                      </a:endParaRPr>
                    </a:p>
                  </a:txBody>
                  <a:tcPr marL="44450" marR="44450" marT="0" marB="0" anchor="b"/>
                </a:tc>
              </a:tr>
              <a:tr h="274870">
                <a:tc>
                  <a:txBody>
                    <a:bodyPr/>
                    <a:lstStyle/>
                    <a:p>
                      <a:pPr>
                        <a:spcAft>
                          <a:spcPts val="0"/>
                        </a:spcAft>
                      </a:pPr>
                      <a:r>
                        <a:rPr lang="es-EC" sz="1200">
                          <a:effectLst/>
                        </a:rPr>
                        <a:t>Belo Horizonte</a:t>
                      </a:r>
                      <a:endParaRPr lang="es-EC" sz="1200">
                        <a:effectLst/>
                        <a:latin typeface="Times New Roman"/>
                        <a:ea typeface="Times New Roman"/>
                      </a:endParaRPr>
                    </a:p>
                  </a:txBody>
                  <a:tcPr marL="44450" marR="44450" marT="0" marB="0" anchor="b"/>
                </a:tc>
                <a:tc>
                  <a:txBody>
                    <a:bodyPr/>
                    <a:lstStyle/>
                    <a:p>
                      <a:pPr algn="ctr">
                        <a:spcAft>
                          <a:spcPts val="0"/>
                        </a:spcAft>
                      </a:pPr>
                      <a:r>
                        <a:rPr lang="es-EC" sz="1200">
                          <a:effectLst/>
                        </a:rPr>
                        <a:t>0,57</a:t>
                      </a:r>
                      <a:endParaRPr lang="es-EC" sz="1200">
                        <a:effectLst/>
                        <a:latin typeface="Times New Roman"/>
                        <a:ea typeface="Times New Roman"/>
                      </a:endParaRPr>
                    </a:p>
                  </a:txBody>
                  <a:tcPr marL="44450" marR="44450" marT="0" marB="0" anchor="b"/>
                </a:tc>
                <a:tc>
                  <a:txBody>
                    <a:bodyPr/>
                    <a:lstStyle/>
                    <a:p>
                      <a:pPr>
                        <a:spcAft>
                          <a:spcPts val="0"/>
                        </a:spcAft>
                      </a:pPr>
                      <a:r>
                        <a:rPr lang="es-EC" sz="1200">
                          <a:effectLst/>
                        </a:rPr>
                        <a:t>Porta Vita</a:t>
                      </a:r>
                      <a:endParaRPr lang="es-EC" sz="1200">
                        <a:effectLst/>
                        <a:latin typeface="Times New Roman"/>
                        <a:ea typeface="Times New Roman"/>
                      </a:endParaRPr>
                    </a:p>
                  </a:txBody>
                  <a:tcPr marL="44450" marR="44450" marT="0" marB="0" anchor="b"/>
                </a:tc>
                <a:tc>
                  <a:txBody>
                    <a:bodyPr/>
                    <a:lstStyle/>
                    <a:p>
                      <a:pPr>
                        <a:spcAft>
                          <a:spcPts val="0"/>
                        </a:spcAft>
                      </a:pPr>
                      <a:r>
                        <a:rPr lang="es-EC" sz="1200" dirty="0">
                          <a:effectLst/>
                        </a:rPr>
                        <a:t>32 QAM</a:t>
                      </a:r>
                      <a:endParaRPr lang="es-EC" sz="1200" dirty="0">
                        <a:effectLst/>
                        <a:latin typeface="Times New Roman"/>
                        <a:ea typeface="Times New Roman"/>
                      </a:endParaRPr>
                    </a:p>
                  </a:txBody>
                  <a:tcPr marL="44450" marR="44450" marT="0" marB="0" anchor="b"/>
                </a:tc>
                <a:tc>
                  <a:txBody>
                    <a:bodyPr/>
                    <a:lstStyle/>
                    <a:p>
                      <a:pPr algn="r">
                        <a:spcAft>
                          <a:spcPts val="0"/>
                        </a:spcAft>
                      </a:pPr>
                      <a:r>
                        <a:rPr lang="es-EC" sz="1200">
                          <a:effectLst/>
                        </a:rPr>
                        <a:t>2048</a:t>
                      </a:r>
                      <a:endParaRPr lang="es-EC" sz="1200">
                        <a:effectLst/>
                        <a:latin typeface="Times New Roman"/>
                        <a:ea typeface="Times New Roman"/>
                      </a:endParaRPr>
                    </a:p>
                  </a:txBody>
                  <a:tcPr marL="44450" marR="44450" marT="0" marB="0" anchor="b"/>
                </a:tc>
              </a:tr>
              <a:tr h="274870">
                <a:tc>
                  <a:txBody>
                    <a:bodyPr/>
                    <a:lstStyle/>
                    <a:p>
                      <a:pPr>
                        <a:spcAft>
                          <a:spcPts val="0"/>
                        </a:spcAft>
                      </a:pPr>
                      <a:r>
                        <a:rPr lang="es-EC" sz="1200">
                          <a:effectLst/>
                        </a:rPr>
                        <a:t>Torres del Salado</a:t>
                      </a:r>
                      <a:endParaRPr lang="es-EC" sz="1200">
                        <a:effectLst/>
                        <a:latin typeface="Times New Roman"/>
                        <a:ea typeface="Times New Roman"/>
                      </a:endParaRPr>
                    </a:p>
                  </a:txBody>
                  <a:tcPr marL="44450" marR="44450" marT="0" marB="0" anchor="b"/>
                </a:tc>
                <a:tc>
                  <a:txBody>
                    <a:bodyPr/>
                    <a:lstStyle/>
                    <a:p>
                      <a:pPr algn="ctr">
                        <a:spcAft>
                          <a:spcPts val="0"/>
                        </a:spcAft>
                      </a:pPr>
                      <a:r>
                        <a:rPr lang="es-EC" sz="1200">
                          <a:effectLst/>
                        </a:rPr>
                        <a:t>0,67</a:t>
                      </a:r>
                      <a:endParaRPr lang="es-EC" sz="1200">
                        <a:effectLst/>
                        <a:latin typeface="Times New Roman"/>
                        <a:ea typeface="Times New Roman"/>
                      </a:endParaRPr>
                    </a:p>
                  </a:txBody>
                  <a:tcPr marL="44450" marR="44450" marT="0" marB="0" anchor="b"/>
                </a:tc>
                <a:tc>
                  <a:txBody>
                    <a:bodyPr/>
                    <a:lstStyle/>
                    <a:p>
                      <a:pPr>
                        <a:spcAft>
                          <a:spcPts val="0"/>
                        </a:spcAft>
                      </a:pPr>
                      <a:r>
                        <a:rPr lang="es-EC" sz="1200">
                          <a:effectLst/>
                        </a:rPr>
                        <a:t>Porta Vita</a:t>
                      </a:r>
                      <a:endParaRPr lang="es-EC" sz="1200">
                        <a:effectLst/>
                        <a:latin typeface="Times New Roman"/>
                        <a:ea typeface="Times New Roman"/>
                      </a:endParaRPr>
                    </a:p>
                  </a:txBody>
                  <a:tcPr marL="44450" marR="44450" marT="0" marB="0" anchor="b"/>
                </a:tc>
                <a:tc>
                  <a:txBody>
                    <a:bodyPr/>
                    <a:lstStyle/>
                    <a:p>
                      <a:pPr>
                        <a:spcAft>
                          <a:spcPts val="0"/>
                        </a:spcAft>
                      </a:pPr>
                      <a:r>
                        <a:rPr lang="es-EC" sz="1200" dirty="0">
                          <a:effectLst/>
                        </a:rPr>
                        <a:t>32 QAM</a:t>
                      </a:r>
                      <a:endParaRPr lang="es-EC" sz="1200" dirty="0">
                        <a:effectLst/>
                        <a:latin typeface="Times New Roman"/>
                        <a:ea typeface="Times New Roman"/>
                      </a:endParaRPr>
                    </a:p>
                  </a:txBody>
                  <a:tcPr marL="44450" marR="44450" marT="0" marB="0" anchor="b"/>
                </a:tc>
                <a:tc>
                  <a:txBody>
                    <a:bodyPr/>
                    <a:lstStyle/>
                    <a:p>
                      <a:pPr algn="r">
                        <a:spcAft>
                          <a:spcPts val="0"/>
                        </a:spcAft>
                      </a:pPr>
                      <a:r>
                        <a:rPr lang="es-EC" sz="1200">
                          <a:effectLst/>
                        </a:rPr>
                        <a:t>2048</a:t>
                      </a:r>
                      <a:endParaRPr lang="es-EC" sz="1200">
                        <a:effectLst/>
                        <a:latin typeface="Times New Roman"/>
                        <a:ea typeface="Times New Roman"/>
                      </a:endParaRPr>
                    </a:p>
                  </a:txBody>
                  <a:tcPr marL="44450" marR="44450" marT="0" marB="0" anchor="b"/>
                </a:tc>
              </a:tr>
              <a:tr h="274870">
                <a:tc>
                  <a:txBody>
                    <a:bodyPr/>
                    <a:lstStyle/>
                    <a:p>
                      <a:pPr>
                        <a:spcAft>
                          <a:spcPts val="0"/>
                        </a:spcAft>
                      </a:pPr>
                      <a:r>
                        <a:rPr lang="es-EC" sz="1200">
                          <a:effectLst/>
                        </a:rPr>
                        <a:t>Porta al Sol</a:t>
                      </a:r>
                      <a:endParaRPr lang="es-EC" sz="1200">
                        <a:effectLst/>
                        <a:latin typeface="Times New Roman"/>
                        <a:ea typeface="Times New Roman"/>
                      </a:endParaRPr>
                    </a:p>
                  </a:txBody>
                  <a:tcPr marL="44450" marR="44450" marT="0" marB="0" anchor="b"/>
                </a:tc>
                <a:tc>
                  <a:txBody>
                    <a:bodyPr/>
                    <a:lstStyle/>
                    <a:p>
                      <a:pPr algn="ctr">
                        <a:spcAft>
                          <a:spcPts val="0"/>
                        </a:spcAft>
                      </a:pPr>
                      <a:r>
                        <a:rPr lang="es-EC" sz="1200">
                          <a:effectLst/>
                        </a:rPr>
                        <a:t>0,83</a:t>
                      </a:r>
                      <a:endParaRPr lang="es-EC" sz="1200">
                        <a:effectLst/>
                        <a:latin typeface="Times New Roman"/>
                        <a:ea typeface="Times New Roman"/>
                      </a:endParaRPr>
                    </a:p>
                  </a:txBody>
                  <a:tcPr marL="44450" marR="44450" marT="0" marB="0" anchor="b"/>
                </a:tc>
                <a:tc>
                  <a:txBody>
                    <a:bodyPr/>
                    <a:lstStyle/>
                    <a:p>
                      <a:pPr>
                        <a:spcAft>
                          <a:spcPts val="0"/>
                        </a:spcAft>
                      </a:pPr>
                      <a:r>
                        <a:rPr lang="es-EC" sz="1200">
                          <a:effectLst/>
                        </a:rPr>
                        <a:t>Porta Vita</a:t>
                      </a:r>
                      <a:endParaRPr lang="es-EC" sz="1200">
                        <a:effectLst/>
                        <a:latin typeface="Times New Roman"/>
                        <a:ea typeface="Times New Roman"/>
                      </a:endParaRPr>
                    </a:p>
                  </a:txBody>
                  <a:tcPr marL="44450" marR="44450" marT="0" marB="0" anchor="b"/>
                </a:tc>
                <a:tc>
                  <a:txBody>
                    <a:bodyPr/>
                    <a:lstStyle/>
                    <a:p>
                      <a:pPr>
                        <a:spcAft>
                          <a:spcPts val="0"/>
                        </a:spcAft>
                      </a:pPr>
                      <a:r>
                        <a:rPr lang="es-EC" sz="1200" dirty="0">
                          <a:effectLst/>
                        </a:rPr>
                        <a:t>32 QAM</a:t>
                      </a:r>
                      <a:endParaRPr lang="es-EC" sz="1200" dirty="0">
                        <a:effectLst/>
                        <a:latin typeface="Times New Roman"/>
                        <a:ea typeface="Times New Roman"/>
                      </a:endParaRPr>
                    </a:p>
                  </a:txBody>
                  <a:tcPr marL="44450" marR="44450" marT="0" marB="0" anchor="b"/>
                </a:tc>
                <a:tc>
                  <a:txBody>
                    <a:bodyPr/>
                    <a:lstStyle/>
                    <a:p>
                      <a:pPr algn="r">
                        <a:spcAft>
                          <a:spcPts val="0"/>
                        </a:spcAft>
                      </a:pPr>
                      <a:r>
                        <a:rPr lang="es-EC" sz="1200" dirty="0">
                          <a:effectLst/>
                        </a:rPr>
                        <a:t>2048</a:t>
                      </a:r>
                      <a:endParaRPr lang="es-EC" sz="1200" dirty="0">
                        <a:effectLst/>
                        <a:latin typeface="Times New Roman"/>
                        <a:ea typeface="Times New Roman"/>
                      </a:endParaRPr>
                    </a:p>
                  </a:txBody>
                  <a:tcPr marL="44450" marR="44450" marT="0" marB="0" anchor="b"/>
                </a:tc>
              </a:tr>
              <a:tr h="274870">
                <a:tc>
                  <a:txBody>
                    <a:bodyPr/>
                    <a:lstStyle/>
                    <a:p>
                      <a:pPr>
                        <a:spcAft>
                          <a:spcPts val="0"/>
                        </a:spcAft>
                      </a:pPr>
                      <a:r>
                        <a:rPr lang="es-EC" sz="1200">
                          <a:effectLst/>
                        </a:rPr>
                        <a:t>Porta Vita</a:t>
                      </a:r>
                      <a:endParaRPr lang="es-EC" sz="1200">
                        <a:effectLst/>
                        <a:latin typeface="Times New Roman"/>
                        <a:ea typeface="Times New Roman"/>
                      </a:endParaRPr>
                    </a:p>
                  </a:txBody>
                  <a:tcPr marL="44450" marR="44450" marT="0" marB="0" anchor="b"/>
                </a:tc>
                <a:tc>
                  <a:txBody>
                    <a:bodyPr/>
                    <a:lstStyle/>
                    <a:p>
                      <a:pPr algn="ctr">
                        <a:spcAft>
                          <a:spcPts val="0"/>
                        </a:spcAft>
                      </a:pPr>
                      <a:r>
                        <a:rPr lang="es-EC" sz="1200">
                          <a:effectLst/>
                        </a:rPr>
                        <a:t>-</a:t>
                      </a:r>
                      <a:endParaRPr lang="es-EC" sz="1200">
                        <a:effectLst/>
                        <a:latin typeface="Times New Roman"/>
                        <a:ea typeface="Times New Roman"/>
                      </a:endParaRPr>
                    </a:p>
                  </a:txBody>
                  <a:tcPr marL="44450" marR="44450" marT="0" marB="0" anchor="b"/>
                </a:tc>
                <a:tc>
                  <a:txBody>
                    <a:bodyPr/>
                    <a:lstStyle/>
                    <a:p>
                      <a:pPr>
                        <a:spcAft>
                          <a:spcPts val="0"/>
                        </a:spcAft>
                      </a:pPr>
                      <a:r>
                        <a:rPr lang="es-EC" sz="1200">
                          <a:effectLst/>
                        </a:rPr>
                        <a:t>Porta Vita</a:t>
                      </a:r>
                      <a:endParaRPr lang="es-EC" sz="1200">
                        <a:effectLst/>
                        <a:latin typeface="Times New Roman"/>
                        <a:ea typeface="Times New Roman"/>
                      </a:endParaRPr>
                    </a:p>
                  </a:txBody>
                  <a:tcPr marL="44450" marR="44450" marT="0" marB="0" anchor="b"/>
                </a:tc>
                <a:tc>
                  <a:txBody>
                    <a:bodyPr/>
                    <a:lstStyle/>
                    <a:p>
                      <a:pPr>
                        <a:spcAft>
                          <a:spcPts val="0"/>
                        </a:spcAft>
                      </a:pPr>
                      <a:r>
                        <a:rPr lang="es-EC" sz="1200">
                          <a:effectLst/>
                        </a:rPr>
                        <a:t>32 QAM</a:t>
                      </a:r>
                      <a:endParaRPr lang="es-EC" sz="1200">
                        <a:effectLst/>
                        <a:latin typeface="Times New Roman"/>
                        <a:ea typeface="Times New Roman"/>
                      </a:endParaRPr>
                    </a:p>
                  </a:txBody>
                  <a:tcPr marL="44450" marR="44450" marT="0" marB="0" anchor="b"/>
                </a:tc>
                <a:tc>
                  <a:txBody>
                    <a:bodyPr/>
                    <a:lstStyle/>
                    <a:p>
                      <a:pPr algn="r">
                        <a:spcAft>
                          <a:spcPts val="0"/>
                        </a:spcAft>
                      </a:pPr>
                      <a:r>
                        <a:rPr lang="es-EC" sz="1200" dirty="0">
                          <a:effectLst/>
                        </a:rPr>
                        <a:t>2048</a:t>
                      </a:r>
                      <a:endParaRPr lang="es-EC" sz="1200" dirty="0">
                        <a:effectLst/>
                        <a:latin typeface="Times New Roman"/>
                        <a:ea typeface="Times New Roman"/>
                      </a:endParaRPr>
                    </a:p>
                  </a:txBody>
                  <a:tcPr marL="44450" marR="44450" marT="0" marB="0" anchor="b"/>
                </a:tc>
              </a:tr>
              <a:tr h="274870">
                <a:tc>
                  <a:txBody>
                    <a:bodyPr/>
                    <a:lstStyle/>
                    <a:p>
                      <a:pPr>
                        <a:spcAft>
                          <a:spcPts val="0"/>
                        </a:spcAft>
                      </a:pPr>
                      <a:r>
                        <a:rPr lang="es-EC" sz="1200">
                          <a:effectLst/>
                        </a:rPr>
                        <a:t>Casa Club</a:t>
                      </a:r>
                      <a:endParaRPr lang="es-EC" sz="1200">
                        <a:effectLst/>
                        <a:latin typeface="Times New Roman"/>
                        <a:ea typeface="Times New Roman"/>
                      </a:endParaRPr>
                    </a:p>
                  </a:txBody>
                  <a:tcPr marL="44450" marR="44450" marT="0" marB="0" anchor="b"/>
                </a:tc>
                <a:tc>
                  <a:txBody>
                    <a:bodyPr/>
                    <a:lstStyle/>
                    <a:p>
                      <a:pPr algn="ctr">
                        <a:spcAft>
                          <a:spcPts val="0"/>
                        </a:spcAft>
                      </a:pPr>
                      <a:r>
                        <a:rPr lang="es-EC" sz="1200">
                          <a:effectLst/>
                        </a:rPr>
                        <a:t>0,94</a:t>
                      </a:r>
                      <a:endParaRPr lang="es-EC" sz="1200">
                        <a:effectLst/>
                        <a:latin typeface="Times New Roman"/>
                        <a:ea typeface="Times New Roman"/>
                      </a:endParaRPr>
                    </a:p>
                  </a:txBody>
                  <a:tcPr marL="44450" marR="44450" marT="0" marB="0" anchor="b"/>
                </a:tc>
                <a:tc>
                  <a:txBody>
                    <a:bodyPr/>
                    <a:lstStyle/>
                    <a:p>
                      <a:pPr>
                        <a:spcAft>
                          <a:spcPts val="0"/>
                        </a:spcAft>
                      </a:pPr>
                      <a:r>
                        <a:rPr lang="es-EC" sz="1200">
                          <a:effectLst/>
                        </a:rPr>
                        <a:t>Porta Vita</a:t>
                      </a:r>
                      <a:endParaRPr lang="es-EC" sz="1200">
                        <a:effectLst/>
                        <a:latin typeface="Times New Roman"/>
                        <a:ea typeface="Times New Roman"/>
                      </a:endParaRPr>
                    </a:p>
                  </a:txBody>
                  <a:tcPr marL="44450" marR="44450" marT="0" marB="0" anchor="b"/>
                </a:tc>
                <a:tc>
                  <a:txBody>
                    <a:bodyPr/>
                    <a:lstStyle/>
                    <a:p>
                      <a:pPr>
                        <a:spcAft>
                          <a:spcPts val="0"/>
                        </a:spcAft>
                      </a:pPr>
                      <a:r>
                        <a:rPr lang="es-EC" sz="1200">
                          <a:effectLst/>
                        </a:rPr>
                        <a:t>32 QAM</a:t>
                      </a:r>
                      <a:endParaRPr lang="es-EC" sz="1200">
                        <a:effectLst/>
                        <a:latin typeface="Times New Roman"/>
                        <a:ea typeface="Times New Roman"/>
                      </a:endParaRPr>
                    </a:p>
                  </a:txBody>
                  <a:tcPr marL="44450" marR="44450" marT="0" marB="0" anchor="b"/>
                </a:tc>
                <a:tc>
                  <a:txBody>
                    <a:bodyPr/>
                    <a:lstStyle/>
                    <a:p>
                      <a:pPr algn="r">
                        <a:spcAft>
                          <a:spcPts val="0"/>
                        </a:spcAft>
                      </a:pPr>
                      <a:r>
                        <a:rPr lang="es-EC" sz="1200" dirty="0">
                          <a:effectLst/>
                        </a:rPr>
                        <a:t>2048</a:t>
                      </a:r>
                      <a:endParaRPr lang="es-EC" sz="1200" dirty="0">
                        <a:effectLst/>
                        <a:latin typeface="Times New Roman"/>
                        <a:ea typeface="Times New Roman"/>
                      </a:endParaRPr>
                    </a:p>
                  </a:txBody>
                  <a:tcPr marL="44450" marR="44450" marT="0" marB="0" anchor="b"/>
                </a:tc>
              </a:tr>
              <a:tr h="288613">
                <a:tc>
                  <a:txBody>
                    <a:bodyPr/>
                    <a:lstStyle/>
                    <a:p>
                      <a:pPr>
                        <a:spcAft>
                          <a:spcPts val="0"/>
                        </a:spcAft>
                      </a:pPr>
                      <a:r>
                        <a:rPr lang="es-EC" sz="1200">
                          <a:effectLst/>
                        </a:rPr>
                        <a:t>Belesa</a:t>
                      </a:r>
                      <a:endParaRPr lang="es-EC" sz="1200">
                        <a:effectLst/>
                        <a:latin typeface="Times New Roman"/>
                        <a:ea typeface="Times New Roman"/>
                      </a:endParaRPr>
                    </a:p>
                  </a:txBody>
                  <a:tcPr marL="44450" marR="44450" marT="0" marB="0" anchor="b"/>
                </a:tc>
                <a:tc>
                  <a:txBody>
                    <a:bodyPr/>
                    <a:lstStyle/>
                    <a:p>
                      <a:pPr algn="ctr">
                        <a:spcAft>
                          <a:spcPts val="0"/>
                        </a:spcAft>
                      </a:pPr>
                      <a:r>
                        <a:rPr lang="es-EC" sz="1200">
                          <a:effectLst/>
                        </a:rPr>
                        <a:t>0,76</a:t>
                      </a:r>
                      <a:endParaRPr lang="es-EC" sz="1200">
                        <a:effectLst/>
                        <a:latin typeface="Times New Roman"/>
                        <a:ea typeface="Times New Roman"/>
                      </a:endParaRPr>
                    </a:p>
                  </a:txBody>
                  <a:tcPr marL="44450" marR="44450" marT="0" marB="0" anchor="b"/>
                </a:tc>
                <a:tc>
                  <a:txBody>
                    <a:bodyPr/>
                    <a:lstStyle/>
                    <a:p>
                      <a:pPr>
                        <a:spcAft>
                          <a:spcPts val="0"/>
                        </a:spcAft>
                      </a:pPr>
                      <a:r>
                        <a:rPr lang="es-EC" sz="1200">
                          <a:effectLst/>
                        </a:rPr>
                        <a:t>Porta Vita</a:t>
                      </a:r>
                      <a:endParaRPr lang="es-EC" sz="1200">
                        <a:effectLst/>
                        <a:latin typeface="Times New Roman"/>
                        <a:ea typeface="Times New Roman"/>
                      </a:endParaRPr>
                    </a:p>
                  </a:txBody>
                  <a:tcPr marL="44450" marR="44450" marT="0" marB="0" anchor="b"/>
                </a:tc>
                <a:tc>
                  <a:txBody>
                    <a:bodyPr/>
                    <a:lstStyle/>
                    <a:p>
                      <a:pPr>
                        <a:spcAft>
                          <a:spcPts val="0"/>
                        </a:spcAft>
                      </a:pPr>
                      <a:r>
                        <a:rPr lang="es-EC" sz="1200">
                          <a:effectLst/>
                        </a:rPr>
                        <a:t>32 QAM</a:t>
                      </a:r>
                      <a:endParaRPr lang="es-EC" sz="1200">
                        <a:effectLst/>
                        <a:latin typeface="Times New Roman"/>
                        <a:ea typeface="Times New Roman"/>
                      </a:endParaRPr>
                    </a:p>
                  </a:txBody>
                  <a:tcPr marL="44450" marR="44450" marT="0" marB="0" anchor="b"/>
                </a:tc>
                <a:tc>
                  <a:txBody>
                    <a:bodyPr/>
                    <a:lstStyle/>
                    <a:p>
                      <a:pPr algn="r">
                        <a:spcAft>
                          <a:spcPts val="0"/>
                        </a:spcAft>
                      </a:pPr>
                      <a:r>
                        <a:rPr lang="es-EC" sz="1200" dirty="0">
                          <a:effectLst/>
                        </a:rPr>
                        <a:t>2048</a:t>
                      </a:r>
                      <a:endParaRPr lang="es-EC" sz="1200" dirty="0">
                        <a:effectLst/>
                        <a:latin typeface="Times New Roman"/>
                        <a:ea typeface="Times New Roman"/>
                      </a:endParaRPr>
                    </a:p>
                  </a:txBody>
                  <a:tcPr marL="44450" marR="44450" marT="0" marB="0" anchor="b"/>
                </a:tc>
              </a:tr>
            </a:tbl>
          </a:graphicData>
        </a:graphic>
      </p:graphicFrame>
      <p:sp>
        <p:nvSpPr>
          <p:cNvPr id="3" name="2 Marcador de pie de página"/>
          <p:cNvSpPr>
            <a:spLocks noGrp="1"/>
          </p:cNvSpPr>
          <p:nvPr>
            <p:ph type="ftr" sz="quarter" idx="11"/>
          </p:nvPr>
        </p:nvSpPr>
        <p:spPr/>
        <p:txBody>
          <a:bodyPr/>
          <a:lstStyle/>
          <a:p>
            <a:r>
              <a:rPr lang="es-EC" smtClean="0"/>
              <a:t>Elaborado por Byron Ricaurte y Ronald Delgado Mayo 2010</a:t>
            </a:r>
            <a:endParaRPr lang="es-EC"/>
          </a:p>
        </p:txBody>
      </p:sp>
    </p:spTree>
    <p:extLst>
      <p:ext uri="{BB962C8B-B14F-4D97-AF65-F5344CB8AC3E}">
        <p14:creationId xmlns:p14="http://schemas.microsoft.com/office/powerpoint/2010/main" xmlns="" val="37531452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Ancho de Banda del Diseño</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1015629312"/>
              </p:ext>
            </p:extLst>
          </p:nvPr>
        </p:nvGraphicFramePr>
        <p:xfrm>
          <a:off x="457200" y="1929370"/>
          <a:ext cx="6976804" cy="4142259"/>
        </p:xfrm>
        <a:graphic>
          <a:graphicData uri="http://schemas.openxmlformats.org/drawingml/2006/table">
            <a:tbl>
              <a:tblPr>
                <a:tableStyleId>{5C22544A-7EE6-4342-B048-85BDC9FD1C3A}</a:tableStyleId>
              </a:tblPr>
              <a:tblGrid>
                <a:gridCol w="306087"/>
                <a:gridCol w="606169"/>
                <a:gridCol w="640480"/>
                <a:gridCol w="609028"/>
                <a:gridCol w="686229"/>
                <a:gridCol w="697666"/>
                <a:gridCol w="686229"/>
                <a:gridCol w="686229"/>
                <a:gridCol w="686229"/>
                <a:gridCol w="686229"/>
                <a:gridCol w="686229"/>
              </a:tblGrid>
              <a:tr h="695068">
                <a:tc>
                  <a:txBody>
                    <a:bodyPr/>
                    <a:lstStyle/>
                    <a:p>
                      <a:pPr algn="ctr" fontAlgn="ctr"/>
                      <a:r>
                        <a:rPr lang="es-EC" sz="1000" u="none" strike="noStrike" dirty="0">
                          <a:effectLst/>
                        </a:rPr>
                        <a:t>AÑO</a:t>
                      </a:r>
                      <a:endParaRPr lang="es-EC" sz="1000" b="0" i="0" u="none" strike="noStrike" dirty="0">
                        <a:solidFill>
                          <a:srgbClr val="000000"/>
                        </a:solidFill>
                        <a:effectLst/>
                        <a:latin typeface="Calibri"/>
                      </a:endParaRPr>
                    </a:p>
                  </a:txBody>
                  <a:tcPr marL="8581" marR="8581" marT="8581" marB="0" anchor="ctr"/>
                </a:tc>
                <a:tc>
                  <a:txBody>
                    <a:bodyPr/>
                    <a:lstStyle/>
                    <a:p>
                      <a:pPr algn="ctr" fontAlgn="ctr"/>
                      <a:r>
                        <a:rPr lang="es-EC" sz="1000" u="none" strike="noStrike">
                          <a:effectLst/>
                        </a:rPr>
                        <a:t>TOTAL DE CLIENTES</a:t>
                      </a:r>
                      <a:endParaRPr lang="es-EC" sz="1000" b="0" i="0" u="none" strike="noStrike">
                        <a:solidFill>
                          <a:srgbClr val="000000"/>
                        </a:solidFill>
                        <a:effectLst/>
                        <a:latin typeface="Calibri"/>
                      </a:endParaRPr>
                    </a:p>
                  </a:txBody>
                  <a:tcPr marL="8581" marR="8581" marT="8581" marB="0" anchor="ctr"/>
                </a:tc>
                <a:tc>
                  <a:txBody>
                    <a:bodyPr/>
                    <a:lstStyle/>
                    <a:p>
                      <a:pPr algn="ctr" fontAlgn="ctr"/>
                      <a:r>
                        <a:rPr lang="es-EC" sz="1000" u="none" strike="noStrike">
                          <a:effectLst/>
                        </a:rPr>
                        <a:t>USUARIOS A 300 Kbps (8 a 1)</a:t>
                      </a:r>
                      <a:endParaRPr lang="es-EC" sz="1000" b="0" i="0" u="none" strike="noStrike">
                        <a:solidFill>
                          <a:srgbClr val="000000"/>
                        </a:solidFill>
                        <a:effectLst/>
                        <a:latin typeface="Calibri"/>
                      </a:endParaRPr>
                    </a:p>
                  </a:txBody>
                  <a:tcPr marL="8581" marR="8581" marT="8581" marB="0" anchor="ctr"/>
                </a:tc>
                <a:tc>
                  <a:txBody>
                    <a:bodyPr/>
                    <a:lstStyle/>
                    <a:p>
                      <a:pPr algn="ctr" fontAlgn="ctr"/>
                      <a:r>
                        <a:rPr lang="es-EC" sz="1000" u="none" strike="noStrike">
                          <a:effectLst/>
                        </a:rPr>
                        <a:t>USUARIOS A 500 Kbps (8 a 1)</a:t>
                      </a:r>
                      <a:endParaRPr lang="es-EC" sz="1000" b="0" i="0" u="none" strike="noStrike">
                        <a:solidFill>
                          <a:srgbClr val="000000"/>
                        </a:solidFill>
                        <a:effectLst/>
                        <a:latin typeface="Calibri"/>
                      </a:endParaRPr>
                    </a:p>
                  </a:txBody>
                  <a:tcPr marL="8581" marR="8581" marT="8581" marB="0" anchor="ctr"/>
                </a:tc>
                <a:tc>
                  <a:txBody>
                    <a:bodyPr/>
                    <a:lstStyle/>
                    <a:p>
                      <a:pPr algn="ctr" fontAlgn="ctr"/>
                      <a:r>
                        <a:rPr lang="es-EC" sz="1000" u="none" strike="noStrike">
                          <a:effectLst/>
                        </a:rPr>
                        <a:t>USUARIOS A 1024 Kbps (4 a 1)</a:t>
                      </a:r>
                      <a:endParaRPr lang="es-EC" sz="1000" b="0" i="0" u="none" strike="noStrike">
                        <a:solidFill>
                          <a:srgbClr val="000000"/>
                        </a:solidFill>
                        <a:effectLst/>
                        <a:latin typeface="Calibri"/>
                      </a:endParaRPr>
                    </a:p>
                  </a:txBody>
                  <a:tcPr marL="8581" marR="8581" marT="8581" marB="0" anchor="ctr"/>
                </a:tc>
                <a:tc>
                  <a:txBody>
                    <a:bodyPr/>
                    <a:lstStyle/>
                    <a:p>
                      <a:pPr algn="ctr" fontAlgn="ctr"/>
                      <a:r>
                        <a:rPr lang="es-EC" sz="1000" u="none" strike="noStrike">
                          <a:effectLst/>
                        </a:rPr>
                        <a:t>USUARIOS A 2048 kbps   (1 a 1)</a:t>
                      </a:r>
                      <a:endParaRPr lang="es-EC" sz="1000" b="0" i="0" u="none" strike="noStrike">
                        <a:solidFill>
                          <a:srgbClr val="000000"/>
                        </a:solidFill>
                        <a:effectLst/>
                        <a:latin typeface="Calibri"/>
                      </a:endParaRPr>
                    </a:p>
                  </a:txBody>
                  <a:tcPr marL="8581" marR="8581" marT="8581" marB="0" anchor="ctr"/>
                </a:tc>
                <a:tc>
                  <a:txBody>
                    <a:bodyPr/>
                    <a:lstStyle/>
                    <a:p>
                      <a:pPr algn="ctr" fontAlgn="ctr"/>
                      <a:r>
                        <a:rPr lang="es-EC" sz="1000" u="none" strike="noStrike" dirty="0">
                          <a:effectLst/>
                        </a:rPr>
                        <a:t>Uso total a 300 kbps [Mbps]</a:t>
                      </a:r>
                      <a:endParaRPr lang="es-EC" sz="1000" b="0" i="0" u="none" strike="noStrike" dirty="0">
                        <a:solidFill>
                          <a:srgbClr val="000000"/>
                        </a:solidFill>
                        <a:effectLst/>
                        <a:latin typeface="Calibri"/>
                      </a:endParaRPr>
                    </a:p>
                  </a:txBody>
                  <a:tcPr marL="8581" marR="8581" marT="8581" marB="0" anchor="ctr"/>
                </a:tc>
                <a:tc>
                  <a:txBody>
                    <a:bodyPr/>
                    <a:lstStyle/>
                    <a:p>
                      <a:pPr algn="ctr" fontAlgn="ctr"/>
                      <a:r>
                        <a:rPr lang="es-EC" sz="1000" u="none" strike="noStrike">
                          <a:effectLst/>
                        </a:rPr>
                        <a:t>Uso total a 500 kbps [Mbps]</a:t>
                      </a:r>
                      <a:endParaRPr lang="es-EC" sz="1000" b="0" i="0" u="none" strike="noStrike">
                        <a:solidFill>
                          <a:srgbClr val="000000"/>
                        </a:solidFill>
                        <a:effectLst/>
                        <a:latin typeface="Calibri"/>
                      </a:endParaRPr>
                    </a:p>
                  </a:txBody>
                  <a:tcPr marL="8581" marR="8581" marT="8581" marB="0" anchor="ctr"/>
                </a:tc>
                <a:tc>
                  <a:txBody>
                    <a:bodyPr/>
                    <a:lstStyle/>
                    <a:p>
                      <a:pPr algn="ctr" fontAlgn="ctr"/>
                      <a:r>
                        <a:rPr lang="es-EC" sz="1000" u="none" strike="noStrike">
                          <a:effectLst/>
                        </a:rPr>
                        <a:t>Uso total a 1024 kbps [Mbps]</a:t>
                      </a:r>
                      <a:endParaRPr lang="es-EC" sz="1000" b="0" i="0" u="none" strike="noStrike">
                        <a:solidFill>
                          <a:srgbClr val="000000"/>
                        </a:solidFill>
                        <a:effectLst/>
                        <a:latin typeface="Calibri"/>
                      </a:endParaRPr>
                    </a:p>
                  </a:txBody>
                  <a:tcPr marL="8581" marR="8581" marT="8581" marB="0" anchor="ctr"/>
                </a:tc>
                <a:tc>
                  <a:txBody>
                    <a:bodyPr/>
                    <a:lstStyle/>
                    <a:p>
                      <a:pPr algn="ctr" fontAlgn="ctr"/>
                      <a:r>
                        <a:rPr lang="es-EC" sz="1000" u="none" strike="noStrike">
                          <a:effectLst/>
                        </a:rPr>
                        <a:t>Uso total a 2048 kbps [Mbps]</a:t>
                      </a:r>
                      <a:endParaRPr lang="es-EC" sz="1000" b="0" i="0" u="none" strike="noStrike">
                        <a:solidFill>
                          <a:srgbClr val="000000"/>
                        </a:solidFill>
                        <a:effectLst/>
                        <a:latin typeface="Calibri"/>
                      </a:endParaRPr>
                    </a:p>
                  </a:txBody>
                  <a:tcPr marL="8581" marR="8581" marT="8581" marB="0" anchor="ctr"/>
                </a:tc>
                <a:tc>
                  <a:txBody>
                    <a:bodyPr/>
                    <a:lstStyle/>
                    <a:p>
                      <a:pPr algn="ctr" fontAlgn="ctr"/>
                      <a:r>
                        <a:rPr lang="es-EC" sz="1000" u="none" strike="noStrike">
                          <a:effectLst/>
                        </a:rPr>
                        <a:t>Uso Total[Mbps] </a:t>
                      </a:r>
                      <a:endParaRPr lang="es-EC" sz="1000" b="0" i="0" u="none" strike="noStrike">
                        <a:solidFill>
                          <a:srgbClr val="000000"/>
                        </a:solidFill>
                        <a:effectLst/>
                        <a:latin typeface="Calibri"/>
                      </a:endParaRPr>
                    </a:p>
                  </a:txBody>
                  <a:tcPr marL="8581" marR="8581" marT="8581" marB="0" anchor="ctr"/>
                </a:tc>
              </a:tr>
              <a:tr h="310635">
                <a:tc>
                  <a:txBody>
                    <a:bodyPr/>
                    <a:lstStyle/>
                    <a:p>
                      <a:pPr algn="ctr" fontAlgn="ctr"/>
                      <a:r>
                        <a:rPr lang="es-EC" sz="1000" u="none" strike="noStrike">
                          <a:effectLst/>
                        </a:rPr>
                        <a:t>2010</a:t>
                      </a:r>
                      <a:endParaRPr lang="es-EC" sz="1000" b="0" i="0" u="none" strike="noStrike">
                        <a:solidFill>
                          <a:srgbClr val="000000"/>
                        </a:solidFill>
                        <a:effectLst/>
                        <a:latin typeface="Calibri"/>
                      </a:endParaRPr>
                    </a:p>
                  </a:txBody>
                  <a:tcPr marL="8581" marR="8581" marT="8581" marB="0" anchor="ctr"/>
                </a:tc>
                <a:tc>
                  <a:txBody>
                    <a:bodyPr/>
                    <a:lstStyle/>
                    <a:p>
                      <a:pPr algn="r" fontAlgn="b"/>
                      <a:r>
                        <a:rPr lang="es-EC" sz="1000" u="none" strike="noStrike" dirty="0">
                          <a:effectLst/>
                        </a:rPr>
                        <a:t>             386 </a:t>
                      </a:r>
                      <a:endParaRPr lang="es-EC" sz="1000" b="0" i="0" u="none" strike="noStrike" dirty="0">
                        <a:solidFill>
                          <a:srgbClr val="000000"/>
                        </a:solidFill>
                        <a:effectLst/>
                        <a:latin typeface="Calibri"/>
                      </a:endParaRPr>
                    </a:p>
                  </a:txBody>
                  <a:tcPr marL="8581" marR="8581" marT="8581" marB="0" anchor="b"/>
                </a:tc>
                <a:tc>
                  <a:txBody>
                    <a:bodyPr/>
                    <a:lstStyle/>
                    <a:p>
                      <a:pPr algn="r" fontAlgn="b"/>
                      <a:r>
                        <a:rPr lang="es-EC" sz="1000" u="none" strike="noStrike">
                          <a:effectLst/>
                        </a:rPr>
                        <a:t>               212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155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17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2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7,97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9,66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4,45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3,96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26,03 </a:t>
                      </a:r>
                      <a:endParaRPr lang="es-EC" sz="1000" b="0" i="0" u="none" strike="noStrike">
                        <a:solidFill>
                          <a:srgbClr val="000000"/>
                        </a:solidFill>
                        <a:effectLst/>
                        <a:latin typeface="Calibri"/>
                      </a:endParaRPr>
                    </a:p>
                  </a:txBody>
                  <a:tcPr marL="8581" marR="8581" marT="8581" marB="0" anchor="b"/>
                </a:tc>
              </a:tr>
              <a:tr h="310635">
                <a:tc>
                  <a:txBody>
                    <a:bodyPr/>
                    <a:lstStyle/>
                    <a:p>
                      <a:pPr algn="ctr" fontAlgn="ctr"/>
                      <a:r>
                        <a:rPr lang="es-EC" sz="1000" u="none" strike="noStrike">
                          <a:effectLst/>
                        </a:rPr>
                        <a:t>2011</a:t>
                      </a:r>
                      <a:endParaRPr lang="es-EC" sz="1000" b="0" i="0" u="none" strike="noStrike">
                        <a:solidFill>
                          <a:srgbClr val="000000"/>
                        </a:solidFill>
                        <a:effectLst/>
                        <a:latin typeface="Calibri"/>
                      </a:endParaRPr>
                    </a:p>
                  </a:txBody>
                  <a:tcPr marL="8581" marR="8581" marT="8581" marB="0" anchor="ctr"/>
                </a:tc>
                <a:tc>
                  <a:txBody>
                    <a:bodyPr/>
                    <a:lstStyle/>
                    <a:p>
                      <a:pPr algn="r" fontAlgn="b"/>
                      <a:r>
                        <a:rPr lang="es-EC" sz="1000" u="none" strike="noStrike">
                          <a:effectLst/>
                        </a:rPr>
                        <a:t>             907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499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363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41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5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18,71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22,68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10,45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9,29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61,14 </a:t>
                      </a:r>
                      <a:endParaRPr lang="es-EC" sz="1000" b="0" i="0" u="none" strike="noStrike">
                        <a:solidFill>
                          <a:srgbClr val="000000"/>
                        </a:solidFill>
                        <a:effectLst/>
                        <a:latin typeface="Calibri"/>
                      </a:endParaRPr>
                    </a:p>
                  </a:txBody>
                  <a:tcPr marL="8581" marR="8581" marT="8581" marB="0" anchor="b"/>
                </a:tc>
              </a:tr>
              <a:tr h="310635">
                <a:tc>
                  <a:txBody>
                    <a:bodyPr/>
                    <a:lstStyle/>
                    <a:p>
                      <a:pPr algn="ctr" fontAlgn="ctr"/>
                      <a:r>
                        <a:rPr lang="es-EC" sz="1000" u="none" strike="noStrike">
                          <a:effectLst/>
                        </a:rPr>
                        <a:t>2012</a:t>
                      </a:r>
                      <a:endParaRPr lang="es-EC" sz="1000" b="0" i="0" u="none" strike="noStrike">
                        <a:solidFill>
                          <a:srgbClr val="000000"/>
                        </a:solidFill>
                        <a:effectLst/>
                        <a:latin typeface="Calibri"/>
                      </a:endParaRPr>
                    </a:p>
                  </a:txBody>
                  <a:tcPr marL="8581" marR="8581" marT="8581" marB="0" anchor="ctr"/>
                </a:tc>
                <a:tc>
                  <a:txBody>
                    <a:bodyPr/>
                    <a:lstStyle/>
                    <a:p>
                      <a:pPr algn="r" fontAlgn="b"/>
                      <a:r>
                        <a:rPr lang="es-EC" sz="1000" u="none" strike="noStrike">
                          <a:effectLst/>
                        </a:rPr>
                        <a:t>          1.563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dirty="0">
                          <a:effectLst/>
                        </a:rPr>
                        <a:t>               860 </a:t>
                      </a:r>
                      <a:endParaRPr lang="es-EC" sz="1000" b="0" i="0" u="none" strike="noStrike" dirty="0">
                        <a:solidFill>
                          <a:srgbClr val="000000"/>
                        </a:solidFill>
                        <a:effectLst/>
                        <a:latin typeface="Calibri"/>
                      </a:endParaRPr>
                    </a:p>
                  </a:txBody>
                  <a:tcPr marL="8581" marR="8581" marT="8581" marB="0" anchor="b"/>
                </a:tc>
                <a:tc>
                  <a:txBody>
                    <a:bodyPr/>
                    <a:lstStyle/>
                    <a:p>
                      <a:pPr algn="r" fontAlgn="b"/>
                      <a:r>
                        <a:rPr lang="es-EC" sz="1000" u="none" strike="noStrike">
                          <a:effectLst/>
                        </a:rPr>
                        <a:t>              625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70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8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32,24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39,08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18,01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16,01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105,34 </a:t>
                      </a:r>
                      <a:endParaRPr lang="es-EC" sz="1000" b="0" i="0" u="none" strike="noStrike">
                        <a:solidFill>
                          <a:srgbClr val="000000"/>
                        </a:solidFill>
                        <a:effectLst/>
                        <a:latin typeface="Calibri"/>
                      </a:endParaRPr>
                    </a:p>
                  </a:txBody>
                  <a:tcPr marL="8581" marR="8581" marT="8581" marB="0" anchor="b"/>
                </a:tc>
              </a:tr>
              <a:tr h="310635">
                <a:tc>
                  <a:txBody>
                    <a:bodyPr/>
                    <a:lstStyle/>
                    <a:p>
                      <a:pPr algn="ctr" fontAlgn="ctr"/>
                      <a:r>
                        <a:rPr lang="es-EC" sz="1000" u="none" strike="noStrike">
                          <a:effectLst/>
                        </a:rPr>
                        <a:t>2013</a:t>
                      </a:r>
                      <a:endParaRPr lang="es-EC" sz="1000" b="0" i="0" u="none" strike="noStrike">
                        <a:solidFill>
                          <a:srgbClr val="000000"/>
                        </a:solidFill>
                        <a:effectLst/>
                        <a:latin typeface="Calibri"/>
                      </a:endParaRPr>
                    </a:p>
                  </a:txBody>
                  <a:tcPr marL="8581" marR="8581" marT="8581" marB="0" anchor="ctr"/>
                </a:tc>
                <a:tc>
                  <a:txBody>
                    <a:bodyPr/>
                    <a:lstStyle/>
                    <a:p>
                      <a:pPr algn="r" fontAlgn="b"/>
                      <a:r>
                        <a:rPr lang="es-EC" sz="1000" u="none" strike="noStrike">
                          <a:effectLst/>
                        </a:rPr>
                        <a:t>          1.799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989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dirty="0">
                          <a:effectLst/>
                        </a:rPr>
                        <a:t>              719 </a:t>
                      </a:r>
                      <a:endParaRPr lang="es-EC" sz="1000" b="0" i="0" u="none" strike="noStrike" dirty="0">
                        <a:solidFill>
                          <a:srgbClr val="000000"/>
                        </a:solidFill>
                        <a:effectLst/>
                        <a:latin typeface="Calibri"/>
                      </a:endParaRPr>
                    </a:p>
                  </a:txBody>
                  <a:tcPr marL="8581" marR="8581" marT="8581" marB="0" anchor="b"/>
                </a:tc>
                <a:tc>
                  <a:txBody>
                    <a:bodyPr/>
                    <a:lstStyle/>
                    <a:p>
                      <a:pPr algn="r" fontAlgn="b"/>
                      <a:r>
                        <a:rPr lang="es-EC" sz="1000" u="none" strike="noStrike">
                          <a:effectLst/>
                        </a:rPr>
                        <a:t>                   81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9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37,10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44,97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20,72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18,42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121,21 </a:t>
                      </a:r>
                      <a:endParaRPr lang="es-EC" sz="1000" b="0" i="0" u="none" strike="noStrike">
                        <a:solidFill>
                          <a:srgbClr val="000000"/>
                        </a:solidFill>
                        <a:effectLst/>
                        <a:latin typeface="Calibri"/>
                      </a:endParaRPr>
                    </a:p>
                  </a:txBody>
                  <a:tcPr marL="8581" marR="8581" marT="8581" marB="0" anchor="b"/>
                </a:tc>
              </a:tr>
              <a:tr h="310635">
                <a:tc>
                  <a:txBody>
                    <a:bodyPr/>
                    <a:lstStyle/>
                    <a:p>
                      <a:pPr algn="ctr" fontAlgn="ctr"/>
                      <a:r>
                        <a:rPr lang="es-EC" sz="1000" u="none" strike="noStrike">
                          <a:effectLst/>
                        </a:rPr>
                        <a:t>2014</a:t>
                      </a:r>
                      <a:endParaRPr lang="es-EC" sz="1000" b="0" i="0" u="none" strike="noStrike">
                        <a:solidFill>
                          <a:srgbClr val="000000"/>
                        </a:solidFill>
                        <a:effectLst/>
                        <a:latin typeface="Calibri"/>
                      </a:endParaRPr>
                    </a:p>
                  </a:txBody>
                  <a:tcPr marL="8581" marR="8581" marT="8581" marB="0" anchor="ctr"/>
                </a:tc>
                <a:tc>
                  <a:txBody>
                    <a:bodyPr/>
                    <a:lstStyle/>
                    <a:p>
                      <a:pPr algn="r" fontAlgn="b"/>
                      <a:r>
                        <a:rPr lang="es-EC" sz="1000" u="none" strike="noStrike">
                          <a:effectLst/>
                        </a:rPr>
                        <a:t>          2.042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1.123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817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92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10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42,12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51,05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23,52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20,91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137,60 </a:t>
                      </a:r>
                      <a:endParaRPr lang="es-EC" sz="1000" b="0" i="0" u="none" strike="noStrike">
                        <a:solidFill>
                          <a:srgbClr val="000000"/>
                        </a:solidFill>
                        <a:effectLst/>
                        <a:latin typeface="Calibri"/>
                      </a:endParaRPr>
                    </a:p>
                  </a:txBody>
                  <a:tcPr marL="8581" marR="8581" marT="8581" marB="0" anchor="b"/>
                </a:tc>
              </a:tr>
              <a:tr h="310635">
                <a:tc>
                  <a:txBody>
                    <a:bodyPr/>
                    <a:lstStyle/>
                    <a:p>
                      <a:pPr algn="ctr" fontAlgn="ctr"/>
                      <a:r>
                        <a:rPr lang="es-EC" sz="1000" u="none" strike="noStrike">
                          <a:effectLst/>
                        </a:rPr>
                        <a:t>2015</a:t>
                      </a:r>
                      <a:endParaRPr lang="es-EC" sz="1000" b="0" i="0" u="none" strike="noStrike">
                        <a:solidFill>
                          <a:srgbClr val="000000"/>
                        </a:solidFill>
                        <a:effectLst/>
                        <a:latin typeface="Calibri"/>
                      </a:endParaRPr>
                    </a:p>
                  </a:txBody>
                  <a:tcPr marL="8581" marR="8581" marT="8581" marB="0" anchor="ctr"/>
                </a:tc>
                <a:tc>
                  <a:txBody>
                    <a:bodyPr/>
                    <a:lstStyle/>
                    <a:p>
                      <a:pPr algn="r" fontAlgn="b"/>
                      <a:r>
                        <a:rPr lang="es-EC" sz="1000" u="none" strike="noStrike">
                          <a:effectLst/>
                        </a:rPr>
                        <a:t>          2.280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1.254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912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103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11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47,04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57,01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26,27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23,35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153,67 </a:t>
                      </a:r>
                      <a:endParaRPr lang="es-EC" sz="1000" b="0" i="0" u="none" strike="noStrike">
                        <a:solidFill>
                          <a:srgbClr val="000000"/>
                        </a:solidFill>
                        <a:effectLst/>
                        <a:latin typeface="Calibri"/>
                      </a:endParaRPr>
                    </a:p>
                  </a:txBody>
                  <a:tcPr marL="8581" marR="8581" marT="8581" marB="0" anchor="b"/>
                </a:tc>
              </a:tr>
              <a:tr h="310635">
                <a:tc>
                  <a:txBody>
                    <a:bodyPr/>
                    <a:lstStyle/>
                    <a:p>
                      <a:pPr algn="ctr" fontAlgn="ctr"/>
                      <a:r>
                        <a:rPr lang="es-EC" sz="1000" u="none" strike="noStrike">
                          <a:effectLst/>
                        </a:rPr>
                        <a:t>2016</a:t>
                      </a:r>
                      <a:endParaRPr lang="es-EC" sz="1000" b="0" i="0" u="none" strike="noStrike">
                        <a:solidFill>
                          <a:srgbClr val="000000"/>
                        </a:solidFill>
                        <a:effectLst/>
                        <a:latin typeface="Calibri"/>
                      </a:endParaRPr>
                    </a:p>
                  </a:txBody>
                  <a:tcPr marL="8581" marR="8581" marT="8581" marB="0" anchor="ctr"/>
                </a:tc>
                <a:tc>
                  <a:txBody>
                    <a:bodyPr/>
                    <a:lstStyle/>
                    <a:p>
                      <a:pPr algn="r" fontAlgn="b"/>
                      <a:r>
                        <a:rPr lang="es-EC" sz="1000" u="none" strike="noStrike">
                          <a:effectLst/>
                        </a:rPr>
                        <a:t>          2.502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1.376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1.001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dirty="0">
                          <a:effectLst/>
                        </a:rPr>
                        <a:t>                 113 </a:t>
                      </a:r>
                      <a:endParaRPr lang="es-EC" sz="1000" b="0" i="0" u="none" strike="noStrike" dirty="0">
                        <a:solidFill>
                          <a:srgbClr val="000000"/>
                        </a:solidFill>
                        <a:effectLst/>
                        <a:latin typeface="Calibri"/>
                      </a:endParaRPr>
                    </a:p>
                  </a:txBody>
                  <a:tcPr marL="8581" marR="8581" marT="8581" marB="0" anchor="b"/>
                </a:tc>
                <a:tc>
                  <a:txBody>
                    <a:bodyPr/>
                    <a:lstStyle/>
                    <a:p>
                      <a:pPr algn="r" fontAlgn="b"/>
                      <a:r>
                        <a:rPr lang="es-EC" sz="1000" u="none" strike="noStrike">
                          <a:effectLst/>
                        </a:rPr>
                        <a:t>                   13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51,60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62,55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28,82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25,62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168,59 </a:t>
                      </a:r>
                      <a:endParaRPr lang="es-EC" sz="1000" b="0" i="0" u="none" strike="noStrike">
                        <a:solidFill>
                          <a:srgbClr val="000000"/>
                        </a:solidFill>
                        <a:effectLst/>
                        <a:latin typeface="Calibri"/>
                      </a:endParaRPr>
                    </a:p>
                  </a:txBody>
                  <a:tcPr marL="8581" marR="8581" marT="8581" marB="0" anchor="b"/>
                </a:tc>
              </a:tr>
              <a:tr h="310635">
                <a:tc>
                  <a:txBody>
                    <a:bodyPr/>
                    <a:lstStyle/>
                    <a:p>
                      <a:pPr algn="ctr" fontAlgn="ctr"/>
                      <a:r>
                        <a:rPr lang="es-EC" sz="1000" u="none" strike="noStrike">
                          <a:effectLst/>
                        </a:rPr>
                        <a:t>2017</a:t>
                      </a:r>
                      <a:endParaRPr lang="es-EC" sz="1000" b="0" i="0" u="none" strike="noStrike">
                        <a:solidFill>
                          <a:srgbClr val="000000"/>
                        </a:solidFill>
                        <a:effectLst/>
                        <a:latin typeface="Calibri"/>
                      </a:endParaRPr>
                    </a:p>
                  </a:txBody>
                  <a:tcPr marL="8581" marR="8581" marT="8581" marB="0" anchor="ctr"/>
                </a:tc>
                <a:tc>
                  <a:txBody>
                    <a:bodyPr/>
                    <a:lstStyle/>
                    <a:p>
                      <a:pPr algn="r" fontAlgn="b"/>
                      <a:r>
                        <a:rPr lang="es-EC" sz="1000" u="none" strike="noStrike">
                          <a:effectLst/>
                        </a:rPr>
                        <a:t>          2.725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1.499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1.090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dirty="0">
                          <a:effectLst/>
                        </a:rPr>
                        <a:t>                 123 </a:t>
                      </a:r>
                      <a:endParaRPr lang="es-EC" sz="1000" b="0" i="0" u="none" strike="noStrike" dirty="0">
                        <a:solidFill>
                          <a:srgbClr val="000000"/>
                        </a:solidFill>
                        <a:effectLst/>
                        <a:latin typeface="Calibri"/>
                      </a:endParaRPr>
                    </a:p>
                  </a:txBody>
                  <a:tcPr marL="8581" marR="8581" marT="8581" marB="0" anchor="b"/>
                </a:tc>
                <a:tc>
                  <a:txBody>
                    <a:bodyPr/>
                    <a:lstStyle/>
                    <a:p>
                      <a:pPr algn="r" fontAlgn="b"/>
                      <a:r>
                        <a:rPr lang="es-EC" sz="1000" u="none" strike="noStrike" dirty="0">
                          <a:effectLst/>
                        </a:rPr>
                        <a:t>                   14 </a:t>
                      </a:r>
                      <a:endParaRPr lang="es-EC" sz="1000" b="0" i="0" u="none" strike="noStrike" dirty="0">
                        <a:solidFill>
                          <a:srgbClr val="000000"/>
                        </a:solidFill>
                        <a:effectLst/>
                        <a:latin typeface="Calibri"/>
                      </a:endParaRPr>
                    </a:p>
                  </a:txBody>
                  <a:tcPr marL="8581" marR="8581" marT="8581" marB="0" anchor="b"/>
                </a:tc>
                <a:tc>
                  <a:txBody>
                    <a:bodyPr/>
                    <a:lstStyle/>
                    <a:p>
                      <a:pPr algn="r" fontAlgn="b"/>
                      <a:r>
                        <a:rPr lang="es-EC" sz="1000" u="none" strike="noStrike">
                          <a:effectLst/>
                        </a:rPr>
                        <a:t>             56,20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68,12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31,39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27,90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183,62 </a:t>
                      </a:r>
                      <a:endParaRPr lang="es-EC" sz="1000" b="0" i="0" u="none" strike="noStrike">
                        <a:solidFill>
                          <a:srgbClr val="000000"/>
                        </a:solidFill>
                        <a:effectLst/>
                        <a:latin typeface="Calibri"/>
                      </a:endParaRPr>
                    </a:p>
                  </a:txBody>
                  <a:tcPr marL="8581" marR="8581" marT="8581" marB="0" anchor="b"/>
                </a:tc>
              </a:tr>
              <a:tr h="310635">
                <a:tc>
                  <a:txBody>
                    <a:bodyPr/>
                    <a:lstStyle/>
                    <a:p>
                      <a:pPr algn="ctr" fontAlgn="ctr"/>
                      <a:r>
                        <a:rPr lang="es-EC" sz="1000" u="none" strike="noStrike">
                          <a:effectLst/>
                        </a:rPr>
                        <a:t>2018</a:t>
                      </a:r>
                      <a:endParaRPr lang="es-EC" sz="1000" b="0" i="0" u="none" strike="noStrike">
                        <a:solidFill>
                          <a:srgbClr val="000000"/>
                        </a:solidFill>
                        <a:effectLst/>
                        <a:latin typeface="Calibri"/>
                      </a:endParaRPr>
                    </a:p>
                  </a:txBody>
                  <a:tcPr marL="8581" marR="8581" marT="8581" marB="0" anchor="ctr"/>
                </a:tc>
                <a:tc>
                  <a:txBody>
                    <a:bodyPr/>
                    <a:lstStyle/>
                    <a:p>
                      <a:pPr algn="r" fontAlgn="b"/>
                      <a:r>
                        <a:rPr lang="es-EC" sz="1000" u="none" strike="noStrike">
                          <a:effectLst/>
                        </a:rPr>
                        <a:t>          2.949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1.622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1.180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133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15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60,83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73,74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33,98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30,20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198,75 </a:t>
                      </a:r>
                      <a:endParaRPr lang="es-EC" sz="1000" b="0" i="0" u="none" strike="noStrike">
                        <a:solidFill>
                          <a:srgbClr val="000000"/>
                        </a:solidFill>
                        <a:effectLst/>
                        <a:latin typeface="Calibri"/>
                      </a:endParaRPr>
                    </a:p>
                  </a:txBody>
                  <a:tcPr marL="8581" marR="8581" marT="8581" marB="0" anchor="b"/>
                </a:tc>
              </a:tr>
              <a:tr h="310635">
                <a:tc>
                  <a:txBody>
                    <a:bodyPr/>
                    <a:lstStyle/>
                    <a:p>
                      <a:pPr algn="ctr" fontAlgn="ctr"/>
                      <a:r>
                        <a:rPr lang="es-EC" sz="1000" u="none" strike="noStrike">
                          <a:effectLst/>
                        </a:rPr>
                        <a:t>2019</a:t>
                      </a:r>
                      <a:endParaRPr lang="es-EC" sz="1000" b="0" i="0" u="none" strike="noStrike">
                        <a:solidFill>
                          <a:srgbClr val="000000"/>
                        </a:solidFill>
                        <a:effectLst/>
                        <a:latin typeface="Calibri"/>
                      </a:endParaRPr>
                    </a:p>
                  </a:txBody>
                  <a:tcPr marL="8581" marR="8581" marT="8581" marB="0" anchor="ctr"/>
                </a:tc>
                <a:tc>
                  <a:txBody>
                    <a:bodyPr/>
                    <a:lstStyle/>
                    <a:p>
                      <a:pPr algn="r" fontAlgn="b"/>
                      <a:r>
                        <a:rPr lang="es-EC" sz="1000" u="none" strike="noStrike">
                          <a:effectLst/>
                        </a:rPr>
                        <a:t>          3.175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1.746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1.270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143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16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65,49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79,39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36,58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32,52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213,98 </a:t>
                      </a:r>
                      <a:endParaRPr lang="es-EC" sz="1000" b="0" i="0" u="none" strike="noStrike">
                        <a:solidFill>
                          <a:srgbClr val="000000"/>
                        </a:solidFill>
                        <a:effectLst/>
                        <a:latin typeface="Calibri"/>
                      </a:endParaRPr>
                    </a:p>
                  </a:txBody>
                  <a:tcPr marL="8581" marR="8581" marT="8581" marB="0" anchor="b"/>
                </a:tc>
              </a:tr>
              <a:tr h="310635">
                <a:tc>
                  <a:txBody>
                    <a:bodyPr/>
                    <a:lstStyle/>
                    <a:p>
                      <a:pPr algn="ctr" fontAlgn="ctr"/>
                      <a:r>
                        <a:rPr lang="es-EC" sz="1000" u="none" strike="noStrike">
                          <a:effectLst/>
                        </a:rPr>
                        <a:t>2020</a:t>
                      </a:r>
                      <a:endParaRPr lang="es-EC" sz="1000" b="0" i="0" u="none" strike="noStrike">
                        <a:solidFill>
                          <a:srgbClr val="000000"/>
                        </a:solidFill>
                        <a:effectLst/>
                        <a:latin typeface="Calibri"/>
                      </a:endParaRPr>
                    </a:p>
                  </a:txBody>
                  <a:tcPr marL="8581" marR="8581" marT="8581" marB="0" anchor="ctr"/>
                </a:tc>
                <a:tc>
                  <a:txBody>
                    <a:bodyPr/>
                    <a:lstStyle/>
                    <a:p>
                      <a:pPr algn="r" fontAlgn="b"/>
                      <a:r>
                        <a:rPr lang="es-EC" sz="1000" u="none" strike="noStrike">
                          <a:effectLst/>
                        </a:rPr>
                        <a:t>          3.403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1.872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1.361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153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17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70,19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85,07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39,20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a:effectLst/>
                        </a:rPr>
                        <a:t>             34,85 </a:t>
                      </a:r>
                      <a:endParaRPr lang="es-EC" sz="1000" b="0" i="0" u="none" strike="noStrike">
                        <a:solidFill>
                          <a:srgbClr val="000000"/>
                        </a:solidFill>
                        <a:effectLst/>
                        <a:latin typeface="Calibri"/>
                      </a:endParaRPr>
                    </a:p>
                  </a:txBody>
                  <a:tcPr marL="8581" marR="8581" marT="8581" marB="0" anchor="b"/>
                </a:tc>
                <a:tc>
                  <a:txBody>
                    <a:bodyPr/>
                    <a:lstStyle/>
                    <a:p>
                      <a:pPr algn="r" fontAlgn="b"/>
                      <a:r>
                        <a:rPr lang="es-EC" sz="1000" u="none" strike="noStrike" dirty="0">
                          <a:effectLst/>
                        </a:rPr>
                        <a:t>           229,31 </a:t>
                      </a:r>
                      <a:endParaRPr lang="es-EC" sz="1000" b="0" i="0" u="none" strike="noStrike" dirty="0">
                        <a:solidFill>
                          <a:srgbClr val="000000"/>
                        </a:solidFill>
                        <a:effectLst/>
                        <a:latin typeface="Calibri"/>
                      </a:endParaRPr>
                    </a:p>
                  </a:txBody>
                  <a:tcPr marL="8581" marR="8581" marT="8581" marB="0" anchor="b"/>
                </a:tc>
              </a:tr>
            </a:tbl>
          </a:graphicData>
        </a:graphic>
      </p:graphicFrame>
      <p:sp>
        <p:nvSpPr>
          <p:cNvPr id="5" name="4 Marcador de pie de página"/>
          <p:cNvSpPr>
            <a:spLocks noGrp="1"/>
          </p:cNvSpPr>
          <p:nvPr>
            <p:ph type="ftr" sz="quarter" idx="11"/>
          </p:nvPr>
        </p:nvSpPr>
        <p:spPr/>
        <p:txBody>
          <a:bodyPr/>
          <a:lstStyle/>
          <a:p>
            <a:r>
              <a:rPr lang="es-EC" smtClean="0"/>
              <a:t>Elaborado por Byron Ricaurte y Ronald Delgado Mayo 2010</a:t>
            </a:r>
            <a:endParaRPr lang="es-EC"/>
          </a:p>
        </p:txBody>
      </p:sp>
    </p:spTree>
    <p:extLst>
      <p:ext uri="{BB962C8B-B14F-4D97-AF65-F5344CB8AC3E}">
        <p14:creationId xmlns:p14="http://schemas.microsoft.com/office/powerpoint/2010/main" xmlns="" val="29033588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smtClean="0"/>
              <a:t>Esquema Usuario-Red</a:t>
            </a:r>
            <a:endParaRPr lang="es-EC" b="1" dirty="0"/>
          </a:p>
        </p:txBody>
      </p:sp>
      <p:pic>
        <p:nvPicPr>
          <p:cNvPr id="8194" name="Imagen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714819" y="1771928"/>
            <a:ext cx="7104762" cy="4457143"/>
          </a:xfrm>
          <a:prstGeom prst="rect">
            <a:avLst/>
          </a:prstGeom>
          <a:noFill/>
          <a:extLst>
            <a:ext uri="{909E8E84-426E-40DD-AFC4-6F175D3DCCD1}">
              <a14:hiddenFill xmlns:a14="http://schemas.microsoft.com/office/drawing/2010/main" xmlns="">
                <a:solidFill>
                  <a:srgbClr xmlns:mc="http://schemas.openxmlformats.org/markup-compatibility/2006" val="FFFFFF" mc:Ignorable=""/>
                </a:solidFill>
              </a14:hiddenFill>
            </a:ext>
          </a:extLst>
        </p:spPr>
      </p:pic>
      <p:sp>
        <p:nvSpPr>
          <p:cNvPr id="4" name="3 Marcador de pie de página"/>
          <p:cNvSpPr>
            <a:spLocks noGrp="1"/>
          </p:cNvSpPr>
          <p:nvPr>
            <p:ph type="ftr" sz="quarter" idx="11"/>
          </p:nvPr>
        </p:nvSpPr>
        <p:spPr/>
        <p:txBody>
          <a:bodyPr/>
          <a:lstStyle/>
          <a:p>
            <a:r>
              <a:rPr lang="es-EC" smtClean="0"/>
              <a:t>Elaborado por Byron Ricaurte y Ronald Delgado Mayo 2010</a:t>
            </a:r>
            <a:endParaRPr lang="es-EC"/>
          </a:p>
        </p:txBody>
      </p:sp>
    </p:spTree>
    <p:extLst>
      <p:ext uri="{BB962C8B-B14F-4D97-AF65-F5344CB8AC3E}">
        <p14:creationId xmlns:p14="http://schemas.microsoft.com/office/powerpoint/2010/main" xmlns="" val="5258616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smtClean="0"/>
              <a:t>Conclusiones</a:t>
            </a:r>
            <a:endParaRPr lang="es-EC" b="1" dirty="0"/>
          </a:p>
        </p:txBody>
      </p:sp>
      <p:sp>
        <p:nvSpPr>
          <p:cNvPr id="3" name="2 Marcador de contenido"/>
          <p:cNvSpPr>
            <a:spLocks noGrp="1"/>
          </p:cNvSpPr>
          <p:nvPr>
            <p:ph idx="1"/>
          </p:nvPr>
        </p:nvSpPr>
        <p:spPr>
          <a:xfrm>
            <a:off x="457200" y="1600200"/>
            <a:ext cx="7620000" cy="4953000"/>
          </a:xfrm>
        </p:spPr>
        <p:txBody>
          <a:bodyPr>
            <a:normAutofit fontScale="92500" lnSpcReduction="20000"/>
          </a:bodyPr>
          <a:lstStyle/>
          <a:p>
            <a:pPr lvl="0" algn="just"/>
            <a:r>
              <a:rPr lang="es-EC" dirty="0" smtClean="0"/>
              <a:t>Al realizar el estudio se encuentra que con dos Nodos B´s es suficiente para cubrir la demanda del primer año de operaciones, pero al aumentar la demanda en el tiempo, se debe agregar un Nodo B adicional en el sexto año.</a:t>
            </a:r>
          </a:p>
          <a:p>
            <a:pPr lvl="0" algn="just"/>
            <a:r>
              <a:rPr lang="es-EC" dirty="0" smtClean="0"/>
              <a:t>En el tercer año es necesario cambiar la configuración de 1+1+1 a 2+2+2 y utilizar las portadoras F5 y </a:t>
            </a:r>
            <a:r>
              <a:rPr lang="es-EC" dirty="0" err="1" smtClean="0"/>
              <a:t>F6</a:t>
            </a:r>
            <a:r>
              <a:rPr lang="es-EC" dirty="0" smtClean="0"/>
              <a:t> disponibles, para evitar interferencias entre frecuencias portadoras.</a:t>
            </a:r>
          </a:p>
          <a:p>
            <a:pPr lvl="0" algn="just"/>
            <a:r>
              <a:rPr lang="es-EC" dirty="0" smtClean="0"/>
              <a:t>Por medio del </a:t>
            </a:r>
            <a:r>
              <a:rPr lang="es-EC" dirty="0" err="1" smtClean="0"/>
              <a:t>SGSN</a:t>
            </a:r>
            <a:r>
              <a:rPr lang="es-EC" dirty="0" smtClean="0"/>
              <a:t> y </a:t>
            </a:r>
            <a:r>
              <a:rPr lang="es-EC" dirty="0" err="1" smtClean="0"/>
              <a:t>GGSN</a:t>
            </a:r>
            <a:r>
              <a:rPr lang="es-EC" dirty="0" smtClean="0"/>
              <a:t>, ubicados en el Núcleo de la red, se distribuye las peticiones de acceso a internet de los usuarios</a:t>
            </a:r>
          </a:p>
          <a:p>
            <a:pPr lvl="0" algn="just"/>
            <a:r>
              <a:rPr lang="es-EC" dirty="0" smtClean="0"/>
              <a:t>El análisis de mercado permite decir que a los 10 años se cubrirá hasta el 56.5% de los clientes potenciales. </a:t>
            </a:r>
          </a:p>
          <a:p>
            <a:pPr lvl="0" algn="just"/>
            <a:r>
              <a:rPr lang="es-EC" dirty="0" smtClean="0"/>
              <a:t>En el mercado actual el servicio mínimo es de 300 Kbps con una compresión de 8 a 1. El diseño consideró una compresión de 8 a 1 para los usuarios de 300 Kbps y 512 Kbps, una compresión de 4 a 1, para los usuarios de 1024 Kbps y una compresión de 1 a 1 para los usuarios de 2048 Kbps dado que en el área también es posible proveer servicios corporativos</a:t>
            </a:r>
            <a:r>
              <a:rPr lang="es-EC" dirty="0" smtClean="0"/>
              <a:t>.</a:t>
            </a:r>
            <a:endParaRPr lang="es-EC" dirty="0" smtClean="0"/>
          </a:p>
        </p:txBody>
      </p:sp>
      <p:sp>
        <p:nvSpPr>
          <p:cNvPr id="4" name="3 Marcador de pie de página"/>
          <p:cNvSpPr>
            <a:spLocks noGrp="1"/>
          </p:cNvSpPr>
          <p:nvPr>
            <p:ph type="ftr" sz="quarter" idx="11"/>
          </p:nvPr>
        </p:nvSpPr>
        <p:spPr/>
        <p:txBody>
          <a:bodyPr/>
          <a:lstStyle/>
          <a:p>
            <a:r>
              <a:rPr lang="es-EC" smtClean="0"/>
              <a:t>Elaborado por Byron Ricaurte y Ronald Delgado Mayo 2010</a:t>
            </a:r>
            <a:endParaRPr lang="es-EC"/>
          </a:p>
        </p:txBody>
      </p:sp>
    </p:spTree>
    <p:extLst>
      <p:ext uri="{BB962C8B-B14F-4D97-AF65-F5344CB8AC3E}">
        <p14:creationId xmlns:p14="http://schemas.microsoft.com/office/powerpoint/2010/main" xmlns="" val="40893585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a:t>Conclusiones</a:t>
            </a:r>
            <a:endParaRPr lang="es-EC" dirty="0"/>
          </a:p>
        </p:txBody>
      </p:sp>
      <p:sp>
        <p:nvSpPr>
          <p:cNvPr id="3" name="2 Marcador de contenido"/>
          <p:cNvSpPr>
            <a:spLocks noGrp="1"/>
          </p:cNvSpPr>
          <p:nvPr>
            <p:ph idx="1"/>
          </p:nvPr>
        </p:nvSpPr>
        <p:spPr/>
        <p:txBody>
          <a:bodyPr>
            <a:normAutofit fontScale="92500"/>
          </a:bodyPr>
          <a:lstStyle/>
          <a:p>
            <a:pPr lvl="0" algn="just"/>
            <a:r>
              <a:rPr lang="es-EC" dirty="0" smtClean="0"/>
              <a:t>La modulación adaptativa con la que se puede brindar servicio de acceso a internet es QPSK y QAM (16-32) ya que BPSK solo se usa para voz. Esto hace que se deba tener precaución en cuanto a la distancia de los usuarios respecto de la base ya que este parámetro es crítico respecto de tipo de modulación digital.</a:t>
            </a:r>
          </a:p>
          <a:p>
            <a:pPr lvl="0" algn="just"/>
            <a:r>
              <a:rPr lang="es-EC" dirty="0" smtClean="0"/>
              <a:t>En razón de estar ubicados en una zona alejada de la ciudad, donde la interferencia de las bases contiguas es mucho menor, se considera que la capacidad en bps de las estaciones bases no disminuyen mayormente con la distancia [20] y se puede asumir que esa capacidad se mantiene constante para las diferentes modulaciones.</a:t>
            </a:r>
          </a:p>
          <a:p>
            <a:pPr lvl="0" algn="just"/>
            <a:r>
              <a:rPr lang="es-EC" dirty="0" smtClean="0"/>
              <a:t>Se debe tomar en cuenta que los cambios que se producen en la configuración de los Nodos B son debido a la capacidad de usuarios que se puede gestionar por cada portadora, mas no porque se tenga problemas con la cobertura. </a:t>
            </a:r>
          </a:p>
          <a:p>
            <a:endParaRPr lang="es-EC" dirty="0"/>
          </a:p>
        </p:txBody>
      </p:sp>
      <p:sp>
        <p:nvSpPr>
          <p:cNvPr id="4" name="3 Marcador de pie de página"/>
          <p:cNvSpPr>
            <a:spLocks noGrp="1"/>
          </p:cNvSpPr>
          <p:nvPr>
            <p:ph type="ftr" sz="quarter" idx="11"/>
          </p:nvPr>
        </p:nvSpPr>
        <p:spPr/>
        <p:txBody>
          <a:bodyPr/>
          <a:lstStyle/>
          <a:p>
            <a:r>
              <a:rPr lang="es-EC" smtClean="0"/>
              <a:t>Elaborado por Byron Ricaurte y Ronald Delgado Mayo 2010</a:t>
            </a:r>
            <a:endParaRPr lang="es-EC"/>
          </a:p>
        </p:txBody>
      </p:sp>
    </p:spTree>
    <p:extLst>
      <p:ext uri="{BB962C8B-B14F-4D97-AF65-F5344CB8AC3E}">
        <p14:creationId xmlns:p14="http://schemas.microsoft.com/office/powerpoint/2010/main" xmlns="" val="41189843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smtClean="0"/>
              <a:t>Recomendaciones</a:t>
            </a:r>
            <a:endParaRPr lang="es-EC" b="1" dirty="0"/>
          </a:p>
        </p:txBody>
      </p:sp>
      <p:sp>
        <p:nvSpPr>
          <p:cNvPr id="3" name="2 Marcador de contenido"/>
          <p:cNvSpPr>
            <a:spLocks noGrp="1"/>
          </p:cNvSpPr>
          <p:nvPr>
            <p:ph idx="1"/>
          </p:nvPr>
        </p:nvSpPr>
        <p:spPr/>
        <p:txBody>
          <a:bodyPr>
            <a:normAutofit/>
          </a:bodyPr>
          <a:lstStyle/>
          <a:p>
            <a:pPr lvl="0"/>
            <a:r>
              <a:rPr lang="es-EC" dirty="0" smtClean="0"/>
              <a:t>Realizar una predicción de cobertura RF usando paquetes computacionales profesionales para afinar el nivel promedio estadística de potencia existente en el sector con la finalidad de precisar sitios donde en promedio se pueda ofrecer mayores velocidades.</a:t>
            </a:r>
          </a:p>
          <a:p>
            <a:pPr lvl="0"/>
            <a:r>
              <a:rPr lang="es-EC" dirty="0" smtClean="0"/>
              <a:t>Se recomienda la utilización de antenas inteligentes en las bases con las que se pueda disminuir tanto la potencia de comunicación móvil-base como la interferencia entre móviles y entre bases. Este tipo de antena también va a ayudar en la cobertura de las carreteras cercanas a las urbanizaciones.</a:t>
            </a:r>
          </a:p>
          <a:p>
            <a:pPr lvl="0"/>
            <a:r>
              <a:rPr lang="es-EC" dirty="0" smtClean="0"/>
              <a:t>Se recomienda la utilización de portadoras diferentes para el sector en donde se superponen la iluminación de las bases.</a:t>
            </a:r>
          </a:p>
          <a:p>
            <a:endParaRPr lang="es-EC" dirty="0"/>
          </a:p>
        </p:txBody>
      </p:sp>
      <p:sp>
        <p:nvSpPr>
          <p:cNvPr id="4" name="3 Marcador de pie de página"/>
          <p:cNvSpPr>
            <a:spLocks noGrp="1"/>
          </p:cNvSpPr>
          <p:nvPr>
            <p:ph type="ftr" sz="quarter" idx="11"/>
          </p:nvPr>
        </p:nvSpPr>
        <p:spPr/>
        <p:txBody>
          <a:bodyPr/>
          <a:lstStyle/>
          <a:p>
            <a:r>
              <a:rPr lang="es-EC" smtClean="0"/>
              <a:t>Elaborado por Byron Ricaurte y Ronald Delgado Mayo 2010</a:t>
            </a:r>
            <a:endParaRPr lang="es-EC"/>
          </a:p>
        </p:txBody>
      </p:sp>
    </p:spTree>
    <p:extLst>
      <p:ext uri="{BB962C8B-B14F-4D97-AF65-F5344CB8AC3E}">
        <p14:creationId xmlns:p14="http://schemas.microsoft.com/office/powerpoint/2010/main" xmlns="" val="28166676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smtClean="0"/>
              <a:t>Recomendaciones</a:t>
            </a:r>
            <a:endParaRPr lang="es-EC" dirty="0"/>
          </a:p>
        </p:txBody>
      </p:sp>
      <p:sp>
        <p:nvSpPr>
          <p:cNvPr id="3" name="2 Marcador de contenido"/>
          <p:cNvSpPr>
            <a:spLocks noGrp="1"/>
          </p:cNvSpPr>
          <p:nvPr>
            <p:ph idx="1"/>
          </p:nvPr>
        </p:nvSpPr>
        <p:spPr/>
        <p:txBody>
          <a:bodyPr/>
          <a:lstStyle/>
          <a:p>
            <a:pPr lvl="0"/>
            <a:r>
              <a:rPr lang="es-EC" dirty="0" smtClean="0"/>
              <a:t>Ubicar las bases lo más cercano posible a las urbanizaciones en razón de que la distancia usuario-base es un parámetro critico de diseño y es conveniente tener en cuenta la densidad de población, esto es, la mayor cantidad de usuarios potenciales.</a:t>
            </a:r>
          </a:p>
          <a:p>
            <a:pPr lvl="0"/>
            <a:r>
              <a:rPr lang="es-EC" dirty="0" smtClean="0"/>
              <a:t>Es recomendable dejar un valor de frecuencia como seguridad, para evitar la interferencia con las otras bandas que son usadas para otros tipos de servicio</a:t>
            </a:r>
            <a:r>
              <a:rPr lang="es-EC" dirty="0" smtClean="0"/>
              <a:t>.</a:t>
            </a:r>
            <a:endParaRPr lang="es-EC" dirty="0" smtClean="0"/>
          </a:p>
        </p:txBody>
      </p:sp>
      <p:sp>
        <p:nvSpPr>
          <p:cNvPr id="4" name="3 Marcador de pie de página"/>
          <p:cNvSpPr>
            <a:spLocks noGrp="1"/>
          </p:cNvSpPr>
          <p:nvPr>
            <p:ph type="ftr" sz="quarter" idx="11"/>
          </p:nvPr>
        </p:nvSpPr>
        <p:spPr/>
        <p:txBody>
          <a:bodyPr/>
          <a:lstStyle/>
          <a:p>
            <a:r>
              <a:rPr lang="es-EC" smtClean="0"/>
              <a:t>Elaborado por Byron Ricaurte y Ronald Delgado Mayo 2010</a:t>
            </a:r>
            <a:endParaRPr lang="es-EC"/>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UMTS</a:t>
            </a:r>
            <a:endParaRPr lang="es-EC" dirty="0"/>
          </a:p>
        </p:txBody>
      </p:sp>
      <p:sp>
        <p:nvSpPr>
          <p:cNvPr id="3" name="2 Marcador de contenido"/>
          <p:cNvSpPr>
            <a:spLocks noGrp="1"/>
          </p:cNvSpPr>
          <p:nvPr>
            <p:ph idx="1"/>
          </p:nvPr>
        </p:nvSpPr>
        <p:spPr/>
        <p:txBody>
          <a:bodyPr/>
          <a:lstStyle/>
          <a:p>
            <a:r>
              <a:rPr lang="es-EC" dirty="0" smtClean="0"/>
              <a:t>UMTS: Sistema </a:t>
            </a:r>
            <a:r>
              <a:rPr lang="es-EC" dirty="0" smtClean="0"/>
              <a:t>de Telecomunicaciones Universal </a:t>
            </a:r>
            <a:r>
              <a:rPr lang="es-EC" dirty="0" smtClean="0"/>
              <a:t>Móvil</a:t>
            </a:r>
          </a:p>
          <a:p>
            <a:r>
              <a:rPr lang="es-MX" dirty="0" smtClean="0"/>
              <a:t>Este sistema </a:t>
            </a:r>
            <a:r>
              <a:rPr lang="es-EC" dirty="0" smtClean="0"/>
              <a:t>permite </a:t>
            </a:r>
            <a:r>
              <a:rPr lang="es-EC" dirty="0" smtClean="0"/>
              <a:t>la provisión combinada de voz y datos. </a:t>
            </a:r>
            <a:endParaRPr lang="es-EC" dirty="0" smtClean="0"/>
          </a:p>
          <a:p>
            <a:r>
              <a:rPr lang="es-MX" dirty="0" smtClean="0"/>
              <a:t>Utiliza una </a:t>
            </a:r>
            <a:r>
              <a:rPr lang="es-MX" dirty="0" smtClean="0"/>
              <a:t>red de acceso inalámbrica de 3era generación </a:t>
            </a:r>
            <a:r>
              <a:rPr lang="es-MX" dirty="0" smtClean="0"/>
              <a:t>para llegar al cliente final.</a:t>
            </a:r>
          </a:p>
          <a:p>
            <a:endParaRPr lang="es-EC" dirty="0"/>
          </a:p>
        </p:txBody>
      </p:sp>
      <p:pic>
        <p:nvPicPr>
          <p:cNvPr id="4" name="3 Imagen" descr="p_tec_UMTS-W-CDMA.jpg"/>
          <p:cNvPicPr>
            <a:picLocks noChangeAspect="1"/>
          </p:cNvPicPr>
          <p:nvPr/>
        </p:nvPicPr>
        <p:blipFill>
          <a:blip r:embed="rId2"/>
          <a:stretch>
            <a:fillRect/>
          </a:stretch>
        </p:blipFill>
        <p:spPr>
          <a:xfrm>
            <a:off x="2286000" y="3352800"/>
            <a:ext cx="4076700" cy="3057525"/>
          </a:xfrm>
          <a:prstGeom prst="rect">
            <a:avLst/>
          </a:prstGeom>
        </p:spPr>
      </p:pic>
      <p:sp>
        <p:nvSpPr>
          <p:cNvPr id="5" name="4 Multiplicar"/>
          <p:cNvSpPr/>
          <p:nvPr/>
        </p:nvSpPr>
        <p:spPr>
          <a:xfrm>
            <a:off x="5334000" y="4495800"/>
            <a:ext cx="1447800" cy="12954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Marcador de pie de página"/>
          <p:cNvSpPr>
            <a:spLocks noGrp="1"/>
          </p:cNvSpPr>
          <p:nvPr>
            <p:ph type="ftr" sz="quarter" idx="11"/>
          </p:nvPr>
        </p:nvSpPr>
        <p:spPr/>
        <p:txBody>
          <a:bodyPr/>
          <a:lstStyle/>
          <a:p>
            <a:r>
              <a:rPr lang="es-EC" smtClean="0"/>
              <a:t>Elaborado por Byron Ricaurte y Ronald Delgado Mayo 2010</a:t>
            </a:r>
            <a:endParaRPr lang="es-EC"/>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smtClean="0"/>
              <a:t>Descripción del Proyecto</a:t>
            </a:r>
            <a:endParaRPr lang="es-EC" b="1" dirty="0"/>
          </a:p>
        </p:txBody>
      </p:sp>
      <p:sp>
        <p:nvSpPr>
          <p:cNvPr id="3" name="2 Marcador de contenido"/>
          <p:cNvSpPr>
            <a:spLocks noGrp="1"/>
          </p:cNvSpPr>
          <p:nvPr>
            <p:ph idx="1"/>
          </p:nvPr>
        </p:nvSpPr>
        <p:spPr/>
        <p:txBody>
          <a:bodyPr>
            <a:normAutofit lnSpcReduction="10000"/>
          </a:bodyPr>
          <a:lstStyle/>
          <a:p>
            <a:pPr algn="just"/>
            <a:r>
              <a:rPr lang="es-EC" sz="3200" dirty="0" smtClean="0"/>
              <a:t>El proyecto consiste en el diseño de una red con la tecnología UMTS para brindar el servicio de </a:t>
            </a:r>
            <a:r>
              <a:rPr lang="es-EC" sz="3200" dirty="0" smtClean="0"/>
              <a:t>internet. </a:t>
            </a:r>
          </a:p>
          <a:p>
            <a:pPr algn="just"/>
            <a:r>
              <a:rPr lang="es-EC" sz="3200" dirty="0" smtClean="0"/>
              <a:t>Para </a:t>
            </a:r>
            <a:r>
              <a:rPr lang="es-EC" sz="3200" dirty="0" smtClean="0"/>
              <a:t>demostrar el funcionamiento, se escogió el sector de la vía a la costa(desde el Km 10 al Km 25), que es unos de los sectores de  reciente crecimiento poblacional de la ciudad de Guayaquil, y en éste, los servicios de telecomunicaciones no son eficientes.</a:t>
            </a:r>
            <a:endParaRPr lang="es-EC" sz="3200" dirty="0"/>
          </a:p>
        </p:txBody>
      </p:sp>
      <p:sp>
        <p:nvSpPr>
          <p:cNvPr id="4" name="3 Marcador de pie de página"/>
          <p:cNvSpPr>
            <a:spLocks noGrp="1"/>
          </p:cNvSpPr>
          <p:nvPr>
            <p:ph type="ftr" sz="quarter" idx="11"/>
          </p:nvPr>
        </p:nvSpPr>
        <p:spPr/>
        <p:txBody>
          <a:bodyPr/>
          <a:lstStyle/>
          <a:p>
            <a:r>
              <a:rPr lang="es-EC" smtClean="0"/>
              <a:t>Elaborado por Byron Ricaurte y Ronald Delgado Mayo 2010</a:t>
            </a:r>
            <a:endParaRPr lang="es-EC"/>
          </a:p>
        </p:txBody>
      </p:sp>
    </p:spTree>
    <p:extLst>
      <p:ext uri="{BB962C8B-B14F-4D97-AF65-F5344CB8AC3E}">
        <p14:creationId xmlns:p14="http://schemas.microsoft.com/office/powerpoint/2010/main" xmlns="" val="11657407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b="1" dirty="0" smtClean="0"/>
              <a:t>Ítems a tratar</a:t>
            </a:r>
            <a:endParaRPr lang="es-EC" b="1" dirty="0"/>
          </a:p>
        </p:txBody>
      </p:sp>
      <p:sp>
        <p:nvSpPr>
          <p:cNvPr id="3" name="2 Marcador de contenido"/>
          <p:cNvSpPr>
            <a:spLocks noGrp="1"/>
          </p:cNvSpPr>
          <p:nvPr>
            <p:ph idx="1"/>
          </p:nvPr>
        </p:nvSpPr>
        <p:spPr/>
        <p:txBody>
          <a:bodyPr>
            <a:normAutofit/>
          </a:bodyPr>
          <a:lstStyle/>
          <a:p>
            <a:r>
              <a:rPr lang="es-MX" sz="4400" dirty="0" smtClean="0"/>
              <a:t>Aspecto comercial</a:t>
            </a:r>
          </a:p>
          <a:p>
            <a:endParaRPr lang="es-MX" sz="4400" dirty="0" smtClean="0"/>
          </a:p>
          <a:p>
            <a:r>
              <a:rPr lang="es-MX" sz="4400" dirty="0" smtClean="0"/>
              <a:t>Aspecto técnico</a:t>
            </a:r>
          </a:p>
          <a:p>
            <a:endParaRPr lang="es-MX" sz="4400" dirty="0" smtClean="0"/>
          </a:p>
          <a:p>
            <a:r>
              <a:rPr lang="es-MX" sz="4400" dirty="0" smtClean="0"/>
              <a:t>Conclusiones </a:t>
            </a:r>
            <a:endParaRPr lang="es-EC" sz="4400" dirty="0"/>
          </a:p>
        </p:txBody>
      </p:sp>
      <p:sp>
        <p:nvSpPr>
          <p:cNvPr id="4" name="3 Marcador de pie de página"/>
          <p:cNvSpPr>
            <a:spLocks noGrp="1"/>
          </p:cNvSpPr>
          <p:nvPr>
            <p:ph type="ftr" sz="quarter" idx="11"/>
          </p:nvPr>
        </p:nvSpPr>
        <p:spPr/>
        <p:txBody>
          <a:bodyPr/>
          <a:lstStyle/>
          <a:p>
            <a:r>
              <a:rPr lang="es-EC" smtClean="0"/>
              <a:t>Elaborado por Byron Ricaurte y Ronald Delgado Mayo 2010</a:t>
            </a:r>
            <a:endParaRPr lang="es-EC"/>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smtClean="0"/>
              <a:t>Aspecto </a:t>
            </a:r>
            <a:r>
              <a:rPr lang="es-MX" dirty="0" smtClean="0"/>
              <a:t>Comercial</a:t>
            </a:r>
            <a:r>
              <a:rPr lang="es-MX" dirty="0" smtClean="0"/>
              <a:t/>
            </a:r>
            <a:br>
              <a:rPr lang="es-MX" dirty="0" smtClean="0"/>
            </a:br>
            <a:endParaRPr lang="es-EC" dirty="0"/>
          </a:p>
        </p:txBody>
      </p:sp>
      <p:sp>
        <p:nvSpPr>
          <p:cNvPr id="4" name="3 Marcador de pie de página"/>
          <p:cNvSpPr>
            <a:spLocks noGrp="1"/>
          </p:cNvSpPr>
          <p:nvPr>
            <p:ph type="ftr" sz="quarter" idx="11"/>
          </p:nvPr>
        </p:nvSpPr>
        <p:spPr/>
        <p:txBody>
          <a:bodyPr/>
          <a:lstStyle/>
          <a:p>
            <a:r>
              <a:rPr lang="es-EC" smtClean="0"/>
              <a:t>Elaborado por Byron Ricaurte y Ronald Delgado Mayo 2010</a:t>
            </a:r>
            <a:endParaRPr lang="es-EC"/>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sz="4400" b="1" dirty="0" smtClean="0"/>
              <a:t>Distribución de la demanda</a:t>
            </a:r>
            <a:endParaRPr lang="es-EC" sz="4400" b="1" dirty="0"/>
          </a:p>
        </p:txBody>
      </p:sp>
      <p:pic>
        <p:nvPicPr>
          <p:cNvPr id="4" name="3 Marcador de contenido" descr="google3"/>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683568" y="1600200"/>
            <a:ext cx="7007772" cy="4800600"/>
          </a:xfrm>
          <a:prstGeom prst="rect">
            <a:avLst/>
          </a:prstGeom>
          <a:noFill/>
          <a:ln>
            <a:noFill/>
          </a:ln>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pic>
      <p:grpSp>
        <p:nvGrpSpPr>
          <p:cNvPr id="5" name="Grupo 2"/>
          <p:cNvGrpSpPr>
            <a:grpSpLocks/>
          </p:cNvGrpSpPr>
          <p:nvPr/>
        </p:nvGrpSpPr>
        <p:grpSpPr bwMode="auto">
          <a:xfrm>
            <a:off x="1279797" y="3140968"/>
            <a:ext cx="5812483" cy="2520280"/>
            <a:chOff x="4987" y="7259"/>
            <a:chExt cx="5243" cy="1150"/>
          </a:xfrm>
        </p:grpSpPr>
        <p:sp>
          <p:nvSpPr>
            <p:cNvPr id="6" name="WordArt 3"/>
            <p:cNvSpPr>
              <a:spLocks noChangeArrowheads="1" noChangeShapeType="1" noTextEdit="1"/>
            </p:cNvSpPr>
            <p:nvPr/>
          </p:nvSpPr>
          <p:spPr bwMode="auto">
            <a:xfrm>
              <a:off x="9681" y="7272"/>
              <a:ext cx="549" cy="1137"/>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rtl="0">
                <a:buNone/>
              </a:pPr>
              <a:r>
                <a:rPr lang="es-EC" sz="3600" kern="10" spc="0" smtClean="0">
                  <a:ln w="9525">
                    <a:solidFill>
                      <a:srgbClr val="000000"/>
                    </a:solidFill>
                    <a:round/>
                    <a:headEnd/>
                    <a:tailEnd/>
                  </a:ln>
                  <a:solidFill>
                    <a:srgbClr val="FFFFFF"/>
                  </a:solidFill>
                  <a:effectLst/>
                  <a:latin typeface="Arial Black"/>
                </a:rPr>
                <a:t>A</a:t>
              </a:r>
              <a:endParaRPr lang="es-EC" sz="3600" kern="10" spc="0">
                <a:ln w="9525">
                  <a:solidFill>
                    <a:srgbClr val="000000"/>
                  </a:solidFill>
                  <a:round/>
                  <a:headEnd/>
                  <a:tailEnd/>
                </a:ln>
                <a:solidFill>
                  <a:srgbClr val="FFFFFF"/>
                </a:solidFill>
                <a:effectLst/>
                <a:latin typeface="Arial Black"/>
              </a:endParaRPr>
            </a:p>
          </p:txBody>
        </p:sp>
        <p:sp>
          <p:nvSpPr>
            <p:cNvPr id="7" name="WordArt 4"/>
            <p:cNvSpPr>
              <a:spLocks noChangeArrowheads="1" noChangeShapeType="1" noTextEdit="1"/>
            </p:cNvSpPr>
            <p:nvPr/>
          </p:nvSpPr>
          <p:spPr bwMode="auto">
            <a:xfrm>
              <a:off x="7316" y="7259"/>
              <a:ext cx="549" cy="1137"/>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rtl="0">
                <a:buNone/>
              </a:pPr>
              <a:r>
                <a:rPr lang="es-EC" sz="3600" kern="10" spc="0" smtClean="0">
                  <a:ln w="9525">
                    <a:solidFill>
                      <a:srgbClr val="000000"/>
                    </a:solidFill>
                    <a:round/>
                    <a:headEnd/>
                    <a:tailEnd/>
                  </a:ln>
                  <a:solidFill>
                    <a:srgbClr val="FFFFFF"/>
                  </a:solidFill>
                  <a:effectLst/>
                  <a:latin typeface="Arial Black"/>
                </a:rPr>
                <a:t>B</a:t>
              </a:r>
              <a:endParaRPr lang="es-EC" sz="3600" kern="10" spc="0">
                <a:ln w="9525">
                  <a:solidFill>
                    <a:srgbClr val="000000"/>
                  </a:solidFill>
                  <a:round/>
                  <a:headEnd/>
                  <a:tailEnd/>
                </a:ln>
                <a:solidFill>
                  <a:srgbClr val="FFFFFF"/>
                </a:solidFill>
                <a:effectLst/>
                <a:latin typeface="Arial Black"/>
              </a:endParaRPr>
            </a:p>
          </p:txBody>
        </p:sp>
        <p:sp>
          <p:nvSpPr>
            <p:cNvPr id="8" name="WordArt 5"/>
            <p:cNvSpPr>
              <a:spLocks noChangeArrowheads="1" noChangeShapeType="1" noTextEdit="1"/>
            </p:cNvSpPr>
            <p:nvPr/>
          </p:nvSpPr>
          <p:spPr bwMode="auto">
            <a:xfrm>
              <a:off x="4987" y="7259"/>
              <a:ext cx="549" cy="1137"/>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rtl="0">
                <a:buNone/>
              </a:pPr>
              <a:r>
                <a:rPr lang="es-EC" sz="3600" kern="10" spc="0" smtClean="0">
                  <a:ln w="9525">
                    <a:solidFill>
                      <a:srgbClr val="000000"/>
                    </a:solidFill>
                    <a:round/>
                    <a:headEnd/>
                    <a:tailEnd/>
                  </a:ln>
                  <a:solidFill>
                    <a:srgbClr val="FFFFFF"/>
                  </a:solidFill>
                  <a:effectLst/>
                  <a:latin typeface="Arial Black"/>
                </a:rPr>
                <a:t>C</a:t>
              </a:r>
              <a:endParaRPr lang="es-EC" sz="3600" kern="10" spc="0">
                <a:ln w="9525">
                  <a:solidFill>
                    <a:srgbClr val="000000"/>
                  </a:solidFill>
                  <a:round/>
                  <a:headEnd/>
                  <a:tailEnd/>
                </a:ln>
                <a:solidFill>
                  <a:srgbClr val="FFFFFF"/>
                </a:solidFill>
                <a:effectLst/>
                <a:latin typeface="Arial Black"/>
              </a:endParaRPr>
            </a:p>
          </p:txBody>
        </p:sp>
      </p:grpSp>
      <p:sp>
        <p:nvSpPr>
          <p:cNvPr id="9" name="8 Marcador de pie de página"/>
          <p:cNvSpPr>
            <a:spLocks noGrp="1"/>
          </p:cNvSpPr>
          <p:nvPr>
            <p:ph type="ftr" sz="quarter" idx="11"/>
          </p:nvPr>
        </p:nvSpPr>
        <p:spPr/>
        <p:txBody>
          <a:bodyPr/>
          <a:lstStyle/>
          <a:p>
            <a:r>
              <a:rPr lang="es-EC" smtClean="0"/>
              <a:t>Elaborado por Byron Ricaurte y Ronald Delgado Mayo 2010</a:t>
            </a:r>
            <a:endParaRPr lang="es-EC"/>
          </a:p>
        </p:txBody>
      </p:sp>
    </p:spTree>
    <p:extLst>
      <p:ext uri="{BB962C8B-B14F-4D97-AF65-F5344CB8AC3E}">
        <p14:creationId xmlns:p14="http://schemas.microsoft.com/office/powerpoint/2010/main" xmlns="" val="10711387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sz="4200" b="1" dirty="0" smtClean="0"/>
              <a:t>Distribución de la competencia</a:t>
            </a:r>
            <a:endParaRPr lang="es-EC" sz="4200"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1469598478"/>
              </p:ext>
            </p:extLst>
          </p:nvPr>
        </p:nvGraphicFramePr>
        <p:xfrm>
          <a:off x="457200" y="1600200"/>
          <a:ext cx="76200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5" name="4 Marcador de pie de página"/>
          <p:cNvSpPr>
            <a:spLocks noGrp="1"/>
          </p:cNvSpPr>
          <p:nvPr>
            <p:ph type="ftr" sz="quarter" idx="11"/>
          </p:nvPr>
        </p:nvSpPr>
        <p:spPr/>
        <p:txBody>
          <a:bodyPr/>
          <a:lstStyle/>
          <a:p>
            <a:r>
              <a:rPr lang="es-EC" smtClean="0"/>
              <a:t>Elaborado por Byron Ricaurte y Ronald Delgado Mayo 2010</a:t>
            </a:r>
            <a:endParaRPr lang="es-EC"/>
          </a:p>
        </p:txBody>
      </p:sp>
    </p:spTree>
    <p:extLst>
      <p:ext uri="{BB962C8B-B14F-4D97-AF65-F5344CB8AC3E}">
        <p14:creationId xmlns:p14="http://schemas.microsoft.com/office/powerpoint/2010/main" xmlns="" val="2189653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sz="4000" b="1" dirty="0"/>
              <a:t>Situación al finalizar el 3er. año de </a:t>
            </a:r>
            <a:r>
              <a:rPr lang="es-EC" sz="4000" b="1" dirty="0" smtClean="0"/>
              <a:t>servicio</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2960892915"/>
              </p:ext>
            </p:extLst>
          </p:nvPr>
        </p:nvGraphicFramePr>
        <p:xfrm>
          <a:off x="457200" y="1600200"/>
          <a:ext cx="76200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5" name="4 Marcador de pie de página"/>
          <p:cNvSpPr>
            <a:spLocks noGrp="1"/>
          </p:cNvSpPr>
          <p:nvPr>
            <p:ph type="ftr" sz="quarter" idx="11"/>
          </p:nvPr>
        </p:nvSpPr>
        <p:spPr/>
        <p:txBody>
          <a:bodyPr/>
          <a:lstStyle/>
          <a:p>
            <a:r>
              <a:rPr lang="es-EC" smtClean="0"/>
              <a:t>Elaborado por Byron Ricaurte y Ronald Delgado Mayo 2010</a:t>
            </a:r>
            <a:endParaRPr lang="es-EC"/>
          </a:p>
        </p:txBody>
      </p:sp>
    </p:spTree>
    <p:extLst>
      <p:ext uri="{BB962C8B-B14F-4D97-AF65-F5344CB8AC3E}">
        <p14:creationId xmlns:p14="http://schemas.microsoft.com/office/powerpoint/2010/main" xmlns="" val="31632823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687</TotalTime>
  <Words>1859</Words>
  <Application>Microsoft Office PowerPoint</Application>
  <PresentationFormat>Presentación en pantalla (4:3)</PresentationFormat>
  <Paragraphs>464</Paragraphs>
  <Slides>28</Slides>
  <Notes>1</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Adyacencia</vt:lpstr>
      <vt:lpstr>“ACCESO A INTERNET EN UNA RED UMTS”</vt:lpstr>
      <vt:lpstr>UMTS</vt:lpstr>
      <vt:lpstr>UMTS</vt:lpstr>
      <vt:lpstr>Descripción del Proyecto</vt:lpstr>
      <vt:lpstr>Ítems a tratar</vt:lpstr>
      <vt:lpstr>Aspecto Comercial </vt:lpstr>
      <vt:lpstr>Distribución de la demanda</vt:lpstr>
      <vt:lpstr>Distribución de la competencia</vt:lpstr>
      <vt:lpstr>Situación al finalizar el 3er. año de servicio</vt:lpstr>
      <vt:lpstr>Usuarios de internet en el Sector</vt:lpstr>
      <vt:lpstr>Penetración de usuarios de internet del diseño</vt:lpstr>
      <vt:lpstr>Aspecto Técnico </vt:lpstr>
      <vt:lpstr>UMTS</vt:lpstr>
      <vt:lpstr>Especificaciones del Nodo B</vt:lpstr>
      <vt:lpstr>Espectro  de frecuencias Ecuador en la banda de 1900 Mhz</vt:lpstr>
      <vt:lpstr>Plan de Frecuencia</vt:lpstr>
      <vt:lpstr>Distribución de Frecuencias</vt:lpstr>
      <vt:lpstr>Nodo Porta Vita</vt:lpstr>
      <vt:lpstr>Nodo Valle Alto</vt:lpstr>
      <vt:lpstr>Ubicación y Conexión de Nodos B</vt:lpstr>
      <vt:lpstr>Diseño del Sistema</vt:lpstr>
      <vt:lpstr>Diapositiva 22</vt:lpstr>
      <vt:lpstr>Ancho de Banda del Diseño</vt:lpstr>
      <vt:lpstr>Esquema Usuario-Red</vt:lpstr>
      <vt:lpstr>Conclusiones</vt:lpstr>
      <vt:lpstr>Conclusiones</vt:lpstr>
      <vt:lpstr>Recomendaciones</vt:lpstr>
      <vt:lpstr>Recomendaciones</vt:lpstr>
    </vt:vector>
  </TitlesOfParts>
  <Company>Byrito Ricaurte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“ACCESO A INTERNET EN UNA RED UMTS”</dc:title>
  <dc:creator>Personal</dc:creator>
  <cp:lastModifiedBy> </cp:lastModifiedBy>
  <cp:revision>22</cp:revision>
  <dcterms:created xsi:type="dcterms:W3CDTF">2010-05-13T22:06:14Z</dcterms:created>
  <dcterms:modified xsi:type="dcterms:W3CDTF">2010-05-14T12:26:33Z</dcterms:modified>
</cp:coreProperties>
</file>