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4"/>
  </p:notesMasterIdLst>
  <p:sldIdLst>
    <p:sldId id="256" r:id="rId2"/>
    <p:sldId id="288" r:id="rId3"/>
    <p:sldId id="289" r:id="rId4"/>
    <p:sldId id="275" r:id="rId5"/>
    <p:sldId id="258" r:id="rId6"/>
    <p:sldId id="257" r:id="rId7"/>
    <p:sldId id="263" r:id="rId8"/>
    <p:sldId id="290" r:id="rId9"/>
    <p:sldId id="262" r:id="rId10"/>
    <p:sldId id="274" r:id="rId11"/>
    <p:sldId id="260" r:id="rId12"/>
    <p:sldId id="259" r:id="rId13"/>
    <p:sldId id="261" r:id="rId14"/>
    <p:sldId id="277" r:id="rId15"/>
    <p:sldId id="266" r:id="rId16"/>
    <p:sldId id="264" r:id="rId17"/>
    <p:sldId id="278" r:id="rId18"/>
    <p:sldId id="265" r:id="rId19"/>
    <p:sldId id="269" r:id="rId20"/>
    <p:sldId id="267" r:id="rId21"/>
    <p:sldId id="273" r:id="rId22"/>
    <p:sldId id="268" r:id="rId23"/>
    <p:sldId id="279" r:id="rId24"/>
    <p:sldId id="281" r:id="rId25"/>
    <p:sldId id="270" r:id="rId26"/>
    <p:sldId id="291" r:id="rId27"/>
    <p:sldId id="293" r:id="rId28"/>
    <p:sldId id="271" r:id="rId29"/>
    <p:sldId id="272" r:id="rId30"/>
    <p:sldId id="294" r:id="rId31"/>
    <p:sldId id="295" r:id="rId32"/>
    <p:sldId id="287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80776" autoAdjust="0"/>
  </p:normalViewPr>
  <p:slideViewPr>
    <p:cSldViewPr>
      <p:cViewPr varScale="1">
        <p:scale>
          <a:sx n="59" d="100"/>
          <a:sy n="59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Total de Plantas</c:v>
                </c:pt>
              </c:strCache>
            </c:strRef>
          </c:tx>
          <c:cat>
            <c:numRef>
              <c:f>Hoja1!$A$2:$A$5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90</c:v>
                </c:pt>
                <c:pt idx="1">
                  <c:v>180</c:v>
                </c:pt>
                <c:pt idx="2">
                  <c:v>270</c:v>
                </c:pt>
                <c:pt idx="3">
                  <c:v>360</c:v>
                </c:pt>
              </c:numCache>
            </c:numRef>
          </c:val>
        </c:ser>
        <c:axId val="64452096"/>
        <c:axId val="66802432"/>
      </c:barChart>
      <c:catAx>
        <c:axId val="644520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Total de pisos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6802432"/>
        <c:crosses val="autoZero"/>
        <c:auto val="1"/>
        <c:lblAlgn val="ctr"/>
        <c:lblOffset val="100"/>
      </c:catAx>
      <c:valAx>
        <c:axId val="668024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Total de plantas</a:t>
                </a:r>
              </a:p>
            </c:rich>
          </c:tx>
          <c:layout/>
        </c:title>
        <c:numFmt formatCode="General" sourceLinked="1"/>
        <c:tickLblPos val="nextTo"/>
        <c:crossAx val="644520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500">
          <a:latin typeface="Times New Roman" pitchFamily="18" charset="0"/>
          <a:cs typeface="Times New Roman" pitchFamily="18" charset="0"/>
        </a:defRPr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26"/>
  <c:chart>
    <c:autoTitleDeleted val="1"/>
    <c:plotArea>
      <c:layout>
        <c:manualLayout>
          <c:layoutTarget val="inner"/>
          <c:xMode val="edge"/>
          <c:yMode val="edge"/>
          <c:x val="0.1076840804735486"/>
          <c:y val="5.7564214729569074E-2"/>
          <c:w val="0.85484519353114763"/>
          <c:h val="0.67141709850372"/>
        </c:manualLayout>
      </c:layout>
      <c:barChart>
        <c:barDir val="col"/>
        <c:grouping val="stacked"/>
        <c:ser>
          <c:idx val="0"/>
          <c:order val="0"/>
          <c:tx>
            <c:strRef>
              <c:f>Hoja1!$B$1</c:f>
              <c:strCache>
                <c:ptCount val="1"/>
                <c:pt idx="0">
                  <c:v>Área de Cámara Crecimiento</c:v>
                </c:pt>
              </c:strCache>
            </c:strRef>
          </c:tx>
          <c:cat>
            <c:numRef>
              <c:f>Hoja1!$A$2:$A$5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Área de Cultivo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Hoja1!$A$2:$A$5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Hoja1!$C$2:$C$5</c:f>
              <c:numCache>
                <c:formatCode>General</c:formatCode>
                <c:ptCount val="4"/>
                <c:pt idx="0">
                  <c:v>24</c:v>
                </c:pt>
                <c:pt idx="1">
                  <c:v>48</c:v>
                </c:pt>
                <c:pt idx="2">
                  <c:v>72</c:v>
                </c:pt>
                <c:pt idx="3">
                  <c:v>96</c:v>
                </c:pt>
              </c:numCache>
            </c:numRef>
          </c:val>
        </c:ser>
        <c:dLbls>
          <c:showVal val="1"/>
        </c:dLbls>
        <c:gapWidth val="75"/>
        <c:overlap val="100"/>
        <c:axId val="74154368"/>
        <c:axId val="74156288"/>
      </c:barChart>
      <c:catAx>
        <c:axId val="74154368"/>
        <c:scaling>
          <c:orientation val="minMax"/>
        </c:scaling>
        <c:axPos val="b"/>
        <c:numFmt formatCode="General" sourceLinked="1"/>
        <c:majorTickMark val="none"/>
        <c:tickLblPos val="nextTo"/>
        <c:crossAx val="74156288"/>
        <c:crosses val="autoZero"/>
        <c:auto val="1"/>
        <c:lblAlgn val="ctr"/>
        <c:lblOffset val="100"/>
      </c:catAx>
      <c:valAx>
        <c:axId val="74156288"/>
        <c:scaling>
          <c:orientation val="minMax"/>
        </c:scaling>
        <c:axPos val="l"/>
        <c:numFmt formatCode="General" sourceLinked="1"/>
        <c:majorTickMark val="none"/>
        <c:tickLblPos val="nextTo"/>
        <c:crossAx val="74154368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500">
          <a:latin typeface="Times New Roman" pitchFamily="18" charset="0"/>
          <a:cs typeface="Times New Roman" pitchFamily="18" charset="0"/>
        </a:defRPr>
      </a:pPr>
      <a:endParaRPr lang="es-E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51B00-4D57-4C50-8618-25FC17F273AF}" type="datetimeFigureOut">
              <a:rPr lang="es-ES" smtClean="0"/>
              <a:pPr/>
              <a:t>30/06/2010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DDF95-CE0F-4CA9-916B-C575B995E9C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DDF95-CE0F-4CA9-916B-C575B995E9C5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DDF95-CE0F-4CA9-916B-C575B995E9C5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DDF95-CE0F-4CA9-916B-C575B995E9C5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DDF95-CE0F-4CA9-916B-C575B995E9C5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DDF95-CE0F-4CA9-916B-C575B995E9C5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DDF95-CE0F-4CA9-916B-C575B995E9C5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DDF95-CE0F-4CA9-916B-C575B995E9C5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DDF95-CE0F-4CA9-916B-C575B995E9C5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DDF95-CE0F-4CA9-916B-C575B995E9C5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DDF95-CE0F-4CA9-916B-C575B995E9C5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DDF95-CE0F-4CA9-916B-C575B995E9C5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B408-3FF9-49DC-91A0-D20FDA1CFE5E}" type="datetimeFigureOut">
              <a:rPr lang="es-ES" smtClean="0"/>
              <a:pPr/>
              <a:t>30/06/2010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5589-016B-40D3-9FBD-0FA5DEC190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B408-3FF9-49DC-91A0-D20FDA1CFE5E}" type="datetimeFigureOut">
              <a:rPr lang="es-ES" smtClean="0"/>
              <a:pPr/>
              <a:t>30/06/2010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5589-016B-40D3-9FBD-0FA5DEC190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B408-3FF9-49DC-91A0-D20FDA1CFE5E}" type="datetimeFigureOut">
              <a:rPr lang="es-ES" smtClean="0"/>
              <a:pPr/>
              <a:t>30/06/2010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5589-016B-40D3-9FBD-0FA5DEC190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B408-3FF9-49DC-91A0-D20FDA1CFE5E}" type="datetimeFigureOut">
              <a:rPr lang="es-ES" smtClean="0"/>
              <a:pPr/>
              <a:t>30/06/2010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5589-016B-40D3-9FBD-0FA5DEC190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B408-3FF9-49DC-91A0-D20FDA1CFE5E}" type="datetimeFigureOut">
              <a:rPr lang="es-ES" smtClean="0"/>
              <a:pPr/>
              <a:t>30/06/2010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5589-016B-40D3-9FBD-0FA5DEC190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B408-3FF9-49DC-91A0-D20FDA1CFE5E}" type="datetimeFigureOut">
              <a:rPr lang="es-ES" smtClean="0"/>
              <a:pPr/>
              <a:t>30/06/2010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5589-016B-40D3-9FBD-0FA5DEC190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B408-3FF9-49DC-91A0-D20FDA1CFE5E}" type="datetimeFigureOut">
              <a:rPr lang="es-ES" smtClean="0"/>
              <a:pPr/>
              <a:t>30/06/2010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5589-016B-40D3-9FBD-0FA5DEC190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B408-3FF9-49DC-91A0-D20FDA1CFE5E}" type="datetimeFigureOut">
              <a:rPr lang="es-ES" smtClean="0"/>
              <a:pPr/>
              <a:t>30/06/2010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5589-016B-40D3-9FBD-0FA5DEC190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B408-3FF9-49DC-91A0-D20FDA1CFE5E}" type="datetimeFigureOut">
              <a:rPr lang="es-ES" smtClean="0"/>
              <a:pPr/>
              <a:t>30/06/2010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5589-016B-40D3-9FBD-0FA5DEC190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B408-3FF9-49DC-91A0-D20FDA1CFE5E}" type="datetimeFigureOut">
              <a:rPr lang="es-ES" smtClean="0"/>
              <a:pPr/>
              <a:t>30/06/2010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5589-016B-40D3-9FBD-0FA5DEC190F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B408-3FF9-49DC-91A0-D20FDA1CFE5E}" type="datetimeFigureOut">
              <a:rPr lang="es-ES" smtClean="0"/>
              <a:pPr/>
              <a:t>30/06/2010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E0F5589-016B-40D3-9FBD-0FA5DEC190F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ECB408-3FF9-49DC-91A0-D20FDA1CFE5E}" type="datetimeFigureOut">
              <a:rPr lang="es-ES" smtClean="0"/>
              <a:pPr/>
              <a:t>30/06/2010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0F5589-016B-40D3-9FBD-0FA5DEC190FA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K:\Datos\Glenn\Proyecto%20Graduacion%20Last\Definitivo\flash2.wmv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K:\Datos\Glenn\Proyecto%20Graduacion%20Last\Definitivo\Cuarto%20de%20Crecimiento.avi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85852" y="571480"/>
            <a:ext cx="7122990" cy="430150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solidFill>
                  <a:schemeClr val="tx1">
                    <a:lumMod val="85000"/>
                  </a:schemeClr>
                </a:solidFill>
              </a:rPr>
              <a:t>Sistema de Iluminación Lateral usando Fibra Óptica Difusa para el crecimiento de la planta Solanum Tuberosum L.</a:t>
            </a:r>
            <a:endParaRPr lang="es-E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000628" y="5214950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Por:</a:t>
            </a:r>
          </a:p>
          <a:p>
            <a:pPr algn="r"/>
            <a:r>
              <a:rPr lang="es-ES" dirty="0" smtClean="0"/>
              <a:t>Glenn Oscar Valdivieso Ulloa</a:t>
            </a:r>
          </a:p>
          <a:p>
            <a:pPr algn="r"/>
            <a:r>
              <a:rPr lang="es-ES" dirty="0" smtClean="0"/>
              <a:t>Henry Xavier Ponce Solórzano</a:t>
            </a:r>
            <a:endParaRPr lang="es-E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Diagrama de Bloques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214554"/>
            <a:ext cx="7000924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/>
          <a:lstStyle/>
          <a:p>
            <a:pPr algn="ctr"/>
            <a:r>
              <a:rPr lang="es-ES" dirty="0" smtClean="0"/>
              <a:t>Fibra Óptica </a:t>
            </a:r>
            <a:endParaRPr lang="es-E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Fibra Óptica Normal</a:t>
            </a:r>
            <a:endParaRPr lang="es-ES" dirty="0"/>
          </a:p>
        </p:txBody>
      </p:sp>
      <p:cxnSp>
        <p:nvCxnSpPr>
          <p:cNvPr id="7" name="6 Conector recto"/>
          <p:cNvCxnSpPr/>
          <p:nvPr/>
        </p:nvCxnSpPr>
        <p:spPr>
          <a:xfrm rot="5400000" flipH="1" flipV="1">
            <a:off x="1928794" y="2428868"/>
            <a:ext cx="1571636" cy="1000132"/>
          </a:xfrm>
          <a:prstGeom prst="lin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rot="16200000" flipV="1">
            <a:off x="2893207" y="2464587"/>
            <a:ext cx="1785950" cy="1143008"/>
          </a:xfrm>
          <a:prstGeom prst="lin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 flipH="1" flipV="1">
            <a:off x="4000496" y="2500306"/>
            <a:ext cx="1785950" cy="1071570"/>
          </a:xfrm>
          <a:prstGeom prst="lin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rot="16200000" flipH="1">
            <a:off x="5179223" y="2393149"/>
            <a:ext cx="1357322" cy="857256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Proceso"/>
          <p:cNvSpPr/>
          <p:nvPr/>
        </p:nvSpPr>
        <p:spPr>
          <a:xfrm>
            <a:off x="2428860" y="2143116"/>
            <a:ext cx="3500462" cy="1785950"/>
          </a:xfrm>
          <a:prstGeom prst="flowChartProcess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2428860" y="4786322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dirty="0" smtClean="0"/>
          </a:p>
          <a:p>
            <a:pPr algn="ctr"/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c: Ángulo crítico TIR</a:t>
            </a:r>
          </a:p>
          <a:p>
            <a:pPr algn="ctr"/>
            <a:endParaRPr lang="es-ES" dirty="0"/>
          </a:p>
        </p:txBody>
      </p:sp>
      <p:sp>
        <p:nvSpPr>
          <p:cNvPr id="35" name="34 CuadroTexto"/>
          <p:cNvSpPr txBox="1"/>
          <p:nvPr/>
        </p:nvSpPr>
        <p:spPr>
          <a:xfrm>
            <a:off x="4071934" y="171448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</a:t>
            </a:r>
            <a:r>
              <a:rPr lang="es-ES" dirty="0" smtClean="0"/>
              <a:t>2</a:t>
            </a:r>
            <a:endParaRPr lang="es-ES" dirty="0"/>
          </a:p>
        </p:txBody>
      </p:sp>
      <p:sp>
        <p:nvSpPr>
          <p:cNvPr id="36" name="35 CuadroTexto"/>
          <p:cNvSpPr txBox="1"/>
          <p:nvPr/>
        </p:nvSpPr>
        <p:spPr>
          <a:xfrm>
            <a:off x="4071934" y="214311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</a:t>
            </a:r>
            <a:r>
              <a:rPr lang="es-ES" dirty="0" smtClean="0"/>
              <a:t>1</a:t>
            </a:r>
            <a:endParaRPr lang="es-ES" dirty="0"/>
          </a:p>
        </p:txBody>
      </p:sp>
      <p:cxnSp>
        <p:nvCxnSpPr>
          <p:cNvPr id="38" name="37 Conector recto"/>
          <p:cNvCxnSpPr/>
          <p:nvPr/>
        </p:nvCxnSpPr>
        <p:spPr>
          <a:xfrm rot="5400000">
            <a:off x="2678893" y="2678901"/>
            <a:ext cx="107157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>
            <a:off x="2786050" y="271462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</a:t>
            </a:r>
            <a:r>
              <a:rPr lang="es-ES" dirty="0" smtClean="0"/>
              <a:t>c</a:t>
            </a:r>
            <a:endParaRPr lang="es-ES" dirty="0"/>
          </a:p>
        </p:txBody>
      </p:sp>
      <p:sp>
        <p:nvSpPr>
          <p:cNvPr id="42" name="41 Arco"/>
          <p:cNvSpPr/>
          <p:nvPr/>
        </p:nvSpPr>
        <p:spPr>
          <a:xfrm rot="9980187">
            <a:off x="2666796" y="2238177"/>
            <a:ext cx="914400" cy="914400"/>
          </a:xfrm>
          <a:prstGeom prst="arc">
            <a:avLst>
              <a:gd name="adj1" fmla="val 16555476"/>
              <a:gd name="adj2" fmla="val 2059839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Fibra Óptica Difusa</a:t>
            </a:r>
            <a:endParaRPr lang="es-ES" dirty="0"/>
          </a:p>
        </p:txBody>
      </p:sp>
      <p:sp>
        <p:nvSpPr>
          <p:cNvPr id="4" name="3 Proceso"/>
          <p:cNvSpPr/>
          <p:nvPr/>
        </p:nvSpPr>
        <p:spPr>
          <a:xfrm>
            <a:off x="2643174" y="2928934"/>
            <a:ext cx="3357586" cy="1785950"/>
          </a:xfrm>
          <a:prstGeom prst="flowChartProcess">
            <a:avLst/>
          </a:prstGeom>
          <a:noFill/>
          <a:ln>
            <a:solidFill>
              <a:schemeClr val="dk1">
                <a:alpha val="99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4 Conector recto"/>
          <p:cNvCxnSpPr/>
          <p:nvPr/>
        </p:nvCxnSpPr>
        <p:spPr>
          <a:xfrm rot="5400000" flipH="1" flipV="1">
            <a:off x="2214546" y="2928934"/>
            <a:ext cx="1000132" cy="1000132"/>
          </a:xfrm>
          <a:prstGeom prst="lin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rot="16200000" flipV="1">
            <a:off x="2893207" y="3250405"/>
            <a:ext cx="1785950" cy="1143008"/>
          </a:xfrm>
          <a:prstGeom prst="lin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 flipH="1" flipV="1">
            <a:off x="4000496" y="3286124"/>
            <a:ext cx="1785950" cy="1071570"/>
          </a:xfrm>
          <a:prstGeom prst="lin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rot="16200000" flipH="1">
            <a:off x="5322099" y="3036091"/>
            <a:ext cx="1143008" cy="928694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rot="5400000" flipH="1" flipV="1">
            <a:off x="2964645" y="2321711"/>
            <a:ext cx="857256" cy="357190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16200000" flipH="1">
            <a:off x="4036215" y="5036355"/>
            <a:ext cx="857256" cy="214314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5400000" flipH="1" flipV="1">
            <a:off x="5143504" y="2357430"/>
            <a:ext cx="857256" cy="285752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Forma libre"/>
          <p:cNvSpPr/>
          <p:nvPr/>
        </p:nvSpPr>
        <p:spPr>
          <a:xfrm>
            <a:off x="2608289" y="2790126"/>
            <a:ext cx="3342806" cy="147946"/>
          </a:xfrm>
          <a:custGeom>
            <a:avLst/>
            <a:gdLst>
              <a:gd name="connsiteX0" fmla="*/ 0 w 3342806"/>
              <a:gd name="connsiteY0" fmla="*/ 132956 h 147946"/>
              <a:gd name="connsiteX1" fmla="*/ 59960 w 3342806"/>
              <a:gd name="connsiteY1" fmla="*/ 43015 h 147946"/>
              <a:gd name="connsiteX2" fmla="*/ 104931 w 3342806"/>
              <a:gd name="connsiteY2" fmla="*/ 13035 h 147946"/>
              <a:gd name="connsiteX3" fmla="*/ 134911 w 3342806"/>
              <a:gd name="connsiteY3" fmla="*/ 58005 h 147946"/>
              <a:gd name="connsiteX4" fmla="*/ 179881 w 3342806"/>
              <a:gd name="connsiteY4" fmla="*/ 72995 h 147946"/>
              <a:gd name="connsiteX5" fmla="*/ 374754 w 3342806"/>
              <a:gd name="connsiteY5" fmla="*/ 72995 h 147946"/>
              <a:gd name="connsiteX6" fmla="*/ 434714 w 3342806"/>
              <a:gd name="connsiteY6" fmla="*/ 102976 h 147946"/>
              <a:gd name="connsiteX7" fmla="*/ 494675 w 3342806"/>
              <a:gd name="connsiteY7" fmla="*/ 58005 h 147946"/>
              <a:gd name="connsiteX8" fmla="*/ 614596 w 3342806"/>
              <a:gd name="connsiteY8" fmla="*/ 132956 h 147946"/>
              <a:gd name="connsiteX9" fmla="*/ 674557 w 3342806"/>
              <a:gd name="connsiteY9" fmla="*/ 117966 h 147946"/>
              <a:gd name="connsiteX10" fmla="*/ 749508 w 3342806"/>
              <a:gd name="connsiteY10" fmla="*/ 43015 h 147946"/>
              <a:gd name="connsiteX11" fmla="*/ 884419 w 3342806"/>
              <a:gd name="connsiteY11" fmla="*/ 72995 h 147946"/>
              <a:gd name="connsiteX12" fmla="*/ 944380 w 3342806"/>
              <a:gd name="connsiteY12" fmla="*/ 87985 h 147946"/>
              <a:gd name="connsiteX13" fmla="*/ 1079291 w 3342806"/>
              <a:gd name="connsiteY13" fmla="*/ 117966 h 147946"/>
              <a:gd name="connsiteX14" fmla="*/ 1124262 w 3342806"/>
              <a:gd name="connsiteY14" fmla="*/ 102976 h 147946"/>
              <a:gd name="connsiteX15" fmla="*/ 1184222 w 3342806"/>
              <a:gd name="connsiteY15" fmla="*/ 28025 h 147946"/>
              <a:gd name="connsiteX16" fmla="*/ 1259173 w 3342806"/>
              <a:gd name="connsiteY16" fmla="*/ 43015 h 147946"/>
              <a:gd name="connsiteX17" fmla="*/ 1349114 w 3342806"/>
              <a:gd name="connsiteY17" fmla="*/ 58005 h 147946"/>
              <a:gd name="connsiteX18" fmla="*/ 1394085 w 3342806"/>
              <a:gd name="connsiteY18" fmla="*/ 72995 h 147946"/>
              <a:gd name="connsiteX19" fmla="*/ 1558977 w 3342806"/>
              <a:gd name="connsiteY19" fmla="*/ 102976 h 147946"/>
              <a:gd name="connsiteX20" fmla="*/ 1603947 w 3342806"/>
              <a:gd name="connsiteY20" fmla="*/ 117966 h 147946"/>
              <a:gd name="connsiteX21" fmla="*/ 1618937 w 3342806"/>
              <a:gd name="connsiteY21" fmla="*/ 72995 h 147946"/>
              <a:gd name="connsiteX22" fmla="*/ 1768839 w 3342806"/>
              <a:gd name="connsiteY22" fmla="*/ 43015 h 147946"/>
              <a:gd name="connsiteX23" fmla="*/ 1828800 w 3342806"/>
              <a:gd name="connsiteY23" fmla="*/ 72995 h 147946"/>
              <a:gd name="connsiteX24" fmla="*/ 1948721 w 3342806"/>
              <a:gd name="connsiteY24" fmla="*/ 102976 h 147946"/>
              <a:gd name="connsiteX25" fmla="*/ 1993691 w 3342806"/>
              <a:gd name="connsiteY25" fmla="*/ 87985 h 147946"/>
              <a:gd name="connsiteX26" fmla="*/ 2053652 w 3342806"/>
              <a:gd name="connsiteY26" fmla="*/ 58005 h 147946"/>
              <a:gd name="connsiteX27" fmla="*/ 2218544 w 3342806"/>
              <a:gd name="connsiteY27" fmla="*/ 72995 h 147946"/>
              <a:gd name="connsiteX28" fmla="*/ 2248524 w 3342806"/>
              <a:gd name="connsiteY28" fmla="*/ 28025 h 147946"/>
              <a:gd name="connsiteX29" fmla="*/ 2293495 w 3342806"/>
              <a:gd name="connsiteY29" fmla="*/ 72995 h 147946"/>
              <a:gd name="connsiteX30" fmla="*/ 2458386 w 3342806"/>
              <a:gd name="connsiteY30" fmla="*/ 87985 h 147946"/>
              <a:gd name="connsiteX31" fmla="*/ 2593298 w 3342806"/>
              <a:gd name="connsiteY31" fmla="*/ 117966 h 147946"/>
              <a:gd name="connsiteX32" fmla="*/ 2653259 w 3342806"/>
              <a:gd name="connsiteY32" fmla="*/ 102976 h 147946"/>
              <a:gd name="connsiteX33" fmla="*/ 2698229 w 3342806"/>
              <a:gd name="connsiteY33" fmla="*/ 72995 h 147946"/>
              <a:gd name="connsiteX34" fmla="*/ 2743200 w 3342806"/>
              <a:gd name="connsiteY34" fmla="*/ 58005 h 147946"/>
              <a:gd name="connsiteX35" fmla="*/ 2908091 w 3342806"/>
              <a:gd name="connsiteY35" fmla="*/ 117966 h 147946"/>
              <a:gd name="connsiteX36" fmla="*/ 3102963 w 3342806"/>
              <a:gd name="connsiteY36" fmla="*/ 102976 h 147946"/>
              <a:gd name="connsiteX37" fmla="*/ 3162924 w 3342806"/>
              <a:gd name="connsiteY37" fmla="*/ 72995 h 147946"/>
              <a:gd name="connsiteX38" fmla="*/ 3237875 w 3342806"/>
              <a:gd name="connsiteY38" fmla="*/ 43015 h 147946"/>
              <a:gd name="connsiteX39" fmla="*/ 3297836 w 3342806"/>
              <a:gd name="connsiteY39" fmla="*/ 87985 h 147946"/>
              <a:gd name="connsiteX40" fmla="*/ 3327816 w 3342806"/>
              <a:gd name="connsiteY40" fmla="*/ 132956 h 147946"/>
              <a:gd name="connsiteX41" fmla="*/ 3342806 w 3342806"/>
              <a:gd name="connsiteY41" fmla="*/ 147946 h 14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342806" h="147946">
                <a:moveTo>
                  <a:pt x="0" y="132956"/>
                </a:moveTo>
                <a:cubicBezTo>
                  <a:pt x="19987" y="102976"/>
                  <a:pt x="36233" y="70132"/>
                  <a:pt x="59960" y="43015"/>
                </a:cubicBezTo>
                <a:cubicBezTo>
                  <a:pt x="71824" y="29457"/>
                  <a:pt x="87265" y="9502"/>
                  <a:pt x="104931" y="13035"/>
                </a:cubicBezTo>
                <a:cubicBezTo>
                  <a:pt x="122597" y="16568"/>
                  <a:pt x="120843" y="46751"/>
                  <a:pt x="134911" y="58005"/>
                </a:cubicBezTo>
                <a:cubicBezTo>
                  <a:pt x="147249" y="67876"/>
                  <a:pt x="164891" y="67998"/>
                  <a:pt x="179881" y="72995"/>
                </a:cubicBezTo>
                <a:cubicBezTo>
                  <a:pt x="314811" y="39263"/>
                  <a:pt x="268793" y="25901"/>
                  <a:pt x="374754" y="72995"/>
                </a:cubicBezTo>
                <a:cubicBezTo>
                  <a:pt x="395174" y="82071"/>
                  <a:pt x="414727" y="92982"/>
                  <a:pt x="434714" y="102976"/>
                </a:cubicBezTo>
                <a:cubicBezTo>
                  <a:pt x="454701" y="87986"/>
                  <a:pt x="470286" y="63425"/>
                  <a:pt x="494675" y="58005"/>
                </a:cubicBezTo>
                <a:cubicBezTo>
                  <a:pt x="567131" y="41903"/>
                  <a:pt x="580808" y="87904"/>
                  <a:pt x="614596" y="132956"/>
                </a:cubicBezTo>
                <a:cubicBezTo>
                  <a:pt x="634583" y="127959"/>
                  <a:pt x="657415" y="129394"/>
                  <a:pt x="674557" y="117966"/>
                </a:cubicBezTo>
                <a:cubicBezTo>
                  <a:pt x="703955" y="98367"/>
                  <a:pt x="749508" y="43015"/>
                  <a:pt x="749508" y="43015"/>
                </a:cubicBezTo>
                <a:lnTo>
                  <a:pt x="884419" y="72995"/>
                </a:lnTo>
                <a:cubicBezTo>
                  <a:pt x="904494" y="77628"/>
                  <a:pt x="924178" y="83945"/>
                  <a:pt x="944380" y="87985"/>
                </a:cubicBezTo>
                <a:cubicBezTo>
                  <a:pt x="1076285" y="114367"/>
                  <a:pt x="991774" y="88794"/>
                  <a:pt x="1079291" y="117966"/>
                </a:cubicBezTo>
                <a:cubicBezTo>
                  <a:pt x="1094281" y="112969"/>
                  <a:pt x="1110713" y="111106"/>
                  <a:pt x="1124262" y="102976"/>
                </a:cubicBezTo>
                <a:cubicBezTo>
                  <a:pt x="1147993" y="88737"/>
                  <a:pt x="1170607" y="48448"/>
                  <a:pt x="1184222" y="28025"/>
                </a:cubicBezTo>
                <a:cubicBezTo>
                  <a:pt x="1209206" y="33022"/>
                  <a:pt x="1237567" y="29511"/>
                  <a:pt x="1259173" y="43015"/>
                </a:cubicBezTo>
                <a:cubicBezTo>
                  <a:pt x="1342010" y="94788"/>
                  <a:pt x="1265140" y="141980"/>
                  <a:pt x="1349114" y="58005"/>
                </a:cubicBezTo>
                <a:cubicBezTo>
                  <a:pt x="1364104" y="63002"/>
                  <a:pt x="1378660" y="69567"/>
                  <a:pt x="1394085" y="72995"/>
                </a:cubicBezTo>
                <a:cubicBezTo>
                  <a:pt x="1514380" y="99727"/>
                  <a:pt x="1449845" y="75692"/>
                  <a:pt x="1558977" y="102976"/>
                </a:cubicBezTo>
                <a:cubicBezTo>
                  <a:pt x="1574306" y="106808"/>
                  <a:pt x="1588957" y="112969"/>
                  <a:pt x="1603947" y="117966"/>
                </a:cubicBezTo>
                <a:cubicBezTo>
                  <a:pt x="1608944" y="102976"/>
                  <a:pt x="1610172" y="86142"/>
                  <a:pt x="1618937" y="72995"/>
                </a:cubicBezTo>
                <a:cubicBezTo>
                  <a:pt x="1667601" y="0"/>
                  <a:pt x="1678407" y="30096"/>
                  <a:pt x="1768839" y="43015"/>
                </a:cubicBezTo>
                <a:cubicBezTo>
                  <a:pt x="1788826" y="53008"/>
                  <a:pt x="1807601" y="65929"/>
                  <a:pt x="1828800" y="72995"/>
                </a:cubicBezTo>
                <a:cubicBezTo>
                  <a:pt x="1867889" y="86025"/>
                  <a:pt x="1948721" y="102976"/>
                  <a:pt x="1948721" y="102976"/>
                </a:cubicBezTo>
                <a:cubicBezTo>
                  <a:pt x="1963711" y="97979"/>
                  <a:pt x="1979168" y="94209"/>
                  <a:pt x="1993691" y="87985"/>
                </a:cubicBezTo>
                <a:cubicBezTo>
                  <a:pt x="2014230" y="79182"/>
                  <a:pt x="2031355" y="59491"/>
                  <a:pt x="2053652" y="58005"/>
                </a:cubicBezTo>
                <a:cubicBezTo>
                  <a:pt x="2108720" y="54334"/>
                  <a:pt x="2163580" y="67998"/>
                  <a:pt x="2218544" y="72995"/>
                </a:cubicBezTo>
                <a:cubicBezTo>
                  <a:pt x="2228537" y="58005"/>
                  <a:pt x="2230508" y="28025"/>
                  <a:pt x="2248524" y="28025"/>
                </a:cubicBezTo>
                <a:cubicBezTo>
                  <a:pt x="2269723" y="28025"/>
                  <a:pt x="2273111" y="67171"/>
                  <a:pt x="2293495" y="72995"/>
                </a:cubicBezTo>
                <a:cubicBezTo>
                  <a:pt x="2346562" y="88157"/>
                  <a:pt x="2403574" y="81536"/>
                  <a:pt x="2458386" y="87985"/>
                </a:cubicBezTo>
                <a:cubicBezTo>
                  <a:pt x="2539925" y="97578"/>
                  <a:pt x="2531963" y="97522"/>
                  <a:pt x="2593298" y="117966"/>
                </a:cubicBezTo>
                <a:cubicBezTo>
                  <a:pt x="2613285" y="112969"/>
                  <a:pt x="2634323" y="111092"/>
                  <a:pt x="2653259" y="102976"/>
                </a:cubicBezTo>
                <a:cubicBezTo>
                  <a:pt x="2669818" y="95879"/>
                  <a:pt x="2682115" y="81052"/>
                  <a:pt x="2698229" y="72995"/>
                </a:cubicBezTo>
                <a:cubicBezTo>
                  <a:pt x="2712362" y="65928"/>
                  <a:pt x="2728210" y="63002"/>
                  <a:pt x="2743200" y="58005"/>
                </a:cubicBezTo>
                <a:cubicBezTo>
                  <a:pt x="2858668" y="96494"/>
                  <a:pt x="2803799" y="76248"/>
                  <a:pt x="2908091" y="117966"/>
                </a:cubicBezTo>
                <a:cubicBezTo>
                  <a:pt x="2973048" y="112969"/>
                  <a:pt x="3038805" y="114298"/>
                  <a:pt x="3102963" y="102976"/>
                </a:cubicBezTo>
                <a:cubicBezTo>
                  <a:pt x="3124969" y="99093"/>
                  <a:pt x="3142504" y="82071"/>
                  <a:pt x="3162924" y="72995"/>
                </a:cubicBezTo>
                <a:cubicBezTo>
                  <a:pt x="3187513" y="62067"/>
                  <a:pt x="3212891" y="53008"/>
                  <a:pt x="3237875" y="43015"/>
                </a:cubicBezTo>
                <a:cubicBezTo>
                  <a:pt x="3257862" y="58005"/>
                  <a:pt x="3280170" y="70319"/>
                  <a:pt x="3297836" y="87985"/>
                </a:cubicBezTo>
                <a:cubicBezTo>
                  <a:pt x="3310575" y="100724"/>
                  <a:pt x="3317007" y="118543"/>
                  <a:pt x="3327816" y="132956"/>
                </a:cubicBezTo>
                <a:cubicBezTo>
                  <a:pt x="3332056" y="138609"/>
                  <a:pt x="3337809" y="142949"/>
                  <a:pt x="3342806" y="14794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orma libre"/>
          <p:cNvSpPr/>
          <p:nvPr/>
        </p:nvSpPr>
        <p:spPr>
          <a:xfrm rot="10800000">
            <a:off x="2571736" y="4714884"/>
            <a:ext cx="3342806" cy="147946"/>
          </a:xfrm>
          <a:custGeom>
            <a:avLst/>
            <a:gdLst>
              <a:gd name="connsiteX0" fmla="*/ 0 w 3342806"/>
              <a:gd name="connsiteY0" fmla="*/ 132956 h 147946"/>
              <a:gd name="connsiteX1" fmla="*/ 59960 w 3342806"/>
              <a:gd name="connsiteY1" fmla="*/ 43015 h 147946"/>
              <a:gd name="connsiteX2" fmla="*/ 104931 w 3342806"/>
              <a:gd name="connsiteY2" fmla="*/ 13035 h 147946"/>
              <a:gd name="connsiteX3" fmla="*/ 134911 w 3342806"/>
              <a:gd name="connsiteY3" fmla="*/ 58005 h 147946"/>
              <a:gd name="connsiteX4" fmla="*/ 179881 w 3342806"/>
              <a:gd name="connsiteY4" fmla="*/ 72995 h 147946"/>
              <a:gd name="connsiteX5" fmla="*/ 374754 w 3342806"/>
              <a:gd name="connsiteY5" fmla="*/ 72995 h 147946"/>
              <a:gd name="connsiteX6" fmla="*/ 434714 w 3342806"/>
              <a:gd name="connsiteY6" fmla="*/ 102976 h 147946"/>
              <a:gd name="connsiteX7" fmla="*/ 494675 w 3342806"/>
              <a:gd name="connsiteY7" fmla="*/ 58005 h 147946"/>
              <a:gd name="connsiteX8" fmla="*/ 614596 w 3342806"/>
              <a:gd name="connsiteY8" fmla="*/ 132956 h 147946"/>
              <a:gd name="connsiteX9" fmla="*/ 674557 w 3342806"/>
              <a:gd name="connsiteY9" fmla="*/ 117966 h 147946"/>
              <a:gd name="connsiteX10" fmla="*/ 749508 w 3342806"/>
              <a:gd name="connsiteY10" fmla="*/ 43015 h 147946"/>
              <a:gd name="connsiteX11" fmla="*/ 884419 w 3342806"/>
              <a:gd name="connsiteY11" fmla="*/ 72995 h 147946"/>
              <a:gd name="connsiteX12" fmla="*/ 944380 w 3342806"/>
              <a:gd name="connsiteY12" fmla="*/ 87985 h 147946"/>
              <a:gd name="connsiteX13" fmla="*/ 1079291 w 3342806"/>
              <a:gd name="connsiteY13" fmla="*/ 117966 h 147946"/>
              <a:gd name="connsiteX14" fmla="*/ 1124262 w 3342806"/>
              <a:gd name="connsiteY14" fmla="*/ 102976 h 147946"/>
              <a:gd name="connsiteX15" fmla="*/ 1184222 w 3342806"/>
              <a:gd name="connsiteY15" fmla="*/ 28025 h 147946"/>
              <a:gd name="connsiteX16" fmla="*/ 1259173 w 3342806"/>
              <a:gd name="connsiteY16" fmla="*/ 43015 h 147946"/>
              <a:gd name="connsiteX17" fmla="*/ 1349114 w 3342806"/>
              <a:gd name="connsiteY17" fmla="*/ 58005 h 147946"/>
              <a:gd name="connsiteX18" fmla="*/ 1394085 w 3342806"/>
              <a:gd name="connsiteY18" fmla="*/ 72995 h 147946"/>
              <a:gd name="connsiteX19" fmla="*/ 1558977 w 3342806"/>
              <a:gd name="connsiteY19" fmla="*/ 102976 h 147946"/>
              <a:gd name="connsiteX20" fmla="*/ 1603947 w 3342806"/>
              <a:gd name="connsiteY20" fmla="*/ 117966 h 147946"/>
              <a:gd name="connsiteX21" fmla="*/ 1618937 w 3342806"/>
              <a:gd name="connsiteY21" fmla="*/ 72995 h 147946"/>
              <a:gd name="connsiteX22" fmla="*/ 1768839 w 3342806"/>
              <a:gd name="connsiteY22" fmla="*/ 43015 h 147946"/>
              <a:gd name="connsiteX23" fmla="*/ 1828800 w 3342806"/>
              <a:gd name="connsiteY23" fmla="*/ 72995 h 147946"/>
              <a:gd name="connsiteX24" fmla="*/ 1948721 w 3342806"/>
              <a:gd name="connsiteY24" fmla="*/ 102976 h 147946"/>
              <a:gd name="connsiteX25" fmla="*/ 1993691 w 3342806"/>
              <a:gd name="connsiteY25" fmla="*/ 87985 h 147946"/>
              <a:gd name="connsiteX26" fmla="*/ 2053652 w 3342806"/>
              <a:gd name="connsiteY26" fmla="*/ 58005 h 147946"/>
              <a:gd name="connsiteX27" fmla="*/ 2218544 w 3342806"/>
              <a:gd name="connsiteY27" fmla="*/ 72995 h 147946"/>
              <a:gd name="connsiteX28" fmla="*/ 2248524 w 3342806"/>
              <a:gd name="connsiteY28" fmla="*/ 28025 h 147946"/>
              <a:gd name="connsiteX29" fmla="*/ 2293495 w 3342806"/>
              <a:gd name="connsiteY29" fmla="*/ 72995 h 147946"/>
              <a:gd name="connsiteX30" fmla="*/ 2458386 w 3342806"/>
              <a:gd name="connsiteY30" fmla="*/ 87985 h 147946"/>
              <a:gd name="connsiteX31" fmla="*/ 2593298 w 3342806"/>
              <a:gd name="connsiteY31" fmla="*/ 117966 h 147946"/>
              <a:gd name="connsiteX32" fmla="*/ 2653259 w 3342806"/>
              <a:gd name="connsiteY32" fmla="*/ 102976 h 147946"/>
              <a:gd name="connsiteX33" fmla="*/ 2698229 w 3342806"/>
              <a:gd name="connsiteY33" fmla="*/ 72995 h 147946"/>
              <a:gd name="connsiteX34" fmla="*/ 2743200 w 3342806"/>
              <a:gd name="connsiteY34" fmla="*/ 58005 h 147946"/>
              <a:gd name="connsiteX35" fmla="*/ 2908091 w 3342806"/>
              <a:gd name="connsiteY35" fmla="*/ 117966 h 147946"/>
              <a:gd name="connsiteX36" fmla="*/ 3102963 w 3342806"/>
              <a:gd name="connsiteY36" fmla="*/ 102976 h 147946"/>
              <a:gd name="connsiteX37" fmla="*/ 3162924 w 3342806"/>
              <a:gd name="connsiteY37" fmla="*/ 72995 h 147946"/>
              <a:gd name="connsiteX38" fmla="*/ 3237875 w 3342806"/>
              <a:gd name="connsiteY38" fmla="*/ 43015 h 147946"/>
              <a:gd name="connsiteX39" fmla="*/ 3297836 w 3342806"/>
              <a:gd name="connsiteY39" fmla="*/ 87985 h 147946"/>
              <a:gd name="connsiteX40" fmla="*/ 3327816 w 3342806"/>
              <a:gd name="connsiteY40" fmla="*/ 132956 h 147946"/>
              <a:gd name="connsiteX41" fmla="*/ 3342806 w 3342806"/>
              <a:gd name="connsiteY41" fmla="*/ 147946 h 14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342806" h="147946">
                <a:moveTo>
                  <a:pt x="0" y="132956"/>
                </a:moveTo>
                <a:cubicBezTo>
                  <a:pt x="19987" y="102976"/>
                  <a:pt x="36233" y="70132"/>
                  <a:pt x="59960" y="43015"/>
                </a:cubicBezTo>
                <a:cubicBezTo>
                  <a:pt x="71824" y="29457"/>
                  <a:pt x="87265" y="9502"/>
                  <a:pt x="104931" y="13035"/>
                </a:cubicBezTo>
                <a:cubicBezTo>
                  <a:pt x="122597" y="16568"/>
                  <a:pt x="120843" y="46751"/>
                  <a:pt x="134911" y="58005"/>
                </a:cubicBezTo>
                <a:cubicBezTo>
                  <a:pt x="147249" y="67876"/>
                  <a:pt x="164891" y="67998"/>
                  <a:pt x="179881" y="72995"/>
                </a:cubicBezTo>
                <a:cubicBezTo>
                  <a:pt x="314811" y="39263"/>
                  <a:pt x="268793" y="25901"/>
                  <a:pt x="374754" y="72995"/>
                </a:cubicBezTo>
                <a:cubicBezTo>
                  <a:pt x="395174" y="82071"/>
                  <a:pt x="414727" y="92982"/>
                  <a:pt x="434714" y="102976"/>
                </a:cubicBezTo>
                <a:cubicBezTo>
                  <a:pt x="454701" y="87986"/>
                  <a:pt x="470286" y="63425"/>
                  <a:pt x="494675" y="58005"/>
                </a:cubicBezTo>
                <a:cubicBezTo>
                  <a:pt x="567131" y="41903"/>
                  <a:pt x="580808" y="87904"/>
                  <a:pt x="614596" y="132956"/>
                </a:cubicBezTo>
                <a:cubicBezTo>
                  <a:pt x="634583" y="127959"/>
                  <a:pt x="657415" y="129394"/>
                  <a:pt x="674557" y="117966"/>
                </a:cubicBezTo>
                <a:cubicBezTo>
                  <a:pt x="703955" y="98367"/>
                  <a:pt x="749508" y="43015"/>
                  <a:pt x="749508" y="43015"/>
                </a:cubicBezTo>
                <a:lnTo>
                  <a:pt x="884419" y="72995"/>
                </a:lnTo>
                <a:cubicBezTo>
                  <a:pt x="904494" y="77628"/>
                  <a:pt x="924178" y="83945"/>
                  <a:pt x="944380" y="87985"/>
                </a:cubicBezTo>
                <a:cubicBezTo>
                  <a:pt x="1076285" y="114367"/>
                  <a:pt x="991774" y="88794"/>
                  <a:pt x="1079291" y="117966"/>
                </a:cubicBezTo>
                <a:cubicBezTo>
                  <a:pt x="1094281" y="112969"/>
                  <a:pt x="1110713" y="111106"/>
                  <a:pt x="1124262" y="102976"/>
                </a:cubicBezTo>
                <a:cubicBezTo>
                  <a:pt x="1147993" y="88737"/>
                  <a:pt x="1170607" y="48448"/>
                  <a:pt x="1184222" y="28025"/>
                </a:cubicBezTo>
                <a:cubicBezTo>
                  <a:pt x="1209206" y="33022"/>
                  <a:pt x="1237567" y="29511"/>
                  <a:pt x="1259173" y="43015"/>
                </a:cubicBezTo>
                <a:cubicBezTo>
                  <a:pt x="1342010" y="94788"/>
                  <a:pt x="1265140" y="141980"/>
                  <a:pt x="1349114" y="58005"/>
                </a:cubicBezTo>
                <a:cubicBezTo>
                  <a:pt x="1364104" y="63002"/>
                  <a:pt x="1378660" y="69567"/>
                  <a:pt x="1394085" y="72995"/>
                </a:cubicBezTo>
                <a:cubicBezTo>
                  <a:pt x="1514380" y="99727"/>
                  <a:pt x="1449845" y="75692"/>
                  <a:pt x="1558977" y="102976"/>
                </a:cubicBezTo>
                <a:cubicBezTo>
                  <a:pt x="1574306" y="106808"/>
                  <a:pt x="1588957" y="112969"/>
                  <a:pt x="1603947" y="117966"/>
                </a:cubicBezTo>
                <a:cubicBezTo>
                  <a:pt x="1608944" y="102976"/>
                  <a:pt x="1610172" y="86142"/>
                  <a:pt x="1618937" y="72995"/>
                </a:cubicBezTo>
                <a:cubicBezTo>
                  <a:pt x="1667601" y="0"/>
                  <a:pt x="1678407" y="30096"/>
                  <a:pt x="1768839" y="43015"/>
                </a:cubicBezTo>
                <a:cubicBezTo>
                  <a:pt x="1788826" y="53008"/>
                  <a:pt x="1807601" y="65929"/>
                  <a:pt x="1828800" y="72995"/>
                </a:cubicBezTo>
                <a:cubicBezTo>
                  <a:pt x="1867889" y="86025"/>
                  <a:pt x="1948721" y="102976"/>
                  <a:pt x="1948721" y="102976"/>
                </a:cubicBezTo>
                <a:cubicBezTo>
                  <a:pt x="1963711" y="97979"/>
                  <a:pt x="1979168" y="94209"/>
                  <a:pt x="1993691" y="87985"/>
                </a:cubicBezTo>
                <a:cubicBezTo>
                  <a:pt x="2014230" y="79182"/>
                  <a:pt x="2031355" y="59491"/>
                  <a:pt x="2053652" y="58005"/>
                </a:cubicBezTo>
                <a:cubicBezTo>
                  <a:pt x="2108720" y="54334"/>
                  <a:pt x="2163580" y="67998"/>
                  <a:pt x="2218544" y="72995"/>
                </a:cubicBezTo>
                <a:cubicBezTo>
                  <a:pt x="2228537" y="58005"/>
                  <a:pt x="2230508" y="28025"/>
                  <a:pt x="2248524" y="28025"/>
                </a:cubicBezTo>
                <a:cubicBezTo>
                  <a:pt x="2269723" y="28025"/>
                  <a:pt x="2273111" y="67171"/>
                  <a:pt x="2293495" y="72995"/>
                </a:cubicBezTo>
                <a:cubicBezTo>
                  <a:pt x="2346562" y="88157"/>
                  <a:pt x="2403574" y="81536"/>
                  <a:pt x="2458386" y="87985"/>
                </a:cubicBezTo>
                <a:cubicBezTo>
                  <a:pt x="2539925" y="97578"/>
                  <a:pt x="2531963" y="97522"/>
                  <a:pt x="2593298" y="117966"/>
                </a:cubicBezTo>
                <a:cubicBezTo>
                  <a:pt x="2613285" y="112969"/>
                  <a:pt x="2634323" y="111092"/>
                  <a:pt x="2653259" y="102976"/>
                </a:cubicBezTo>
                <a:cubicBezTo>
                  <a:pt x="2669818" y="95879"/>
                  <a:pt x="2682115" y="81052"/>
                  <a:pt x="2698229" y="72995"/>
                </a:cubicBezTo>
                <a:cubicBezTo>
                  <a:pt x="2712362" y="65928"/>
                  <a:pt x="2728210" y="63002"/>
                  <a:pt x="2743200" y="58005"/>
                </a:cubicBezTo>
                <a:cubicBezTo>
                  <a:pt x="2858668" y="96494"/>
                  <a:pt x="2803799" y="76248"/>
                  <a:pt x="2908091" y="117966"/>
                </a:cubicBezTo>
                <a:cubicBezTo>
                  <a:pt x="2973048" y="112969"/>
                  <a:pt x="3038805" y="114298"/>
                  <a:pt x="3102963" y="102976"/>
                </a:cubicBezTo>
                <a:cubicBezTo>
                  <a:pt x="3124969" y="99093"/>
                  <a:pt x="3142504" y="82071"/>
                  <a:pt x="3162924" y="72995"/>
                </a:cubicBezTo>
                <a:cubicBezTo>
                  <a:pt x="3187513" y="62067"/>
                  <a:pt x="3212891" y="53008"/>
                  <a:pt x="3237875" y="43015"/>
                </a:cubicBezTo>
                <a:cubicBezTo>
                  <a:pt x="3257862" y="58005"/>
                  <a:pt x="3280170" y="70319"/>
                  <a:pt x="3297836" y="87985"/>
                </a:cubicBezTo>
                <a:cubicBezTo>
                  <a:pt x="3310575" y="100724"/>
                  <a:pt x="3317007" y="118543"/>
                  <a:pt x="3327816" y="132956"/>
                </a:cubicBezTo>
                <a:cubicBezTo>
                  <a:pt x="3332056" y="138609"/>
                  <a:pt x="3337809" y="142949"/>
                  <a:pt x="3342806" y="14794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Fibra Óptica Difusa</a:t>
            </a:r>
            <a:endParaRPr lang="es-ES" dirty="0"/>
          </a:p>
        </p:txBody>
      </p:sp>
      <p:sp>
        <p:nvSpPr>
          <p:cNvPr id="4" name="3 Proceso"/>
          <p:cNvSpPr/>
          <p:nvPr/>
        </p:nvSpPr>
        <p:spPr>
          <a:xfrm>
            <a:off x="3914278" y="3505508"/>
            <a:ext cx="4214842" cy="1785950"/>
          </a:xfrm>
          <a:prstGeom prst="flowChartProcess">
            <a:avLst/>
          </a:prstGeom>
          <a:noFill/>
          <a:ln>
            <a:solidFill>
              <a:schemeClr val="dk1">
                <a:alpha val="99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orma libre"/>
          <p:cNvSpPr/>
          <p:nvPr/>
        </p:nvSpPr>
        <p:spPr>
          <a:xfrm>
            <a:off x="3929058" y="3357562"/>
            <a:ext cx="4200062" cy="147946"/>
          </a:xfrm>
          <a:custGeom>
            <a:avLst/>
            <a:gdLst>
              <a:gd name="connsiteX0" fmla="*/ 0 w 3342806"/>
              <a:gd name="connsiteY0" fmla="*/ 132956 h 147946"/>
              <a:gd name="connsiteX1" fmla="*/ 59960 w 3342806"/>
              <a:gd name="connsiteY1" fmla="*/ 43015 h 147946"/>
              <a:gd name="connsiteX2" fmla="*/ 104931 w 3342806"/>
              <a:gd name="connsiteY2" fmla="*/ 13035 h 147946"/>
              <a:gd name="connsiteX3" fmla="*/ 134911 w 3342806"/>
              <a:gd name="connsiteY3" fmla="*/ 58005 h 147946"/>
              <a:gd name="connsiteX4" fmla="*/ 179881 w 3342806"/>
              <a:gd name="connsiteY4" fmla="*/ 72995 h 147946"/>
              <a:gd name="connsiteX5" fmla="*/ 374754 w 3342806"/>
              <a:gd name="connsiteY5" fmla="*/ 72995 h 147946"/>
              <a:gd name="connsiteX6" fmla="*/ 434714 w 3342806"/>
              <a:gd name="connsiteY6" fmla="*/ 102976 h 147946"/>
              <a:gd name="connsiteX7" fmla="*/ 494675 w 3342806"/>
              <a:gd name="connsiteY7" fmla="*/ 58005 h 147946"/>
              <a:gd name="connsiteX8" fmla="*/ 614596 w 3342806"/>
              <a:gd name="connsiteY8" fmla="*/ 132956 h 147946"/>
              <a:gd name="connsiteX9" fmla="*/ 674557 w 3342806"/>
              <a:gd name="connsiteY9" fmla="*/ 117966 h 147946"/>
              <a:gd name="connsiteX10" fmla="*/ 749508 w 3342806"/>
              <a:gd name="connsiteY10" fmla="*/ 43015 h 147946"/>
              <a:gd name="connsiteX11" fmla="*/ 884419 w 3342806"/>
              <a:gd name="connsiteY11" fmla="*/ 72995 h 147946"/>
              <a:gd name="connsiteX12" fmla="*/ 944380 w 3342806"/>
              <a:gd name="connsiteY12" fmla="*/ 87985 h 147946"/>
              <a:gd name="connsiteX13" fmla="*/ 1079291 w 3342806"/>
              <a:gd name="connsiteY13" fmla="*/ 117966 h 147946"/>
              <a:gd name="connsiteX14" fmla="*/ 1124262 w 3342806"/>
              <a:gd name="connsiteY14" fmla="*/ 102976 h 147946"/>
              <a:gd name="connsiteX15" fmla="*/ 1184222 w 3342806"/>
              <a:gd name="connsiteY15" fmla="*/ 28025 h 147946"/>
              <a:gd name="connsiteX16" fmla="*/ 1259173 w 3342806"/>
              <a:gd name="connsiteY16" fmla="*/ 43015 h 147946"/>
              <a:gd name="connsiteX17" fmla="*/ 1349114 w 3342806"/>
              <a:gd name="connsiteY17" fmla="*/ 58005 h 147946"/>
              <a:gd name="connsiteX18" fmla="*/ 1394085 w 3342806"/>
              <a:gd name="connsiteY18" fmla="*/ 72995 h 147946"/>
              <a:gd name="connsiteX19" fmla="*/ 1558977 w 3342806"/>
              <a:gd name="connsiteY19" fmla="*/ 102976 h 147946"/>
              <a:gd name="connsiteX20" fmla="*/ 1603947 w 3342806"/>
              <a:gd name="connsiteY20" fmla="*/ 117966 h 147946"/>
              <a:gd name="connsiteX21" fmla="*/ 1618937 w 3342806"/>
              <a:gd name="connsiteY21" fmla="*/ 72995 h 147946"/>
              <a:gd name="connsiteX22" fmla="*/ 1768839 w 3342806"/>
              <a:gd name="connsiteY22" fmla="*/ 43015 h 147946"/>
              <a:gd name="connsiteX23" fmla="*/ 1828800 w 3342806"/>
              <a:gd name="connsiteY23" fmla="*/ 72995 h 147946"/>
              <a:gd name="connsiteX24" fmla="*/ 1948721 w 3342806"/>
              <a:gd name="connsiteY24" fmla="*/ 102976 h 147946"/>
              <a:gd name="connsiteX25" fmla="*/ 1993691 w 3342806"/>
              <a:gd name="connsiteY25" fmla="*/ 87985 h 147946"/>
              <a:gd name="connsiteX26" fmla="*/ 2053652 w 3342806"/>
              <a:gd name="connsiteY26" fmla="*/ 58005 h 147946"/>
              <a:gd name="connsiteX27" fmla="*/ 2218544 w 3342806"/>
              <a:gd name="connsiteY27" fmla="*/ 72995 h 147946"/>
              <a:gd name="connsiteX28" fmla="*/ 2248524 w 3342806"/>
              <a:gd name="connsiteY28" fmla="*/ 28025 h 147946"/>
              <a:gd name="connsiteX29" fmla="*/ 2293495 w 3342806"/>
              <a:gd name="connsiteY29" fmla="*/ 72995 h 147946"/>
              <a:gd name="connsiteX30" fmla="*/ 2458386 w 3342806"/>
              <a:gd name="connsiteY30" fmla="*/ 87985 h 147946"/>
              <a:gd name="connsiteX31" fmla="*/ 2593298 w 3342806"/>
              <a:gd name="connsiteY31" fmla="*/ 117966 h 147946"/>
              <a:gd name="connsiteX32" fmla="*/ 2653259 w 3342806"/>
              <a:gd name="connsiteY32" fmla="*/ 102976 h 147946"/>
              <a:gd name="connsiteX33" fmla="*/ 2698229 w 3342806"/>
              <a:gd name="connsiteY33" fmla="*/ 72995 h 147946"/>
              <a:gd name="connsiteX34" fmla="*/ 2743200 w 3342806"/>
              <a:gd name="connsiteY34" fmla="*/ 58005 h 147946"/>
              <a:gd name="connsiteX35" fmla="*/ 2908091 w 3342806"/>
              <a:gd name="connsiteY35" fmla="*/ 117966 h 147946"/>
              <a:gd name="connsiteX36" fmla="*/ 3102963 w 3342806"/>
              <a:gd name="connsiteY36" fmla="*/ 102976 h 147946"/>
              <a:gd name="connsiteX37" fmla="*/ 3162924 w 3342806"/>
              <a:gd name="connsiteY37" fmla="*/ 72995 h 147946"/>
              <a:gd name="connsiteX38" fmla="*/ 3237875 w 3342806"/>
              <a:gd name="connsiteY38" fmla="*/ 43015 h 147946"/>
              <a:gd name="connsiteX39" fmla="*/ 3297836 w 3342806"/>
              <a:gd name="connsiteY39" fmla="*/ 87985 h 147946"/>
              <a:gd name="connsiteX40" fmla="*/ 3327816 w 3342806"/>
              <a:gd name="connsiteY40" fmla="*/ 132956 h 147946"/>
              <a:gd name="connsiteX41" fmla="*/ 3342806 w 3342806"/>
              <a:gd name="connsiteY41" fmla="*/ 147946 h 14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342806" h="147946">
                <a:moveTo>
                  <a:pt x="0" y="132956"/>
                </a:moveTo>
                <a:cubicBezTo>
                  <a:pt x="19987" y="102976"/>
                  <a:pt x="36233" y="70132"/>
                  <a:pt x="59960" y="43015"/>
                </a:cubicBezTo>
                <a:cubicBezTo>
                  <a:pt x="71824" y="29457"/>
                  <a:pt x="87265" y="9502"/>
                  <a:pt x="104931" y="13035"/>
                </a:cubicBezTo>
                <a:cubicBezTo>
                  <a:pt x="122597" y="16568"/>
                  <a:pt x="120843" y="46751"/>
                  <a:pt x="134911" y="58005"/>
                </a:cubicBezTo>
                <a:cubicBezTo>
                  <a:pt x="147249" y="67876"/>
                  <a:pt x="164891" y="67998"/>
                  <a:pt x="179881" y="72995"/>
                </a:cubicBezTo>
                <a:cubicBezTo>
                  <a:pt x="314811" y="39263"/>
                  <a:pt x="268793" y="25901"/>
                  <a:pt x="374754" y="72995"/>
                </a:cubicBezTo>
                <a:cubicBezTo>
                  <a:pt x="395174" y="82071"/>
                  <a:pt x="414727" y="92982"/>
                  <a:pt x="434714" y="102976"/>
                </a:cubicBezTo>
                <a:cubicBezTo>
                  <a:pt x="454701" y="87986"/>
                  <a:pt x="470286" y="63425"/>
                  <a:pt x="494675" y="58005"/>
                </a:cubicBezTo>
                <a:cubicBezTo>
                  <a:pt x="567131" y="41903"/>
                  <a:pt x="580808" y="87904"/>
                  <a:pt x="614596" y="132956"/>
                </a:cubicBezTo>
                <a:cubicBezTo>
                  <a:pt x="634583" y="127959"/>
                  <a:pt x="657415" y="129394"/>
                  <a:pt x="674557" y="117966"/>
                </a:cubicBezTo>
                <a:cubicBezTo>
                  <a:pt x="703955" y="98367"/>
                  <a:pt x="749508" y="43015"/>
                  <a:pt x="749508" y="43015"/>
                </a:cubicBezTo>
                <a:lnTo>
                  <a:pt x="884419" y="72995"/>
                </a:lnTo>
                <a:cubicBezTo>
                  <a:pt x="904494" y="77628"/>
                  <a:pt x="924178" y="83945"/>
                  <a:pt x="944380" y="87985"/>
                </a:cubicBezTo>
                <a:cubicBezTo>
                  <a:pt x="1076285" y="114367"/>
                  <a:pt x="991774" y="88794"/>
                  <a:pt x="1079291" y="117966"/>
                </a:cubicBezTo>
                <a:cubicBezTo>
                  <a:pt x="1094281" y="112969"/>
                  <a:pt x="1110713" y="111106"/>
                  <a:pt x="1124262" y="102976"/>
                </a:cubicBezTo>
                <a:cubicBezTo>
                  <a:pt x="1147993" y="88737"/>
                  <a:pt x="1170607" y="48448"/>
                  <a:pt x="1184222" y="28025"/>
                </a:cubicBezTo>
                <a:cubicBezTo>
                  <a:pt x="1209206" y="33022"/>
                  <a:pt x="1237567" y="29511"/>
                  <a:pt x="1259173" y="43015"/>
                </a:cubicBezTo>
                <a:cubicBezTo>
                  <a:pt x="1342010" y="94788"/>
                  <a:pt x="1265140" y="141980"/>
                  <a:pt x="1349114" y="58005"/>
                </a:cubicBezTo>
                <a:cubicBezTo>
                  <a:pt x="1364104" y="63002"/>
                  <a:pt x="1378660" y="69567"/>
                  <a:pt x="1394085" y="72995"/>
                </a:cubicBezTo>
                <a:cubicBezTo>
                  <a:pt x="1514380" y="99727"/>
                  <a:pt x="1449845" y="75692"/>
                  <a:pt x="1558977" y="102976"/>
                </a:cubicBezTo>
                <a:cubicBezTo>
                  <a:pt x="1574306" y="106808"/>
                  <a:pt x="1588957" y="112969"/>
                  <a:pt x="1603947" y="117966"/>
                </a:cubicBezTo>
                <a:cubicBezTo>
                  <a:pt x="1608944" y="102976"/>
                  <a:pt x="1610172" y="86142"/>
                  <a:pt x="1618937" y="72995"/>
                </a:cubicBezTo>
                <a:cubicBezTo>
                  <a:pt x="1667601" y="0"/>
                  <a:pt x="1678407" y="30096"/>
                  <a:pt x="1768839" y="43015"/>
                </a:cubicBezTo>
                <a:cubicBezTo>
                  <a:pt x="1788826" y="53008"/>
                  <a:pt x="1807601" y="65929"/>
                  <a:pt x="1828800" y="72995"/>
                </a:cubicBezTo>
                <a:cubicBezTo>
                  <a:pt x="1867889" y="86025"/>
                  <a:pt x="1948721" y="102976"/>
                  <a:pt x="1948721" y="102976"/>
                </a:cubicBezTo>
                <a:cubicBezTo>
                  <a:pt x="1963711" y="97979"/>
                  <a:pt x="1979168" y="94209"/>
                  <a:pt x="1993691" y="87985"/>
                </a:cubicBezTo>
                <a:cubicBezTo>
                  <a:pt x="2014230" y="79182"/>
                  <a:pt x="2031355" y="59491"/>
                  <a:pt x="2053652" y="58005"/>
                </a:cubicBezTo>
                <a:cubicBezTo>
                  <a:pt x="2108720" y="54334"/>
                  <a:pt x="2163580" y="67998"/>
                  <a:pt x="2218544" y="72995"/>
                </a:cubicBezTo>
                <a:cubicBezTo>
                  <a:pt x="2228537" y="58005"/>
                  <a:pt x="2230508" y="28025"/>
                  <a:pt x="2248524" y="28025"/>
                </a:cubicBezTo>
                <a:cubicBezTo>
                  <a:pt x="2269723" y="28025"/>
                  <a:pt x="2273111" y="67171"/>
                  <a:pt x="2293495" y="72995"/>
                </a:cubicBezTo>
                <a:cubicBezTo>
                  <a:pt x="2346562" y="88157"/>
                  <a:pt x="2403574" y="81536"/>
                  <a:pt x="2458386" y="87985"/>
                </a:cubicBezTo>
                <a:cubicBezTo>
                  <a:pt x="2539925" y="97578"/>
                  <a:pt x="2531963" y="97522"/>
                  <a:pt x="2593298" y="117966"/>
                </a:cubicBezTo>
                <a:cubicBezTo>
                  <a:pt x="2613285" y="112969"/>
                  <a:pt x="2634323" y="111092"/>
                  <a:pt x="2653259" y="102976"/>
                </a:cubicBezTo>
                <a:cubicBezTo>
                  <a:pt x="2669818" y="95879"/>
                  <a:pt x="2682115" y="81052"/>
                  <a:pt x="2698229" y="72995"/>
                </a:cubicBezTo>
                <a:cubicBezTo>
                  <a:pt x="2712362" y="65928"/>
                  <a:pt x="2728210" y="63002"/>
                  <a:pt x="2743200" y="58005"/>
                </a:cubicBezTo>
                <a:cubicBezTo>
                  <a:pt x="2858668" y="96494"/>
                  <a:pt x="2803799" y="76248"/>
                  <a:pt x="2908091" y="117966"/>
                </a:cubicBezTo>
                <a:cubicBezTo>
                  <a:pt x="2973048" y="112969"/>
                  <a:pt x="3038805" y="114298"/>
                  <a:pt x="3102963" y="102976"/>
                </a:cubicBezTo>
                <a:cubicBezTo>
                  <a:pt x="3124969" y="99093"/>
                  <a:pt x="3142504" y="82071"/>
                  <a:pt x="3162924" y="72995"/>
                </a:cubicBezTo>
                <a:cubicBezTo>
                  <a:pt x="3187513" y="62067"/>
                  <a:pt x="3212891" y="53008"/>
                  <a:pt x="3237875" y="43015"/>
                </a:cubicBezTo>
                <a:cubicBezTo>
                  <a:pt x="3257862" y="58005"/>
                  <a:pt x="3280170" y="70319"/>
                  <a:pt x="3297836" y="87985"/>
                </a:cubicBezTo>
                <a:cubicBezTo>
                  <a:pt x="3310575" y="100724"/>
                  <a:pt x="3317007" y="118543"/>
                  <a:pt x="3327816" y="132956"/>
                </a:cubicBezTo>
                <a:cubicBezTo>
                  <a:pt x="3332056" y="138609"/>
                  <a:pt x="3337809" y="142949"/>
                  <a:pt x="3342806" y="14794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orma libre"/>
          <p:cNvSpPr/>
          <p:nvPr/>
        </p:nvSpPr>
        <p:spPr>
          <a:xfrm rot="10800000">
            <a:off x="3929058" y="5286386"/>
            <a:ext cx="4200062" cy="147947"/>
          </a:xfrm>
          <a:custGeom>
            <a:avLst/>
            <a:gdLst>
              <a:gd name="connsiteX0" fmla="*/ 0 w 3342806"/>
              <a:gd name="connsiteY0" fmla="*/ 132956 h 147946"/>
              <a:gd name="connsiteX1" fmla="*/ 59960 w 3342806"/>
              <a:gd name="connsiteY1" fmla="*/ 43015 h 147946"/>
              <a:gd name="connsiteX2" fmla="*/ 104931 w 3342806"/>
              <a:gd name="connsiteY2" fmla="*/ 13035 h 147946"/>
              <a:gd name="connsiteX3" fmla="*/ 134911 w 3342806"/>
              <a:gd name="connsiteY3" fmla="*/ 58005 h 147946"/>
              <a:gd name="connsiteX4" fmla="*/ 179881 w 3342806"/>
              <a:gd name="connsiteY4" fmla="*/ 72995 h 147946"/>
              <a:gd name="connsiteX5" fmla="*/ 374754 w 3342806"/>
              <a:gd name="connsiteY5" fmla="*/ 72995 h 147946"/>
              <a:gd name="connsiteX6" fmla="*/ 434714 w 3342806"/>
              <a:gd name="connsiteY6" fmla="*/ 102976 h 147946"/>
              <a:gd name="connsiteX7" fmla="*/ 494675 w 3342806"/>
              <a:gd name="connsiteY7" fmla="*/ 58005 h 147946"/>
              <a:gd name="connsiteX8" fmla="*/ 614596 w 3342806"/>
              <a:gd name="connsiteY8" fmla="*/ 132956 h 147946"/>
              <a:gd name="connsiteX9" fmla="*/ 674557 w 3342806"/>
              <a:gd name="connsiteY9" fmla="*/ 117966 h 147946"/>
              <a:gd name="connsiteX10" fmla="*/ 749508 w 3342806"/>
              <a:gd name="connsiteY10" fmla="*/ 43015 h 147946"/>
              <a:gd name="connsiteX11" fmla="*/ 884419 w 3342806"/>
              <a:gd name="connsiteY11" fmla="*/ 72995 h 147946"/>
              <a:gd name="connsiteX12" fmla="*/ 944380 w 3342806"/>
              <a:gd name="connsiteY12" fmla="*/ 87985 h 147946"/>
              <a:gd name="connsiteX13" fmla="*/ 1079291 w 3342806"/>
              <a:gd name="connsiteY13" fmla="*/ 117966 h 147946"/>
              <a:gd name="connsiteX14" fmla="*/ 1124262 w 3342806"/>
              <a:gd name="connsiteY14" fmla="*/ 102976 h 147946"/>
              <a:gd name="connsiteX15" fmla="*/ 1184222 w 3342806"/>
              <a:gd name="connsiteY15" fmla="*/ 28025 h 147946"/>
              <a:gd name="connsiteX16" fmla="*/ 1259173 w 3342806"/>
              <a:gd name="connsiteY16" fmla="*/ 43015 h 147946"/>
              <a:gd name="connsiteX17" fmla="*/ 1349114 w 3342806"/>
              <a:gd name="connsiteY17" fmla="*/ 58005 h 147946"/>
              <a:gd name="connsiteX18" fmla="*/ 1394085 w 3342806"/>
              <a:gd name="connsiteY18" fmla="*/ 72995 h 147946"/>
              <a:gd name="connsiteX19" fmla="*/ 1558977 w 3342806"/>
              <a:gd name="connsiteY19" fmla="*/ 102976 h 147946"/>
              <a:gd name="connsiteX20" fmla="*/ 1603947 w 3342806"/>
              <a:gd name="connsiteY20" fmla="*/ 117966 h 147946"/>
              <a:gd name="connsiteX21" fmla="*/ 1618937 w 3342806"/>
              <a:gd name="connsiteY21" fmla="*/ 72995 h 147946"/>
              <a:gd name="connsiteX22" fmla="*/ 1768839 w 3342806"/>
              <a:gd name="connsiteY22" fmla="*/ 43015 h 147946"/>
              <a:gd name="connsiteX23" fmla="*/ 1828800 w 3342806"/>
              <a:gd name="connsiteY23" fmla="*/ 72995 h 147946"/>
              <a:gd name="connsiteX24" fmla="*/ 1948721 w 3342806"/>
              <a:gd name="connsiteY24" fmla="*/ 102976 h 147946"/>
              <a:gd name="connsiteX25" fmla="*/ 1993691 w 3342806"/>
              <a:gd name="connsiteY25" fmla="*/ 87985 h 147946"/>
              <a:gd name="connsiteX26" fmla="*/ 2053652 w 3342806"/>
              <a:gd name="connsiteY26" fmla="*/ 58005 h 147946"/>
              <a:gd name="connsiteX27" fmla="*/ 2218544 w 3342806"/>
              <a:gd name="connsiteY27" fmla="*/ 72995 h 147946"/>
              <a:gd name="connsiteX28" fmla="*/ 2248524 w 3342806"/>
              <a:gd name="connsiteY28" fmla="*/ 28025 h 147946"/>
              <a:gd name="connsiteX29" fmla="*/ 2293495 w 3342806"/>
              <a:gd name="connsiteY29" fmla="*/ 72995 h 147946"/>
              <a:gd name="connsiteX30" fmla="*/ 2458386 w 3342806"/>
              <a:gd name="connsiteY30" fmla="*/ 87985 h 147946"/>
              <a:gd name="connsiteX31" fmla="*/ 2593298 w 3342806"/>
              <a:gd name="connsiteY31" fmla="*/ 117966 h 147946"/>
              <a:gd name="connsiteX32" fmla="*/ 2653259 w 3342806"/>
              <a:gd name="connsiteY32" fmla="*/ 102976 h 147946"/>
              <a:gd name="connsiteX33" fmla="*/ 2698229 w 3342806"/>
              <a:gd name="connsiteY33" fmla="*/ 72995 h 147946"/>
              <a:gd name="connsiteX34" fmla="*/ 2743200 w 3342806"/>
              <a:gd name="connsiteY34" fmla="*/ 58005 h 147946"/>
              <a:gd name="connsiteX35" fmla="*/ 2908091 w 3342806"/>
              <a:gd name="connsiteY35" fmla="*/ 117966 h 147946"/>
              <a:gd name="connsiteX36" fmla="*/ 3102963 w 3342806"/>
              <a:gd name="connsiteY36" fmla="*/ 102976 h 147946"/>
              <a:gd name="connsiteX37" fmla="*/ 3162924 w 3342806"/>
              <a:gd name="connsiteY37" fmla="*/ 72995 h 147946"/>
              <a:gd name="connsiteX38" fmla="*/ 3237875 w 3342806"/>
              <a:gd name="connsiteY38" fmla="*/ 43015 h 147946"/>
              <a:gd name="connsiteX39" fmla="*/ 3297836 w 3342806"/>
              <a:gd name="connsiteY39" fmla="*/ 87985 h 147946"/>
              <a:gd name="connsiteX40" fmla="*/ 3327816 w 3342806"/>
              <a:gd name="connsiteY40" fmla="*/ 132956 h 147946"/>
              <a:gd name="connsiteX41" fmla="*/ 3342806 w 3342806"/>
              <a:gd name="connsiteY41" fmla="*/ 147946 h 14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342806" h="147946">
                <a:moveTo>
                  <a:pt x="0" y="132956"/>
                </a:moveTo>
                <a:cubicBezTo>
                  <a:pt x="19987" y="102976"/>
                  <a:pt x="36233" y="70132"/>
                  <a:pt x="59960" y="43015"/>
                </a:cubicBezTo>
                <a:cubicBezTo>
                  <a:pt x="71824" y="29457"/>
                  <a:pt x="87265" y="9502"/>
                  <a:pt x="104931" y="13035"/>
                </a:cubicBezTo>
                <a:cubicBezTo>
                  <a:pt x="122597" y="16568"/>
                  <a:pt x="120843" y="46751"/>
                  <a:pt x="134911" y="58005"/>
                </a:cubicBezTo>
                <a:cubicBezTo>
                  <a:pt x="147249" y="67876"/>
                  <a:pt x="164891" y="67998"/>
                  <a:pt x="179881" y="72995"/>
                </a:cubicBezTo>
                <a:cubicBezTo>
                  <a:pt x="314811" y="39263"/>
                  <a:pt x="268793" y="25901"/>
                  <a:pt x="374754" y="72995"/>
                </a:cubicBezTo>
                <a:cubicBezTo>
                  <a:pt x="395174" y="82071"/>
                  <a:pt x="414727" y="92982"/>
                  <a:pt x="434714" y="102976"/>
                </a:cubicBezTo>
                <a:cubicBezTo>
                  <a:pt x="454701" y="87986"/>
                  <a:pt x="470286" y="63425"/>
                  <a:pt x="494675" y="58005"/>
                </a:cubicBezTo>
                <a:cubicBezTo>
                  <a:pt x="567131" y="41903"/>
                  <a:pt x="580808" y="87904"/>
                  <a:pt x="614596" y="132956"/>
                </a:cubicBezTo>
                <a:cubicBezTo>
                  <a:pt x="634583" y="127959"/>
                  <a:pt x="657415" y="129394"/>
                  <a:pt x="674557" y="117966"/>
                </a:cubicBezTo>
                <a:cubicBezTo>
                  <a:pt x="703955" y="98367"/>
                  <a:pt x="749508" y="43015"/>
                  <a:pt x="749508" y="43015"/>
                </a:cubicBezTo>
                <a:lnTo>
                  <a:pt x="884419" y="72995"/>
                </a:lnTo>
                <a:cubicBezTo>
                  <a:pt x="904494" y="77628"/>
                  <a:pt x="924178" y="83945"/>
                  <a:pt x="944380" y="87985"/>
                </a:cubicBezTo>
                <a:cubicBezTo>
                  <a:pt x="1076285" y="114367"/>
                  <a:pt x="991774" y="88794"/>
                  <a:pt x="1079291" y="117966"/>
                </a:cubicBezTo>
                <a:cubicBezTo>
                  <a:pt x="1094281" y="112969"/>
                  <a:pt x="1110713" y="111106"/>
                  <a:pt x="1124262" y="102976"/>
                </a:cubicBezTo>
                <a:cubicBezTo>
                  <a:pt x="1147993" y="88737"/>
                  <a:pt x="1170607" y="48448"/>
                  <a:pt x="1184222" y="28025"/>
                </a:cubicBezTo>
                <a:cubicBezTo>
                  <a:pt x="1209206" y="33022"/>
                  <a:pt x="1237567" y="29511"/>
                  <a:pt x="1259173" y="43015"/>
                </a:cubicBezTo>
                <a:cubicBezTo>
                  <a:pt x="1342010" y="94788"/>
                  <a:pt x="1265140" y="141980"/>
                  <a:pt x="1349114" y="58005"/>
                </a:cubicBezTo>
                <a:cubicBezTo>
                  <a:pt x="1364104" y="63002"/>
                  <a:pt x="1378660" y="69567"/>
                  <a:pt x="1394085" y="72995"/>
                </a:cubicBezTo>
                <a:cubicBezTo>
                  <a:pt x="1514380" y="99727"/>
                  <a:pt x="1449845" y="75692"/>
                  <a:pt x="1558977" y="102976"/>
                </a:cubicBezTo>
                <a:cubicBezTo>
                  <a:pt x="1574306" y="106808"/>
                  <a:pt x="1588957" y="112969"/>
                  <a:pt x="1603947" y="117966"/>
                </a:cubicBezTo>
                <a:cubicBezTo>
                  <a:pt x="1608944" y="102976"/>
                  <a:pt x="1610172" y="86142"/>
                  <a:pt x="1618937" y="72995"/>
                </a:cubicBezTo>
                <a:cubicBezTo>
                  <a:pt x="1667601" y="0"/>
                  <a:pt x="1678407" y="30096"/>
                  <a:pt x="1768839" y="43015"/>
                </a:cubicBezTo>
                <a:cubicBezTo>
                  <a:pt x="1788826" y="53008"/>
                  <a:pt x="1807601" y="65929"/>
                  <a:pt x="1828800" y="72995"/>
                </a:cubicBezTo>
                <a:cubicBezTo>
                  <a:pt x="1867889" y="86025"/>
                  <a:pt x="1948721" y="102976"/>
                  <a:pt x="1948721" y="102976"/>
                </a:cubicBezTo>
                <a:cubicBezTo>
                  <a:pt x="1963711" y="97979"/>
                  <a:pt x="1979168" y="94209"/>
                  <a:pt x="1993691" y="87985"/>
                </a:cubicBezTo>
                <a:cubicBezTo>
                  <a:pt x="2014230" y="79182"/>
                  <a:pt x="2031355" y="59491"/>
                  <a:pt x="2053652" y="58005"/>
                </a:cubicBezTo>
                <a:cubicBezTo>
                  <a:pt x="2108720" y="54334"/>
                  <a:pt x="2163580" y="67998"/>
                  <a:pt x="2218544" y="72995"/>
                </a:cubicBezTo>
                <a:cubicBezTo>
                  <a:pt x="2228537" y="58005"/>
                  <a:pt x="2230508" y="28025"/>
                  <a:pt x="2248524" y="28025"/>
                </a:cubicBezTo>
                <a:cubicBezTo>
                  <a:pt x="2269723" y="28025"/>
                  <a:pt x="2273111" y="67171"/>
                  <a:pt x="2293495" y="72995"/>
                </a:cubicBezTo>
                <a:cubicBezTo>
                  <a:pt x="2346562" y="88157"/>
                  <a:pt x="2403574" y="81536"/>
                  <a:pt x="2458386" y="87985"/>
                </a:cubicBezTo>
                <a:cubicBezTo>
                  <a:pt x="2539925" y="97578"/>
                  <a:pt x="2531963" y="97522"/>
                  <a:pt x="2593298" y="117966"/>
                </a:cubicBezTo>
                <a:cubicBezTo>
                  <a:pt x="2613285" y="112969"/>
                  <a:pt x="2634323" y="111092"/>
                  <a:pt x="2653259" y="102976"/>
                </a:cubicBezTo>
                <a:cubicBezTo>
                  <a:pt x="2669818" y="95879"/>
                  <a:pt x="2682115" y="81052"/>
                  <a:pt x="2698229" y="72995"/>
                </a:cubicBezTo>
                <a:cubicBezTo>
                  <a:pt x="2712362" y="65928"/>
                  <a:pt x="2728210" y="63002"/>
                  <a:pt x="2743200" y="58005"/>
                </a:cubicBezTo>
                <a:cubicBezTo>
                  <a:pt x="2858668" y="96494"/>
                  <a:pt x="2803799" y="76248"/>
                  <a:pt x="2908091" y="117966"/>
                </a:cubicBezTo>
                <a:cubicBezTo>
                  <a:pt x="2973048" y="112969"/>
                  <a:pt x="3038805" y="114298"/>
                  <a:pt x="3102963" y="102976"/>
                </a:cubicBezTo>
                <a:cubicBezTo>
                  <a:pt x="3124969" y="99093"/>
                  <a:pt x="3142504" y="82071"/>
                  <a:pt x="3162924" y="72995"/>
                </a:cubicBezTo>
                <a:cubicBezTo>
                  <a:pt x="3187513" y="62067"/>
                  <a:pt x="3212891" y="53008"/>
                  <a:pt x="3237875" y="43015"/>
                </a:cubicBezTo>
                <a:cubicBezTo>
                  <a:pt x="3257862" y="58005"/>
                  <a:pt x="3280170" y="70319"/>
                  <a:pt x="3297836" y="87985"/>
                </a:cubicBezTo>
                <a:cubicBezTo>
                  <a:pt x="3310575" y="100724"/>
                  <a:pt x="3317007" y="118543"/>
                  <a:pt x="3327816" y="132956"/>
                </a:cubicBezTo>
                <a:cubicBezTo>
                  <a:pt x="3332056" y="138609"/>
                  <a:pt x="3337809" y="142949"/>
                  <a:pt x="3342806" y="14794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714348" y="185736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Cono de aceptancia</a:t>
            </a:r>
            <a:endParaRPr lang="es-ES" dirty="0"/>
          </a:p>
        </p:txBody>
      </p:sp>
      <p:sp>
        <p:nvSpPr>
          <p:cNvPr id="18" name="17 Trapecio"/>
          <p:cNvSpPr/>
          <p:nvPr/>
        </p:nvSpPr>
        <p:spPr>
          <a:xfrm rot="5400000">
            <a:off x="1592543" y="3684103"/>
            <a:ext cx="3214710" cy="1428760"/>
          </a:xfrm>
          <a:prstGeom prst="trapezoid">
            <a:avLst>
              <a:gd name="adj" fmla="val 50824"/>
            </a:avLst>
          </a:prstGeom>
          <a:noFill/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2056890" y="2934004"/>
            <a:ext cx="4857784" cy="2357454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Flecha circular"/>
          <p:cNvSpPr/>
          <p:nvPr/>
        </p:nvSpPr>
        <p:spPr>
          <a:xfrm rot="4364222">
            <a:off x="2360955" y="1766855"/>
            <a:ext cx="1214446" cy="1500198"/>
          </a:xfrm>
          <a:prstGeom prst="circular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29" name="28 Conector recto de flecha"/>
          <p:cNvCxnSpPr/>
          <p:nvPr/>
        </p:nvCxnSpPr>
        <p:spPr>
          <a:xfrm flipV="1">
            <a:off x="2199766" y="2719690"/>
            <a:ext cx="2286016" cy="2062154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>
            <a:off x="1857356" y="4500570"/>
            <a:ext cx="2500330" cy="1214446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flipV="1">
            <a:off x="6914674" y="4505640"/>
            <a:ext cx="1000132" cy="785818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 rot="16200000" flipH="1">
            <a:off x="6593203" y="5684367"/>
            <a:ext cx="857256" cy="214314"/>
          </a:xfrm>
          <a:prstGeom prst="straightConnector1">
            <a:avLst/>
          </a:prstGeom>
          <a:ln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http://www.svlighting.com/products/FiberOptic/illuminators/images/Prod_FO_ILL_FiberPro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14554"/>
            <a:ext cx="1644052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Atenuación de los colores en la Fibra Óptica de plástico </a:t>
            </a:r>
            <a:endParaRPr lang="es-ES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441705"/>
            <a:ext cx="6072230" cy="327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Fuente de Luz</a:t>
            </a:r>
            <a:endParaRPr lang="es-ES" dirty="0"/>
          </a:p>
        </p:txBody>
      </p:sp>
      <p:pic>
        <p:nvPicPr>
          <p:cNvPr id="4" name="3 Imagen" descr="FUente 3.2.jpg"/>
          <p:cNvPicPr>
            <a:picLocks noChangeAspect="1"/>
          </p:cNvPicPr>
          <p:nvPr/>
        </p:nvPicPr>
        <p:blipFill>
          <a:blip r:embed="rId3" cstate="print"/>
          <a:srcRect l="4264" t="29838" r="20312" b="13802"/>
          <a:stretch>
            <a:fillRect/>
          </a:stretch>
        </p:blipFill>
        <p:spPr>
          <a:xfrm>
            <a:off x="593884" y="2071678"/>
            <a:ext cx="7978644" cy="421484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Espectro electromagnético es importante..</a:t>
            </a:r>
            <a:endParaRPr lang="es-ES" dirty="0"/>
          </a:p>
        </p:txBody>
      </p:sp>
      <p:pic>
        <p:nvPicPr>
          <p:cNvPr id="6" name="5 Imagen" descr="lam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571744"/>
            <a:ext cx="2571750" cy="180975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71472" y="2071678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Lámparas Incandescentes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Imagen" descr="lamp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2428868"/>
            <a:ext cx="2857520" cy="2010847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357554" y="2071678"/>
            <a:ext cx="2666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Lámparas Fluorescentes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8 Imagen" descr="lamp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7937" y="2428868"/>
            <a:ext cx="2676011" cy="1905001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6286512" y="2071678"/>
            <a:ext cx="21199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Vapor de Mercurio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10 Imagen" descr="lamp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857760"/>
            <a:ext cx="2571750" cy="1790700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571472" y="4429132"/>
            <a:ext cx="2440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Mercurio Halogenado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12 Imagen" descr="lamp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4857760"/>
            <a:ext cx="2857520" cy="1883846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3071802" y="4429132"/>
            <a:ext cx="3016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Vapor de Sodio alta presión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14 Imagen" descr="lamp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69456" y="4857760"/>
            <a:ext cx="2817386" cy="1857388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6000760" y="4429132"/>
            <a:ext cx="30737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Vapor de Sodio baja presión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Reacción de la planta frente al espectro visible</a:t>
            </a:r>
            <a:endParaRPr lang="es-ES" dirty="0"/>
          </a:p>
        </p:txBody>
      </p:sp>
      <p:pic>
        <p:nvPicPr>
          <p:cNvPr id="5" name="4 Imagen" descr="Fotosinte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500306"/>
            <a:ext cx="5163146" cy="271464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500166" y="2779843"/>
            <a:ext cx="738664" cy="200647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Eficiencia Relativa </a:t>
            </a:r>
          </a:p>
          <a:p>
            <a:pPr algn="ctr"/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en la Fotosíntesis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/>
          <a:lstStyle/>
          <a:p>
            <a:pPr algn="ctr"/>
            <a:r>
              <a:rPr lang="es-ES" dirty="0" smtClean="0"/>
              <a:t>Cámara de Crecimiento</a:t>
            </a:r>
            <a:endParaRPr lang="es-E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632666"/>
          </a:xfrm>
        </p:spPr>
        <p:txBody>
          <a:bodyPr>
            <a:normAutofit fontScale="90000"/>
          </a:bodyPr>
          <a:lstStyle/>
          <a:p>
            <a:r>
              <a:rPr lang="es-ES" sz="4000" dirty="0" smtClean="0"/>
              <a:t>Sumario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214422"/>
            <a:ext cx="8215370" cy="5286412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La luz y las plantas</a:t>
            </a:r>
          </a:p>
          <a:p>
            <a:pPr lvl="1"/>
            <a:r>
              <a:rPr lang="es-ES" dirty="0" smtClean="0">
                <a:latin typeface="+mj-lt"/>
              </a:rPr>
              <a:t>Factores Lumínicos que inciden sobre las plantas</a:t>
            </a:r>
          </a:p>
          <a:p>
            <a:pPr lvl="1"/>
            <a:r>
              <a:rPr lang="es-ES" dirty="0" smtClean="0">
                <a:latin typeface="+mj-lt"/>
              </a:rPr>
              <a:t>Formas de iluminación artificial</a:t>
            </a:r>
          </a:p>
          <a:p>
            <a:pPr lvl="1"/>
            <a:r>
              <a:rPr lang="es-ES" dirty="0" smtClean="0">
                <a:latin typeface="+mj-lt"/>
              </a:rPr>
              <a:t>Solanum Tuberosum L.</a:t>
            </a:r>
          </a:p>
          <a:p>
            <a:r>
              <a:rPr lang="es-ES" dirty="0" smtClean="0"/>
              <a:t>El Sistema de Iluminación Lateral usando Fibra Óptica Difusa</a:t>
            </a:r>
          </a:p>
          <a:p>
            <a:pPr lvl="1"/>
            <a:r>
              <a:rPr lang="es-ES" dirty="0" smtClean="0">
                <a:latin typeface="+mj-lt"/>
              </a:rPr>
              <a:t>Características </a:t>
            </a:r>
          </a:p>
          <a:p>
            <a:pPr lvl="1"/>
            <a:r>
              <a:rPr lang="es-ES" dirty="0" smtClean="0">
                <a:latin typeface="+mj-lt"/>
              </a:rPr>
              <a:t>Componentes del Sistema</a:t>
            </a:r>
          </a:p>
          <a:p>
            <a:pPr lvl="2"/>
            <a:r>
              <a:rPr lang="es-ES" dirty="0" smtClean="0">
                <a:latin typeface="+mj-lt"/>
              </a:rPr>
              <a:t>Fuente de luz</a:t>
            </a:r>
          </a:p>
          <a:p>
            <a:pPr lvl="2"/>
            <a:r>
              <a:rPr lang="es-ES" dirty="0" smtClean="0">
                <a:latin typeface="+mj-lt"/>
              </a:rPr>
              <a:t>Fibra Óptica Difusa</a:t>
            </a:r>
          </a:p>
          <a:p>
            <a:pPr lvl="2"/>
            <a:r>
              <a:rPr lang="es-ES" dirty="0" smtClean="0">
                <a:latin typeface="+mj-lt"/>
              </a:rPr>
              <a:t>Cámara de crecimiento</a:t>
            </a:r>
          </a:p>
          <a:p>
            <a:r>
              <a:rPr lang="es-ES" dirty="0" smtClean="0"/>
              <a:t>Ventajas y Desventajas</a:t>
            </a:r>
          </a:p>
          <a:p>
            <a:r>
              <a:rPr lang="es-ES" dirty="0" smtClean="0"/>
              <a:t>Conclusiones y Recomendaciones</a:t>
            </a:r>
            <a:endParaRPr lang="es-ES" dirty="0" smtClean="0">
              <a:latin typeface="+mj-lt"/>
            </a:endParaRPr>
          </a:p>
          <a:p>
            <a:endParaRPr lang="es-ES" dirty="0" smtClean="0">
              <a:latin typeface="+mj-lt"/>
            </a:endParaRPr>
          </a:p>
          <a:p>
            <a:pPr lvl="1">
              <a:buNone/>
            </a:pPr>
            <a:endParaRPr lang="es-ES" dirty="0" smtClean="0"/>
          </a:p>
          <a:p>
            <a:pPr lvl="1"/>
            <a:endParaRPr lang="es-E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Cámara de Crecimiento</a:t>
            </a:r>
            <a:endParaRPr lang="es-E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 l="1303" t="6777" r="32239" b="9638"/>
          <a:stretch>
            <a:fillRect/>
          </a:stretch>
        </p:blipFill>
        <p:spPr bwMode="auto">
          <a:xfrm>
            <a:off x="2071670" y="2143116"/>
            <a:ext cx="5000660" cy="362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Cámara de Crecimiento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26756" t="21006" r="14409" b="26627"/>
          <a:stretch>
            <a:fillRect/>
          </a:stretch>
        </p:blipFill>
        <p:spPr bwMode="auto">
          <a:xfrm>
            <a:off x="2143108" y="2500306"/>
            <a:ext cx="4752995" cy="302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71472" y="1928802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Arreglo de la Fibra Óptica Difusa</a:t>
            </a:r>
            <a:endParaRPr lang="es-E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Cubículos extraíbles</a:t>
            </a:r>
            <a:endParaRPr lang="es-E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24023" t="18554" r="27930" b="16992"/>
          <a:stretch>
            <a:fillRect/>
          </a:stretch>
        </p:blipFill>
        <p:spPr bwMode="auto">
          <a:xfrm>
            <a:off x="2643174" y="2285992"/>
            <a:ext cx="3963727" cy="319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Fuente de luz DEL-250-8</a:t>
            </a:r>
            <a:endParaRPr lang="es-ES" dirty="0"/>
          </a:p>
        </p:txBody>
      </p:sp>
      <p:pic>
        <p:nvPicPr>
          <p:cNvPr id="4" name="37 Imagen" descr="MVC-817X.JPG"/>
          <p:cNvPicPr/>
          <p:nvPr/>
        </p:nvPicPr>
        <p:blipFill>
          <a:blip r:embed="rId2" cstate="print"/>
          <a:srcRect l="67045" t="27787" r="7586" b="52399"/>
          <a:stretch>
            <a:fillRect/>
          </a:stretch>
        </p:blipFill>
        <p:spPr>
          <a:xfrm>
            <a:off x="3071802" y="4357694"/>
            <a:ext cx="2714644" cy="171451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00100" y="2357430"/>
            <a:ext cx="52149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2200" dirty="0" smtClean="0">
                <a:latin typeface="Times New Roman" pitchFamily="18" charset="0"/>
                <a:cs typeface="Times New Roman" pitchFamily="18" charset="0"/>
              </a:rPr>
              <a:t> Potencia eléctrica 250 Watts</a:t>
            </a:r>
          </a:p>
          <a:p>
            <a:pPr>
              <a:buFont typeface="Wingdings" pitchFamily="2" charset="2"/>
              <a:buChar char="ü"/>
            </a:pPr>
            <a:r>
              <a:rPr lang="es-ES" sz="2200" dirty="0" smtClean="0">
                <a:latin typeface="Times New Roman" pitchFamily="18" charset="0"/>
                <a:cs typeface="Times New Roman" pitchFamily="18" charset="0"/>
              </a:rPr>
              <a:t> Color Wheel</a:t>
            </a:r>
          </a:p>
          <a:p>
            <a:pPr>
              <a:buFont typeface="Wingdings" pitchFamily="2" charset="2"/>
              <a:buChar char="ü"/>
            </a:pPr>
            <a:r>
              <a:rPr lang="es-ES" sz="2200" dirty="0" smtClean="0">
                <a:latin typeface="Times New Roman" pitchFamily="18" charset="0"/>
                <a:cs typeface="Times New Roman" pitchFamily="18" charset="0"/>
              </a:rPr>
              <a:t> Vida útil 4000 horas</a:t>
            </a:r>
          </a:p>
          <a:p>
            <a:pPr>
              <a:buFont typeface="Wingdings" pitchFamily="2" charset="2"/>
              <a:buChar char="ü"/>
            </a:pPr>
            <a:r>
              <a:rPr lang="es-ES" sz="2200" dirty="0" smtClean="0">
                <a:latin typeface="Times New Roman" pitchFamily="18" charset="0"/>
                <a:cs typeface="Times New Roman" pitchFamily="18" charset="0"/>
              </a:rPr>
              <a:t> 25000 Lúmenes de intensidad lumínica</a:t>
            </a:r>
          </a:p>
          <a:p>
            <a:pPr>
              <a:buFont typeface="Wingdings" pitchFamily="2" charset="2"/>
              <a:buChar char="ü"/>
            </a:pPr>
            <a:r>
              <a:rPr lang="es-ES" sz="2200" dirty="0" smtClean="0">
                <a:latin typeface="Times New Roman" pitchFamily="18" charset="0"/>
                <a:cs typeface="Times New Roman" pitchFamily="18" charset="0"/>
              </a:rPr>
              <a:t> Lámpara de Halogenuro metálico</a:t>
            </a:r>
            <a:endParaRPr lang="es-E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Color Wheel</a:t>
            </a:r>
            <a:endParaRPr lang="es-ES" dirty="0"/>
          </a:p>
        </p:txBody>
      </p:sp>
      <p:pic>
        <p:nvPicPr>
          <p:cNvPr id="6" name="flash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928926" y="2643182"/>
            <a:ext cx="3352800" cy="2286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Detalles del Sistema</a:t>
            </a:r>
            <a:endParaRPr lang="es-ES" dirty="0"/>
          </a:p>
        </p:txBody>
      </p:sp>
      <p:pic>
        <p:nvPicPr>
          <p:cNvPr id="6" name="Cuarto de Crecimient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43108" y="2035943"/>
            <a:ext cx="4905431" cy="3679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Proporción de plantas por piso</a:t>
            </a:r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1357290" y="2214554"/>
          <a:ext cx="6572296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Área de cultivo producido</a:t>
            </a:r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1928794" y="2643182"/>
          <a:ext cx="5929354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 rot="10800000">
            <a:off x="1681443" y="2857496"/>
            <a:ext cx="461665" cy="2144498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s-ES" b="1" dirty="0" smtClean="0"/>
              <a:t>Número de plantas</a:t>
            </a:r>
            <a:endParaRPr lang="es-ES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Ventajas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Mayor captación de luz en la planta.</a:t>
            </a:r>
          </a:p>
          <a:p>
            <a:r>
              <a:rPr lang="es-ES" dirty="0" smtClean="0"/>
              <a:t>Mayor producción en un espacio reducido.</a:t>
            </a:r>
          </a:p>
          <a:p>
            <a:r>
              <a:rPr lang="es-ES" dirty="0" smtClean="0"/>
              <a:t>Manipulación del fotoperiodo de la planta.</a:t>
            </a:r>
          </a:p>
          <a:p>
            <a:r>
              <a:rPr lang="es-ES" dirty="0" smtClean="0"/>
              <a:t>Cambio de color o longitud de onda en la distribución espectral recibida.</a:t>
            </a:r>
          </a:p>
          <a:p>
            <a:r>
              <a:rPr lang="es-ES" dirty="0" smtClean="0"/>
              <a:t>Menos transferencia de calor en el ámbito de iluminación artificial de plantas.</a:t>
            </a:r>
          </a:p>
          <a:p>
            <a:r>
              <a:rPr lang="es-ES" dirty="0" smtClean="0"/>
              <a:t>La planta tendría menos contacto con el mundo exterior con lo que ésta sería menos propensa a plagas y enfermedades propias de la planta.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Desventajas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emisión de lúmenes de la fuente es limitada. </a:t>
            </a:r>
          </a:p>
          <a:p>
            <a:endParaRPr lang="es-ES" dirty="0" smtClean="0"/>
          </a:p>
          <a:p>
            <a:r>
              <a:rPr lang="es-ES" dirty="0" smtClean="0"/>
              <a:t>El sistema depende de la energía eléctrica.</a:t>
            </a:r>
          </a:p>
          <a:p>
            <a:endParaRPr lang="es-ES" dirty="0" smtClean="0"/>
          </a:p>
          <a:p>
            <a:r>
              <a:rPr lang="es-ES" dirty="0" smtClean="0"/>
              <a:t>El gasto por consumo de energía eléctrica.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luz y las plantas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143116"/>
            <a:ext cx="28575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Conclusiones y Recomendaciones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SILFOD es un sistema que permite maximizar el uso de suelo y es un camino  en el que se depende mucho de la iluminación artificial.</a:t>
            </a:r>
          </a:p>
          <a:p>
            <a:endParaRPr lang="es-AR" dirty="0" smtClean="0"/>
          </a:p>
          <a:p>
            <a:r>
              <a:rPr lang="es-AR" dirty="0" smtClean="0"/>
              <a:t>Es  necesario  saber  el  espectro  lumínico  de  cada lámpara,  para poder seleccionar la fuente con mejores niveles de color rojo y azul.</a:t>
            </a:r>
            <a:endParaRPr lang="es-E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Conclusiones y Recomendaciones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Con este sistema, podemos tener un control más automatizado del fotoperiodo de la planta, así como también de la calidad y cantidad de luz que recibe.</a:t>
            </a:r>
          </a:p>
          <a:p>
            <a:endParaRPr lang="es-AR" dirty="0" smtClean="0"/>
          </a:p>
          <a:p>
            <a:r>
              <a:rPr lang="es-AR" dirty="0" smtClean="0"/>
              <a:t>Sobre  el  iluminador,  es  importante  resaltar  acerca  de  qué  tipo  de lámpara  usa  y  cuál  es  su  vida  útil,  ya  que  eso  trae  consigo  una percepción del costo-beneficio del sistema a largo plazo.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72198" y="5072074"/>
            <a:ext cx="2214578" cy="1143000"/>
          </a:xfrm>
        </p:spPr>
        <p:txBody>
          <a:bodyPr/>
          <a:lstStyle/>
          <a:p>
            <a:r>
              <a:rPr lang="es-ES" dirty="0" smtClean="0"/>
              <a:t>Gracias.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Factores lumínicos que inciden sobre las plantas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2400288" cy="4389120"/>
          </a:xfrm>
        </p:spPr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Intensidad</a:t>
            </a:r>
          </a:p>
          <a:p>
            <a:r>
              <a:rPr lang="es-ES" dirty="0" smtClean="0"/>
              <a:t>Calidad</a:t>
            </a:r>
          </a:p>
          <a:p>
            <a:r>
              <a:rPr lang="es-ES" dirty="0" smtClean="0"/>
              <a:t>Fotoperiodo</a:t>
            </a:r>
            <a:endParaRPr lang="es-ES" dirty="0"/>
          </a:p>
        </p:txBody>
      </p:sp>
      <p:pic>
        <p:nvPicPr>
          <p:cNvPr id="44034" name="Picture 2" descr="http://www.rena.edu.ve/primeraetapa/Ciencias/Imagenes/florconso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143116"/>
            <a:ext cx="3929090" cy="374049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Formas de iluminación artificial</a:t>
            </a:r>
            <a:endParaRPr lang="es-ES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42188" t="44922" r="50195" b="19922"/>
          <a:stretch>
            <a:fillRect/>
          </a:stretch>
        </p:blipFill>
        <p:spPr bwMode="auto">
          <a:xfrm>
            <a:off x="2214546" y="1692507"/>
            <a:ext cx="1143008" cy="316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l="55079" t="59570" r="22656" b="19922"/>
          <a:stretch>
            <a:fillRect/>
          </a:stretch>
        </p:blipFill>
        <p:spPr bwMode="auto">
          <a:xfrm>
            <a:off x="4071934" y="3000372"/>
            <a:ext cx="33609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000100" y="5072074"/>
            <a:ext cx="721523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	    </a:t>
            </a:r>
            <a:r>
              <a:rPr lang="es-ES" sz="2500" dirty="0" smtClean="0">
                <a:latin typeface="Times New Roman" pitchFamily="18" charset="0"/>
                <a:cs typeface="Times New Roman" pitchFamily="18" charset="0"/>
              </a:rPr>
              <a:t>Común  		       Lateral</a:t>
            </a:r>
            <a:endParaRPr lang="es-E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Solanum Tuberosum L.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3554" name="Picture 2" descr="http://www.sancarlo.it/common/imgpub/mat_prime_la_patata_note_botanich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714620"/>
            <a:ext cx="2609850" cy="24669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92893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El Sistema de Iluminación Lateral usando Fibra Óptica Difusa</a:t>
            </a:r>
            <a:endParaRPr lang="es-E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/>
          <a:srcRect t="10981" b="16543"/>
          <a:stretch>
            <a:fillRect/>
          </a:stretch>
        </p:blipFill>
        <p:spPr bwMode="auto">
          <a:xfrm>
            <a:off x="3286116" y="4071942"/>
            <a:ext cx="230001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://www.educima.com/01-sol-t9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642918"/>
            <a:ext cx="2724331" cy="192882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10981" b="12151"/>
          <a:stretch>
            <a:fillRect/>
          </a:stretch>
        </p:blipFill>
        <p:spPr bwMode="auto">
          <a:xfrm>
            <a:off x="3286116" y="4071942"/>
            <a:ext cx="230001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Flecha abajo"/>
          <p:cNvSpPr/>
          <p:nvPr/>
        </p:nvSpPr>
        <p:spPr>
          <a:xfrm rot="17710396">
            <a:off x="1553097" y="3648824"/>
            <a:ext cx="1320479" cy="206049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Enfermedades virales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15 Flecha abajo"/>
          <p:cNvSpPr/>
          <p:nvPr/>
        </p:nvSpPr>
        <p:spPr>
          <a:xfrm rot="20420293">
            <a:off x="2902909" y="2443714"/>
            <a:ext cx="1242359" cy="175917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Insectos plagas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7" name="16 Flecha abajo"/>
          <p:cNvSpPr/>
          <p:nvPr/>
        </p:nvSpPr>
        <p:spPr>
          <a:xfrm rot="2379448">
            <a:off x="5086108" y="2232247"/>
            <a:ext cx="1246183" cy="206049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Cambio climático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17 Flecha abajo"/>
          <p:cNvSpPr/>
          <p:nvPr/>
        </p:nvSpPr>
        <p:spPr>
          <a:xfrm rot="3608947">
            <a:off x="6134079" y="3627071"/>
            <a:ext cx="1320479" cy="206049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La naturaleza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" name="18 Cubo"/>
          <p:cNvSpPr/>
          <p:nvPr/>
        </p:nvSpPr>
        <p:spPr>
          <a:xfrm>
            <a:off x="642910" y="1857364"/>
            <a:ext cx="8286808" cy="4643470"/>
          </a:xfrm>
          <a:prstGeom prst="cube">
            <a:avLst>
              <a:gd name="adj" fmla="val 170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 t="10981" b="16543"/>
          <a:stretch>
            <a:fillRect/>
          </a:stretch>
        </p:blipFill>
        <p:spPr bwMode="auto">
          <a:xfrm>
            <a:off x="3286116" y="4071942"/>
            <a:ext cx="230001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Cilindro"/>
          <p:cNvSpPr/>
          <p:nvPr/>
        </p:nvSpPr>
        <p:spPr>
          <a:xfrm rot="5400000">
            <a:off x="4179091" y="2393149"/>
            <a:ext cx="285752" cy="5929354"/>
          </a:xfrm>
          <a:prstGeom prst="can">
            <a:avLst/>
          </a:prstGeom>
          <a:solidFill>
            <a:srgbClr val="FFFF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Cilindro"/>
          <p:cNvSpPr/>
          <p:nvPr/>
        </p:nvSpPr>
        <p:spPr>
          <a:xfrm rot="5400000">
            <a:off x="4964909" y="1035827"/>
            <a:ext cx="285752" cy="5929354"/>
          </a:xfrm>
          <a:prstGeom prst="can">
            <a:avLst/>
          </a:prstGeom>
          <a:solidFill>
            <a:srgbClr val="FFFF00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3 -0.02729 L -0.14357 -0.4860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2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73988E-6 L -0.11372 -0.3514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-17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457E-6 L 0.11806 -0.311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-1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50289E-6 L 0.1585 -0.4307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09827E-6 L -0.25278 -0.00301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27746E-6 L 0.25903 0.0074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3" animBg="1"/>
      <p:bldP spid="15" grpId="4" animBg="1"/>
      <p:bldP spid="15" grpId="5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Componentes del Sistema</a:t>
            </a:r>
            <a:endParaRPr lang="es-ES" dirty="0"/>
          </a:p>
        </p:txBody>
      </p:sp>
      <p:sp>
        <p:nvSpPr>
          <p:cNvPr id="7" name="6 Cubo"/>
          <p:cNvSpPr/>
          <p:nvPr/>
        </p:nvSpPr>
        <p:spPr>
          <a:xfrm>
            <a:off x="1785918" y="2214554"/>
            <a:ext cx="1571636" cy="1285884"/>
          </a:xfrm>
          <a:prstGeom prst="cub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Fuente de luz</a:t>
            </a:r>
            <a:endParaRPr lang="es-ES" dirty="0"/>
          </a:p>
        </p:txBody>
      </p:sp>
      <p:sp>
        <p:nvSpPr>
          <p:cNvPr id="8" name="7 Almacenamiento de acceso directo"/>
          <p:cNvSpPr/>
          <p:nvPr/>
        </p:nvSpPr>
        <p:spPr>
          <a:xfrm>
            <a:off x="3143240" y="2714620"/>
            <a:ext cx="357190" cy="357190"/>
          </a:xfrm>
          <a:prstGeom prst="flowChartMagneticDrum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434" name="Picture 2" descr="http://img.archiexpo.com/images_ae/photo-g/side-emitting-fiber-optic-54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143116"/>
            <a:ext cx="2885501" cy="2357454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1500166" y="4429132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2143108" y="4429132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2786050" y="4429132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1500166" y="5000636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2143108" y="5000636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2786050" y="5000636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1500166" y="5572140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2143108" y="5572140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2786050" y="5572140"/>
            <a:ext cx="500066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3786182" y="550070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Cámara de Crecimiento</a:t>
            </a:r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786446" y="4643446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Fibra Óptica Difusa</a:t>
            </a:r>
            <a:endParaRPr lang="es-ES" dirty="0"/>
          </a:p>
        </p:txBody>
      </p:sp>
      <p:sp>
        <p:nvSpPr>
          <p:cNvPr id="27" name="26 Cubo"/>
          <p:cNvSpPr/>
          <p:nvPr/>
        </p:nvSpPr>
        <p:spPr>
          <a:xfrm>
            <a:off x="1357290" y="3714752"/>
            <a:ext cx="2714644" cy="2428892"/>
          </a:xfrm>
          <a:prstGeom prst="cub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1351</TotalTime>
  <Words>496</Words>
  <Application>Microsoft Office PowerPoint</Application>
  <PresentationFormat>Presentación en pantalla (4:3)</PresentationFormat>
  <Paragraphs>112</Paragraphs>
  <Slides>32</Slides>
  <Notes>11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Flujo</vt:lpstr>
      <vt:lpstr> Sistema de Iluminación Lateral usando Fibra Óptica Difusa para el crecimiento de la planta Solanum Tuberosum L.</vt:lpstr>
      <vt:lpstr>Sumario</vt:lpstr>
      <vt:lpstr>La luz y las plantas</vt:lpstr>
      <vt:lpstr>Factores lumínicos que inciden sobre las plantas</vt:lpstr>
      <vt:lpstr>Formas de iluminación artificial</vt:lpstr>
      <vt:lpstr>Solanum Tuberosum L.</vt:lpstr>
      <vt:lpstr>El Sistema de Iluminación Lateral usando Fibra Óptica Difusa</vt:lpstr>
      <vt:lpstr>Diapositiva 8</vt:lpstr>
      <vt:lpstr>Componentes del Sistema</vt:lpstr>
      <vt:lpstr>Diagrama de Bloques</vt:lpstr>
      <vt:lpstr>Fibra Óptica </vt:lpstr>
      <vt:lpstr>Fibra Óptica Normal</vt:lpstr>
      <vt:lpstr>Fibra Óptica Difusa</vt:lpstr>
      <vt:lpstr>Fibra Óptica Difusa</vt:lpstr>
      <vt:lpstr>Atenuación de los colores en la Fibra Óptica de plástico </vt:lpstr>
      <vt:lpstr>Fuente de Luz</vt:lpstr>
      <vt:lpstr>Espectro electromagnético es importante..</vt:lpstr>
      <vt:lpstr>Reacción de la planta frente al espectro visible</vt:lpstr>
      <vt:lpstr>Cámara de Crecimiento</vt:lpstr>
      <vt:lpstr>Cámara de Crecimiento</vt:lpstr>
      <vt:lpstr>Cámara de Crecimiento</vt:lpstr>
      <vt:lpstr>Cubículos extraíbles</vt:lpstr>
      <vt:lpstr>Fuente de luz DEL-250-8</vt:lpstr>
      <vt:lpstr>Color Wheel</vt:lpstr>
      <vt:lpstr>Detalles del Sistema</vt:lpstr>
      <vt:lpstr>Proporción de plantas por piso</vt:lpstr>
      <vt:lpstr>Área de cultivo producido</vt:lpstr>
      <vt:lpstr>Ventajas</vt:lpstr>
      <vt:lpstr>Desventajas</vt:lpstr>
      <vt:lpstr>Conclusiones y Recomendaciones</vt:lpstr>
      <vt:lpstr>Conclusiones y Recomendaciones</vt:lpstr>
      <vt:lpstr>Gracias.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iluminación lateral usando fibra óptica difusa para el crecimiento de planta</dc:title>
  <dc:creator>User</dc:creator>
  <cp:lastModifiedBy>Family</cp:lastModifiedBy>
  <cp:revision>138</cp:revision>
  <dcterms:created xsi:type="dcterms:W3CDTF">2010-02-25T00:52:23Z</dcterms:created>
  <dcterms:modified xsi:type="dcterms:W3CDTF">2010-07-01T04:06:03Z</dcterms:modified>
</cp:coreProperties>
</file>