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61" r:id="rId3"/>
    <p:sldId id="358" r:id="rId4"/>
    <p:sldId id="362" r:id="rId5"/>
    <p:sldId id="359" r:id="rId6"/>
    <p:sldId id="360" r:id="rId7"/>
    <p:sldId id="361" r:id="rId8"/>
    <p:sldId id="277" r:id="rId9"/>
    <p:sldId id="326" r:id="rId10"/>
    <p:sldId id="327" r:id="rId11"/>
    <p:sldId id="328" r:id="rId12"/>
    <p:sldId id="350" r:id="rId13"/>
    <p:sldId id="351" r:id="rId14"/>
    <p:sldId id="352" r:id="rId15"/>
    <p:sldId id="353" r:id="rId16"/>
    <p:sldId id="363" r:id="rId17"/>
    <p:sldId id="354" r:id="rId18"/>
    <p:sldId id="355" r:id="rId19"/>
    <p:sldId id="356" r:id="rId20"/>
    <p:sldId id="357" r:id="rId21"/>
    <p:sldId id="366" r:id="rId22"/>
    <p:sldId id="332" r:id="rId23"/>
    <p:sldId id="365" r:id="rId24"/>
    <p:sldId id="367" r:id="rId25"/>
    <p:sldId id="368" r:id="rId26"/>
    <p:sldId id="369" r:id="rId27"/>
    <p:sldId id="370" r:id="rId28"/>
    <p:sldId id="371" r:id="rId29"/>
    <p:sldId id="374" r:id="rId30"/>
    <p:sldId id="372" r:id="rId31"/>
    <p:sldId id="373" r:id="rId32"/>
    <p:sldId id="334" r:id="rId33"/>
    <p:sldId id="338" r:id="rId34"/>
    <p:sldId id="341" r:id="rId35"/>
    <p:sldId id="342" r:id="rId36"/>
    <p:sldId id="343" r:id="rId37"/>
    <p:sldId id="336" r:id="rId38"/>
    <p:sldId id="345" r:id="rId39"/>
    <p:sldId id="346" r:id="rId40"/>
    <p:sldId id="344"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7" autoAdjust="0"/>
    <p:restoredTop sz="86978" autoAdjust="0"/>
  </p:normalViewPr>
  <p:slideViewPr>
    <p:cSldViewPr>
      <p:cViewPr>
        <p:scale>
          <a:sx n="70" d="100"/>
          <a:sy n="70" d="100"/>
        </p:scale>
        <p:origin x="-1374" y="-318"/>
      </p:cViewPr>
      <p:guideLst>
        <p:guide orient="horz" pos="2160"/>
        <p:guide pos="2880"/>
      </p:guideLst>
    </p:cSldViewPr>
  </p:slideViewPr>
  <p:outlineViewPr>
    <p:cViewPr>
      <p:scale>
        <a:sx n="33" d="100"/>
        <a:sy n="33" d="100"/>
      </p:scale>
      <p:origin x="0" y="60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C6D0C-ABF9-4DB5-9262-CCBF4E02D6B8}" type="datetimeFigureOut">
              <a:rPr lang="es-ES" smtClean="0"/>
              <a:pPr/>
              <a:t>25/02/2010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DD663-16E7-4DE2-9116-953A81B4D98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C" sz="1200" kern="1200" dirty="0" smtClean="0">
                <a:solidFill>
                  <a:schemeClr val="tx1"/>
                </a:solidFill>
                <a:latin typeface="+mn-lt"/>
                <a:ea typeface="+mn-ea"/>
                <a:cs typeface="+mn-cs"/>
              </a:rPr>
              <a:t>Fuente de datos.</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Modulador/Transmisor.</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Canal.</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Demodulador/ Receptor.</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Medición del BER.</a:t>
            </a:r>
            <a:endParaRPr lang="es-ES"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24</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25</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26</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27</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28</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30</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214CD812-B0C5-49D1-B3D6-0A80E697DE52}" type="slidenum">
              <a:rPr lang="es-EC" smtClean="0"/>
              <a:pPr/>
              <a:t>31</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33</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34</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35</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36</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37</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38</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39</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40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Hablar ventajas y desventajas</a:t>
            </a:r>
            <a:endParaRPr lang="es-EC" dirty="0"/>
          </a:p>
        </p:txBody>
      </p:sp>
      <p:sp>
        <p:nvSpPr>
          <p:cNvPr id="4" name="3 Marcador de número de diapositiva"/>
          <p:cNvSpPr>
            <a:spLocks noGrp="1"/>
          </p:cNvSpPr>
          <p:nvPr>
            <p:ph type="sldNum" sz="quarter" idx="10"/>
          </p:nvPr>
        </p:nvSpPr>
        <p:spPr/>
        <p:txBody>
          <a:bodyPr/>
          <a:lstStyle/>
          <a:p>
            <a:fld id="{FA9DD663-16E7-4DE2-9116-953A81B4D98F}"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C970B6F-BF48-4030-A20A-8F4D0A687479}" type="datetime1">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C48705-2091-4342-A3C5-7769FC17E7E8}" type="datetime1">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3A5191-4CF1-4FD9-9913-AFAB8263B1E0}" type="datetime1">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1B984CA-FDCC-49FD-92D1-93C2ED5E6C3F}" type="datetime1">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69F494-3D6D-493F-A3B6-1236684F472A}" type="datetime1">
              <a:rPr lang="es-EC" smtClean="0"/>
              <a:pPr/>
              <a:t>25/02/2010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387049-1CA3-436F-A174-91F940628CA0}" type="datetime1">
              <a:rPr lang="es-EC" smtClean="0"/>
              <a:pPr/>
              <a:t>25/02/2010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CE07D40-84FF-4270-B248-9D45F77F66C0}" type="datetime1">
              <a:rPr lang="es-EC" smtClean="0"/>
              <a:pPr/>
              <a:t>25/02/2010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1721DA9-DF1A-4F44-9A13-B0AFD17ED4EC}" type="datetime1">
              <a:rPr lang="es-EC" smtClean="0"/>
              <a:pPr/>
              <a:t>25/02/2010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B3810B-2522-4034-9543-6A70936A31D3}" type="datetime1">
              <a:rPr lang="es-EC" smtClean="0"/>
              <a:pPr/>
              <a:t>25/02/2010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53BFA2-B9A9-4EF0-8061-5C743EABB241}" type="datetime1">
              <a:rPr lang="es-EC" smtClean="0"/>
              <a:pPr/>
              <a:t>25/02/2010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52A98B-74F2-490F-8C9A-008B7F40F643}" type="datetime1">
              <a:rPr lang="es-EC" smtClean="0"/>
              <a:pPr/>
              <a:t>25/02/2010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F464379-A430-4755-A6B7-08C74190AE7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A6B1F-3E89-4E57-8CA2-762E5752FA44}" type="datetime1">
              <a:rPr lang="es-EC" smtClean="0"/>
              <a:pPr/>
              <a:t>25/02/2010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64379-A430-4755-A6B7-08C74190AE7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285860"/>
            <a:ext cx="7772400" cy="1010618"/>
          </a:xfrm>
        </p:spPr>
        <p:txBody>
          <a:bodyPr/>
          <a:lstStyle/>
          <a:p>
            <a:r>
              <a:rPr lang="es-EC" dirty="0" smtClean="0">
                <a:solidFill>
                  <a:schemeClr val="accent4"/>
                </a:solidFill>
                <a:effectLst/>
              </a:rPr>
              <a:t>Proyecto de Graduación</a:t>
            </a:r>
            <a:endParaRPr lang="es-EC" dirty="0">
              <a:solidFill>
                <a:schemeClr val="accent4"/>
              </a:solidFill>
              <a:effectLst/>
            </a:endParaRPr>
          </a:p>
        </p:txBody>
      </p:sp>
      <p:sp>
        <p:nvSpPr>
          <p:cNvPr id="3" name="2 Subtítulo"/>
          <p:cNvSpPr>
            <a:spLocks noGrp="1"/>
          </p:cNvSpPr>
          <p:nvPr>
            <p:ph type="subTitle" idx="1"/>
          </p:nvPr>
        </p:nvSpPr>
        <p:spPr>
          <a:xfrm>
            <a:off x="857224" y="2786058"/>
            <a:ext cx="7786742" cy="857256"/>
          </a:xfrm>
        </p:spPr>
        <p:txBody>
          <a:bodyPr>
            <a:normAutofit fontScale="92500" lnSpcReduction="20000"/>
          </a:bodyPr>
          <a:lstStyle/>
          <a:p>
            <a:pPr algn="ctr"/>
            <a:r>
              <a:rPr lang="es-EC" b="1" dirty="0" smtClean="0"/>
              <a:t>Mitigación del ISI (Interferencia Intersimbólica) sobre un Sistema WiMAX Fijo</a:t>
            </a:r>
          </a:p>
          <a:p>
            <a:pPr algn="ctr"/>
            <a:endParaRPr lang="es-EC" dirty="0" smtClean="0">
              <a:solidFill>
                <a:schemeClr val="tx1"/>
              </a:solidFill>
            </a:endParaRPr>
          </a:p>
        </p:txBody>
      </p:sp>
      <p:sp>
        <p:nvSpPr>
          <p:cNvPr id="4" name="2 Subtítulo"/>
          <p:cNvSpPr txBox="1">
            <a:spLocks/>
          </p:cNvSpPr>
          <p:nvPr/>
        </p:nvSpPr>
        <p:spPr>
          <a:xfrm>
            <a:off x="857224" y="3786190"/>
            <a:ext cx="7786742" cy="500066"/>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b="1" i="0" u="none" strike="noStrike" kern="1200" cap="none" spc="0" normalizeH="0" baseline="0" noProof="0" dirty="0" smtClean="0">
                <a:ln>
                  <a:noFill/>
                </a:ln>
                <a:solidFill>
                  <a:schemeClr val="tx2"/>
                </a:solidFill>
                <a:effectLst/>
                <a:uLnTx/>
                <a:uFillTx/>
                <a:latin typeface="Bell MT" pitchFamily="18" charset="0"/>
                <a:cs typeface="Arial" pitchFamily="34" charset="0"/>
              </a:rPr>
              <a:t>Byron</a:t>
            </a:r>
            <a:r>
              <a:rPr kumimoji="0" lang="es-EC" b="1" i="0" u="none" strike="noStrike" kern="1200" cap="none" spc="0" normalizeH="0" noProof="0" dirty="0" smtClean="0">
                <a:ln>
                  <a:noFill/>
                </a:ln>
                <a:solidFill>
                  <a:schemeClr val="tx2"/>
                </a:solidFill>
                <a:effectLst/>
                <a:uLnTx/>
                <a:uFillTx/>
                <a:latin typeface="Bell MT" pitchFamily="18" charset="0"/>
                <a:cs typeface="Arial" pitchFamily="34" charset="0"/>
              </a:rPr>
              <a:t> Floreano – Santiago Jácome</a:t>
            </a:r>
            <a:endParaRPr kumimoji="0" lang="es-EC" b="1" i="0" u="none" strike="noStrike" kern="1200" cap="none" spc="0" normalizeH="0" baseline="0" noProof="0" dirty="0" smtClean="0">
              <a:ln>
                <a:noFill/>
              </a:ln>
              <a:solidFill>
                <a:schemeClr val="tx2"/>
              </a:solidFill>
              <a:effectLst/>
              <a:uLnTx/>
              <a:uFillTx/>
              <a:latin typeface="Bell MT" pitchFamily="18" charset="0"/>
              <a:cs typeface="Arial" pitchFamily="34" charset="0"/>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Marcador de fecha"/>
          <p:cNvSpPr>
            <a:spLocks noGrp="1"/>
          </p:cNvSpPr>
          <p:nvPr>
            <p:ph type="dt" sz="half" idx="10"/>
          </p:nvPr>
        </p:nvSpPr>
        <p:spPr/>
        <p:txBody>
          <a:bodyPr/>
          <a:lstStyle/>
          <a:p>
            <a:fld id="{AFBF9AA9-80E3-41D2-8022-60D6819E83A6}" type="datetime1">
              <a:rPr lang="es-EC" smtClean="0"/>
              <a:pPr/>
              <a:t>25/02/2010</a:t>
            </a:fld>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1</a:t>
            </a:fld>
            <a:endParaRPr lang="es-EC"/>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OFDM</a:t>
            </a:r>
            <a:endParaRPr lang="es-EC" dirty="0">
              <a:solidFill>
                <a:schemeClr val="accent4"/>
              </a:solidFill>
              <a:effectLst/>
            </a:endParaRPr>
          </a:p>
        </p:txBody>
      </p:sp>
      <p:sp>
        <p:nvSpPr>
          <p:cNvPr id="2" name="1 Marcador de contenido"/>
          <p:cNvSpPr>
            <a:spLocks noGrp="1"/>
          </p:cNvSpPr>
          <p:nvPr>
            <p:ph idx="1"/>
          </p:nvPr>
        </p:nvSpPr>
        <p:spPr/>
        <p:txBody>
          <a:bodyPr/>
          <a:lstStyle/>
          <a:p>
            <a:pPr algn="just"/>
            <a:r>
              <a:rPr lang="es-EC" dirty="0" smtClean="0"/>
              <a:t>Puede ser usado en canales con desvanecimiento de frecuencia selectiva y lo que hacen es particionar la señal banda base en varias sub-bandas, y transmitirlas bajo múltiples portadoras ortogonales.</a:t>
            </a:r>
          </a:p>
          <a:p>
            <a:endParaRPr lang="es-EC" dirty="0" smtClean="0"/>
          </a:p>
          <a:p>
            <a:pPr>
              <a:buNone/>
            </a:pPr>
            <a:endParaRPr lang="es-EC" dirty="0"/>
          </a:p>
        </p:txBody>
      </p:sp>
      <p:sp>
        <p:nvSpPr>
          <p:cNvPr id="4" name="3 Marcador de fecha"/>
          <p:cNvSpPr>
            <a:spLocks noGrp="1"/>
          </p:cNvSpPr>
          <p:nvPr>
            <p:ph type="dt" sz="half" idx="10"/>
          </p:nvPr>
        </p:nvSpPr>
        <p:spPr/>
        <p:txBody>
          <a:bodyPr/>
          <a:lstStyle/>
          <a:p>
            <a:fld id="{8BF79A08-B9F1-4A08-9A43-C7BE967604C8}"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10</a:t>
            </a:fld>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OFDM</a:t>
            </a:r>
            <a:endParaRPr lang="es-EC" dirty="0"/>
          </a:p>
        </p:txBody>
      </p:sp>
      <p:sp>
        <p:nvSpPr>
          <p:cNvPr id="5" name="4 Marcador de contenido"/>
          <p:cNvSpPr>
            <a:spLocks noGrp="1"/>
          </p:cNvSpPr>
          <p:nvPr>
            <p:ph idx="1"/>
          </p:nvPr>
        </p:nvSpPr>
        <p:spPr/>
        <p:txBody>
          <a:bodyPr/>
          <a:lstStyle/>
          <a:p>
            <a:r>
              <a:rPr lang="es-EC" dirty="0" smtClean="0"/>
              <a:t>Representación de 8 subportadoras OFDM a) en el dominio de la frecuencia y b) en el dominio del tiempo</a:t>
            </a:r>
          </a:p>
          <a:p>
            <a:endParaRPr lang="es-EC" dirty="0"/>
          </a:p>
        </p:txBody>
      </p:sp>
      <p:pic>
        <p:nvPicPr>
          <p:cNvPr id="7" name="6 Imagen"/>
          <p:cNvPicPr/>
          <p:nvPr/>
        </p:nvPicPr>
        <p:blipFill>
          <a:blip r:embed="rId3" cstate="print"/>
          <a:srcRect/>
          <a:stretch>
            <a:fillRect/>
          </a:stretch>
        </p:blipFill>
        <p:spPr bwMode="auto">
          <a:xfrm>
            <a:off x="428596" y="3214686"/>
            <a:ext cx="8429684" cy="3200098"/>
          </a:xfrm>
          <a:prstGeom prst="rect">
            <a:avLst/>
          </a:prstGeom>
          <a:noFill/>
          <a:ln w="9525">
            <a:noFill/>
            <a:miter lim="800000"/>
            <a:headEnd/>
            <a:tailEnd/>
          </a:ln>
        </p:spPr>
      </p:pic>
      <p:sp>
        <p:nvSpPr>
          <p:cNvPr id="6" name="5 Marcador de fecha"/>
          <p:cNvSpPr>
            <a:spLocks noGrp="1"/>
          </p:cNvSpPr>
          <p:nvPr>
            <p:ph type="dt" sz="half" idx="10"/>
          </p:nvPr>
        </p:nvSpPr>
        <p:spPr/>
        <p:txBody>
          <a:bodyPr/>
          <a:lstStyle/>
          <a:p>
            <a:fld id="{1971FF17-8F5A-40B7-B6D0-C1AAF3182E14}" type="datetime1">
              <a:rPr lang="es-EC" smtClean="0"/>
              <a:pPr/>
              <a:t>25/02/2010</a:t>
            </a:fld>
            <a:endParaRPr lang="es-EC"/>
          </a:p>
        </p:txBody>
      </p:sp>
      <p:sp>
        <p:nvSpPr>
          <p:cNvPr id="8" name="7 Marcador de número de diapositiva"/>
          <p:cNvSpPr>
            <a:spLocks noGrp="1"/>
          </p:cNvSpPr>
          <p:nvPr>
            <p:ph type="sldNum" sz="quarter" idx="12"/>
          </p:nvPr>
        </p:nvSpPr>
        <p:spPr/>
        <p:txBody>
          <a:bodyPr/>
          <a:lstStyle/>
          <a:p>
            <a:fld id="{7F464379-A430-4755-A6B7-08C74190AE75}" type="slidenum">
              <a:rPr lang="es-EC" smtClean="0"/>
              <a:pPr/>
              <a:t>11</a:t>
            </a:fld>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Ecualizadores</a:t>
            </a:r>
            <a:endParaRPr lang="es-EC" dirty="0"/>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 name="4 Rectángulo"/>
          <p:cNvSpPr/>
          <p:nvPr/>
        </p:nvSpPr>
        <p:spPr>
          <a:xfrm>
            <a:off x="3571868" y="5786454"/>
            <a:ext cx="2714644" cy="369332"/>
          </a:xfrm>
          <a:prstGeom prst="rect">
            <a:avLst/>
          </a:prstGeom>
        </p:spPr>
        <p:txBody>
          <a:bodyPr wrap="square">
            <a:spAutoFit/>
          </a:bodyPr>
          <a:lstStyle/>
          <a:p>
            <a:r>
              <a:rPr lang="es-EC" dirty="0" smtClean="0"/>
              <a:t>Sistema de un Ecualizador</a:t>
            </a:r>
          </a:p>
        </p:txBody>
      </p:sp>
      <p:sp>
        <p:nvSpPr>
          <p:cNvPr id="921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Marcador de fecha"/>
          <p:cNvSpPr>
            <a:spLocks noGrp="1"/>
          </p:cNvSpPr>
          <p:nvPr>
            <p:ph type="dt" sz="half" idx="10"/>
          </p:nvPr>
        </p:nvSpPr>
        <p:spPr/>
        <p:txBody>
          <a:bodyPr/>
          <a:lstStyle/>
          <a:p>
            <a:fld id="{30E8DB0B-B295-4B82-80A2-80D864B3997B}" type="datetime1">
              <a:rPr lang="es-EC" smtClean="0"/>
              <a:pPr/>
              <a:t>25/02/2010</a:t>
            </a:fld>
            <a:endParaRPr lang="es-EC"/>
          </a:p>
        </p:txBody>
      </p:sp>
      <p:sp>
        <p:nvSpPr>
          <p:cNvPr id="8" name="7 Marcador de número de diapositiva"/>
          <p:cNvSpPr>
            <a:spLocks noGrp="1"/>
          </p:cNvSpPr>
          <p:nvPr>
            <p:ph type="sldNum" sz="quarter" idx="12"/>
          </p:nvPr>
        </p:nvSpPr>
        <p:spPr/>
        <p:txBody>
          <a:bodyPr/>
          <a:lstStyle/>
          <a:p>
            <a:fld id="{7F464379-A430-4755-A6B7-08C74190AE75}" type="slidenum">
              <a:rPr lang="es-EC" smtClean="0"/>
              <a:pPr/>
              <a:t>12</a:t>
            </a:fld>
            <a:endParaRPr lang="es-EC"/>
          </a:p>
        </p:txBody>
      </p:sp>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ct 3"/>
          <p:cNvGraphicFramePr>
            <a:graphicFrameLocks noChangeAspect="1"/>
          </p:cNvGraphicFramePr>
          <p:nvPr/>
        </p:nvGraphicFramePr>
        <p:xfrm>
          <a:off x="428596" y="1285860"/>
          <a:ext cx="8286808" cy="4357718"/>
        </p:xfrm>
        <a:graphic>
          <a:graphicData uri="http://schemas.openxmlformats.org/presentationml/2006/ole">
            <p:oleObj spid="_x0000_s92163" name="Visio" r:id="rId4" imgW="7361206" imgH="4265676"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a:t>
            </a:r>
            <a:r>
              <a:rPr lang="es-EC" dirty="0" err="1" smtClean="0">
                <a:solidFill>
                  <a:schemeClr val="accent4"/>
                </a:solidFill>
                <a:effectLst/>
              </a:rPr>
              <a:t>Zero-Forcing</a:t>
            </a:r>
            <a:endParaRPr lang="es-EC" dirty="0"/>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868" y="1500174"/>
            <a:ext cx="1809750" cy="209550"/>
          </a:xfrm>
          <a:prstGeom prst="rect">
            <a:avLst/>
          </a:prstGeom>
          <a:noFill/>
        </p:spPr>
      </p:pic>
      <p:sp>
        <p:nvSpPr>
          <p:cNvPr id="134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4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3174" y="2071678"/>
            <a:ext cx="3476625" cy="342900"/>
          </a:xfrm>
          <a:prstGeom prst="rect">
            <a:avLst/>
          </a:prstGeom>
          <a:noFill/>
        </p:spPr>
      </p:pic>
      <p:sp>
        <p:nvSpPr>
          <p:cNvPr id="134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5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86182" y="2714620"/>
            <a:ext cx="1476375" cy="228600"/>
          </a:xfrm>
          <a:prstGeom prst="rect">
            <a:avLst/>
          </a:prstGeom>
          <a:noFill/>
        </p:spPr>
      </p:pic>
      <p:sp>
        <p:nvSpPr>
          <p:cNvPr id="134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5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57488" y="3429000"/>
            <a:ext cx="914400" cy="209550"/>
          </a:xfrm>
          <a:prstGeom prst="rect">
            <a:avLst/>
          </a:prstGeom>
          <a:noFill/>
        </p:spPr>
      </p:pic>
      <p:sp>
        <p:nvSpPr>
          <p:cNvPr id="1341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5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14876" y="3429000"/>
            <a:ext cx="914400" cy="209550"/>
          </a:xfrm>
          <a:prstGeom prst="rect">
            <a:avLst/>
          </a:prstGeom>
          <a:noFill/>
        </p:spPr>
      </p:pic>
      <p:sp>
        <p:nvSpPr>
          <p:cNvPr id="134157" name="Rectangle 1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341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58"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28992" y="4214818"/>
            <a:ext cx="2533650" cy="523875"/>
          </a:xfrm>
          <a:prstGeom prst="rect">
            <a:avLst/>
          </a:prstGeom>
          <a:noFill/>
        </p:spPr>
      </p:pic>
      <p:sp>
        <p:nvSpPr>
          <p:cNvPr id="134160" name="Rectangle 16"/>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4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61"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14744" y="5000636"/>
            <a:ext cx="1704975" cy="523875"/>
          </a:xfrm>
          <a:prstGeom prst="rect">
            <a:avLst/>
          </a:prstGeom>
          <a:noFill/>
        </p:spPr>
      </p:pic>
      <p:sp>
        <p:nvSpPr>
          <p:cNvPr id="134163" name="Rectangle 19"/>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41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66" name="Picture 2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714744" y="6000768"/>
            <a:ext cx="2276475" cy="428625"/>
          </a:xfrm>
          <a:prstGeom prst="rect">
            <a:avLst/>
          </a:prstGeom>
          <a:noFill/>
        </p:spPr>
      </p:pic>
      <p:sp>
        <p:nvSpPr>
          <p:cNvPr id="23" name="22 Marcador de fecha"/>
          <p:cNvSpPr>
            <a:spLocks noGrp="1"/>
          </p:cNvSpPr>
          <p:nvPr>
            <p:ph type="dt" sz="half" idx="10"/>
          </p:nvPr>
        </p:nvSpPr>
        <p:spPr/>
        <p:txBody>
          <a:bodyPr/>
          <a:lstStyle/>
          <a:p>
            <a:fld id="{C524603F-549B-4736-9F17-700E38C4810A}" type="datetime1">
              <a:rPr lang="es-EC" smtClean="0"/>
              <a:pPr/>
              <a:t>25/02/2010</a:t>
            </a:fld>
            <a:endParaRPr lang="es-EC"/>
          </a:p>
        </p:txBody>
      </p:sp>
      <p:sp>
        <p:nvSpPr>
          <p:cNvPr id="24" name="23 Marcador de número de diapositiva"/>
          <p:cNvSpPr>
            <a:spLocks noGrp="1"/>
          </p:cNvSpPr>
          <p:nvPr>
            <p:ph type="sldNum" sz="quarter" idx="12"/>
          </p:nvPr>
        </p:nvSpPr>
        <p:spPr/>
        <p:txBody>
          <a:bodyPr/>
          <a:lstStyle/>
          <a:p>
            <a:fld id="{7F464379-A430-4755-A6B7-08C74190AE75}" type="slidenum">
              <a:rPr lang="es-EC" smtClean="0"/>
              <a:pPr/>
              <a:t>13</a:t>
            </a:fld>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a:t>
            </a:r>
            <a:r>
              <a:rPr lang="es-EC" dirty="0" err="1" smtClean="0">
                <a:solidFill>
                  <a:schemeClr val="accent4"/>
                </a:solidFill>
                <a:effectLst/>
              </a:rPr>
              <a:t>Zero-Forcing</a:t>
            </a:r>
            <a:endParaRPr lang="es-EC" dirty="0"/>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7" name="Rectangle 1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341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60" name="Rectangle 16"/>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4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63" name="Rectangle 19"/>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341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57620" y="1428736"/>
            <a:ext cx="1352550" cy="209550"/>
          </a:xfrm>
          <a:prstGeom prst="rect">
            <a:avLst/>
          </a:prstGeom>
          <a:noFill/>
        </p:spPr>
      </p:pic>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0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86182" y="2071678"/>
            <a:ext cx="1733550" cy="228600"/>
          </a:xfrm>
          <a:prstGeom prst="rect">
            <a:avLst/>
          </a:prstGeom>
          <a:noFill/>
        </p:spPr>
      </p:pic>
      <p:sp>
        <p:nvSpPr>
          <p:cNvPr id="149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0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29124" y="2571744"/>
            <a:ext cx="590550" cy="209550"/>
          </a:xfrm>
          <a:prstGeom prst="rect">
            <a:avLst/>
          </a:prstGeom>
          <a:noFill/>
        </p:spPr>
      </p:pic>
      <p:sp>
        <p:nvSpPr>
          <p:cNvPr id="149511" name="Rectangle 7"/>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C" sz="900" b="0" i="0" u="none" strike="noStrike" cap="none" normalizeH="0" baseline="0" smtClean="0">
                <a:ln>
                  <a:noFill/>
                </a:ln>
                <a:solidFill>
                  <a:schemeClr val="tx1"/>
                </a:solidFill>
                <a:effectLst/>
                <a:latin typeface="Arial"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495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1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00430" y="2928934"/>
            <a:ext cx="2600325" cy="428625"/>
          </a:xfrm>
          <a:prstGeom prst="rect">
            <a:avLst/>
          </a:prstGeom>
          <a:noFill/>
        </p:spPr>
      </p:pic>
      <p:sp>
        <p:nvSpPr>
          <p:cNvPr id="14951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1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71934" y="3429000"/>
            <a:ext cx="1571636" cy="523879"/>
          </a:xfrm>
          <a:prstGeom prst="rect">
            <a:avLst/>
          </a:prstGeom>
          <a:noFill/>
        </p:spPr>
      </p:pic>
      <p:sp>
        <p:nvSpPr>
          <p:cNvPr id="14951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951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9520" name="Rectangle 1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C" sz="900" b="0" i="0" u="none" strike="noStrike" cap="none" normalizeH="0" baseline="0" smtClean="0">
                <a:ln>
                  <a:noFill/>
                </a:ln>
                <a:solidFill>
                  <a:schemeClr val="tx1"/>
                </a:solidFill>
                <a:effectLst/>
                <a:latin typeface="Arial"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4952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2" name="31 Marcador de fecha"/>
          <p:cNvSpPr>
            <a:spLocks noGrp="1"/>
          </p:cNvSpPr>
          <p:nvPr>
            <p:ph type="dt" sz="half" idx="10"/>
          </p:nvPr>
        </p:nvSpPr>
        <p:spPr/>
        <p:txBody>
          <a:bodyPr/>
          <a:lstStyle/>
          <a:p>
            <a:fld id="{787395A4-1960-4F76-B0CC-2990118BFF4D}" type="datetime1">
              <a:rPr lang="es-EC" smtClean="0"/>
              <a:pPr/>
              <a:t>25/02/2010</a:t>
            </a:fld>
            <a:endParaRPr lang="es-EC"/>
          </a:p>
        </p:txBody>
      </p:sp>
      <p:sp>
        <p:nvSpPr>
          <p:cNvPr id="33" name="32 Marcador de número de diapositiva"/>
          <p:cNvSpPr>
            <a:spLocks noGrp="1"/>
          </p:cNvSpPr>
          <p:nvPr>
            <p:ph type="sldNum" sz="quarter" idx="12"/>
          </p:nvPr>
        </p:nvSpPr>
        <p:spPr/>
        <p:txBody>
          <a:bodyPr/>
          <a:lstStyle/>
          <a:p>
            <a:fld id="{7F464379-A430-4755-A6B7-08C74190AE75}" type="slidenum">
              <a:rPr lang="es-EC" smtClean="0"/>
              <a:pPr/>
              <a:t>14</a:t>
            </a:fld>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MMSE</a:t>
            </a:r>
            <a:endParaRPr lang="es-EC" dirty="0"/>
          </a:p>
        </p:txBody>
      </p:sp>
      <p:sp>
        <p:nvSpPr>
          <p:cNvPr id="5" name="1 Marcador de contenido"/>
          <p:cNvSpPr>
            <a:spLocks noGrp="1"/>
          </p:cNvSpPr>
          <p:nvPr>
            <p:ph idx="1"/>
          </p:nvPr>
        </p:nvSpPr>
        <p:spPr/>
        <p:txBody>
          <a:bodyPr/>
          <a:lstStyle/>
          <a:p>
            <a:pPr algn="just"/>
            <a:r>
              <a:rPr lang="es-EC" dirty="0" smtClean="0"/>
              <a:t>En el ecualizador MMSE el tema de diseño del ecualizador es para minimizar el error cuadrático medio entre la transmisión de símbolo y el estimado  para la salida del ecualizador.  En otras palabras los</a:t>
            </a:r>
          </a:p>
          <a:p>
            <a:pPr algn="just">
              <a:buNone/>
            </a:pPr>
            <a:r>
              <a:rPr lang="es-EC" dirty="0" smtClean="0"/>
              <a:t>	son escogidos para minimizar el valor </a:t>
            </a:r>
          </a:p>
          <a:p>
            <a:pPr algn="just">
              <a:buNone/>
            </a:pPr>
            <a:r>
              <a:rPr lang="es-EC" dirty="0" smtClean="0"/>
              <a:t>          es una combinación lineal de las muestras de entrada </a:t>
            </a:r>
            <a:endParaRPr lang="es-EC"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0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0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05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053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768" y="4286256"/>
            <a:ext cx="1216652" cy="410437"/>
          </a:xfrm>
          <a:prstGeom prst="rect">
            <a:avLst/>
          </a:prstGeom>
          <a:noFill/>
        </p:spPr>
      </p:pic>
      <p:sp>
        <p:nvSpPr>
          <p:cNvPr id="15053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053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0628" y="3143248"/>
            <a:ext cx="357190" cy="483258"/>
          </a:xfrm>
          <a:prstGeom prst="rect">
            <a:avLst/>
          </a:prstGeom>
          <a:noFill/>
        </p:spPr>
      </p:pic>
      <p:sp>
        <p:nvSpPr>
          <p:cNvPr id="150539" name="Rectangle 11"/>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505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0540"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488" y="5286388"/>
            <a:ext cx="571504" cy="419103"/>
          </a:xfrm>
          <a:prstGeom prst="rect">
            <a:avLst/>
          </a:prstGeom>
          <a:noFill/>
        </p:spPr>
      </p:pic>
      <p:sp>
        <p:nvSpPr>
          <p:cNvPr id="258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8051"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S" sz="11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58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5805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15140" y="3714752"/>
            <a:ext cx="464561" cy="352426"/>
          </a:xfrm>
          <a:prstGeom prst="rect">
            <a:avLst/>
          </a:prstGeom>
          <a:noFill/>
        </p:spPr>
      </p:pic>
      <p:sp>
        <p:nvSpPr>
          <p:cNvPr id="258054"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S" sz="1100" b="0" i="0" u="none" strike="noStrike" cap="none" normalizeH="0" baseline="0" smtClean="0">
                <a:ln>
                  <a:noFill/>
                </a:ln>
                <a:solidFill>
                  <a:schemeClr val="tx1"/>
                </a:solidFill>
                <a:effectLst/>
                <a:latin typeface="Arial" pitchFamily="34"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258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58055"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0100" y="4761109"/>
            <a:ext cx="376239" cy="509029"/>
          </a:xfrm>
          <a:prstGeom prst="rect">
            <a:avLst/>
          </a:prstGeom>
          <a:noFill/>
        </p:spPr>
      </p:pic>
      <p:sp>
        <p:nvSpPr>
          <p:cNvPr id="21" name="20 Marcador de fecha"/>
          <p:cNvSpPr>
            <a:spLocks noGrp="1"/>
          </p:cNvSpPr>
          <p:nvPr>
            <p:ph type="dt" sz="half" idx="10"/>
          </p:nvPr>
        </p:nvSpPr>
        <p:spPr/>
        <p:txBody>
          <a:bodyPr/>
          <a:lstStyle/>
          <a:p>
            <a:fld id="{24B32A2E-FA67-4CED-9DB5-ED79B3F04628}" type="datetime1">
              <a:rPr lang="es-EC" smtClean="0"/>
              <a:pPr/>
              <a:t>25/02/2010</a:t>
            </a:fld>
            <a:endParaRPr lang="es-EC"/>
          </a:p>
        </p:txBody>
      </p:sp>
      <p:sp>
        <p:nvSpPr>
          <p:cNvPr id="22" name="21 Marcador de número de diapositiva"/>
          <p:cNvSpPr>
            <a:spLocks noGrp="1"/>
          </p:cNvSpPr>
          <p:nvPr>
            <p:ph type="sldNum" sz="quarter" idx="12"/>
          </p:nvPr>
        </p:nvSpPr>
        <p:spPr/>
        <p:txBody>
          <a:bodyPr/>
          <a:lstStyle/>
          <a:p>
            <a:fld id="{7F464379-A430-4755-A6B7-08C74190AE75}" type="slidenum">
              <a:rPr lang="es-EC" smtClean="0"/>
              <a:pPr/>
              <a:t>15</a:t>
            </a:fld>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MMSE</a:t>
            </a:r>
            <a:endParaRPr lang="es-EC"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1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Marcador de fecha"/>
          <p:cNvSpPr>
            <a:spLocks noGrp="1"/>
          </p:cNvSpPr>
          <p:nvPr>
            <p:ph type="dt" sz="half" idx="10"/>
          </p:nvPr>
        </p:nvSpPr>
        <p:spPr/>
        <p:txBody>
          <a:bodyPr/>
          <a:lstStyle/>
          <a:p>
            <a:fld id="{3BEC0B52-D5E0-471B-92C0-91A2174AF9A8}" type="datetime1">
              <a:rPr lang="es-EC" smtClean="0"/>
              <a:pPr/>
              <a:t>25/02/2010</a:t>
            </a:fld>
            <a:endParaRPr lang="es-EC"/>
          </a:p>
        </p:txBody>
      </p:sp>
      <p:sp>
        <p:nvSpPr>
          <p:cNvPr id="7" name="6 Marcador de número de diapositiva"/>
          <p:cNvSpPr>
            <a:spLocks noGrp="1"/>
          </p:cNvSpPr>
          <p:nvPr>
            <p:ph type="sldNum" sz="quarter" idx="12"/>
          </p:nvPr>
        </p:nvSpPr>
        <p:spPr/>
        <p:txBody>
          <a:bodyPr/>
          <a:lstStyle/>
          <a:p>
            <a:fld id="{7F464379-A430-4755-A6B7-08C74190AE75}" type="slidenum">
              <a:rPr lang="es-EC" smtClean="0"/>
              <a:pPr/>
              <a:t>16</a:t>
            </a:fld>
            <a:endParaRPr lang="es-EC"/>
          </a:p>
        </p:txBody>
      </p:sp>
      <p:sp>
        <p:nvSpPr>
          <p:cNvPr id="291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4"/>
          <p:cNvGraphicFramePr>
            <a:graphicFrameLocks noChangeAspect="1"/>
          </p:cNvGraphicFramePr>
          <p:nvPr/>
        </p:nvGraphicFramePr>
        <p:xfrm>
          <a:off x="428596" y="1214422"/>
          <a:ext cx="8429684" cy="4929222"/>
        </p:xfrm>
        <a:graphic>
          <a:graphicData uri="http://schemas.openxmlformats.org/presentationml/2006/ole">
            <p:oleObj spid="_x0000_s291844" name="Visio" r:id="rId4" imgW="7983998" imgH="3387852"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MMSE</a:t>
            </a:r>
            <a:endParaRPr lang="es-EC" dirty="0"/>
          </a:p>
        </p:txBody>
      </p:sp>
      <p:sp>
        <p:nvSpPr>
          <p:cNvPr id="7" name="1 Marcador de contenido"/>
          <p:cNvSpPr>
            <a:spLocks noGrp="1"/>
          </p:cNvSpPr>
          <p:nvPr>
            <p:ph idx="1"/>
          </p:nvPr>
        </p:nvSpPr>
        <p:spPr/>
        <p:txBody>
          <a:bodyPr/>
          <a:lstStyle/>
          <a:p>
            <a:endParaRPr lang="es-EC" dirty="0" smtClean="0"/>
          </a:p>
          <a:p>
            <a:pPr>
              <a:buNone/>
            </a:pPr>
            <a:r>
              <a:rPr lang="es-EC" dirty="0" smtClean="0"/>
              <a:t>Los coeficientes óptimos de filtro       conlleva a un problema estándar en la estimación lineal.</a:t>
            </a:r>
          </a:p>
          <a:p>
            <a:pPr>
              <a:buNone/>
            </a:pPr>
            <a:endParaRPr lang="es-EC" dirty="0" smtClean="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7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868" y="1357298"/>
            <a:ext cx="2000264" cy="694205"/>
          </a:xfrm>
          <a:prstGeom prst="rect">
            <a:avLst/>
          </a:prstGeom>
          <a:noFill/>
        </p:spPr>
      </p:pic>
      <p:sp>
        <p:nvSpPr>
          <p:cNvPr id="152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8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15074" y="2000240"/>
            <a:ext cx="464562" cy="352426"/>
          </a:xfrm>
          <a:prstGeom prst="rect">
            <a:avLst/>
          </a:prstGeom>
          <a:noFill/>
        </p:spPr>
      </p:pic>
      <p:sp>
        <p:nvSpPr>
          <p:cNvPr id="152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8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71868" y="3143247"/>
            <a:ext cx="1928826" cy="683215"/>
          </a:xfrm>
          <a:prstGeom prst="rect">
            <a:avLst/>
          </a:prstGeom>
          <a:noFill/>
        </p:spPr>
      </p:pic>
      <p:sp>
        <p:nvSpPr>
          <p:cNvPr id="1525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8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9790" y="4000503"/>
            <a:ext cx="7273706" cy="357191"/>
          </a:xfrm>
          <a:prstGeom prst="rect">
            <a:avLst/>
          </a:prstGeom>
          <a:noFill/>
        </p:spPr>
      </p:pic>
      <p:sp>
        <p:nvSpPr>
          <p:cNvPr id="1525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87"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43306" y="4771017"/>
            <a:ext cx="1857388" cy="334939"/>
          </a:xfrm>
          <a:prstGeom prst="rect">
            <a:avLst/>
          </a:prstGeom>
          <a:noFill/>
        </p:spPr>
      </p:pic>
      <p:sp>
        <p:nvSpPr>
          <p:cNvPr id="152589" name="Rectangle 1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C" sz="900" b="0" i="0" u="none" strike="noStrike" cap="none" normalizeH="0" baseline="0" smtClean="0">
                <a:ln>
                  <a:noFill/>
                </a:ln>
                <a:solidFill>
                  <a:schemeClr val="tx1"/>
                </a:solidFill>
                <a:effectLst/>
                <a:latin typeface="Arial"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5259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90"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57554" y="5357826"/>
            <a:ext cx="2453523" cy="378732"/>
          </a:xfrm>
          <a:prstGeom prst="rect">
            <a:avLst/>
          </a:prstGeom>
          <a:noFill/>
        </p:spPr>
      </p:pic>
      <p:sp>
        <p:nvSpPr>
          <p:cNvPr id="1525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2592"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28794" y="5929330"/>
            <a:ext cx="5924224" cy="409576"/>
          </a:xfrm>
          <a:prstGeom prst="rect">
            <a:avLst/>
          </a:prstGeom>
          <a:noFill/>
        </p:spPr>
      </p:pic>
      <p:sp>
        <p:nvSpPr>
          <p:cNvPr id="20" name="19 Marcador de fecha"/>
          <p:cNvSpPr>
            <a:spLocks noGrp="1"/>
          </p:cNvSpPr>
          <p:nvPr>
            <p:ph type="dt" sz="half" idx="10"/>
          </p:nvPr>
        </p:nvSpPr>
        <p:spPr/>
        <p:txBody>
          <a:bodyPr/>
          <a:lstStyle/>
          <a:p>
            <a:fld id="{B0F5660E-32DF-41F2-8D37-7DA187056403}" type="datetime1">
              <a:rPr lang="es-EC" smtClean="0"/>
              <a:pPr/>
              <a:t>25/02/2010</a:t>
            </a:fld>
            <a:endParaRPr lang="es-EC"/>
          </a:p>
        </p:txBody>
      </p:sp>
      <p:sp>
        <p:nvSpPr>
          <p:cNvPr id="21" name="20 Marcador de número de diapositiva"/>
          <p:cNvSpPr>
            <a:spLocks noGrp="1"/>
          </p:cNvSpPr>
          <p:nvPr>
            <p:ph type="sldNum" sz="quarter" idx="12"/>
          </p:nvPr>
        </p:nvSpPr>
        <p:spPr/>
        <p:txBody>
          <a:bodyPr/>
          <a:lstStyle/>
          <a:p>
            <a:fld id="{7F464379-A430-4755-A6B7-08C74190AE75}" type="slidenum">
              <a:rPr lang="es-EC" smtClean="0"/>
              <a:pPr/>
              <a:t>17</a:t>
            </a:fld>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MMSE</a:t>
            </a:r>
            <a:endParaRPr lang="es-EC"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1670" y="1714488"/>
            <a:ext cx="1285884" cy="297784"/>
          </a:xfrm>
          <a:prstGeom prst="rect">
            <a:avLst/>
          </a:prstGeom>
          <a:noFill/>
        </p:spPr>
      </p:pic>
      <p:pic>
        <p:nvPicPr>
          <p:cNvPr id="1546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58" y="1714488"/>
            <a:ext cx="1214446" cy="278310"/>
          </a:xfrm>
          <a:prstGeom prst="rect">
            <a:avLst/>
          </a:prstGeom>
          <a:noFill/>
        </p:spPr>
      </p:pic>
      <p:sp>
        <p:nvSpPr>
          <p:cNvPr id="154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4631" name="Rectangle 7"/>
          <p:cNvSpPr>
            <a:spLocks noChangeArrowheads="1"/>
          </p:cNvSpPr>
          <p:nvPr/>
        </p:nvSpPr>
        <p:spPr bwMode="auto">
          <a:xfrm>
            <a:off x="0" y="419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dirty="0" smtClean="0">
              <a:ln>
                <a:noFill/>
              </a:ln>
              <a:solidFill>
                <a:schemeClr val="tx1"/>
              </a:solidFill>
              <a:effectLst/>
              <a:latin typeface="Arial" pitchFamily="34" charset="0"/>
            </a:endParaRPr>
          </a:p>
        </p:txBody>
      </p:sp>
      <p:pic>
        <p:nvPicPr>
          <p:cNvPr id="15463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4414" y="2285992"/>
            <a:ext cx="500065" cy="523878"/>
          </a:xfrm>
          <a:prstGeom prst="rect">
            <a:avLst/>
          </a:prstGeom>
          <a:noFill/>
        </p:spPr>
      </p:pic>
      <p:pic>
        <p:nvPicPr>
          <p:cNvPr id="15463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29123" y="2500306"/>
            <a:ext cx="510887" cy="280988"/>
          </a:xfrm>
          <a:prstGeom prst="rect">
            <a:avLst/>
          </a:prstGeom>
          <a:noFill/>
        </p:spPr>
      </p:pic>
      <p:pic>
        <p:nvPicPr>
          <p:cNvPr id="1546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29256" y="2428868"/>
            <a:ext cx="233797" cy="321471"/>
          </a:xfrm>
          <a:prstGeom prst="rect">
            <a:avLst/>
          </a:prstGeom>
          <a:noFill/>
        </p:spPr>
      </p:pic>
      <p:sp>
        <p:nvSpPr>
          <p:cNvPr id="154636" name="Rectangle 12"/>
          <p:cNvSpPr>
            <a:spLocks noChangeArrowheads="1"/>
          </p:cNvSpPr>
          <p:nvPr/>
        </p:nvSpPr>
        <p:spPr bwMode="auto">
          <a:xfrm rot="10800000" flipV="1">
            <a:off x="1857356" y="2428868"/>
            <a:ext cx="264320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es una matriz Hermitiana de </a:t>
            </a:r>
            <a:endParaRPr kumimoji="0" lang="es-EC" sz="1400" b="0" i="0" u="none" strike="noStrike" cap="none" normalizeH="0" baseline="0" dirty="0" smtClean="0">
              <a:ln>
                <a:noFill/>
              </a:ln>
              <a:solidFill>
                <a:schemeClr val="tx1"/>
              </a:solidFill>
              <a:effectLst/>
              <a:latin typeface="Arial" pitchFamily="34" charset="0"/>
            </a:endParaRPr>
          </a:p>
        </p:txBody>
      </p:sp>
      <p:sp>
        <p:nvSpPr>
          <p:cNvPr id="154637" name="Rectangle 13"/>
          <p:cNvSpPr>
            <a:spLocks noChangeArrowheads="1"/>
          </p:cNvSpPr>
          <p:nvPr/>
        </p:nvSpPr>
        <p:spPr bwMode="auto">
          <a:xfrm>
            <a:off x="5000628" y="2428868"/>
            <a:ext cx="4286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  </a:t>
            </a:r>
            <a:endParaRPr kumimoji="0" lang="es-EC" sz="1400" b="0" i="0" u="none" strike="noStrike" cap="none" normalizeH="0" baseline="0" dirty="0" smtClean="0">
              <a:ln>
                <a:noFill/>
              </a:ln>
              <a:solidFill>
                <a:schemeClr val="tx1"/>
              </a:solidFill>
              <a:effectLst/>
              <a:latin typeface="Arial" pitchFamily="34" charset="0"/>
            </a:endParaRPr>
          </a:p>
        </p:txBody>
      </p:sp>
      <p:sp>
        <p:nvSpPr>
          <p:cNvPr id="154638" name="Rectangle 14"/>
          <p:cNvSpPr>
            <a:spLocks noChangeArrowheads="1"/>
          </p:cNvSpPr>
          <p:nvPr/>
        </p:nvSpPr>
        <p:spPr bwMode="auto">
          <a:xfrm>
            <a:off x="0" y="62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s-EC" sz="900" b="0" i="0" u="none" strike="noStrike" cap="none" normalizeH="0" baseline="0" smtClean="0">
                <a:ln>
                  <a:noFill/>
                </a:ln>
                <a:solidFill>
                  <a:schemeClr val="tx1"/>
                </a:solidFill>
                <a:effectLst/>
                <a:latin typeface="Arial" pitchFamily="34" charset="0"/>
              </a:rPr>
              <a:t> </a:t>
            </a:r>
            <a:endParaRPr kumimoji="0" lang="es-EC" sz="1800" b="0" i="0" u="none" strike="noStrike" cap="none" normalizeH="0" baseline="0" smtClean="0">
              <a:ln>
                <a:noFill/>
              </a:ln>
              <a:solidFill>
                <a:schemeClr val="tx1"/>
              </a:solidFill>
              <a:effectLst/>
              <a:latin typeface="Arial" pitchFamily="34" charset="0"/>
            </a:endParaRPr>
          </a:p>
        </p:txBody>
      </p:sp>
      <p:sp>
        <p:nvSpPr>
          <p:cNvPr id="17" name="16 Rectángulo"/>
          <p:cNvSpPr/>
          <p:nvPr/>
        </p:nvSpPr>
        <p:spPr>
          <a:xfrm>
            <a:off x="5786446" y="2428868"/>
            <a:ext cx="2798269" cy="307777"/>
          </a:xfrm>
          <a:prstGeom prst="rect">
            <a:avLst/>
          </a:prstGeom>
        </p:spPr>
        <p:txBody>
          <a:bodyPr wrap="square">
            <a:spAutoFit/>
          </a:bodyPr>
          <a:lstStyle/>
          <a:p>
            <a:r>
              <a:rPr lang="es-EC" sz="1400" dirty="0" smtClean="0"/>
              <a:t>es un vector fila de tamaño N</a:t>
            </a:r>
            <a:endParaRPr lang="es-EC" sz="1400" dirty="0"/>
          </a:p>
        </p:txBody>
      </p:sp>
      <p:sp>
        <p:nvSpPr>
          <p:cNvPr id="1546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39"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57620" y="3071810"/>
            <a:ext cx="1318356" cy="386718"/>
          </a:xfrm>
          <a:prstGeom prst="rect">
            <a:avLst/>
          </a:prstGeom>
          <a:noFill/>
        </p:spPr>
      </p:pic>
      <p:sp>
        <p:nvSpPr>
          <p:cNvPr id="1546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41"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14612" y="3786191"/>
            <a:ext cx="3529446" cy="343574"/>
          </a:xfrm>
          <a:prstGeom prst="rect">
            <a:avLst/>
          </a:prstGeom>
          <a:noFill/>
        </p:spPr>
      </p:pic>
      <p:sp>
        <p:nvSpPr>
          <p:cNvPr id="1546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43" name="Picture 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43372" y="4286256"/>
            <a:ext cx="925666" cy="333847"/>
          </a:xfrm>
          <a:prstGeom prst="rect">
            <a:avLst/>
          </a:prstGeom>
          <a:noFill/>
        </p:spPr>
      </p:pic>
      <p:sp>
        <p:nvSpPr>
          <p:cNvPr id="15464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45" name="Picture 2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857488" y="4714884"/>
            <a:ext cx="3440232" cy="514198"/>
          </a:xfrm>
          <a:prstGeom prst="rect">
            <a:avLst/>
          </a:prstGeom>
          <a:noFill/>
        </p:spPr>
      </p:pic>
      <p:sp>
        <p:nvSpPr>
          <p:cNvPr id="15464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47" name="Picture 2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071934" y="5500702"/>
            <a:ext cx="1315109" cy="357190"/>
          </a:xfrm>
          <a:prstGeom prst="rect">
            <a:avLst/>
          </a:prstGeom>
          <a:noFill/>
        </p:spPr>
      </p:pic>
      <p:sp>
        <p:nvSpPr>
          <p:cNvPr id="1546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4649" name="Picture 2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735690" y="6014814"/>
            <a:ext cx="1907880" cy="343144"/>
          </a:xfrm>
          <a:prstGeom prst="rect">
            <a:avLst/>
          </a:prstGeom>
          <a:noFill/>
        </p:spPr>
      </p:pic>
      <p:sp>
        <p:nvSpPr>
          <p:cNvPr id="27" name="26 Marcador de fecha"/>
          <p:cNvSpPr>
            <a:spLocks noGrp="1"/>
          </p:cNvSpPr>
          <p:nvPr>
            <p:ph type="dt" sz="half" idx="10"/>
          </p:nvPr>
        </p:nvSpPr>
        <p:spPr/>
        <p:txBody>
          <a:bodyPr/>
          <a:lstStyle/>
          <a:p>
            <a:fld id="{AF1DAA5F-A7BB-4E1B-8449-7EBAB22F2B02}" type="datetime1">
              <a:rPr lang="es-EC" smtClean="0"/>
              <a:pPr/>
              <a:t>25/02/2010</a:t>
            </a:fld>
            <a:endParaRPr lang="es-EC"/>
          </a:p>
        </p:txBody>
      </p:sp>
      <p:sp>
        <p:nvSpPr>
          <p:cNvPr id="28" name="27 Marcador de número de diapositiva"/>
          <p:cNvSpPr>
            <a:spLocks noGrp="1"/>
          </p:cNvSpPr>
          <p:nvPr>
            <p:ph type="sldNum" sz="quarter" idx="12"/>
          </p:nvPr>
        </p:nvSpPr>
        <p:spPr/>
        <p:txBody>
          <a:bodyPr/>
          <a:lstStyle/>
          <a:p>
            <a:fld id="{7F464379-A430-4755-A6B7-08C74190AE75}" type="slidenum">
              <a:rPr lang="es-EC" smtClean="0"/>
              <a:pPr/>
              <a:t>18</a:t>
            </a:fld>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MMSE</a:t>
            </a:r>
            <a:endParaRPr lang="es-EC"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6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66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71736" y="1500174"/>
            <a:ext cx="3149484" cy="428628"/>
          </a:xfrm>
          <a:prstGeom prst="rect">
            <a:avLst/>
          </a:prstGeom>
          <a:noFill/>
        </p:spPr>
      </p:pic>
      <p:sp>
        <p:nvSpPr>
          <p:cNvPr id="156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66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472" y="2285991"/>
            <a:ext cx="2643206" cy="379961"/>
          </a:xfrm>
          <a:prstGeom prst="rect">
            <a:avLst/>
          </a:prstGeom>
          <a:noFill/>
        </p:spPr>
      </p:pic>
      <p:sp>
        <p:nvSpPr>
          <p:cNvPr id="156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667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57620" y="2285992"/>
            <a:ext cx="3344604" cy="357190"/>
          </a:xfrm>
          <a:prstGeom prst="rect">
            <a:avLst/>
          </a:prstGeom>
          <a:noFill/>
        </p:spPr>
      </p:pic>
      <p:sp>
        <p:nvSpPr>
          <p:cNvPr id="1566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668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57290" y="3000372"/>
            <a:ext cx="5529301" cy="785818"/>
          </a:xfrm>
          <a:prstGeom prst="rect">
            <a:avLst/>
          </a:prstGeom>
          <a:noFill/>
        </p:spPr>
      </p:pic>
      <p:sp>
        <p:nvSpPr>
          <p:cNvPr id="156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668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59842" y="4071942"/>
            <a:ext cx="3946950" cy="428628"/>
          </a:xfrm>
          <a:prstGeom prst="rect">
            <a:avLst/>
          </a:prstGeom>
          <a:noFill/>
        </p:spPr>
      </p:pic>
      <p:sp>
        <p:nvSpPr>
          <p:cNvPr id="1566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6685"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57554" y="4786322"/>
            <a:ext cx="2231403" cy="675707"/>
          </a:xfrm>
          <a:prstGeom prst="rect">
            <a:avLst/>
          </a:prstGeom>
          <a:noFill/>
        </p:spPr>
      </p:pic>
      <p:sp>
        <p:nvSpPr>
          <p:cNvPr id="16" name="15 Marcador de fecha"/>
          <p:cNvSpPr>
            <a:spLocks noGrp="1"/>
          </p:cNvSpPr>
          <p:nvPr>
            <p:ph type="dt" sz="half" idx="10"/>
          </p:nvPr>
        </p:nvSpPr>
        <p:spPr/>
        <p:txBody>
          <a:bodyPr/>
          <a:lstStyle/>
          <a:p>
            <a:fld id="{9D54DC58-CCD5-47F2-ACA6-9ADD7CCE3BCB}" type="datetime1">
              <a:rPr lang="es-EC" smtClean="0"/>
              <a:pPr/>
              <a:t>25/02/2010</a:t>
            </a:fld>
            <a:endParaRPr lang="es-EC"/>
          </a:p>
        </p:txBody>
      </p:sp>
      <p:sp>
        <p:nvSpPr>
          <p:cNvPr id="17" name="16 Marcador de número de diapositiva"/>
          <p:cNvSpPr>
            <a:spLocks noGrp="1"/>
          </p:cNvSpPr>
          <p:nvPr>
            <p:ph type="sldNum" sz="quarter" idx="12"/>
          </p:nvPr>
        </p:nvSpPr>
        <p:spPr/>
        <p:txBody>
          <a:bodyPr/>
          <a:lstStyle/>
          <a:p>
            <a:fld id="{7F464379-A430-4755-A6B7-08C74190AE75}" type="slidenum">
              <a:rPr lang="es-EC" smtClean="0"/>
              <a:pPr/>
              <a:t>19</a:t>
            </a:fld>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800" dirty="0" smtClean="0">
                <a:solidFill>
                  <a:schemeClr val="accent4"/>
                </a:solidFill>
                <a:effectLst/>
              </a:rPr>
              <a:t>Contenido</a:t>
            </a:r>
            <a:endParaRPr lang="es-ES" sz="4800" dirty="0">
              <a:solidFill>
                <a:schemeClr val="accent4"/>
              </a:solidFill>
              <a:effectLst/>
            </a:endParaRPr>
          </a:p>
        </p:txBody>
      </p:sp>
      <p:sp>
        <p:nvSpPr>
          <p:cNvPr id="3" name="2 Marcador de contenido"/>
          <p:cNvSpPr>
            <a:spLocks noGrp="1"/>
          </p:cNvSpPr>
          <p:nvPr>
            <p:ph idx="1"/>
          </p:nvPr>
        </p:nvSpPr>
        <p:spPr/>
        <p:txBody>
          <a:bodyPr/>
          <a:lstStyle/>
          <a:p>
            <a:pPr algn="ctr">
              <a:buNone/>
            </a:pPr>
            <a:endParaRPr lang="es-EC" dirty="0" smtClean="0"/>
          </a:p>
          <a:p>
            <a:pPr marL="624078" indent="-514350">
              <a:buAutoNum type="arabicParenR"/>
            </a:pPr>
            <a:r>
              <a:rPr lang="es-EC" dirty="0" smtClean="0"/>
              <a:t>Comprensión  del Problema.</a:t>
            </a:r>
          </a:p>
          <a:p>
            <a:pPr marL="624078" indent="-514350">
              <a:buAutoNum type="arabicParenR"/>
            </a:pPr>
            <a:r>
              <a:rPr lang="es-EC" sz="2800" dirty="0" smtClean="0"/>
              <a:t>Soluciones.</a:t>
            </a:r>
          </a:p>
          <a:p>
            <a:pPr marL="624078" indent="-514350">
              <a:buAutoNum type="arabicParenR"/>
            </a:pPr>
            <a:r>
              <a:rPr lang="es-EC" sz="2800" dirty="0" smtClean="0"/>
              <a:t>Modelamiento y Simulación.</a:t>
            </a:r>
          </a:p>
          <a:p>
            <a:pPr marL="624078" indent="-514350">
              <a:buAutoNum type="arabicParenR"/>
            </a:pPr>
            <a:r>
              <a:rPr lang="es-EC" sz="2800" dirty="0" smtClean="0"/>
              <a:t>Resultados y    Conclusiones</a:t>
            </a:r>
          </a:p>
          <a:p>
            <a:pPr marL="624078" indent="-514350">
              <a:buNone/>
            </a:pPr>
            <a:endParaRPr lang="es-EC" dirty="0" smtClean="0">
              <a:solidFill>
                <a:schemeClr val="accent4"/>
              </a:solidFill>
            </a:endParaRPr>
          </a:p>
        </p:txBody>
      </p:sp>
      <p:sp>
        <p:nvSpPr>
          <p:cNvPr id="4" name="3 Marcador de fecha"/>
          <p:cNvSpPr>
            <a:spLocks noGrp="1"/>
          </p:cNvSpPr>
          <p:nvPr>
            <p:ph type="dt" sz="half" idx="10"/>
          </p:nvPr>
        </p:nvSpPr>
        <p:spPr/>
        <p:txBody>
          <a:bodyPr/>
          <a:lstStyle/>
          <a:p>
            <a:fld id="{384599FF-3819-4DE6-87C1-3C791657FE23}"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a:t>
            </a:fld>
            <a:endParaRPr lang="es-EC"/>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solidFill>
                  <a:schemeClr val="accent4"/>
                </a:solidFill>
                <a:effectLst/>
              </a:rPr>
              <a:t>Ecualizador MMSE</a:t>
            </a:r>
            <a:endParaRPr lang="es-EC" dirty="0"/>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8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87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00364" y="1285860"/>
            <a:ext cx="3333374" cy="690699"/>
          </a:xfrm>
          <a:prstGeom prst="rect">
            <a:avLst/>
          </a:prstGeom>
          <a:noFill/>
        </p:spPr>
      </p:pic>
      <p:sp>
        <p:nvSpPr>
          <p:cNvPr id="158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872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5984" y="2428868"/>
            <a:ext cx="4548705" cy="928694"/>
          </a:xfrm>
          <a:prstGeom prst="rect">
            <a:avLst/>
          </a:prstGeom>
          <a:noFill/>
        </p:spPr>
      </p:pic>
      <p:sp>
        <p:nvSpPr>
          <p:cNvPr id="8" name="7 Marcador de fecha"/>
          <p:cNvSpPr>
            <a:spLocks noGrp="1"/>
          </p:cNvSpPr>
          <p:nvPr>
            <p:ph type="dt" sz="half" idx="10"/>
          </p:nvPr>
        </p:nvSpPr>
        <p:spPr/>
        <p:txBody>
          <a:bodyPr/>
          <a:lstStyle/>
          <a:p>
            <a:fld id="{3DA7E236-48D1-40B4-9924-1FF8A7D042C6}" type="datetime1">
              <a:rPr lang="es-EC" smtClean="0"/>
              <a:pPr/>
              <a:t>25/02/2010</a:t>
            </a:fld>
            <a:endParaRPr lang="es-EC"/>
          </a:p>
        </p:txBody>
      </p:sp>
      <p:sp>
        <p:nvSpPr>
          <p:cNvPr id="9" name="8 Marcador de número de diapositiva"/>
          <p:cNvSpPr>
            <a:spLocks noGrp="1"/>
          </p:cNvSpPr>
          <p:nvPr>
            <p:ph type="sldNum" sz="quarter" idx="12"/>
          </p:nvPr>
        </p:nvSpPr>
        <p:spPr/>
        <p:txBody>
          <a:bodyPr/>
          <a:lstStyle/>
          <a:p>
            <a:fld id="{7F464379-A430-4755-A6B7-08C74190AE75}" type="slidenum">
              <a:rPr lang="es-EC" smtClean="0"/>
              <a:pPr/>
              <a:t>20</a:t>
            </a:fld>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smtClean="0">
                <a:solidFill>
                  <a:schemeClr val="accent4"/>
                </a:solidFill>
              </a:rPr>
              <a:t>3</a:t>
            </a:r>
            <a:r>
              <a:rPr lang="es-EC" dirty="0" smtClean="0">
                <a:solidFill>
                  <a:schemeClr val="accent4"/>
                </a:solidFill>
                <a:effectLst/>
              </a:rPr>
              <a:t>) Modelamiento y Simulación</a:t>
            </a:r>
            <a:endParaRPr lang="es-EC" dirty="0">
              <a:solidFill>
                <a:schemeClr val="accent4"/>
              </a:solidFill>
              <a:effectLst/>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Object 4"/>
          <p:cNvGraphicFramePr>
            <a:graphicFrameLocks noChangeAspect="1"/>
          </p:cNvGraphicFramePr>
          <p:nvPr/>
        </p:nvGraphicFramePr>
        <p:xfrm>
          <a:off x="214282" y="1357298"/>
          <a:ext cx="8501122" cy="4714908"/>
        </p:xfrm>
        <a:graphic>
          <a:graphicData uri="http://schemas.openxmlformats.org/presentationml/2006/ole">
            <p:oleObj spid="_x0000_s294914" name="Visio" r:id="rId4" imgW="7488507" imgH="4354830" progId="Visio.Drawing.11">
              <p:embed/>
            </p:oleObj>
          </a:graphicData>
        </a:graphic>
      </p:graphicFrame>
      <p:sp>
        <p:nvSpPr>
          <p:cNvPr id="6" name="5 Marcador de fecha"/>
          <p:cNvSpPr>
            <a:spLocks noGrp="1"/>
          </p:cNvSpPr>
          <p:nvPr>
            <p:ph type="dt" sz="half" idx="10"/>
          </p:nvPr>
        </p:nvSpPr>
        <p:spPr/>
        <p:txBody>
          <a:bodyPr/>
          <a:lstStyle/>
          <a:p>
            <a:fld id="{8FF61978-5598-406B-8472-FAE017C8BF5C}" type="datetime1">
              <a:rPr lang="es-EC" smtClean="0"/>
              <a:pPr/>
              <a:t>25/02/2010</a:t>
            </a:fld>
            <a:endParaRPr lang="es-EC"/>
          </a:p>
        </p:txBody>
      </p:sp>
      <p:sp>
        <p:nvSpPr>
          <p:cNvPr id="7" name="6 Marcador de número de diapositiva"/>
          <p:cNvSpPr>
            <a:spLocks noGrp="1"/>
          </p:cNvSpPr>
          <p:nvPr>
            <p:ph type="sldNum" sz="quarter" idx="12"/>
          </p:nvPr>
        </p:nvSpPr>
        <p:spPr/>
        <p:txBody>
          <a:bodyPr/>
          <a:lstStyle/>
          <a:p>
            <a:fld id="{7F464379-A430-4755-A6B7-08C74190AE75}" type="slidenum">
              <a:rPr lang="es-EC" smtClean="0"/>
              <a:pPr/>
              <a:t>21</a:t>
            </a:fld>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smtClean="0">
                <a:solidFill>
                  <a:schemeClr val="accent4"/>
                </a:solidFill>
              </a:rPr>
              <a:t> Modelamiento y Simulación</a:t>
            </a:r>
            <a:endParaRPr lang="es-ES" dirty="0"/>
          </a:p>
        </p:txBody>
      </p:sp>
      <p:sp>
        <p:nvSpPr>
          <p:cNvPr id="5" name="1 Marcador de contenido"/>
          <p:cNvSpPr>
            <a:spLocks noGrp="1"/>
          </p:cNvSpPr>
          <p:nvPr>
            <p:ph idx="1"/>
          </p:nvPr>
        </p:nvSpPr>
        <p:spPr>
          <a:xfrm>
            <a:off x="457200" y="1481328"/>
            <a:ext cx="8401080" cy="4525963"/>
          </a:xfrm>
        </p:spPr>
        <p:txBody>
          <a:bodyPr>
            <a:normAutofit/>
          </a:bodyPr>
          <a:lstStyle/>
          <a:p>
            <a:pPr lvl="0">
              <a:buNone/>
            </a:pPr>
            <a:r>
              <a:rPr lang="es-EC" sz="2400" dirty="0" smtClean="0">
                <a:solidFill>
                  <a:schemeClr val="accent4"/>
                </a:solidFill>
              </a:rPr>
              <a:t>Parámetros de Simulación</a:t>
            </a:r>
            <a:endParaRPr lang="es-EC" sz="2200" dirty="0" smtClean="0"/>
          </a:p>
          <a:p>
            <a:pPr lvl="0"/>
            <a:r>
              <a:rPr lang="es-EC" sz="2200" dirty="0" smtClean="0"/>
              <a:t>Número de Subportadoras:			256</a:t>
            </a:r>
            <a:endParaRPr lang="es-ES" sz="2200" dirty="0" smtClean="0"/>
          </a:p>
          <a:p>
            <a:pPr lvl="0"/>
            <a:r>
              <a:rPr lang="es-EC" sz="2200" dirty="0" smtClean="0"/>
              <a:t>Número de Subportadoras Dato:		256</a:t>
            </a:r>
            <a:endParaRPr lang="es-ES" sz="2200" dirty="0" smtClean="0"/>
          </a:p>
          <a:p>
            <a:pPr lvl="0"/>
            <a:r>
              <a:rPr lang="es-EC" sz="2200" dirty="0" smtClean="0"/>
              <a:t>Número de Subportadoras Piloto:		0</a:t>
            </a:r>
            <a:endParaRPr lang="es-ES" sz="2200" dirty="0" smtClean="0"/>
          </a:p>
          <a:p>
            <a:pPr lvl="0"/>
            <a:r>
              <a:rPr lang="es-EC" sz="2200" dirty="0" smtClean="0"/>
              <a:t>Numero de Subportadoras nulas/guardas:	0</a:t>
            </a:r>
          </a:p>
          <a:p>
            <a:pPr lvl="0">
              <a:buNone/>
            </a:pPr>
            <a:endParaRPr lang="es-ES" sz="2200" dirty="0" smtClean="0"/>
          </a:p>
          <a:p>
            <a:pPr lvl="0"/>
            <a:r>
              <a:rPr lang="es-EC" sz="2200" dirty="0" smtClean="0"/>
              <a:t>Prefijo Cíclico:					[4, 8, 16, 32]	</a:t>
            </a:r>
            <a:endParaRPr lang="es-ES" sz="2200" dirty="0" smtClean="0"/>
          </a:p>
          <a:p>
            <a:pPr lvl="0"/>
            <a:r>
              <a:rPr lang="es-EC" sz="2200" dirty="0" smtClean="0"/>
              <a:t>Tipo de Canal:					Rayleigh</a:t>
            </a:r>
            <a:endParaRPr lang="es-ES" sz="2200" dirty="0" smtClean="0"/>
          </a:p>
          <a:p>
            <a:pPr lvl="0"/>
            <a:r>
              <a:rPr lang="es-EC" sz="2200" dirty="0" smtClean="0"/>
              <a:t>Tipo de Modulación:				16QAM y 32QAM </a:t>
            </a:r>
            <a:endParaRPr lang="es-ES" sz="2200" dirty="0" smtClean="0"/>
          </a:p>
          <a:p>
            <a:pPr>
              <a:buNone/>
            </a:pPr>
            <a:endParaRPr lang="es-ES" dirty="0"/>
          </a:p>
        </p:txBody>
      </p:sp>
      <p:sp>
        <p:nvSpPr>
          <p:cNvPr id="4" name="3 Marcador de fecha"/>
          <p:cNvSpPr>
            <a:spLocks noGrp="1"/>
          </p:cNvSpPr>
          <p:nvPr>
            <p:ph type="dt" sz="half" idx="10"/>
          </p:nvPr>
        </p:nvSpPr>
        <p:spPr/>
        <p:txBody>
          <a:bodyPr/>
          <a:lstStyle/>
          <a:p>
            <a:fld id="{A185DB6E-7AF3-4919-8802-68F60C6A953F}" type="datetime1">
              <a:rPr lang="es-EC" smtClean="0"/>
              <a:pPr/>
              <a:t>25/02/2010</a:t>
            </a:fld>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22</a:t>
            </a:fld>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5286388"/>
            <a:ext cx="8229600" cy="774720"/>
          </a:xfrm>
        </p:spPr>
        <p:txBody>
          <a:bodyPr>
            <a:normAutofit/>
          </a:bodyPr>
          <a:lstStyle/>
          <a:p>
            <a:r>
              <a:rPr lang="es-EC" sz="1600" dirty="0" smtClean="0"/>
              <a:t>Parámetros del Canal tipo Rayleigh.</a:t>
            </a:r>
            <a:endParaRPr lang="es-ES" sz="1500" dirty="0"/>
          </a:p>
        </p:txBody>
      </p:sp>
      <p:sp>
        <p:nvSpPr>
          <p:cNvPr id="5" name="4 Rectángulo"/>
          <p:cNvSpPr/>
          <p:nvPr/>
        </p:nvSpPr>
        <p:spPr>
          <a:xfrm>
            <a:off x="857224" y="714356"/>
            <a:ext cx="7500990" cy="769441"/>
          </a:xfrm>
          <a:prstGeom prst="rect">
            <a:avLst/>
          </a:prstGeom>
        </p:spPr>
        <p:txBody>
          <a:bodyPr wrap="square">
            <a:spAutoFit/>
          </a:bodyPr>
          <a:lstStyle/>
          <a:p>
            <a:r>
              <a:rPr lang="es-EC" sz="4400" dirty="0" smtClean="0">
                <a:solidFill>
                  <a:schemeClr val="accent4"/>
                </a:solidFill>
              </a:rPr>
              <a:t>Modelamiento y Simulación</a:t>
            </a:r>
            <a:endParaRPr lang="es-ES" sz="44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 name="6 Imagen"/>
          <p:cNvPicPr/>
          <p:nvPr/>
        </p:nvPicPr>
        <p:blipFill>
          <a:blip r:embed="rId3" cstate="print"/>
          <a:srcRect/>
          <a:stretch>
            <a:fillRect/>
          </a:stretch>
        </p:blipFill>
        <p:spPr bwMode="auto">
          <a:xfrm>
            <a:off x="1000100" y="1714488"/>
            <a:ext cx="7000924" cy="3500462"/>
          </a:xfrm>
          <a:prstGeom prst="rect">
            <a:avLst/>
          </a:prstGeom>
          <a:noFill/>
          <a:ln w="9525">
            <a:noFill/>
            <a:miter lim="800000"/>
            <a:headEnd/>
            <a:tailEnd/>
          </a:ln>
        </p:spPr>
      </p:pic>
      <p:sp>
        <p:nvSpPr>
          <p:cNvPr id="8" name="7 Marcador de fecha"/>
          <p:cNvSpPr>
            <a:spLocks noGrp="1"/>
          </p:cNvSpPr>
          <p:nvPr>
            <p:ph type="dt" sz="half" idx="10"/>
          </p:nvPr>
        </p:nvSpPr>
        <p:spPr/>
        <p:txBody>
          <a:bodyPr/>
          <a:lstStyle/>
          <a:p>
            <a:fld id="{F3122806-E229-4FE6-950E-D6813F362552}" type="datetime1">
              <a:rPr lang="es-EC" smtClean="0"/>
              <a:pPr/>
              <a:t>25/02/2010</a:t>
            </a:fld>
            <a:endParaRPr lang="es-EC"/>
          </a:p>
        </p:txBody>
      </p:sp>
      <p:sp>
        <p:nvSpPr>
          <p:cNvPr id="9" name="8 Marcador de número de diapositiva"/>
          <p:cNvSpPr>
            <a:spLocks noGrp="1"/>
          </p:cNvSpPr>
          <p:nvPr>
            <p:ph type="sldNum" sz="quarter" idx="12"/>
          </p:nvPr>
        </p:nvSpPr>
        <p:spPr/>
        <p:txBody>
          <a:bodyPr/>
          <a:lstStyle/>
          <a:p>
            <a:fld id="{7F464379-A430-4755-A6B7-08C74190AE75}" type="slidenum">
              <a:rPr lang="es-EC" smtClean="0"/>
              <a:pPr/>
              <a:t>23</a:t>
            </a:fld>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CODIGO PRINCIPAL</a:t>
            </a:r>
            <a:endParaRPr lang="es-EC" dirty="0"/>
          </a:p>
        </p:txBody>
      </p:sp>
      <p:sp>
        <p:nvSpPr>
          <p:cNvPr id="8" name="7 Marcador de contenido"/>
          <p:cNvSpPr>
            <a:spLocks noGrp="1"/>
          </p:cNvSpPr>
          <p:nvPr>
            <p:ph idx="1"/>
          </p:nvPr>
        </p:nvSpPr>
        <p:spPr/>
        <p:txBody>
          <a:bodyPr>
            <a:normAutofit fontScale="47500" lnSpcReduction="20000"/>
          </a:bodyPr>
          <a:lstStyle/>
          <a:p>
            <a:pPr>
              <a:buNone/>
            </a:pPr>
            <a:r>
              <a:rPr lang="en-US" sz="3400" dirty="0" smtClean="0">
                <a:solidFill>
                  <a:srgbClr val="00B050"/>
                </a:solidFill>
              </a:rPr>
              <a:t>%===================== </a:t>
            </a:r>
            <a:r>
              <a:rPr lang="en-US" sz="3400" dirty="0">
                <a:solidFill>
                  <a:srgbClr val="00B050"/>
                </a:solidFill>
              </a:rPr>
              <a:t>Parameters </a:t>
            </a:r>
            <a:r>
              <a:rPr lang="en-US" sz="3400" dirty="0" smtClean="0">
                <a:solidFill>
                  <a:srgbClr val="00B050"/>
                </a:solidFill>
              </a:rPr>
              <a:t>===========================</a:t>
            </a:r>
            <a:endParaRPr lang="es-ES" sz="3400" dirty="0">
              <a:solidFill>
                <a:srgbClr val="00B050"/>
              </a:solidFill>
            </a:endParaRPr>
          </a:p>
          <a:p>
            <a:pPr>
              <a:buNone/>
            </a:pPr>
            <a:r>
              <a:rPr lang="en-US" sz="3400" dirty="0"/>
              <a:t>NFFT = 256;                 </a:t>
            </a:r>
            <a:r>
              <a:rPr lang="en-US" sz="3400" dirty="0" smtClean="0"/>
              <a:t>		% </a:t>
            </a:r>
            <a:r>
              <a:rPr lang="en-US" sz="3400" dirty="0"/>
              <a:t>Length of FFT. </a:t>
            </a:r>
            <a:endParaRPr lang="es-ES" sz="3400" dirty="0"/>
          </a:p>
          <a:p>
            <a:pPr>
              <a:buNone/>
            </a:pPr>
            <a:r>
              <a:rPr lang="en-US" sz="3400" dirty="0"/>
              <a:t>K = 4;                      </a:t>
            </a:r>
            <a:r>
              <a:rPr lang="en-US" sz="3400" dirty="0" smtClean="0"/>
              <a:t>		% </a:t>
            </a:r>
            <a:r>
              <a:rPr lang="en-US" sz="3400" dirty="0"/>
              <a:t>Bits encoded in a M-QAM symbol. </a:t>
            </a:r>
            <a:endParaRPr lang="es-ES" sz="3400" dirty="0"/>
          </a:p>
          <a:p>
            <a:pPr>
              <a:buNone/>
            </a:pPr>
            <a:r>
              <a:rPr lang="en-US" sz="3400" dirty="0"/>
              <a:t>M = 2^K;                    </a:t>
            </a:r>
            <a:r>
              <a:rPr lang="en-US" sz="3400" dirty="0" smtClean="0"/>
              <a:t>		% </a:t>
            </a:r>
            <a:r>
              <a:rPr lang="en-US" sz="3400" dirty="0"/>
              <a:t>Level of Modulation M-QAM</a:t>
            </a:r>
            <a:endParaRPr lang="es-ES" sz="3400" dirty="0"/>
          </a:p>
          <a:p>
            <a:pPr>
              <a:buNone/>
            </a:pPr>
            <a:r>
              <a:rPr lang="en-US" sz="3400" dirty="0"/>
              <a:t>Ns = 10;                    </a:t>
            </a:r>
            <a:r>
              <a:rPr lang="en-US" sz="3400" dirty="0" smtClean="0"/>
              <a:t>		% </a:t>
            </a:r>
            <a:r>
              <a:rPr lang="en-US" sz="3400" dirty="0"/>
              <a:t>Number of Symbols for transmission. </a:t>
            </a:r>
            <a:endParaRPr lang="es-ES" sz="3400" dirty="0"/>
          </a:p>
          <a:p>
            <a:pPr>
              <a:buNone/>
            </a:pPr>
            <a:r>
              <a:rPr lang="en-US" sz="3400" dirty="0" err="1"/>
              <a:t>w_ZF</a:t>
            </a:r>
            <a:r>
              <a:rPr lang="en-US" sz="3400" dirty="0"/>
              <a:t> = ones(1, NFFT);    </a:t>
            </a:r>
            <a:r>
              <a:rPr lang="en-US" sz="3400" dirty="0" smtClean="0"/>
              <a:t>	% </a:t>
            </a:r>
            <a:r>
              <a:rPr lang="en-US" sz="3400" dirty="0"/>
              <a:t>Filter coefficients.</a:t>
            </a:r>
            <a:endParaRPr lang="es-ES" sz="3400" dirty="0"/>
          </a:p>
          <a:p>
            <a:pPr>
              <a:buNone/>
            </a:pPr>
            <a:r>
              <a:rPr lang="en-US" sz="3400" dirty="0" err="1"/>
              <a:t>w_MMSE</a:t>
            </a:r>
            <a:r>
              <a:rPr lang="en-US" sz="3400" dirty="0"/>
              <a:t> = ones(1, NFFT);     </a:t>
            </a:r>
            <a:r>
              <a:rPr lang="en-US" sz="3400" dirty="0" smtClean="0"/>
              <a:t>	% </a:t>
            </a:r>
            <a:r>
              <a:rPr lang="en-US" sz="3400" dirty="0"/>
              <a:t>Filter coefficients.</a:t>
            </a:r>
            <a:endParaRPr lang="es-ES" sz="3400" dirty="0"/>
          </a:p>
          <a:p>
            <a:pPr>
              <a:buNone/>
            </a:pPr>
            <a:r>
              <a:rPr lang="en-US" sz="3400" dirty="0" err="1"/>
              <a:t>SNRdB</a:t>
            </a:r>
            <a:r>
              <a:rPr lang="en-US" sz="3400" dirty="0"/>
              <a:t> = 0:30;               </a:t>
            </a:r>
            <a:r>
              <a:rPr lang="en-US" sz="3400" dirty="0" smtClean="0"/>
              <a:t>		% </a:t>
            </a:r>
            <a:r>
              <a:rPr lang="en-US" sz="3400" dirty="0"/>
              <a:t>SNR of AWGN in channel in dB. </a:t>
            </a:r>
            <a:endParaRPr lang="es-ES" sz="3400" dirty="0"/>
          </a:p>
          <a:p>
            <a:pPr>
              <a:buNone/>
            </a:pPr>
            <a:r>
              <a:rPr lang="en-US" sz="3400" dirty="0"/>
              <a:t>a = 1;                      </a:t>
            </a:r>
            <a:r>
              <a:rPr lang="en-US" sz="3400" dirty="0" smtClean="0"/>
              <a:t>		% </a:t>
            </a:r>
            <a:r>
              <a:rPr lang="en-US" sz="3400" dirty="0"/>
              <a:t>Figure Index</a:t>
            </a:r>
            <a:endParaRPr lang="es-ES" sz="3400" dirty="0"/>
          </a:p>
          <a:p>
            <a:pPr>
              <a:buNone/>
            </a:pPr>
            <a:r>
              <a:rPr lang="en-US" sz="3400" dirty="0"/>
              <a:t> </a:t>
            </a:r>
            <a:endParaRPr lang="es-ES" sz="3400" dirty="0"/>
          </a:p>
          <a:p>
            <a:pPr>
              <a:buNone/>
            </a:pPr>
            <a:r>
              <a:rPr lang="en-US" sz="3400" dirty="0">
                <a:solidFill>
                  <a:srgbClr val="00B050"/>
                </a:solidFill>
              </a:rPr>
              <a:t>%=============== </a:t>
            </a:r>
            <a:r>
              <a:rPr lang="en-US" sz="3400" dirty="0" err="1">
                <a:solidFill>
                  <a:srgbClr val="00B050"/>
                </a:solidFill>
              </a:rPr>
              <a:t>Vaiables</a:t>
            </a:r>
            <a:r>
              <a:rPr lang="en-US" sz="3400" dirty="0">
                <a:solidFill>
                  <a:srgbClr val="00B050"/>
                </a:solidFill>
              </a:rPr>
              <a:t> for ZF </a:t>
            </a:r>
            <a:r>
              <a:rPr lang="en-US" sz="3400" dirty="0" err="1">
                <a:solidFill>
                  <a:srgbClr val="00B050"/>
                </a:solidFill>
              </a:rPr>
              <a:t>Equ</a:t>
            </a:r>
            <a:r>
              <a:rPr lang="en-US" sz="3400" dirty="0">
                <a:solidFill>
                  <a:srgbClr val="00B050"/>
                </a:solidFill>
              </a:rPr>
              <a:t> ===========================</a:t>
            </a:r>
            <a:endParaRPr lang="es-ES" sz="3400" dirty="0">
              <a:solidFill>
                <a:srgbClr val="00B050"/>
              </a:solidFill>
            </a:endParaRPr>
          </a:p>
          <a:p>
            <a:pPr>
              <a:buNone/>
            </a:pPr>
            <a:r>
              <a:rPr lang="en-US" sz="3400" dirty="0" err="1"/>
              <a:t>ber_ZF</a:t>
            </a:r>
            <a:r>
              <a:rPr lang="en-US" sz="3400" dirty="0"/>
              <a:t> = zeros(1,length(</a:t>
            </a:r>
            <a:r>
              <a:rPr lang="en-US" sz="3400" dirty="0" err="1"/>
              <a:t>SNRdB</a:t>
            </a:r>
            <a:r>
              <a:rPr lang="en-US" sz="3400" dirty="0"/>
              <a:t>));</a:t>
            </a:r>
            <a:endParaRPr lang="es-ES" sz="3400" dirty="0"/>
          </a:p>
          <a:p>
            <a:pPr>
              <a:buNone/>
            </a:pPr>
            <a:r>
              <a:rPr lang="en-US" sz="3400" dirty="0" err="1"/>
              <a:t>bit_error_rate_ZF</a:t>
            </a:r>
            <a:r>
              <a:rPr lang="en-US" sz="3400" dirty="0"/>
              <a:t> = zeros(1,length(</a:t>
            </a:r>
            <a:r>
              <a:rPr lang="en-US" sz="3400" dirty="0" err="1"/>
              <a:t>SNRdB</a:t>
            </a:r>
            <a:r>
              <a:rPr lang="en-US" sz="3400" dirty="0"/>
              <a:t>));</a:t>
            </a:r>
            <a:endParaRPr lang="es-ES" sz="3400" dirty="0"/>
          </a:p>
          <a:p>
            <a:pPr>
              <a:buNone/>
            </a:pPr>
            <a:r>
              <a:rPr lang="en-US" sz="3400" dirty="0"/>
              <a:t> </a:t>
            </a:r>
            <a:endParaRPr lang="es-ES" sz="3400" dirty="0"/>
          </a:p>
          <a:p>
            <a:pPr>
              <a:buNone/>
            </a:pPr>
            <a:r>
              <a:rPr lang="en-US" sz="3400" dirty="0">
                <a:solidFill>
                  <a:srgbClr val="00B050"/>
                </a:solidFill>
              </a:rPr>
              <a:t>%=============== </a:t>
            </a:r>
            <a:r>
              <a:rPr lang="en-US" sz="3400" dirty="0" err="1">
                <a:solidFill>
                  <a:srgbClr val="00B050"/>
                </a:solidFill>
              </a:rPr>
              <a:t>Vaiables</a:t>
            </a:r>
            <a:r>
              <a:rPr lang="en-US" sz="3400" dirty="0">
                <a:solidFill>
                  <a:srgbClr val="00B050"/>
                </a:solidFill>
              </a:rPr>
              <a:t> for MMSE </a:t>
            </a:r>
            <a:r>
              <a:rPr lang="en-US" sz="3400" dirty="0" err="1">
                <a:solidFill>
                  <a:srgbClr val="00B050"/>
                </a:solidFill>
              </a:rPr>
              <a:t>Equ</a:t>
            </a:r>
            <a:r>
              <a:rPr lang="en-US" sz="3400" dirty="0">
                <a:solidFill>
                  <a:srgbClr val="00B050"/>
                </a:solidFill>
              </a:rPr>
              <a:t> </a:t>
            </a:r>
            <a:r>
              <a:rPr lang="en-US" sz="3400" dirty="0" smtClean="0">
                <a:solidFill>
                  <a:srgbClr val="00B050"/>
                </a:solidFill>
              </a:rPr>
              <a:t>========================</a:t>
            </a:r>
            <a:endParaRPr lang="es-ES" sz="3400" dirty="0">
              <a:solidFill>
                <a:srgbClr val="00B050"/>
              </a:solidFill>
            </a:endParaRPr>
          </a:p>
          <a:p>
            <a:pPr>
              <a:buNone/>
            </a:pPr>
            <a:r>
              <a:rPr lang="en-US" sz="3400" dirty="0" err="1"/>
              <a:t>ber_MMSE</a:t>
            </a:r>
            <a:r>
              <a:rPr lang="en-US" sz="3400" dirty="0"/>
              <a:t> = zeros(1,length(</a:t>
            </a:r>
            <a:r>
              <a:rPr lang="en-US" sz="3400" dirty="0" err="1"/>
              <a:t>SNRdB</a:t>
            </a:r>
            <a:r>
              <a:rPr lang="en-US" sz="3400" dirty="0"/>
              <a:t>));</a:t>
            </a:r>
            <a:endParaRPr lang="es-ES" sz="3400" dirty="0"/>
          </a:p>
          <a:p>
            <a:pPr>
              <a:buNone/>
            </a:pPr>
            <a:r>
              <a:rPr lang="en-US" sz="3400" dirty="0" err="1"/>
              <a:t>bit_error_rate_MMSE</a:t>
            </a:r>
            <a:r>
              <a:rPr lang="en-US" sz="3400" dirty="0"/>
              <a:t> = zeros(1,length(</a:t>
            </a:r>
            <a:r>
              <a:rPr lang="en-US" sz="3400" dirty="0" err="1"/>
              <a:t>SNRdB</a:t>
            </a:r>
            <a:r>
              <a:rPr lang="en-US" sz="3400" dirty="0"/>
              <a:t>));</a:t>
            </a:r>
            <a:endParaRPr lang="es-ES" sz="3400" dirty="0"/>
          </a:p>
          <a:p>
            <a:pPr>
              <a:buNone/>
            </a:pPr>
            <a:endParaRPr lang="es-EC" dirty="0"/>
          </a:p>
        </p:txBody>
      </p:sp>
      <p:sp>
        <p:nvSpPr>
          <p:cNvPr id="4" name="3 Marcador de fecha"/>
          <p:cNvSpPr>
            <a:spLocks noGrp="1"/>
          </p:cNvSpPr>
          <p:nvPr>
            <p:ph type="dt" sz="half" idx="10"/>
          </p:nvPr>
        </p:nvSpPr>
        <p:spPr/>
        <p:txBody>
          <a:bodyPr/>
          <a:lstStyle/>
          <a:p>
            <a:fld id="{21302217-7432-40D2-AC86-F982ADCBBD35}"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24</a:t>
            </a:fld>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CODIGO PRINCIPAL</a:t>
            </a:r>
            <a:endParaRPr lang="es-EC" dirty="0"/>
          </a:p>
        </p:txBody>
      </p:sp>
      <p:sp>
        <p:nvSpPr>
          <p:cNvPr id="3" name="2 Marcador de contenido"/>
          <p:cNvSpPr>
            <a:spLocks noGrp="1"/>
          </p:cNvSpPr>
          <p:nvPr>
            <p:ph idx="1"/>
          </p:nvPr>
        </p:nvSpPr>
        <p:spPr/>
        <p:txBody>
          <a:bodyPr>
            <a:normAutofit/>
          </a:bodyPr>
          <a:lstStyle/>
          <a:p>
            <a:pPr>
              <a:buNone/>
            </a:pPr>
            <a:r>
              <a:rPr lang="en-US" sz="1700" dirty="0">
                <a:solidFill>
                  <a:srgbClr val="00B050"/>
                </a:solidFill>
              </a:rPr>
              <a:t>%=================== Simulation </a:t>
            </a:r>
            <a:r>
              <a:rPr lang="en-US" sz="1700" dirty="0" smtClean="0">
                <a:solidFill>
                  <a:srgbClr val="00B050"/>
                </a:solidFill>
              </a:rPr>
              <a:t>===================== </a:t>
            </a:r>
            <a:endParaRPr lang="es-ES" sz="1700" dirty="0">
              <a:solidFill>
                <a:srgbClr val="00B050"/>
              </a:solidFill>
            </a:endParaRPr>
          </a:p>
          <a:p>
            <a:pPr>
              <a:buNone/>
            </a:pPr>
            <a:r>
              <a:rPr lang="en-US" sz="1700" dirty="0"/>
              <a:t>for </a:t>
            </a:r>
            <a:r>
              <a:rPr lang="en-US" sz="1700" dirty="0" err="1"/>
              <a:t>CPLen</a:t>
            </a:r>
            <a:r>
              <a:rPr lang="en-US" sz="1700" dirty="0"/>
              <a:t> = [4 8 16 32] % Length of Cyclic Prefix. </a:t>
            </a:r>
            <a:endParaRPr lang="es-ES" sz="1700" dirty="0"/>
          </a:p>
          <a:p>
            <a:pPr>
              <a:buNone/>
            </a:pPr>
            <a:r>
              <a:rPr lang="en-US" sz="1700" dirty="0"/>
              <a:t> </a:t>
            </a:r>
            <a:endParaRPr lang="es-ES" sz="1700" dirty="0"/>
          </a:p>
          <a:p>
            <a:pPr>
              <a:buNone/>
            </a:pPr>
            <a:r>
              <a:rPr lang="en-US" sz="1700" dirty="0"/>
              <a:t>    for sym=1:Ns </a:t>
            </a:r>
            <a:endParaRPr lang="es-ES" sz="1700" dirty="0"/>
          </a:p>
          <a:p>
            <a:pPr>
              <a:buNone/>
            </a:pPr>
            <a:r>
              <a:rPr lang="en-US" sz="1700" dirty="0"/>
              <a:t>    </a:t>
            </a:r>
            <a:r>
              <a:rPr lang="en-US" sz="1700" dirty="0">
                <a:solidFill>
                  <a:srgbClr val="00B050"/>
                </a:solidFill>
              </a:rPr>
              <a:t>%----------- Data </a:t>
            </a:r>
            <a:r>
              <a:rPr lang="en-US" sz="1700" dirty="0" err="1">
                <a:solidFill>
                  <a:srgbClr val="00B050"/>
                </a:solidFill>
              </a:rPr>
              <a:t>Genration</a:t>
            </a:r>
            <a:r>
              <a:rPr lang="en-US" sz="1700" dirty="0">
                <a:solidFill>
                  <a:srgbClr val="00B050"/>
                </a:solidFill>
              </a:rPr>
              <a:t> ------------------ </a:t>
            </a:r>
            <a:endParaRPr lang="es-ES" sz="1700" dirty="0">
              <a:solidFill>
                <a:srgbClr val="00B050"/>
              </a:solidFill>
            </a:endParaRPr>
          </a:p>
          <a:p>
            <a:pPr>
              <a:buNone/>
            </a:pPr>
            <a:r>
              <a:rPr lang="en-US" sz="1700" dirty="0"/>
              <a:t>    input = </a:t>
            </a:r>
            <a:r>
              <a:rPr lang="en-US" sz="1700" dirty="0" err="1"/>
              <a:t>randint</a:t>
            </a:r>
            <a:r>
              <a:rPr lang="en-US" sz="1700" dirty="0"/>
              <a:t>(1,NFFT,M);</a:t>
            </a:r>
            <a:endParaRPr lang="es-ES" sz="1700" dirty="0"/>
          </a:p>
          <a:p>
            <a:pPr>
              <a:buNone/>
            </a:pPr>
            <a:r>
              <a:rPr lang="en-US" sz="1700" dirty="0"/>
              <a:t>    % Decimal to Binary</a:t>
            </a:r>
            <a:endParaRPr lang="es-ES" sz="1700" dirty="0"/>
          </a:p>
          <a:p>
            <a:pPr>
              <a:buNone/>
            </a:pPr>
            <a:r>
              <a:rPr lang="en-US" sz="1700" dirty="0"/>
              <a:t>    input2bin = de2bi(</a:t>
            </a:r>
            <a:r>
              <a:rPr lang="en-US" sz="1700" dirty="0" err="1"/>
              <a:t>input,'left-msb</a:t>
            </a:r>
            <a:r>
              <a:rPr lang="en-US" sz="1700" dirty="0"/>
              <a:t>');</a:t>
            </a:r>
            <a:endParaRPr lang="es-ES" sz="1700" dirty="0"/>
          </a:p>
          <a:p>
            <a:pPr>
              <a:buNone/>
            </a:pPr>
            <a:r>
              <a:rPr lang="en-US" sz="1700" dirty="0"/>
              <a:t>    </a:t>
            </a:r>
            <a:r>
              <a:rPr lang="en-US" sz="1700" dirty="0">
                <a:solidFill>
                  <a:srgbClr val="00B050"/>
                </a:solidFill>
              </a:rPr>
              <a:t>%------------- Transmit Data -----------------</a:t>
            </a:r>
            <a:endParaRPr lang="es-ES" sz="1700" dirty="0">
              <a:solidFill>
                <a:srgbClr val="00B050"/>
              </a:solidFill>
            </a:endParaRPr>
          </a:p>
          <a:p>
            <a:pPr>
              <a:buNone/>
            </a:pPr>
            <a:r>
              <a:rPr lang="en-US" sz="1700" dirty="0"/>
              <a:t>    [</a:t>
            </a:r>
            <a:r>
              <a:rPr lang="en-US" sz="1700" dirty="0" err="1"/>
              <a:t>signal_tx,input_symbols</a:t>
            </a:r>
            <a:r>
              <a:rPr lang="en-US" sz="1700" dirty="0"/>
              <a:t>] = </a:t>
            </a:r>
            <a:r>
              <a:rPr lang="en-US" sz="1700" dirty="0">
                <a:solidFill>
                  <a:srgbClr val="002060"/>
                </a:solidFill>
              </a:rPr>
              <a:t>transmitter</a:t>
            </a:r>
            <a:r>
              <a:rPr lang="en-US" sz="1700" dirty="0"/>
              <a:t>(input, NFFT, </a:t>
            </a:r>
            <a:r>
              <a:rPr lang="en-US" sz="1700" dirty="0" err="1"/>
              <a:t>CPLen</a:t>
            </a:r>
            <a:r>
              <a:rPr lang="en-US" sz="1700" dirty="0"/>
              <a:t>, M);</a:t>
            </a:r>
            <a:endParaRPr lang="es-ES" sz="1700" dirty="0"/>
          </a:p>
          <a:p>
            <a:pPr>
              <a:buNone/>
            </a:pPr>
            <a:r>
              <a:rPr lang="en-US" sz="1700" dirty="0"/>
              <a:t>    for </a:t>
            </a:r>
            <a:r>
              <a:rPr lang="en-US" sz="1700" dirty="0" err="1"/>
              <a:t>snr</a:t>
            </a:r>
            <a:r>
              <a:rPr lang="en-US" sz="1700" dirty="0"/>
              <a:t> = 1:length(</a:t>
            </a:r>
            <a:r>
              <a:rPr lang="en-US" sz="1700" dirty="0" err="1"/>
              <a:t>SNRdB</a:t>
            </a:r>
            <a:r>
              <a:rPr lang="en-US" sz="1700" dirty="0"/>
              <a:t>)</a:t>
            </a:r>
            <a:endParaRPr lang="es-ES" sz="1700" dirty="0"/>
          </a:p>
          <a:p>
            <a:pPr>
              <a:buNone/>
            </a:pPr>
            <a:r>
              <a:rPr lang="en-US" sz="1700" dirty="0"/>
              <a:t>    </a:t>
            </a:r>
            <a:r>
              <a:rPr lang="en-US" sz="1700" dirty="0">
                <a:solidFill>
                  <a:srgbClr val="00B050"/>
                </a:solidFill>
              </a:rPr>
              <a:t>%--------------------- Channel ---------------------------</a:t>
            </a:r>
            <a:endParaRPr lang="es-ES" sz="1700" dirty="0">
              <a:solidFill>
                <a:srgbClr val="00B050"/>
              </a:solidFill>
            </a:endParaRPr>
          </a:p>
          <a:p>
            <a:pPr>
              <a:buNone/>
            </a:pPr>
            <a:r>
              <a:rPr lang="en-US" sz="1700" dirty="0"/>
              <a:t>    [</a:t>
            </a:r>
            <a:r>
              <a:rPr lang="en-US" sz="1700" dirty="0" err="1"/>
              <a:t>signal_rx,h</a:t>
            </a:r>
            <a:r>
              <a:rPr lang="en-US" sz="1700" dirty="0"/>
              <a:t>] = </a:t>
            </a:r>
            <a:r>
              <a:rPr lang="en-US" sz="1700" dirty="0">
                <a:solidFill>
                  <a:srgbClr val="002060"/>
                </a:solidFill>
              </a:rPr>
              <a:t>channel</a:t>
            </a:r>
            <a:r>
              <a:rPr lang="en-US" sz="1700" dirty="0"/>
              <a:t>(</a:t>
            </a:r>
            <a:r>
              <a:rPr lang="en-US" sz="1700" dirty="0" err="1"/>
              <a:t>signal_tx,snr</a:t>
            </a:r>
            <a:r>
              <a:rPr lang="en-US" sz="1700" dirty="0"/>
              <a:t>); </a:t>
            </a:r>
            <a:endParaRPr lang="es-ES" sz="1700" dirty="0"/>
          </a:p>
          <a:p>
            <a:pPr>
              <a:buNone/>
            </a:pPr>
            <a:endParaRPr lang="es-EC" dirty="0"/>
          </a:p>
        </p:txBody>
      </p:sp>
      <p:sp>
        <p:nvSpPr>
          <p:cNvPr id="4" name="3 Marcador de fecha"/>
          <p:cNvSpPr>
            <a:spLocks noGrp="1"/>
          </p:cNvSpPr>
          <p:nvPr>
            <p:ph type="dt" sz="half" idx="10"/>
          </p:nvPr>
        </p:nvSpPr>
        <p:spPr/>
        <p:txBody>
          <a:bodyPr/>
          <a:lstStyle/>
          <a:p>
            <a:fld id="{DFDFC9B0-21AD-4C8F-AC51-7E0E93AD7A0A}"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25</a:t>
            </a:fld>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CODIGO PRINCIPAL</a:t>
            </a:r>
            <a:endParaRPr lang="es-EC" dirty="0"/>
          </a:p>
        </p:txBody>
      </p:sp>
      <p:sp>
        <p:nvSpPr>
          <p:cNvPr id="3" name="2 Marcador de contenido"/>
          <p:cNvSpPr>
            <a:spLocks noGrp="1"/>
          </p:cNvSpPr>
          <p:nvPr>
            <p:ph idx="1"/>
          </p:nvPr>
        </p:nvSpPr>
        <p:spPr>
          <a:xfrm>
            <a:off x="457200" y="1357298"/>
            <a:ext cx="8229600" cy="5143536"/>
          </a:xfrm>
        </p:spPr>
        <p:txBody>
          <a:bodyPr>
            <a:normAutofit fontScale="25000" lnSpcReduction="20000"/>
          </a:bodyPr>
          <a:lstStyle/>
          <a:p>
            <a:pPr>
              <a:buNone/>
            </a:pPr>
            <a:r>
              <a:rPr lang="en-US" sz="5600" dirty="0">
                <a:solidFill>
                  <a:srgbClr val="00B050"/>
                </a:solidFill>
              </a:rPr>
              <a:t>%-------------- Receiver Data ZF and MMSE ----------------</a:t>
            </a:r>
            <a:endParaRPr lang="es-ES" sz="5600" dirty="0">
              <a:solidFill>
                <a:srgbClr val="00B050"/>
              </a:solidFill>
            </a:endParaRPr>
          </a:p>
          <a:p>
            <a:pPr>
              <a:buNone/>
            </a:pPr>
            <a:r>
              <a:rPr lang="en-US" sz="5600" dirty="0"/>
              <a:t>    </a:t>
            </a:r>
            <a:r>
              <a:rPr lang="en-US" sz="5600" dirty="0" smtClean="0">
                <a:solidFill>
                  <a:srgbClr val="00B050"/>
                </a:solidFill>
              </a:rPr>
              <a:t>% </a:t>
            </a:r>
            <a:r>
              <a:rPr lang="en-US" sz="5600" dirty="0">
                <a:solidFill>
                  <a:srgbClr val="00B050"/>
                </a:solidFill>
              </a:rPr>
              <a:t>Receiver ZF</a:t>
            </a:r>
            <a:endParaRPr lang="es-ES" sz="5600" dirty="0">
              <a:solidFill>
                <a:srgbClr val="00B050"/>
              </a:solidFill>
            </a:endParaRPr>
          </a:p>
          <a:p>
            <a:pPr>
              <a:buNone/>
            </a:pPr>
            <a:r>
              <a:rPr lang="en-US" sz="5600" dirty="0"/>
              <a:t>    [</a:t>
            </a:r>
            <a:r>
              <a:rPr lang="en-US" sz="5600" dirty="0" err="1"/>
              <a:t>signal_recovered_ZF</a:t>
            </a:r>
            <a:r>
              <a:rPr lang="en-US" sz="5600" dirty="0"/>
              <a:t>, </a:t>
            </a:r>
            <a:r>
              <a:rPr lang="en-US" sz="5600" dirty="0" err="1"/>
              <a:t>w_ZF</a:t>
            </a:r>
            <a:r>
              <a:rPr lang="en-US" sz="5600" dirty="0"/>
              <a:t>, </a:t>
            </a:r>
            <a:r>
              <a:rPr lang="en-US" sz="5600" dirty="0" err="1"/>
              <a:t>output_symbols_ZF</a:t>
            </a:r>
            <a:r>
              <a:rPr lang="en-US" sz="5600" dirty="0"/>
              <a:t>] = </a:t>
            </a:r>
            <a:r>
              <a:rPr lang="en-US" sz="5600" dirty="0" err="1">
                <a:solidFill>
                  <a:srgbClr val="FF0000"/>
                </a:solidFill>
              </a:rPr>
              <a:t>receiver_ZF</a:t>
            </a:r>
            <a:r>
              <a:rPr lang="en-US" sz="5600" dirty="0"/>
              <a:t>(</a:t>
            </a:r>
            <a:r>
              <a:rPr lang="en-US" sz="5600" dirty="0" err="1"/>
              <a:t>signal_rx</a:t>
            </a:r>
            <a:r>
              <a:rPr lang="en-US" sz="5600" dirty="0"/>
              <a:t>, </a:t>
            </a:r>
            <a:r>
              <a:rPr lang="en-US" sz="5600" dirty="0" err="1"/>
              <a:t>input_symbols</a:t>
            </a:r>
            <a:r>
              <a:rPr lang="en-US" sz="5600" dirty="0"/>
              <a:t>, NFFT, </a:t>
            </a:r>
            <a:r>
              <a:rPr lang="en-US" sz="5600" dirty="0" err="1"/>
              <a:t>CPLen</a:t>
            </a:r>
            <a:r>
              <a:rPr lang="en-US" sz="5600" dirty="0"/>
              <a:t>, M, </a:t>
            </a:r>
            <a:r>
              <a:rPr lang="en-US" sz="5600" dirty="0" err="1"/>
              <a:t>w_ZF</a:t>
            </a:r>
            <a:r>
              <a:rPr lang="en-US" sz="5600" dirty="0"/>
              <a:t>);</a:t>
            </a:r>
            <a:endParaRPr lang="es-ES" sz="5600" dirty="0"/>
          </a:p>
          <a:p>
            <a:pPr>
              <a:buNone/>
            </a:pPr>
            <a:r>
              <a:rPr lang="en-US" sz="5600" dirty="0"/>
              <a:t>    signal_recovered_ZF2bin = de2bi(</a:t>
            </a:r>
            <a:r>
              <a:rPr lang="en-US" sz="5600" dirty="0" err="1"/>
              <a:t>signal_recovered_ZF,'left-msb</a:t>
            </a:r>
            <a:r>
              <a:rPr lang="en-US" sz="5600" dirty="0"/>
              <a:t>');        </a:t>
            </a:r>
            <a:endParaRPr lang="es-ES" sz="5600" dirty="0"/>
          </a:p>
          <a:p>
            <a:pPr>
              <a:buNone/>
            </a:pPr>
            <a:r>
              <a:rPr lang="en-US" sz="5600" dirty="0"/>
              <a:t>    </a:t>
            </a:r>
            <a:endParaRPr lang="es-ES" sz="5600" dirty="0"/>
          </a:p>
          <a:p>
            <a:pPr>
              <a:buNone/>
            </a:pPr>
            <a:r>
              <a:rPr lang="en-US" sz="5600" dirty="0"/>
              <a:t>    </a:t>
            </a:r>
            <a:r>
              <a:rPr lang="en-US" sz="5600" dirty="0">
                <a:solidFill>
                  <a:srgbClr val="00B050"/>
                </a:solidFill>
              </a:rPr>
              <a:t>% Receiver MMSE</a:t>
            </a:r>
            <a:endParaRPr lang="es-ES" sz="5600" dirty="0">
              <a:solidFill>
                <a:srgbClr val="00B050"/>
              </a:solidFill>
            </a:endParaRPr>
          </a:p>
          <a:p>
            <a:pPr>
              <a:buNone/>
            </a:pPr>
            <a:r>
              <a:rPr lang="en-US" sz="5600" dirty="0"/>
              <a:t>    [</a:t>
            </a:r>
            <a:r>
              <a:rPr lang="en-US" sz="5600" dirty="0" err="1"/>
              <a:t>signal_recovered_MMSE</a:t>
            </a:r>
            <a:r>
              <a:rPr lang="en-US" sz="5600" dirty="0"/>
              <a:t>, </a:t>
            </a:r>
            <a:r>
              <a:rPr lang="en-US" sz="5600" dirty="0" err="1"/>
              <a:t>new_w_MMSE</a:t>
            </a:r>
            <a:r>
              <a:rPr lang="en-US" sz="5600" dirty="0"/>
              <a:t>, </a:t>
            </a:r>
            <a:r>
              <a:rPr lang="en-US" sz="5600" dirty="0" err="1"/>
              <a:t>output_symbols_MMSE</a:t>
            </a:r>
            <a:r>
              <a:rPr lang="en-US" sz="5600" dirty="0"/>
              <a:t>] = </a:t>
            </a:r>
            <a:r>
              <a:rPr lang="en-US" sz="5600" dirty="0" err="1">
                <a:solidFill>
                  <a:srgbClr val="FF0000"/>
                </a:solidFill>
              </a:rPr>
              <a:t>receiver_mmse</a:t>
            </a:r>
            <a:r>
              <a:rPr lang="en-US" sz="5600" dirty="0"/>
              <a:t>(</a:t>
            </a:r>
            <a:r>
              <a:rPr lang="en-US" sz="5600" dirty="0" err="1"/>
              <a:t>signal_rx</a:t>
            </a:r>
            <a:r>
              <a:rPr lang="en-US" sz="5600" dirty="0"/>
              <a:t>, </a:t>
            </a:r>
            <a:r>
              <a:rPr lang="en-US" sz="5600" dirty="0" err="1"/>
              <a:t>input_symbols</a:t>
            </a:r>
            <a:r>
              <a:rPr lang="en-US" sz="5600" dirty="0"/>
              <a:t>, NFFT, </a:t>
            </a:r>
            <a:r>
              <a:rPr lang="en-US" sz="5600" dirty="0" err="1"/>
              <a:t>CPLen</a:t>
            </a:r>
            <a:r>
              <a:rPr lang="en-US" sz="5600" dirty="0"/>
              <a:t>, M, </a:t>
            </a:r>
            <a:r>
              <a:rPr lang="en-US" sz="5600" dirty="0" err="1"/>
              <a:t>w_MMSE</a:t>
            </a:r>
            <a:r>
              <a:rPr lang="en-US" sz="5600" dirty="0"/>
              <a:t>, </a:t>
            </a:r>
            <a:r>
              <a:rPr lang="en-US" sz="5600" dirty="0" err="1"/>
              <a:t>snr</a:t>
            </a:r>
            <a:r>
              <a:rPr lang="en-US" sz="5600" dirty="0"/>
              <a:t>);    </a:t>
            </a:r>
            <a:endParaRPr lang="es-ES" sz="5600" dirty="0"/>
          </a:p>
          <a:p>
            <a:pPr>
              <a:buNone/>
            </a:pPr>
            <a:r>
              <a:rPr lang="en-US" sz="5600" dirty="0"/>
              <a:t>    </a:t>
            </a:r>
            <a:r>
              <a:rPr lang="en-US" sz="5600" dirty="0" err="1"/>
              <a:t>w_MMSE</a:t>
            </a:r>
            <a:r>
              <a:rPr lang="en-US" sz="5600" dirty="0"/>
              <a:t> = </a:t>
            </a:r>
            <a:r>
              <a:rPr lang="en-US" sz="5600" dirty="0" err="1"/>
              <a:t>new_w_MMSE</a:t>
            </a:r>
            <a:r>
              <a:rPr lang="en-US" sz="5600" dirty="0"/>
              <a:t>;</a:t>
            </a:r>
            <a:endParaRPr lang="es-ES" sz="5600" dirty="0"/>
          </a:p>
          <a:p>
            <a:pPr>
              <a:buNone/>
            </a:pPr>
            <a:r>
              <a:rPr lang="en-US" sz="5600" dirty="0"/>
              <a:t>    % Decimal To Binary</a:t>
            </a:r>
            <a:endParaRPr lang="es-ES" sz="5600" dirty="0"/>
          </a:p>
          <a:p>
            <a:pPr>
              <a:buNone/>
            </a:pPr>
            <a:r>
              <a:rPr lang="en-US" sz="5600" dirty="0"/>
              <a:t>    signal_recovered_MMSE2bin = de2bi(</a:t>
            </a:r>
            <a:r>
              <a:rPr lang="en-US" sz="5600" dirty="0" err="1"/>
              <a:t>signal_recovered_MMSE,'left-msb</a:t>
            </a:r>
            <a:r>
              <a:rPr lang="en-US" sz="5600" dirty="0"/>
              <a:t>');</a:t>
            </a:r>
            <a:endParaRPr lang="es-ES" sz="5600" dirty="0"/>
          </a:p>
          <a:p>
            <a:pPr>
              <a:buNone/>
            </a:pPr>
            <a:r>
              <a:rPr lang="en-US" sz="5600" dirty="0"/>
              <a:t>        </a:t>
            </a:r>
            <a:endParaRPr lang="es-ES" sz="5600" dirty="0"/>
          </a:p>
          <a:p>
            <a:pPr>
              <a:buNone/>
            </a:pPr>
            <a:r>
              <a:rPr lang="en-US" sz="5600" dirty="0"/>
              <a:t>    </a:t>
            </a:r>
            <a:r>
              <a:rPr lang="en-US" sz="5600" dirty="0">
                <a:solidFill>
                  <a:srgbClr val="00B050"/>
                </a:solidFill>
              </a:rPr>
              <a:t>%------- Bit Error Rate Instantaneous --------</a:t>
            </a:r>
            <a:endParaRPr lang="es-ES" sz="5600" dirty="0">
              <a:solidFill>
                <a:srgbClr val="00B050"/>
              </a:solidFill>
            </a:endParaRPr>
          </a:p>
          <a:p>
            <a:pPr>
              <a:buNone/>
            </a:pPr>
            <a:r>
              <a:rPr lang="en-US" sz="5600" dirty="0"/>
              <a:t>    % BER ZF</a:t>
            </a:r>
            <a:endParaRPr lang="es-ES" sz="5600" dirty="0"/>
          </a:p>
          <a:p>
            <a:pPr>
              <a:buNone/>
            </a:pPr>
            <a:r>
              <a:rPr lang="en-US" sz="5600" dirty="0"/>
              <a:t>    [</a:t>
            </a:r>
            <a:r>
              <a:rPr lang="en-US" sz="5600" dirty="0" err="1"/>
              <a:t>nerr,ber_ZF</a:t>
            </a:r>
            <a:r>
              <a:rPr lang="en-US" sz="5600" dirty="0"/>
              <a:t>(</a:t>
            </a:r>
            <a:r>
              <a:rPr lang="en-US" sz="5600" dirty="0" err="1"/>
              <a:t>snr</a:t>
            </a:r>
            <a:r>
              <a:rPr lang="en-US" sz="5600" dirty="0"/>
              <a:t>)] = </a:t>
            </a:r>
            <a:r>
              <a:rPr lang="en-US" sz="5600" dirty="0" err="1"/>
              <a:t>biterr</a:t>
            </a:r>
            <a:r>
              <a:rPr lang="en-US" sz="5600" dirty="0"/>
              <a:t>(input2bin, signal_recovered_ZF2bin);</a:t>
            </a:r>
            <a:endParaRPr lang="es-ES" sz="5600" dirty="0"/>
          </a:p>
          <a:p>
            <a:pPr>
              <a:buNone/>
            </a:pPr>
            <a:r>
              <a:rPr lang="en-US" sz="5600" dirty="0"/>
              <a:t>    % BER MMSE</a:t>
            </a:r>
            <a:endParaRPr lang="es-ES" sz="5600" dirty="0"/>
          </a:p>
          <a:p>
            <a:pPr>
              <a:buNone/>
            </a:pPr>
            <a:r>
              <a:rPr lang="en-US" sz="5600" dirty="0"/>
              <a:t>    [</a:t>
            </a:r>
            <a:r>
              <a:rPr lang="en-US" sz="5600" dirty="0" err="1"/>
              <a:t>nerr,ber_MMSE</a:t>
            </a:r>
            <a:r>
              <a:rPr lang="en-US" sz="5600" dirty="0"/>
              <a:t>(</a:t>
            </a:r>
            <a:r>
              <a:rPr lang="en-US" sz="5600" dirty="0" err="1"/>
              <a:t>snr</a:t>
            </a:r>
            <a:r>
              <a:rPr lang="en-US" sz="5600" dirty="0"/>
              <a:t>)] = </a:t>
            </a:r>
            <a:r>
              <a:rPr lang="en-US" sz="5600" dirty="0" err="1"/>
              <a:t>biterr</a:t>
            </a:r>
            <a:r>
              <a:rPr lang="en-US" sz="5600" dirty="0"/>
              <a:t>(input2bin,signal_recovered_MMSE2bin);</a:t>
            </a:r>
            <a:endParaRPr lang="es-ES" sz="5600" dirty="0"/>
          </a:p>
          <a:p>
            <a:pPr>
              <a:buNone/>
            </a:pPr>
            <a:r>
              <a:rPr lang="en-US" sz="5600" dirty="0"/>
              <a:t>    end</a:t>
            </a:r>
            <a:endParaRPr lang="es-ES" sz="5600" dirty="0"/>
          </a:p>
          <a:p>
            <a:pPr>
              <a:buNone/>
            </a:pPr>
            <a:r>
              <a:rPr lang="en-US" sz="5600" dirty="0"/>
              <a:t>    </a:t>
            </a:r>
            <a:endParaRPr lang="es-ES" sz="5600" dirty="0"/>
          </a:p>
          <a:p>
            <a:pPr>
              <a:buNone/>
            </a:pPr>
            <a:r>
              <a:rPr lang="en-US" sz="5600" dirty="0"/>
              <a:t>    </a:t>
            </a:r>
            <a:r>
              <a:rPr lang="en-US" sz="5600" dirty="0" err="1"/>
              <a:t>bit_error_rate_ZF</a:t>
            </a:r>
            <a:r>
              <a:rPr lang="en-US" sz="5600" dirty="0"/>
              <a:t> = </a:t>
            </a:r>
            <a:r>
              <a:rPr lang="en-US" sz="5600" dirty="0" err="1"/>
              <a:t>bit_error_rate_ZF</a:t>
            </a:r>
            <a:r>
              <a:rPr lang="en-US" sz="5600" dirty="0"/>
              <a:t> + </a:t>
            </a:r>
            <a:r>
              <a:rPr lang="en-US" sz="5600" dirty="0" err="1"/>
              <a:t>ber_ZF</a:t>
            </a:r>
            <a:r>
              <a:rPr lang="en-US" sz="5600" dirty="0"/>
              <a:t>;</a:t>
            </a:r>
            <a:endParaRPr lang="es-ES" sz="5600" dirty="0"/>
          </a:p>
          <a:p>
            <a:pPr>
              <a:buNone/>
            </a:pPr>
            <a:r>
              <a:rPr lang="en-US" sz="5600" dirty="0"/>
              <a:t>    </a:t>
            </a:r>
            <a:r>
              <a:rPr lang="en-US" sz="5600" dirty="0" err="1"/>
              <a:t>bit_error_rate_MMSE</a:t>
            </a:r>
            <a:r>
              <a:rPr lang="en-US" sz="5600" dirty="0"/>
              <a:t> = </a:t>
            </a:r>
            <a:r>
              <a:rPr lang="en-US" sz="5600" dirty="0" err="1"/>
              <a:t>bit_error_rate_MMSE</a:t>
            </a:r>
            <a:r>
              <a:rPr lang="en-US" sz="5600" dirty="0"/>
              <a:t> + </a:t>
            </a:r>
            <a:r>
              <a:rPr lang="en-US" sz="5600" dirty="0" err="1"/>
              <a:t>ber_MMSE</a:t>
            </a:r>
            <a:r>
              <a:rPr lang="en-US" sz="5600" dirty="0"/>
              <a:t>;</a:t>
            </a:r>
            <a:endParaRPr lang="es-ES" sz="5600" dirty="0"/>
          </a:p>
          <a:p>
            <a:pPr>
              <a:buNone/>
            </a:pPr>
            <a:r>
              <a:rPr lang="en-US" sz="5600" dirty="0"/>
              <a:t>    </a:t>
            </a:r>
            <a:r>
              <a:rPr lang="es-ES" sz="5600" dirty="0" err="1"/>
              <a:t>end</a:t>
            </a:r>
            <a:endParaRPr lang="es-ES" sz="5600" dirty="0"/>
          </a:p>
          <a:p>
            <a:endParaRPr lang="es-EC" dirty="0"/>
          </a:p>
        </p:txBody>
      </p:sp>
      <p:sp>
        <p:nvSpPr>
          <p:cNvPr id="4" name="3 Marcador de fecha"/>
          <p:cNvSpPr>
            <a:spLocks noGrp="1"/>
          </p:cNvSpPr>
          <p:nvPr>
            <p:ph type="dt" sz="half" idx="10"/>
          </p:nvPr>
        </p:nvSpPr>
        <p:spPr/>
        <p:txBody>
          <a:bodyPr/>
          <a:lstStyle/>
          <a:p>
            <a:fld id="{3261359C-20EF-4A1A-B5F7-D3870FC7BC81}"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26</a:t>
            </a:fld>
            <a:endParaRPr lang="es-EC"/>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CODIGO PRINCIPAL</a:t>
            </a:r>
            <a:endParaRPr lang="es-EC" dirty="0"/>
          </a:p>
        </p:txBody>
      </p:sp>
      <p:sp>
        <p:nvSpPr>
          <p:cNvPr id="3" name="2 Marcador de contenido"/>
          <p:cNvSpPr>
            <a:spLocks noGrp="1"/>
          </p:cNvSpPr>
          <p:nvPr>
            <p:ph idx="1"/>
          </p:nvPr>
        </p:nvSpPr>
        <p:spPr/>
        <p:txBody>
          <a:bodyPr>
            <a:normAutofit fontScale="32500" lnSpcReduction="20000"/>
          </a:bodyPr>
          <a:lstStyle/>
          <a:p>
            <a:pPr>
              <a:buNone/>
            </a:pPr>
            <a:r>
              <a:rPr lang="en-US" sz="4000" dirty="0" smtClean="0">
                <a:solidFill>
                  <a:srgbClr val="00B050"/>
                </a:solidFill>
              </a:rPr>
              <a:t>%==================== BER Calculation ========================= </a:t>
            </a:r>
            <a:endParaRPr lang="es-ES" sz="4000" dirty="0" smtClean="0">
              <a:solidFill>
                <a:srgbClr val="00B050"/>
              </a:solidFill>
            </a:endParaRPr>
          </a:p>
          <a:p>
            <a:pPr>
              <a:buNone/>
            </a:pPr>
            <a:r>
              <a:rPr lang="en-US" sz="4000" dirty="0" smtClean="0"/>
              <a:t> </a:t>
            </a:r>
            <a:endParaRPr lang="es-ES" sz="4000" dirty="0" smtClean="0"/>
          </a:p>
          <a:p>
            <a:pPr>
              <a:buNone/>
            </a:pPr>
            <a:r>
              <a:rPr lang="en-US" sz="4000" dirty="0" smtClean="0"/>
              <a:t>    </a:t>
            </a:r>
            <a:r>
              <a:rPr lang="en-US" sz="4000" dirty="0" err="1" smtClean="0"/>
              <a:t>bit_error_rate_ZF</a:t>
            </a:r>
            <a:r>
              <a:rPr lang="en-US" sz="4000" dirty="0" smtClean="0"/>
              <a:t> = </a:t>
            </a:r>
            <a:r>
              <a:rPr lang="en-US" sz="4000" dirty="0" err="1" smtClean="0"/>
              <a:t>bit_error_rate_ZF</a:t>
            </a:r>
            <a:r>
              <a:rPr lang="en-US" sz="4000" dirty="0" smtClean="0"/>
              <a:t>/Ns;</a:t>
            </a:r>
            <a:endParaRPr lang="es-ES" sz="4000" dirty="0" smtClean="0"/>
          </a:p>
          <a:p>
            <a:pPr>
              <a:buNone/>
            </a:pPr>
            <a:r>
              <a:rPr lang="en-US" sz="4000" dirty="0" smtClean="0"/>
              <a:t>    </a:t>
            </a:r>
            <a:endParaRPr lang="es-ES" sz="4000" dirty="0" smtClean="0"/>
          </a:p>
          <a:p>
            <a:pPr>
              <a:buNone/>
            </a:pPr>
            <a:r>
              <a:rPr lang="en-US" sz="4000" dirty="0" smtClean="0"/>
              <a:t>    </a:t>
            </a:r>
            <a:r>
              <a:rPr lang="en-US" sz="4000" dirty="0" err="1" smtClean="0"/>
              <a:t>bit_error_rate_MMSE</a:t>
            </a:r>
            <a:r>
              <a:rPr lang="en-US" sz="4000" dirty="0" smtClean="0"/>
              <a:t> = </a:t>
            </a:r>
            <a:r>
              <a:rPr lang="en-US" sz="4000" dirty="0" err="1" smtClean="0"/>
              <a:t>bit_error_rate_MMSE</a:t>
            </a:r>
            <a:r>
              <a:rPr lang="en-US" sz="4000" dirty="0" smtClean="0"/>
              <a:t>/Ns;</a:t>
            </a:r>
            <a:endParaRPr lang="es-ES" sz="4000" dirty="0" smtClean="0"/>
          </a:p>
          <a:p>
            <a:pPr>
              <a:buNone/>
            </a:pPr>
            <a:r>
              <a:rPr lang="en-US" sz="4000" dirty="0" smtClean="0"/>
              <a:t> </a:t>
            </a:r>
            <a:endParaRPr lang="es-ES" sz="4000" dirty="0" smtClean="0"/>
          </a:p>
          <a:p>
            <a:pPr>
              <a:buNone/>
            </a:pPr>
            <a:r>
              <a:rPr lang="en-US" sz="4000" dirty="0" smtClean="0"/>
              <a:t>    figure(a)</a:t>
            </a:r>
            <a:endParaRPr lang="es-ES" sz="4000" dirty="0" smtClean="0"/>
          </a:p>
          <a:p>
            <a:pPr>
              <a:buNone/>
            </a:pPr>
            <a:r>
              <a:rPr lang="en-US" sz="4000" dirty="0" smtClean="0"/>
              <a:t>    </a:t>
            </a:r>
            <a:r>
              <a:rPr lang="en-US" sz="4000" dirty="0" err="1" smtClean="0"/>
              <a:t>color_ZF</a:t>
            </a:r>
            <a:r>
              <a:rPr lang="en-US" sz="4000" dirty="0" smtClean="0"/>
              <a:t> = 'b.-';</a:t>
            </a:r>
            <a:endParaRPr lang="es-ES" sz="4000" dirty="0" smtClean="0"/>
          </a:p>
          <a:p>
            <a:pPr>
              <a:buNone/>
            </a:pPr>
            <a:r>
              <a:rPr lang="en-US" sz="4000" dirty="0" smtClean="0"/>
              <a:t>    </a:t>
            </a:r>
            <a:r>
              <a:rPr lang="en-US" sz="4000" dirty="0" err="1" smtClean="0"/>
              <a:t>color_MMSE</a:t>
            </a:r>
            <a:r>
              <a:rPr lang="en-US" sz="4000" dirty="0" smtClean="0"/>
              <a:t> = 'r.-';</a:t>
            </a:r>
            <a:endParaRPr lang="es-ES" sz="4000" dirty="0" smtClean="0"/>
          </a:p>
          <a:p>
            <a:pPr>
              <a:buNone/>
            </a:pPr>
            <a:r>
              <a:rPr lang="en-US" sz="4000" dirty="0" smtClean="0"/>
              <a:t>    </a:t>
            </a:r>
            <a:endParaRPr lang="es-ES" sz="4000" dirty="0" smtClean="0"/>
          </a:p>
          <a:p>
            <a:pPr>
              <a:buNone/>
            </a:pPr>
            <a:r>
              <a:rPr lang="en-US" sz="4000" dirty="0" smtClean="0"/>
              <a:t>    </a:t>
            </a:r>
            <a:r>
              <a:rPr lang="en-US" sz="4000" dirty="0" err="1" smtClean="0"/>
              <a:t>semilogy</a:t>
            </a:r>
            <a:r>
              <a:rPr lang="en-US" sz="4000" dirty="0" smtClean="0"/>
              <a:t>(</a:t>
            </a:r>
            <a:r>
              <a:rPr lang="en-US" sz="4000" dirty="0" err="1" smtClean="0"/>
              <a:t>SNRdB,bit_error_rate_ZF,color_ZF</a:t>
            </a:r>
            <a:r>
              <a:rPr lang="en-US" sz="4000" dirty="0" smtClean="0"/>
              <a:t>);</a:t>
            </a:r>
            <a:endParaRPr lang="es-ES" sz="4000" dirty="0" smtClean="0"/>
          </a:p>
          <a:p>
            <a:pPr>
              <a:buNone/>
            </a:pPr>
            <a:r>
              <a:rPr lang="en-US" sz="4000" dirty="0" smtClean="0"/>
              <a:t>    hold on;</a:t>
            </a:r>
            <a:endParaRPr lang="es-ES" sz="4000" dirty="0" smtClean="0"/>
          </a:p>
          <a:p>
            <a:pPr>
              <a:buNone/>
            </a:pPr>
            <a:r>
              <a:rPr lang="en-US" sz="4000" dirty="0" smtClean="0"/>
              <a:t>    </a:t>
            </a:r>
            <a:r>
              <a:rPr lang="en-US" sz="4000" dirty="0" err="1" smtClean="0"/>
              <a:t>semilogy</a:t>
            </a:r>
            <a:r>
              <a:rPr lang="en-US" sz="4000" dirty="0" smtClean="0"/>
              <a:t>(</a:t>
            </a:r>
            <a:r>
              <a:rPr lang="en-US" sz="4000" dirty="0" err="1" smtClean="0"/>
              <a:t>SNRdB,bit_error_rate_MMSE,color_MMSE</a:t>
            </a:r>
            <a:r>
              <a:rPr lang="en-US" sz="4000" dirty="0" smtClean="0"/>
              <a:t>);</a:t>
            </a:r>
            <a:endParaRPr lang="es-ES" sz="4000" dirty="0" smtClean="0"/>
          </a:p>
          <a:p>
            <a:pPr>
              <a:buNone/>
            </a:pPr>
            <a:r>
              <a:rPr lang="en-US" sz="4000" dirty="0" smtClean="0"/>
              <a:t>    a = a+1;</a:t>
            </a:r>
            <a:endParaRPr lang="es-ES" sz="4000" dirty="0" smtClean="0"/>
          </a:p>
          <a:p>
            <a:pPr>
              <a:buNone/>
            </a:pPr>
            <a:r>
              <a:rPr lang="en-US" sz="4000" dirty="0" smtClean="0"/>
              <a:t>    axis([-</a:t>
            </a:r>
            <a:r>
              <a:rPr lang="en-US" sz="4000" dirty="0" err="1" smtClean="0"/>
              <a:t>Inf</a:t>
            </a:r>
            <a:r>
              <a:rPr lang="en-US" sz="4000" dirty="0" smtClean="0"/>
              <a:t> </a:t>
            </a:r>
            <a:r>
              <a:rPr lang="en-US" sz="4000" dirty="0" err="1" smtClean="0"/>
              <a:t>Inf</a:t>
            </a:r>
            <a:r>
              <a:rPr lang="en-US" sz="4000" dirty="0" smtClean="0"/>
              <a:t> 10^(-4) 1])</a:t>
            </a:r>
            <a:endParaRPr lang="es-ES" sz="4000" dirty="0" smtClean="0"/>
          </a:p>
          <a:p>
            <a:pPr>
              <a:buNone/>
            </a:pPr>
            <a:r>
              <a:rPr lang="en-US" sz="4000" dirty="0" smtClean="0"/>
              <a:t>    </a:t>
            </a:r>
            <a:r>
              <a:rPr lang="en-US" sz="4000" dirty="0" err="1" smtClean="0"/>
              <a:t>xlabel</a:t>
            </a:r>
            <a:r>
              <a:rPr lang="en-US" sz="4000" dirty="0" smtClean="0"/>
              <a:t>('Signal to noise ratio ')</a:t>
            </a:r>
            <a:endParaRPr lang="es-ES" sz="4000" dirty="0" smtClean="0"/>
          </a:p>
          <a:p>
            <a:pPr>
              <a:buNone/>
            </a:pPr>
            <a:r>
              <a:rPr lang="en-US" sz="4000" dirty="0" smtClean="0"/>
              <a:t>    </a:t>
            </a:r>
            <a:r>
              <a:rPr lang="en-US" sz="4000" dirty="0" err="1" smtClean="0"/>
              <a:t>ylabel</a:t>
            </a:r>
            <a:r>
              <a:rPr lang="en-US" sz="4000" dirty="0" smtClean="0"/>
              <a:t>('Bit Error Rate')</a:t>
            </a:r>
            <a:endParaRPr lang="es-ES" sz="4000" dirty="0" smtClean="0"/>
          </a:p>
          <a:p>
            <a:pPr>
              <a:buNone/>
            </a:pPr>
            <a:r>
              <a:rPr lang="en-US" sz="4000" dirty="0" smtClean="0"/>
              <a:t>    title(['Bit Error Rate for ',num2str(2^K),'QAM, with Guard = 1/',num2str(</a:t>
            </a:r>
            <a:r>
              <a:rPr lang="en-US" sz="4000" dirty="0" err="1" smtClean="0"/>
              <a:t>CPLen</a:t>
            </a:r>
            <a:r>
              <a:rPr lang="en-US" sz="4000" dirty="0" smtClean="0"/>
              <a:t>)]);</a:t>
            </a:r>
            <a:endParaRPr lang="es-ES" sz="4000" dirty="0" smtClean="0"/>
          </a:p>
          <a:p>
            <a:pPr>
              <a:buNone/>
            </a:pPr>
            <a:r>
              <a:rPr lang="en-US" sz="4000" dirty="0" smtClean="0"/>
              <a:t>    legend('Equalizer </a:t>
            </a:r>
            <a:r>
              <a:rPr lang="en-US" sz="4000" dirty="0" err="1" smtClean="0"/>
              <a:t>ZF','Equalizer</a:t>
            </a:r>
            <a:r>
              <a:rPr lang="en-US" sz="4000" dirty="0" smtClean="0"/>
              <a:t> MMSE');</a:t>
            </a:r>
            <a:endParaRPr lang="es-ES" sz="4000" dirty="0" smtClean="0"/>
          </a:p>
          <a:p>
            <a:pPr>
              <a:buNone/>
            </a:pPr>
            <a:r>
              <a:rPr lang="es-ES" sz="4000" dirty="0" err="1" smtClean="0"/>
              <a:t>end</a:t>
            </a:r>
            <a:endParaRPr lang="es-EC" sz="4000" dirty="0" smtClean="0"/>
          </a:p>
          <a:p>
            <a:pPr>
              <a:buNone/>
            </a:pPr>
            <a:endParaRPr lang="es-EC" dirty="0"/>
          </a:p>
        </p:txBody>
      </p:sp>
      <p:sp>
        <p:nvSpPr>
          <p:cNvPr id="4" name="3 Marcador de fecha"/>
          <p:cNvSpPr>
            <a:spLocks noGrp="1"/>
          </p:cNvSpPr>
          <p:nvPr>
            <p:ph type="dt" sz="half" idx="10"/>
          </p:nvPr>
        </p:nvSpPr>
        <p:spPr/>
        <p:txBody>
          <a:bodyPr/>
          <a:lstStyle/>
          <a:p>
            <a:fld id="{31EE632F-4E11-48ED-802E-811D02D7CB58}"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27</a:t>
            </a:fld>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TRANSMITTER</a:t>
            </a:r>
            <a:endParaRPr lang="es-EC" dirty="0"/>
          </a:p>
        </p:txBody>
      </p:sp>
      <p:sp>
        <p:nvSpPr>
          <p:cNvPr id="3" name="2 Marcador de contenido"/>
          <p:cNvSpPr>
            <a:spLocks noGrp="1"/>
          </p:cNvSpPr>
          <p:nvPr>
            <p:ph idx="1"/>
          </p:nvPr>
        </p:nvSpPr>
        <p:spPr>
          <a:xfrm>
            <a:off x="428596" y="1428736"/>
            <a:ext cx="8229600" cy="5257800"/>
          </a:xfrm>
        </p:spPr>
        <p:txBody>
          <a:bodyPr>
            <a:normAutofit fontScale="25000" lnSpcReduction="20000"/>
          </a:bodyPr>
          <a:lstStyle/>
          <a:p>
            <a:pPr>
              <a:buNone/>
            </a:pPr>
            <a:r>
              <a:rPr lang="en-US" sz="5600" dirty="0">
                <a:solidFill>
                  <a:srgbClr val="002060"/>
                </a:solidFill>
              </a:rPr>
              <a:t>function</a:t>
            </a:r>
            <a:r>
              <a:rPr lang="en-US" sz="5600" dirty="0"/>
              <a:t>[</a:t>
            </a:r>
            <a:r>
              <a:rPr lang="en-US" sz="5600" dirty="0" err="1"/>
              <a:t>trans_signal</a:t>
            </a:r>
            <a:r>
              <a:rPr lang="en-US" sz="5600" dirty="0"/>
              <a:t>, </a:t>
            </a:r>
            <a:r>
              <a:rPr lang="en-US" sz="5600" dirty="0" err="1"/>
              <a:t>input_symbols</a:t>
            </a:r>
            <a:r>
              <a:rPr lang="en-US" sz="5600" dirty="0"/>
              <a:t>] =</a:t>
            </a:r>
            <a:r>
              <a:rPr lang="en-US" sz="5600" dirty="0">
                <a:solidFill>
                  <a:srgbClr val="FF0000"/>
                </a:solidFill>
              </a:rPr>
              <a:t> transmitter(</a:t>
            </a:r>
            <a:r>
              <a:rPr lang="en-US" sz="5600" dirty="0"/>
              <a:t>input, </a:t>
            </a:r>
            <a:r>
              <a:rPr lang="en-US" sz="5600" dirty="0" err="1"/>
              <a:t>FFTLen</a:t>
            </a:r>
            <a:r>
              <a:rPr lang="en-US" sz="5600" dirty="0"/>
              <a:t>, </a:t>
            </a:r>
            <a:r>
              <a:rPr lang="en-US" sz="5600" dirty="0" err="1"/>
              <a:t>CPLen</a:t>
            </a:r>
            <a:r>
              <a:rPr lang="en-US" sz="5600" dirty="0"/>
              <a:t>, M) </a:t>
            </a:r>
            <a:endParaRPr lang="es-ES" sz="5600" dirty="0"/>
          </a:p>
          <a:p>
            <a:pPr>
              <a:buNone/>
            </a:pPr>
            <a:r>
              <a:rPr lang="en-US" sz="5600" dirty="0"/>
              <a:t> </a:t>
            </a:r>
            <a:endParaRPr lang="es-ES" sz="5600" dirty="0"/>
          </a:p>
          <a:p>
            <a:pPr>
              <a:buNone/>
            </a:pPr>
            <a:r>
              <a:rPr lang="en-US" sz="5600" dirty="0" smtClean="0">
                <a:solidFill>
                  <a:srgbClr val="00B050"/>
                </a:solidFill>
              </a:rPr>
              <a:t>%================== </a:t>
            </a:r>
            <a:r>
              <a:rPr lang="en-US" sz="5600" dirty="0">
                <a:solidFill>
                  <a:srgbClr val="00B050"/>
                </a:solidFill>
              </a:rPr>
              <a:t>Baseband Modulation </a:t>
            </a:r>
            <a:r>
              <a:rPr lang="en-US" sz="5600" dirty="0" smtClean="0">
                <a:solidFill>
                  <a:srgbClr val="00B050"/>
                </a:solidFill>
              </a:rPr>
              <a:t>======================= </a:t>
            </a:r>
            <a:endParaRPr lang="es-ES" sz="5600" dirty="0">
              <a:solidFill>
                <a:srgbClr val="00B050"/>
              </a:solidFill>
            </a:endParaRPr>
          </a:p>
          <a:p>
            <a:pPr>
              <a:buNone/>
            </a:pPr>
            <a:r>
              <a:rPr lang="en-US" sz="5600" dirty="0" err="1"/>
              <a:t>input_symbols</a:t>
            </a:r>
            <a:r>
              <a:rPr lang="en-US" sz="5600" dirty="0"/>
              <a:t> = modulate (</a:t>
            </a:r>
            <a:r>
              <a:rPr lang="en-US" sz="5600" dirty="0" err="1"/>
              <a:t>modem.qammod</a:t>
            </a:r>
            <a:r>
              <a:rPr lang="en-US" sz="5600" dirty="0"/>
              <a:t>(M),input);</a:t>
            </a:r>
            <a:endParaRPr lang="es-ES" sz="5600" dirty="0"/>
          </a:p>
          <a:p>
            <a:pPr>
              <a:buNone/>
            </a:pPr>
            <a:r>
              <a:rPr lang="en-US" sz="5600" dirty="0"/>
              <a:t> </a:t>
            </a:r>
            <a:endParaRPr lang="es-ES" sz="5600" dirty="0"/>
          </a:p>
          <a:p>
            <a:pPr>
              <a:buNone/>
            </a:pPr>
            <a:r>
              <a:rPr lang="en-US" sz="5600" dirty="0">
                <a:solidFill>
                  <a:srgbClr val="00B050"/>
                </a:solidFill>
              </a:rPr>
              <a:t>%=================== Constellation 16QAM </a:t>
            </a:r>
            <a:r>
              <a:rPr lang="en-US" sz="5600" dirty="0" smtClean="0">
                <a:solidFill>
                  <a:srgbClr val="00B050"/>
                </a:solidFill>
              </a:rPr>
              <a:t>======================</a:t>
            </a:r>
            <a:endParaRPr lang="es-ES" sz="5600" dirty="0">
              <a:solidFill>
                <a:srgbClr val="00B050"/>
              </a:solidFill>
            </a:endParaRPr>
          </a:p>
          <a:p>
            <a:pPr>
              <a:buNone/>
            </a:pPr>
            <a:r>
              <a:rPr lang="en-US" sz="5600" dirty="0" err="1"/>
              <a:t>scatterplot</a:t>
            </a:r>
            <a:r>
              <a:rPr lang="en-US" sz="5600" dirty="0"/>
              <a:t>(</a:t>
            </a:r>
            <a:r>
              <a:rPr lang="en-US" sz="5600" dirty="0" err="1"/>
              <a:t>input_symbols</a:t>
            </a:r>
            <a:r>
              <a:rPr lang="en-US" sz="5600" dirty="0"/>
              <a:t>);</a:t>
            </a:r>
            <a:endParaRPr lang="es-ES" sz="5600" dirty="0"/>
          </a:p>
          <a:p>
            <a:pPr>
              <a:buNone/>
            </a:pPr>
            <a:r>
              <a:rPr lang="en-US" sz="5600" dirty="0"/>
              <a:t> </a:t>
            </a:r>
            <a:endParaRPr lang="es-ES" sz="5600" dirty="0"/>
          </a:p>
          <a:p>
            <a:pPr>
              <a:buNone/>
            </a:pPr>
            <a:r>
              <a:rPr lang="en-US" sz="5600" dirty="0">
                <a:solidFill>
                  <a:srgbClr val="00B050"/>
                </a:solidFill>
              </a:rPr>
              <a:t>%=========================== IFFT </a:t>
            </a:r>
            <a:r>
              <a:rPr lang="en-US" sz="5600" dirty="0" smtClean="0">
                <a:solidFill>
                  <a:srgbClr val="00B050"/>
                </a:solidFill>
              </a:rPr>
              <a:t>============================ </a:t>
            </a:r>
            <a:endParaRPr lang="es-ES" sz="5600" dirty="0">
              <a:solidFill>
                <a:srgbClr val="00B050"/>
              </a:solidFill>
            </a:endParaRPr>
          </a:p>
          <a:p>
            <a:pPr>
              <a:buNone/>
            </a:pPr>
            <a:r>
              <a:rPr lang="en-US" sz="5600" dirty="0" err="1"/>
              <a:t>input_time_para</a:t>
            </a:r>
            <a:r>
              <a:rPr lang="en-US" sz="5600" dirty="0"/>
              <a:t> = </a:t>
            </a:r>
            <a:r>
              <a:rPr lang="en-US" sz="5600" dirty="0" err="1"/>
              <a:t>ifft</a:t>
            </a:r>
            <a:r>
              <a:rPr lang="en-US" sz="5600" dirty="0"/>
              <a:t>(</a:t>
            </a:r>
            <a:r>
              <a:rPr lang="en-US" sz="5600" dirty="0" err="1"/>
              <a:t>input_symbols</a:t>
            </a:r>
            <a:r>
              <a:rPr lang="en-US" sz="5600" dirty="0"/>
              <a:t>); </a:t>
            </a:r>
            <a:endParaRPr lang="es-ES" sz="5600" dirty="0"/>
          </a:p>
          <a:p>
            <a:pPr>
              <a:buNone/>
            </a:pPr>
            <a:r>
              <a:rPr lang="en-US" sz="5600" dirty="0"/>
              <a:t> </a:t>
            </a:r>
            <a:endParaRPr lang="es-ES" sz="5600" dirty="0"/>
          </a:p>
          <a:p>
            <a:pPr>
              <a:buNone/>
            </a:pPr>
            <a:r>
              <a:rPr lang="en-US" sz="5600" dirty="0">
                <a:solidFill>
                  <a:srgbClr val="00B050"/>
                </a:solidFill>
              </a:rPr>
              <a:t>%==================== Parallel to Serial ========================== </a:t>
            </a:r>
            <a:endParaRPr lang="es-ES" sz="5600" dirty="0">
              <a:solidFill>
                <a:srgbClr val="00B050"/>
              </a:solidFill>
            </a:endParaRPr>
          </a:p>
          <a:p>
            <a:pPr>
              <a:buNone/>
            </a:pPr>
            <a:r>
              <a:rPr lang="en-US" sz="5600" dirty="0" err="1"/>
              <a:t>input_time_serial</a:t>
            </a:r>
            <a:r>
              <a:rPr lang="en-US" sz="5600" dirty="0"/>
              <a:t> = reshape(input_time_para,1,FFTLen); </a:t>
            </a:r>
            <a:endParaRPr lang="es-ES" sz="5600" dirty="0"/>
          </a:p>
          <a:p>
            <a:pPr>
              <a:buNone/>
            </a:pPr>
            <a:r>
              <a:rPr lang="en-US" sz="5600" dirty="0"/>
              <a:t> </a:t>
            </a:r>
            <a:endParaRPr lang="es-ES" sz="5600" dirty="0"/>
          </a:p>
          <a:p>
            <a:pPr>
              <a:buNone/>
            </a:pPr>
            <a:r>
              <a:rPr lang="es-ES" sz="5600" dirty="0">
                <a:solidFill>
                  <a:srgbClr val="00B050"/>
                </a:solidFill>
              </a:rPr>
              <a:t>% Calculo:</a:t>
            </a:r>
          </a:p>
          <a:p>
            <a:pPr>
              <a:buNone/>
            </a:pPr>
            <a:r>
              <a:rPr lang="es-ES" sz="5600" dirty="0"/>
              <a:t>inicio = </a:t>
            </a:r>
            <a:r>
              <a:rPr lang="es-ES" sz="5600" dirty="0" err="1"/>
              <a:t>FFTLen</a:t>
            </a:r>
            <a:r>
              <a:rPr lang="es-ES" sz="5600" dirty="0"/>
              <a:t> - (</a:t>
            </a:r>
            <a:r>
              <a:rPr lang="es-ES" sz="5600" dirty="0" err="1"/>
              <a:t>FFTLen</a:t>
            </a:r>
            <a:r>
              <a:rPr lang="es-ES" sz="5600" dirty="0"/>
              <a:t>/</a:t>
            </a:r>
            <a:r>
              <a:rPr lang="es-ES" sz="5600" dirty="0" err="1"/>
              <a:t>CPLen</a:t>
            </a:r>
            <a:r>
              <a:rPr lang="es-ES" sz="5600" dirty="0"/>
              <a:t>);</a:t>
            </a:r>
          </a:p>
          <a:p>
            <a:pPr>
              <a:buNone/>
            </a:pPr>
            <a:r>
              <a:rPr lang="es-ES" sz="5600" dirty="0"/>
              <a:t> </a:t>
            </a:r>
          </a:p>
          <a:p>
            <a:pPr>
              <a:buNone/>
            </a:pPr>
            <a:r>
              <a:rPr lang="en-US" sz="5600" dirty="0">
                <a:solidFill>
                  <a:srgbClr val="00B050"/>
                </a:solidFill>
              </a:rPr>
              <a:t>%=============== </a:t>
            </a:r>
            <a:r>
              <a:rPr lang="en-US" sz="5600" dirty="0" err="1">
                <a:solidFill>
                  <a:srgbClr val="00B050"/>
                </a:solidFill>
              </a:rPr>
              <a:t>Gaurd</a:t>
            </a:r>
            <a:r>
              <a:rPr lang="en-US" sz="5600" dirty="0">
                <a:solidFill>
                  <a:srgbClr val="00B050"/>
                </a:solidFill>
              </a:rPr>
              <a:t> Interval Insertion (GII) =================== </a:t>
            </a:r>
            <a:endParaRPr lang="es-ES" sz="5600" dirty="0">
              <a:solidFill>
                <a:srgbClr val="00B050"/>
              </a:solidFill>
            </a:endParaRPr>
          </a:p>
          <a:p>
            <a:pPr>
              <a:buNone/>
            </a:pPr>
            <a:r>
              <a:rPr lang="en-US" sz="5600" dirty="0" err="1"/>
              <a:t>input_ext</a:t>
            </a:r>
            <a:r>
              <a:rPr lang="en-US" sz="5600" dirty="0"/>
              <a:t> = [</a:t>
            </a:r>
            <a:r>
              <a:rPr lang="en-US" sz="5600" dirty="0" err="1"/>
              <a:t>input_time_serial</a:t>
            </a:r>
            <a:r>
              <a:rPr lang="en-US" sz="5600" dirty="0"/>
              <a:t>((</a:t>
            </a:r>
            <a:r>
              <a:rPr lang="en-US" sz="5600" dirty="0" err="1"/>
              <a:t>inicio</a:t>
            </a:r>
            <a:r>
              <a:rPr lang="en-US" sz="5600" dirty="0"/>
              <a:t> + 1):</a:t>
            </a:r>
            <a:r>
              <a:rPr lang="en-US" sz="5600" dirty="0" err="1"/>
              <a:t>FFTLen</a:t>
            </a:r>
            <a:r>
              <a:rPr lang="en-US" sz="5600" dirty="0"/>
              <a:t>),</a:t>
            </a:r>
            <a:r>
              <a:rPr lang="en-US" sz="5600" dirty="0" err="1"/>
              <a:t>input_time_serial</a:t>
            </a:r>
            <a:r>
              <a:rPr lang="en-US" sz="5600" dirty="0"/>
              <a:t>]; </a:t>
            </a:r>
            <a:endParaRPr lang="es-ES" sz="5600" dirty="0"/>
          </a:p>
          <a:p>
            <a:pPr>
              <a:buNone/>
            </a:pPr>
            <a:r>
              <a:rPr lang="en-US" sz="5600" dirty="0"/>
              <a:t> </a:t>
            </a:r>
            <a:endParaRPr lang="es-ES" sz="5600" dirty="0"/>
          </a:p>
          <a:p>
            <a:pPr>
              <a:buNone/>
            </a:pPr>
            <a:r>
              <a:rPr lang="en-US" sz="5600" dirty="0">
                <a:solidFill>
                  <a:srgbClr val="00B050"/>
                </a:solidFill>
              </a:rPr>
              <a:t>%==================== Return output ========================== </a:t>
            </a:r>
            <a:endParaRPr lang="es-ES" sz="5600" dirty="0">
              <a:solidFill>
                <a:srgbClr val="00B050"/>
              </a:solidFill>
            </a:endParaRPr>
          </a:p>
          <a:p>
            <a:pPr>
              <a:buNone/>
            </a:pPr>
            <a:r>
              <a:rPr lang="en-US" sz="5600" dirty="0" err="1"/>
              <a:t>trans_signal</a:t>
            </a:r>
            <a:r>
              <a:rPr lang="en-US" sz="5600" dirty="0"/>
              <a:t> = </a:t>
            </a:r>
            <a:r>
              <a:rPr lang="en-US" sz="5600" dirty="0" err="1"/>
              <a:t>input_ext</a:t>
            </a:r>
            <a:r>
              <a:rPr lang="en-US" sz="5600" dirty="0"/>
              <a:t>; </a:t>
            </a:r>
            <a:endParaRPr lang="es-ES" sz="5600" dirty="0"/>
          </a:p>
          <a:p>
            <a:pPr>
              <a:buNone/>
            </a:pPr>
            <a:r>
              <a:rPr lang="es-ES" sz="5600" dirty="0" err="1">
                <a:solidFill>
                  <a:srgbClr val="002060"/>
                </a:solidFill>
              </a:rPr>
              <a:t>end</a:t>
            </a:r>
            <a:endParaRPr lang="es-ES" sz="5600" dirty="0">
              <a:solidFill>
                <a:srgbClr val="002060"/>
              </a:solidFill>
            </a:endParaRPr>
          </a:p>
          <a:p>
            <a:pPr>
              <a:buNone/>
            </a:pPr>
            <a:r>
              <a:rPr lang="es-ES" sz="5600" dirty="0">
                <a:solidFill>
                  <a:srgbClr val="00B050"/>
                </a:solidFill>
              </a:rPr>
              <a:t>%=====================  END FILE </a:t>
            </a:r>
            <a:r>
              <a:rPr lang="es-ES" sz="5600" dirty="0" smtClean="0">
                <a:solidFill>
                  <a:srgbClr val="00B050"/>
                </a:solidFill>
              </a:rPr>
              <a:t>=============================</a:t>
            </a:r>
            <a:endParaRPr lang="es-ES" sz="5600" dirty="0">
              <a:solidFill>
                <a:srgbClr val="00B050"/>
              </a:solidFill>
            </a:endParaRPr>
          </a:p>
          <a:p>
            <a:pPr>
              <a:buNone/>
            </a:pPr>
            <a:endParaRPr lang="es-EC" dirty="0"/>
          </a:p>
        </p:txBody>
      </p:sp>
      <p:sp>
        <p:nvSpPr>
          <p:cNvPr id="4" name="3 Marcador de fecha"/>
          <p:cNvSpPr>
            <a:spLocks noGrp="1"/>
          </p:cNvSpPr>
          <p:nvPr>
            <p:ph type="dt" sz="half" idx="10"/>
          </p:nvPr>
        </p:nvSpPr>
        <p:spPr/>
        <p:txBody>
          <a:bodyPr/>
          <a:lstStyle/>
          <a:p>
            <a:fld id="{B578397A-A7CE-4734-8C1D-D1148263ECBF}"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28</a:t>
            </a:fld>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CHANNEL</a:t>
            </a:r>
            <a:endParaRPr lang="es-EC" dirty="0"/>
          </a:p>
        </p:txBody>
      </p:sp>
      <p:sp>
        <p:nvSpPr>
          <p:cNvPr id="3" name="2 Marcador de contenido"/>
          <p:cNvSpPr>
            <a:spLocks noGrp="1"/>
          </p:cNvSpPr>
          <p:nvPr>
            <p:ph idx="1"/>
          </p:nvPr>
        </p:nvSpPr>
        <p:spPr>
          <a:xfrm>
            <a:off x="457200" y="1357298"/>
            <a:ext cx="8229600" cy="4768865"/>
          </a:xfrm>
        </p:spPr>
        <p:txBody>
          <a:bodyPr>
            <a:normAutofit fontScale="55000" lnSpcReduction="20000"/>
          </a:bodyPr>
          <a:lstStyle/>
          <a:p>
            <a:pPr>
              <a:buNone/>
            </a:pPr>
            <a:r>
              <a:rPr lang="en-US" dirty="0" smtClean="0">
                <a:solidFill>
                  <a:srgbClr val="002060"/>
                </a:solidFill>
              </a:rPr>
              <a:t>function[</a:t>
            </a:r>
            <a:r>
              <a:rPr lang="en-US" dirty="0" err="1" smtClean="0"/>
              <a:t>output,h</a:t>
            </a:r>
            <a:r>
              <a:rPr lang="en-US" dirty="0" smtClean="0"/>
              <a:t>] = </a:t>
            </a:r>
            <a:r>
              <a:rPr lang="en-US" dirty="0" smtClean="0">
                <a:solidFill>
                  <a:srgbClr val="FF0000"/>
                </a:solidFill>
              </a:rPr>
              <a:t>channel</a:t>
            </a:r>
            <a:r>
              <a:rPr lang="en-US" dirty="0" smtClean="0"/>
              <a:t>(input, </a:t>
            </a:r>
            <a:r>
              <a:rPr lang="en-US" dirty="0" err="1" smtClean="0"/>
              <a:t>SNRdB</a:t>
            </a:r>
            <a:r>
              <a:rPr lang="en-US" dirty="0" smtClean="0"/>
              <a:t>) </a:t>
            </a:r>
            <a:endParaRPr lang="es-EC" dirty="0" smtClean="0"/>
          </a:p>
          <a:p>
            <a:pPr>
              <a:buNone/>
            </a:pPr>
            <a:r>
              <a:rPr lang="en-US" dirty="0" smtClean="0"/>
              <a:t> </a:t>
            </a:r>
            <a:endParaRPr lang="es-EC" dirty="0" smtClean="0"/>
          </a:p>
          <a:p>
            <a:pPr>
              <a:buNone/>
            </a:pPr>
            <a:r>
              <a:rPr lang="en-US" dirty="0" smtClean="0"/>
              <a:t> </a:t>
            </a:r>
            <a:endParaRPr lang="es-EC" dirty="0" smtClean="0"/>
          </a:p>
          <a:p>
            <a:pPr>
              <a:buNone/>
            </a:pPr>
            <a:r>
              <a:rPr lang="en-US" dirty="0" smtClean="0">
                <a:solidFill>
                  <a:srgbClr val="00B050"/>
                </a:solidFill>
              </a:rPr>
              <a:t>%+----------------------------------------------------------------+ </a:t>
            </a:r>
            <a:endParaRPr lang="es-EC" dirty="0" smtClean="0">
              <a:solidFill>
                <a:srgbClr val="00B050"/>
              </a:solidFill>
            </a:endParaRPr>
          </a:p>
          <a:p>
            <a:pPr>
              <a:buNone/>
            </a:pPr>
            <a:r>
              <a:rPr lang="en-US" dirty="0" smtClean="0">
                <a:solidFill>
                  <a:srgbClr val="00B050"/>
                </a:solidFill>
              </a:rPr>
              <a:t>%|                    CHANNEL MODEL                                 | </a:t>
            </a:r>
            <a:endParaRPr lang="es-EC" dirty="0" smtClean="0">
              <a:solidFill>
                <a:srgbClr val="00B050"/>
              </a:solidFill>
            </a:endParaRPr>
          </a:p>
          <a:p>
            <a:pPr>
              <a:buNone/>
            </a:pPr>
            <a:r>
              <a:rPr lang="en-US" dirty="0" smtClean="0">
                <a:solidFill>
                  <a:srgbClr val="00B050"/>
                </a:solidFill>
              </a:rPr>
              <a:t>%+----------------------------------------------------------------+ </a:t>
            </a:r>
            <a:endParaRPr lang="es-EC" dirty="0" smtClean="0">
              <a:solidFill>
                <a:srgbClr val="00B050"/>
              </a:solidFill>
            </a:endParaRPr>
          </a:p>
          <a:p>
            <a:pPr>
              <a:buNone/>
            </a:pPr>
            <a:r>
              <a:rPr lang="en-US" dirty="0" smtClean="0">
                <a:solidFill>
                  <a:srgbClr val="00B050"/>
                </a:solidFill>
              </a:rPr>
              <a:t>%=============== Pass Through Rayleigh Channel ====================</a:t>
            </a:r>
            <a:endParaRPr lang="es-EC" dirty="0" smtClean="0">
              <a:solidFill>
                <a:srgbClr val="00B050"/>
              </a:solidFill>
            </a:endParaRPr>
          </a:p>
          <a:p>
            <a:pPr>
              <a:buNone/>
            </a:pPr>
            <a:r>
              <a:rPr lang="en-US" dirty="0" smtClean="0"/>
              <a:t> </a:t>
            </a:r>
            <a:endParaRPr lang="es-EC" dirty="0" smtClean="0"/>
          </a:p>
          <a:p>
            <a:pPr>
              <a:buNone/>
            </a:pPr>
            <a:r>
              <a:rPr lang="en-US" dirty="0" smtClean="0"/>
              <a:t>h = </a:t>
            </a:r>
            <a:r>
              <a:rPr lang="en-US" dirty="0" err="1" smtClean="0"/>
              <a:t>rayleighchan</a:t>
            </a:r>
            <a:r>
              <a:rPr lang="en-US" dirty="0" smtClean="0"/>
              <a:t>(1/500000,200,[0 0.04 0.08 0.12]*1e-4,[0 -3 -6 -9]);</a:t>
            </a:r>
            <a:endParaRPr lang="es-EC" dirty="0" smtClean="0"/>
          </a:p>
          <a:p>
            <a:pPr>
              <a:buNone/>
            </a:pPr>
            <a:r>
              <a:rPr lang="en-US" dirty="0" err="1" smtClean="0"/>
              <a:t>h.StoreHistory</a:t>
            </a:r>
            <a:r>
              <a:rPr lang="en-US" dirty="0" smtClean="0"/>
              <a:t> = 1;</a:t>
            </a:r>
            <a:endParaRPr lang="es-EC" dirty="0" smtClean="0"/>
          </a:p>
          <a:p>
            <a:pPr>
              <a:buNone/>
            </a:pPr>
            <a:r>
              <a:rPr lang="en-US" dirty="0" err="1" smtClean="0"/>
              <a:t>h.ResetBeforeFiltering</a:t>
            </a:r>
            <a:r>
              <a:rPr lang="en-US" dirty="0" smtClean="0"/>
              <a:t> = 1;</a:t>
            </a:r>
            <a:endParaRPr lang="es-EC" dirty="0" smtClean="0"/>
          </a:p>
          <a:p>
            <a:pPr>
              <a:buNone/>
            </a:pPr>
            <a:r>
              <a:rPr lang="en-US" dirty="0" err="1" smtClean="0"/>
              <a:t>signal_filtered</a:t>
            </a:r>
            <a:r>
              <a:rPr lang="en-US" dirty="0" smtClean="0"/>
              <a:t> = filter(h, input);</a:t>
            </a:r>
            <a:endParaRPr lang="es-EC" dirty="0" smtClean="0"/>
          </a:p>
          <a:p>
            <a:pPr>
              <a:buNone/>
            </a:pPr>
            <a:r>
              <a:rPr lang="en-US" dirty="0" smtClean="0"/>
              <a:t> </a:t>
            </a:r>
            <a:endParaRPr lang="es-EC" dirty="0" smtClean="0"/>
          </a:p>
          <a:p>
            <a:pPr>
              <a:buNone/>
            </a:pPr>
            <a:r>
              <a:rPr lang="en-US" dirty="0" smtClean="0">
                <a:solidFill>
                  <a:srgbClr val="00B050"/>
                </a:solidFill>
              </a:rPr>
              <a:t>%=============== Pass Through AWGN Channel ==================== </a:t>
            </a:r>
            <a:endParaRPr lang="es-EC" dirty="0" smtClean="0">
              <a:solidFill>
                <a:srgbClr val="00B050"/>
              </a:solidFill>
            </a:endParaRPr>
          </a:p>
          <a:p>
            <a:pPr>
              <a:buNone/>
            </a:pPr>
            <a:r>
              <a:rPr lang="en-US" dirty="0" smtClean="0"/>
              <a:t>output = </a:t>
            </a:r>
            <a:r>
              <a:rPr lang="en-US" dirty="0" err="1" smtClean="0"/>
              <a:t>awgn</a:t>
            </a:r>
            <a:r>
              <a:rPr lang="en-US" dirty="0" smtClean="0"/>
              <a:t>(</a:t>
            </a:r>
            <a:r>
              <a:rPr lang="en-US" dirty="0" err="1" smtClean="0"/>
              <a:t>signal_filtered</a:t>
            </a:r>
            <a:r>
              <a:rPr lang="en-US" dirty="0" smtClean="0"/>
              <a:t>, </a:t>
            </a:r>
            <a:r>
              <a:rPr lang="en-US" dirty="0" err="1" smtClean="0"/>
              <a:t>SNRdB,'measured</a:t>
            </a:r>
            <a:r>
              <a:rPr lang="en-US" dirty="0" smtClean="0"/>
              <a:t>');</a:t>
            </a:r>
            <a:endParaRPr lang="es-EC" dirty="0" smtClean="0"/>
          </a:p>
          <a:p>
            <a:pPr>
              <a:buNone/>
            </a:pPr>
            <a:r>
              <a:rPr lang="es-EC" dirty="0" err="1" smtClean="0"/>
              <a:t>end</a:t>
            </a:r>
            <a:endParaRPr lang="es-EC" dirty="0" smtClean="0"/>
          </a:p>
          <a:p>
            <a:pPr>
              <a:buNone/>
            </a:pPr>
            <a:r>
              <a:rPr lang="es-EC" dirty="0" smtClean="0">
                <a:solidFill>
                  <a:srgbClr val="00B050"/>
                </a:solidFill>
              </a:rPr>
              <a:t>%=====================  END FILE ============================== </a:t>
            </a:r>
          </a:p>
          <a:p>
            <a:pPr>
              <a:buNone/>
            </a:pPr>
            <a:endParaRPr lang="es-EC" dirty="0"/>
          </a:p>
        </p:txBody>
      </p:sp>
      <p:sp>
        <p:nvSpPr>
          <p:cNvPr id="4" name="3 Marcador de fecha"/>
          <p:cNvSpPr>
            <a:spLocks noGrp="1"/>
          </p:cNvSpPr>
          <p:nvPr>
            <p:ph type="dt" sz="half" idx="10"/>
          </p:nvPr>
        </p:nvSpPr>
        <p:spPr/>
        <p:txBody>
          <a:bodyPr/>
          <a:lstStyle/>
          <a:p>
            <a:fld id="{0276A450-A3CE-496B-9EFA-87A8966C7590}"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29</a:t>
            </a:fld>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smtClean="0">
                <a:solidFill>
                  <a:schemeClr val="accent4"/>
                </a:solidFill>
              </a:rPr>
              <a:t>1) </a:t>
            </a:r>
            <a:r>
              <a:rPr lang="es-EC" dirty="0" err="1" smtClean="0">
                <a:solidFill>
                  <a:schemeClr val="accent4"/>
                </a:solidFill>
              </a:rPr>
              <a:t>Comprension</a:t>
            </a:r>
            <a:r>
              <a:rPr lang="es-EC" dirty="0" smtClean="0">
                <a:solidFill>
                  <a:schemeClr val="accent4"/>
                </a:solidFill>
              </a:rPr>
              <a:t> </a:t>
            </a:r>
            <a:r>
              <a:rPr lang="es-EC" sz="3700" dirty="0" smtClean="0">
                <a:solidFill>
                  <a:schemeClr val="accent4"/>
                </a:solidFill>
                <a:effectLst/>
              </a:rPr>
              <a:t>del</a:t>
            </a:r>
            <a:r>
              <a:rPr lang="es-EC" dirty="0" smtClean="0">
                <a:solidFill>
                  <a:schemeClr val="accent4"/>
                </a:solidFill>
              </a:rPr>
              <a:t> problema</a:t>
            </a:r>
            <a:endParaRPr lang="es-EC" dirty="0">
              <a:solidFill>
                <a:schemeClr val="accent4"/>
              </a:solidFill>
            </a:endParaRPr>
          </a:p>
        </p:txBody>
      </p:sp>
      <p:sp>
        <p:nvSpPr>
          <p:cNvPr id="2" name="1 Marcador de contenido"/>
          <p:cNvSpPr>
            <a:spLocks noGrp="1"/>
          </p:cNvSpPr>
          <p:nvPr>
            <p:ph idx="1"/>
          </p:nvPr>
        </p:nvSpPr>
        <p:spPr/>
        <p:txBody>
          <a:bodyPr>
            <a:normAutofit/>
          </a:bodyPr>
          <a:lstStyle/>
          <a:p>
            <a:r>
              <a:rPr lang="es-EC" dirty="0" smtClean="0"/>
              <a:t>Porque ocurre ISI?</a:t>
            </a:r>
          </a:p>
          <a:p>
            <a:pPr>
              <a:buNone/>
            </a:pPr>
            <a:endParaRPr lang="es-EC" dirty="0" smtClean="0"/>
          </a:p>
          <a:p>
            <a:endParaRPr lang="es-EC" dirty="0" smtClean="0"/>
          </a:p>
          <a:p>
            <a:endParaRPr lang="es-EC"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96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96611" name="Object 3"/>
          <p:cNvGraphicFramePr>
            <a:graphicFrameLocks noChangeAspect="1"/>
          </p:cNvGraphicFramePr>
          <p:nvPr/>
        </p:nvGraphicFramePr>
        <p:xfrm>
          <a:off x="1142975" y="2357430"/>
          <a:ext cx="7161529" cy="4286280"/>
        </p:xfrm>
        <a:graphic>
          <a:graphicData uri="http://schemas.openxmlformats.org/presentationml/2006/ole">
            <p:oleObj spid="_x0000_s196611" name="Visio" r:id="rId4" imgW="5194935" imgH="4384040" progId="Visio.Drawing.11">
              <p:embed/>
            </p:oleObj>
          </a:graphicData>
        </a:graphic>
      </p:graphicFrame>
      <p:sp>
        <p:nvSpPr>
          <p:cNvPr id="7" name="6 Marcador de fecha"/>
          <p:cNvSpPr>
            <a:spLocks noGrp="1"/>
          </p:cNvSpPr>
          <p:nvPr>
            <p:ph type="dt" sz="half" idx="10"/>
          </p:nvPr>
        </p:nvSpPr>
        <p:spPr/>
        <p:txBody>
          <a:bodyPr/>
          <a:lstStyle/>
          <a:p>
            <a:fld id="{25D83C59-D1E1-4FED-A2B6-5F26E6F540BA}" type="datetime1">
              <a:rPr lang="es-EC" smtClean="0"/>
              <a:pPr/>
              <a:t>25/02/2010</a:t>
            </a:fld>
            <a:endParaRPr lang="es-EC"/>
          </a:p>
        </p:txBody>
      </p:sp>
      <p:sp>
        <p:nvSpPr>
          <p:cNvPr id="8" name="7 Marcador de número de diapositiva"/>
          <p:cNvSpPr>
            <a:spLocks noGrp="1"/>
          </p:cNvSpPr>
          <p:nvPr>
            <p:ph type="sldNum" sz="quarter" idx="12"/>
          </p:nvPr>
        </p:nvSpPr>
        <p:spPr/>
        <p:txBody>
          <a:bodyPr/>
          <a:lstStyle/>
          <a:p>
            <a:fld id="{7F464379-A430-4755-A6B7-08C74190AE75}" type="slidenum">
              <a:rPr lang="es-EC" smtClean="0"/>
              <a:pPr/>
              <a:t>3</a:t>
            </a:fld>
            <a:endParaRPr lang="es-EC"/>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RECEIVER_ZF</a:t>
            </a:r>
            <a:endParaRPr lang="es-EC" dirty="0"/>
          </a:p>
        </p:txBody>
      </p:sp>
      <p:sp>
        <p:nvSpPr>
          <p:cNvPr id="3" name="2 Marcador de contenido"/>
          <p:cNvSpPr>
            <a:spLocks noGrp="1"/>
          </p:cNvSpPr>
          <p:nvPr>
            <p:ph idx="1"/>
          </p:nvPr>
        </p:nvSpPr>
        <p:spPr/>
        <p:txBody>
          <a:bodyPr numCol="2">
            <a:normAutofit fontScale="47500" lnSpcReduction="20000"/>
          </a:bodyPr>
          <a:lstStyle/>
          <a:p>
            <a:pPr>
              <a:buNone/>
            </a:pPr>
            <a:r>
              <a:rPr lang="en-US" dirty="0" smtClean="0">
                <a:solidFill>
                  <a:srgbClr val="002060"/>
                </a:solidFill>
              </a:rPr>
              <a:t>function</a:t>
            </a:r>
            <a:r>
              <a:rPr lang="en-US" dirty="0" smtClean="0"/>
              <a:t>[</a:t>
            </a:r>
            <a:r>
              <a:rPr lang="en-US" dirty="0" err="1" smtClean="0"/>
              <a:t>recovered_signal</a:t>
            </a:r>
            <a:r>
              <a:rPr lang="en-US" dirty="0" smtClean="0"/>
              <a:t>, w, </a:t>
            </a:r>
            <a:r>
              <a:rPr lang="en-US" dirty="0" err="1" smtClean="0"/>
              <a:t>output_symbols</a:t>
            </a:r>
            <a:r>
              <a:rPr lang="en-US" dirty="0" smtClean="0"/>
              <a:t>] = </a:t>
            </a:r>
            <a:r>
              <a:rPr lang="en-US" dirty="0" err="1" smtClean="0">
                <a:solidFill>
                  <a:srgbClr val="FF0000"/>
                </a:solidFill>
              </a:rPr>
              <a:t>receiver_ZF</a:t>
            </a:r>
            <a:r>
              <a:rPr lang="en-US" dirty="0" smtClean="0"/>
              <a:t>(</a:t>
            </a:r>
            <a:r>
              <a:rPr lang="en-US" dirty="0" err="1" smtClean="0"/>
              <a:t>noisy_signal</a:t>
            </a:r>
            <a:r>
              <a:rPr lang="en-US" dirty="0" smtClean="0"/>
              <a:t>, </a:t>
            </a:r>
            <a:r>
              <a:rPr lang="en-US" dirty="0" err="1" smtClean="0"/>
              <a:t>input_symbols</a:t>
            </a:r>
            <a:r>
              <a:rPr lang="en-US" dirty="0" smtClean="0"/>
              <a:t>, </a:t>
            </a:r>
            <a:r>
              <a:rPr lang="en-US" dirty="0" err="1" smtClean="0"/>
              <a:t>FFTLen</a:t>
            </a:r>
            <a:r>
              <a:rPr lang="en-US" dirty="0" smtClean="0"/>
              <a:t>, </a:t>
            </a:r>
            <a:r>
              <a:rPr lang="en-US" dirty="0" err="1" smtClean="0"/>
              <a:t>CPLen</a:t>
            </a:r>
            <a:r>
              <a:rPr lang="en-US" dirty="0" smtClean="0"/>
              <a:t>, M, w)</a:t>
            </a:r>
            <a:endParaRPr lang="es-ES" dirty="0" smtClean="0"/>
          </a:p>
          <a:p>
            <a:pPr>
              <a:buNone/>
            </a:pPr>
            <a:r>
              <a:rPr lang="en-US" dirty="0" smtClean="0"/>
              <a:t> </a:t>
            </a:r>
            <a:endParaRPr lang="es-ES" dirty="0" smtClean="0"/>
          </a:p>
          <a:p>
            <a:pPr>
              <a:buNone/>
            </a:pPr>
            <a:r>
              <a:rPr lang="es-ES" dirty="0" smtClean="0">
                <a:solidFill>
                  <a:srgbClr val="00B050"/>
                </a:solidFill>
              </a:rPr>
              <a:t>%Calculo:</a:t>
            </a:r>
          </a:p>
          <a:p>
            <a:pPr>
              <a:buNone/>
            </a:pPr>
            <a:r>
              <a:rPr lang="en-US" dirty="0" smtClean="0"/>
              <a:t>inicio_2 = </a:t>
            </a:r>
            <a:r>
              <a:rPr lang="en-US" dirty="0" err="1" smtClean="0"/>
              <a:t>FFTLen</a:t>
            </a:r>
            <a:r>
              <a:rPr lang="en-US" dirty="0" smtClean="0"/>
              <a:t>/</a:t>
            </a:r>
            <a:r>
              <a:rPr lang="en-US" dirty="0" err="1" smtClean="0"/>
              <a:t>CPLen</a:t>
            </a:r>
            <a:r>
              <a:rPr lang="en-US" dirty="0" smtClean="0"/>
              <a:t> + 1;</a:t>
            </a:r>
            <a:endParaRPr lang="es-ES" dirty="0" smtClean="0"/>
          </a:p>
          <a:p>
            <a:pPr>
              <a:buNone/>
            </a:pPr>
            <a:r>
              <a:rPr lang="en-US" dirty="0" smtClean="0"/>
              <a:t> </a:t>
            </a:r>
            <a:endParaRPr lang="es-ES" dirty="0" smtClean="0"/>
          </a:p>
          <a:p>
            <a:pPr>
              <a:buNone/>
            </a:pPr>
            <a:r>
              <a:rPr lang="en-US" dirty="0" smtClean="0">
                <a:solidFill>
                  <a:srgbClr val="00B050"/>
                </a:solidFill>
              </a:rPr>
              <a:t>%==== </a:t>
            </a:r>
            <a:r>
              <a:rPr lang="en-US" dirty="0" err="1" smtClean="0">
                <a:solidFill>
                  <a:srgbClr val="00B050"/>
                </a:solidFill>
              </a:rPr>
              <a:t>Gaurd</a:t>
            </a:r>
            <a:r>
              <a:rPr lang="en-US" dirty="0" smtClean="0">
                <a:solidFill>
                  <a:srgbClr val="00B050"/>
                </a:solidFill>
              </a:rPr>
              <a:t> Interval Removal (GIR) ====</a:t>
            </a:r>
            <a:endParaRPr lang="es-ES" dirty="0" smtClean="0">
              <a:solidFill>
                <a:srgbClr val="00B050"/>
              </a:solidFill>
            </a:endParaRPr>
          </a:p>
          <a:p>
            <a:pPr>
              <a:buNone/>
            </a:pPr>
            <a:r>
              <a:rPr lang="en-US" dirty="0" smtClean="0">
                <a:solidFill>
                  <a:srgbClr val="00B050"/>
                </a:solidFill>
              </a:rPr>
              <a:t>% Remove cyclic extension from noisy signal. </a:t>
            </a:r>
            <a:endParaRPr lang="es-ES" dirty="0" smtClean="0">
              <a:solidFill>
                <a:srgbClr val="00B050"/>
              </a:solidFill>
            </a:endParaRPr>
          </a:p>
          <a:p>
            <a:pPr>
              <a:buNone/>
            </a:pPr>
            <a:r>
              <a:rPr lang="en-US" dirty="0" err="1" smtClean="0"/>
              <a:t>noisy_time_serial</a:t>
            </a:r>
            <a:r>
              <a:rPr lang="en-US" dirty="0" smtClean="0"/>
              <a:t> = </a:t>
            </a:r>
            <a:r>
              <a:rPr lang="en-US" dirty="0" err="1" smtClean="0"/>
              <a:t>noisy_signal</a:t>
            </a:r>
            <a:r>
              <a:rPr lang="en-US" dirty="0" smtClean="0"/>
              <a:t>(inicio_2:end); </a:t>
            </a:r>
            <a:endParaRPr lang="es-ES" dirty="0" smtClean="0"/>
          </a:p>
          <a:p>
            <a:pPr>
              <a:buNone/>
            </a:pPr>
            <a:r>
              <a:rPr lang="en-US" dirty="0" smtClean="0"/>
              <a:t> </a:t>
            </a:r>
            <a:endParaRPr lang="es-ES" dirty="0" smtClean="0"/>
          </a:p>
          <a:p>
            <a:pPr>
              <a:buNone/>
            </a:pPr>
            <a:r>
              <a:rPr lang="en-US" dirty="0" smtClean="0">
                <a:solidFill>
                  <a:srgbClr val="00B050"/>
                </a:solidFill>
              </a:rPr>
              <a:t>%======= Serial To Parallel =========== </a:t>
            </a:r>
            <a:endParaRPr lang="es-ES" dirty="0" smtClean="0">
              <a:solidFill>
                <a:srgbClr val="00B050"/>
              </a:solidFill>
            </a:endParaRPr>
          </a:p>
          <a:p>
            <a:pPr>
              <a:buNone/>
            </a:pPr>
            <a:r>
              <a:rPr lang="en-US" dirty="0" smtClean="0"/>
              <a:t>%</a:t>
            </a:r>
            <a:r>
              <a:rPr lang="en-US" dirty="0" err="1" smtClean="0"/>
              <a:t>output_time_para</a:t>
            </a:r>
            <a:r>
              <a:rPr lang="en-US" dirty="0" smtClean="0"/>
              <a:t> = reshape(noisy_time_serial,FFTLen,1); </a:t>
            </a:r>
            <a:endParaRPr lang="es-ES" dirty="0" smtClean="0"/>
          </a:p>
          <a:p>
            <a:pPr>
              <a:buNone/>
            </a:pPr>
            <a:r>
              <a:rPr lang="en-US" dirty="0" err="1" smtClean="0"/>
              <a:t>output_time_para</a:t>
            </a:r>
            <a:r>
              <a:rPr lang="en-US" dirty="0" smtClean="0"/>
              <a:t> = reshape(noisy_time_serial,1,FFTLen); </a:t>
            </a:r>
            <a:endParaRPr lang="es-ES" dirty="0" smtClean="0"/>
          </a:p>
          <a:p>
            <a:pPr>
              <a:buNone/>
            </a:pPr>
            <a:r>
              <a:rPr lang="en-US" dirty="0" smtClean="0"/>
              <a:t> </a:t>
            </a:r>
            <a:endParaRPr lang="es-ES" dirty="0" smtClean="0"/>
          </a:p>
          <a:p>
            <a:pPr>
              <a:buNone/>
            </a:pPr>
            <a:r>
              <a:rPr lang="en-US" dirty="0" smtClean="0">
                <a:solidFill>
                  <a:srgbClr val="00B050"/>
                </a:solidFill>
              </a:rPr>
              <a:t>%============== FFT ===================</a:t>
            </a:r>
            <a:endParaRPr lang="es-ES" dirty="0" smtClean="0">
              <a:solidFill>
                <a:srgbClr val="00B050"/>
              </a:solidFill>
            </a:endParaRPr>
          </a:p>
          <a:p>
            <a:pPr>
              <a:buNone/>
            </a:pPr>
            <a:r>
              <a:rPr lang="en-US" dirty="0" err="1" smtClean="0"/>
              <a:t>output_noisy_symbols</a:t>
            </a:r>
            <a:r>
              <a:rPr lang="en-US" dirty="0" smtClean="0"/>
              <a:t> = </a:t>
            </a:r>
            <a:r>
              <a:rPr lang="en-US" dirty="0" err="1" smtClean="0"/>
              <a:t>fft</a:t>
            </a:r>
            <a:r>
              <a:rPr lang="en-US" dirty="0" smtClean="0"/>
              <a:t>(</a:t>
            </a:r>
            <a:r>
              <a:rPr lang="en-US" dirty="0" err="1" smtClean="0"/>
              <a:t>output_time_para</a:t>
            </a:r>
            <a:r>
              <a:rPr lang="en-US" dirty="0" smtClean="0"/>
              <a:t>);</a:t>
            </a:r>
            <a:endParaRPr lang="es-ES" dirty="0" smtClean="0"/>
          </a:p>
          <a:p>
            <a:pPr>
              <a:buNone/>
            </a:pPr>
            <a:r>
              <a:rPr lang="en-US" dirty="0" smtClean="0"/>
              <a:t> </a:t>
            </a:r>
            <a:endParaRPr lang="es-ES" dirty="0" smtClean="0"/>
          </a:p>
          <a:p>
            <a:pPr>
              <a:buNone/>
            </a:pPr>
            <a:endParaRPr lang="en-US" dirty="0" smtClean="0">
              <a:solidFill>
                <a:srgbClr val="00B050"/>
              </a:solidFill>
            </a:endParaRPr>
          </a:p>
          <a:p>
            <a:pPr>
              <a:buNone/>
            </a:pPr>
            <a:endParaRPr lang="en-US" dirty="0">
              <a:solidFill>
                <a:srgbClr val="00B050"/>
              </a:solidFill>
            </a:endParaRPr>
          </a:p>
          <a:p>
            <a:pPr>
              <a:buNone/>
            </a:pPr>
            <a:endParaRPr lang="en-US" dirty="0" smtClean="0">
              <a:solidFill>
                <a:srgbClr val="00B050"/>
              </a:solidFill>
            </a:endParaRPr>
          </a:p>
          <a:p>
            <a:pPr>
              <a:buNone/>
            </a:pPr>
            <a:r>
              <a:rPr lang="en-US" dirty="0" smtClean="0">
                <a:solidFill>
                  <a:srgbClr val="00B050"/>
                </a:solidFill>
              </a:rPr>
              <a:t>%======== Zero Forcing Equalizer ====== </a:t>
            </a:r>
            <a:endParaRPr lang="es-ES" dirty="0" smtClean="0">
              <a:solidFill>
                <a:srgbClr val="00B050"/>
              </a:solidFill>
            </a:endParaRPr>
          </a:p>
          <a:p>
            <a:pPr>
              <a:buNone/>
            </a:pPr>
            <a:r>
              <a:rPr lang="en-US" dirty="0" smtClean="0">
                <a:solidFill>
                  <a:srgbClr val="00B050"/>
                </a:solidFill>
              </a:rPr>
              <a:t>% Channel estimator in frequency domain </a:t>
            </a:r>
            <a:endParaRPr lang="es-ES" dirty="0" smtClean="0">
              <a:solidFill>
                <a:srgbClr val="00B050"/>
              </a:solidFill>
            </a:endParaRPr>
          </a:p>
          <a:p>
            <a:pPr>
              <a:buNone/>
            </a:pPr>
            <a:r>
              <a:rPr lang="en-US" dirty="0" err="1" smtClean="0"/>
              <a:t>h_est</a:t>
            </a:r>
            <a:r>
              <a:rPr lang="en-US" dirty="0" smtClean="0"/>
              <a:t> = </a:t>
            </a:r>
            <a:r>
              <a:rPr lang="en-US" dirty="0" err="1" smtClean="0"/>
              <a:t>output_noisy_symbols</a:t>
            </a:r>
            <a:r>
              <a:rPr lang="en-US" dirty="0" smtClean="0"/>
              <a:t> ./ </a:t>
            </a:r>
            <a:r>
              <a:rPr lang="en-US" dirty="0" err="1" smtClean="0"/>
              <a:t>input_symbols</a:t>
            </a:r>
            <a:r>
              <a:rPr lang="en-US" dirty="0" smtClean="0"/>
              <a:t>;</a:t>
            </a:r>
            <a:endParaRPr lang="es-ES" dirty="0" smtClean="0"/>
          </a:p>
          <a:p>
            <a:pPr>
              <a:buNone/>
            </a:pPr>
            <a:r>
              <a:rPr lang="en-US" dirty="0" err="1" smtClean="0"/>
              <a:t>output_symbols</a:t>
            </a:r>
            <a:r>
              <a:rPr lang="en-US" dirty="0" smtClean="0"/>
              <a:t> = </a:t>
            </a:r>
            <a:r>
              <a:rPr lang="en-US" dirty="0" err="1" smtClean="0"/>
              <a:t>output_noisy_symbols</a:t>
            </a:r>
            <a:r>
              <a:rPr lang="en-US" dirty="0" smtClean="0"/>
              <a:t> ./ w;</a:t>
            </a:r>
            <a:endParaRPr lang="es-ES" dirty="0" smtClean="0"/>
          </a:p>
          <a:p>
            <a:pPr>
              <a:buNone/>
            </a:pPr>
            <a:r>
              <a:rPr lang="en-US" dirty="0" smtClean="0"/>
              <a:t> </a:t>
            </a:r>
            <a:endParaRPr lang="es-ES" dirty="0" smtClean="0"/>
          </a:p>
          <a:p>
            <a:pPr>
              <a:buNone/>
            </a:pPr>
            <a:r>
              <a:rPr lang="en-US" dirty="0" smtClean="0">
                <a:solidFill>
                  <a:srgbClr val="00B050"/>
                </a:solidFill>
              </a:rPr>
              <a:t>%========= Baseband Demodulation =========</a:t>
            </a:r>
            <a:endParaRPr lang="es-ES" dirty="0" smtClean="0">
              <a:solidFill>
                <a:srgbClr val="00B050"/>
              </a:solidFill>
            </a:endParaRPr>
          </a:p>
          <a:p>
            <a:pPr>
              <a:buNone/>
            </a:pPr>
            <a:r>
              <a:rPr lang="en-US" dirty="0" err="1" smtClean="0"/>
              <a:t>output_para</a:t>
            </a:r>
            <a:r>
              <a:rPr lang="en-US" dirty="0" smtClean="0"/>
              <a:t> = demodulate(</a:t>
            </a:r>
            <a:r>
              <a:rPr lang="en-US" dirty="0" err="1" smtClean="0"/>
              <a:t>modem.qamdemod</a:t>
            </a:r>
            <a:r>
              <a:rPr lang="en-US" dirty="0" smtClean="0"/>
              <a:t>(M),</a:t>
            </a:r>
            <a:r>
              <a:rPr lang="en-US" dirty="0" err="1" smtClean="0"/>
              <a:t>output_symbols</a:t>
            </a:r>
            <a:r>
              <a:rPr lang="en-US" dirty="0" smtClean="0"/>
              <a:t>);</a:t>
            </a:r>
            <a:endParaRPr lang="es-ES" dirty="0" smtClean="0"/>
          </a:p>
          <a:p>
            <a:pPr>
              <a:buNone/>
            </a:pPr>
            <a:r>
              <a:rPr lang="en-US" dirty="0" smtClean="0"/>
              <a:t> </a:t>
            </a:r>
            <a:endParaRPr lang="es-ES" dirty="0" smtClean="0"/>
          </a:p>
          <a:p>
            <a:pPr>
              <a:buNone/>
            </a:pPr>
            <a:r>
              <a:rPr lang="en-US" dirty="0" smtClean="0">
                <a:solidFill>
                  <a:srgbClr val="00B050"/>
                </a:solidFill>
              </a:rPr>
              <a:t> %============ Returning output ===========</a:t>
            </a:r>
            <a:endParaRPr lang="es-ES" dirty="0" smtClean="0">
              <a:solidFill>
                <a:srgbClr val="00B050"/>
              </a:solidFill>
            </a:endParaRPr>
          </a:p>
          <a:p>
            <a:pPr>
              <a:buNone/>
            </a:pPr>
            <a:r>
              <a:rPr lang="en-US" dirty="0" err="1" smtClean="0"/>
              <a:t>recovered_signal</a:t>
            </a:r>
            <a:r>
              <a:rPr lang="en-US" dirty="0" smtClean="0"/>
              <a:t> = </a:t>
            </a:r>
            <a:r>
              <a:rPr lang="en-US" dirty="0" err="1" smtClean="0"/>
              <a:t>output_para</a:t>
            </a:r>
            <a:r>
              <a:rPr lang="en-US" dirty="0" smtClean="0"/>
              <a:t>; </a:t>
            </a:r>
            <a:endParaRPr lang="es-ES" dirty="0" smtClean="0"/>
          </a:p>
          <a:p>
            <a:pPr>
              <a:buNone/>
            </a:pPr>
            <a:r>
              <a:rPr lang="en-US" dirty="0" smtClean="0"/>
              <a:t>w = </a:t>
            </a:r>
            <a:r>
              <a:rPr lang="en-US" dirty="0" err="1" smtClean="0"/>
              <a:t>h_est</a:t>
            </a:r>
            <a:r>
              <a:rPr lang="en-US" dirty="0" smtClean="0"/>
              <a:t>; </a:t>
            </a:r>
            <a:endParaRPr lang="es-ES" dirty="0" smtClean="0"/>
          </a:p>
          <a:p>
            <a:pPr>
              <a:buNone/>
            </a:pPr>
            <a:r>
              <a:rPr lang="es-ES" dirty="0" err="1" smtClean="0">
                <a:solidFill>
                  <a:srgbClr val="002060"/>
                </a:solidFill>
              </a:rPr>
              <a:t>end</a:t>
            </a:r>
            <a:endParaRPr lang="es-ES" dirty="0" smtClean="0">
              <a:solidFill>
                <a:srgbClr val="002060"/>
              </a:solidFill>
            </a:endParaRPr>
          </a:p>
          <a:p>
            <a:pPr>
              <a:buNone/>
            </a:pPr>
            <a:r>
              <a:rPr lang="es-ES" dirty="0" smtClean="0">
                <a:solidFill>
                  <a:srgbClr val="00B050"/>
                </a:solidFill>
              </a:rPr>
              <a:t>%=================  END FILE =============</a:t>
            </a:r>
          </a:p>
          <a:p>
            <a:endParaRPr lang="es-EC" dirty="0"/>
          </a:p>
        </p:txBody>
      </p:sp>
      <p:sp>
        <p:nvSpPr>
          <p:cNvPr id="4" name="3 Marcador de fecha"/>
          <p:cNvSpPr>
            <a:spLocks noGrp="1"/>
          </p:cNvSpPr>
          <p:nvPr>
            <p:ph type="dt" sz="half" idx="10"/>
          </p:nvPr>
        </p:nvSpPr>
        <p:spPr/>
        <p:txBody>
          <a:bodyPr/>
          <a:lstStyle/>
          <a:p>
            <a:fld id="{50158324-E5F1-47D7-82B4-52B837C908D4}"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30</a:t>
            </a:fld>
            <a:endParaRPr lang="es-EC"/>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RECEIVER_MMSE</a:t>
            </a:r>
            <a:endParaRPr lang="es-EC" dirty="0"/>
          </a:p>
        </p:txBody>
      </p:sp>
      <p:sp>
        <p:nvSpPr>
          <p:cNvPr id="3" name="2 Marcador de contenido"/>
          <p:cNvSpPr>
            <a:spLocks noGrp="1"/>
          </p:cNvSpPr>
          <p:nvPr>
            <p:ph idx="1"/>
          </p:nvPr>
        </p:nvSpPr>
        <p:spPr/>
        <p:txBody>
          <a:bodyPr numCol="2">
            <a:normAutofit fontScale="40000" lnSpcReduction="20000"/>
          </a:bodyPr>
          <a:lstStyle/>
          <a:p>
            <a:pPr>
              <a:buNone/>
            </a:pPr>
            <a:r>
              <a:rPr lang="en-US" dirty="0" smtClean="0">
                <a:solidFill>
                  <a:srgbClr val="FF0000"/>
                </a:solidFill>
              </a:rPr>
              <a:t>function</a:t>
            </a:r>
            <a:r>
              <a:rPr lang="en-US" dirty="0" smtClean="0"/>
              <a:t>[</a:t>
            </a:r>
            <a:r>
              <a:rPr lang="en-US" dirty="0" err="1" smtClean="0"/>
              <a:t>recovered_signal</a:t>
            </a:r>
            <a:r>
              <a:rPr lang="en-US" dirty="0" smtClean="0"/>
              <a:t> ,</a:t>
            </a:r>
            <a:r>
              <a:rPr lang="en-US" dirty="0" err="1" smtClean="0"/>
              <a:t>new_w</a:t>
            </a:r>
            <a:r>
              <a:rPr lang="en-US" dirty="0" smtClean="0"/>
              <a:t>, </a:t>
            </a:r>
            <a:r>
              <a:rPr lang="en-US" dirty="0" err="1" smtClean="0"/>
              <a:t>output_symbols</a:t>
            </a:r>
            <a:r>
              <a:rPr lang="en-US" dirty="0" smtClean="0"/>
              <a:t>] = </a:t>
            </a:r>
            <a:r>
              <a:rPr lang="en-US" dirty="0" err="1" smtClean="0">
                <a:solidFill>
                  <a:srgbClr val="002060"/>
                </a:solidFill>
              </a:rPr>
              <a:t>receiver_mmse</a:t>
            </a:r>
            <a:r>
              <a:rPr lang="en-US" dirty="0" smtClean="0"/>
              <a:t>(</a:t>
            </a:r>
            <a:r>
              <a:rPr lang="en-US" dirty="0" err="1" smtClean="0"/>
              <a:t>noisy_signal</a:t>
            </a:r>
            <a:r>
              <a:rPr lang="en-US" dirty="0" smtClean="0"/>
              <a:t>, </a:t>
            </a:r>
            <a:r>
              <a:rPr lang="en-US" dirty="0" err="1" smtClean="0"/>
              <a:t>input_symbols</a:t>
            </a:r>
            <a:r>
              <a:rPr lang="en-US" dirty="0" smtClean="0"/>
              <a:t>, </a:t>
            </a:r>
            <a:r>
              <a:rPr lang="en-US" dirty="0" err="1" smtClean="0"/>
              <a:t>FFTLen</a:t>
            </a:r>
            <a:r>
              <a:rPr lang="en-US" dirty="0" smtClean="0"/>
              <a:t>, </a:t>
            </a:r>
            <a:r>
              <a:rPr lang="en-US" dirty="0" err="1" smtClean="0"/>
              <a:t>CPLen</a:t>
            </a:r>
            <a:r>
              <a:rPr lang="en-US" dirty="0" smtClean="0"/>
              <a:t>, M, w, </a:t>
            </a:r>
            <a:r>
              <a:rPr lang="en-US" dirty="0" err="1" smtClean="0"/>
              <a:t>SNRdB</a:t>
            </a:r>
            <a:r>
              <a:rPr lang="en-US" dirty="0" smtClean="0"/>
              <a:t>)</a:t>
            </a:r>
            <a:endParaRPr lang="es-ES" dirty="0" smtClean="0"/>
          </a:p>
          <a:p>
            <a:pPr>
              <a:buNone/>
            </a:pPr>
            <a:r>
              <a:rPr lang="en-US" dirty="0" smtClean="0"/>
              <a:t> </a:t>
            </a:r>
            <a:endParaRPr lang="es-ES" dirty="0" smtClean="0"/>
          </a:p>
          <a:p>
            <a:pPr>
              <a:buNone/>
            </a:pPr>
            <a:r>
              <a:rPr lang="es-ES" dirty="0" smtClean="0">
                <a:solidFill>
                  <a:srgbClr val="00B050"/>
                </a:solidFill>
              </a:rPr>
              <a:t>% Calculo:</a:t>
            </a:r>
          </a:p>
          <a:p>
            <a:pPr>
              <a:buNone/>
            </a:pPr>
            <a:r>
              <a:rPr lang="es-ES" dirty="0" smtClean="0"/>
              <a:t>inicio_3 = </a:t>
            </a:r>
            <a:r>
              <a:rPr lang="es-ES" dirty="0" err="1" smtClean="0"/>
              <a:t>FFTLen</a:t>
            </a:r>
            <a:r>
              <a:rPr lang="es-ES" dirty="0" smtClean="0"/>
              <a:t>/</a:t>
            </a:r>
            <a:r>
              <a:rPr lang="es-ES" dirty="0" err="1" smtClean="0"/>
              <a:t>CPLen</a:t>
            </a:r>
            <a:r>
              <a:rPr lang="es-ES" dirty="0" smtClean="0"/>
              <a:t> + 1;</a:t>
            </a:r>
          </a:p>
          <a:p>
            <a:pPr>
              <a:buNone/>
            </a:pPr>
            <a:r>
              <a:rPr lang="es-ES" dirty="0" smtClean="0"/>
              <a:t> </a:t>
            </a:r>
          </a:p>
          <a:p>
            <a:pPr>
              <a:buNone/>
            </a:pPr>
            <a:r>
              <a:rPr lang="es-ES" dirty="0" smtClean="0">
                <a:solidFill>
                  <a:srgbClr val="00B050"/>
                </a:solidFill>
              </a:rPr>
              <a:t>%====</a:t>
            </a:r>
            <a:r>
              <a:rPr lang="es-ES" dirty="0" err="1" smtClean="0">
                <a:solidFill>
                  <a:srgbClr val="00B050"/>
                </a:solidFill>
              </a:rPr>
              <a:t>Gaurd</a:t>
            </a:r>
            <a:r>
              <a:rPr lang="es-ES" dirty="0" smtClean="0">
                <a:solidFill>
                  <a:srgbClr val="00B050"/>
                </a:solidFill>
              </a:rPr>
              <a:t> </a:t>
            </a:r>
            <a:r>
              <a:rPr lang="es-ES" dirty="0" err="1" smtClean="0">
                <a:solidFill>
                  <a:srgbClr val="00B050"/>
                </a:solidFill>
              </a:rPr>
              <a:t>Interval</a:t>
            </a:r>
            <a:r>
              <a:rPr lang="es-ES" dirty="0" smtClean="0">
                <a:solidFill>
                  <a:srgbClr val="00B050"/>
                </a:solidFill>
              </a:rPr>
              <a:t> </a:t>
            </a:r>
            <a:r>
              <a:rPr lang="es-ES" dirty="0" err="1" smtClean="0">
                <a:solidFill>
                  <a:srgbClr val="00B050"/>
                </a:solidFill>
              </a:rPr>
              <a:t>Removal</a:t>
            </a:r>
            <a:r>
              <a:rPr lang="es-ES" dirty="0" smtClean="0">
                <a:solidFill>
                  <a:srgbClr val="00B050"/>
                </a:solidFill>
              </a:rPr>
              <a:t> (GIR) ========</a:t>
            </a:r>
            <a:r>
              <a:rPr lang="es-ES" dirty="0" smtClean="0"/>
              <a:t> </a:t>
            </a:r>
          </a:p>
          <a:p>
            <a:pPr>
              <a:buNone/>
            </a:pPr>
            <a:r>
              <a:rPr lang="en-US" dirty="0" smtClean="0"/>
              <a:t>% Remove cyclic extension from noisy signal. </a:t>
            </a:r>
            <a:endParaRPr lang="es-ES" dirty="0" smtClean="0"/>
          </a:p>
          <a:p>
            <a:pPr>
              <a:buNone/>
            </a:pPr>
            <a:r>
              <a:rPr lang="en-US" dirty="0" err="1" smtClean="0"/>
              <a:t>noisy_time_serial</a:t>
            </a:r>
            <a:r>
              <a:rPr lang="en-US" dirty="0" smtClean="0"/>
              <a:t> = </a:t>
            </a:r>
            <a:r>
              <a:rPr lang="en-US" dirty="0" err="1" smtClean="0"/>
              <a:t>noisy_signal</a:t>
            </a:r>
            <a:r>
              <a:rPr lang="en-US" dirty="0" smtClean="0"/>
              <a:t>(inicio_3:end); </a:t>
            </a:r>
            <a:endParaRPr lang="es-ES" dirty="0" smtClean="0"/>
          </a:p>
          <a:p>
            <a:pPr>
              <a:buNone/>
            </a:pPr>
            <a:r>
              <a:rPr lang="en-US" dirty="0" smtClean="0"/>
              <a:t> </a:t>
            </a:r>
            <a:endParaRPr lang="es-ES" dirty="0" smtClean="0"/>
          </a:p>
          <a:p>
            <a:pPr>
              <a:buNone/>
            </a:pPr>
            <a:r>
              <a:rPr lang="en-US" dirty="0" smtClean="0">
                <a:solidFill>
                  <a:srgbClr val="00B050"/>
                </a:solidFill>
              </a:rPr>
              <a:t>%========== Serial To Parallel ============</a:t>
            </a:r>
            <a:r>
              <a:rPr lang="en-US" dirty="0" smtClean="0"/>
              <a:t> </a:t>
            </a:r>
            <a:r>
              <a:rPr lang="en-US" dirty="0" err="1" smtClean="0"/>
              <a:t>output_time_para</a:t>
            </a:r>
            <a:r>
              <a:rPr lang="en-US" dirty="0" smtClean="0"/>
              <a:t> = reshape(noisy_time_serial,1,FFTLen); </a:t>
            </a:r>
            <a:endParaRPr lang="es-ES" dirty="0" smtClean="0"/>
          </a:p>
          <a:p>
            <a:pPr>
              <a:buNone/>
            </a:pPr>
            <a:r>
              <a:rPr lang="en-US" dirty="0" smtClean="0"/>
              <a:t> </a:t>
            </a:r>
            <a:endParaRPr lang="es-ES" dirty="0" smtClean="0"/>
          </a:p>
          <a:p>
            <a:pPr>
              <a:buNone/>
            </a:pPr>
            <a:r>
              <a:rPr lang="en-US" dirty="0" smtClean="0">
                <a:solidFill>
                  <a:srgbClr val="00B050"/>
                </a:solidFill>
              </a:rPr>
              <a:t>%================= FFT ===============</a:t>
            </a:r>
            <a:endParaRPr lang="es-ES" dirty="0" smtClean="0">
              <a:solidFill>
                <a:srgbClr val="00B050"/>
              </a:solidFill>
            </a:endParaRPr>
          </a:p>
          <a:p>
            <a:pPr>
              <a:buNone/>
            </a:pPr>
            <a:r>
              <a:rPr lang="en-US" dirty="0" err="1" smtClean="0"/>
              <a:t>output_noisy_symbols</a:t>
            </a:r>
            <a:r>
              <a:rPr lang="en-US" dirty="0" smtClean="0"/>
              <a:t> = </a:t>
            </a:r>
            <a:r>
              <a:rPr lang="en-US" dirty="0" err="1" smtClean="0"/>
              <a:t>fft</a:t>
            </a:r>
            <a:r>
              <a:rPr lang="en-US" dirty="0" smtClean="0"/>
              <a:t>(</a:t>
            </a:r>
            <a:r>
              <a:rPr lang="en-US" dirty="0" err="1" smtClean="0"/>
              <a:t>output_time_para</a:t>
            </a:r>
            <a:r>
              <a:rPr lang="en-US" dirty="0" smtClean="0"/>
              <a:t>);</a:t>
            </a:r>
            <a:endParaRPr lang="es-ES" dirty="0" smtClean="0"/>
          </a:p>
          <a:p>
            <a:pPr>
              <a:buNone/>
            </a:pPr>
            <a:r>
              <a:rPr lang="en-US" dirty="0" smtClean="0"/>
              <a:t> </a:t>
            </a:r>
            <a:endParaRPr lang="es-ES" dirty="0" smtClean="0"/>
          </a:p>
          <a:p>
            <a:pPr>
              <a:buNone/>
            </a:pPr>
            <a:r>
              <a:rPr lang="en-US" dirty="0" smtClean="0">
                <a:solidFill>
                  <a:srgbClr val="00B050"/>
                </a:solidFill>
              </a:rPr>
              <a:t>%========= Zero Forcing Equalizer ========</a:t>
            </a:r>
            <a:endParaRPr lang="es-ES" dirty="0" smtClean="0">
              <a:solidFill>
                <a:srgbClr val="00B050"/>
              </a:solidFill>
            </a:endParaRPr>
          </a:p>
          <a:p>
            <a:pPr>
              <a:buNone/>
            </a:pPr>
            <a:r>
              <a:rPr lang="en-US" dirty="0" smtClean="0">
                <a:solidFill>
                  <a:srgbClr val="00B050"/>
                </a:solidFill>
              </a:rPr>
              <a:t>% LS channel estimator in frequency domain </a:t>
            </a:r>
            <a:endParaRPr lang="es-ES" dirty="0" smtClean="0">
              <a:solidFill>
                <a:srgbClr val="00B050"/>
              </a:solidFill>
            </a:endParaRPr>
          </a:p>
          <a:p>
            <a:pPr>
              <a:buNone/>
            </a:pPr>
            <a:r>
              <a:rPr lang="en-US" dirty="0" err="1" smtClean="0"/>
              <a:t>h_est</a:t>
            </a:r>
            <a:r>
              <a:rPr lang="en-US" dirty="0" smtClean="0"/>
              <a:t> = </a:t>
            </a:r>
            <a:r>
              <a:rPr lang="en-US" dirty="0" err="1" smtClean="0"/>
              <a:t>output_noisy_symbols</a:t>
            </a:r>
            <a:r>
              <a:rPr lang="en-US" dirty="0" smtClean="0"/>
              <a:t> ./ </a:t>
            </a:r>
            <a:r>
              <a:rPr lang="en-US" dirty="0" err="1" smtClean="0"/>
              <a:t>input_symbols</a:t>
            </a:r>
            <a:r>
              <a:rPr lang="en-US" dirty="0" smtClean="0"/>
              <a:t>; </a:t>
            </a:r>
            <a:endParaRPr lang="es-ES" dirty="0" smtClean="0"/>
          </a:p>
          <a:p>
            <a:pPr>
              <a:buNone/>
            </a:pPr>
            <a:r>
              <a:rPr lang="en-US" dirty="0" smtClean="0"/>
              <a:t> </a:t>
            </a:r>
            <a:endParaRPr lang="es-ES" dirty="0" smtClean="0"/>
          </a:p>
          <a:p>
            <a:pPr>
              <a:buNone/>
            </a:pPr>
            <a:endParaRPr lang="en-US" dirty="0" smtClean="0"/>
          </a:p>
          <a:p>
            <a:pPr>
              <a:buNone/>
            </a:pPr>
            <a:endParaRPr lang="en-US" dirty="0" smtClean="0">
              <a:solidFill>
                <a:srgbClr val="00B050"/>
              </a:solidFill>
            </a:endParaRPr>
          </a:p>
          <a:p>
            <a:pPr>
              <a:buNone/>
            </a:pPr>
            <a:endParaRPr lang="en-US" dirty="0" smtClean="0">
              <a:solidFill>
                <a:srgbClr val="00B050"/>
              </a:solidFill>
            </a:endParaRPr>
          </a:p>
          <a:p>
            <a:pPr>
              <a:buNone/>
            </a:pPr>
            <a:endParaRPr lang="en-US" dirty="0" smtClean="0">
              <a:solidFill>
                <a:srgbClr val="00B050"/>
              </a:solidFill>
            </a:endParaRPr>
          </a:p>
          <a:p>
            <a:pPr>
              <a:buNone/>
            </a:pPr>
            <a:endParaRPr lang="en-US" dirty="0" smtClean="0">
              <a:solidFill>
                <a:srgbClr val="00B050"/>
              </a:solidFill>
            </a:endParaRPr>
          </a:p>
          <a:p>
            <a:pPr>
              <a:buNone/>
            </a:pPr>
            <a:r>
              <a:rPr lang="en-US" dirty="0" smtClean="0">
                <a:solidFill>
                  <a:srgbClr val="00B050"/>
                </a:solidFill>
              </a:rPr>
              <a:t>% MMSE equalizer </a:t>
            </a:r>
            <a:endParaRPr lang="es-ES" dirty="0" smtClean="0">
              <a:solidFill>
                <a:srgbClr val="00B050"/>
              </a:solidFill>
            </a:endParaRPr>
          </a:p>
          <a:p>
            <a:pPr>
              <a:buNone/>
            </a:pPr>
            <a:r>
              <a:rPr lang="en-US" dirty="0" smtClean="0"/>
              <a:t>SNR = 10^(</a:t>
            </a:r>
            <a:r>
              <a:rPr lang="en-US" dirty="0" err="1" smtClean="0"/>
              <a:t>SNRdB</a:t>
            </a:r>
            <a:r>
              <a:rPr lang="en-US" dirty="0" smtClean="0"/>
              <a:t>/10); </a:t>
            </a:r>
            <a:endParaRPr lang="es-ES" dirty="0" smtClean="0"/>
          </a:p>
          <a:p>
            <a:pPr>
              <a:buNone/>
            </a:pPr>
            <a:r>
              <a:rPr lang="en-US" dirty="0" err="1" smtClean="0"/>
              <a:t>new_w</a:t>
            </a:r>
            <a:r>
              <a:rPr lang="en-US" dirty="0" smtClean="0"/>
              <a:t> = conj(</a:t>
            </a:r>
            <a:r>
              <a:rPr lang="en-US" dirty="0" err="1" smtClean="0"/>
              <a:t>h_est</a:t>
            </a:r>
            <a:r>
              <a:rPr lang="en-US" dirty="0" smtClean="0"/>
              <a:t>) ./ ( abs(</a:t>
            </a:r>
            <a:r>
              <a:rPr lang="en-US" dirty="0" err="1" smtClean="0"/>
              <a:t>h_est</a:t>
            </a:r>
            <a:r>
              <a:rPr lang="en-US" dirty="0" smtClean="0"/>
              <a:t>).^2 + 1/SNR); </a:t>
            </a:r>
            <a:endParaRPr lang="es-ES" dirty="0" smtClean="0"/>
          </a:p>
          <a:p>
            <a:pPr>
              <a:buNone/>
            </a:pPr>
            <a:r>
              <a:rPr lang="en-US" dirty="0" err="1" smtClean="0"/>
              <a:t>output_symbols</a:t>
            </a:r>
            <a:r>
              <a:rPr lang="en-US" dirty="0" smtClean="0"/>
              <a:t> = </a:t>
            </a:r>
            <a:r>
              <a:rPr lang="en-US" dirty="0" err="1" smtClean="0"/>
              <a:t>output_noisy_symbols</a:t>
            </a:r>
            <a:r>
              <a:rPr lang="en-US" dirty="0" smtClean="0"/>
              <a:t> .* w; </a:t>
            </a:r>
            <a:endParaRPr lang="es-ES" dirty="0" smtClean="0"/>
          </a:p>
          <a:p>
            <a:pPr>
              <a:buNone/>
            </a:pPr>
            <a:r>
              <a:rPr lang="en-US" dirty="0" smtClean="0"/>
              <a:t> </a:t>
            </a:r>
            <a:endParaRPr lang="es-ES" dirty="0" smtClean="0"/>
          </a:p>
          <a:p>
            <a:pPr>
              <a:buNone/>
            </a:pPr>
            <a:r>
              <a:rPr lang="en-US" dirty="0" smtClean="0">
                <a:solidFill>
                  <a:srgbClr val="00B050"/>
                </a:solidFill>
              </a:rPr>
              <a:t>%=========== Baseband Demodulation =======</a:t>
            </a:r>
            <a:endParaRPr lang="es-ES" dirty="0" smtClean="0">
              <a:solidFill>
                <a:srgbClr val="00B050"/>
              </a:solidFill>
            </a:endParaRPr>
          </a:p>
          <a:p>
            <a:pPr>
              <a:buNone/>
            </a:pPr>
            <a:r>
              <a:rPr lang="en-US" dirty="0" err="1" smtClean="0"/>
              <a:t>output_para</a:t>
            </a:r>
            <a:r>
              <a:rPr lang="en-US" dirty="0" smtClean="0"/>
              <a:t> = demodulate(</a:t>
            </a:r>
            <a:r>
              <a:rPr lang="en-US" dirty="0" err="1" smtClean="0"/>
              <a:t>modem.qamdemod</a:t>
            </a:r>
            <a:r>
              <a:rPr lang="en-US" dirty="0" smtClean="0"/>
              <a:t>(M),</a:t>
            </a:r>
            <a:r>
              <a:rPr lang="en-US" dirty="0" err="1" smtClean="0"/>
              <a:t>output_symbols</a:t>
            </a:r>
            <a:r>
              <a:rPr lang="en-US" dirty="0" smtClean="0"/>
              <a:t>); </a:t>
            </a:r>
            <a:endParaRPr lang="es-ES" dirty="0" smtClean="0"/>
          </a:p>
          <a:p>
            <a:pPr>
              <a:buNone/>
            </a:pPr>
            <a:r>
              <a:rPr lang="en-US" dirty="0" smtClean="0"/>
              <a:t> </a:t>
            </a:r>
            <a:endParaRPr lang="es-ES" dirty="0" smtClean="0"/>
          </a:p>
          <a:p>
            <a:pPr>
              <a:buNone/>
            </a:pPr>
            <a:r>
              <a:rPr lang="en-US" dirty="0" smtClean="0">
                <a:solidFill>
                  <a:srgbClr val="00B050"/>
                </a:solidFill>
              </a:rPr>
              <a:t>%============ Returning output ========</a:t>
            </a:r>
            <a:endParaRPr lang="es-ES" dirty="0" smtClean="0">
              <a:solidFill>
                <a:srgbClr val="00B050"/>
              </a:solidFill>
            </a:endParaRPr>
          </a:p>
          <a:p>
            <a:pPr>
              <a:buNone/>
            </a:pPr>
            <a:r>
              <a:rPr lang="en-US" dirty="0" err="1" smtClean="0"/>
              <a:t>recovered_signal</a:t>
            </a:r>
            <a:r>
              <a:rPr lang="en-US" dirty="0" smtClean="0"/>
              <a:t> = </a:t>
            </a:r>
            <a:r>
              <a:rPr lang="en-US" dirty="0" err="1" smtClean="0"/>
              <a:t>output_para</a:t>
            </a:r>
            <a:r>
              <a:rPr lang="en-US" dirty="0" smtClean="0"/>
              <a:t>; </a:t>
            </a:r>
            <a:endParaRPr lang="es-ES" dirty="0" smtClean="0"/>
          </a:p>
          <a:p>
            <a:pPr>
              <a:buNone/>
            </a:pPr>
            <a:r>
              <a:rPr lang="en-US" dirty="0" smtClean="0"/>
              <a:t>end</a:t>
            </a:r>
            <a:endParaRPr lang="es-ES" dirty="0" smtClean="0"/>
          </a:p>
          <a:p>
            <a:pPr>
              <a:buNone/>
            </a:pPr>
            <a:r>
              <a:rPr lang="en-US" dirty="0" smtClean="0"/>
              <a:t> </a:t>
            </a:r>
            <a:endParaRPr lang="es-ES" dirty="0" smtClean="0"/>
          </a:p>
          <a:p>
            <a:pPr>
              <a:buNone/>
            </a:pPr>
            <a:r>
              <a:rPr lang="en-US" dirty="0" smtClean="0">
                <a:solidFill>
                  <a:srgbClr val="00B050"/>
                </a:solidFill>
              </a:rPr>
              <a:t>%=============== END FILE ===========</a:t>
            </a:r>
            <a:endParaRPr lang="es-ES" dirty="0" smtClean="0">
              <a:solidFill>
                <a:srgbClr val="00B050"/>
              </a:solidFill>
            </a:endParaRPr>
          </a:p>
          <a:p>
            <a:pPr>
              <a:buNone/>
            </a:pPr>
            <a:endParaRPr lang="es-EC" dirty="0"/>
          </a:p>
        </p:txBody>
      </p:sp>
      <p:sp>
        <p:nvSpPr>
          <p:cNvPr id="4" name="3 Marcador de fecha"/>
          <p:cNvSpPr>
            <a:spLocks noGrp="1"/>
          </p:cNvSpPr>
          <p:nvPr>
            <p:ph type="dt" sz="half" idx="10"/>
          </p:nvPr>
        </p:nvSpPr>
        <p:spPr/>
        <p:txBody>
          <a:bodyPr/>
          <a:lstStyle/>
          <a:p>
            <a:fld id="{4CC9867B-B2BB-4300-92CC-C59AEFD7124F}"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31</a:t>
            </a:fld>
            <a:endParaRPr lang="es-EC"/>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6286520"/>
            <a:ext cx="8229600" cy="357190"/>
          </a:xfrm>
        </p:spPr>
        <p:txBody>
          <a:bodyPr>
            <a:normAutofit/>
          </a:bodyPr>
          <a:lstStyle/>
          <a:p>
            <a:r>
              <a:rPr lang="es-EC" sz="1400" dirty="0" smtClean="0"/>
              <a:t>Constelación </a:t>
            </a:r>
            <a:r>
              <a:rPr lang="es-EC" sz="1400" b="1" dirty="0" smtClean="0"/>
              <a:t>32QAM</a:t>
            </a:r>
            <a:r>
              <a:rPr lang="es-EC" sz="1400" dirty="0" smtClean="0"/>
              <a:t> y Señal en el dominio del tiempo </a:t>
            </a:r>
            <a:r>
              <a:rPr lang="es-EC" sz="1400" b="1" dirty="0" smtClean="0"/>
              <a:t>32 QAM </a:t>
            </a:r>
            <a:endParaRPr lang="es-ES" sz="1400" b="1" dirty="0"/>
          </a:p>
        </p:txBody>
      </p:sp>
      <p:sp>
        <p:nvSpPr>
          <p:cNvPr id="5" name="4 Rectángulo"/>
          <p:cNvSpPr/>
          <p:nvPr/>
        </p:nvSpPr>
        <p:spPr>
          <a:xfrm>
            <a:off x="857224" y="714356"/>
            <a:ext cx="7500990" cy="769441"/>
          </a:xfrm>
          <a:prstGeom prst="rect">
            <a:avLst/>
          </a:prstGeom>
        </p:spPr>
        <p:txBody>
          <a:bodyPr wrap="square">
            <a:spAutoFit/>
          </a:bodyPr>
          <a:lstStyle/>
          <a:p>
            <a:r>
              <a:rPr lang="es-EC" sz="4400" dirty="0" smtClean="0">
                <a:solidFill>
                  <a:schemeClr val="accent4"/>
                </a:solidFill>
              </a:rPr>
              <a:t>4) Resultados.</a:t>
            </a:r>
            <a:endParaRPr lang="es-ES" sz="4400" dirty="0"/>
          </a:p>
        </p:txBody>
      </p:sp>
      <p:pic>
        <p:nvPicPr>
          <p:cNvPr id="8" name="7 Imagen"/>
          <p:cNvPicPr/>
          <p:nvPr/>
        </p:nvPicPr>
        <p:blipFill>
          <a:blip r:embed="rId3" cstate="print"/>
          <a:srcRect/>
          <a:stretch>
            <a:fillRect/>
          </a:stretch>
        </p:blipFill>
        <p:spPr bwMode="auto">
          <a:xfrm>
            <a:off x="785786" y="4071942"/>
            <a:ext cx="3500462" cy="2286016"/>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3929058" y="4143380"/>
            <a:ext cx="4572032" cy="2235355"/>
          </a:xfrm>
          <a:prstGeom prst="rect">
            <a:avLst/>
          </a:prstGeom>
          <a:noFill/>
          <a:ln w="9525">
            <a:noFill/>
            <a:miter lim="800000"/>
            <a:headEnd/>
            <a:tailEnd/>
          </a:ln>
        </p:spPr>
      </p:pic>
      <p:sp>
        <p:nvSpPr>
          <p:cNvPr id="7" name="2 Título"/>
          <p:cNvSpPr txBox="1">
            <a:spLocks/>
          </p:cNvSpPr>
          <p:nvPr/>
        </p:nvSpPr>
        <p:spPr>
          <a:xfrm>
            <a:off x="571472" y="3714752"/>
            <a:ext cx="8229600" cy="35719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0" i="0" u="none" strike="noStrike" kern="1200" cap="none" spc="0" normalizeH="0" baseline="0" noProof="0" dirty="0" smtClean="0">
                <a:ln>
                  <a:noFill/>
                </a:ln>
                <a:solidFill>
                  <a:schemeClr val="tx1"/>
                </a:solidFill>
                <a:effectLst/>
                <a:uLnTx/>
                <a:uFillTx/>
                <a:latin typeface="+mj-lt"/>
                <a:ea typeface="+mj-ea"/>
                <a:cs typeface="+mj-cs"/>
              </a:rPr>
              <a:t>Constelación </a:t>
            </a:r>
            <a:r>
              <a:rPr kumimoji="0" lang="es-EC" sz="1400" b="1" i="0" u="none" strike="noStrike" kern="1200" cap="none" spc="0" normalizeH="0" baseline="0" noProof="0" dirty="0" smtClean="0">
                <a:ln>
                  <a:noFill/>
                </a:ln>
                <a:solidFill>
                  <a:schemeClr val="tx1"/>
                </a:solidFill>
                <a:effectLst/>
                <a:uLnTx/>
                <a:uFillTx/>
                <a:latin typeface="+mj-lt"/>
                <a:ea typeface="+mj-ea"/>
                <a:cs typeface="+mj-cs"/>
              </a:rPr>
              <a:t>16QAM </a:t>
            </a:r>
            <a:r>
              <a:rPr kumimoji="0" lang="es-EC" sz="1400" b="0" i="0" u="none" strike="noStrike" kern="1200" cap="none" spc="0" normalizeH="0" baseline="0" noProof="0" dirty="0" smtClean="0">
                <a:ln>
                  <a:noFill/>
                </a:ln>
                <a:solidFill>
                  <a:schemeClr val="tx1"/>
                </a:solidFill>
                <a:effectLst/>
                <a:uLnTx/>
                <a:uFillTx/>
                <a:latin typeface="+mj-lt"/>
                <a:ea typeface="+mj-ea"/>
                <a:cs typeface="+mj-cs"/>
              </a:rPr>
              <a:t>y Señal en el dominio del tiempo </a:t>
            </a:r>
            <a:r>
              <a:rPr kumimoji="0" lang="es-EC" sz="1400" b="1" i="0" u="none" strike="noStrike" kern="1200" cap="none" spc="0" normalizeH="0" baseline="0" noProof="0" dirty="0" smtClean="0">
                <a:ln>
                  <a:noFill/>
                </a:ln>
                <a:solidFill>
                  <a:schemeClr val="tx1"/>
                </a:solidFill>
                <a:effectLst/>
                <a:uLnTx/>
                <a:uFillTx/>
                <a:latin typeface="+mj-lt"/>
                <a:ea typeface="+mj-ea"/>
                <a:cs typeface="+mj-cs"/>
              </a:rPr>
              <a:t>16 QAM </a:t>
            </a:r>
            <a:endParaRPr kumimoji="0" lang="es-ES" sz="1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9 Imagen"/>
          <p:cNvPicPr/>
          <p:nvPr/>
        </p:nvPicPr>
        <p:blipFill>
          <a:blip r:embed="rId5" cstate="print"/>
          <a:srcRect/>
          <a:stretch>
            <a:fillRect/>
          </a:stretch>
        </p:blipFill>
        <p:spPr bwMode="auto">
          <a:xfrm>
            <a:off x="785786" y="1500174"/>
            <a:ext cx="3500462" cy="2357454"/>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3929058" y="1500175"/>
            <a:ext cx="4500594" cy="2286016"/>
          </a:xfrm>
          <a:prstGeom prst="rect">
            <a:avLst/>
          </a:prstGeom>
          <a:noFill/>
          <a:ln w="9525">
            <a:noFill/>
            <a:miter lim="800000"/>
            <a:headEnd/>
            <a:tailEnd/>
          </a:ln>
        </p:spPr>
      </p:pic>
      <p:sp>
        <p:nvSpPr>
          <p:cNvPr id="12" name="11 Marcador de fecha"/>
          <p:cNvSpPr>
            <a:spLocks noGrp="1"/>
          </p:cNvSpPr>
          <p:nvPr>
            <p:ph type="dt" sz="half" idx="10"/>
          </p:nvPr>
        </p:nvSpPr>
        <p:spPr/>
        <p:txBody>
          <a:bodyPr/>
          <a:lstStyle/>
          <a:p>
            <a:fld id="{B777CFE0-C76B-47B7-A1AA-A51FAA5C9EA7}" type="datetime1">
              <a:rPr lang="es-EC" smtClean="0"/>
              <a:pPr/>
              <a:t>25/02/2010</a:t>
            </a:fld>
            <a:endParaRPr lang="es-EC"/>
          </a:p>
        </p:txBody>
      </p:sp>
      <p:sp>
        <p:nvSpPr>
          <p:cNvPr id="13" name="12 Marcador de número de diapositiva"/>
          <p:cNvSpPr>
            <a:spLocks noGrp="1"/>
          </p:cNvSpPr>
          <p:nvPr>
            <p:ph type="sldNum" sz="quarter" idx="12"/>
          </p:nvPr>
        </p:nvSpPr>
        <p:spPr/>
        <p:txBody>
          <a:bodyPr/>
          <a:lstStyle/>
          <a:p>
            <a:fld id="{7F464379-A430-4755-A6B7-08C74190AE75}" type="slidenum">
              <a:rPr lang="es-EC" smtClean="0"/>
              <a:pPr/>
              <a:t>32</a:t>
            </a:fld>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3214686"/>
            <a:ext cx="8229600" cy="774720"/>
          </a:xfrm>
        </p:spPr>
        <p:txBody>
          <a:bodyPr>
            <a:normAutofit/>
          </a:bodyPr>
          <a:lstStyle/>
          <a:p>
            <a:r>
              <a:rPr lang="es-EC" sz="1600" dirty="0" smtClean="0"/>
              <a:t>Señal antes de pasar por el canal tipo Rayleigh con Modulación 32QAM </a:t>
            </a:r>
            <a:endParaRPr lang="es-ES" sz="1500" dirty="0"/>
          </a:p>
        </p:txBody>
      </p:sp>
      <p:sp>
        <p:nvSpPr>
          <p:cNvPr id="5" name="4 Rectángulo"/>
          <p:cNvSpPr/>
          <p:nvPr/>
        </p:nvSpPr>
        <p:spPr>
          <a:xfrm>
            <a:off x="857224" y="714356"/>
            <a:ext cx="7500990" cy="523220"/>
          </a:xfrm>
          <a:prstGeom prst="rect">
            <a:avLst/>
          </a:prstGeom>
        </p:spPr>
        <p:txBody>
          <a:bodyPr wrap="square">
            <a:spAutoFit/>
          </a:bodyPr>
          <a:lstStyle/>
          <a:p>
            <a:r>
              <a:rPr lang="es-EC" sz="2800" dirty="0" smtClean="0">
                <a:solidFill>
                  <a:schemeClr val="accent4"/>
                </a:solidFill>
              </a:rPr>
              <a:t>Resultados.</a:t>
            </a:r>
            <a:endParaRPr lang="es-ES" sz="25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6561" name="Object 1"/>
          <p:cNvGraphicFramePr>
            <a:graphicFrameLocks noChangeAspect="1"/>
          </p:cNvGraphicFramePr>
          <p:nvPr/>
        </p:nvGraphicFramePr>
        <p:xfrm>
          <a:off x="642910" y="1214422"/>
          <a:ext cx="7643866" cy="2143140"/>
        </p:xfrm>
        <a:graphic>
          <a:graphicData uri="http://schemas.openxmlformats.org/presentationml/2006/ole">
            <p:oleObj spid="_x0000_s66561" name="Visio" r:id="rId4" imgW="6490716" imgH="3149918" progId="Visio.Drawing.11">
              <p:embed/>
            </p:oleObj>
          </a:graphicData>
        </a:graphic>
      </p:graphicFrame>
      <p:graphicFrame>
        <p:nvGraphicFramePr>
          <p:cNvPr id="2" name="Object 2"/>
          <p:cNvGraphicFramePr>
            <a:graphicFrameLocks noChangeAspect="1"/>
          </p:cNvGraphicFramePr>
          <p:nvPr/>
        </p:nvGraphicFramePr>
        <p:xfrm>
          <a:off x="714348" y="3786190"/>
          <a:ext cx="7577131" cy="2223618"/>
        </p:xfrm>
        <a:graphic>
          <a:graphicData uri="http://schemas.openxmlformats.org/presentationml/2006/ole">
            <p:oleObj spid="_x0000_s66562" name="Visio" r:id="rId5" imgW="6994779" imgH="3402012" progId="Visio.Drawing.11">
              <p:embed/>
            </p:oleObj>
          </a:graphicData>
        </a:graphic>
      </p:graphicFrame>
      <p:sp>
        <p:nvSpPr>
          <p:cNvPr id="7" name="2 Título"/>
          <p:cNvSpPr txBox="1">
            <a:spLocks/>
          </p:cNvSpPr>
          <p:nvPr/>
        </p:nvSpPr>
        <p:spPr>
          <a:xfrm>
            <a:off x="357158" y="5857892"/>
            <a:ext cx="8229600" cy="774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600" b="0" i="0" u="none" strike="noStrike" kern="1200" cap="none" spc="0" normalizeH="0" baseline="0" noProof="0" smtClean="0">
                <a:ln>
                  <a:noFill/>
                </a:ln>
                <a:solidFill>
                  <a:schemeClr val="tx1"/>
                </a:solidFill>
                <a:effectLst/>
                <a:uLnTx/>
                <a:uFillTx/>
                <a:latin typeface="+mj-lt"/>
                <a:ea typeface="+mj-ea"/>
                <a:cs typeface="+mj-cs"/>
              </a:rPr>
              <a:t>Salida del canal tipo Rayleigh con Modulación 32 QAM</a:t>
            </a:r>
            <a:endParaRPr kumimoji="0" lang="es-ES" sz="15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Marcador de fecha"/>
          <p:cNvSpPr>
            <a:spLocks noGrp="1"/>
          </p:cNvSpPr>
          <p:nvPr>
            <p:ph type="dt" sz="half" idx="10"/>
          </p:nvPr>
        </p:nvSpPr>
        <p:spPr/>
        <p:txBody>
          <a:bodyPr/>
          <a:lstStyle/>
          <a:p>
            <a:fld id="{8D4960C7-8BAE-447B-A761-AF09343519D9}" type="datetime1">
              <a:rPr lang="es-EC" smtClean="0"/>
              <a:pPr/>
              <a:t>25/02/2010</a:t>
            </a:fld>
            <a:endParaRPr lang="es-EC"/>
          </a:p>
        </p:txBody>
      </p:sp>
      <p:sp>
        <p:nvSpPr>
          <p:cNvPr id="9" name="8 Marcador de número de diapositiva"/>
          <p:cNvSpPr>
            <a:spLocks noGrp="1"/>
          </p:cNvSpPr>
          <p:nvPr>
            <p:ph type="sldNum" sz="quarter" idx="12"/>
          </p:nvPr>
        </p:nvSpPr>
        <p:spPr/>
        <p:txBody>
          <a:bodyPr/>
          <a:lstStyle/>
          <a:p>
            <a:fld id="{7F464379-A430-4755-A6B7-08C74190AE75}" type="slidenum">
              <a:rPr lang="es-EC" smtClean="0"/>
              <a:pPr/>
              <a:t>33</a:t>
            </a:fld>
            <a:endParaRPr lang="es-EC"/>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5286388"/>
            <a:ext cx="8229600" cy="774720"/>
          </a:xfrm>
        </p:spPr>
        <p:txBody>
          <a:bodyPr>
            <a:normAutofit/>
          </a:bodyPr>
          <a:lstStyle/>
          <a:p>
            <a:r>
              <a:rPr lang="es-EC" sz="1600" dirty="0" smtClean="0"/>
              <a:t>Respuesta al Impulso del Canal  y  Respuesta en Frecuencia del Canal.</a:t>
            </a:r>
            <a:endParaRPr lang="es-ES" sz="1600" dirty="0"/>
          </a:p>
        </p:txBody>
      </p:sp>
      <p:sp>
        <p:nvSpPr>
          <p:cNvPr id="5" name="4 Rectángulo"/>
          <p:cNvSpPr/>
          <p:nvPr/>
        </p:nvSpPr>
        <p:spPr>
          <a:xfrm>
            <a:off x="857224" y="714356"/>
            <a:ext cx="7500990" cy="523220"/>
          </a:xfrm>
          <a:prstGeom prst="rect">
            <a:avLst/>
          </a:prstGeom>
        </p:spPr>
        <p:txBody>
          <a:bodyPr wrap="square">
            <a:spAutoFit/>
          </a:bodyPr>
          <a:lstStyle/>
          <a:p>
            <a:r>
              <a:rPr lang="es-EC" sz="2800" dirty="0" smtClean="0">
                <a:solidFill>
                  <a:schemeClr val="accent4"/>
                </a:solidFill>
              </a:rPr>
              <a:t> Resultados.</a:t>
            </a:r>
            <a:endParaRPr lang="es-ES" sz="25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 name="7 Imagen"/>
          <p:cNvPicPr/>
          <p:nvPr/>
        </p:nvPicPr>
        <p:blipFill>
          <a:blip r:embed="rId3" cstate="print"/>
          <a:srcRect/>
          <a:stretch>
            <a:fillRect/>
          </a:stretch>
        </p:blipFill>
        <p:spPr bwMode="auto">
          <a:xfrm>
            <a:off x="571472" y="1500174"/>
            <a:ext cx="3929090" cy="3240000"/>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4643438" y="1500174"/>
            <a:ext cx="3955588" cy="3240000"/>
          </a:xfrm>
          <a:prstGeom prst="rect">
            <a:avLst/>
          </a:prstGeom>
          <a:noFill/>
          <a:ln w="9525">
            <a:noFill/>
            <a:miter lim="800000"/>
            <a:headEnd/>
            <a:tailEnd/>
          </a:ln>
        </p:spPr>
      </p:pic>
      <p:sp>
        <p:nvSpPr>
          <p:cNvPr id="10" name="9 Marcador de fecha"/>
          <p:cNvSpPr>
            <a:spLocks noGrp="1"/>
          </p:cNvSpPr>
          <p:nvPr>
            <p:ph type="dt" sz="half" idx="10"/>
          </p:nvPr>
        </p:nvSpPr>
        <p:spPr/>
        <p:txBody>
          <a:bodyPr/>
          <a:lstStyle/>
          <a:p>
            <a:fld id="{951244FA-05F2-4763-B682-6AB52F9A0615}" type="datetime1">
              <a:rPr lang="es-EC" smtClean="0"/>
              <a:pPr/>
              <a:t>25/02/2010</a:t>
            </a:fld>
            <a:endParaRPr lang="es-EC"/>
          </a:p>
        </p:txBody>
      </p:sp>
      <p:sp>
        <p:nvSpPr>
          <p:cNvPr id="11" name="10 Marcador de número de diapositiva"/>
          <p:cNvSpPr>
            <a:spLocks noGrp="1"/>
          </p:cNvSpPr>
          <p:nvPr>
            <p:ph type="sldNum" sz="quarter" idx="12"/>
          </p:nvPr>
        </p:nvSpPr>
        <p:spPr/>
        <p:txBody>
          <a:bodyPr/>
          <a:lstStyle/>
          <a:p>
            <a:fld id="{7F464379-A430-4755-A6B7-08C74190AE75}" type="slidenum">
              <a:rPr lang="es-EC" smtClean="0"/>
              <a:pPr/>
              <a:t>34</a:t>
            </a:fld>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5286388"/>
            <a:ext cx="8229600" cy="774720"/>
          </a:xfrm>
        </p:spPr>
        <p:txBody>
          <a:bodyPr>
            <a:normAutofit/>
          </a:bodyPr>
          <a:lstStyle/>
          <a:p>
            <a:r>
              <a:rPr lang="es-EC" sz="1600" dirty="0" smtClean="0"/>
              <a:t>Constelación de los símbolos recibidos para el receptor ZF y MMSE utilizando Modulación 32QAM </a:t>
            </a:r>
            <a:endParaRPr lang="es-ES" sz="1500" dirty="0"/>
          </a:p>
        </p:txBody>
      </p:sp>
      <p:sp>
        <p:nvSpPr>
          <p:cNvPr id="5" name="4 Rectángulo"/>
          <p:cNvSpPr/>
          <p:nvPr/>
        </p:nvSpPr>
        <p:spPr>
          <a:xfrm>
            <a:off x="857224" y="714356"/>
            <a:ext cx="7500990" cy="523220"/>
          </a:xfrm>
          <a:prstGeom prst="rect">
            <a:avLst/>
          </a:prstGeom>
        </p:spPr>
        <p:txBody>
          <a:bodyPr wrap="square">
            <a:spAutoFit/>
          </a:bodyPr>
          <a:lstStyle/>
          <a:p>
            <a:r>
              <a:rPr lang="es-EC" sz="2800" dirty="0" smtClean="0">
                <a:solidFill>
                  <a:schemeClr val="accent4"/>
                </a:solidFill>
              </a:rPr>
              <a:t> Resultados</a:t>
            </a:r>
            <a:endParaRPr lang="es-ES" sz="25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1681" name="Object 1"/>
          <p:cNvGraphicFramePr>
            <a:graphicFrameLocks noChangeAspect="1"/>
          </p:cNvGraphicFramePr>
          <p:nvPr/>
        </p:nvGraphicFramePr>
        <p:xfrm>
          <a:off x="642910" y="1428736"/>
          <a:ext cx="7572428" cy="3570076"/>
        </p:xfrm>
        <a:graphic>
          <a:graphicData uri="http://schemas.openxmlformats.org/presentationml/2006/ole">
            <p:oleObj spid="_x0000_s71681" name="Visio" r:id="rId4" imgW="6994779" imgH="3394710" progId="Visio.Drawing.11">
              <p:embed/>
            </p:oleObj>
          </a:graphicData>
        </a:graphic>
      </p:graphicFrame>
      <p:sp>
        <p:nvSpPr>
          <p:cNvPr id="8" name="7 Marcador de fecha"/>
          <p:cNvSpPr>
            <a:spLocks noGrp="1"/>
          </p:cNvSpPr>
          <p:nvPr>
            <p:ph type="dt" sz="half" idx="10"/>
          </p:nvPr>
        </p:nvSpPr>
        <p:spPr/>
        <p:txBody>
          <a:bodyPr/>
          <a:lstStyle/>
          <a:p>
            <a:fld id="{0478AED5-4CE0-48F9-ACEA-6FDB6D3AC44E}" type="datetime1">
              <a:rPr lang="es-EC" smtClean="0"/>
              <a:pPr/>
              <a:t>25/02/2010</a:t>
            </a:fld>
            <a:endParaRPr lang="es-EC"/>
          </a:p>
        </p:txBody>
      </p:sp>
      <p:sp>
        <p:nvSpPr>
          <p:cNvPr id="9" name="8 Marcador de número de diapositiva"/>
          <p:cNvSpPr>
            <a:spLocks noGrp="1"/>
          </p:cNvSpPr>
          <p:nvPr>
            <p:ph type="sldNum" sz="quarter" idx="12"/>
          </p:nvPr>
        </p:nvSpPr>
        <p:spPr/>
        <p:txBody>
          <a:bodyPr/>
          <a:lstStyle/>
          <a:p>
            <a:fld id="{7F464379-A430-4755-A6B7-08C74190AE75}" type="slidenum">
              <a:rPr lang="es-EC" smtClean="0"/>
              <a:pPr/>
              <a:t>35</a:t>
            </a:fld>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1472" y="2714620"/>
            <a:ext cx="8229600" cy="774720"/>
          </a:xfrm>
        </p:spPr>
        <p:txBody>
          <a:bodyPr>
            <a:normAutofit/>
          </a:bodyPr>
          <a:lstStyle/>
          <a:p>
            <a:r>
              <a:rPr lang="es-EC" sz="1400" dirty="0" smtClean="0"/>
              <a:t>Tasa de error de bit, para un sistema WiMAX Fijo utilizando modulación </a:t>
            </a:r>
            <a:r>
              <a:rPr lang="es-EC" sz="1400" b="1" dirty="0" smtClean="0"/>
              <a:t>16QAM</a:t>
            </a:r>
            <a:r>
              <a:rPr lang="es-EC" sz="1400" dirty="0" smtClean="0"/>
              <a:t> e Intervalo de Guarda de un 1/32, </a:t>
            </a:r>
            <a:endParaRPr lang="es-ES" sz="14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 name="7 Imagen"/>
          <p:cNvPicPr/>
          <p:nvPr/>
        </p:nvPicPr>
        <p:blipFill>
          <a:blip r:embed="rId3" cstate="print"/>
          <a:srcRect/>
          <a:stretch>
            <a:fillRect/>
          </a:stretch>
        </p:blipFill>
        <p:spPr bwMode="auto">
          <a:xfrm>
            <a:off x="1000100" y="3357562"/>
            <a:ext cx="7000924" cy="2857496"/>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1000100" y="214290"/>
            <a:ext cx="7000924" cy="2728914"/>
          </a:xfrm>
          <a:prstGeom prst="rect">
            <a:avLst/>
          </a:prstGeom>
          <a:noFill/>
          <a:ln w="9525">
            <a:noFill/>
            <a:miter lim="800000"/>
            <a:headEnd/>
            <a:tailEnd/>
          </a:ln>
        </p:spPr>
      </p:pic>
      <p:sp>
        <p:nvSpPr>
          <p:cNvPr id="10" name="2 Título"/>
          <p:cNvSpPr txBox="1">
            <a:spLocks/>
          </p:cNvSpPr>
          <p:nvPr/>
        </p:nvSpPr>
        <p:spPr>
          <a:xfrm>
            <a:off x="500034" y="6083280"/>
            <a:ext cx="8229600" cy="774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400" b="0" i="0" u="none" strike="noStrike" kern="1200" cap="none" spc="0" normalizeH="0" baseline="0" noProof="0" dirty="0" smtClean="0">
                <a:ln>
                  <a:noFill/>
                </a:ln>
                <a:solidFill>
                  <a:schemeClr val="tx1"/>
                </a:solidFill>
                <a:effectLst/>
                <a:uLnTx/>
                <a:uFillTx/>
                <a:latin typeface="+mj-lt"/>
                <a:ea typeface="+mj-ea"/>
                <a:cs typeface="+mj-cs"/>
              </a:rPr>
              <a:t>Tasa de error de bit, para un sistema WiMAX Fijo utilizando modulación </a:t>
            </a:r>
            <a:r>
              <a:rPr lang="es-EC" sz="1400" b="1" dirty="0" smtClean="0">
                <a:latin typeface="+mj-lt"/>
                <a:ea typeface="+mj-ea"/>
                <a:cs typeface="+mj-cs"/>
              </a:rPr>
              <a:t>32</a:t>
            </a:r>
            <a:r>
              <a:rPr kumimoji="0" lang="es-EC" sz="1400" b="1" i="0" u="none" strike="noStrike" kern="1200" cap="none" spc="0" normalizeH="0" baseline="0" noProof="0" dirty="0" smtClean="0">
                <a:ln>
                  <a:noFill/>
                </a:ln>
                <a:solidFill>
                  <a:schemeClr val="tx1"/>
                </a:solidFill>
                <a:effectLst/>
                <a:uLnTx/>
                <a:uFillTx/>
                <a:latin typeface="+mj-lt"/>
                <a:ea typeface="+mj-ea"/>
                <a:cs typeface="+mj-cs"/>
              </a:rPr>
              <a:t>QAM </a:t>
            </a:r>
            <a:r>
              <a:rPr kumimoji="0" lang="es-EC" sz="1400" b="0" i="0" u="none" strike="noStrike" kern="1200" cap="none" spc="0" normalizeH="0" baseline="0" noProof="0" dirty="0" smtClean="0">
                <a:ln>
                  <a:noFill/>
                </a:ln>
                <a:solidFill>
                  <a:schemeClr val="tx1"/>
                </a:solidFill>
                <a:effectLst/>
                <a:uLnTx/>
                <a:uFillTx/>
                <a:latin typeface="+mj-lt"/>
                <a:ea typeface="+mj-ea"/>
                <a:cs typeface="+mj-cs"/>
              </a:rPr>
              <a:t>e Intervalo de Guarda de un 1/32, </a:t>
            </a:r>
            <a:endParaRPr kumimoji="0" lang="es-ES"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10 Marcador de fecha"/>
          <p:cNvSpPr>
            <a:spLocks noGrp="1"/>
          </p:cNvSpPr>
          <p:nvPr>
            <p:ph type="dt" sz="half" idx="10"/>
          </p:nvPr>
        </p:nvSpPr>
        <p:spPr/>
        <p:txBody>
          <a:bodyPr/>
          <a:lstStyle/>
          <a:p>
            <a:fld id="{3A18361D-AE6B-4D70-9F29-52505567E68B}" type="datetime1">
              <a:rPr lang="es-EC" smtClean="0"/>
              <a:pPr/>
              <a:t>25/02/2010</a:t>
            </a:fld>
            <a:endParaRPr lang="es-EC"/>
          </a:p>
        </p:txBody>
      </p:sp>
      <p:sp>
        <p:nvSpPr>
          <p:cNvPr id="12" name="11 Marcador de número de diapositiva"/>
          <p:cNvSpPr>
            <a:spLocks noGrp="1"/>
          </p:cNvSpPr>
          <p:nvPr>
            <p:ph type="sldNum" sz="quarter" idx="12"/>
          </p:nvPr>
        </p:nvSpPr>
        <p:spPr/>
        <p:txBody>
          <a:bodyPr/>
          <a:lstStyle/>
          <a:p>
            <a:fld id="{7F464379-A430-4755-A6B7-08C74190AE75}" type="slidenum">
              <a:rPr lang="es-EC" smtClean="0"/>
              <a:pPr/>
              <a:t>36</a:t>
            </a:fld>
            <a:endParaRPr lang="es-EC"/>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000" dirty="0" smtClean="0">
                <a:solidFill>
                  <a:schemeClr val="accent4"/>
                </a:solidFill>
                <a:effectLst/>
              </a:rPr>
              <a:t>Conclusiones</a:t>
            </a:r>
            <a:endParaRPr lang="es-ES" sz="4400" dirty="0">
              <a:solidFill>
                <a:schemeClr val="accent4">
                  <a:lumMod val="60000"/>
                  <a:lumOff val="40000"/>
                </a:schemeClr>
              </a:solidFill>
            </a:endParaRPr>
          </a:p>
        </p:txBody>
      </p:sp>
      <p:sp>
        <p:nvSpPr>
          <p:cNvPr id="2" name="1 Marcador de contenido"/>
          <p:cNvSpPr>
            <a:spLocks noGrp="1"/>
          </p:cNvSpPr>
          <p:nvPr>
            <p:ph idx="1"/>
          </p:nvPr>
        </p:nvSpPr>
        <p:spPr/>
        <p:txBody>
          <a:bodyPr>
            <a:normAutofit fontScale="92500" lnSpcReduction="10000"/>
          </a:bodyPr>
          <a:lstStyle/>
          <a:p>
            <a:pPr algn="just"/>
            <a:r>
              <a:rPr lang="es-EC" dirty="0" smtClean="0"/>
              <a:t>Como observamos en cada una de estas graficas tanto el ecualizador </a:t>
            </a:r>
            <a:r>
              <a:rPr lang="es-EC" dirty="0" err="1" smtClean="0"/>
              <a:t>Zero-Forcing</a:t>
            </a:r>
            <a:r>
              <a:rPr lang="es-EC" dirty="0" smtClean="0"/>
              <a:t> como el MMSE son muy similares en cuanto a los resultados finales sin embargo como se explico en la teoría de ecualización adaptiva, el ecualizador </a:t>
            </a:r>
            <a:r>
              <a:rPr lang="es-EC" dirty="0" err="1" smtClean="0"/>
              <a:t>Zero-Forcing</a:t>
            </a:r>
            <a:r>
              <a:rPr lang="es-EC" dirty="0" smtClean="0"/>
              <a:t> no es un ecualizador optimo debido a que engrandece el ruido de la señal por otro lado el MMSE utiliza un algoritmo de estimación del mínimo error cuadrático  medio, en el cual el ruido es reducido al mínimo.</a:t>
            </a:r>
            <a:endParaRPr lang="es-ES" dirty="0"/>
          </a:p>
        </p:txBody>
      </p:sp>
      <p:sp>
        <p:nvSpPr>
          <p:cNvPr id="4" name="3 Marcador de fecha"/>
          <p:cNvSpPr>
            <a:spLocks noGrp="1"/>
          </p:cNvSpPr>
          <p:nvPr>
            <p:ph type="dt" sz="half" idx="10"/>
          </p:nvPr>
        </p:nvSpPr>
        <p:spPr/>
        <p:txBody>
          <a:bodyPr/>
          <a:lstStyle/>
          <a:p>
            <a:fld id="{93236EEC-5E9C-4FD9-85F1-759CDC4F30E8}"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37</a:t>
            </a:fld>
            <a:endParaRPr lang="es-EC"/>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000" dirty="0" smtClean="0">
                <a:solidFill>
                  <a:schemeClr val="accent4"/>
                </a:solidFill>
                <a:effectLst/>
              </a:rPr>
              <a:t>Conclusiones</a:t>
            </a:r>
            <a:endParaRPr lang="es-ES" sz="4400" dirty="0">
              <a:solidFill>
                <a:schemeClr val="accent4">
                  <a:lumMod val="60000"/>
                  <a:lumOff val="40000"/>
                </a:schemeClr>
              </a:solidFill>
            </a:endParaRPr>
          </a:p>
        </p:txBody>
      </p:sp>
      <p:sp>
        <p:nvSpPr>
          <p:cNvPr id="2" name="1 Marcador de contenido"/>
          <p:cNvSpPr>
            <a:spLocks noGrp="1"/>
          </p:cNvSpPr>
          <p:nvPr>
            <p:ph idx="1"/>
          </p:nvPr>
        </p:nvSpPr>
        <p:spPr/>
        <p:txBody>
          <a:bodyPr>
            <a:normAutofit/>
          </a:bodyPr>
          <a:lstStyle/>
          <a:p>
            <a:pPr lvl="0" algn="just"/>
            <a:r>
              <a:rPr lang="es-EC" dirty="0" smtClean="0"/>
              <a:t>En el análisis de la tasa de error de bits, se puede concluir que entre más grande sea el prefijo cíclico, la curva del BER tiende a crecer.</a:t>
            </a:r>
          </a:p>
          <a:p>
            <a:pPr algn="just"/>
            <a:r>
              <a:rPr lang="es-EC" dirty="0" smtClean="0"/>
              <a:t>De igual manera se obtuvo un resultado similar a lo anterior en cuanto al BER, cuando se incrementaba el nivel de modulación QAM, la tasa de error de bit tiende a incrementarse</a:t>
            </a:r>
            <a:endParaRPr lang="es-ES" dirty="0"/>
          </a:p>
        </p:txBody>
      </p:sp>
      <p:sp>
        <p:nvSpPr>
          <p:cNvPr id="4" name="3 Marcador de fecha"/>
          <p:cNvSpPr>
            <a:spLocks noGrp="1"/>
          </p:cNvSpPr>
          <p:nvPr>
            <p:ph type="dt" sz="half" idx="10"/>
          </p:nvPr>
        </p:nvSpPr>
        <p:spPr/>
        <p:txBody>
          <a:bodyPr/>
          <a:lstStyle/>
          <a:p>
            <a:fld id="{F68582EA-7308-4626-8A4D-8571A1EBD826}"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38</a:t>
            </a:fld>
            <a:endParaRPr lang="es-EC"/>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000" dirty="0" smtClean="0">
                <a:solidFill>
                  <a:schemeClr val="accent4"/>
                </a:solidFill>
                <a:effectLst/>
              </a:rPr>
              <a:t>Conclusiones</a:t>
            </a:r>
            <a:endParaRPr lang="es-ES" sz="4400" dirty="0">
              <a:solidFill>
                <a:schemeClr val="accent4">
                  <a:lumMod val="60000"/>
                  <a:lumOff val="40000"/>
                </a:schemeClr>
              </a:solidFill>
            </a:endParaRPr>
          </a:p>
        </p:txBody>
      </p:sp>
      <p:sp>
        <p:nvSpPr>
          <p:cNvPr id="2" name="1 Marcador de contenido"/>
          <p:cNvSpPr>
            <a:spLocks noGrp="1"/>
          </p:cNvSpPr>
          <p:nvPr>
            <p:ph idx="1"/>
          </p:nvPr>
        </p:nvSpPr>
        <p:spPr/>
        <p:txBody>
          <a:bodyPr>
            <a:normAutofit/>
          </a:bodyPr>
          <a:lstStyle/>
          <a:p>
            <a:pPr algn="just"/>
            <a:r>
              <a:rPr lang="es-EC" dirty="0" smtClean="0"/>
              <a:t>Con respecto al canal que se utilizo al simular el sistema WiMAX una señal que pase atreves de este sufrirá un desvanecimiento de frecuencia selectiva debido a  que el periodo de muestreo es menor al   camino con el mayor retraso. Además como el periodo de muestreo de mi sistema es mucho menor que el periodo de coherencia mi señal se atenuara por desvanecimiento de tipo lento. </a:t>
            </a:r>
          </a:p>
          <a:p>
            <a:pPr lvl="0"/>
            <a:endParaRPr lang="es-ES" dirty="0"/>
          </a:p>
        </p:txBody>
      </p:sp>
      <p:sp>
        <p:nvSpPr>
          <p:cNvPr id="4" name="3 Marcador de fecha"/>
          <p:cNvSpPr>
            <a:spLocks noGrp="1"/>
          </p:cNvSpPr>
          <p:nvPr>
            <p:ph type="dt" sz="half" idx="10"/>
          </p:nvPr>
        </p:nvSpPr>
        <p:spPr/>
        <p:txBody>
          <a:bodyPr/>
          <a:lstStyle/>
          <a:p>
            <a:fld id="{6EA4D6F9-1BCD-42ED-82F0-66DE5C1819E2}"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39</a:t>
            </a:fld>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err="1" smtClean="0">
                <a:solidFill>
                  <a:schemeClr val="accent4"/>
                </a:solidFill>
              </a:rPr>
              <a:t>Comprension</a:t>
            </a:r>
            <a:r>
              <a:rPr lang="es-EC" dirty="0" smtClean="0">
                <a:solidFill>
                  <a:schemeClr val="accent4"/>
                </a:solidFill>
              </a:rPr>
              <a:t> del problema</a:t>
            </a:r>
            <a:endParaRPr lang="es-ES" dirty="0">
              <a:solidFill>
                <a:schemeClr val="accent4"/>
              </a:solidFill>
              <a:effectLst/>
            </a:endParaRPr>
          </a:p>
        </p:txBody>
      </p:sp>
      <p:sp>
        <p:nvSpPr>
          <p:cNvPr id="2" name="1 Marcador de contenido"/>
          <p:cNvSpPr>
            <a:spLocks noGrp="1"/>
          </p:cNvSpPr>
          <p:nvPr>
            <p:ph idx="1"/>
          </p:nvPr>
        </p:nvSpPr>
        <p:spPr/>
        <p:txBody>
          <a:bodyPr>
            <a:normAutofit/>
          </a:bodyPr>
          <a:lstStyle/>
          <a:p>
            <a:r>
              <a:rPr lang="es-EC" dirty="0" smtClean="0"/>
              <a:t>Canal Multicamino</a:t>
            </a:r>
          </a:p>
          <a:p>
            <a:endParaRPr lang="es-EC" dirty="0" smtClean="0"/>
          </a:p>
          <a:p>
            <a:endParaRPr lang="es-EC" dirty="0" smtClean="0"/>
          </a:p>
          <a:p>
            <a:pPr>
              <a:buNone/>
            </a:pPr>
            <a:endParaRPr lang="es-EC" dirty="0" smtClean="0"/>
          </a:p>
          <a:p>
            <a:pPr>
              <a:buNone/>
            </a:pPr>
            <a:endParaRPr lang="es-EC" dirty="0" smtClean="0"/>
          </a:p>
          <a:p>
            <a:pPr>
              <a:buNone/>
            </a:pPr>
            <a:endParaRPr lang="es-EC" dirty="0" smtClean="0"/>
          </a:p>
          <a:p>
            <a:pPr>
              <a:buNone/>
            </a:pPr>
            <a:endParaRPr lang="es-ES" dirty="0"/>
          </a:p>
        </p:txBody>
      </p:sp>
      <p:pic>
        <p:nvPicPr>
          <p:cNvPr id="4" name="3 Imagen"/>
          <p:cNvPicPr/>
          <p:nvPr/>
        </p:nvPicPr>
        <p:blipFill>
          <a:blip r:embed="rId3" cstate="print"/>
          <a:srcRect/>
          <a:stretch>
            <a:fillRect/>
          </a:stretch>
        </p:blipFill>
        <p:spPr bwMode="auto">
          <a:xfrm>
            <a:off x="2571736" y="2071678"/>
            <a:ext cx="3714776" cy="1214446"/>
          </a:xfrm>
          <a:prstGeom prst="rect">
            <a:avLst/>
          </a:prstGeom>
          <a:noFill/>
          <a:ln w="9525">
            <a:noFill/>
            <a:miter lim="800000"/>
            <a:headEnd/>
            <a:tailEnd/>
          </a:ln>
          <a:effectLst/>
        </p:spPr>
      </p:pic>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07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6050" y="3571876"/>
            <a:ext cx="3053433" cy="928694"/>
          </a:xfrm>
          <a:prstGeom prst="rect">
            <a:avLst/>
          </a:prstGeom>
          <a:noFill/>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07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14612" y="4786322"/>
            <a:ext cx="3214710" cy="1000132"/>
          </a:xfrm>
          <a:prstGeom prst="rect">
            <a:avLst/>
          </a:prstGeom>
          <a:noFill/>
        </p:spPr>
      </p:pic>
      <p:sp>
        <p:nvSpPr>
          <p:cNvPr id="3077" name="Rectangle 5"/>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0" name="9 Marcador de fecha"/>
          <p:cNvSpPr>
            <a:spLocks noGrp="1"/>
          </p:cNvSpPr>
          <p:nvPr>
            <p:ph type="dt" sz="half" idx="10"/>
          </p:nvPr>
        </p:nvSpPr>
        <p:spPr/>
        <p:txBody>
          <a:bodyPr/>
          <a:lstStyle/>
          <a:p>
            <a:fld id="{7D0C0A52-773C-447C-9631-2711B248837F}" type="datetime1">
              <a:rPr lang="es-EC" smtClean="0"/>
              <a:pPr/>
              <a:t>25/02/2010</a:t>
            </a:fld>
            <a:endParaRPr lang="es-EC"/>
          </a:p>
        </p:txBody>
      </p:sp>
      <p:sp>
        <p:nvSpPr>
          <p:cNvPr id="11" name="10 Marcador de número de diapositiva"/>
          <p:cNvSpPr>
            <a:spLocks noGrp="1"/>
          </p:cNvSpPr>
          <p:nvPr>
            <p:ph type="sldNum" sz="quarter" idx="12"/>
          </p:nvPr>
        </p:nvSpPr>
        <p:spPr/>
        <p:txBody>
          <a:bodyPr/>
          <a:lstStyle/>
          <a:p>
            <a:fld id="{7F464379-A430-4755-A6B7-08C74190AE75}" type="slidenum">
              <a:rPr lang="es-EC" smtClean="0"/>
              <a:pPr/>
              <a:t>4</a:t>
            </a:fld>
            <a:endParaRPr lang="es-EC"/>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428728" y="2500306"/>
            <a:ext cx="6643734" cy="1643074"/>
          </a:xfrm>
        </p:spPr>
        <p:txBody>
          <a:bodyPr>
            <a:normAutofit/>
          </a:bodyPr>
          <a:lstStyle/>
          <a:p>
            <a:r>
              <a:rPr lang="es-EC" sz="4000" dirty="0" smtClean="0">
                <a:solidFill>
                  <a:schemeClr val="accent4"/>
                </a:solidFill>
                <a:effectLst/>
              </a:rPr>
              <a:t>Gracias por su atención.</a:t>
            </a:r>
            <a:endParaRPr lang="es-ES" dirty="0"/>
          </a:p>
        </p:txBody>
      </p:sp>
      <p:sp>
        <p:nvSpPr>
          <p:cNvPr id="3" name="2 Subtítulo"/>
          <p:cNvSpPr txBox="1">
            <a:spLocks/>
          </p:cNvSpPr>
          <p:nvPr/>
        </p:nvSpPr>
        <p:spPr>
          <a:xfrm>
            <a:off x="714348" y="3786190"/>
            <a:ext cx="7786742" cy="500066"/>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b="1" i="0" u="none" strike="noStrike" kern="1200" cap="none" spc="0" normalizeH="0" baseline="0" noProof="0" dirty="0" smtClean="0">
                <a:ln>
                  <a:noFill/>
                </a:ln>
                <a:solidFill>
                  <a:schemeClr val="tx2"/>
                </a:solidFill>
                <a:effectLst/>
                <a:uLnTx/>
                <a:uFillTx/>
                <a:latin typeface="Bell MT" pitchFamily="18" charset="0"/>
                <a:cs typeface="Arial" pitchFamily="34" charset="0"/>
              </a:rPr>
              <a:t>Byron</a:t>
            </a:r>
            <a:r>
              <a:rPr kumimoji="0" lang="es-EC" b="1" i="0" u="none" strike="noStrike" kern="1200" cap="none" spc="0" normalizeH="0" noProof="0" dirty="0" smtClean="0">
                <a:ln>
                  <a:noFill/>
                </a:ln>
                <a:solidFill>
                  <a:schemeClr val="tx2"/>
                </a:solidFill>
                <a:effectLst/>
                <a:uLnTx/>
                <a:uFillTx/>
                <a:latin typeface="Bell MT" pitchFamily="18" charset="0"/>
                <a:cs typeface="Arial" pitchFamily="34" charset="0"/>
              </a:rPr>
              <a:t> Floreano – Santiago Jácome</a:t>
            </a:r>
            <a:endParaRPr kumimoji="0" lang="es-EC" b="1" i="0" u="none" strike="noStrike" kern="1200" cap="none" spc="0" normalizeH="0" baseline="0" noProof="0" dirty="0" smtClean="0">
              <a:ln>
                <a:noFill/>
              </a:ln>
              <a:solidFill>
                <a:schemeClr val="tx2"/>
              </a:solidFill>
              <a:effectLst/>
              <a:uLnTx/>
              <a:uFillTx/>
              <a:latin typeface="Bell MT" pitchFamily="18" charset="0"/>
              <a:cs typeface="Arial" pitchFamily="34" charset="0"/>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Marcador de fecha"/>
          <p:cNvSpPr>
            <a:spLocks noGrp="1"/>
          </p:cNvSpPr>
          <p:nvPr>
            <p:ph type="dt" sz="half" idx="10"/>
          </p:nvPr>
        </p:nvSpPr>
        <p:spPr/>
        <p:txBody>
          <a:bodyPr/>
          <a:lstStyle/>
          <a:p>
            <a:fld id="{3BE7B726-72BD-4AD4-999E-3D675B5D044A}" type="datetime1">
              <a:rPr lang="es-EC" smtClean="0"/>
              <a:pPr/>
              <a:t>25/02/2010</a:t>
            </a:fld>
            <a:endParaRPr lang="es-EC"/>
          </a:p>
        </p:txBody>
      </p:sp>
      <p:sp>
        <p:nvSpPr>
          <p:cNvPr id="6" name="5 Marcador de número de diapositiva"/>
          <p:cNvSpPr>
            <a:spLocks noGrp="1"/>
          </p:cNvSpPr>
          <p:nvPr>
            <p:ph type="sldNum" sz="quarter" idx="12"/>
          </p:nvPr>
        </p:nvSpPr>
        <p:spPr/>
        <p:txBody>
          <a:bodyPr/>
          <a:lstStyle/>
          <a:p>
            <a:fld id="{7F464379-A430-4755-A6B7-08C74190AE75}" type="slidenum">
              <a:rPr lang="es-EC" smtClean="0"/>
              <a:pPr/>
              <a:t>40</a:t>
            </a:fld>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err="1" smtClean="0">
                <a:solidFill>
                  <a:schemeClr val="accent4"/>
                </a:solidFill>
              </a:rPr>
              <a:t>Comprension</a:t>
            </a:r>
            <a:r>
              <a:rPr lang="es-EC" dirty="0" smtClean="0">
                <a:solidFill>
                  <a:schemeClr val="accent4"/>
                </a:solidFill>
              </a:rPr>
              <a:t> </a:t>
            </a:r>
            <a:r>
              <a:rPr lang="es-EC" sz="3700" dirty="0" smtClean="0">
                <a:solidFill>
                  <a:schemeClr val="accent4"/>
                </a:solidFill>
                <a:effectLst/>
              </a:rPr>
              <a:t>del</a:t>
            </a:r>
            <a:r>
              <a:rPr lang="es-EC" dirty="0" smtClean="0">
                <a:solidFill>
                  <a:schemeClr val="accent4"/>
                </a:solidFill>
              </a:rPr>
              <a:t> problema</a:t>
            </a:r>
            <a:endParaRPr lang="es-EC" dirty="0">
              <a:solidFill>
                <a:schemeClr val="accent4"/>
              </a:solidFill>
            </a:endParaRPr>
          </a:p>
        </p:txBody>
      </p:sp>
      <p:sp>
        <p:nvSpPr>
          <p:cNvPr id="2" name="1 Marcador de contenido"/>
          <p:cNvSpPr>
            <a:spLocks noGrp="1"/>
          </p:cNvSpPr>
          <p:nvPr>
            <p:ph idx="1"/>
          </p:nvPr>
        </p:nvSpPr>
        <p:spPr/>
        <p:txBody>
          <a:bodyPr>
            <a:normAutofit/>
          </a:bodyPr>
          <a:lstStyle/>
          <a:p>
            <a:r>
              <a:rPr lang="es-EC" dirty="0" smtClean="0"/>
              <a:t>ISI</a:t>
            </a:r>
          </a:p>
          <a:p>
            <a:pPr>
              <a:buNone/>
            </a:pPr>
            <a:endParaRPr lang="es-EC" dirty="0" smtClean="0"/>
          </a:p>
          <a:p>
            <a:endParaRPr lang="es-EC" dirty="0" smtClean="0"/>
          </a:p>
          <a:p>
            <a:endParaRPr lang="es-EC"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3793" name="Object 1"/>
          <p:cNvGraphicFramePr>
            <a:graphicFrameLocks noChangeAspect="1"/>
          </p:cNvGraphicFramePr>
          <p:nvPr/>
        </p:nvGraphicFramePr>
        <p:xfrm>
          <a:off x="0" y="2428869"/>
          <a:ext cx="9144000" cy="2537932"/>
        </p:xfrm>
        <a:graphic>
          <a:graphicData uri="http://schemas.openxmlformats.org/presentationml/2006/ole">
            <p:oleObj spid="_x0000_s198658" name="Visio" r:id="rId4" imgW="7440473" imgH="1954987" progId="Visio.Drawing.11">
              <p:embed/>
            </p:oleObj>
          </a:graphicData>
        </a:graphic>
      </p:graphicFrame>
      <p:sp>
        <p:nvSpPr>
          <p:cNvPr id="6" name="5 Marcador de fecha"/>
          <p:cNvSpPr>
            <a:spLocks noGrp="1"/>
          </p:cNvSpPr>
          <p:nvPr>
            <p:ph type="dt" sz="half" idx="10"/>
          </p:nvPr>
        </p:nvSpPr>
        <p:spPr/>
        <p:txBody>
          <a:bodyPr/>
          <a:lstStyle/>
          <a:p>
            <a:fld id="{2AA99615-5365-4D20-8998-0505474C04F4}" type="datetime1">
              <a:rPr lang="es-EC" smtClean="0"/>
              <a:pPr/>
              <a:t>25/02/2010</a:t>
            </a:fld>
            <a:endParaRPr lang="es-EC"/>
          </a:p>
        </p:txBody>
      </p:sp>
      <p:sp>
        <p:nvSpPr>
          <p:cNvPr id="7" name="6 Marcador de número de diapositiva"/>
          <p:cNvSpPr>
            <a:spLocks noGrp="1"/>
          </p:cNvSpPr>
          <p:nvPr>
            <p:ph type="sldNum" sz="quarter" idx="12"/>
          </p:nvPr>
        </p:nvSpPr>
        <p:spPr/>
        <p:txBody>
          <a:bodyPr/>
          <a:lstStyle/>
          <a:p>
            <a:fld id="{7F464379-A430-4755-A6B7-08C74190AE75}" type="slidenum">
              <a:rPr lang="es-EC" smtClean="0"/>
              <a:pPr/>
              <a:t>5</a:t>
            </a:fld>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accent4"/>
                </a:solidFill>
              </a:rPr>
              <a:t>Comprensión </a:t>
            </a:r>
            <a:r>
              <a:rPr lang="es-EC" sz="3700" dirty="0" smtClean="0">
                <a:solidFill>
                  <a:schemeClr val="accent4"/>
                </a:solidFill>
              </a:rPr>
              <a:t>del</a:t>
            </a:r>
            <a:r>
              <a:rPr lang="es-EC" dirty="0" smtClean="0">
                <a:solidFill>
                  <a:schemeClr val="accent4"/>
                </a:solidFill>
              </a:rPr>
              <a:t> problema</a:t>
            </a:r>
            <a:endParaRPr lang="es-ES" dirty="0"/>
          </a:p>
        </p:txBody>
      </p:sp>
      <p:sp>
        <p:nvSpPr>
          <p:cNvPr id="273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0100" y="1857364"/>
            <a:ext cx="3349511" cy="585789"/>
          </a:xfrm>
          <a:prstGeom prst="rect">
            <a:avLst/>
          </a:prstGeom>
          <a:noFill/>
        </p:spPr>
      </p:pic>
      <p:sp>
        <p:nvSpPr>
          <p:cNvPr id="273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2714620"/>
            <a:ext cx="1809750" cy="504825"/>
          </a:xfrm>
          <a:prstGeom prst="rect">
            <a:avLst/>
          </a:prstGeom>
          <a:noFill/>
        </p:spPr>
      </p:pic>
      <p:sp>
        <p:nvSpPr>
          <p:cNvPr id="273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3429000"/>
            <a:ext cx="2495550" cy="504825"/>
          </a:xfrm>
          <a:prstGeom prst="rect">
            <a:avLst/>
          </a:prstGeom>
          <a:noFill/>
        </p:spPr>
      </p:pic>
      <p:sp>
        <p:nvSpPr>
          <p:cNvPr id="273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1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2976" y="4214818"/>
            <a:ext cx="1952625" cy="238125"/>
          </a:xfrm>
          <a:prstGeom prst="rect">
            <a:avLst/>
          </a:prstGeom>
          <a:noFill/>
        </p:spPr>
      </p:pic>
      <p:sp>
        <p:nvSpPr>
          <p:cNvPr id="2734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1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2976" y="4786322"/>
            <a:ext cx="1971675" cy="238125"/>
          </a:xfrm>
          <a:prstGeom prst="rect">
            <a:avLst/>
          </a:prstGeom>
          <a:noFill/>
        </p:spPr>
      </p:pic>
      <p:sp>
        <p:nvSpPr>
          <p:cNvPr id="2734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1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42976" y="5214950"/>
            <a:ext cx="3382143" cy="714380"/>
          </a:xfrm>
          <a:prstGeom prst="rect">
            <a:avLst/>
          </a:prstGeom>
          <a:noFill/>
        </p:spPr>
      </p:pic>
      <p:sp>
        <p:nvSpPr>
          <p:cNvPr id="2734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3421"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72000" y="5214950"/>
            <a:ext cx="3298808" cy="857256"/>
          </a:xfrm>
          <a:prstGeom prst="rect">
            <a:avLst/>
          </a:prstGeom>
          <a:noFill/>
        </p:spPr>
      </p:pic>
      <p:sp>
        <p:nvSpPr>
          <p:cNvPr id="20" name="19 Flecha abajo"/>
          <p:cNvSpPr/>
          <p:nvPr/>
        </p:nvSpPr>
        <p:spPr>
          <a:xfrm>
            <a:off x="6215074" y="3929066"/>
            <a:ext cx="45719"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5929322" y="3429000"/>
            <a:ext cx="642942" cy="430887"/>
          </a:xfrm>
          <a:prstGeom prst="rect">
            <a:avLst/>
          </a:prstGeom>
          <a:noFill/>
        </p:spPr>
        <p:txBody>
          <a:bodyPr wrap="square" rtlCol="0">
            <a:spAutoFit/>
          </a:bodyPr>
          <a:lstStyle/>
          <a:p>
            <a:pPr algn="ctr"/>
            <a:r>
              <a:rPr lang="es-ES" sz="2200" dirty="0" smtClean="0"/>
              <a:t>ISI</a:t>
            </a:r>
            <a:endParaRPr lang="es-ES" sz="2200" dirty="0"/>
          </a:p>
        </p:txBody>
      </p:sp>
      <p:sp>
        <p:nvSpPr>
          <p:cNvPr id="19" name="18 Marcador de fecha"/>
          <p:cNvSpPr>
            <a:spLocks noGrp="1"/>
          </p:cNvSpPr>
          <p:nvPr>
            <p:ph type="dt" sz="half" idx="10"/>
          </p:nvPr>
        </p:nvSpPr>
        <p:spPr/>
        <p:txBody>
          <a:bodyPr/>
          <a:lstStyle/>
          <a:p>
            <a:fld id="{6E4000A5-21A9-485A-B32B-6D87296B5CFF}" type="datetime1">
              <a:rPr lang="es-EC" smtClean="0"/>
              <a:pPr/>
              <a:t>25/02/2010</a:t>
            </a:fld>
            <a:endParaRPr lang="es-EC"/>
          </a:p>
        </p:txBody>
      </p:sp>
      <p:sp>
        <p:nvSpPr>
          <p:cNvPr id="22" name="21 Marcador de número de diapositiva"/>
          <p:cNvSpPr>
            <a:spLocks noGrp="1"/>
          </p:cNvSpPr>
          <p:nvPr>
            <p:ph type="sldNum" sz="quarter" idx="12"/>
          </p:nvPr>
        </p:nvSpPr>
        <p:spPr/>
        <p:txBody>
          <a:bodyPr/>
          <a:lstStyle/>
          <a:p>
            <a:fld id="{7F464379-A430-4755-A6B7-08C74190AE75}" type="slidenum">
              <a:rPr lang="es-EC" smtClean="0"/>
              <a:pPr/>
              <a:t>6</a:t>
            </a:fld>
            <a:endParaRPr lang="es-EC"/>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accent4"/>
                </a:solidFill>
              </a:rPr>
              <a:t>Escenario </a:t>
            </a:r>
            <a:endParaRPr lang="es-ES" dirty="0"/>
          </a:p>
        </p:txBody>
      </p:sp>
      <p:sp>
        <p:nvSpPr>
          <p:cNvPr id="3" name="2 Marcador de contenido"/>
          <p:cNvSpPr>
            <a:spLocks noGrp="1"/>
          </p:cNvSpPr>
          <p:nvPr>
            <p:ph idx="1"/>
          </p:nvPr>
        </p:nvSpPr>
        <p:spPr/>
        <p:txBody>
          <a:bodyPr/>
          <a:lstStyle/>
          <a:p>
            <a:r>
              <a:rPr lang="es-ES" dirty="0" smtClean="0"/>
              <a:t>Sistema WiMAX Fijo.</a:t>
            </a:r>
          </a:p>
          <a:p>
            <a:r>
              <a:rPr lang="es-ES" dirty="0" smtClean="0"/>
              <a:t>Canal NLOS tipo Rayleigh con desvanecimiento lento y selectivo en frecuencia   en pequeña escala.</a:t>
            </a:r>
          </a:p>
          <a:p>
            <a:r>
              <a:rPr lang="es-ES" dirty="0" smtClean="0"/>
              <a:t> Modulación MQAM(M=16 y M=32).</a:t>
            </a:r>
          </a:p>
          <a:p>
            <a:pPr>
              <a:buNone/>
            </a:pPr>
            <a:endParaRPr lang="es-ES" dirty="0"/>
          </a:p>
        </p:txBody>
      </p:sp>
      <p:sp>
        <p:nvSpPr>
          <p:cNvPr id="4" name="3 Marcador de fecha"/>
          <p:cNvSpPr>
            <a:spLocks noGrp="1"/>
          </p:cNvSpPr>
          <p:nvPr>
            <p:ph type="dt" sz="half" idx="10"/>
          </p:nvPr>
        </p:nvSpPr>
        <p:spPr/>
        <p:txBody>
          <a:bodyPr/>
          <a:lstStyle/>
          <a:p>
            <a:fld id="{620DEFE1-EEE6-4082-93BB-EB7FBB7161EC}"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7</a:t>
            </a:fld>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accent4"/>
                </a:solidFill>
                <a:effectLst/>
              </a:rPr>
              <a:t>Small </a:t>
            </a:r>
            <a:r>
              <a:rPr lang="es-EC" dirty="0" err="1" smtClean="0">
                <a:solidFill>
                  <a:schemeClr val="accent4"/>
                </a:solidFill>
                <a:effectLst/>
              </a:rPr>
              <a:t>Scale</a:t>
            </a:r>
            <a:r>
              <a:rPr lang="es-EC" dirty="0" smtClean="0">
                <a:solidFill>
                  <a:schemeClr val="accent4"/>
                </a:solidFill>
                <a:effectLst/>
              </a:rPr>
              <a:t> Fading</a:t>
            </a:r>
            <a:endParaRPr lang="es-ES" dirty="0">
              <a:solidFill>
                <a:schemeClr val="accent4"/>
              </a:solidFill>
              <a:effectLst/>
            </a:endParaRPr>
          </a:p>
        </p:txBody>
      </p:sp>
      <p:sp>
        <p:nvSpPr>
          <p:cNvPr id="17409" name="Text Box 1"/>
          <p:cNvSpPr txBox="1">
            <a:spLocks noChangeArrowheads="1"/>
          </p:cNvSpPr>
          <p:nvPr/>
        </p:nvSpPr>
        <p:spPr bwMode="auto">
          <a:xfrm>
            <a:off x="500034" y="1643050"/>
            <a:ext cx="8286808" cy="4071966"/>
          </a:xfrm>
          <a:prstGeom prst="rect">
            <a:avLst/>
          </a:prstGeom>
          <a:gradFill rotWithShape="0">
            <a:gsLst>
              <a:gs pos="0">
                <a:srgbClr val="FFFFFF">
                  <a:alpha val="17999"/>
                </a:srgbClr>
              </a:gs>
              <a:gs pos="100000">
                <a:srgbClr val="FFFFFF">
                  <a:gamma/>
                  <a:shade val="57255"/>
                  <a:invGamma/>
                  <a:alpha val="74001"/>
                </a:srgbClr>
              </a:gs>
            </a:gsLst>
            <a:lin ang="5400000" scaled="1"/>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Desvanecimiento a Pequeña Escala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Times New Roman" pitchFamily="18" charset="0"/>
              </a:rPr>
              <a:t>(Basado en el esparcimiento de retardo  multicamino)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500" b="1" i="0" u="none" strike="noStrike" cap="none" normalizeH="0" baseline="0" dirty="0" smtClean="0">
                <a:ln>
                  <a:noFill/>
                </a:ln>
                <a:solidFill>
                  <a:schemeClr val="tx1"/>
                </a:solidFill>
                <a:effectLst/>
                <a:latin typeface="Calibri" pitchFamily="34" charset="0"/>
              </a:rPr>
              <a:t>Desvanecimiento Plano</a:t>
            </a:r>
            <a:r>
              <a:rPr kumimoji="0" lang="es-ES" sz="1500" b="0" i="0" u="none" strike="noStrike" cap="none" normalizeH="0" baseline="0" dirty="0" smtClean="0">
                <a:ln>
                  <a:noFill/>
                </a:ln>
                <a:solidFill>
                  <a:schemeClr val="tx1"/>
                </a:solidFill>
                <a:effectLst/>
                <a:latin typeface="Calibri" pitchFamily="34" charset="0"/>
              </a:rPr>
              <a:t>                                      </a:t>
            </a:r>
            <a:r>
              <a:rPr kumimoji="0" lang="es-ES" sz="1500" b="1" i="0" u="none" strike="noStrike" cap="none" normalizeH="0" baseline="0" dirty="0" smtClean="0">
                <a:ln>
                  <a:noFill/>
                </a:ln>
                <a:solidFill>
                  <a:schemeClr val="tx1"/>
                </a:solidFill>
                <a:effectLst/>
                <a:latin typeface="Calibri" pitchFamily="34" charset="0"/>
              </a:rPr>
              <a:t>Desvanecimiento de Frecuencia Selectiva</a:t>
            </a:r>
            <a:endParaRPr kumimoji="0" lang="es-ES" sz="15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1.</a:t>
            </a:r>
            <a:r>
              <a:rPr kumimoji="0" lang="es-ES" sz="1500" b="0" i="0" u="none" strike="noStrike" cap="none" normalizeH="0" baseline="0" dirty="0" smtClean="0">
                <a:ln>
                  <a:noFill/>
                </a:ln>
                <a:solidFill>
                  <a:schemeClr val="tx1"/>
                </a:solidFill>
                <a:effectLst/>
                <a:latin typeface="Times New Roman" pitchFamily="18" charset="0"/>
              </a:rPr>
              <a:t> BW de la señal &lt; BW del canal                                </a:t>
            </a:r>
            <a:r>
              <a:rPr kumimoji="0" lang="es-ES" sz="1500" b="1" i="0" u="none" strike="noStrike" cap="none" normalizeH="0" baseline="0" dirty="0" smtClean="0">
                <a:ln>
                  <a:noFill/>
                </a:ln>
                <a:solidFill>
                  <a:schemeClr val="tx1"/>
                </a:solidFill>
                <a:effectLst/>
                <a:latin typeface="Times New Roman" pitchFamily="18" charset="0"/>
              </a:rPr>
              <a:t>1. </a:t>
            </a:r>
            <a:r>
              <a:rPr kumimoji="0" lang="es-ES" sz="1500" b="0" i="0" u="none" strike="noStrike" cap="none" normalizeH="0" baseline="0" dirty="0" smtClean="0">
                <a:ln>
                  <a:noFill/>
                </a:ln>
                <a:solidFill>
                  <a:schemeClr val="tx1"/>
                </a:solidFill>
                <a:effectLst/>
                <a:latin typeface="Times New Roman" pitchFamily="18" charset="0"/>
              </a:rPr>
              <a:t>BW de la señal &gt; BW del canal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2.</a:t>
            </a:r>
            <a:r>
              <a:rPr kumimoji="0" lang="es-ES" sz="1500" b="0" i="0" u="none" strike="noStrike" cap="none" normalizeH="0" baseline="0" dirty="0" smtClean="0">
                <a:ln>
                  <a:noFill/>
                </a:ln>
                <a:solidFill>
                  <a:schemeClr val="tx1"/>
                </a:solidFill>
                <a:effectLst/>
                <a:latin typeface="Times New Roman" pitchFamily="18" charset="0"/>
              </a:rPr>
              <a:t> Esparcimiento de retardo&lt; Periodo de símbolo.      </a:t>
            </a:r>
            <a:r>
              <a:rPr kumimoji="0" lang="es-ES" sz="1500" b="1" i="0" u="none" strike="noStrike" cap="none" normalizeH="0" baseline="0" dirty="0" smtClean="0">
                <a:ln>
                  <a:noFill/>
                </a:ln>
                <a:solidFill>
                  <a:schemeClr val="tx1"/>
                </a:solidFill>
                <a:effectLst/>
                <a:latin typeface="Times New Roman" pitchFamily="18" charset="0"/>
              </a:rPr>
              <a:t>2. </a:t>
            </a:r>
            <a:r>
              <a:rPr kumimoji="0" lang="es-ES" sz="1500" b="0" i="0" u="none" strike="noStrike" cap="none" normalizeH="0" baseline="0" dirty="0" smtClean="0">
                <a:ln>
                  <a:noFill/>
                </a:ln>
                <a:solidFill>
                  <a:schemeClr val="tx1"/>
                </a:solidFill>
                <a:effectLst/>
                <a:latin typeface="Times New Roman" pitchFamily="18" charset="0"/>
              </a:rPr>
              <a:t>Esparcimiento de retardo&gt;Periodo de  símbolo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Desvanecimiento a Pequeña Escala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Times New Roman" pitchFamily="18" charset="0"/>
              </a:rPr>
              <a:t>(Basado en el esparcimiento Doppler)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500" b="1" i="0" u="none" strike="noStrike" cap="none" normalizeH="0" baseline="0" dirty="0" smtClean="0">
                <a:ln>
                  <a:noFill/>
                </a:ln>
                <a:solidFill>
                  <a:schemeClr val="tx1"/>
                </a:solidFill>
                <a:effectLst/>
                <a:latin typeface="Calibri" pitchFamily="34" charset="0"/>
              </a:rPr>
              <a:t>Desvanecimiento </a:t>
            </a:r>
            <a:r>
              <a:rPr lang="es-ES" sz="1500" b="1" dirty="0" smtClean="0">
                <a:latin typeface="Calibri" pitchFamily="34" charset="0"/>
              </a:rPr>
              <a:t>Rápido</a:t>
            </a:r>
            <a:r>
              <a:rPr kumimoji="0" lang="es-ES" sz="1500" b="0" i="0" u="none" strike="noStrike" cap="none" normalizeH="0" baseline="0" dirty="0" smtClean="0">
                <a:ln>
                  <a:noFill/>
                </a:ln>
                <a:solidFill>
                  <a:schemeClr val="tx1"/>
                </a:solidFill>
                <a:effectLst/>
                <a:latin typeface="Calibri" pitchFamily="34" charset="0"/>
              </a:rPr>
              <a:t>                                         </a:t>
            </a:r>
            <a:r>
              <a:rPr kumimoji="0" lang="es-ES" sz="1500" b="1" i="0" u="none" strike="noStrike" cap="none" normalizeH="0" baseline="0" dirty="0" smtClean="0">
                <a:ln>
                  <a:noFill/>
                </a:ln>
                <a:solidFill>
                  <a:schemeClr val="tx1"/>
                </a:solidFill>
                <a:effectLst/>
                <a:latin typeface="Calibri" pitchFamily="34" charset="0"/>
              </a:rPr>
              <a:t>Desvanecimiento </a:t>
            </a:r>
            <a:r>
              <a:rPr lang="es-ES" sz="1500" b="1" dirty="0" smtClean="0">
                <a:latin typeface="Calibri" pitchFamily="34" charset="0"/>
              </a:rPr>
              <a:t>lento</a:t>
            </a:r>
            <a:endParaRPr kumimoji="0" lang="es-ES" sz="15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1.</a:t>
            </a:r>
            <a:r>
              <a:rPr kumimoji="0" lang="es-ES" sz="1500" b="0" i="0" u="none" strike="noStrike" cap="none" normalizeH="0" baseline="0" dirty="0" smtClean="0">
                <a:ln>
                  <a:noFill/>
                </a:ln>
                <a:solidFill>
                  <a:schemeClr val="tx1"/>
                </a:solidFill>
                <a:effectLst/>
                <a:latin typeface="Times New Roman" pitchFamily="18" charset="0"/>
              </a:rPr>
              <a:t> Esparcimiento Doppler alto                                    </a:t>
            </a:r>
            <a:r>
              <a:rPr kumimoji="0" lang="es-ES" sz="1500" b="1" i="0" u="none" strike="noStrike" cap="none" normalizeH="0" baseline="0" dirty="0" smtClean="0">
                <a:ln>
                  <a:noFill/>
                </a:ln>
                <a:solidFill>
                  <a:schemeClr val="tx1"/>
                </a:solidFill>
                <a:effectLst/>
                <a:latin typeface="Times New Roman" pitchFamily="18" charset="0"/>
              </a:rPr>
              <a:t>1. </a:t>
            </a:r>
            <a:r>
              <a:rPr kumimoji="0" lang="es-ES" sz="1500" b="0" i="0" u="none" strike="noStrike" cap="none" normalizeH="0" baseline="0" dirty="0" smtClean="0">
                <a:ln>
                  <a:noFill/>
                </a:ln>
                <a:solidFill>
                  <a:schemeClr val="tx1"/>
                </a:solidFill>
                <a:effectLst/>
                <a:latin typeface="Times New Roman" pitchFamily="18" charset="0"/>
              </a:rPr>
              <a:t>Esparcimiento Doppler bajo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2.</a:t>
            </a:r>
            <a:r>
              <a:rPr kumimoji="0" lang="es-ES" sz="1500" b="0" i="0" u="none" strike="noStrike" cap="none" normalizeH="0" baseline="0" dirty="0" smtClean="0">
                <a:ln>
                  <a:noFill/>
                </a:ln>
                <a:solidFill>
                  <a:schemeClr val="tx1"/>
                </a:solidFill>
                <a:effectLst/>
                <a:latin typeface="Times New Roman" pitchFamily="18" charset="0"/>
              </a:rPr>
              <a:t> Tiempo coherente&lt;Periodo de símbolo.                 </a:t>
            </a:r>
            <a:r>
              <a:rPr kumimoji="0" lang="es-ES" sz="1500" b="1" i="0" u="none" strike="noStrike" cap="none" normalizeH="0" baseline="0" dirty="0" smtClean="0">
                <a:ln>
                  <a:noFill/>
                </a:ln>
                <a:solidFill>
                  <a:schemeClr val="tx1"/>
                </a:solidFill>
                <a:effectLst/>
                <a:latin typeface="Times New Roman" pitchFamily="18" charset="0"/>
              </a:rPr>
              <a:t>2. </a:t>
            </a:r>
            <a:r>
              <a:rPr kumimoji="0" lang="es-ES" sz="1500" b="0" i="0" u="none" strike="noStrike" cap="none" normalizeH="0" baseline="0" dirty="0" smtClean="0">
                <a:ln>
                  <a:noFill/>
                </a:ln>
                <a:solidFill>
                  <a:schemeClr val="tx1"/>
                </a:solidFill>
                <a:effectLst/>
                <a:latin typeface="Times New Roman" pitchFamily="18" charset="0"/>
              </a:rPr>
              <a:t>Tiempo coherente&gt;Periodo de símbolo.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tx1"/>
                </a:solidFill>
                <a:effectLst/>
                <a:latin typeface="Times New Roman" pitchFamily="18" charset="0"/>
              </a:rPr>
              <a:t>3.</a:t>
            </a:r>
            <a:r>
              <a:rPr kumimoji="0" lang="es-ES" sz="1500" b="0" i="0" u="none" strike="noStrike" cap="none" normalizeH="0" baseline="0" dirty="0" smtClean="0">
                <a:ln>
                  <a:noFill/>
                </a:ln>
                <a:solidFill>
                  <a:schemeClr val="tx1"/>
                </a:solidFill>
                <a:effectLst/>
                <a:latin typeface="Times New Roman" pitchFamily="18" charset="0"/>
              </a:rPr>
              <a:t> La variación del canal es más rápido que la           </a:t>
            </a:r>
            <a:r>
              <a:rPr kumimoji="0" lang="es-ES" sz="1500" b="1" i="0" u="none" strike="noStrike" cap="none" normalizeH="0" baseline="0" dirty="0" smtClean="0">
                <a:ln>
                  <a:noFill/>
                </a:ln>
                <a:solidFill>
                  <a:schemeClr val="tx1"/>
                </a:solidFill>
                <a:effectLst/>
                <a:latin typeface="Times New Roman" pitchFamily="18" charset="0"/>
              </a:rPr>
              <a:t>3.</a:t>
            </a:r>
            <a:r>
              <a:rPr kumimoji="0" lang="es-ES" sz="1500" b="0" i="0" u="none" strike="noStrike" cap="none" normalizeH="0" baseline="0" dirty="0" smtClean="0">
                <a:ln>
                  <a:noFill/>
                </a:ln>
                <a:solidFill>
                  <a:schemeClr val="tx1"/>
                </a:solidFill>
                <a:effectLst/>
                <a:latin typeface="Times New Roman" pitchFamily="18" charset="0"/>
              </a:rPr>
              <a:t> La variación del canal es más lento que la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Times New Roman" pitchFamily="18" charset="0"/>
              </a:rPr>
              <a:t>     variación de la señal en banda base.                            variación de la señal en banda base.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5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Arial" pitchFamily="34" charset="0"/>
            </a:endParaRPr>
          </a:p>
        </p:txBody>
      </p:sp>
      <p:sp>
        <p:nvSpPr>
          <p:cNvPr id="4" name="3 Marcador de fecha"/>
          <p:cNvSpPr>
            <a:spLocks noGrp="1"/>
          </p:cNvSpPr>
          <p:nvPr>
            <p:ph type="dt" sz="half" idx="10"/>
          </p:nvPr>
        </p:nvSpPr>
        <p:spPr/>
        <p:txBody>
          <a:bodyPr/>
          <a:lstStyle/>
          <a:p>
            <a:fld id="{E7249528-6085-42A3-B6CA-53CCDFB05656}"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8</a:t>
            </a:fld>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4000" dirty="0" smtClean="0">
                <a:solidFill>
                  <a:schemeClr val="accent4"/>
                </a:solidFill>
              </a:rPr>
              <a:t>2</a:t>
            </a:r>
            <a:r>
              <a:rPr lang="es-EC" sz="4000" dirty="0" smtClean="0">
                <a:solidFill>
                  <a:schemeClr val="accent4"/>
                </a:solidFill>
                <a:effectLst/>
              </a:rPr>
              <a:t>) Soluciones</a:t>
            </a:r>
            <a:endParaRPr lang="es-EC" sz="4000" dirty="0">
              <a:solidFill>
                <a:schemeClr val="accent4"/>
              </a:solidFill>
              <a:effectLst/>
            </a:endParaRPr>
          </a:p>
        </p:txBody>
      </p:sp>
      <p:sp>
        <p:nvSpPr>
          <p:cNvPr id="2" name="1 Marcador de contenido"/>
          <p:cNvSpPr>
            <a:spLocks noGrp="1"/>
          </p:cNvSpPr>
          <p:nvPr>
            <p:ph idx="1"/>
          </p:nvPr>
        </p:nvSpPr>
        <p:spPr/>
        <p:txBody>
          <a:bodyPr/>
          <a:lstStyle/>
          <a:p>
            <a:r>
              <a:rPr lang="es-EC" dirty="0" smtClean="0"/>
              <a:t>Dentro de las posibles soluciones, para mitigar el problema del ISI están:</a:t>
            </a:r>
          </a:p>
          <a:p>
            <a:endParaRPr lang="es-EC" dirty="0" smtClean="0"/>
          </a:p>
          <a:p>
            <a:pPr lvl="1"/>
            <a:r>
              <a:rPr lang="es-EC" dirty="0" smtClean="0"/>
              <a:t>OFDM</a:t>
            </a:r>
          </a:p>
          <a:p>
            <a:pPr lvl="1"/>
            <a:r>
              <a:rPr lang="es-EC" dirty="0" smtClean="0"/>
              <a:t>Ecualización Adaptiva, </a:t>
            </a:r>
            <a:r>
              <a:rPr lang="es-EC" dirty="0" err="1" smtClean="0"/>
              <a:t>Zero</a:t>
            </a:r>
            <a:r>
              <a:rPr lang="es-EC" dirty="0" smtClean="0"/>
              <a:t>-</a:t>
            </a:r>
            <a:r>
              <a:rPr lang="es-EC" dirty="0" err="1" smtClean="0"/>
              <a:t>Forcing</a:t>
            </a:r>
            <a:r>
              <a:rPr lang="es-EC" dirty="0" smtClean="0"/>
              <a:t> y MMSE.</a:t>
            </a:r>
          </a:p>
          <a:p>
            <a:pPr lvl="1"/>
            <a:r>
              <a:rPr lang="es-EC" dirty="0" err="1" smtClean="0"/>
              <a:t>Direct</a:t>
            </a:r>
            <a:r>
              <a:rPr lang="es-EC" dirty="0" smtClean="0"/>
              <a:t> </a:t>
            </a:r>
            <a:r>
              <a:rPr lang="es-EC" dirty="0" err="1" smtClean="0"/>
              <a:t>Sequence</a:t>
            </a:r>
            <a:r>
              <a:rPr lang="es-EC" dirty="0" smtClean="0"/>
              <a:t> and </a:t>
            </a:r>
            <a:r>
              <a:rPr lang="es-EC" dirty="0" err="1" smtClean="0"/>
              <a:t>Frequency</a:t>
            </a:r>
            <a:r>
              <a:rPr lang="es-EC" dirty="0" smtClean="0"/>
              <a:t> </a:t>
            </a:r>
            <a:r>
              <a:rPr lang="es-EC" dirty="0" err="1" smtClean="0"/>
              <a:t>Hopping</a:t>
            </a:r>
            <a:r>
              <a:rPr lang="es-EC" dirty="0" smtClean="0"/>
              <a:t> pread </a:t>
            </a:r>
            <a:r>
              <a:rPr lang="es-EC" dirty="0" err="1" smtClean="0"/>
              <a:t>Spectrum</a:t>
            </a:r>
            <a:r>
              <a:rPr lang="es-EC" dirty="0" smtClean="0"/>
              <a:t> (DSSS y FHSS).</a:t>
            </a:r>
          </a:p>
          <a:p>
            <a:pPr lvl="1"/>
            <a:r>
              <a:rPr lang="es-EC" dirty="0" smtClean="0"/>
              <a:t>Señal Piloto</a:t>
            </a:r>
            <a:endParaRPr lang="es-EC" dirty="0"/>
          </a:p>
        </p:txBody>
      </p:sp>
      <p:sp>
        <p:nvSpPr>
          <p:cNvPr id="4" name="3 Marcador de fecha"/>
          <p:cNvSpPr>
            <a:spLocks noGrp="1"/>
          </p:cNvSpPr>
          <p:nvPr>
            <p:ph type="dt" sz="half" idx="10"/>
          </p:nvPr>
        </p:nvSpPr>
        <p:spPr/>
        <p:txBody>
          <a:bodyPr/>
          <a:lstStyle/>
          <a:p>
            <a:fld id="{5197C246-24D6-43AF-9184-414856D8F977}" type="datetime1">
              <a:rPr lang="es-EC" smtClean="0"/>
              <a:pPr/>
              <a:t>25/02/2010</a:t>
            </a:fld>
            <a:endParaRPr lang="es-EC"/>
          </a:p>
        </p:txBody>
      </p:sp>
      <p:sp>
        <p:nvSpPr>
          <p:cNvPr id="5" name="4 Marcador de número de diapositiva"/>
          <p:cNvSpPr>
            <a:spLocks noGrp="1"/>
          </p:cNvSpPr>
          <p:nvPr>
            <p:ph type="sldNum" sz="quarter" idx="12"/>
          </p:nvPr>
        </p:nvSpPr>
        <p:spPr/>
        <p:txBody>
          <a:bodyPr/>
          <a:lstStyle/>
          <a:p>
            <a:fld id="{7F464379-A430-4755-A6B7-08C74190AE75}" type="slidenum">
              <a:rPr lang="es-EC" smtClean="0"/>
              <a:pPr/>
              <a:t>9</a:t>
            </a:fld>
            <a:endParaRPr lang="es-EC"/>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4434</TotalTime>
  <Words>1661</Words>
  <Application>Microsoft Office PowerPoint</Application>
  <PresentationFormat>Presentación en pantalla (4:3)</PresentationFormat>
  <Paragraphs>436</Paragraphs>
  <Slides>40</Slides>
  <Notes>37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40</vt:i4>
      </vt:variant>
    </vt:vector>
  </HeadingPairs>
  <TitlesOfParts>
    <vt:vector size="43" baseType="lpstr">
      <vt:lpstr>Tema de Office</vt:lpstr>
      <vt:lpstr>Visio</vt:lpstr>
      <vt:lpstr>Microsoft Office Visio Drawing</vt:lpstr>
      <vt:lpstr>Proyecto de Graduación</vt:lpstr>
      <vt:lpstr>Contenido</vt:lpstr>
      <vt:lpstr>1) Comprension del problema</vt:lpstr>
      <vt:lpstr>Comprension del problema</vt:lpstr>
      <vt:lpstr>Comprension del problema</vt:lpstr>
      <vt:lpstr>Comprensión del problema</vt:lpstr>
      <vt:lpstr>Escenario </vt:lpstr>
      <vt:lpstr>Small Scale Fading</vt:lpstr>
      <vt:lpstr>2) Soluciones</vt:lpstr>
      <vt:lpstr>OFDM</vt:lpstr>
      <vt:lpstr>OFDM</vt:lpstr>
      <vt:lpstr>Ecualizadores</vt:lpstr>
      <vt:lpstr>Ecualizador Zero-Forcing</vt:lpstr>
      <vt:lpstr>Ecualizador Zero-Forcing</vt:lpstr>
      <vt:lpstr>Ecualizador MMSE</vt:lpstr>
      <vt:lpstr>Ecualizador MMSE</vt:lpstr>
      <vt:lpstr>Ecualizador MMSE</vt:lpstr>
      <vt:lpstr>Ecualizador MMSE</vt:lpstr>
      <vt:lpstr>Ecualizador MMSE</vt:lpstr>
      <vt:lpstr>Ecualizador MMSE</vt:lpstr>
      <vt:lpstr>3) Modelamiento y Simulación</vt:lpstr>
      <vt:lpstr> Modelamiento y Simulación</vt:lpstr>
      <vt:lpstr>Parámetros del Canal tipo Rayleigh.</vt:lpstr>
      <vt:lpstr>CODIGO PRINCIPAL</vt:lpstr>
      <vt:lpstr>CODIGO PRINCIPAL</vt:lpstr>
      <vt:lpstr>CODIGO PRINCIPAL</vt:lpstr>
      <vt:lpstr>CODIGO PRINCIPAL</vt:lpstr>
      <vt:lpstr>TRANSMITTER</vt:lpstr>
      <vt:lpstr>CHANNEL</vt:lpstr>
      <vt:lpstr>RECEIVER_ZF</vt:lpstr>
      <vt:lpstr>RECEIVER_MMSE</vt:lpstr>
      <vt:lpstr>Constelación 32QAM y Señal en el dominio del tiempo 32 QAM </vt:lpstr>
      <vt:lpstr>Señal antes de pasar por el canal tipo Rayleigh con Modulación 32QAM </vt:lpstr>
      <vt:lpstr>Respuesta al Impulso del Canal  y  Respuesta en Frecuencia del Canal.</vt:lpstr>
      <vt:lpstr>Constelación de los símbolos recibidos para el receptor ZF y MMSE utilizando Modulación 32QAM </vt:lpstr>
      <vt:lpstr>Tasa de error de bit, para un sistema WiMAX Fijo utilizando modulación 16QAM e Intervalo de Guarda de un 1/32, </vt:lpstr>
      <vt:lpstr>Conclusiones</vt:lpstr>
      <vt:lpstr>Conclusiones</vt:lpstr>
      <vt:lpstr>Conclusiones</vt:lpstr>
      <vt:lpstr>Gracias por su atención.</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de Graduación Ing. Hernán Córdova</dc:title>
  <dc:subject>Modelamiento y simulación de un sistema NLOS Wimax </dc:subject>
  <dc:creator>Byron Floreano, Santiago Jacome</dc:creator>
  <dc:description>Presentación para el día Lunes 17 de agosto del 2009 a las 2:20 pm</dc:description>
  <cp:lastModifiedBy>Administrador</cp:lastModifiedBy>
  <cp:revision>480</cp:revision>
  <dcterms:created xsi:type="dcterms:W3CDTF">2009-08-15T18:41:58Z</dcterms:created>
  <dcterms:modified xsi:type="dcterms:W3CDTF">2010-02-25T21:28:46Z</dcterms:modified>
  <cp:category>Graduación</cp:category>
  <cp:contentStatus/>
</cp:coreProperties>
</file>